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301" r:id="rId5"/>
    <p:sldId id="271" r:id="rId6"/>
    <p:sldId id="283" r:id="rId7"/>
    <p:sldId id="284" r:id="rId8"/>
    <p:sldId id="286" r:id="rId9"/>
    <p:sldId id="285"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301"/>
          </p14:sldIdLst>
        </p14:section>
        <p14:section name="Design, Morph, Annotate, Work Together, Tell Me" id="{B9B51309-D148-4332-87C2-07BE32FBCA3B}">
          <p14:sldIdLst>
            <p14:sldId id="271"/>
            <p14:sldId id="283"/>
            <p14:sldId id="284"/>
            <p14:sldId id="286"/>
            <p14:sldId id="285"/>
            <p14:sldId id="287"/>
            <p14:sldId id="288"/>
            <p14:sldId id="289"/>
            <p14:sldId id="290"/>
            <p14:sldId id="291"/>
            <p14:sldId id="292"/>
            <p14:sldId id="293"/>
            <p14:sldId id="294"/>
            <p14:sldId id="295"/>
          </p14:sldIdLst>
        </p14:section>
        <p14:section name="Learn More" id="{2CC34DB2-6590-42C0-AD4B-A04C6060184E}">
          <p14:sldIdLst>
            <p14:sldId id="296"/>
            <p14:sldId id="297"/>
            <p14:sldId id="298"/>
            <p14:sldId id="299"/>
            <p14:sldId id="300"/>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6" d="100"/>
          <a:sy n="116" d="100"/>
        </p:scale>
        <p:origin x="3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4974DA84-6278-4E07-942C-EF9B629C30FB}"/>
    <pc:docChg chg="addSld delSld modSld modSection">
      <pc:chgData name="Boban Srezovski" userId="d2c5dd452d77a740" providerId="LiveId" clId="{4974DA84-6278-4E07-942C-EF9B629C30FB}" dt="2021-06-15T15:10:51.690" v="5" actId="47"/>
      <pc:docMkLst>
        <pc:docMk/>
      </pc:docMkLst>
      <pc:sldChg chg="add del">
        <pc:chgData name="Boban Srezovski" userId="d2c5dd452d77a740" providerId="LiveId" clId="{4974DA84-6278-4E07-942C-EF9B629C30FB}" dt="2021-06-15T15:10:51.690" v="5" actId="47"/>
        <pc:sldMkLst>
          <pc:docMk/>
          <pc:sldMk cId="2471807738" sldId="256"/>
        </pc:sldMkLst>
      </pc:sldChg>
      <pc:sldChg chg="modSp add mod">
        <pc:chgData name="Boban Srezovski" userId="d2c5dd452d77a740" providerId="LiveId" clId="{4974DA84-6278-4E07-942C-EF9B629C30FB}" dt="2021-06-15T15:10:31.337" v="3" actId="20577"/>
        <pc:sldMkLst>
          <pc:docMk/>
          <pc:sldMk cId="3252476594" sldId="301"/>
        </pc:sldMkLst>
        <pc:spChg chg="mod">
          <ac:chgData name="Boban Srezovski" userId="d2c5dd452d77a740" providerId="LiveId" clId="{4974DA84-6278-4E07-942C-EF9B629C30FB}" dt="2021-06-15T15:10:31.337" v="3" actId="20577"/>
          <ac:spMkLst>
            <pc:docMk/>
            <pc:sldMk cId="3252476594" sldId="301"/>
            <ac:spMk id="3" creationId="{1EAD577A-8D43-45CF-ACB8-34A5045E2C6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go.microsoft.com/fwlink/?LinkId=617172" TargetMode="External"/><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1897" y="2235200"/>
            <a:ext cx="10515600" cy="2387600"/>
          </a:xfrm>
        </p:spPr>
        <p:txBody>
          <a:bodyPr anchor="ctr" anchorCtr="0">
            <a:normAutofit/>
          </a:bodyPr>
          <a:lstStyle/>
          <a:p>
            <a:r>
              <a:rPr lang="mk-MK" sz="4800" dirty="0">
                <a:solidFill>
                  <a:schemeClr val="bg1"/>
                </a:solidFill>
                <a:latin typeface="Roboto" panose="02000000000000000000" pitchFamily="2" charset="0"/>
                <a:ea typeface="Roboto" panose="02000000000000000000" pitchFamily="2" charset="0"/>
              </a:rPr>
              <a:t>Креирање на</a:t>
            </a:r>
            <a:br>
              <a:rPr lang="en-US" sz="4800" dirty="0">
                <a:solidFill>
                  <a:schemeClr val="bg1"/>
                </a:solidFill>
                <a:latin typeface="Roboto" panose="02000000000000000000" pitchFamily="2" charset="0"/>
                <a:ea typeface="Roboto" panose="02000000000000000000" pitchFamily="2" charset="0"/>
              </a:rPr>
            </a:br>
            <a:r>
              <a:rPr lang="en-US" sz="4800" dirty="0">
                <a:solidFill>
                  <a:schemeClr val="bg1"/>
                </a:solidFill>
                <a:latin typeface="Roboto" panose="02000000000000000000" pitchFamily="2" charset="0"/>
                <a:ea typeface="Roboto" panose="02000000000000000000" pitchFamily="2" charset="0"/>
              </a:rPr>
              <a:t>Employee Manager application</a:t>
            </a:r>
          </a:p>
        </p:txBody>
      </p:sp>
      <p:pic>
        <p:nvPicPr>
          <p:cNvPr id="6" name="Picture 5">
            <a:extLst>
              <a:ext uri="{FF2B5EF4-FFF2-40B4-BE49-F238E27FC236}">
                <a16:creationId xmlns:a16="http://schemas.microsoft.com/office/drawing/2014/main" id="{9020A7F4-08A2-463F-9CEB-DD8D80ACF001}"/>
              </a:ext>
            </a:extLst>
          </p:cNvPr>
          <p:cNvPicPr>
            <a:picLocks noChangeAspect="1"/>
          </p:cNvPicPr>
          <p:nvPr/>
        </p:nvPicPr>
        <p:blipFill>
          <a:blip r:embed="rId3"/>
          <a:stretch>
            <a:fillRect/>
          </a:stretch>
        </p:blipFill>
        <p:spPr>
          <a:xfrm>
            <a:off x="9974580" y="593145"/>
            <a:ext cx="1500666" cy="832002"/>
          </a:xfrm>
          <a:prstGeom prst="rect">
            <a:avLst/>
          </a:prstGeom>
        </p:spPr>
      </p:pic>
      <p:sp>
        <p:nvSpPr>
          <p:cNvPr id="3" name="TextBox 2">
            <a:extLst>
              <a:ext uri="{FF2B5EF4-FFF2-40B4-BE49-F238E27FC236}">
                <a16:creationId xmlns:a16="http://schemas.microsoft.com/office/drawing/2014/main" id="{1EAD577A-8D43-45CF-ACB8-34A5045E2C6F}"/>
              </a:ext>
            </a:extLst>
          </p:cNvPr>
          <p:cNvSpPr txBox="1"/>
          <p:nvPr/>
        </p:nvSpPr>
        <p:spPr>
          <a:xfrm>
            <a:off x="4745950" y="4407242"/>
            <a:ext cx="1350050" cy="569387"/>
          </a:xfrm>
          <a:prstGeom prst="rect">
            <a:avLst/>
          </a:prstGeom>
          <a:noFill/>
        </p:spPr>
        <p:txBody>
          <a:bodyPr wrap="none" rtlCol="0">
            <a:spAutoFit/>
          </a:bodyPr>
          <a:lstStyle/>
          <a:p>
            <a:r>
              <a:rPr lang="mk-MK" sz="3100" dirty="0">
                <a:solidFill>
                  <a:srgbClr val="F5F5F5"/>
                </a:solidFill>
                <a:latin typeface="Roboto" panose="02000000000000000000" pitchFamily="2" charset="0"/>
                <a:ea typeface="Roboto" panose="02000000000000000000" pitchFamily="2" charset="0"/>
              </a:rPr>
              <a:t>3</a:t>
            </a:r>
            <a:r>
              <a:rPr lang="en-US" sz="3100" dirty="0">
                <a:solidFill>
                  <a:srgbClr val="F5F5F5"/>
                </a:solidFill>
                <a:latin typeface="Roboto" panose="02000000000000000000" pitchFamily="2" charset="0"/>
                <a:ea typeface="Roboto" panose="02000000000000000000" pitchFamily="2" charset="0"/>
              </a:rPr>
              <a:t>. </a:t>
            </a:r>
            <a:r>
              <a:rPr lang="mk-MK" sz="3100" dirty="0">
                <a:solidFill>
                  <a:srgbClr val="F5F5F5"/>
                </a:solidFill>
                <a:latin typeface="Roboto" panose="02000000000000000000" pitchFamily="2" charset="0"/>
                <a:ea typeface="Roboto" panose="02000000000000000000" pitchFamily="2" charset="0"/>
              </a:rPr>
              <a:t>Дел</a:t>
            </a:r>
          </a:p>
        </p:txBody>
      </p:sp>
    </p:spTree>
    <p:extLst>
      <p:ext uri="{BB962C8B-B14F-4D97-AF65-F5344CB8AC3E}">
        <p14:creationId xmlns:p14="http://schemas.microsoft.com/office/powerpoint/2010/main" val="325247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Овозможување </a:t>
            </a:r>
            <a:r>
              <a:rPr lang="en-US" b="1" i="1" dirty="0">
                <a:latin typeface="Segoe UI Light" panose="020B0502040204020203" pitchFamily="34" charset="0"/>
                <a:cs typeface="Segoe UI Light" panose="020B0502040204020203" pitchFamily="34" charset="0"/>
              </a:rPr>
              <a:t>Client-Side</a:t>
            </a:r>
            <a:r>
              <a:rPr lang="mk-MK" dirty="0">
                <a:latin typeface="Segoe UI Light" panose="020B0502040204020203" pitchFamily="34" charset="0"/>
                <a:cs typeface="Segoe UI Light" panose="020B0502040204020203" pitchFamily="34" charset="0"/>
              </a:rPr>
              <a:t> </a:t>
            </a:r>
            <a:r>
              <a:rPr lang="ru-RU" dirty="0">
                <a:latin typeface="Segoe UI Light" panose="020B0502040204020203" pitchFamily="34" charset="0"/>
                <a:cs typeface="Segoe UI Light" panose="020B0502040204020203" pitchFamily="34" charset="0"/>
              </a:rPr>
              <a:t>валидации</a:t>
            </a:r>
            <a:endParaRPr lang="en-US" b="1" i="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1" y="1524708"/>
            <a:ext cx="11090216" cy="47772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Забележете ја употребата на ~ за да го претставува коренот на веб-апликацијата. Во </a:t>
            </a:r>
            <a:r>
              <a:rPr lang="ru-RU" sz="1400" b="1" i="1" dirty="0">
                <a:latin typeface="Roboto" panose="02000000000000000000" pitchFamily="2" charset="0"/>
                <a:ea typeface="Roboto" panose="02000000000000000000" pitchFamily="2" charset="0"/>
                <a:cs typeface="Segoe UI" panose="020B0502040204020203" pitchFamily="34" charset="0"/>
              </a:rPr>
              <a:t>ASP.NET Core</a:t>
            </a:r>
            <a:r>
              <a:rPr lang="ru-RU" sz="1400" dirty="0">
                <a:latin typeface="Roboto" panose="02000000000000000000" pitchFamily="2" charset="0"/>
                <a:ea typeface="Roboto" panose="02000000000000000000" pitchFamily="2" charset="0"/>
                <a:cs typeface="Segoe UI" panose="020B0502040204020203" pitchFamily="34" charset="0"/>
              </a:rPr>
              <a:t>, сите</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статички датотеки како што се слики, скрипти и стилови се ставени во папката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 се смета за корен на веб-апликацијата.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Исто така, забележете дека обележувањето исто така користи </a:t>
            </a:r>
            <a:r>
              <a:rPr lang="ru-RU" sz="1400" b="1" i="1" dirty="0">
                <a:latin typeface="Roboto" panose="02000000000000000000" pitchFamily="2" charset="0"/>
                <a:ea typeface="Roboto" panose="02000000000000000000" pitchFamily="2" charset="0"/>
                <a:cs typeface="Segoe UI" panose="020B0502040204020203" pitchFamily="34" charset="0"/>
              </a:rPr>
              <a:t>CSS</a:t>
            </a:r>
            <a:r>
              <a:rPr lang="ru-RU" sz="1400" dirty="0">
                <a:latin typeface="Roboto" panose="02000000000000000000" pitchFamily="2" charset="0"/>
                <a:ea typeface="Roboto" panose="02000000000000000000" pitchFamily="2" charset="0"/>
                <a:cs typeface="Segoe UI" panose="020B0502040204020203" pitchFamily="34" charset="0"/>
              </a:rPr>
              <a:t> стилски лист со име </a:t>
            </a:r>
            <a:r>
              <a:rPr lang="ru-RU" sz="1400" b="1" i="1" dirty="0">
                <a:latin typeface="Roboto" panose="02000000000000000000" pitchFamily="2" charset="0"/>
                <a:ea typeface="Roboto" panose="02000000000000000000" pitchFamily="2" charset="0"/>
                <a:cs typeface="Segoe UI" panose="020B0502040204020203" pitchFamily="34" charset="0"/>
              </a:rPr>
              <a:t>site.css</a:t>
            </a:r>
            <a:r>
              <a:rPr lang="ru-RU"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Креирајте ја оваа датотека во папката </a:t>
            </a:r>
            <a:r>
              <a:rPr lang="en-US" sz="1400" b="1" i="1" dirty="0">
                <a:latin typeface="Roboto" panose="02000000000000000000" pitchFamily="2" charset="0"/>
                <a:ea typeface="Roboto" panose="02000000000000000000" pitchFamily="2" charset="0"/>
                <a:cs typeface="Segoe UI" panose="020B0502040204020203" pitchFamily="34" charset="0"/>
              </a:rPr>
              <a:t>Styles.</a:t>
            </a:r>
            <a:r>
              <a:rPr lang="ru-RU" sz="1400" dirty="0">
                <a:latin typeface="Roboto" panose="02000000000000000000" pitchFamily="2" charset="0"/>
                <a:ea typeface="Roboto" panose="02000000000000000000" pitchFamily="2" charset="0"/>
                <a:cs typeface="Segoe UI" panose="020B0502040204020203" pitchFamily="34" charset="0"/>
              </a:rPr>
              <a:t> Оваа датотека</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треба да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содржи различни </a:t>
            </a:r>
            <a:r>
              <a:rPr lang="ru-RU" sz="1400" b="1" i="1" dirty="0">
                <a:latin typeface="Roboto" panose="02000000000000000000" pitchFamily="2" charset="0"/>
                <a:ea typeface="Roboto" panose="02000000000000000000" pitchFamily="2" charset="0"/>
                <a:cs typeface="Segoe UI" panose="020B0502040204020203" pitchFamily="34" charset="0"/>
              </a:rPr>
              <a:t>CSS</a:t>
            </a:r>
            <a:r>
              <a:rPr lang="ru-RU" sz="1400" dirty="0">
                <a:latin typeface="Roboto" panose="02000000000000000000" pitchFamily="2" charset="0"/>
                <a:ea typeface="Roboto" panose="02000000000000000000" pitchFamily="2" charset="0"/>
                <a:cs typeface="Segoe UI" panose="020B0502040204020203" pitchFamily="34" charset="0"/>
              </a:rPr>
              <a:t> класи користени од </a:t>
            </a:r>
            <a:r>
              <a:rPr lang="en-US" sz="1400" b="1" i="1" dirty="0">
                <a:latin typeface="Roboto" panose="02000000000000000000" pitchFamily="2" charset="0"/>
                <a:ea typeface="Roboto" panose="02000000000000000000" pitchFamily="2" charset="0"/>
                <a:cs typeface="Segoe UI" panose="020B0502040204020203" pitchFamily="34" charset="0"/>
              </a:rPr>
              <a:t>tag</a:t>
            </a:r>
            <a:r>
              <a:rPr lang="mk-MK" sz="1400" dirty="0">
                <a:latin typeface="Roboto" panose="02000000000000000000" pitchFamily="2" charset="0"/>
                <a:ea typeface="Roboto" panose="02000000000000000000" pitchFamily="2" charset="0"/>
                <a:cs typeface="Segoe UI" panose="020B0502040204020203" pitchFamily="34" charset="0"/>
              </a:rPr>
              <a:t>-овите</a:t>
            </a:r>
            <a:r>
              <a:rPr lang="ru-RU" sz="1400" dirty="0">
                <a:latin typeface="Roboto" panose="02000000000000000000" pitchFamily="2" charset="0"/>
                <a:ea typeface="Roboto" panose="02000000000000000000" pitchFamily="2" charset="0"/>
                <a:cs typeface="Segoe UI" panose="020B0502040204020203" pitchFamily="34" charset="0"/>
              </a:rPr>
              <a:t>. Содржината на датотеката </a:t>
            </a:r>
            <a:r>
              <a:rPr lang="mk-MK" sz="1400" dirty="0">
                <a:latin typeface="Roboto" panose="02000000000000000000" pitchFamily="2" charset="0"/>
                <a:ea typeface="Roboto" panose="02000000000000000000" pitchFamily="2" charset="0"/>
                <a:cs typeface="Segoe UI" panose="020B0502040204020203" pitchFamily="34" charset="0"/>
              </a:rPr>
              <a:t>ќе ви биде пратена</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
        <p:nvSpPr>
          <p:cNvPr id="5" name="TextBox 4">
            <a:extLst>
              <a:ext uri="{FF2B5EF4-FFF2-40B4-BE49-F238E27FC236}">
                <a16:creationId xmlns:a16="http://schemas.microsoft.com/office/drawing/2014/main" id="{DF552E58-463E-4E75-A4E0-81052BB3B06B}"/>
              </a:ext>
            </a:extLst>
          </p:cNvPr>
          <p:cNvSpPr txBox="1"/>
          <p:nvPr/>
        </p:nvSpPr>
        <p:spPr>
          <a:xfrm>
            <a:off x="2825576" y="3140408"/>
            <a:ext cx="8122509" cy="2677656"/>
          </a:xfrm>
          <a:prstGeom prst="rect">
            <a:avLst/>
          </a:prstGeom>
          <a:noFill/>
        </p:spPr>
        <p:txBody>
          <a:bodyPr wrap="square">
            <a:spAutoFit/>
          </a:bodyPr>
          <a:lstStyle/>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!DOCTYPE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endParaRPr lang="mk-MK"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meta</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="viewport"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content</a:t>
            </a:r>
            <a:r>
              <a:rPr lang="en-US" sz="1400" dirty="0">
                <a:solidFill>
                  <a:srgbClr val="0000FF"/>
                </a:solidFill>
                <a:latin typeface="Consolas" panose="020B0609020204030204" pitchFamily="49" charset="0"/>
              </a:rPr>
              <a:t>="width=device-width"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Employee Manager</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link</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href</a:t>
            </a:r>
            <a:r>
              <a:rPr lang="en-US" sz="1400" dirty="0">
                <a:solidFill>
                  <a:srgbClr val="0000FF"/>
                </a:solidFill>
                <a:latin typeface="Consolas" panose="020B0609020204030204" pitchFamily="49" charset="0"/>
              </a:rPr>
              <a:t>="~/Styles/site.css"</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rel</a:t>
            </a:r>
            <a:r>
              <a:rPr lang="en-US" sz="1400" dirty="0">
                <a:solidFill>
                  <a:srgbClr val="0000FF"/>
                </a:solidFill>
                <a:latin typeface="Consolas" panose="020B0609020204030204" pitchFamily="49" charset="0"/>
              </a:rPr>
              <a:t>="stylesheet"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&lt;</a:t>
            </a:r>
            <a:r>
              <a:rPr lang="en-US" sz="1400" dirty="0">
                <a:solidFill>
                  <a:srgbClr val="800000"/>
                </a:solidFill>
                <a:highlight>
                  <a:srgbClr val="C0C0C0"/>
                </a:highlight>
                <a:latin typeface="Consolas" panose="020B0609020204030204" pitchFamily="49" charset="0"/>
              </a:rPr>
              <a:t>script</a:t>
            </a:r>
            <a:r>
              <a:rPr lang="en-US" sz="1400" dirty="0">
                <a:solidFill>
                  <a:srgbClr val="000000"/>
                </a:solidFill>
                <a:highlight>
                  <a:srgbClr val="C0C0C0"/>
                </a:highlight>
                <a:latin typeface="Consolas" panose="020B0609020204030204" pitchFamily="49" charset="0"/>
              </a:rPr>
              <a:t> </a:t>
            </a:r>
            <a:r>
              <a:rPr lang="en-US" sz="1400" dirty="0" err="1">
                <a:solidFill>
                  <a:srgbClr val="FF0000"/>
                </a:solidFill>
                <a:highlight>
                  <a:srgbClr val="C0C0C0"/>
                </a:highlight>
                <a:latin typeface="Consolas" panose="020B0609020204030204" pitchFamily="49" charset="0"/>
              </a:rPr>
              <a:t>src</a:t>
            </a:r>
            <a:r>
              <a:rPr lang="en-US" sz="1400" dirty="0">
                <a:solidFill>
                  <a:srgbClr val="0000FF"/>
                </a:solidFill>
                <a:highlight>
                  <a:srgbClr val="C0C0C0"/>
                </a:highlight>
                <a:latin typeface="Consolas" panose="020B0609020204030204" pitchFamily="49" charset="0"/>
              </a:rPr>
              <a:t>="~/Scripts/</a:t>
            </a:r>
            <a:r>
              <a:rPr lang="en-US" sz="1400" dirty="0" err="1">
                <a:solidFill>
                  <a:srgbClr val="0000FF"/>
                </a:solidFill>
                <a:highlight>
                  <a:srgbClr val="C0C0C0"/>
                </a:highlight>
                <a:latin typeface="Consolas" panose="020B0609020204030204" pitchFamily="49" charset="0"/>
              </a:rPr>
              <a:t>jquery</a:t>
            </a:r>
            <a:r>
              <a:rPr lang="en-US" sz="1400" dirty="0">
                <a:solidFill>
                  <a:srgbClr val="0000FF"/>
                </a:solidFill>
                <a:highlight>
                  <a:srgbClr val="C0C0C0"/>
                </a:highlight>
                <a:latin typeface="Consolas" panose="020B0609020204030204" pitchFamily="49" charset="0"/>
              </a:rPr>
              <a:t>/jquery.js"&gt;&lt;/</a:t>
            </a:r>
            <a:r>
              <a:rPr lang="en-US" sz="1400" dirty="0">
                <a:solidFill>
                  <a:srgbClr val="800000"/>
                </a:solidFill>
                <a:highlight>
                  <a:srgbClr val="C0C0C0"/>
                </a:highlight>
                <a:latin typeface="Consolas" panose="020B0609020204030204" pitchFamily="49" charset="0"/>
              </a:rPr>
              <a:t>script</a:t>
            </a:r>
            <a:r>
              <a:rPr lang="en-US" sz="1400" dirty="0">
                <a:solidFill>
                  <a:srgbClr val="0000FF"/>
                </a:solidFill>
                <a:highlight>
                  <a:srgbClr val="C0C0C0"/>
                </a:highlight>
                <a:latin typeface="Consolas" panose="020B0609020204030204" pitchFamily="49" charset="0"/>
              </a:rPr>
              <a:t>&gt;</a:t>
            </a:r>
            <a:endParaRPr lang="en-US" sz="1400" dirty="0">
              <a:solidFill>
                <a:srgbClr val="000000"/>
              </a:solidFill>
              <a:highlight>
                <a:srgbClr val="C0C0C0"/>
              </a:highlight>
              <a:latin typeface="Consolas" panose="020B0609020204030204" pitchFamily="49" charset="0"/>
            </a:endParaRPr>
          </a:p>
          <a:p>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&lt;</a:t>
            </a:r>
            <a:r>
              <a:rPr lang="en-US" sz="1400" dirty="0">
                <a:solidFill>
                  <a:srgbClr val="800000"/>
                </a:solidFill>
                <a:highlight>
                  <a:srgbClr val="C0C0C0"/>
                </a:highlight>
                <a:latin typeface="Consolas" panose="020B0609020204030204" pitchFamily="49" charset="0"/>
              </a:rPr>
              <a:t>script</a:t>
            </a:r>
            <a:r>
              <a:rPr lang="en-US" sz="1400" dirty="0">
                <a:solidFill>
                  <a:srgbClr val="000000"/>
                </a:solidFill>
                <a:highlight>
                  <a:srgbClr val="C0C0C0"/>
                </a:highlight>
                <a:latin typeface="Consolas" panose="020B0609020204030204" pitchFamily="49" charset="0"/>
              </a:rPr>
              <a:t> </a:t>
            </a:r>
            <a:r>
              <a:rPr lang="en-US" sz="1400" dirty="0" err="1">
                <a:solidFill>
                  <a:srgbClr val="FF0000"/>
                </a:solidFill>
                <a:highlight>
                  <a:srgbClr val="C0C0C0"/>
                </a:highlight>
                <a:latin typeface="Consolas" panose="020B0609020204030204" pitchFamily="49" charset="0"/>
              </a:rPr>
              <a:t>src</a:t>
            </a:r>
            <a:r>
              <a:rPr lang="en-US" sz="1400" dirty="0">
                <a:solidFill>
                  <a:srgbClr val="0000FF"/>
                </a:solidFill>
                <a:highlight>
                  <a:srgbClr val="C0C0C0"/>
                </a:highlight>
                <a:latin typeface="Consolas" panose="020B0609020204030204" pitchFamily="49" charset="0"/>
              </a:rPr>
              <a:t>="~/Scripts/</a:t>
            </a:r>
            <a:r>
              <a:rPr lang="en-US" sz="1400" dirty="0" err="1">
                <a:solidFill>
                  <a:srgbClr val="0000FF"/>
                </a:solidFill>
                <a:highlight>
                  <a:srgbClr val="C0C0C0"/>
                </a:highlight>
                <a:latin typeface="Consolas" panose="020B0609020204030204" pitchFamily="49" charset="0"/>
              </a:rPr>
              <a:t>jquery</a:t>
            </a:r>
            <a:r>
              <a:rPr lang="en-US" sz="1400" dirty="0">
                <a:solidFill>
                  <a:srgbClr val="0000FF"/>
                </a:solidFill>
                <a:highlight>
                  <a:srgbClr val="C0C0C0"/>
                </a:highlight>
                <a:latin typeface="Consolas" panose="020B0609020204030204" pitchFamily="49" charset="0"/>
              </a:rPr>
              <a:t>-validate/jquery.validate.js"&gt;&lt;/</a:t>
            </a:r>
            <a:r>
              <a:rPr lang="en-US" sz="1400" dirty="0">
                <a:solidFill>
                  <a:srgbClr val="800000"/>
                </a:solidFill>
                <a:highlight>
                  <a:srgbClr val="C0C0C0"/>
                </a:highlight>
                <a:latin typeface="Consolas" panose="020B0609020204030204" pitchFamily="49" charset="0"/>
              </a:rPr>
              <a:t>script</a:t>
            </a:r>
            <a:r>
              <a:rPr lang="en-US" sz="1400" dirty="0">
                <a:solidFill>
                  <a:srgbClr val="0000FF"/>
                </a:solidFill>
                <a:highlight>
                  <a:srgbClr val="C0C0C0"/>
                </a:highlight>
                <a:latin typeface="Consolas" panose="020B0609020204030204" pitchFamily="49" charset="0"/>
              </a:rPr>
              <a:t>&gt;</a:t>
            </a:r>
            <a:endParaRPr lang="en-US" sz="1400" dirty="0">
              <a:solidFill>
                <a:srgbClr val="000000"/>
              </a:solidFill>
              <a:highlight>
                <a:srgbClr val="C0C0C0"/>
              </a:highlight>
              <a:latin typeface="Consolas" panose="020B0609020204030204" pitchFamily="49" charset="0"/>
            </a:endParaRPr>
          </a:p>
          <a:p>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&lt;</a:t>
            </a:r>
            <a:r>
              <a:rPr lang="en-US" sz="1400" dirty="0">
                <a:solidFill>
                  <a:srgbClr val="800000"/>
                </a:solidFill>
                <a:highlight>
                  <a:srgbClr val="C0C0C0"/>
                </a:highlight>
                <a:latin typeface="Consolas" panose="020B0609020204030204" pitchFamily="49" charset="0"/>
              </a:rPr>
              <a:t>script</a:t>
            </a:r>
            <a:r>
              <a:rPr lang="en-US" sz="1400" dirty="0">
                <a:solidFill>
                  <a:srgbClr val="000000"/>
                </a:solidFill>
                <a:highlight>
                  <a:srgbClr val="C0C0C0"/>
                </a:highlight>
                <a:latin typeface="Consolas" panose="020B0609020204030204" pitchFamily="49" charset="0"/>
              </a:rPr>
              <a:t> </a:t>
            </a:r>
            <a:r>
              <a:rPr lang="en-US" sz="1400" dirty="0" err="1">
                <a:solidFill>
                  <a:srgbClr val="FF0000"/>
                </a:solidFill>
                <a:highlight>
                  <a:srgbClr val="C0C0C0"/>
                </a:highlight>
                <a:latin typeface="Consolas" panose="020B0609020204030204" pitchFamily="49" charset="0"/>
              </a:rPr>
              <a:t>src</a:t>
            </a:r>
            <a:r>
              <a:rPr lang="en-US" sz="1400" dirty="0">
                <a:solidFill>
                  <a:srgbClr val="0000FF"/>
                </a:solidFill>
                <a:highlight>
                  <a:srgbClr val="C0C0C0"/>
                </a:highlight>
                <a:latin typeface="Consolas" panose="020B0609020204030204" pitchFamily="49" charset="0"/>
              </a:rPr>
              <a:t>="~/Scripts/</a:t>
            </a:r>
            <a:r>
              <a:rPr lang="en-US" sz="1400" dirty="0" err="1">
                <a:solidFill>
                  <a:srgbClr val="0000FF"/>
                </a:solidFill>
                <a:highlight>
                  <a:srgbClr val="C0C0C0"/>
                </a:highlight>
                <a:latin typeface="Consolas" panose="020B0609020204030204" pitchFamily="49" charset="0"/>
              </a:rPr>
              <a:t>jquery</a:t>
            </a:r>
            <a:r>
              <a:rPr lang="en-US" sz="1400" dirty="0">
                <a:solidFill>
                  <a:srgbClr val="0000FF"/>
                </a:solidFill>
                <a:highlight>
                  <a:srgbClr val="C0C0C0"/>
                </a:highlight>
                <a:latin typeface="Consolas" panose="020B0609020204030204" pitchFamily="49" charset="0"/>
              </a:rPr>
              <a:t>-validation-</a:t>
            </a:r>
            <a:r>
              <a:rPr lang="en-US" sz="1400" dirty="0">
                <a:solidFill>
                  <a:srgbClr val="0000FF"/>
                </a:solidFill>
                <a:latin typeface="Consolas" panose="020B0609020204030204" pitchFamily="49" charset="0"/>
              </a:rPr>
              <a:t>unobtrusive/jquery.validate.unobtrusive.js"&gt;&lt;/</a:t>
            </a:r>
            <a:r>
              <a:rPr lang="en-US" sz="1400" dirty="0">
                <a:solidFill>
                  <a:srgbClr val="800000"/>
                </a:solidFill>
                <a:latin typeface="Consolas" panose="020B0609020204030204" pitchFamily="49" charset="0"/>
              </a:rPr>
              <a:t>script</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mk-MK" sz="1400" dirty="0"/>
          </a:p>
        </p:txBody>
      </p:sp>
    </p:spTree>
    <p:extLst>
      <p:ext uri="{BB962C8B-B14F-4D97-AF65-F5344CB8AC3E}">
        <p14:creationId xmlns:p14="http://schemas.microsoft.com/office/powerpoint/2010/main" val="1686121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Зачувајње на </a:t>
            </a:r>
            <a:r>
              <a:rPr lang="en-US" b="1" i="1" dirty="0">
                <a:latin typeface="Segoe UI Light" panose="020B0502040204020203" pitchFamily="34" charset="0"/>
                <a:cs typeface="Segoe UI Light" panose="020B0502040204020203" pitchFamily="34" charset="0"/>
              </a:rPr>
              <a:t>Database Connection String</a:t>
            </a:r>
            <a:r>
              <a:rPr lang="ru-RU" b="1" i="1" dirty="0">
                <a:latin typeface="Segoe UI Light" panose="020B0502040204020203" pitchFamily="34" charset="0"/>
                <a:cs typeface="Segoe UI Light" panose="020B0502040204020203" pitchFamily="34" charset="0"/>
              </a:rPr>
              <a:t> </a:t>
            </a:r>
            <a:r>
              <a:rPr lang="ru-RU" dirty="0">
                <a:latin typeface="Segoe UI Light" panose="020B0502040204020203" pitchFamily="34" charset="0"/>
                <a:cs typeface="Segoe UI Light" panose="020B0502040204020203" pitchFamily="34" charset="0"/>
              </a:rPr>
              <a:t>во </a:t>
            </a:r>
            <a:r>
              <a:rPr lang="en-US" b="1" i="1" dirty="0" err="1">
                <a:latin typeface="Segoe UI Light" panose="020B0502040204020203" pitchFamily="34" charset="0"/>
                <a:cs typeface="Segoe UI Light" panose="020B0502040204020203" pitchFamily="34" charset="0"/>
              </a:rPr>
              <a:t>appsettings.json</a:t>
            </a:r>
            <a:endParaRPr lang="en-US" b="1" i="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1" y="1524708"/>
            <a:ext cx="11090216" cy="47772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Апликацијата </a:t>
            </a:r>
            <a:r>
              <a:rPr lang="en-US" sz="1400" b="1" i="1" dirty="0">
                <a:latin typeface="Roboto" panose="02000000000000000000" pitchFamily="2" charset="0"/>
                <a:ea typeface="Roboto" panose="02000000000000000000" pitchFamily="2" charset="0"/>
                <a:cs typeface="Segoe UI" panose="020B0502040204020203" pitchFamily="34" charset="0"/>
              </a:rPr>
              <a:t>Employee Manager</a:t>
            </a:r>
            <a:r>
              <a:rPr lang="mk-MK"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користи податоци од базата на податоци </a:t>
            </a:r>
            <a:r>
              <a:rPr lang="ru-RU" sz="1400" b="1" i="1" dirty="0">
                <a:latin typeface="Roboto" panose="02000000000000000000" pitchFamily="2" charset="0"/>
                <a:ea typeface="Roboto" panose="02000000000000000000" pitchFamily="2" charset="0"/>
                <a:cs typeface="Segoe UI" panose="020B0502040204020203" pitchFamily="34" charset="0"/>
              </a:rPr>
              <a:t>Northwind</a:t>
            </a:r>
            <a:r>
              <a:rPr lang="ru-RU" sz="1400" dirty="0">
                <a:latin typeface="Roboto" panose="02000000000000000000" pitchFamily="2" charset="0"/>
                <a:ea typeface="Roboto" panose="02000000000000000000" pitchFamily="2" charset="0"/>
                <a:cs typeface="Segoe UI" panose="020B0502040204020203" pitchFamily="34" charset="0"/>
              </a:rPr>
              <a:t> што ја инсталиравте порано Иако создадовте модел на податоци за основни податоци и страници за внесување на податоци. Информациите за врска со базата на податоци не се споменуваат никаде. Време е да го сториме тоа сега.</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Низата за поврзување на базата на податоци е дел од конфигурацијата на апликацијата и </a:t>
            </a:r>
            <a:r>
              <a:rPr lang="ru-RU" sz="1400" b="1" i="1" dirty="0">
                <a:latin typeface="Roboto" panose="02000000000000000000" pitchFamily="2" charset="0"/>
                <a:ea typeface="Roboto" panose="02000000000000000000" pitchFamily="2" charset="0"/>
                <a:cs typeface="Segoe UI" panose="020B0502040204020203" pitchFamily="34" charset="0"/>
              </a:rPr>
              <a:t>ASP.NET Core</a:t>
            </a:r>
            <a:r>
              <a:rPr lang="ru-RU" sz="1400" dirty="0">
                <a:latin typeface="Roboto" panose="02000000000000000000" pitchFamily="2" charset="0"/>
                <a:ea typeface="Roboto" panose="02000000000000000000" pitchFamily="2" charset="0"/>
                <a:cs typeface="Segoe UI" panose="020B0502040204020203" pitchFamily="34" charset="0"/>
              </a:rPr>
              <a:t> има посебна датотека за чување: </a:t>
            </a:r>
            <a:r>
              <a:rPr lang="ru-RU" sz="1400" b="1" i="1" dirty="0">
                <a:latin typeface="Roboto" panose="02000000000000000000" pitchFamily="2" charset="0"/>
                <a:ea typeface="Roboto" panose="02000000000000000000" pitchFamily="2" charset="0"/>
                <a:cs typeface="Segoe UI" panose="020B0502040204020203" pitchFamily="34" charset="0"/>
              </a:rPr>
              <a:t>appsettings.json. </a:t>
            </a:r>
            <a:r>
              <a:rPr lang="ru-RU" sz="1400" dirty="0">
                <a:latin typeface="Roboto" panose="02000000000000000000" pitchFamily="2" charset="0"/>
                <a:ea typeface="Roboto" panose="02000000000000000000" pitchFamily="2" charset="0"/>
                <a:cs typeface="Segoe UI" panose="020B0502040204020203" pitchFamily="34" charset="0"/>
              </a:rPr>
              <a:t>Датотеката </a:t>
            </a:r>
            <a:r>
              <a:rPr lang="ru-RU" sz="1400" b="1" i="1" dirty="0">
                <a:latin typeface="Roboto" panose="02000000000000000000" pitchFamily="2" charset="0"/>
                <a:ea typeface="Roboto" panose="02000000000000000000" pitchFamily="2" charset="0"/>
                <a:cs typeface="Segoe UI" panose="020B0502040204020203" pitchFamily="34" charset="0"/>
              </a:rPr>
              <a:t>appsettings.json </a:t>
            </a:r>
            <a:r>
              <a:rPr lang="ru-RU" sz="1400" dirty="0">
                <a:latin typeface="Roboto" panose="02000000000000000000" pitchFamily="2" charset="0"/>
                <a:ea typeface="Roboto" panose="02000000000000000000" pitchFamily="2" charset="0"/>
                <a:cs typeface="Segoe UI" panose="020B0502040204020203" pitchFamily="34" charset="0"/>
              </a:rPr>
              <a:t>ја зачувува конфигурација на апликација во формат </a:t>
            </a:r>
            <a:r>
              <a:rPr lang="ru-RU" sz="1400" b="1" i="1" dirty="0">
                <a:latin typeface="Roboto" panose="02000000000000000000" pitchFamily="2" charset="0"/>
                <a:ea typeface="Roboto" panose="02000000000000000000" pitchFamily="2" charset="0"/>
                <a:cs typeface="Segoe UI" panose="020B0502040204020203" pitchFamily="34" charset="0"/>
              </a:rPr>
              <a:t>JSON</a:t>
            </a:r>
            <a:r>
              <a:rPr lang="ru-RU" sz="1400" dirty="0">
                <a:latin typeface="Roboto" panose="02000000000000000000" pitchFamily="2" charset="0"/>
                <a:ea typeface="Roboto" panose="02000000000000000000" pitchFamily="2" charset="0"/>
                <a:cs typeface="Segoe UI" panose="020B0502040204020203" pitchFamily="34" charset="0"/>
              </a:rPr>
              <a:t>. Типично, конфигурацијата е зачувана како </a:t>
            </a:r>
            <a:r>
              <a:rPr lang="en-US" sz="1400" b="1" i="1" dirty="0">
                <a:latin typeface="Roboto" panose="02000000000000000000" pitchFamily="2" charset="0"/>
                <a:ea typeface="Roboto" panose="02000000000000000000" pitchFamily="2" charset="0"/>
                <a:cs typeface="Segoe UI" panose="020B0502040204020203" pitchFamily="34" charset="0"/>
              </a:rPr>
              <a:t>key-value</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парови. </a:t>
            </a:r>
            <a:r>
              <a:rPr lang="mk-MK" sz="1400" dirty="0">
                <a:latin typeface="Roboto" panose="02000000000000000000" pitchFamily="2" charset="0"/>
                <a:ea typeface="Roboto" panose="02000000000000000000" pitchFamily="2" charset="0"/>
                <a:cs typeface="Segoe UI" panose="020B0502040204020203" pitchFamily="34" charset="0"/>
              </a:rPr>
              <a:t>Ако ја немате додадете ја </a:t>
            </a:r>
            <a:r>
              <a:rPr lang="ru-RU" sz="1400" dirty="0">
                <a:latin typeface="Roboto" panose="02000000000000000000" pitchFamily="2" charset="0"/>
                <a:ea typeface="Roboto" panose="02000000000000000000" pitchFamily="2" charset="0"/>
                <a:cs typeface="Segoe UI" panose="020B0502040204020203" pitchFamily="34" charset="0"/>
              </a:rPr>
              <a:t>датотеката </a:t>
            </a:r>
            <a:r>
              <a:rPr lang="ru-RU" sz="1400" b="1" i="1" dirty="0">
                <a:latin typeface="Roboto" panose="02000000000000000000" pitchFamily="2" charset="0"/>
                <a:ea typeface="Roboto" panose="02000000000000000000" pitchFamily="2" charset="0"/>
                <a:cs typeface="Segoe UI" panose="020B0502040204020203" pitchFamily="34" charset="0"/>
              </a:rPr>
              <a:t>appsettings.json</a:t>
            </a:r>
            <a:r>
              <a:rPr lang="ru-RU" sz="1400" dirty="0">
                <a:latin typeface="Roboto" panose="02000000000000000000" pitchFamily="2" charset="0"/>
                <a:ea typeface="Roboto" panose="02000000000000000000" pitchFamily="2" charset="0"/>
                <a:cs typeface="Segoe UI" panose="020B0502040204020203" pitchFamily="34" charset="0"/>
              </a:rPr>
              <a:t>, кликнете со десното копче на глувчето врз проектот во </a:t>
            </a:r>
            <a:r>
              <a:rPr lang="ru-RU" sz="1400" b="1" i="1" dirty="0">
                <a:latin typeface="Roboto" panose="02000000000000000000" pitchFamily="2" charset="0"/>
                <a:ea typeface="Roboto" panose="02000000000000000000" pitchFamily="2" charset="0"/>
                <a:cs typeface="Segoe UI" panose="020B0502040204020203" pitchFamily="34" charset="0"/>
              </a:rPr>
              <a:t>Solution Explorer </a:t>
            </a:r>
            <a:r>
              <a:rPr lang="ru-RU" sz="1400" dirty="0">
                <a:latin typeface="Roboto" panose="02000000000000000000" pitchFamily="2" charset="0"/>
                <a:ea typeface="Roboto" panose="02000000000000000000" pitchFamily="2" charset="0"/>
                <a:cs typeface="Segoe UI" panose="020B0502040204020203" pitchFamily="34" charset="0"/>
              </a:rPr>
              <a:t>и отворете</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дијалогот </a:t>
            </a:r>
            <a:r>
              <a:rPr lang="en-US" sz="1400" b="1" i="1" dirty="0">
                <a:latin typeface="Roboto" panose="02000000000000000000" pitchFamily="2" charset="0"/>
                <a:ea typeface="Roboto" panose="02000000000000000000" pitchFamily="2" charset="0"/>
                <a:cs typeface="Segoe UI" panose="020B0502040204020203" pitchFamily="34" charset="0"/>
              </a:rPr>
              <a:t>Add </a:t>
            </a:r>
            <a:r>
              <a:rPr lang="en-US" sz="1400" b="1" i="1" dirty="0">
                <a:latin typeface="Roboto" panose="02000000000000000000" pitchFamily="2" charset="0"/>
                <a:ea typeface="Roboto" panose="02000000000000000000" pitchFamily="2" charset="0"/>
                <a:cs typeface="Segoe UI" panose="020B0502040204020203" pitchFamily="34" charset="0"/>
                <a:sym typeface="Wingdings" panose="05000000000000000000" pitchFamily="2" charset="2"/>
              </a:rPr>
              <a:t></a:t>
            </a:r>
            <a:r>
              <a:rPr lang="en-US" sz="1400" b="1" i="1" dirty="0">
                <a:latin typeface="Roboto" panose="02000000000000000000" pitchFamily="2" charset="0"/>
                <a:ea typeface="Roboto" panose="02000000000000000000" pitchFamily="2" charset="0"/>
                <a:cs typeface="Segoe UI" panose="020B0502040204020203" pitchFamily="34" charset="0"/>
              </a:rPr>
              <a:t>  New Item… </a:t>
            </a:r>
            <a:r>
              <a:rPr lang="ru-RU" sz="1400" dirty="0">
                <a:latin typeface="Roboto" panose="02000000000000000000" pitchFamily="2" charset="0"/>
                <a:ea typeface="Roboto" panose="02000000000000000000" pitchFamily="2" charset="0"/>
                <a:cs typeface="Segoe UI" panose="020B0502040204020203" pitchFamily="34" charset="0"/>
              </a:rPr>
              <a:t>. Потоа лоцирајте го </a:t>
            </a:r>
            <a:r>
              <a:rPr lang="en-US" sz="1400" b="1" i="1" dirty="0">
                <a:latin typeface="Roboto" panose="02000000000000000000" pitchFamily="2" charset="0"/>
                <a:ea typeface="Roboto" panose="02000000000000000000" pitchFamily="2" charset="0"/>
                <a:cs typeface="Segoe UI" panose="020B0502040204020203" pitchFamily="34" charset="0"/>
              </a:rPr>
              <a:t>App Settings File</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a:t>
            </a:r>
            <a:r>
              <a:rPr lang="mk-MK" sz="1400" dirty="0">
                <a:latin typeface="Roboto" panose="02000000000000000000" pitchFamily="2" charset="0"/>
                <a:ea typeface="Roboto" panose="02000000000000000000" pitchFamily="2" charset="0"/>
                <a:cs typeface="Segoe UI" panose="020B0502040204020203" pitchFamily="34" charset="0"/>
              </a:rPr>
              <a:t>како во сликата</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pic>
        <p:nvPicPr>
          <p:cNvPr id="3" name="Picture 2">
            <a:extLst>
              <a:ext uri="{FF2B5EF4-FFF2-40B4-BE49-F238E27FC236}">
                <a16:creationId xmlns:a16="http://schemas.microsoft.com/office/drawing/2014/main" id="{39A16349-C98F-444F-9F53-521AB2BE934D}"/>
              </a:ext>
            </a:extLst>
          </p:cNvPr>
          <p:cNvPicPr>
            <a:picLocks noChangeAspect="1"/>
          </p:cNvPicPr>
          <p:nvPr/>
        </p:nvPicPr>
        <p:blipFill>
          <a:blip r:embed="rId2"/>
          <a:stretch>
            <a:fillRect/>
          </a:stretch>
        </p:blipFill>
        <p:spPr>
          <a:xfrm>
            <a:off x="3419719" y="3819806"/>
            <a:ext cx="4974638" cy="2336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88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Зачувајње на </a:t>
            </a:r>
            <a:r>
              <a:rPr lang="en-US" b="1" i="1" dirty="0">
                <a:latin typeface="Segoe UI Light" panose="020B0502040204020203" pitchFamily="34" charset="0"/>
                <a:cs typeface="Segoe UI Light" panose="020B0502040204020203" pitchFamily="34" charset="0"/>
              </a:rPr>
              <a:t>Database Connection String</a:t>
            </a:r>
            <a:r>
              <a:rPr lang="ru-RU" b="1" i="1" dirty="0">
                <a:latin typeface="Segoe UI Light" panose="020B0502040204020203" pitchFamily="34" charset="0"/>
                <a:cs typeface="Segoe UI Light" panose="020B0502040204020203" pitchFamily="34" charset="0"/>
              </a:rPr>
              <a:t> </a:t>
            </a:r>
            <a:r>
              <a:rPr lang="ru-RU" dirty="0">
                <a:latin typeface="Segoe UI Light" panose="020B0502040204020203" pitchFamily="34" charset="0"/>
                <a:cs typeface="Segoe UI Light" panose="020B0502040204020203" pitchFamily="34" charset="0"/>
              </a:rPr>
              <a:t>во </a:t>
            </a:r>
            <a:r>
              <a:rPr lang="en-US" b="1" i="1" dirty="0" err="1">
                <a:latin typeface="Segoe UI Light" panose="020B0502040204020203" pitchFamily="34" charset="0"/>
                <a:cs typeface="Segoe UI Light" panose="020B0502040204020203" pitchFamily="34" charset="0"/>
              </a:rPr>
              <a:t>appsettings.json</a:t>
            </a:r>
            <a:endParaRPr lang="en-US" b="1" i="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1" y="1524707"/>
            <a:ext cx="4158076" cy="8766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Откако ќе се додаде </a:t>
            </a:r>
            <a:r>
              <a:rPr lang="ru-RU" sz="1400" b="1" i="1" dirty="0">
                <a:latin typeface="Roboto" panose="02000000000000000000" pitchFamily="2" charset="0"/>
                <a:ea typeface="Roboto" panose="02000000000000000000" pitchFamily="2" charset="0"/>
                <a:cs typeface="Segoe UI" panose="020B0502040204020203" pitchFamily="34" charset="0"/>
              </a:rPr>
              <a:t>appsettings.json, </a:t>
            </a:r>
            <a:r>
              <a:rPr lang="ru-RU" sz="1400" dirty="0">
                <a:latin typeface="Roboto" panose="02000000000000000000" pitchFamily="2" charset="0"/>
                <a:ea typeface="Roboto" panose="02000000000000000000" pitchFamily="2" charset="0"/>
                <a:cs typeface="Segoe UI" panose="020B0502040204020203" pitchFamily="34" charset="0"/>
              </a:rPr>
              <a:t>напишете го </a:t>
            </a:r>
            <a:r>
              <a:rPr lang="ru-RU" sz="1400" b="1" i="1" dirty="0">
                <a:latin typeface="Roboto" panose="02000000000000000000" pitchFamily="2" charset="0"/>
                <a:ea typeface="Roboto" panose="02000000000000000000" pitchFamily="2" charset="0"/>
                <a:cs typeface="Segoe UI" panose="020B0502040204020203" pitchFamily="34" charset="0"/>
              </a:rPr>
              <a:t>JSON</a:t>
            </a:r>
            <a:r>
              <a:rPr lang="ru-RU" sz="1400" dirty="0">
                <a:latin typeface="Roboto" panose="02000000000000000000" pitchFamily="2" charset="0"/>
                <a:ea typeface="Roboto" panose="02000000000000000000" pitchFamily="2" charset="0"/>
                <a:cs typeface="Segoe UI" panose="020B0502040204020203" pitchFamily="34" charset="0"/>
              </a:rPr>
              <a:t> кодот како што е</a:t>
            </a:r>
            <a:br>
              <a:rPr lang="en-US"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 прикажано</a:t>
            </a:r>
            <a:r>
              <a:rPr lang="en-US" sz="1400" dirty="0">
                <a:latin typeface="Roboto" panose="02000000000000000000" pitchFamily="2" charset="0"/>
                <a:ea typeface="Roboto" panose="02000000000000000000" pitchFamily="2" charset="0"/>
                <a:cs typeface="Segoe UI" panose="020B0502040204020203" pitchFamily="34" charset="0"/>
              </a:rPr>
              <a:t>:</a:t>
            </a:r>
          </a:p>
        </p:txBody>
      </p:sp>
      <p:sp>
        <p:nvSpPr>
          <p:cNvPr id="6" name="TextBox 5">
            <a:extLst>
              <a:ext uri="{FF2B5EF4-FFF2-40B4-BE49-F238E27FC236}">
                <a16:creationId xmlns:a16="http://schemas.microsoft.com/office/drawing/2014/main" id="{52FC3FD8-27C8-4379-B5FF-542005CE0772}"/>
              </a:ext>
            </a:extLst>
          </p:cNvPr>
          <p:cNvSpPr txBox="1"/>
          <p:nvPr/>
        </p:nvSpPr>
        <p:spPr>
          <a:xfrm>
            <a:off x="4003589" y="1536465"/>
            <a:ext cx="8287265" cy="1292662"/>
          </a:xfrm>
          <a:prstGeom prst="rect">
            <a:avLst/>
          </a:prstGeom>
          <a:noFill/>
        </p:spPr>
        <p:txBody>
          <a:bodyPr wrap="square">
            <a:spAutoFit/>
          </a:bodyPr>
          <a:lstStyle/>
          <a:p>
            <a:r>
              <a:rPr lang="en-US" sz="1300" dirty="0">
                <a:solidFill>
                  <a:srgbClr val="000000"/>
                </a:solidFill>
                <a:latin typeface="Consolas" panose="020B0609020204030204" pitchFamily="49" charset="0"/>
              </a:rPr>
              <a:t>{</a:t>
            </a:r>
            <a:br>
              <a:rPr lang="en-US" sz="1300" dirty="0">
                <a:solidFill>
                  <a:srgbClr val="000000"/>
                </a:solidFill>
                <a:latin typeface="Consolas" panose="020B0609020204030204" pitchFamily="49" charset="0"/>
              </a:rPr>
            </a:br>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ConnectionStrings</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AppDb</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A31515"/>
                </a:solidFill>
                <a:latin typeface="Consolas" panose="020B0609020204030204" pitchFamily="49" charset="0"/>
              </a:rPr>
              <a:t>"data source=.; initial catalog=Northwind; integrated security=true"</a:t>
            </a:r>
            <a:endParaRPr lang="en-US" sz="1300" dirty="0">
              <a:solidFill>
                <a:srgbClr val="000000"/>
              </a:solidFill>
              <a:latin typeface="Consolas" panose="020B0609020204030204" pitchFamily="49" charset="0"/>
            </a:endParaRP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AllowedHosts</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A31515"/>
                </a:solidFill>
                <a:latin typeface="Consolas" panose="020B0609020204030204" pitchFamily="49" charset="0"/>
              </a:rPr>
              <a:t>"*"</a:t>
            </a:r>
            <a:endParaRPr lang="en-US" sz="1300" dirty="0">
              <a:solidFill>
                <a:srgbClr val="000000"/>
              </a:solidFill>
              <a:latin typeface="Consolas" panose="020B0609020204030204" pitchFamily="49" charset="0"/>
            </a:endParaRPr>
          </a:p>
          <a:p>
            <a:r>
              <a:rPr lang="mk-MK" sz="1300" dirty="0">
                <a:solidFill>
                  <a:srgbClr val="000000"/>
                </a:solidFill>
                <a:latin typeface="Consolas" panose="020B0609020204030204" pitchFamily="49" charset="0"/>
              </a:rPr>
              <a:t>}</a:t>
            </a:r>
            <a:endParaRPr lang="mk-MK" sz="1300" dirty="0"/>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514864" y="3800068"/>
            <a:ext cx="3727621" cy="25348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Доколку го имате </a:t>
            </a:r>
            <a:r>
              <a:rPr lang="ru-RU" sz="1400" b="1" i="1" dirty="0">
                <a:latin typeface="Roboto" panose="02000000000000000000" pitchFamily="2" charset="0"/>
                <a:ea typeface="Roboto" panose="02000000000000000000" pitchFamily="2" charset="0"/>
                <a:cs typeface="Segoe UI" panose="020B0502040204020203" pitchFamily="34" charset="0"/>
              </a:rPr>
              <a:t>appsettings.json, </a:t>
            </a:r>
            <a:r>
              <a:rPr lang="ru-RU" sz="1400" dirty="0">
                <a:latin typeface="Roboto" panose="02000000000000000000" pitchFamily="2" charset="0"/>
                <a:ea typeface="Roboto" panose="02000000000000000000" pitchFamily="2" charset="0"/>
                <a:cs typeface="Segoe UI" panose="020B0502040204020203" pitchFamily="34" charset="0"/>
              </a:rPr>
              <a:t>само вметнете го </a:t>
            </a:r>
            <a:r>
              <a:rPr lang="en-US" sz="1400" dirty="0">
                <a:latin typeface="Roboto" panose="02000000000000000000" pitchFamily="2" charset="0"/>
                <a:ea typeface="Roboto" panose="02000000000000000000" pitchFamily="2" charset="0"/>
                <a:cs typeface="Segoe UI" panose="020B0502040204020203" pitchFamily="34" charset="0"/>
              </a:rPr>
              <a:t>“</a:t>
            </a:r>
            <a:r>
              <a:rPr lang="en-US" sz="1400" dirty="0" err="1">
                <a:latin typeface="Roboto" panose="02000000000000000000" pitchFamily="2" charset="0"/>
                <a:ea typeface="Roboto" panose="02000000000000000000" pitchFamily="2" charset="0"/>
                <a:cs typeface="Segoe UI" panose="020B0502040204020203" pitchFamily="34" charset="0"/>
              </a:rPr>
              <a:t>ConnectionStrings</a:t>
            </a:r>
            <a:r>
              <a:rPr lang="en-US" sz="1400"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како што е прикажано</a:t>
            </a:r>
            <a:r>
              <a:rPr lang="mk-MK" sz="1400" dirty="0">
                <a:latin typeface="Roboto" panose="02000000000000000000" pitchFamily="2" charset="0"/>
                <a:ea typeface="Roboto" panose="02000000000000000000" pitchFamily="2" charset="0"/>
                <a:cs typeface="Segoe UI" panose="020B0502040204020203" pitchFamily="34" charset="0"/>
              </a:rPr>
              <a:t> во следниот код</a:t>
            </a:r>
            <a:r>
              <a:rPr lang="en-US" sz="1400" dirty="0">
                <a:latin typeface="Roboto" panose="02000000000000000000" pitchFamily="2" charset="0"/>
                <a:ea typeface="Roboto" panose="02000000000000000000" pitchFamily="2" charset="0"/>
                <a:cs typeface="Segoe UI" panose="020B0502040204020203" pitchFamily="34" charset="0"/>
              </a:rPr>
              <a:t>:</a:t>
            </a:r>
          </a:p>
        </p:txBody>
      </p:sp>
      <p:sp>
        <p:nvSpPr>
          <p:cNvPr id="9" name="TextBox 8">
            <a:extLst>
              <a:ext uri="{FF2B5EF4-FFF2-40B4-BE49-F238E27FC236}">
                <a16:creationId xmlns:a16="http://schemas.microsoft.com/office/drawing/2014/main" id="{B11368F1-FEE4-4475-90C2-E22413EE3622}"/>
              </a:ext>
            </a:extLst>
          </p:cNvPr>
          <p:cNvSpPr txBox="1"/>
          <p:nvPr/>
        </p:nvSpPr>
        <p:spPr>
          <a:xfrm>
            <a:off x="4242486" y="3716899"/>
            <a:ext cx="7611762" cy="2693045"/>
          </a:xfrm>
          <a:prstGeom prst="rect">
            <a:avLst/>
          </a:prstGeom>
          <a:noFill/>
        </p:spPr>
        <p:txBody>
          <a:bodyPr wrap="square">
            <a:spAutoFit/>
          </a:bodyPr>
          <a:lstStyle/>
          <a:p>
            <a:r>
              <a:rPr lang="mk-MK"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"Logging"</a:t>
            </a:r>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LogLevel</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"Default"</a:t>
            </a:r>
            <a:r>
              <a:rPr lang="en-US" sz="1300" dirty="0">
                <a:solidFill>
                  <a:srgbClr val="000000"/>
                </a:solidFill>
                <a:latin typeface="Consolas" panose="020B0609020204030204" pitchFamily="49" charset="0"/>
              </a:rPr>
              <a:t>: </a:t>
            </a:r>
            <a:r>
              <a:rPr lang="en-US" sz="1300" dirty="0">
                <a:solidFill>
                  <a:srgbClr val="A31515"/>
                </a:solidFill>
                <a:latin typeface="Consolas" panose="020B0609020204030204" pitchFamily="49" charset="0"/>
              </a:rPr>
              <a:t>"Information"</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"Microsoft"</a:t>
            </a:r>
            <a:r>
              <a:rPr lang="en-US" sz="1300" dirty="0">
                <a:solidFill>
                  <a:srgbClr val="000000"/>
                </a:solidFill>
                <a:latin typeface="Consolas" panose="020B0609020204030204" pitchFamily="49" charset="0"/>
              </a:rPr>
              <a:t>: </a:t>
            </a:r>
            <a:r>
              <a:rPr lang="en-US" sz="1300" dirty="0">
                <a:solidFill>
                  <a:srgbClr val="A31515"/>
                </a:solidFill>
                <a:latin typeface="Consolas" panose="020B0609020204030204" pitchFamily="49" charset="0"/>
              </a:rPr>
              <a:t>"Warning"</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Microsoft.Hosting.Lifetime</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A31515"/>
                </a:solidFill>
                <a:latin typeface="Consolas" panose="020B0609020204030204" pitchFamily="49" charset="0"/>
              </a:rPr>
              <a:t>"Information"</a:t>
            </a:r>
            <a:endParaRPr lang="en-US" sz="1300" dirty="0">
              <a:solidFill>
                <a:srgbClr val="000000"/>
              </a:solidFill>
              <a:latin typeface="Consolas" panose="020B0609020204030204" pitchFamily="49" charset="0"/>
            </a:endParaRPr>
          </a:p>
          <a:p>
            <a:r>
              <a:rPr lang="mk-MK" sz="1300" dirty="0">
                <a:solidFill>
                  <a:srgbClr val="000000"/>
                </a:solidFill>
                <a:latin typeface="Consolas" panose="020B0609020204030204" pitchFamily="49" charset="0"/>
              </a:rPr>
              <a:t>    }</a:t>
            </a: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ConnectionStrings</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AppDb</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A31515"/>
                </a:solidFill>
                <a:latin typeface="Consolas" panose="020B0609020204030204" pitchFamily="49" charset="0"/>
              </a:rPr>
              <a:t>"data source=.; initial catalog=Northwind; integrated security=true"</a:t>
            </a:r>
            <a:endParaRPr lang="en-US" sz="1300" dirty="0">
              <a:solidFill>
                <a:srgbClr val="000000"/>
              </a:solidFill>
              <a:latin typeface="Consolas" panose="020B0609020204030204" pitchFamily="49" charset="0"/>
            </a:endParaRP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2E75B6"/>
                </a:solidFill>
                <a:latin typeface="Consolas" panose="020B0609020204030204" pitchFamily="49" charset="0"/>
              </a:rPr>
              <a:t>"</a:t>
            </a:r>
            <a:r>
              <a:rPr lang="en-US" sz="1300" dirty="0" err="1">
                <a:solidFill>
                  <a:srgbClr val="2E75B6"/>
                </a:solidFill>
                <a:latin typeface="Consolas" panose="020B0609020204030204" pitchFamily="49" charset="0"/>
              </a:rPr>
              <a:t>AllowedHosts</a:t>
            </a:r>
            <a:r>
              <a:rPr lang="en-US" sz="1300" dirty="0">
                <a:solidFill>
                  <a:srgbClr val="2E75B6"/>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A31515"/>
                </a:solidFill>
                <a:latin typeface="Consolas" panose="020B0609020204030204" pitchFamily="49" charset="0"/>
              </a:rPr>
              <a:t>"*"</a:t>
            </a:r>
            <a:endParaRPr lang="en-US" sz="1300" dirty="0">
              <a:solidFill>
                <a:srgbClr val="000000"/>
              </a:solidFill>
              <a:latin typeface="Consolas" panose="020B0609020204030204" pitchFamily="49" charset="0"/>
            </a:endParaRPr>
          </a:p>
          <a:p>
            <a:r>
              <a:rPr lang="mk-MK" sz="1300" dirty="0">
                <a:solidFill>
                  <a:srgbClr val="000000"/>
                </a:solidFill>
                <a:latin typeface="Consolas" panose="020B0609020204030204" pitchFamily="49" charset="0"/>
              </a:rPr>
              <a:t>}</a:t>
            </a:r>
            <a:endParaRPr lang="mk-MK" sz="1300" dirty="0"/>
          </a:p>
        </p:txBody>
      </p:sp>
      <p:cxnSp>
        <p:nvCxnSpPr>
          <p:cNvPr id="10" name="Straight Connector 9">
            <a:extLst>
              <a:ext uri="{FF2B5EF4-FFF2-40B4-BE49-F238E27FC236}">
                <a16:creationId xmlns:a16="http://schemas.microsoft.com/office/drawing/2014/main" id="{3BCD9AFA-67CB-4EC9-B8A4-2C4A4A022F42}"/>
              </a:ext>
            </a:extLst>
          </p:cNvPr>
          <p:cNvCxnSpPr/>
          <p:nvPr/>
        </p:nvCxnSpPr>
        <p:spPr>
          <a:xfrm>
            <a:off x="1194486" y="3278659"/>
            <a:ext cx="990188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91837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Зачувајње на </a:t>
            </a:r>
            <a:r>
              <a:rPr lang="en-US" b="1" i="1" dirty="0">
                <a:latin typeface="Segoe UI Light" panose="020B0502040204020203" pitchFamily="34" charset="0"/>
                <a:cs typeface="Segoe UI Light" panose="020B0502040204020203" pitchFamily="34" charset="0"/>
              </a:rPr>
              <a:t>Database Connection String</a:t>
            </a:r>
            <a:r>
              <a:rPr lang="ru-RU" b="1" i="1" dirty="0">
                <a:latin typeface="Segoe UI Light" panose="020B0502040204020203" pitchFamily="34" charset="0"/>
                <a:cs typeface="Segoe UI Light" panose="020B0502040204020203" pitchFamily="34" charset="0"/>
              </a:rPr>
              <a:t> </a:t>
            </a:r>
            <a:r>
              <a:rPr lang="ru-RU" dirty="0">
                <a:latin typeface="Segoe UI Light" panose="020B0502040204020203" pitchFamily="34" charset="0"/>
                <a:cs typeface="Segoe UI Light" panose="020B0502040204020203" pitchFamily="34" charset="0"/>
              </a:rPr>
              <a:t>во </a:t>
            </a:r>
            <a:r>
              <a:rPr lang="en-US" b="1" i="1" dirty="0" err="1">
                <a:latin typeface="Segoe UI Light" panose="020B0502040204020203" pitchFamily="34" charset="0"/>
                <a:cs typeface="Segoe UI Light" panose="020B0502040204020203" pitchFamily="34" charset="0"/>
              </a:rPr>
              <a:t>appsettings.json</a:t>
            </a:r>
            <a:endParaRPr lang="en-US" b="1" i="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1" y="1524707"/>
            <a:ext cx="11090216" cy="29072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Делот </a:t>
            </a:r>
            <a:r>
              <a:rPr lang="ru-RU" sz="1400" b="1" i="1" dirty="0">
                <a:latin typeface="Roboto" panose="02000000000000000000" pitchFamily="2" charset="0"/>
                <a:ea typeface="Roboto" panose="02000000000000000000" pitchFamily="2" charset="0"/>
                <a:cs typeface="Segoe UI" panose="020B0502040204020203" pitchFamily="34" charset="0"/>
              </a:rPr>
              <a:t>ConnectionStrings</a:t>
            </a:r>
            <a:r>
              <a:rPr lang="ru-RU" sz="1400" dirty="0">
                <a:latin typeface="Roboto" panose="02000000000000000000" pitchFamily="2" charset="0"/>
                <a:ea typeface="Roboto" panose="02000000000000000000" pitchFamily="2" charset="0"/>
                <a:cs typeface="Segoe UI" panose="020B0502040204020203" pitchFamily="34" charset="0"/>
              </a:rPr>
              <a:t> е наменет за зачувување на </a:t>
            </a:r>
            <a:r>
              <a:rPr lang="en-US" sz="1400" b="1" i="1" dirty="0">
                <a:latin typeface="Roboto" panose="02000000000000000000" pitchFamily="2" charset="0"/>
                <a:ea typeface="Roboto" panose="02000000000000000000" pitchFamily="2" charset="0"/>
                <a:cs typeface="Segoe UI" panose="020B0502040204020203" pitchFamily="34" charset="0"/>
              </a:rPr>
              <a:t>database connection strings</a:t>
            </a:r>
            <a:r>
              <a:rPr lang="ru-RU" sz="1400" dirty="0">
                <a:latin typeface="Roboto" panose="02000000000000000000" pitchFamily="2" charset="0"/>
                <a:ea typeface="Roboto" panose="02000000000000000000" pitchFamily="2" charset="0"/>
                <a:cs typeface="Segoe UI" panose="020B0502040204020203" pitchFamily="34" charset="0"/>
              </a:rPr>
              <a:t>. Апликацијата може да има повеќе од една база на податоци и сите </a:t>
            </a:r>
            <a:r>
              <a:rPr lang="en-US" sz="1400" b="1" i="1" dirty="0">
                <a:latin typeface="Roboto" panose="02000000000000000000" pitchFamily="2" charset="0"/>
                <a:ea typeface="Roboto" panose="02000000000000000000" pitchFamily="2" charset="0"/>
                <a:cs typeface="Segoe UI" panose="020B0502040204020203" pitchFamily="34" charset="0"/>
              </a:rPr>
              <a:t>connection strings </a:t>
            </a:r>
            <a:r>
              <a:rPr lang="ru-RU" sz="1400" dirty="0">
                <a:latin typeface="Roboto" panose="02000000000000000000" pitchFamily="2" charset="0"/>
                <a:ea typeface="Roboto" panose="02000000000000000000" pitchFamily="2" charset="0"/>
                <a:cs typeface="Segoe UI" panose="020B0502040204020203" pitchFamily="34" charset="0"/>
              </a:rPr>
              <a:t>може да се стави под делот </a:t>
            </a:r>
            <a:r>
              <a:rPr lang="ru-RU" sz="1400" b="1" i="1" dirty="0">
                <a:latin typeface="Roboto" panose="02000000000000000000" pitchFamily="2" charset="0"/>
                <a:ea typeface="Roboto" panose="02000000000000000000" pitchFamily="2" charset="0"/>
                <a:cs typeface="Segoe UI" panose="020B0502040204020203" pitchFamily="34" charset="0"/>
              </a:rPr>
              <a:t>ConnectionStrings</a:t>
            </a:r>
            <a:r>
              <a:rPr lang="ru-RU" sz="1400" dirty="0">
                <a:latin typeface="Roboto" panose="02000000000000000000" pitchFamily="2" charset="0"/>
                <a:ea typeface="Roboto" panose="02000000000000000000" pitchFamily="2" charset="0"/>
                <a:cs typeface="Segoe UI" panose="020B0502040204020203" pitchFamily="34" charset="0"/>
              </a:rPr>
              <a:t>. Во овој случај, клуч со име </a:t>
            </a:r>
            <a:r>
              <a:rPr lang="ru-RU" sz="1400" b="1" i="1" dirty="0">
                <a:latin typeface="Roboto" panose="02000000000000000000" pitchFamily="2" charset="0"/>
                <a:ea typeface="Roboto" panose="02000000000000000000" pitchFamily="2" charset="0"/>
                <a:cs typeface="Segoe UI" panose="020B0502040204020203" pitchFamily="34" charset="0"/>
              </a:rPr>
              <a:t>AppDb</a:t>
            </a: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ја зачувува низата за поврзување на базата на податоци </a:t>
            </a:r>
            <a:r>
              <a:rPr lang="ru-RU" sz="1400" b="1" i="1" dirty="0">
                <a:latin typeface="Roboto" panose="02000000000000000000" pitchFamily="2" charset="0"/>
                <a:ea typeface="Roboto" panose="02000000000000000000" pitchFamily="2" charset="0"/>
                <a:cs typeface="Segoe UI" panose="020B0502040204020203" pitchFamily="34" charset="0"/>
              </a:rPr>
              <a:t>Northwind</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en-US" sz="1400" b="1" i="1" dirty="0">
                <a:latin typeface="Roboto" panose="02000000000000000000" pitchFamily="2" charset="0"/>
                <a:ea typeface="Roboto" panose="02000000000000000000" pitchFamily="2" charset="0"/>
                <a:cs typeface="Segoe UI" panose="020B0502040204020203" pitchFamily="34" charset="0"/>
              </a:rPr>
              <a:t>Data source </a:t>
            </a:r>
            <a:r>
              <a:rPr lang="ru-RU" sz="1400" dirty="0">
                <a:latin typeface="Roboto" panose="02000000000000000000" pitchFamily="2" charset="0"/>
                <a:ea typeface="Roboto" panose="02000000000000000000" pitchFamily="2" charset="0"/>
                <a:cs typeface="Segoe UI" panose="020B0502040204020203" pitchFamily="34" charset="0"/>
              </a:rPr>
              <a:t>го одредува името или </a:t>
            </a:r>
            <a:r>
              <a:rPr lang="ru-RU" sz="1400" b="1" i="1" dirty="0">
                <a:latin typeface="Roboto" panose="02000000000000000000" pitchFamily="2" charset="0"/>
                <a:ea typeface="Roboto" panose="02000000000000000000" pitchFamily="2" charset="0"/>
                <a:cs typeface="Segoe UI" panose="020B0502040204020203" pitchFamily="34" charset="0"/>
              </a:rPr>
              <a:t>IP</a:t>
            </a:r>
            <a:r>
              <a:rPr lang="ru-RU" sz="1400" dirty="0">
                <a:latin typeface="Roboto" panose="02000000000000000000" pitchFamily="2" charset="0"/>
                <a:ea typeface="Roboto" panose="02000000000000000000" pitchFamily="2" charset="0"/>
                <a:cs typeface="Segoe UI" panose="020B0502040204020203" pitchFamily="34" charset="0"/>
              </a:rPr>
              <a:t> адресата на инсталацијата на </a:t>
            </a:r>
            <a:r>
              <a:rPr lang="ru-RU" sz="1400" b="1" i="1" dirty="0">
                <a:latin typeface="Roboto" panose="02000000000000000000" pitchFamily="2" charset="0"/>
                <a:ea typeface="Roboto" panose="02000000000000000000" pitchFamily="2" charset="0"/>
                <a:cs typeface="Segoe UI" panose="020B0502040204020203" pitchFamily="34" charset="0"/>
              </a:rPr>
              <a:t>SQL</a:t>
            </a:r>
            <a:r>
              <a:rPr lang="ru-RU" sz="1400" dirty="0">
                <a:latin typeface="Roboto" panose="02000000000000000000" pitchFamily="2" charset="0"/>
                <a:ea typeface="Roboto" panose="02000000000000000000" pitchFamily="2" charset="0"/>
                <a:cs typeface="Segoe UI" panose="020B0502040204020203" pitchFamily="34" charset="0"/>
              </a:rPr>
              <a:t> Server. Тука,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точка (.) значи локален домаќин. Почетниот каталог го одредува името на базата на податоци што ја сакате</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за да се поврзете со, </a:t>
            </a:r>
            <a:r>
              <a:rPr lang="en-US" sz="1400" b="1" i="1" dirty="0">
                <a:latin typeface="Roboto" panose="02000000000000000000" pitchFamily="2" charset="0"/>
                <a:ea typeface="Roboto" panose="02000000000000000000" pitchFamily="2" charset="0"/>
                <a:cs typeface="Segoe UI" panose="020B0502040204020203" pitchFamily="34" charset="0"/>
              </a:rPr>
              <a:t>Northwind</a:t>
            </a:r>
            <a:r>
              <a:rPr lang="ru-RU" sz="1400" dirty="0">
                <a:latin typeface="Roboto" panose="02000000000000000000" pitchFamily="2" charset="0"/>
                <a:ea typeface="Roboto" panose="02000000000000000000" pitchFamily="2" charset="0"/>
                <a:cs typeface="Segoe UI" panose="020B0502040204020203" pitchFamily="34" charset="0"/>
              </a:rPr>
              <a:t> во овој случај. Интегрираната безбедност укажува на тоа дека </a:t>
            </a:r>
            <a:r>
              <a:rPr lang="en-US" sz="1400" b="1" i="1" dirty="0">
                <a:latin typeface="Roboto" panose="02000000000000000000" pitchFamily="2" charset="0"/>
                <a:ea typeface="Roboto" panose="02000000000000000000" pitchFamily="2" charset="0"/>
                <a:cs typeface="Segoe UI" panose="020B0502040204020203" pitchFamily="34" charset="0"/>
              </a:rPr>
              <a:t>Windows</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интегрираната безбедност треба да се користи за автентикација на ниво на база на податоци.</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Осигурете се да ја смените низата за конекција според поставувањето. Зачувување на врската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низата во конфигурациската датотека овозможува нејзино менување во подоцнежна фаза без</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има потреба од каква било промена на изворниот код.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1646146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Конфигурира</a:t>
            </a:r>
            <a:r>
              <a:rPr lang="mk-MK" dirty="0">
                <a:latin typeface="Segoe UI Light" panose="020B0502040204020203" pitchFamily="34" charset="0"/>
                <a:cs typeface="Segoe UI Light" panose="020B0502040204020203" pitchFamily="34" charset="0"/>
              </a:rPr>
              <a:t>ње</a:t>
            </a:r>
            <a:r>
              <a:rPr lang="ru-RU" dirty="0">
                <a:latin typeface="Segoe UI Light" panose="020B0502040204020203" pitchFamily="34" charset="0"/>
                <a:cs typeface="Segoe UI Light" panose="020B0502040204020203" pitchFamily="34" charset="0"/>
              </a:rPr>
              <a:t> на стартувањето на апликацијата </a:t>
            </a:r>
            <a:endParaRPr lang="en-US" b="1" i="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609599" y="1434753"/>
            <a:ext cx="10972801" cy="49751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Пред да ја стартуваме </a:t>
            </a:r>
            <a:r>
              <a:rPr lang="ru-RU" sz="1400" b="1" i="1" dirty="0">
                <a:latin typeface="Roboto" panose="02000000000000000000" pitchFamily="2" charset="0"/>
                <a:ea typeface="Roboto" panose="02000000000000000000" pitchFamily="2" charset="0"/>
                <a:cs typeface="Segoe UI" panose="020B0502040204020203" pitchFamily="34" charset="0"/>
              </a:rPr>
              <a:t>ASP.NET Core </a:t>
            </a:r>
            <a:r>
              <a:rPr lang="ru-RU" sz="1400" dirty="0">
                <a:latin typeface="Roboto" panose="02000000000000000000" pitchFamily="2" charset="0"/>
                <a:ea typeface="Roboto" panose="02000000000000000000" pitchFamily="2" charset="0"/>
                <a:cs typeface="Segoe UI" panose="020B0502040204020203" pitchFamily="34" charset="0"/>
              </a:rPr>
              <a:t>апликација, треба да ја наведеме почетната точка на апликацијата. Стартувањето на апликацијата вклучува три главни задачи:</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	• </a:t>
            </a:r>
            <a:r>
              <a:rPr lang="en-US" sz="1400" b="1" i="1" dirty="0">
                <a:latin typeface="Roboto" panose="02000000000000000000" pitchFamily="2" charset="0"/>
                <a:ea typeface="Roboto" panose="02000000000000000000" pitchFamily="2" charset="0"/>
                <a:cs typeface="Segoe UI" panose="020B0502040204020203" pitchFamily="34" charset="0"/>
              </a:rPr>
              <a:t>Read</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 </a:t>
            </a:r>
            <a:r>
              <a:rPr lang="en-US" sz="1400" b="1" i="1" dirty="0">
                <a:latin typeface="Roboto" panose="02000000000000000000" pitchFamily="2" charset="0"/>
                <a:ea typeface="Roboto" panose="02000000000000000000" pitchFamily="2" charset="0"/>
                <a:cs typeface="Segoe UI" panose="020B0502040204020203" pitchFamily="34" charset="0"/>
              </a:rPr>
              <a:t>load</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 на конфигурацијата на апликацијата за да може да биде пристапено од другите делови на 	  	  апликацијата.</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	• Регистрирање на услугите потребни за апликацијата. Услугата е компонента за повеќекратна употреба што е 	  регистрирана со </a:t>
            </a:r>
            <a:r>
              <a:rPr lang="en-US" sz="1400" b="1" i="1" dirty="0">
                <a:latin typeface="Roboto" panose="02000000000000000000" pitchFamily="2" charset="0"/>
                <a:ea typeface="Roboto" panose="02000000000000000000" pitchFamily="2" charset="0"/>
                <a:cs typeface="Segoe UI" panose="020B0502040204020203" pitchFamily="34" charset="0"/>
              </a:rPr>
              <a:t>dependency injection (DI) </a:t>
            </a:r>
            <a:r>
              <a:rPr lang="ru-RU" sz="1400" dirty="0">
                <a:latin typeface="Roboto" panose="02000000000000000000" pitchFamily="2" charset="0"/>
                <a:ea typeface="Roboto" panose="02000000000000000000" pitchFamily="2" charset="0"/>
                <a:cs typeface="Segoe UI" panose="020B0502040204020203" pitchFamily="34" charset="0"/>
              </a:rPr>
              <a:t>рамката и потоа може да се користи во другите делови на 	 	  апликацијата.</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	 • Дефинирајње на </a:t>
            </a:r>
            <a:r>
              <a:rPr lang="en-US" sz="1400" b="1" i="1" dirty="0">
                <a:latin typeface="Roboto" panose="02000000000000000000" pitchFamily="2" charset="0"/>
                <a:ea typeface="Roboto" panose="02000000000000000000" pitchFamily="2" charset="0"/>
                <a:cs typeface="Segoe UI" panose="020B0502040204020203" pitchFamily="34" charset="0"/>
              </a:rPr>
              <a:t>application’s request processing pipeline</a:t>
            </a:r>
            <a:r>
              <a:rPr lang="ru-RU" sz="1400" dirty="0">
                <a:latin typeface="Roboto" panose="02000000000000000000" pitchFamily="2" charset="0"/>
                <a:ea typeface="Roboto" panose="02000000000000000000" pitchFamily="2" charset="0"/>
                <a:cs typeface="Segoe UI" panose="020B0502040204020203" pitchFamily="34" charset="0"/>
              </a:rPr>
              <a:t>. Информациите за стартување споменати во претходниот 	   текст се зачувани во Стартувањето класата по дифолт. Класата за стартување обично живее во коренот на 	   проектот. Ајде да видиме како Изгледа класата за стартување на </a:t>
            </a:r>
            <a:r>
              <a:rPr lang="en-US" sz="1400" b="1" i="1" dirty="0">
                <a:latin typeface="Roboto" panose="02000000000000000000" pitchFamily="2" charset="0"/>
                <a:ea typeface="Roboto" panose="02000000000000000000" pitchFamily="2" charset="0"/>
                <a:cs typeface="Segoe UI" panose="020B0502040204020203" pitchFamily="34" charset="0"/>
              </a:rPr>
              <a:t>Employee Manager</a:t>
            </a:r>
            <a:r>
              <a:rPr lang="ru-RU" sz="1400" dirty="0">
                <a:latin typeface="Roboto" panose="02000000000000000000" pitchFamily="2" charset="0"/>
                <a:ea typeface="Roboto" panose="02000000000000000000" pitchFamily="2" charset="0"/>
                <a:cs typeface="Segoe UI" panose="020B0502040204020203" pitchFamily="34" charset="0"/>
              </a:rPr>
              <a:t>. Код  на следниот слајд го 	   покажува скелетот на Датотека </a:t>
            </a:r>
            <a:r>
              <a:rPr lang="ru-RU" sz="1400" b="1" i="1" dirty="0">
                <a:latin typeface="Roboto" panose="02000000000000000000" pitchFamily="2" charset="0"/>
                <a:ea typeface="Roboto" panose="02000000000000000000" pitchFamily="2" charset="0"/>
                <a:cs typeface="Segoe UI" panose="020B0502040204020203" pitchFamily="34" charset="0"/>
              </a:rPr>
              <a:t>Startup.cs</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2628553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Конфигурира</a:t>
            </a:r>
            <a:r>
              <a:rPr lang="mk-MK" dirty="0">
                <a:latin typeface="Segoe UI Light" panose="020B0502040204020203" pitchFamily="34" charset="0"/>
                <a:cs typeface="Segoe UI Light" panose="020B0502040204020203" pitchFamily="34" charset="0"/>
              </a:rPr>
              <a:t>ње</a:t>
            </a:r>
            <a:r>
              <a:rPr lang="ru-RU" dirty="0">
                <a:latin typeface="Segoe UI Light" panose="020B0502040204020203" pitchFamily="34" charset="0"/>
                <a:cs typeface="Segoe UI Light" panose="020B0502040204020203" pitchFamily="34" charset="0"/>
              </a:rPr>
              <a:t> на стартувањето на апликацијата </a:t>
            </a:r>
            <a:endParaRPr lang="en-US" b="1" i="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609599" y="1434753"/>
            <a:ext cx="10972801" cy="49751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p:txBody>
      </p:sp>
      <p:sp>
        <p:nvSpPr>
          <p:cNvPr id="10" name="TextBox 9">
            <a:extLst>
              <a:ext uri="{FF2B5EF4-FFF2-40B4-BE49-F238E27FC236}">
                <a16:creationId xmlns:a16="http://schemas.microsoft.com/office/drawing/2014/main" id="{507D2E68-0620-4869-B93A-9CF385E00CCB}"/>
              </a:ext>
            </a:extLst>
          </p:cNvPr>
          <p:cNvSpPr txBox="1"/>
          <p:nvPr/>
        </p:nvSpPr>
        <p:spPr>
          <a:xfrm>
            <a:off x="731335" y="1434753"/>
            <a:ext cx="11897269" cy="5078313"/>
          </a:xfrm>
          <a:prstGeom prst="rect">
            <a:avLst/>
          </a:prstGeom>
          <a:noFill/>
        </p:spPr>
        <p:txBody>
          <a:bodyPr wrap="square">
            <a:sp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Startup</a:t>
            </a:r>
            <a:endParaRPr lang="en-US" sz="1200" dirty="0">
              <a:solidFill>
                <a:srgbClr val="000000"/>
              </a:solidFill>
              <a:latin typeface="Consolas" panose="020B0609020204030204" pitchFamily="49" charset="0"/>
            </a:endParaRPr>
          </a:p>
          <a:p>
            <a:r>
              <a:rPr lang="mk-MK"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This method gets called by the runtime. Use this method to add services to the container.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For more information on how to configure your application, visit https://go.microsoft.com/fwlink/?LinkID=398940</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ConfigureServices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IServiceCollection</a:t>
            </a:r>
            <a:r>
              <a:rPr lang="en-US" sz="1200" dirty="0">
                <a:solidFill>
                  <a:srgbClr val="000000"/>
                </a:solidFill>
                <a:latin typeface="Consolas" panose="020B0609020204030204" pitchFamily="49" charset="0"/>
              </a:rPr>
              <a:t> services)</a:t>
            </a:r>
          </a:p>
          <a:p>
            <a:r>
              <a:rPr lang="mk-MK" sz="1200" dirty="0">
                <a:solidFill>
                  <a:srgbClr val="000000"/>
                </a:solidFill>
                <a:latin typeface="Consolas" panose="020B0609020204030204" pitchFamily="49" charset="0"/>
              </a:rPr>
              <a:t>        {</a:t>
            </a:r>
          </a:p>
          <a:p>
            <a:r>
              <a:rPr lang="mk-MK" sz="1200" dirty="0">
                <a:solidFill>
                  <a:srgbClr val="000000"/>
                </a:solidFill>
                <a:latin typeface="Consolas" panose="020B0609020204030204" pitchFamily="49" charset="0"/>
              </a:rPr>
              <a:t>        }</a:t>
            </a:r>
          </a:p>
          <a:p>
            <a:endParaRPr lang="mk-MK"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This method gets called by the runtime. Use this method to configure the HTTP request pipeline.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Configure(</a:t>
            </a:r>
            <a:r>
              <a:rPr lang="en-US" sz="1200" dirty="0" err="1">
                <a:solidFill>
                  <a:srgbClr val="000000"/>
                </a:solidFill>
                <a:latin typeface="Consolas" panose="020B0609020204030204" pitchFamily="49" charset="0"/>
              </a:rPr>
              <a:t>IApplicationBuilder</a:t>
            </a:r>
            <a:r>
              <a:rPr lang="en-US" sz="1200" dirty="0">
                <a:solidFill>
                  <a:srgbClr val="000000"/>
                </a:solidFill>
                <a:latin typeface="Consolas" panose="020B0609020204030204" pitchFamily="49" charset="0"/>
              </a:rPr>
              <a:t> app, </a:t>
            </a:r>
            <a:r>
              <a:rPr lang="en-US" sz="1200" dirty="0" err="1">
                <a:solidFill>
                  <a:srgbClr val="000000"/>
                </a:solidFill>
                <a:latin typeface="Consolas" panose="020B0609020204030204" pitchFamily="49" charset="0"/>
              </a:rPr>
              <a:t>IWebHostEnvironment</a:t>
            </a:r>
            <a:r>
              <a:rPr lang="en-US" sz="1200" dirty="0">
                <a:solidFill>
                  <a:srgbClr val="000000"/>
                </a:solidFill>
                <a:latin typeface="Consolas" panose="020B0609020204030204" pitchFamily="49" charset="0"/>
              </a:rPr>
              <a:t> env)</a:t>
            </a:r>
          </a:p>
          <a:p>
            <a:r>
              <a:rPr lang="mk-MK"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env.IsDevelopment</a:t>
            </a:r>
            <a:r>
              <a:rPr lang="en-US" sz="1200" dirty="0">
                <a:solidFill>
                  <a:srgbClr val="000000"/>
                </a:solidFill>
                <a:latin typeface="Consolas" panose="020B0609020204030204" pitchFamily="49" charset="0"/>
              </a:rPr>
              <a:t>())</a:t>
            </a:r>
          </a:p>
          <a:p>
            <a:r>
              <a:rPr lang="mk-MK"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app.UseDeveloperExceptionPage</a:t>
            </a:r>
            <a:r>
              <a:rPr lang="en-US" sz="1200" dirty="0">
                <a:solidFill>
                  <a:srgbClr val="000000"/>
                </a:solidFill>
                <a:latin typeface="Consolas" panose="020B0609020204030204" pitchFamily="49" charset="0"/>
              </a:rPr>
              <a:t>();</a:t>
            </a:r>
          </a:p>
          <a:p>
            <a:r>
              <a:rPr lang="mk-MK" sz="1200" dirty="0">
                <a:solidFill>
                  <a:srgbClr val="000000"/>
                </a:solidFill>
                <a:latin typeface="Consolas" panose="020B0609020204030204" pitchFamily="49" charset="0"/>
              </a:rPr>
              <a:t>            }</a:t>
            </a:r>
          </a:p>
          <a:p>
            <a:endParaRPr lang="mk-MK"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app.UseRouting</a:t>
            </a:r>
            <a:r>
              <a:rPr lang="en-US" sz="1200" dirty="0">
                <a:solidFill>
                  <a:srgbClr val="000000"/>
                </a:solidFill>
                <a:latin typeface="Consolas" panose="020B0609020204030204" pitchFamily="49" charset="0"/>
              </a:rPr>
              <a:t>();</a:t>
            </a:r>
          </a:p>
          <a:p>
            <a:endParaRPr lang="mk-MK"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app.UseEndpoints</a:t>
            </a:r>
            <a:r>
              <a:rPr lang="en-US" sz="1200" dirty="0">
                <a:solidFill>
                  <a:srgbClr val="000000"/>
                </a:solidFill>
                <a:latin typeface="Consolas" panose="020B0609020204030204" pitchFamily="49" charset="0"/>
              </a:rPr>
              <a:t>(endpoints =&gt;</a:t>
            </a:r>
          </a:p>
          <a:p>
            <a:r>
              <a:rPr lang="mk-MK"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endpoints.MapGet</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context =&gt;</a:t>
            </a:r>
          </a:p>
          <a:p>
            <a:r>
              <a:rPr lang="mk-MK"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context.Response.WriteAsync</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"Hello World!"</a:t>
            </a:r>
            <a:r>
              <a:rPr lang="en-US" sz="1200" dirty="0">
                <a:solidFill>
                  <a:srgbClr val="000000"/>
                </a:solidFill>
                <a:latin typeface="Consolas" panose="020B0609020204030204" pitchFamily="49" charset="0"/>
              </a:rPr>
              <a:t>);</a:t>
            </a:r>
          </a:p>
          <a:p>
            <a:r>
              <a:rPr lang="mk-MK" sz="1200" dirty="0">
                <a:solidFill>
                  <a:srgbClr val="000000"/>
                </a:solidFill>
                <a:latin typeface="Consolas" panose="020B0609020204030204" pitchFamily="49" charset="0"/>
              </a:rPr>
              <a:t>                });</a:t>
            </a:r>
          </a:p>
          <a:p>
            <a:r>
              <a:rPr lang="mk-MK" sz="1200" dirty="0">
                <a:solidFill>
                  <a:srgbClr val="000000"/>
                </a:solidFill>
                <a:latin typeface="Consolas" panose="020B0609020204030204" pitchFamily="49" charset="0"/>
              </a:rPr>
              <a:t>            });</a:t>
            </a:r>
          </a:p>
          <a:p>
            <a:r>
              <a:rPr lang="mk-MK" sz="1200" dirty="0">
                <a:solidFill>
                  <a:srgbClr val="000000"/>
                </a:solidFill>
                <a:latin typeface="Consolas" panose="020B0609020204030204" pitchFamily="49" charset="0"/>
              </a:rPr>
              <a:t>        }</a:t>
            </a:r>
          </a:p>
          <a:p>
            <a:r>
              <a:rPr lang="mk-MK" sz="1200" dirty="0">
                <a:solidFill>
                  <a:srgbClr val="000000"/>
                </a:solidFill>
                <a:latin typeface="Consolas" panose="020B0609020204030204" pitchFamily="49" charset="0"/>
              </a:rPr>
              <a:t>    }</a:t>
            </a:r>
            <a:endParaRPr lang="mk-MK" sz="1200" dirty="0"/>
          </a:p>
        </p:txBody>
      </p:sp>
    </p:spTree>
    <p:extLst>
      <p:ext uri="{BB962C8B-B14F-4D97-AF65-F5344CB8AC3E}">
        <p14:creationId xmlns:p14="http://schemas.microsoft.com/office/powerpoint/2010/main" val="2198037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Конфигурира</a:t>
            </a:r>
            <a:r>
              <a:rPr lang="mk-MK" dirty="0">
                <a:latin typeface="Segoe UI Light" panose="020B0502040204020203" pitchFamily="34" charset="0"/>
                <a:cs typeface="Segoe UI Light" panose="020B0502040204020203" pitchFamily="34" charset="0"/>
              </a:rPr>
              <a:t>ње</a:t>
            </a:r>
            <a:r>
              <a:rPr lang="ru-RU" dirty="0">
                <a:latin typeface="Segoe UI Light" panose="020B0502040204020203" pitchFamily="34" charset="0"/>
                <a:cs typeface="Segoe UI Light" panose="020B0502040204020203" pitchFamily="34" charset="0"/>
              </a:rPr>
              <a:t> на стартувањето на апликацијата </a:t>
            </a:r>
            <a:endParaRPr lang="en-US" b="1" i="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609599" y="1434753"/>
            <a:ext cx="10972801" cy="49751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Кодот за стартување се состои од три дела - конструктор за почетна класа, </a:t>
            </a:r>
            <a:r>
              <a:rPr lang="en-US" sz="1400" b="1" i="1" dirty="0" err="1">
                <a:latin typeface="Roboto" panose="02000000000000000000" pitchFamily="2" charset="0"/>
                <a:ea typeface="Roboto" panose="02000000000000000000" pitchFamily="2" charset="0"/>
                <a:cs typeface="Segoe UI" panose="020B0502040204020203" pitchFamily="34" charset="0"/>
              </a:rPr>
              <a:t>ConfigureServices</a:t>
            </a:r>
            <a:r>
              <a:rPr lang="en-US" sz="1400" b="1" i="1" dirty="0">
                <a:latin typeface="Roboto" panose="02000000000000000000" pitchFamily="2" charset="0"/>
                <a:ea typeface="Roboto" panose="02000000000000000000" pitchFamily="2" charset="0"/>
                <a:cs typeface="Segoe UI" panose="020B0502040204020203" pitchFamily="34" charset="0"/>
              </a:rPr>
              <a:t>()</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метод  и метод </a:t>
            </a:r>
            <a:r>
              <a:rPr lang="en-US" sz="1400" b="1" i="1" dirty="0">
                <a:latin typeface="Roboto" panose="02000000000000000000" pitchFamily="2" charset="0"/>
                <a:ea typeface="Roboto" panose="02000000000000000000" pitchFamily="2" charset="0"/>
                <a:cs typeface="Segoe UI" panose="020B0502040204020203" pitchFamily="34" charset="0"/>
              </a:rPr>
              <a:t>Configure()</a:t>
            </a:r>
            <a:r>
              <a:rPr lang="mk-MK" sz="1400" b="1" i="1" dirty="0">
                <a:latin typeface="Roboto" panose="02000000000000000000" pitchFamily="2" charset="0"/>
                <a:ea typeface="Roboto" panose="02000000000000000000" pitchFamily="2" charset="0"/>
                <a:cs typeface="Segoe UI" panose="020B0502040204020203" pitchFamily="34" charset="0"/>
              </a:rPr>
              <a:t>. </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Конструкторот за почетна класа добива објект што го спроведува </a:t>
            </a:r>
            <a:r>
              <a:rPr lang="ru-RU" sz="1400" b="1" i="1" dirty="0">
                <a:latin typeface="Roboto" panose="02000000000000000000" pitchFamily="2" charset="0"/>
                <a:ea typeface="Roboto" panose="02000000000000000000" pitchFamily="2" charset="0"/>
                <a:cs typeface="Segoe UI" panose="020B0502040204020203" pitchFamily="34" charset="0"/>
              </a:rPr>
              <a:t>IConfiguration</a:t>
            </a:r>
            <a:r>
              <a:rPr lang="ru-RU" sz="1400" dirty="0">
                <a:latin typeface="Roboto" panose="02000000000000000000" pitchFamily="2" charset="0"/>
                <a:ea typeface="Roboto" panose="02000000000000000000" pitchFamily="2" charset="0"/>
                <a:cs typeface="Segoe UI" panose="020B0502040204020203" pitchFamily="34" charset="0"/>
              </a:rPr>
              <a:t> тоа ја претставува конфигурацијата на апликацијата од датотеката </a:t>
            </a:r>
            <a:r>
              <a:rPr lang="ru-RU" sz="1400" b="1" i="1" dirty="0">
                <a:latin typeface="Roboto" panose="02000000000000000000" pitchFamily="2" charset="0"/>
                <a:ea typeface="Roboto" panose="02000000000000000000" pitchFamily="2" charset="0"/>
                <a:cs typeface="Segoe UI" panose="020B0502040204020203" pitchFamily="34" charset="0"/>
              </a:rPr>
              <a:t>appsettings.json</a:t>
            </a:r>
            <a:r>
              <a:rPr lang="ru-RU" sz="1400" dirty="0">
                <a:latin typeface="Roboto" panose="02000000000000000000" pitchFamily="2" charset="0"/>
                <a:ea typeface="Roboto" panose="02000000000000000000" pitchFamily="2" charset="0"/>
                <a:cs typeface="Segoe UI" panose="020B0502040204020203" pitchFamily="34" charset="0"/>
              </a:rPr>
              <a:t>. </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Методот </a:t>
            </a:r>
            <a:r>
              <a:rPr lang="ru-RU" sz="1400" b="1" i="1" dirty="0">
                <a:latin typeface="Roboto" panose="02000000000000000000" pitchFamily="2" charset="0"/>
                <a:ea typeface="Roboto" panose="02000000000000000000" pitchFamily="2" charset="0"/>
                <a:cs typeface="Segoe UI" panose="020B0502040204020203" pitchFamily="34" charset="0"/>
              </a:rPr>
              <a:t>ConfigureServices() </a:t>
            </a:r>
            <a:r>
              <a:rPr lang="ru-RU" sz="1400" dirty="0">
                <a:latin typeface="Roboto" panose="02000000000000000000" pitchFamily="2" charset="0"/>
                <a:ea typeface="Roboto" panose="02000000000000000000" pitchFamily="2" charset="0"/>
                <a:cs typeface="Segoe UI" panose="020B0502040204020203" pitchFamily="34" charset="0"/>
              </a:rPr>
              <a:t>се користи за регистрација на услуги со </a:t>
            </a:r>
            <a:r>
              <a:rPr lang="ru-RU" sz="1400" b="1" i="1" dirty="0">
                <a:latin typeface="Roboto" panose="02000000000000000000" pitchFamily="2" charset="0"/>
                <a:ea typeface="Roboto" panose="02000000000000000000" pitchFamily="2" charset="0"/>
                <a:cs typeface="Segoe UI" panose="020B0502040204020203" pitchFamily="34" charset="0"/>
              </a:rPr>
              <a:t>DI</a:t>
            </a:r>
            <a:r>
              <a:rPr lang="ru-RU" sz="1400" dirty="0">
                <a:latin typeface="Roboto" panose="02000000000000000000" pitchFamily="2" charset="0"/>
                <a:ea typeface="Roboto" panose="02000000000000000000" pitchFamily="2" charset="0"/>
                <a:cs typeface="Segoe UI" panose="020B0502040204020203" pitchFamily="34" charset="0"/>
              </a:rPr>
              <a:t> рамка. Прима објект на </a:t>
            </a:r>
            <a:r>
              <a:rPr lang="ru-RU" sz="1400" b="1" i="1" dirty="0">
                <a:latin typeface="Roboto" panose="02000000000000000000" pitchFamily="2" charset="0"/>
                <a:ea typeface="Roboto" panose="02000000000000000000" pitchFamily="2" charset="0"/>
                <a:cs typeface="Segoe UI" panose="020B0502040204020203" pitchFamily="34" charset="0"/>
              </a:rPr>
              <a:t>IServiceCollection</a:t>
            </a:r>
            <a:r>
              <a:rPr lang="ru-RU" sz="1400" dirty="0">
                <a:latin typeface="Roboto" panose="02000000000000000000" pitchFamily="2" charset="0"/>
                <a:ea typeface="Roboto" panose="02000000000000000000" pitchFamily="2" charset="0"/>
                <a:cs typeface="Segoe UI" panose="020B0502040204020203" pitchFamily="34" charset="0"/>
              </a:rPr>
              <a:t> и ви овозможува да додавате услуги што ги бара вашата апликација. </a:t>
            </a: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Методот </a:t>
            </a:r>
            <a:r>
              <a:rPr lang="en-US" sz="1400" b="1" i="1" dirty="0">
                <a:latin typeface="Roboto" panose="02000000000000000000" pitchFamily="2" charset="0"/>
                <a:ea typeface="Roboto" panose="02000000000000000000" pitchFamily="2" charset="0"/>
                <a:cs typeface="Segoe UI" panose="020B0502040204020203" pitchFamily="34" charset="0"/>
              </a:rPr>
              <a:t>Configure</a:t>
            </a:r>
            <a:r>
              <a:rPr lang="ru-RU" sz="1400" b="1" i="1"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 се користи за дефинирање на </a:t>
            </a:r>
            <a:r>
              <a:rPr lang="en-US" sz="1400" b="1" i="1" dirty="0">
                <a:latin typeface="Roboto" panose="02000000000000000000" pitchFamily="2" charset="0"/>
                <a:ea typeface="Roboto" panose="02000000000000000000" pitchFamily="2" charset="0"/>
                <a:cs typeface="Segoe UI" panose="020B0502040204020203" pitchFamily="34" charset="0"/>
              </a:rPr>
              <a:t>request pipeline</a:t>
            </a:r>
            <a:r>
              <a:rPr lang="mk-MK" sz="1400" dirty="0">
                <a:latin typeface="Roboto" panose="02000000000000000000" pitchFamily="2" charset="0"/>
                <a:ea typeface="Roboto" panose="02000000000000000000" pitchFamily="2" charset="0"/>
                <a:cs typeface="Segoe UI" panose="020B0502040204020203" pitchFamily="34" charset="0"/>
              </a:rPr>
              <a:t>-от</a:t>
            </a:r>
            <a:r>
              <a:rPr lang="ru-RU" sz="1400" dirty="0">
                <a:latin typeface="Roboto" panose="02000000000000000000" pitchFamily="2" charset="0"/>
                <a:ea typeface="Roboto" panose="02000000000000000000" pitchFamily="2" charset="0"/>
                <a:cs typeface="Segoe UI" panose="020B0502040204020203" pitchFamily="34" charset="0"/>
              </a:rPr>
              <a:t> на апликацијата. </a:t>
            </a:r>
            <a:r>
              <a:rPr lang="en-US" sz="1400" b="1" i="1" dirty="0">
                <a:latin typeface="Roboto" panose="02000000000000000000" pitchFamily="2" charset="0"/>
                <a:ea typeface="Roboto" panose="02000000000000000000" pitchFamily="2" charset="0"/>
                <a:cs typeface="Segoe UI" panose="020B0502040204020203" pitchFamily="34" charset="0"/>
              </a:rPr>
              <a:t>Request pipeline </a:t>
            </a:r>
            <a:r>
              <a:rPr lang="ru-RU" sz="1400" dirty="0">
                <a:latin typeface="Roboto" panose="02000000000000000000" pitchFamily="2" charset="0"/>
                <a:ea typeface="Roboto" panose="02000000000000000000" pitchFamily="2" charset="0"/>
                <a:cs typeface="Segoe UI" panose="020B0502040204020203" pitchFamily="34" charset="0"/>
              </a:rPr>
              <a:t>се состои од низа среден софтвер што го обработува барањето во на некој начин</a:t>
            </a: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 Методот </a:t>
            </a:r>
            <a:r>
              <a:rPr lang="en-US" sz="1400" b="1" i="1" dirty="0">
                <a:latin typeface="Roboto" panose="02000000000000000000" pitchFamily="2" charset="0"/>
                <a:ea typeface="Roboto" panose="02000000000000000000" pitchFamily="2" charset="0"/>
                <a:cs typeface="Segoe UI" panose="020B0502040204020203" pitchFamily="34" charset="0"/>
              </a:rPr>
              <a:t>Configure</a:t>
            </a:r>
            <a:r>
              <a:rPr lang="ru-RU" sz="1400" b="1" i="1"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 има два параметри - </a:t>
            </a:r>
            <a:r>
              <a:rPr lang="ru-RU" sz="1400" b="1" i="1" dirty="0">
                <a:latin typeface="Roboto" panose="02000000000000000000" pitchFamily="2" charset="0"/>
                <a:ea typeface="Roboto" panose="02000000000000000000" pitchFamily="2" charset="0"/>
                <a:cs typeface="Segoe UI" panose="020B0502040204020203" pitchFamily="34" charset="0"/>
              </a:rPr>
              <a:t>IApplicationBuilder</a:t>
            </a:r>
            <a:r>
              <a:rPr lang="ru-RU" sz="1400" dirty="0">
                <a:latin typeface="Roboto" panose="02000000000000000000" pitchFamily="2" charset="0"/>
                <a:ea typeface="Roboto" panose="02000000000000000000" pitchFamily="2" charset="0"/>
                <a:cs typeface="Segoe UI" panose="020B0502040204020203" pitchFamily="34" charset="0"/>
              </a:rPr>
              <a:t> и </a:t>
            </a:r>
            <a:r>
              <a:rPr lang="ru-RU" sz="1400" b="1" i="1" dirty="0">
                <a:latin typeface="Roboto" panose="02000000000000000000" pitchFamily="2" charset="0"/>
                <a:ea typeface="Roboto" panose="02000000000000000000" pitchFamily="2" charset="0"/>
                <a:cs typeface="Segoe UI" panose="020B0502040204020203" pitchFamily="34" charset="0"/>
              </a:rPr>
              <a:t>IWebHost</a:t>
            </a:r>
            <a:r>
              <a:rPr lang="en-US" sz="1400" b="1" i="1" dirty="0">
                <a:latin typeface="Roboto" panose="02000000000000000000" pitchFamily="2" charset="0"/>
                <a:ea typeface="Roboto" panose="02000000000000000000" pitchFamily="2" charset="0"/>
                <a:cs typeface="Segoe UI" panose="020B0502040204020203" pitchFamily="34" charset="0"/>
              </a:rPr>
              <a:t>Environment</a:t>
            </a:r>
            <a:r>
              <a:rPr lang="ru-RU" sz="1400" dirty="0">
                <a:latin typeface="Roboto" panose="02000000000000000000" pitchFamily="2" charset="0"/>
                <a:ea typeface="Roboto" panose="02000000000000000000" pitchFamily="2" charset="0"/>
                <a:cs typeface="Segoe UI" panose="020B0502040204020203" pitchFamily="34" charset="0"/>
              </a:rPr>
              <a:t>. Првиот ви овозможува да го изградите </a:t>
            </a:r>
            <a:r>
              <a:rPr lang="en-US" sz="1400" b="1" i="1" dirty="0">
                <a:latin typeface="Roboto" panose="02000000000000000000" pitchFamily="2" charset="0"/>
                <a:ea typeface="Roboto" panose="02000000000000000000" pitchFamily="2" charset="0"/>
                <a:cs typeface="Segoe UI" panose="020B0502040204020203" pitchFamily="34" charset="0"/>
              </a:rPr>
              <a:t>request pipeline </a:t>
            </a:r>
            <a:r>
              <a:rPr lang="ru-RU" sz="1400" dirty="0">
                <a:latin typeface="Roboto" panose="02000000000000000000" pitchFamily="2" charset="0"/>
                <a:ea typeface="Roboto" panose="02000000000000000000" pitchFamily="2" charset="0"/>
                <a:cs typeface="Segoe UI" panose="020B0502040204020203" pitchFamily="34" charset="0"/>
              </a:rPr>
              <a:t>и последното овозможува читање на деталите за околината на домаќинот.</a:t>
            </a: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 Овие три - конструктор, </a:t>
            </a:r>
            <a:r>
              <a:rPr lang="ru-RU" sz="1400" b="1" i="1" dirty="0">
                <a:latin typeface="Roboto" panose="02000000000000000000" pitchFamily="2" charset="0"/>
                <a:ea typeface="Roboto" panose="02000000000000000000" pitchFamily="2" charset="0"/>
                <a:cs typeface="Segoe UI" panose="020B0502040204020203" pitchFamily="34" charset="0"/>
              </a:rPr>
              <a:t>ConfigureServices() </a:t>
            </a:r>
            <a:r>
              <a:rPr lang="ru-RU" sz="1400" dirty="0">
                <a:latin typeface="Roboto" panose="02000000000000000000" pitchFamily="2" charset="0"/>
                <a:ea typeface="Roboto" panose="02000000000000000000" pitchFamily="2" charset="0"/>
                <a:cs typeface="Segoe UI" panose="020B0502040204020203" pitchFamily="34" charset="0"/>
              </a:rPr>
              <a:t>и </a:t>
            </a:r>
            <a:r>
              <a:rPr lang="en-US" sz="1400" b="1" i="1" dirty="0">
                <a:latin typeface="Roboto" panose="02000000000000000000" pitchFamily="2" charset="0"/>
                <a:ea typeface="Roboto" panose="02000000000000000000" pitchFamily="2" charset="0"/>
                <a:cs typeface="Segoe UI" panose="020B0502040204020203" pitchFamily="34" charset="0"/>
              </a:rPr>
              <a:t>Configure</a:t>
            </a:r>
            <a:r>
              <a:rPr lang="ru-RU" sz="1400" b="1" i="1"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 - се извршени во истата низа кога апликацијата се извршува за прв пат. За следните барања, информациите за стартување се веќе достапни од претходната рунда. Се разбира, ако апликацијата се рестартира поради некоја причина, овие три методи ќе бидат извршени повторно.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3809725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Конфигурира</a:t>
            </a:r>
            <a:r>
              <a:rPr lang="mk-MK" dirty="0">
                <a:latin typeface="Segoe UI Light" panose="020B0502040204020203" pitchFamily="34" charset="0"/>
                <a:cs typeface="Segoe UI Light" panose="020B0502040204020203" pitchFamily="34" charset="0"/>
              </a:rPr>
              <a:t>ње</a:t>
            </a:r>
            <a:r>
              <a:rPr lang="ru-RU" dirty="0">
                <a:latin typeface="Segoe UI Light" panose="020B0502040204020203" pitchFamily="34" charset="0"/>
                <a:cs typeface="Segoe UI Light" panose="020B0502040204020203" pitchFamily="34" charset="0"/>
              </a:rPr>
              <a:t> на стартувањето на апликацијата </a:t>
            </a:r>
            <a:endParaRPr lang="en-US" b="1" i="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609598" y="1434753"/>
            <a:ext cx="10972801" cy="49751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Сега, кога ги знаете основите на стартувањето на апликацијата, да го пополниме овој скелет со</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потребното јадро за </a:t>
            </a:r>
            <a:r>
              <a:rPr lang="en-US" sz="1400" b="1" i="1" dirty="0">
                <a:latin typeface="Roboto" panose="02000000000000000000" pitchFamily="2" charset="0"/>
                <a:ea typeface="Roboto" panose="02000000000000000000" pitchFamily="2" charset="0"/>
                <a:cs typeface="Segoe UI" panose="020B0502040204020203" pitchFamily="34" charset="0"/>
              </a:rPr>
              <a:t>Employee Manager</a:t>
            </a:r>
            <a:r>
              <a:rPr lang="ru-RU" sz="1400" dirty="0">
                <a:latin typeface="Roboto" panose="02000000000000000000" pitchFamily="2" charset="0"/>
                <a:ea typeface="Roboto" panose="02000000000000000000" pitchFamily="2" charset="0"/>
                <a:cs typeface="Segoe UI" panose="020B0502040204020203" pitchFamily="34" charset="0"/>
              </a:rPr>
              <a: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Отворете </a:t>
            </a:r>
            <a:r>
              <a:rPr lang="ru-RU" sz="1400" b="1" i="1" dirty="0">
                <a:latin typeface="Roboto" panose="02000000000000000000" pitchFamily="2" charset="0"/>
                <a:ea typeface="Roboto" panose="02000000000000000000" pitchFamily="2" charset="0"/>
                <a:cs typeface="Segoe UI" panose="020B0502040204020203" pitchFamily="34" charset="0"/>
              </a:rPr>
              <a:t>Startup.cs </a:t>
            </a:r>
            <a:r>
              <a:rPr lang="ru-RU" sz="1400" dirty="0">
                <a:latin typeface="Roboto" panose="02000000000000000000" pitchFamily="2" charset="0"/>
                <a:ea typeface="Roboto" panose="02000000000000000000" pitchFamily="2" charset="0"/>
                <a:cs typeface="Segoe UI" panose="020B0502040204020203" pitchFamily="34" charset="0"/>
              </a:rPr>
              <a:t>и напишете го кодот </a:t>
            </a:r>
            <a:r>
              <a:rPr lang="mk-MK" sz="1400" dirty="0">
                <a:latin typeface="Roboto" panose="02000000000000000000" pitchFamily="2" charset="0"/>
                <a:ea typeface="Roboto" panose="02000000000000000000" pitchFamily="2" charset="0"/>
                <a:cs typeface="Segoe UI" panose="020B0502040204020203" pitchFamily="34" charset="0"/>
              </a:rPr>
              <a:t>што следува</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во класата внатре на највисоко ниво</a:t>
            </a:r>
            <a:r>
              <a:rPr lang="en-US" sz="1400"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 </a:t>
            </a:r>
          </a:p>
          <a:p>
            <a:pPr marL="0" lvl="0" indent="0">
              <a:spcAft>
                <a:spcPts val="600"/>
              </a:spcAft>
              <a:buNone/>
              <a:defRPr/>
            </a:pPr>
            <a:endParaRPr lang="ru-RU"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ru-RU"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ru-RU"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br>
              <a:rPr lang="ru-RU" sz="1400" dirty="0">
                <a:latin typeface="Roboto" panose="02000000000000000000" pitchFamily="2" charset="0"/>
                <a:ea typeface="Roboto" panose="02000000000000000000" pitchFamily="2" charset="0"/>
                <a:cs typeface="Segoe UI" panose="020B0502040204020203" pitchFamily="34" charset="0"/>
              </a:rPr>
            </a:br>
            <a:br>
              <a:rPr lang="ru-RU"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Сега завршете ги </a:t>
            </a:r>
            <a:r>
              <a:rPr lang="en-US" sz="1400" b="1" i="1" dirty="0" err="1">
                <a:latin typeface="Roboto" panose="02000000000000000000" pitchFamily="2" charset="0"/>
                <a:ea typeface="Roboto" panose="02000000000000000000" pitchFamily="2" charset="0"/>
                <a:cs typeface="Segoe UI" panose="020B0502040204020203" pitchFamily="34" charset="0"/>
              </a:rPr>
              <a:t>ConfigureServices</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како што е прикажано на </a:t>
            </a:r>
            <a:r>
              <a:rPr lang="mk-MK" sz="1400" dirty="0">
                <a:latin typeface="Roboto" panose="02000000000000000000" pitchFamily="2" charset="0"/>
                <a:ea typeface="Roboto" panose="02000000000000000000" pitchFamily="2" charset="0"/>
                <a:cs typeface="Segoe UI" panose="020B0502040204020203" pitchFamily="34" charset="0"/>
              </a:rPr>
              <a:t>следно</a:t>
            </a:r>
            <a:r>
              <a:rPr lang="en-US" sz="1400"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Кодот го повикува методот </a:t>
            </a:r>
            <a:r>
              <a:rPr lang="en-US" sz="1400" b="1" i="1" dirty="0" err="1">
                <a:latin typeface="Roboto" panose="02000000000000000000" pitchFamily="2" charset="0"/>
                <a:ea typeface="Roboto" panose="02000000000000000000" pitchFamily="2" charset="0"/>
                <a:cs typeface="Segoe UI" panose="020B0502040204020203" pitchFamily="34" charset="0"/>
              </a:rPr>
              <a:t>AddControllersWithViews</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за да се регистрира специфичен за </a:t>
            </a:r>
            <a:r>
              <a:rPr lang="en-US" sz="1400" b="1" i="1" dirty="0">
                <a:latin typeface="Roboto" panose="02000000000000000000" pitchFamily="2" charset="0"/>
                <a:ea typeface="Roboto" panose="02000000000000000000" pitchFamily="2" charset="0"/>
                <a:cs typeface="Segoe UI" panose="020B0502040204020203" pitchFamily="34" charset="0"/>
              </a:rPr>
              <a:t>MVC</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услуги со контејнерот </a:t>
            </a:r>
            <a:r>
              <a:rPr lang="en-US" sz="1400" dirty="0">
                <a:latin typeface="Roboto" panose="02000000000000000000" pitchFamily="2" charset="0"/>
                <a:ea typeface="Roboto" panose="02000000000000000000" pitchFamily="2" charset="0"/>
                <a:cs typeface="Segoe UI" panose="020B0502040204020203" pitchFamily="34" charset="0"/>
              </a:rPr>
              <a:t>DI.</a:t>
            </a:r>
          </a:p>
        </p:txBody>
      </p:sp>
      <p:sp>
        <p:nvSpPr>
          <p:cNvPr id="5" name="TextBox 4">
            <a:extLst>
              <a:ext uri="{FF2B5EF4-FFF2-40B4-BE49-F238E27FC236}">
                <a16:creationId xmlns:a16="http://schemas.microsoft.com/office/drawing/2014/main" id="{6308A9F7-E79A-4602-B165-EB17DC1629CE}"/>
              </a:ext>
            </a:extLst>
          </p:cNvPr>
          <p:cNvSpPr txBox="1"/>
          <p:nvPr/>
        </p:nvSpPr>
        <p:spPr>
          <a:xfrm>
            <a:off x="3204518" y="2313455"/>
            <a:ext cx="6096000" cy="1292662"/>
          </a:xfrm>
          <a:prstGeom prst="rect">
            <a:avLst/>
          </a:prstGeom>
          <a:noFill/>
        </p:spPr>
        <p:txBody>
          <a:bodyPr wrap="square">
            <a:spAutoFit/>
          </a:bodyPr>
          <a:lstStyle/>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private</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IConfiguration</a:t>
            </a:r>
            <a:r>
              <a:rPr lang="en-US" sz="1300" dirty="0">
                <a:solidFill>
                  <a:srgbClr val="000000"/>
                </a:solidFill>
                <a:latin typeface="Consolas" panose="020B0609020204030204" pitchFamily="49" charset="0"/>
              </a:rPr>
              <a:t> config = </a:t>
            </a:r>
            <a:r>
              <a:rPr lang="en-US" sz="1300" dirty="0">
                <a:solidFill>
                  <a:srgbClr val="0000FF"/>
                </a:solidFill>
                <a:latin typeface="Consolas" panose="020B0609020204030204" pitchFamily="49" charset="0"/>
              </a:rPr>
              <a:t>null</a:t>
            </a:r>
            <a:r>
              <a:rPr lang="en-US" sz="1300" dirty="0">
                <a:solidFill>
                  <a:srgbClr val="000000"/>
                </a:solidFill>
                <a:latin typeface="Consolas" panose="020B0609020204030204" pitchFamily="49" charset="0"/>
              </a:rPr>
              <a:t>;</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public</a:t>
            </a:r>
            <a:r>
              <a:rPr lang="en-US" sz="1300" dirty="0">
                <a:solidFill>
                  <a:srgbClr val="000000"/>
                </a:solidFill>
                <a:latin typeface="Consolas" panose="020B0609020204030204" pitchFamily="49" charset="0"/>
              </a:rPr>
              <a:t> </a:t>
            </a:r>
            <a:r>
              <a:rPr lang="en-US" sz="1300" dirty="0">
                <a:solidFill>
                  <a:srgbClr val="2B91AF"/>
                </a:solidFill>
                <a:latin typeface="Consolas" panose="020B0609020204030204" pitchFamily="49" charset="0"/>
              </a:rPr>
              <a:t>Startup</a:t>
            </a:r>
            <a:r>
              <a:rPr lang="en-US" sz="1300" dirty="0">
                <a:solidFill>
                  <a:srgbClr val="000000"/>
                </a:solidFill>
                <a:latin typeface="Consolas" panose="020B0609020204030204" pitchFamily="49" charset="0"/>
              </a:rPr>
              <a:t>(</a:t>
            </a:r>
            <a:r>
              <a:rPr lang="en-US" sz="1300" dirty="0" err="1">
                <a:solidFill>
                  <a:srgbClr val="000000"/>
                </a:solidFill>
                <a:latin typeface="Consolas" panose="020B0609020204030204" pitchFamily="49" charset="0"/>
              </a:rPr>
              <a:t>IConfiguration</a:t>
            </a:r>
            <a:r>
              <a:rPr lang="en-US" sz="1300" dirty="0">
                <a:solidFill>
                  <a:srgbClr val="000000"/>
                </a:solidFill>
                <a:latin typeface="Consolas" panose="020B0609020204030204" pitchFamily="49" charset="0"/>
              </a:rPr>
              <a:t> config)</a:t>
            </a: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FF"/>
                </a:solidFill>
                <a:latin typeface="Consolas" panose="020B0609020204030204" pitchFamily="49" charset="0"/>
              </a:rPr>
              <a:t>this</a:t>
            </a:r>
            <a:r>
              <a:rPr lang="en-US" sz="1300" dirty="0" err="1">
                <a:solidFill>
                  <a:srgbClr val="000000"/>
                </a:solidFill>
                <a:latin typeface="Consolas" panose="020B0609020204030204" pitchFamily="49" charset="0"/>
              </a:rPr>
              <a:t>.config</a:t>
            </a:r>
            <a:r>
              <a:rPr lang="en-US" sz="1300" dirty="0">
                <a:solidFill>
                  <a:srgbClr val="000000"/>
                </a:solidFill>
                <a:latin typeface="Consolas" panose="020B0609020204030204" pitchFamily="49" charset="0"/>
              </a:rPr>
              <a:t> = config;</a:t>
            </a:r>
          </a:p>
          <a:p>
            <a:r>
              <a:rPr lang="mk-MK" sz="1300" dirty="0">
                <a:solidFill>
                  <a:srgbClr val="000000"/>
                </a:solidFill>
                <a:latin typeface="Consolas" panose="020B0609020204030204" pitchFamily="49" charset="0"/>
              </a:rPr>
              <a:t>        }</a:t>
            </a:r>
            <a:endParaRPr lang="mk-MK" sz="1300" dirty="0"/>
          </a:p>
        </p:txBody>
      </p:sp>
      <p:sp>
        <p:nvSpPr>
          <p:cNvPr id="9" name="TextBox 8">
            <a:extLst>
              <a:ext uri="{FF2B5EF4-FFF2-40B4-BE49-F238E27FC236}">
                <a16:creationId xmlns:a16="http://schemas.microsoft.com/office/drawing/2014/main" id="{541CABD6-48A7-4811-80B9-080FF89708E1}"/>
              </a:ext>
            </a:extLst>
          </p:cNvPr>
          <p:cNvSpPr txBox="1"/>
          <p:nvPr/>
        </p:nvSpPr>
        <p:spPr>
          <a:xfrm>
            <a:off x="1972960" y="4672919"/>
            <a:ext cx="8246076" cy="1292662"/>
          </a:xfrm>
          <a:prstGeom prst="rect">
            <a:avLst/>
          </a:prstGeom>
          <a:noFill/>
        </p:spPr>
        <p:txBody>
          <a:bodyPr wrap="square">
            <a:spAutoFit/>
          </a:bodyPr>
          <a:lstStyle/>
          <a:p>
            <a:r>
              <a:rPr lang="en-US" sz="1300" dirty="0">
                <a:solidFill>
                  <a:srgbClr val="0000FF"/>
                </a:solidFill>
                <a:latin typeface="Consolas" panose="020B0609020204030204" pitchFamily="49" charset="0"/>
              </a:rPr>
              <a:t>        public</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ConfigureServices</a:t>
            </a:r>
            <a:r>
              <a:rPr lang="en-US" sz="1300" dirty="0">
                <a:solidFill>
                  <a:srgbClr val="000000"/>
                </a:solidFill>
                <a:latin typeface="Consolas" panose="020B0609020204030204" pitchFamily="49" charset="0"/>
              </a:rPr>
              <a:t>(</a:t>
            </a:r>
            <a:r>
              <a:rPr lang="en-US" sz="1300" dirty="0" err="1">
                <a:solidFill>
                  <a:srgbClr val="000000"/>
                </a:solidFill>
                <a:latin typeface="Consolas" panose="020B0609020204030204" pitchFamily="49" charset="0"/>
              </a:rPr>
              <a:t>IServiceCollection</a:t>
            </a:r>
            <a:r>
              <a:rPr lang="en-US" sz="1300" dirty="0">
                <a:solidFill>
                  <a:srgbClr val="000000"/>
                </a:solidFill>
                <a:latin typeface="Consolas" panose="020B0609020204030204" pitchFamily="49" charset="0"/>
              </a:rPr>
              <a:t> services)</a:t>
            </a: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services.AddControllersWithViews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services.AddDbContext</a:t>
            </a:r>
            <a:r>
              <a:rPr lang="en-US" sz="1300" dirty="0">
                <a:solidFill>
                  <a:srgbClr val="000000"/>
                </a:solidFill>
                <a:latin typeface="Consolas" panose="020B0609020204030204" pitchFamily="49" charset="0"/>
              </a:rPr>
              <a:t>&lt;</a:t>
            </a:r>
            <a:r>
              <a:rPr lang="en-US" sz="1300" dirty="0" err="1">
                <a:solidFill>
                  <a:srgbClr val="000000"/>
                </a:solidFill>
                <a:latin typeface="Consolas" panose="020B0609020204030204" pitchFamily="49" charset="0"/>
              </a:rPr>
              <a:t>AppDbContext</a:t>
            </a:r>
            <a:r>
              <a:rPr lang="en-US" sz="1300" dirty="0">
                <a:solidFill>
                  <a:srgbClr val="000000"/>
                </a:solidFill>
                <a:latin typeface="Consolas" panose="020B0609020204030204" pitchFamily="49" charset="0"/>
              </a:rPr>
              <a:t>&gt;(</a:t>
            </a:r>
          </a:p>
          <a:p>
            <a:r>
              <a:rPr lang="en-US" sz="1300" dirty="0">
                <a:solidFill>
                  <a:srgbClr val="000000"/>
                </a:solidFill>
                <a:latin typeface="Consolas" panose="020B0609020204030204" pitchFamily="49" charset="0"/>
              </a:rPr>
              <a:t>            options =&gt; </a:t>
            </a:r>
            <a:r>
              <a:rPr lang="en-US" sz="1300" dirty="0" err="1">
                <a:solidFill>
                  <a:srgbClr val="000000"/>
                </a:solidFill>
                <a:latin typeface="Consolas" panose="020B0609020204030204" pitchFamily="49" charset="0"/>
              </a:rPr>
              <a:t>options.UseSqlServer</a:t>
            </a:r>
            <a:r>
              <a:rPr lang="en-US" sz="1300" dirty="0">
                <a:solidFill>
                  <a:srgbClr val="000000"/>
                </a:solidFill>
                <a:latin typeface="Consolas" panose="020B0609020204030204" pitchFamily="49" charset="0"/>
              </a:rPr>
              <a:t>(</a:t>
            </a:r>
            <a:r>
              <a:rPr lang="en-US" sz="1300" dirty="0" err="1">
                <a:solidFill>
                  <a:srgbClr val="0000FF"/>
                </a:solidFill>
                <a:latin typeface="Consolas" panose="020B0609020204030204" pitchFamily="49" charset="0"/>
              </a:rPr>
              <a:t>this</a:t>
            </a:r>
            <a:r>
              <a:rPr lang="en-US" sz="1300" dirty="0" err="1">
                <a:solidFill>
                  <a:srgbClr val="000000"/>
                </a:solidFill>
                <a:latin typeface="Consolas" panose="020B0609020204030204" pitchFamily="49" charset="0"/>
              </a:rPr>
              <a:t>.config.GetConnectionString</a:t>
            </a:r>
            <a:r>
              <a:rPr lang="en-US" sz="1300" dirty="0">
                <a:solidFill>
                  <a:srgbClr val="000000"/>
                </a:solidFill>
                <a:latin typeface="Consolas" panose="020B0609020204030204" pitchFamily="49" charset="0"/>
              </a:rPr>
              <a:t>(</a:t>
            </a:r>
            <a:r>
              <a:rPr lang="en-US" sz="1300" dirty="0">
                <a:solidFill>
                  <a:srgbClr val="A31515"/>
                </a:solidFill>
                <a:latin typeface="Consolas" panose="020B0609020204030204" pitchFamily="49" charset="0"/>
              </a:rPr>
              <a:t>"</a:t>
            </a:r>
            <a:r>
              <a:rPr lang="en-US" sz="1300" dirty="0" err="1">
                <a:solidFill>
                  <a:srgbClr val="A31515"/>
                </a:solidFill>
                <a:latin typeface="Consolas" panose="020B0609020204030204" pitchFamily="49" charset="0"/>
              </a:rPr>
              <a:t>AppDb</a:t>
            </a:r>
            <a:r>
              <a:rPr lang="en-US" sz="1300" dirty="0">
                <a:solidFill>
                  <a:srgbClr val="A31515"/>
                </a:solidFill>
                <a:latin typeface="Consolas" panose="020B0609020204030204" pitchFamily="49" charset="0"/>
              </a:rPr>
              <a:t>"</a:t>
            </a:r>
            <a:r>
              <a:rPr lang="en-US" sz="1300" dirty="0">
                <a:solidFill>
                  <a:srgbClr val="000000"/>
                </a:solidFill>
                <a:latin typeface="Consolas" panose="020B0609020204030204" pitchFamily="49" charset="0"/>
              </a:rPr>
              <a:t>)));</a:t>
            </a:r>
          </a:p>
          <a:p>
            <a:r>
              <a:rPr lang="mk-MK" sz="1300" dirty="0">
                <a:solidFill>
                  <a:srgbClr val="000000"/>
                </a:solidFill>
                <a:latin typeface="Consolas" panose="020B0609020204030204" pitchFamily="49" charset="0"/>
              </a:rPr>
              <a:t>        }</a:t>
            </a:r>
            <a:endParaRPr lang="mk-MK" sz="1300" dirty="0"/>
          </a:p>
        </p:txBody>
      </p:sp>
    </p:spTree>
    <p:extLst>
      <p:ext uri="{BB962C8B-B14F-4D97-AF65-F5344CB8AC3E}">
        <p14:creationId xmlns:p14="http://schemas.microsoft.com/office/powerpoint/2010/main" val="394568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Конфигурира</a:t>
            </a:r>
            <a:r>
              <a:rPr lang="mk-MK" dirty="0">
                <a:latin typeface="Segoe UI Light" panose="020B0502040204020203" pitchFamily="34" charset="0"/>
                <a:cs typeface="Segoe UI Light" panose="020B0502040204020203" pitchFamily="34" charset="0"/>
              </a:rPr>
              <a:t>ње</a:t>
            </a:r>
            <a:r>
              <a:rPr lang="ru-RU" dirty="0">
                <a:latin typeface="Segoe UI Light" panose="020B0502040204020203" pitchFamily="34" charset="0"/>
                <a:cs typeface="Segoe UI Light" panose="020B0502040204020203" pitchFamily="34" charset="0"/>
              </a:rPr>
              <a:t> на стартувањето на апликацијата </a:t>
            </a:r>
            <a:endParaRPr lang="en-US" b="1" i="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609598" y="1434753"/>
            <a:ext cx="10972801" cy="49751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Ја создадовте класата </a:t>
            </a:r>
            <a:r>
              <a:rPr lang="en-US" sz="1400" b="1" i="1" dirty="0" err="1">
                <a:latin typeface="Roboto" panose="02000000000000000000" pitchFamily="2" charset="0"/>
                <a:ea typeface="Roboto" panose="02000000000000000000" pitchFamily="2" charset="0"/>
                <a:cs typeface="Segoe UI" panose="020B0502040204020203" pitchFamily="34" charset="0"/>
              </a:rPr>
              <a:t>AppDbContext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порано и исто така ја користевте во</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err="1">
                <a:latin typeface="Roboto" panose="02000000000000000000" pitchFamily="2" charset="0"/>
                <a:ea typeface="Roboto" panose="02000000000000000000" pitchFamily="2" charset="0"/>
                <a:cs typeface="Segoe UI" panose="020B0502040204020203" pitchFamily="34" charset="0"/>
              </a:rPr>
              <a:t>EmployeeManagerController</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Во тоа време, беше споменато дека ќе биде </a:t>
            </a:r>
            <a:r>
              <a:rPr lang="en-US" sz="1400" b="1" i="1" dirty="0" err="1">
                <a:latin typeface="Roboto" panose="02000000000000000000" pitchFamily="2" charset="0"/>
                <a:ea typeface="Roboto" panose="02000000000000000000" pitchFamily="2" charset="0"/>
                <a:cs typeface="Segoe UI" panose="020B0502040204020203" pitchFamily="34" charset="0"/>
              </a:rPr>
              <a:t>AppDbContext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инјектира во контролорот. Тука, вие го регистрирате </a:t>
            </a:r>
            <a:r>
              <a:rPr lang="en-US" sz="1400" b="1" i="1" dirty="0" err="1">
                <a:latin typeface="Roboto" panose="02000000000000000000" pitchFamily="2" charset="0"/>
                <a:ea typeface="Roboto" panose="02000000000000000000" pitchFamily="2" charset="0"/>
                <a:cs typeface="Segoe UI" panose="020B0502040204020203" pitchFamily="34" charset="0"/>
              </a:rPr>
              <a:t>AppDbContext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со </a:t>
            </a:r>
            <a:r>
              <a:rPr lang="en-US" sz="1400" b="1" i="1" dirty="0">
                <a:latin typeface="Roboto" panose="02000000000000000000" pitchFamily="2" charset="0"/>
                <a:ea typeface="Roboto" panose="02000000000000000000" pitchFamily="2" charset="0"/>
                <a:cs typeface="Segoe UI" panose="020B0502040204020203" pitchFamily="34" charset="0"/>
              </a:rPr>
              <a:t>ASP.NET Core’s DI </a:t>
            </a:r>
            <a:r>
              <a:rPr lang="ru-RU" sz="1400" dirty="0">
                <a:latin typeface="Roboto" panose="02000000000000000000" pitchFamily="2" charset="0"/>
                <a:ea typeface="Roboto" panose="02000000000000000000" pitchFamily="2" charset="0"/>
                <a:cs typeface="Segoe UI" panose="020B0502040204020203" pitchFamily="34" charset="0"/>
              </a:rPr>
              <a:t>контејнер. Методот </a:t>
            </a:r>
            <a:r>
              <a:rPr lang="en-US" sz="1400" b="1" i="1" dirty="0" err="1">
                <a:latin typeface="Roboto" panose="02000000000000000000" pitchFamily="2" charset="0"/>
                <a:ea typeface="Roboto" panose="02000000000000000000" pitchFamily="2" charset="0"/>
                <a:cs typeface="Segoe UI" panose="020B0502040204020203" pitchFamily="34" charset="0"/>
              </a:rPr>
              <a:t>AddDbContext</a:t>
            </a:r>
            <a:r>
              <a:rPr lang="en-US" sz="1400" b="1" i="1" dirty="0">
                <a:latin typeface="Roboto" panose="02000000000000000000" pitchFamily="2" charset="0"/>
                <a:ea typeface="Roboto" panose="02000000000000000000" pitchFamily="2" charset="0"/>
                <a:cs typeface="Segoe UI" panose="020B0502040204020203" pitchFamily="34" charset="0"/>
              </a:rPr>
              <a:t> &lt;T&gt; () </a:t>
            </a:r>
            <a:r>
              <a:rPr lang="ru-RU" sz="1400" dirty="0">
                <a:latin typeface="Roboto" panose="02000000000000000000" pitchFamily="2" charset="0"/>
                <a:ea typeface="Roboto" panose="02000000000000000000" pitchFamily="2" charset="0"/>
                <a:cs typeface="Segoe UI" panose="020B0502040204020203" pitchFamily="34" charset="0"/>
              </a:rPr>
              <a:t>го регистрира наведениот </a:t>
            </a:r>
            <a:r>
              <a:rPr lang="en-US" sz="1400" b="1" i="1" dirty="0">
                <a:latin typeface="Roboto" panose="02000000000000000000" pitchFamily="2" charset="0"/>
                <a:ea typeface="Roboto" panose="02000000000000000000" pitchFamily="2" charset="0"/>
                <a:cs typeface="Segoe UI" panose="020B0502040204020203" pitchFamily="34" charset="0"/>
              </a:rPr>
              <a:t>custom</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Тип </a:t>
            </a:r>
            <a:r>
              <a:rPr lang="en-US" sz="1400" b="1" i="1" dirty="0" err="1">
                <a:latin typeface="Roboto" panose="02000000000000000000" pitchFamily="2" charset="0"/>
                <a:ea typeface="Roboto" panose="02000000000000000000" pitchFamily="2" charset="0"/>
                <a:cs typeface="Segoe UI" panose="020B0502040204020203" pitchFamily="34" charset="0"/>
              </a:rPr>
              <a:t>DbContext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во овој случај </a:t>
            </a:r>
            <a:r>
              <a:rPr lang="en-US" sz="1400" b="1" i="1" dirty="0" err="1">
                <a:latin typeface="Roboto" panose="02000000000000000000" pitchFamily="2" charset="0"/>
                <a:ea typeface="Roboto" panose="02000000000000000000" pitchFamily="2" charset="0"/>
                <a:cs typeface="Segoe UI" panose="020B0502040204020203" pitchFamily="34" charset="0"/>
              </a:rPr>
              <a:t>AppDbContext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со контејнерот </a:t>
            </a:r>
            <a:r>
              <a:rPr lang="en-US" sz="1400" b="1" i="1" dirty="0">
                <a:latin typeface="Roboto" panose="02000000000000000000" pitchFamily="2" charset="0"/>
                <a:ea typeface="Roboto" panose="02000000000000000000" pitchFamily="2" charset="0"/>
                <a:cs typeface="Segoe UI" panose="020B0502040204020203" pitchFamily="34" charset="0"/>
              </a:rPr>
              <a:t>DI</a:t>
            </a:r>
            <a:r>
              <a:rPr lang="en-US" sz="1400" dirty="0">
                <a:latin typeface="Roboto" panose="02000000000000000000" pitchFamily="2" charset="0"/>
                <a:ea typeface="Roboto" panose="02000000000000000000" pitchFamily="2" charset="0"/>
                <a:cs typeface="Segoe UI" panose="020B0502040204020203" pitchFamily="34" charset="0"/>
              </a:rPr>
              <a:t>. </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Додека се регистрирате</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err="1">
                <a:latin typeface="Roboto" panose="02000000000000000000" pitchFamily="2" charset="0"/>
                <a:ea typeface="Roboto" panose="02000000000000000000" pitchFamily="2" charset="0"/>
                <a:cs typeface="Segoe UI" panose="020B0502040204020203" pitchFamily="34" charset="0"/>
              </a:rPr>
              <a:t>AppDbContext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кодот ја одредува низата за поврзување на базата на податоци. Ова е направено со користење на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методот</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err="1">
                <a:latin typeface="Roboto" panose="02000000000000000000" pitchFamily="2" charset="0"/>
                <a:ea typeface="Roboto" panose="02000000000000000000" pitchFamily="2" charset="0"/>
                <a:cs typeface="Segoe UI" panose="020B0502040204020203" pitchFamily="34" charset="0"/>
              </a:rPr>
              <a:t>UseSqlServer</a:t>
            </a: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Забележете како се враќа низата за поврзување на базата на податоци со употреба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методот </a:t>
            </a:r>
            <a:r>
              <a:rPr lang="en-US" sz="1400" b="1" i="1" dirty="0" err="1">
                <a:latin typeface="Roboto" panose="02000000000000000000" pitchFamily="2" charset="0"/>
                <a:ea typeface="Roboto" panose="02000000000000000000" pitchFamily="2" charset="0"/>
                <a:cs typeface="Segoe UI" panose="020B0502040204020203" pitchFamily="34" charset="0"/>
              </a:rPr>
              <a:t>GetConnectionString</a:t>
            </a:r>
            <a:r>
              <a:rPr lang="en-US" sz="1400" b="1" i="1" dirty="0">
                <a:latin typeface="Roboto" panose="02000000000000000000" pitchFamily="2" charset="0"/>
                <a:ea typeface="Roboto" panose="02000000000000000000" pitchFamily="2" charset="0"/>
                <a:cs typeface="Segoe UI" panose="020B0502040204020203" pitchFamily="34" charset="0"/>
              </a:rPr>
              <a:t>()</a:t>
            </a:r>
            <a:r>
              <a:rPr lang="en-US" sz="1400" dirty="0">
                <a:latin typeface="Roboto" panose="02000000000000000000" pitchFamily="2" charset="0"/>
                <a:ea typeface="Roboto" panose="02000000000000000000" pitchFamily="2" charset="0"/>
                <a:cs typeface="Segoe UI" panose="020B0502040204020203" pitchFamily="34" charset="0"/>
              </a:rPr>
              <a:t> </a:t>
            </a:r>
            <a:br>
              <a:rPr lang="en-US"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за </a:t>
            </a:r>
            <a:r>
              <a:rPr lang="en-US" sz="1400" b="1" i="1" dirty="0" err="1">
                <a:latin typeface="Roboto" panose="02000000000000000000" pitchFamily="2" charset="0"/>
                <a:ea typeface="Roboto" panose="02000000000000000000" pitchFamily="2" charset="0"/>
                <a:cs typeface="Segoe UI" panose="020B0502040204020203" pitchFamily="34" charset="0"/>
              </a:rPr>
              <a:t>IConfiguration</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Клучот од низата за</a:t>
            </a:r>
            <a:br>
              <a:rPr lang="en-US"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 поврзување</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во конфигурацијата е </a:t>
            </a:r>
            <a:br>
              <a:rPr lang="en-US" sz="1400" dirty="0">
                <a:latin typeface="Roboto" panose="02000000000000000000" pitchFamily="2" charset="0"/>
                <a:ea typeface="Roboto" panose="02000000000000000000" pitchFamily="2" charset="0"/>
                <a:cs typeface="Segoe UI" panose="020B0502040204020203" pitchFamily="34" charset="0"/>
              </a:rPr>
            </a:br>
            <a:r>
              <a:rPr lang="en-US" sz="1400" b="1" i="1" dirty="0" err="1">
                <a:latin typeface="Roboto" panose="02000000000000000000" pitchFamily="2" charset="0"/>
                <a:ea typeface="Roboto" panose="02000000000000000000" pitchFamily="2" charset="0"/>
                <a:cs typeface="Segoe UI" panose="020B0502040204020203" pitchFamily="34" charset="0"/>
              </a:rPr>
              <a:t>AppDb</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 </a:t>
            </a:r>
            <a:r>
              <a:rPr lang="en-US" sz="1400" b="1" i="1" dirty="0" err="1">
                <a:latin typeface="Roboto" panose="02000000000000000000" pitchFamily="2" charset="0"/>
                <a:ea typeface="Roboto" panose="02000000000000000000" pitchFamily="2" charset="0"/>
                <a:cs typeface="Segoe UI" panose="020B0502040204020203" pitchFamily="34" charset="0"/>
              </a:rPr>
              <a:t>GetConnectionString</a:t>
            </a: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ја враќа</a:t>
            </a:r>
            <a:br>
              <a:rPr lang="en-US"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 својата вредност. На овој начин,</a:t>
            </a:r>
            <a:br>
              <a:rPr lang="en-US" sz="1400" dirty="0">
                <a:latin typeface="Roboto" panose="02000000000000000000" pitchFamily="2" charset="0"/>
                <a:ea typeface="Roboto" panose="02000000000000000000" pitchFamily="2" charset="0"/>
                <a:cs typeface="Segoe UI" panose="020B0502040204020203" pitchFamily="34" charset="0"/>
              </a:rPr>
            </a:b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err="1">
                <a:latin typeface="Roboto" panose="02000000000000000000" pitchFamily="2" charset="0"/>
                <a:ea typeface="Roboto" panose="02000000000000000000" pitchFamily="2" charset="0"/>
                <a:cs typeface="Segoe UI" panose="020B0502040204020203" pitchFamily="34" charset="0"/>
              </a:rPr>
              <a:t>AppDbContext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е запознаен со основната</a:t>
            </a:r>
            <a:br>
              <a:rPr lang="en-US"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 база на податоци.</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Следно, завршете го </a:t>
            </a:r>
            <a:br>
              <a:rPr lang="en-US"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методот </a:t>
            </a:r>
            <a:r>
              <a:rPr lang="en-US" sz="1400" b="1" i="1" dirty="0">
                <a:latin typeface="Roboto" panose="02000000000000000000" pitchFamily="2" charset="0"/>
                <a:ea typeface="Roboto" panose="02000000000000000000" pitchFamily="2" charset="0"/>
                <a:cs typeface="Segoe UI" panose="020B0502040204020203" pitchFamily="34" charset="0"/>
              </a:rPr>
              <a:t>Configure() </a:t>
            </a:r>
            <a:r>
              <a:rPr lang="ru-RU" sz="1400" dirty="0">
                <a:latin typeface="Roboto" panose="02000000000000000000" pitchFamily="2" charset="0"/>
                <a:ea typeface="Roboto" panose="02000000000000000000" pitchFamily="2" charset="0"/>
                <a:cs typeface="Segoe UI" panose="020B0502040204020203" pitchFamily="34" charset="0"/>
              </a:rPr>
              <a:t>како што е прикажано</a:t>
            </a:r>
            <a:br>
              <a:rPr lang="en-US" sz="1400" dirty="0">
                <a:latin typeface="Roboto" panose="02000000000000000000" pitchFamily="2" charset="0"/>
                <a:ea typeface="Roboto" panose="02000000000000000000" pitchFamily="2" charset="0"/>
                <a:cs typeface="Segoe UI" panose="020B0502040204020203" pitchFamily="34" charset="0"/>
              </a:rPr>
            </a:br>
            <a:r>
              <a:rPr lang="mk-MK" sz="1400" dirty="0">
                <a:latin typeface="Roboto" panose="02000000000000000000" pitchFamily="2" charset="0"/>
                <a:ea typeface="Roboto" panose="02000000000000000000" pitchFamily="2" charset="0"/>
                <a:cs typeface="Segoe UI" panose="020B0502040204020203" pitchFamily="34" charset="0"/>
              </a:rPr>
              <a:t>Во следниод код</a:t>
            </a:r>
            <a:r>
              <a:rPr lang="en-US" sz="1400" dirty="0">
                <a:latin typeface="Roboto" panose="02000000000000000000" pitchFamily="2" charset="0"/>
                <a:ea typeface="Roboto" panose="02000000000000000000" pitchFamily="2" charset="0"/>
                <a:cs typeface="Segoe UI" panose="020B0502040204020203" pitchFamily="34" charset="0"/>
              </a:rPr>
              <a:t>:</a:t>
            </a:r>
          </a:p>
        </p:txBody>
      </p:sp>
      <p:sp>
        <p:nvSpPr>
          <p:cNvPr id="10" name="TextBox 9">
            <a:extLst>
              <a:ext uri="{FF2B5EF4-FFF2-40B4-BE49-F238E27FC236}">
                <a16:creationId xmlns:a16="http://schemas.microsoft.com/office/drawing/2014/main" id="{5052D642-1F15-47FA-B04F-90AB57FB221F}"/>
              </a:ext>
            </a:extLst>
          </p:cNvPr>
          <p:cNvSpPr txBox="1"/>
          <p:nvPr/>
        </p:nvSpPr>
        <p:spPr>
          <a:xfrm>
            <a:off x="4135394" y="3520043"/>
            <a:ext cx="7990704" cy="3093154"/>
          </a:xfrm>
          <a:prstGeom prst="rect">
            <a:avLst/>
          </a:prstGeom>
          <a:noFill/>
        </p:spPr>
        <p:txBody>
          <a:bodyPr wrap="square">
            <a:spAutoFit/>
          </a:bodyPr>
          <a:lstStyle/>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public</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Configure(</a:t>
            </a:r>
            <a:r>
              <a:rPr lang="en-US" sz="1300" dirty="0" err="1">
                <a:solidFill>
                  <a:srgbClr val="000000"/>
                </a:solidFill>
                <a:latin typeface="Consolas" panose="020B0609020204030204" pitchFamily="49" charset="0"/>
              </a:rPr>
              <a:t>IApplicationBuilder</a:t>
            </a:r>
            <a:r>
              <a:rPr lang="en-US" sz="1300" dirty="0">
                <a:solidFill>
                  <a:srgbClr val="000000"/>
                </a:solidFill>
                <a:latin typeface="Consolas" panose="020B0609020204030204" pitchFamily="49" charset="0"/>
              </a:rPr>
              <a:t> app, </a:t>
            </a:r>
            <a:r>
              <a:rPr lang="en-US" sz="1300" dirty="0" err="1">
                <a:solidFill>
                  <a:srgbClr val="000000"/>
                </a:solidFill>
                <a:latin typeface="Consolas" panose="020B0609020204030204" pitchFamily="49" charset="0"/>
              </a:rPr>
              <a:t>IWebHostEnvironment</a:t>
            </a:r>
            <a:r>
              <a:rPr lang="en-US" sz="1300" dirty="0">
                <a:solidFill>
                  <a:srgbClr val="000000"/>
                </a:solidFill>
                <a:latin typeface="Consolas" panose="020B0609020204030204" pitchFamily="49" charset="0"/>
              </a:rPr>
              <a:t> env)</a:t>
            </a: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if</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env.IsDevelopment</a:t>
            </a:r>
            <a:r>
              <a:rPr lang="en-US" sz="1300" dirty="0">
                <a:solidFill>
                  <a:srgbClr val="000000"/>
                </a:solidFill>
                <a:latin typeface="Consolas" panose="020B0609020204030204" pitchFamily="49" charset="0"/>
              </a:rPr>
              <a:t>())</a:t>
            </a: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app.UseDeveloperExceptionPage</a:t>
            </a:r>
            <a:r>
              <a:rPr lang="en-US" sz="1300" dirty="0">
                <a:solidFill>
                  <a:srgbClr val="000000"/>
                </a:solidFill>
                <a:latin typeface="Consolas" panose="020B0609020204030204" pitchFamily="49" charset="0"/>
              </a:rPr>
              <a:t>();</a:t>
            </a: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app.UseStaticFiles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app.UseRouting</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app.UseEndpoints</a:t>
            </a:r>
            <a:r>
              <a:rPr lang="en-US" sz="1300" dirty="0">
                <a:solidFill>
                  <a:srgbClr val="000000"/>
                </a:solidFill>
                <a:latin typeface="Consolas" panose="020B0609020204030204" pitchFamily="49" charset="0"/>
              </a:rPr>
              <a:t>(endpoints =&gt;</a:t>
            </a:r>
          </a:p>
          <a:p>
            <a:r>
              <a:rPr lang="mk-MK"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endpoints.MapControllerRoute</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name: </a:t>
            </a:r>
            <a:r>
              <a:rPr lang="en-US" sz="1300" dirty="0">
                <a:solidFill>
                  <a:srgbClr val="A31515"/>
                </a:solidFill>
                <a:latin typeface="Consolas" panose="020B0609020204030204" pitchFamily="49" charset="0"/>
              </a:rPr>
              <a:t>"default"</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pattern: </a:t>
            </a:r>
            <a:r>
              <a:rPr lang="en-US" sz="1300" dirty="0">
                <a:solidFill>
                  <a:srgbClr val="A31515"/>
                </a:solidFill>
                <a:latin typeface="Consolas" panose="020B0609020204030204" pitchFamily="49" charset="0"/>
              </a:rPr>
              <a:t>"{controller=</a:t>
            </a:r>
            <a:r>
              <a:rPr lang="en-US" sz="1300" dirty="0" err="1">
                <a:solidFill>
                  <a:srgbClr val="A31515"/>
                </a:solidFill>
                <a:latin typeface="Consolas" panose="020B0609020204030204" pitchFamily="49" charset="0"/>
              </a:rPr>
              <a:t>EmployeeManager</a:t>
            </a:r>
            <a:r>
              <a:rPr lang="en-US" sz="1300" dirty="0">
                <a:solidFill>
                  <a:srgbClr val="A31515"/>
                </a:solidFill>
                <a:latin typeface="Consolas" panose="020B0609020204030204" pitchFamily="49" charset="0"/>
              </a:rPr>
              <a:t>}/{action=List}/{id?}"</a:t>
            </a:r>
            <a:r>
              <a:rPr lang="en-US" sz="1300" dirty="0">
                <a:solidFill>
                  <a:srgbClr val="000000"/>
                </a:solidFill>
                <a:latin typeface="Consolas" panose="020B0609020204030204" pitchFamily="49" charset="0"/>
              </a:rPr>
              <a:t>);</a:t>
            </a:r>
          </a:p>
          <a:p>
            <a:r>
              <a:rPr lang="mk-MK" sz="1300" dirty="0">
                <a:solidFill>
                  <a:srgbClr val="000000"/>
                </a:solidFill>
                <a:latin typeface="Consolas" panose="020B0609020204030204" pitchFamily="49" charset="0"/>
              </a:rPr>
              <a:t>            });</a:t>
            </a:r>
          </a:p>
          <a:p>
            <a:r>
              <a:rPr lang="mk-MK" sz="1300" dirty="0">
                <a:solidFill>
                  <a:srgbClr val="000000"/>
                </a:solidFill>
                <a:latin typeface="Consolas" panose="020B0609020204030204" pitchFamily="49" charset="0"/>
              </a:rPr>
              <a:t>        }</a:t>
            </a:r>
            <a:endParaRPr lang="mk-MK" sz="1300" dirty="0"/>
          </a:p>
        </p:txBody>
      </p:sp>
    </p:spTree>
    <p:extLst>
      <p:ext uri="{BB962C8B-B14F-4D97-AF65-F5344CB8AC3E}">
        <p14:creationId xmlns:p14="http://schemas.microsoft.com/office/powerpoint/2010/main" val="1729116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Конфигурира</a:t>
            </a:r>
            <a:r>
              <a:rPr lang="mk-MK" dirty="0">
                <a:latin typeface="Segoe UI Light" panose="020B0502040204020203" pitchFamily="34" charset="0"/>
                <a:cs typeface="Segoe UI Light" panose="020B0502040204020203" pitchFamily="34" charset="0"/>
              </a:rPr>
              <a:t>ње</a:t>
            </a:r>
            <a:r>
              <a:rPr lang="ru-RU" dirty="0">
                <a:latin typeface="Segoe UI Light" panose="020B0502040204020203" pitchFamily="34" charset="0"/>
                <a:cs typeface="Segoe UI Light" panose="020B0502040204020203" pitchFamily="34" charset="0"/>
              </a:rPr>
              <a:t> на стартувањето на апликацијата </a:t>
            </a:r>
            <a:endParaRPr lang="en-US" b="1" i="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609598" y="1434753"/>
            <a:ext cx="10972801" cy="49751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Методот </a:t>
            </a:r>
            <a:r>
              <a:rPr lang="en-US" sz="1400" b="1" i="1" dirty="0">
                <a:latin typeface="Roboto" panose="02000000000000000000" pitchFamily="2" charset="0"/>
                <a:ea typeface="Roboto" panose="02000000000000000000" pitchFamily="2" charset="0"/>
                <a:cs typeface="Segoe UI" panose="020B0502040204020203" pitchFamily="34" charset="0"/>
              </a:rPr>
              <a:t>Configure() </a:t>
            </a:r>
            <a:r>
              <a:rPr lang="ru-RU" sz="1400" dirty="0">
                <a:latin typeface="Roboto" panose="02000000000000000000" pitchFamily="2" charset="0"/>
                <a:ea typeface="Roboto" panose="02000000000000000000" pitchFamily="2" charset="0"/>
                <a:cs typeface="Segoe UI" panose="020B0502040204020203" pitchFamily="34" charset="0"/>
              </a:rPr>
              <a:t>го проверува методот </a:t>
            </a:r>
            <a:r>
              <a:rPr lang="ru-RU" sz="1400" b="1" i="1" dirty="0">
                <a:latin typeface="Roboto" panose="02000000000000000000" pitchFamily="2" charset="0"/>
                <a:ea typeface="Roboto" panose="02000000000000000000" pitchFamily="2" charset="0"/>
                <a:cs typeface="Segoe UI" panose="020B0502040204020203" pitchFamily="34" charset="0"/>
              </a:rPr>
              <a:t>IsDevelopment () </a:t>
            </a:r>
            <a:r>
              <a:rPr lang="ru-RU" sz="1400" dirty="0">
                <a:latin typeface="Roboto" panose="02000000000000000000" pitchFamily="2" charset="0"/>
                <a:ea typeface="Roboto" panose="02000000000000000000" pitchFamily="2" charset="0"/>
                <a:cs typeface="Segoe UI" panose="020B0502040204020203" pitchFamily="34" charset="0"/>
              </a:rPr>
              <a:t>на</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err="1">
                <a:latin typeface="Roboto" panose="02000000000000000000" pitchFamily="2" charset="0"/>
                <a:ea typeface="Roboto" panose="02000000000000000000" pitchFamily="2" charset="0"/>
                <a:cs typeface="Segoe UI" panose="020B0502040204020203" pitchFamily="34" charset="0"/>
              </a:rPr>
              <a:t>IWebHostEnvironment</a:t>
            </a:r>
            <a:r>
              <a:rPr lang="ru-RU" sz="1400" dirty="0">
                <a:latin typeface="Roboto" panose="02000000000000000000" pitchFamily="2" charset="0"/>
                <a:ea typeface="Roboto" panose="02000000000000000000" pitchFamily="2" charset="0"/>
                <a:cs typeface="Segoe UI" panose="020B0502040204020203" pitchFamily="34" charset="0"/>
              </a:rPr>
              <a:t>. Овој метод се враќа точно ако </a:t>
            </a:r>
            <a:r>
              <a:rPr lang="ru-RU" sz="1400" b="1" i="1" dirty="0">
                <a:latin typeface="Roboto" panose="02000000000000000000" pitchFamily="2" charset="0"/>
                <a:ea typeface="Roboto" panose="02000000000000000000" pitchFamily="2" charset="0"/>
                <a:cs typeface="Segoe UI" panose="020B0502040204020203" pitchFamily="34" charset="0"/>
              </a:rPr>
              <a:t>ASPNETCORE_ENVIRONMENT</a:t>
            </a: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променливата на околината е поставена на </a:t>
            </a:r>
            <a:r>
              <a:rPr lang="en-US" sz="1400" b="1" i="1" dirty="0">
                <a:latin typeface="Roboto" panose="02000000000000000000" pitchFamily="2" charset="0"/>
                <a:ea typeface="Roboto" panose="02000000000000000000" pitchFamily="2" charset="0"/>
                <a:cs typeface="Segoe UI" panose="020B0502040204020203" pitchFamily="34" charset="0"/>
              </a:rPr>
              <a:t>Development</a:t>
            </a:r>
            <a:r>
              <a:rPr lang="ru-RU" sz="1400" dirty="0">
                <a:latin typeface="Roboto" panose="02000000000000000000" pitchFamily="2" charset="0"/>
                <a:ea typeface="Roboto" panose="02000000000000000000" pitchFamily="2" charset="0"/>
                <a:cs typeface="Segoe UI" panose="020B0502040204020203" pitchFamily="34" charset="0"/>
              </a:rPr>
              <a:t>. За време на развојот, тоа ќе биде</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Development.</a:t>
            </a:r>
            <a:r>
              <a:rPr lang="ru-RU" sz="1400" dirty="0">
                <a:latin typeface="Roboto" panose="02000000000000000000" pitchFamily="2" charset="0"/>
                <a:ea typeface="Roboto" panose="02000000000000000000" pitchFamily="2" charset="0"/>
                <a:cs typeface="Segoe UI" panose="020B0502040204020203" pitchFamily="34" charset="0"/>
              </a:rPr>
              <a:t> Неговата вредност може да ја смените од страницата </a:t>
            </a:r>
            <a:r>
              <a:rPr lang="en-US" sz="1400" b="1" i="1" dirty="0">
                <a:latin typeface="Roboto" panose="02000000000000000000" pitchFamily="2" charset="0"/>
                <a:ea typeface="Roboto" panose="02000000000000000000" pitchFamily="2" charset="0"/>
                <a:cs typeface="Segoe UI" panose="020B0502040204020203" pitchFamily="34" charset="0"/>
              </a:rPr>
              <a:t>project’s property </a:t>
            </a:r>
            <a:r>
              <a:rPr lang="ru-RU" sz="1400" dirty="0">
                <a:latin typeface="Roboto" panose="02000000000000000000" pitchFamily="2" charset="0"/>
                <a:ea typeface="Roboto" panose="02000000000000000000" pitchFamily="2" charset="0"/>
                <a:cs typeface="Segoe UI" panose="020B0502040204020203" pitchFamily="34" charset="0"/>
              </a:rPr>
              <a: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Ако </a:t>
            </a:r>
            <a:r>
              <a:rPr lang="ru-RU" sz="1400" b="1" i="1" dirty="0">
                <a:latin typeface="Roboto" panose="02000000000000000000" pitchFamily="2" charset="0"/>
                <a:ea typeface="Roboto" panose="02000000000000000000" pitchFamily="2" charset="0"/>
                <a:cs typeface="Segoe UI" panose="020B0502040204020203" pitchFamily="34" charset="0"/>
              </a:rPr>
              <a:t>IsDevelopment () </a:t>
            </a:r>
            <a:r>
              <a:rPr lang="ru-RU" sz="1400" dirty="0">
                <a:latin typeface="Roboto" panose="02000000000000000000" pitchFamily="2" charset="0"/>
                <a:ea typeface="Roboto" panose="02000000000000000000" pitchFamily="2" charset="0"/>
                <a:cs typeface="Segoe UI" panose="020B0502040204020203" pitchFamily="34" charset="0"/>
              </a:rPr>
              <a:t>се врати точно,</a:t>
            </a:r>
            <a:r>
              <a:rPr lang="en-US" sz="1400" dirty="0">
                <a:latin typeface="Roboto" panose="02000000000000000000" pitchFamily="2" charset="0"/>
                <a:ea typeface="Roboto" panose="02000000000000000000" pitchFamily="2" charset="0"/>
                <a:cs typeface="Segoe UI" panose="020B0502040204020203" pitchFamily="34" charset="0"/>
              </a:rPr>
              <a:t> </a:t>
            </a:r>
            <a:br>
              <a:rPr lang="mk-MK" sz="1400" dirty="0">
                <a:latin typeface="Roboto" panose="02000000000000000000" pitchFamily="2" charset="0"/>
                <a:ea typeface="Roboto" panose="02000000000000000000" pitchFamily="2" charset="0"/>
                <a:cs typeface="Segoe UI" panose="020B0502040204020203" pitchFamily="34" charset="0"/>
              </a:rPr>
            </a:br>
            <a:r>
              <a:rPr lang="mk-MK" sz="1400" dirty="0">
                <a:latin typeface="Roboto" panose="02000000000000000000" pitchFamily="2" charset="0"/>
                <a:ea typeface="Roboto" panose="02000000000000000000" pitchFamily="2" charset="0"/>
                <a:cs typeface="Segoe UI" panose="020B0502040204020203" pitchFamily="34" charset="0"/>
              </a:rPr>
              <a:t>кодот спојува</a:t>
            </a:r>
            <a:r>
              <a:rPr lang="ru-RU" sz="1400" dirty="0">
                <a:latin typeface="Roboto" panose="02000000000000000000" pitchFamily="2" charset="0"/>
                <a:ea typeface="Roboto" panose="02000000000000000000" pitchFamily="2" charset="0"/>
                <a:cs typeface="Segoe UI" panose="020B0502040204020203" pitchFamily="34" charset="0"/>
              </a:rPr>
              <a:t> страницата за </a:t>
            </a:r>
            <a:r>
              <a:rPr lang="en-US" sz="1400" b="1" i="1" dirty="0">
                <a:latin typeface="Roboto" panose="02000000000000000000" pitchFamily="2" charset="0"/>
                <a:ea typeface="Roboto" panose="02000000000000000000" pitchFamily="2" charset="0"/>
                <a:cs typeface="Segoe UI" panose="020B0502040204020203" pitchFamily="34" charset="0"/>
              </a:rPr>
              <a:t>developer exception middleware </a:t>
            </a:r>
            <a:r>
              <a:rPr lang="ru-RU" sz="1400" dirty="0">
                <a:latin typeface="Roboto" panose="02000000000000000000" pitchFamily="2" charset="0"/>
                <a:ea typeface="Roboto" panose="02000000000000000000" pitchFamily="2" charset="0"/>
                <a:cs typeface="Segoe UI" panose="020B0502040204020203" pitchFamily="34" charset="0"/>
              </a:rPr>
              <a:t>користејќи го методот </a:t>
            </a:r>
            <a:r>
              <a:rPr lang="ru-RU" sz="1400" b="1" i="1" dirty="0">
                <a:latin typeface="Roboto" panose="02000000000000000000" pitchFamily="2" charset="0"/>
                <a:ea typeface="Roboto" panose="02000000000000000000" pitchFamily="2" charset="0"/>
                <a:cs typeface="Segoe UI" panose="020B0502040204020203" pitchFamily="34" charset="0"/>
              </a:rPr>
              <a:t>UseDeveloperExceptionPage(). </a:t>
            </a:r>
            <a:r>
              <a:rPr lang="ru-RU" sz="1400" dirty="0">
                <a:latin typeface="Roboto" panose="02000000000000000000" pitchFamily="2" charset="0"/>
                <a:ea typeface="Roboto" panose="02000000000000000000" pitchFamily="2" charset="0"/>
                <a:cs typeface="Segoe UI" panose="020B0502040204020203" pitchFamily="34" charset="0"/>
              </a:rPr>
              <a:t>Овој </a:t>
            </a:r>
            <a:r>
              <a:rPr lang="en-US" sz="1400" b="1" i="1" dirty="0">
                <a:latin typeface="Roboto" panose="02000000000000000000" pitchFamily="2" charset="0"/>
                <a:ea typeface="Roboto" panose="02000000000000000000" pitchFamily="2" charset="0"/>
                <a:cs typeface="Segoe UI" panose="020B0502040204020203" pitchFamily="34" charset="0"/>
              </a:rPr>
              <a:t>middleware</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прикажува детални пораки за грешки кога ќе се појави каква било грешка. </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Потоа, кодот проводува статички датотеки со </a:t>
            </a:r>
            <a:r>
              <a:rPr lang="en-US" sz="1400" b="1" i="1" dirty="0">
                <a:latin typeface="Roboto" panose="02000000000000000000" pitchFamily="2" charset="0"/>
                <a:ea typeface="Roboto" panose="02000000000000000000" pitchFamily="2" charset="0"/>
                <a:cs typeface="Segoe UI" panose="020B0502040204020203" pitchFamily="34" charset="0"/>
              </a:rPr>
              <a:t>middleware </a:t>
            </a:r>
            <a:r>
              <a:rPr lang="ru-RU" sz="1400" dirty="0">
                <a:latin typeface="Roboto" panose="02000000000000000000" pitchFamily="2" charset="0"/>
                <a:ea typeface="Roboto" panose="02000000000000000000" pitchFamily="2" charset="0"/>
                <a:cs typeface="Segoe UI" panose="020B0502040204020203" pitchFamily="34" charset="0"/>
              </a:rPr>
              <a:t>користејќи го методот </a:t>
            </a:r>
            <a:r>
              <a:rPr lang="ru-RU" sz="1400" b="1" i="1" dirty="0">
                <a:latin typeface="Roboto" panose="02000000000000000000" pitchFamily="2" charset="0"/>
                <a:ea typeface="Roboto" panose="02000000000000000000" pitchFamily="2" charset="0"/>
                <a:cs typeface="Segoe UI" panose="020B0502040204020203" pitchFamily="34" charset="0"/>
              </a:rPr>
              <a:t>UseStaticFiles(). </a:t>
            </a:r>
            <a:r>
              <a:rPr lang="ru-RU" sz="1400" dirty="0">
                <a:latin typeface="Roboto" panose="02000000000000000000" pitchFamily="2" charset="0"/>
                <a:ea typeface="Roboto" panose="02000000000000000000" pitchFamily="2" charset="0"/>
                <a:cs typeface="Segoe UI" panose="020B0502040204020203" pitchFamily="34" charset="0"/>
              </a:rPr>
              <a:t>Повикувањето на овој метод гарантира дека статичките датотеки како што се слики, датотеки JavaScript и стил на CSS прелистувачот може да ги </a:t>
            </a:r>
            <a:r>
              <a:rPr lang="mk-MK" sz="1400" dirty="0">
                <a:latin typeface="Roboto" panose="02000000000000000000" pitchFamily="2" charset="0"/>
                <a:ea typeface="Roboto" panose="02000000000000000000" pitchFamily="2" charset="0"/>
                <a:cs typeface="Segoe UI" panose="020B0502040204020203" pitchFamily="34" charset="0"/>
              </a:rPr>
              <a:t>пристапи</a:t>
            </a:r>
            <a:r>
              <a:rPr lang="ru-RU" sz="1400" dirty="0">
                <a:latin typeface="Roboto" panose="02000000000000000000" pitchFamily="2" charset="0"/>
                <a:ea typeface="Roboto" panose="02000000000000000000" pitchFamily="2" charset="0"/>
                <a:cs typeface="Segoe UI" panose="020B0502040204020203" pitchFamily="34" charset="0"/>
              </a:rPr>
              <a:t>.Потоа кодот го повикува методот </a:t>
            </a:r>
            <a:r>
              <a:rPr lang="en-US" sz="1400" b="1" i="1" dirty="0" err="1">
                <a:latin typeface="Roboto" panose="02000000000000000000" pitchFamily="2" charset="0"/>
                <a:ea typeface="Roboto" panose="02000000000000000000" pitchFamily="2" charset="0"/>
                <a:cs typeface="Segoe UI" panose="020B0502040204020203" pitchFamily="34" charset="0"/>
              </a:rPr>
              <a:t>UseRouting</a:t>
            </a: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за да се зацврсти рутирањето на крајната точка. Овој </a:t>
            </a:r>
            <a:r>
              <a:rPr lang="en-US" sz="1400" b="1" i="1" dirty="0">
                <a:latin typeface="Roboto" panose="02000000000000000000" pitchFamily="2" charset="0"/>
                <a:ea typeface="Roboto" panose="02000000000000000000" pitchFamily="2" charset="0"/>
                <a:cs typeface="Segoe UI" panose="020B0502040204020203" pitchFamily="34" charset="0"/>
              </a:rPr>
              <a:t>middleware </a:t>
            </a:r>
            <a:r>
              <a:rPr lang="ru-RU" sz="1400" dirty="0">
                <a:latin typeface="Roboto" panose="02000000000000000000" pitchFamily="2" charset="0"/>
                <a:ea typeface="Roboto" panose="02000000000000000000" pitchFamily="2" charset="0"/>
                <a:cs typeface="Segoe UI" panose="020B0502040204020203" pitchFamily="34" charset="0"/>
              </a:rPr>
              <a:t>овозможува рутирање на крајната точка за вашата апликација. Конечно</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кодот поврзува</a:t>
            </a:r>
            <a:r>
              <a:rPr lang="ru-RU"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endpoint middleware </a:t>
            </a:r>
            <a:r>
              <a:rPr lang="ru-RU" sz="1400" dirty="0">
                <a:latin typeface="Roboto" panose="02000000000000000000" pitchFamily="2" charset="0"/>
                <a:ea typeface="Roboto" panose="02000000000000000000" pitchFamily="2" charset="0"/>
                <a:cs typeface="Segoe UI" panose="020B0502040204020203" pitchFamily="34" charset="0"/>
              </a:rPr>
              <a:t>користејќи го методот </a:t>
            </a:r>
            <a:r>
              <a:rPr lang="en-US" sz="1400" b="1" i="1" dirty="0" err="1">
                <a:latin typeface="Roboto" panose="02000000000000000000" pitchFamily="2" charset="0"/>
                <a:ea typeface="Roboto" panose="02000000000000000000" pitchFamily="2" charset="0"/>
                <a:cs typeface="Segoe UI" panose="020B0502040204020203" pitchFamily="34" charset="0"/>
              </a:rPr>
              <a:t>UseEndpoints</a:t>
            </a: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Методот </a:t>
            </a:r>
            <a:r>
              <a:rPr lang="en-US" sz="1400" b="1" i="1" dirty="0" err="1">
                <a:latin typeface="Roboto" panose="02000000000000000000" pitchFamily="2" charset="0"/>
                <a:ea typeface="Roboto" panose="02000000000000000000" pitchFamily="2" charset="0"/>
                <a:cs typeface="Segoe UI" panose="020B0502040204020203" pitchFamily="34" charset="0"/>
              </a:rPr>
              <a:t>UseEndpoints</a:t>
            </a:r>
            <a:r>
              <a:rPr lang="en-US" sz="1400" b="1" i="1" dirty="0">
                <a:latin typeface="Roboto" panose="02000000000000000000" pitchFamily="2" charset="0"/>
                <a:ea typeface="Roboto" panose="02000000000000000000" pitchFamily="2" charset="0"/>
                <a:cs typeface="Segoe UI" panose="020B0502040204020203" pitchFamily="34" charset="0"/>
              </a:rPr>
              <a: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ги конфигурира крајните точки на рутирање за апликацијата. </a:t>
            </a:r>
            <a:r>
              <a:rPr lang="en-US" sz="1400" b="1" i="1" dirty="0" err="1">
                <a:latin typeface="Roboto" panose="02000000000000000000" pitchFamily="2" charset="0"/>
                <a:ea typeface="Roboto" panose="02000000000000000000" pitchFamily="2" charset="0"/>
                <a:cs typeface="Segoe UI" panose="020B0502040204020203" pitchFamily="34" charset="0"/>
              </a:rPr>
              <a:t>MapControllerRoute</a:t>
            </a: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го дефинира стандардното мапирање за нашата апликација.</a:t>
            </a:r>
          </a:p>
          <a:p>
            <a:pPr marL="0" lvl="0" indent="0">
              <a:spcAft>
                <a:spcPts val="600"/>
              </a:spcAft>
              <a:buNone/>
              <a:defRPr/>
            </a:pPr>
            <a:r>
              <a:rPr lang="ru-RU" sz="1400" b="1" i="1" dirty="0">
                <a:latin typeface="Roboto" panose="02000000000000000000" pitchFamily="2" charset="0"/>
                <a:ea typeface="Roboto" panose="02000000000000000000" pitchFamily="2" charset="0"/>
                <a:cs typeface="Segoe UI" panose="020B0502040204020203" pitchFamily="34" charset="0"/>
              </a:rPr>
              <a:t>MapControllerRoute() </a:t>
            </a:r>
            <a:r>
              <a:rPr lang="ru-RU" sz="1400" dirty="0">
                <a:latin typeface="Roboto" panose="02000000000000000000" pitchFamily="2" charset="0"/>
                <a:ea typeface="Roboto" panose="02000000000000000000" pitchFamily="2" charset="0"/>
                <a:cs typeface="Segoe UI" panose="020B0502040204020203" pitchFamily="34" charset="0"/>
              </a:rPr>
              <a:t>има два параметри - параметарот за името го означувауникатно името дадено на разгледување на дефиницијата на маршрутата и моделот параметар одредува шема на </a:t>
            </a:r>
            <a:r>
              <a:rPr lang="ru-RU" sz="1400" b="1" i="1" dirty="0">
                <a:latin typeface="Roboto" panose="02000000000000000000" pitchFamily="2" charset="0"/>
                <a:ea typeface="Roboto" panose="02000000000000000000" pitchFamily="2" charset="0"/>
                <a:cs typeface="Segoe UI" panose="020B0502040204020203" pitchFamily="34" charset="0"/>
              </a:rPr>
              <a:t>URL</a:t>
            </a:r>
            <a:r>
              <a:rPr lang="ru-RU" sz="1400" dirty="0">
                <a:latin typeface="Roboto" panose="02000000000000000000" pitchFamily="2" charset="0"/>
                <a:ea typeface="Roboto" panose="02000000000000000000" pitchFamily="2" charset="0"/>
                <a:cs typeface="Segoe UI" panose="020B0502040204020203" pitchFamily="34" charset="0"/>
              </a:rPr>
              <a:t>. Во овој случај, моделот се состои од три параметри како што е приложено во {</a:t>
            </a:r>
            <a:r>
              <a:rPr lang="ru-RU" sz="1400" b="1" i="1"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and </a:t>
            </a:r>
            <a:r>
              <a:rPr lang="ru-RU"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controller, action</a:t>
            </a:r>
            <a:r>
              <a:rPr lang="mk-MK"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a:t>
            </a:r>
            <a:r>
              <a:rPr lang="ru-RU" sz="1400" b="1" i="1"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id</a:t>
            </a:r>
            <a:r>
              <a:rPr lang="ru-RU" sz="1400" dirty="0">
                <a:latin typeface="Roboto" panose="02000000000000000000" pitchFamily="2" charset="0"/>
                <a:ea typeface="Roboto" panose="02000000000000000000" pitchFamily="2" charset="0"/>
                <a:cs typeface="Segoe UI" panose="020B0502040204020203" pitchFamily="34" charset="0"/>
              </a:rPr>
              <a:t>. Контролорот и параметрите на дејствување ќе се појават на местото на параметрите дејството во </a:t>
            </a:r>
            <a:r>
              <a:rPr lang="ru-RU" sz="1400" b="1" i="1" dirty="0">
                <a:latin typeface="Roboto" panose="02000000000000000000" pitchFamily="2" charset="0"/>
                <a:ea typeface="Roboto" panose="02000000000000000000" pitchFamily="2" charset="0"/>
                <a:cs typeface="Segoe UI" panose="020B0502040204020203" pitchFamily="34" charset="0"/>
              </a:rPr>
              <a:t>URL</a:t>
            </a:r>
            <a:r>
              <a:rPr lang="ru-RU" sz="1400" dirty="0">
                <a:latin typeface="Roboto" panose="02000000000000000000" pitchFamily="2" charset="0"/>
                <a:ea typeface="Roboto" panose="02000000000000000000" pitchFamily="2" charset="0"/>
                <a:cs typeface="Segoe UI" panose="020B0502040204020203" pitchFamily="34" charset="0"/>
              </a:rPr>
              <a:t>-то. Тие имаат стандардни вредности на </a:t>
            </a:r>
            <a:r>
              <a:rPr lang="ru-RU" sz="1400" b="1" i="1" dirty="0">
                <a:latin typeface="Roboto" panose="02000000000000000000" pitchFamily="2" charset="0"/>
                <a:ea typeface="Roboto" panose="02000000000000000000" pitchFamily="2" charset="0"/>
                <a:cs typeface="Segoe UI" panose="020B0502040204020203" pitchFamily="34" charset="0"/>
              </a:rPr>
              <a:t>EmployeeManager</a:t>
            </a:r>
            <a:r>
              <a:rPr lang="ru-RU" sz="1400" dirty="0">
                <a:latin typeface="Roboto" panose="02000000000000000000" pitchFamily="2" charset="0"/>
                <a:ea typeface="Roboto" panose="02000000000000000000" pitchFamily="2" charset="0"/>
                <a:cs typeface="Segoe UI" panose="020B0502040204020203" pitchFamily="34" charset="0"/>
              </a:rPr>
              <a:t> и </a:t>
            </a:r>
            <a:r>
              <a:rPr lang="ru-RU" sz="1400" b="1" i="1" dirty="0">
                <a:latin typeface="Roboto" panose="02000000000000000000" pitchFamily="2" charset="0"/>
                <a:ea typeface="Roboto" panose="02000000000000000000" pitchFamily="2" charset="0"/>
                <a:cs typeface="Segoe UI" panose="020B0502040204020203" pitchFamily="34" charset="0"/>
              </a:rPr>
              <a:t>List</a:t>
            </a:r>
            <a:r>
              <a:rPr lang="ru-RU" sz="1400" dirty="0">
                <a:latin typeface="Roboto" panose="02000000000000000000" pitchFamily="2" charset="0"/>
                <a:ea typeface="Roboto" panose="02000000000000000000" pitchFamily="2" charset="0"/>
                <a:cs typeface="Segoe UI" panose="020B0502040204020203" pitchFamily="34" charset="0"/>
              </a:rPr>
              <a:t>, соодветно. Ова означува дека ако не е наведен контролер или дејство во </a:t>
            </a:r>
            <a:r>
              <a:rPr lang="ru-RU" sz="1400" b="1" i="1" dirty="0">
                <a:latin typeface="Roboto" panose="02000000000000000000" pitchFamily="2" charset="0"/>
                <a:ea typeface="Roboto" panose="02000000000000000000" pitchFamily="2" charset="0"/>
                <a:cs typeface="Segoe UI" panose="020B0502040204020203" pitchFamily="34" charset="0"/>
              </a:rPr>
              <a:t>URL</a:t>
            </a:r>
            <a:r>
              <a:rPr lang="ru-RU" sz="1400" dirty="0">
                <a:latin typeface="Roboto" panose="02000000000000000000" pitchFamily="2" charset="0"/>
                <a:ea typeface="Roboto" panose="02000000000000000000" pitchFamily="2" charset="0"/>
                <a:cs typeface="Segoe UI" panose="020B0502040204020203" pitchFamily="34" charset="0"/>
              </a:rPr>
              <a:t>-то, </a:t>
            </a:r>
            <a:r>
              <a:rPr lang="ru-RU" sz="1400" b="1" i="1" dirty="0">
                <a:latin typeface="Roboto" panose="02000000000000000000" pitchFamily="2" charset="0"/>
                <a:ea typeface="Roboto" panose="02000000000000000000" pitchFamily="2" charset="0"/>
                <a:cs typeface="Segoe UI" panose="020B0502040204020203" pitchFamily="34" charset="0"/>
              </a:rPr>
              <a:t>EmployeeManager</a:t>
            </a:r>
            <a:r>
              <a:rPr lang="ru-RU" sz="1400" dirty="0">
                <a:latin typeface="Roboto" panose="02000000000000000000" pitchFamily="2" charset="0"/>
                <a:ea typeface="Roboto" panose="02000000000000000000" pitchFamily="2" charset="0"/>
                <a:cs typeface="Segoe UI" panose="020B0502040204020203" pitchFamily="34" charset="0"/>
              </a:rPr>
              <a:t> и </a:t>
            </a:r>
            <a:r>
              <a:rPr lang="en-US" sz="1400" b="1" i="1" dirty="0">
                <a:latin typeface="Roboto" panose="02000000000000000000" pitchFamily="2" charset="0"/>
                <a:ea typeface="Roboto" panose="02000000000000000000" pitchFamily="2" charset="0"/>
                <a:cs typeface="Segoe UI" panose="020B0502040204020203" pitchFamily="34" charset="0"/>
              </a:rPr>
              <a:t>List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Се претпоставува</a:t>
            </a:r>
            <a:r>
              <a:rPr lang="mk-MK" sz="1400" dirty="0">
                <a:latin typeface="Roboto" panose="02000000000000000000" pitchFamily="2" charset="0"/>
                <a:ea typeface="Roboto" panose="02000000000000000000" pitchFamily="2" charset="0"/>
                <a:cs typeface="Segoe UI" panose="020B0502040204020203" pitchFamily="34" charset="0"/>
              </a:rPr>
              <a:t>ат</a:t>
            </a:r>
            <a:r>
              <a:rPr lang="ru-RU" sz="1400" dirty="0">
                <a:latin typeface="Roboto" panose="02000000000000000000" pitchFamily="2" charset="0"/>
                <a:ea typeface="Roboto" panose="02000000000000000000" pitchFamily="2" charset="0"/>
                <a:cs typeface="Segoe UI" panose="020B0502040204020203" pitchFamily="34" charset="0"/>
              </a:rPr>
              <a:t>. Параметарот </a:t>
            </a:r>
            <a:r>
              <a:rPr lang="ru-RU" sz="1400" b="1" i="1" dirty="0">
                <a:latin typeface="Roboto" panose="02000000000000000000" pitchFamily="2" charset="0"/>
                <a:ea typeface="Roboto" panose="02000000000000000000" pitchFamily="2" charset="0"/>
                <a:cs typeface="Segoe UI" panose="020B0502040204020203" pitchFamily="34" charset="0"/>
              </a:rPr>
              <a:t>id</a:t>
            </a:r>
            <a:r>
              <a:rPr lang="ru-RU" sz="1400" dirty="0">
                <a:latin typeface="Roboto" panose="02000000000000000000" pitchFamily="2" charset="0"/>
                <a:ea typeface="Roboto" panose="02000000000000000000" pitchFamily="2" charset="0"/>
                <a:cs typeface="Segoe UI" panose="020B0502040204020203" pitchFamily="34" charset="0"/>
              </a:rPr>
              <a:t> е опционален како што е наведено со ? и се користи за време на операции за </a:t>
            </a:r>
            <a:r>
              <a:rPr lang="en-US" sz="1400" b="1" i="1" dirty="0">
                <a:latin typeface="Roboto" panose="02000000000000000000" pitchFamily="2" charset="0"/>
                <a:ea typeface="Roboto" panose="02000000000000000000" pitchFamily="2" charset="0"/>
                <a:cs typeface="Segoe UI" panose="020B0502040204020203" pitchFamily="34" charset="0"/>
              </a:rPr>
              <a:t>Update</a:t>
            </a:r>
            <a:r>
              <a:rPr lang="ru-RU" sz="1400" dirty="0">
                <a:latin typeface="Roboto" panose="02000000000000000000" pitchFamily="2" charset="0"/>
                <a:ea typeface="Roboto" panose="02000000000000000000" pitchFamily="2" charset="0"/>
                <a:cs typeface="Segoe UI" panose="020B0502040204020203" pitchFamily="34" charset="0"/>
              </a:rPr>
              <a:t> и </a:t>
            </a:r>
            <a:r>
              <a:rPr lang="en-US" sz="1400" b="1" i="1" dirty="0">
                <a:latin typeface="Roboto" panose="02000000000000000000" pitchFamily="2" charset="0"/>
                <a:ea typeface="Roboto" panose="02000000000000000000" pitchFamily="2" charset="0"/>
                <a:cs typeface="Segoe UI" panose="020B0502040204020203" pitchFamily="34" charset="0"/>
              </a:rPr>
              <a:t>Delete</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1993324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Дода</a:t>
            </a:r>
            <a:r>
              <a:rPr lang="mk-MK" dirty="0">
                <a:latin typeface="Segoe UI Light" panose="020B0502040204020203" pitchFamily="34" charset="0"/>
                <a:cs typeface="Segoe UI Light" panose="020B0502040204020203" pitchFamily="34" charset="0"/>
              </a:rPr>
              <a:t>вање</a:t>
            </a:r>
            <a:r>
              <a:rPr lang="ru-RU" dirty="0">
                <a:latin typeface="Segoe UI Light" panose="020B0502040204020203" pitchFamily="34" charset="0"/>
                <a:cs typeface="Segoe UI Light" panose="020B0502040204020203" pitchFamily="34" charset="0"/>
              </a:rPr>
              <a:t> </a:t>
            </a:r>
            <a:r>
              <a:rPr lang="en-US" i="1" dirty="0">
                <a:latin typeface="Segoe UI Light" panose="020B0502040204020203" pitchFamily="34" charset="0"/>
                <a:cs typeface="Segoe UI Light" panose="020B0502040204020203" pitchFamily="34" charset="0"/>
              </a:rPr>
              <a:t>Razor Layout </a:t>
            </a:r>
            <a:r>
              <a:rPr lang="ru-RU" dirty="0">
                <a:latin typeface="Segoe UI Light" panose="020B0502040204020203" pitchFamily="34" charset="0"/>
                <a:cs typeface="Segoe UI Light" panose="020B0502040204020203" pitchFamily="34" charset="0"/>
              </a:rPr>
              <a:t>и </a:t>
            </a:r>
            <a:r>
              <a:rPr lang="en-US" b="1" i="1" dirty="0">
                <a:latin typeface="Segoe UI Light" panose="020B0502040204020203" pitchFamily="34" charset="0"/>
                <a:cs typeface="Segoe UI Light" panose="020B0502040204020203" pitchFamily="34" charset="0"/>
              </a:rPr>
              <a:t>View Start</a:t>
            </a:r>
          </a:p>
        </p:txBody>
      </p:sp>
      <p:sp>
        <p:nvSpPr>
          <p:cNvPr id="38" name="Content Placeholder 17"/>
          <p:cNvSpPr txBox="1">
            <a:spLocks/>
          </p:cNvSpPr>
          <p:nvPr/>
        </p:nvSpPr>
        <p:spPr>
          <a:xfrm>
            <a:off x="541610" y="1524708"/>
            <a:ext cx="6542931"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Во оваа фаза, ја завршивте функционалноста поврзана со операциите </a:t>
            </a:r>
            <a:r>
              <a:rPr lang="ru-RU" sz="1400" b="1" i="1" dirty="0">
                <a:latin typeface="Roboto" panose="02000000000000000000" pitchFamily="2" charset="0"/>
                <a:ea typeface="Roboto" panose="02000000000000000000" pitchFamily="2" charset="0"/>
                <a:cs typeface="Segoe UI" panose="020B0502040204020203" pitchFamily="34" charset="0"/>
              </a:rPr>
              <a:t>CRUD</a:t>
            </a:r>
            <a:r>
              <a:rPr lang="ru-RU" sz="1400" dirty="0">
                <a:latin typeface="Roboto" panose="02000000000000000000" pitchFamily="2" charset="0"/>
                <a:ea typeface="Roboto" panose="02000000000000000000" pitchFamily="2" charset="0"/>
                <a:cs typeface="Segoe UI" panose="020B0502040204020203" pitchFamily="34" charset="0"/>
              </a:rPr>
              <a:t>. Да додадеме уште неколку работи пред да ја активира</a:t>
            </a:r>
            <a:r>
              <a:rPr lang="mk-MK" sz="1400" dirty="0">
                <a:latin typeface="Roboto" panose="02000000000000000000" pitchFamily="2" charset="0"/>
                <a:ea typeface="Roboto" panose="02000000000000000000" pitchFamily="2" charset="0"/>
                <a:cs typeface="Segoe UI" panose="020B0502040204020203" pitchFamily="34" charset="0"/>
              </a:rPr>
              <a:t>ме</a:t>
            </a:r>
            <a:r>
              <a:rPr lang="ru-RU" sz="1400" dirty="0">
                <a:latin typeface="Roboto" panose="02000000000000000000" pitchFamily="2" charset="0"/>
                <a:ea typeface="Roboto" panose="02000000000000000000" pitchFamily="2" charset="0"/>
                <a:cs typeface="Segoe UI" panose="020B0502040204020203" pitchFamily="34" charset="0"/>
              </a:rPr>
              <a:t> апликацијата. </a:t>
            </a:r>
            <a:br>
              <a:rPr lang="ru-RU"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Прво, додаваме </a:t>
            </a:r>
            <a:r>
              <a:rPr lang="en-US" sz="1400" b="1" i="1" dirty="0">
                <a:latin typeface="Roboto" panose="02000000000000000000" pitchFamily="2" charset="0"/>
                <a:ea typeface="Roboto" panose="02000000000000000000" pitchFamily="2" charset="0"/>
                <a:cs typeface="Segoe UI" panose="020B0502040204020203" pitchFamily="34" charset="0"/>
              </a:rPr>
              <a:t>Razor</a:t>
            </a:r>
            <a:r>
              <a:rPr lang="mk-MK" sz="1400" b="1" i="1"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Layout</a:t>
            </a:r>
            <a:r>
              <a:rPr lang="mk-MK"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за нашите</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View</a:t>
            </a:r>
            <a:r>
              <a:rPr lang="en-US" sz="1400" dirty="0">
                <a:latin typeface="Roboto" panose="02000000000000000000" pitchFamily="2" charset="0"/>
                <a:ea typeface="Roboto" panose="02000000000000000000" pitchFamily="2" charset="0"/>
                <a:cs typeface="Segoe UI" panose="020B0502040204020203" pitchFamily="34" charset="0"/>
              </a:rPr>
              <a:t>-a</a:t>
            </a:r>
            <a:r>
              <a:rPr lang="ru-RU"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Layout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се користи за да се даде постојан распоред на страницата за различни</a:t>
            </a:r>
            <a:r>
              <a:rPr lang="mk-MK" sz="1400" dirty="0">
                <a:latin typeface="Roboto" panose="02000000000000000000" pitchFamily="2" charset="0"/>
                <a:ea typeface="Roboto" panose="02000000000000000000" pitchFamily="2" charset="0"/>
                <a:cs typeface="Segoe UI" panose="020B0502040204020203" pitchFamily="34" charset="0"/>
              </a:rPr>
              <a:t>те</a:t>
            </a:r>
            <a:r>
              <a:rPr lang="ru-RU" sz="1400" dirty="0">
                <a:latin typeface="Roboto" panose="02000000000000000000" pitchFamily="2" charset="0"/>
                <a:ea typeface="Roboto" panose="02000000000000000000" pitchFamily="2" charset="0"/>
                <a:cs typeface="Segoe UI" panose="020B0502040204020203" pitchFamily="34" charset="0"/>
              </a:rPr>
              <a:t> страници на нашата апликација. Повеќето од веб-страниците обезбедуваат постојан распоред на страниците во однос на логото, заглавие, подножје и структури за навигација како што се менија. Бидејќи овие парчиња се појавуваат на повеќе од една страница, тие подобро се чуваат на едно место. </a:t>
            </a:r>
            <a:r>
              <a:rPr lang="en-US" sz="1400" b="1" i="1" dirty="0">
                <a:latin typeface="Roboto" panose="02000000000000000000" pitchFamily="2" charset="0"/>
                <a:ea typeface="Roboto" panose="02000000000000000000" pitchFamily="2" charset="0"/>
                <a:cs typeface="Segoe UI" panose="020B0502040204020203" pitchFamily="34" charset="0"/>
              </a:rPr>
              <a:t>Layout</a:t>
            </a:r>
            <a:r>
              <a:rPr lang="ru-RU" sz="1400" dirty="0">
                <a:latin typeface="Roboto" panose="02000000000000000000" pitchFamily="2" charset="0"/>
                <a:ea typeface="Roboto" panose="02000000000000000000" pitchFamily="2" charset="0"/>
                <a:cs typeface="Segoe UI" panose="020B0502040204020203" pitchFamily="34" charset="0"/>
              </a:rPr>
              <a:t> е такво место. Ако сте запознаени се со </a:t>
            </a:r>
            <a:r>
              <a:rPr lang="en-US" sz="1400" b="1" i="1" dirty="0">
                <a:latin typeface="Roboto" panose="02000000000000000000" pitchFamily="2" charset="0"/>
                <a:ea typeface="Roboto" panose="02000000000000000000" pitchFamily="2" charset="0"/>
                <a:cs typeface="Segoe UI" panose="020B0502040204020203" pitchFamily="34" charset="0"/>
              </a:rPr>
              <a:t>ASP.NET master </a:t>
            </a:r>
            <a:r>
              <a:rPr lang="ru-RU" sz="1400" dirty="0">
                <a:latin typeface="Roboto" panose="02000000000000000000" pitchFamily="2" charset="0"/>
                <a:ea typeface="Roboto" panose="02000000000000000000" pitchFamily="2" charset="0"/>
                <a:cs typeface="Segoe UI" panose="020B0502040204020203" pitchFamily="34" charset="0"/>
              </a:rPr>
              <a:t>страниците, ќе најдете </a:t>
            </a:r>
            <a:r>
              <a:rPr lang="en-US" sz="1400" b="1" i="1" dirty="0">
                <a:latin typeface="Roboto" panose="02000000000000000000" pitchFamily="2" charset="0"/>
                <a:ea typeface="Roboto" panose="02000000000000000000" pitchFamily="2" charset="0"/>
                <a:cs typeface="Segoe UI" panose="020B0502040204020203" pitchFamily="34" charset="0"/>
              </a:rPr>
              <a:t>layouts analogous </a:t>
            </a:r>
            <a:r>
              <a:rPr lang="ru-RU" sz="1400" dirty="0">
                <a:latin typeface="Roboto" panose="02000000000000000000" pitchFamily="2" charset="0"/>
                <a:ea typeface="Roboto" panose="02000000000000000000" pitchFamily="2" charset="0"/>
                <a:cs typeface="Segoe UI" panose="020B0502040204020203" pitchFamily="34" charset="0"/>
              </a:rPr>
              <a:t>на нив. </a:t>
            </a:r>
            <a:br>
              <a:rPr lang="ru-RU"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Второ, овој изглед ќе го прикачите на разни прегледи на вашата апликација. Вие го правите ова користејќи датотека </a:t>
            </a:r>
            <a:r>
              <a:rPr lang="en-US" sz="1400" b="1" i="1" dirty="0">
                <a:latin typeface="Roboto" panose="02000000000000000000" pitchFamily="2" charset="0"/>
                <a:ea typeface="Roboto" panose="02000000000000000000" pitchFamily="2" charset="0"/>
                <a:cs typeface="Segoe UI" panose="020B0502040204020203" pitchFamily="34" charset="0"/>
              </a:rPr>
              <a:t>View Start</a:t>
            </a:r>
            <a:r>
              <a:rPr lang="ru-RU" sz="1400" dirty="0">
                <a:latin typeface="Roboto" panose="02000000000000000000" pitchFamily="2" charset="0"/>
                <a:ea typeface="Roboto" panose="02000000000000000000" pitchFamily="2" charset="0"/>
                <a:cs typeface="Segoe UI" panose="020B0502040204020203" pitchFamily="34" charset="0"/>
              </a:rPr>
              <a:t>. </a:t>
            </a:r>
            <a:br>
              <a:rPr lang="ru-RU" sz="1400" dirty="0">
                <a:latin typeface="Roboto" panose="02000000000000000000" pitchFamily="2" charset="0"/>
                <a:ea typeface="Roboto" panose="02000000000000000000" pitchFamily="2" charset="0"/>
                <a:cs typeface="Segoe UI" panose="020B0502040204020203" pitchFamily="34" charset="0"/>
              </a:rPr>
            </a:br>
            <a:r>
              <a:rPr lang="ru-RU" sz="1400" dirty="0">
                <a:latin typeface="Roboto" panose="02000000000000000000" pitchFamily="2" charset="0"/>
                <a:ea typeface="Roboto" panose="02000000000000000000" pitchFamily="2" charset="0"/>
                <a:cs typeface="Segoe UI" panose="020B0502040204020203" pitchFamily="34" charset="0"/>
              </a:rPr>
              <a:t>Додадете подпапка со име </a:t>
            </a:r>
            <a:r>
              <a:rPr lang="en-US" sz="1400" b="1" i="1" dirty="0">
                <a:latin typeface="Roboto" panose="02000000000000000000" pitchFamily="2" charset="0"/>
                <a:ea typeface="Roboto" panose="02000000000000000000" pitchFamily="2" charset="0"/>
                <a:cs typeface="Segoe UI" panose="020B0502040204020203" pitchFamily="34" charset="0"/>
              </a:rPr>
              <a:t>Shared</a:t>
            </a:r>
            <a:r>
              <a:rPr lang="ru-RU" sz="1400" dirty="0">
                <a:latin typeface="Roboto" panose="02000000000000000000" pitchFamily="2" charset="0"/>
                <a:ea typeface="Roboto" panose="02000000000000000000" pitchFamily="2" charset="0"/>
                <a:cs typeface="Segoe UI" panose="020B0502040204020203" pitchFamily="34" charset="0"/>
              </a:rPr>
              <a:t> под </a:t>
            </a:r>
            <a:r>
              <a:rPr lang="en-US" sz="1400" b="1" i="1" dirty="0">
                <a:latin typeface="Roboto" panose="02000000000000000000" pitchFamily="2" charset="0"/>
                <a:ea typeface="Roboto" panose="02000000000000000000" pitchFamily="2" charset="0"/>
                <a:cs typeface="Segoe UI" panose="020B0502040204020203" pitchFamily="34" charset="0"/>
              </a:rPr>
              <a:t>Views</a:t>
            </a:r>
            <a:r>
              <a:rPr lang="ru-RU"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Shared</a:t>
            </a:r>
            <a:r>
              <a:rPr lang="ru-RU" sz="1400" dirty="0">
                <a:latin typeface="Roboto" panose="02000000000000000000" pitchFamily="2" charset="0"/>
                <a:ea typeface="Roboto" panose="02000000000000000000" pitchFamily="2" charset="0"/>
                <a:cs typeface="Segoe UI" panose="020B0502040204020203" pitchFamily="34" charset="0"/>
              </a:rPr>
              <a:t> папката се користи за складирање ставки што треба да се споделат помеѓу повеќе контролери или </a:t>
            </a:r>
            <a:r>
              <a:rPr lang="en-US" sz="1400" b="1" i="1" dirty="0">
                <a:latin typeface="Roboto" panose="02000000000000000000" pitchFamily="2" charset="0"/>
                <a:ea typeface="Roboto" panose="02000000000000000000" pitchFamily="2" charset="0"/>
                <a:cs typeface="Segoe UI" panose="020B0502040204020203" pitchFamily="34" charset="0"/>
              </a:rPr>
              <a:t>views</a:t>
            </a:r>
            <a:r>
              <a:rPr lang="ru-RU" sz="1400" dirty="0">
                <a:latin typeface="Roboto" panose="02000000000000000000" pitchFamily="2" charset="0"/>
                <a:ea typeface="Roboto" panose="02000000000000000000" pitchFamily="2" charset="0"/>
                <a:cs typeface="Segoe UI" panose="020B0502040204020203" pitchFamily="34" charset="0"/>
              </a:rPr>
              <a:t>. На пример, датотека за </a:t>
            </a:r>
            <a:r>
              <a:rPr lang="en-US" sz="1400" b="1" i="1" dirty="0">
                <a:latin typeface="Roboto" panose="02000000000000000000" pitchFamily="2" charset="0"/>
                <a:ea typeface="Roboto" panose="02000000000000000000" pitchFamily="2" charset="0"/>
                <a:cs typeface="Segoe UI" panose="020B0502040204020203" pitchFamily="34" charset="0"/>
              </a:rPr>
              <a:t>view</a:t>
            </a:r>
            <a:r>
              <a:rPr lang="ru-RU" sz="1400" dirty="0">
                <a:latin typeface="Roboto" panose="02000000000000000000" pitchFamily="2" charset="0"/>
                <a:ea typeface="Roboto" panose="02000000000000000000" pitchFamily="2" charset="0"/>
                <a:cs typeface="Segoe UI" panose="020B0502040204020203" pitchFamily="34" charset="0"/>
              </a:rPr>
              <a:t> може да биде потребна на повеќе контролори. Наместо да чувате две копии од истото </a:t>
            </a:r>
            <a:r>
              <a:rPr lang="en-US" sz="1400" b="1" i="1" dirty="0">
                <a:latin typeface="Roboto" panose="02000000000000000000" pitchFamily="2" charset="0"/>
                <a:ea typeface="Roboto" panose="02000000000000000000" pitchFamily="2" charset="0"/>
                <a:cs typeface="Segoe UI" panose="020B0502040204020203" pitchFamily="34" charset="0"/>
              </a:rPr>
              <a:t>view</a:t>
            </a:r>
            <a:r>
              <a:rPr lang="ru-RU" sz="1400" dirty="0">
                <a:latin typeface="Roboto" panose="02000000000000000000" pitchFamily="2" charset="0"/>
                <a:ea typeface="Roboto" panose="02000000000000000000" pitchFamily="2" charset="0"/>
                <a:cs typeface="Segoe UI" panose="020B0502040204020203" pitchFamily="34" charset="0"/>
              </a:rPr>
              <a:t> во две папки специфични за контролорот, можете да го ставите во Заедничката папка. Од изгледот обично е прикачен со повеќе од еден преглед, тој е зачуван во Заедничката папка.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pic>
        <p:nvPicPr>
          <p:cNvPr id="3" name="Picture 2">
            <a:extLst>
              <a:ext uri="{FF2B5EF4-FFF2-40B4-BE49-F238E27FC236}">
                <a16:creationId xmlns:a16="http://schemas.microsoft.com/office/drawing/2014/main" id="{B8E99C70-F9B1-49F8-9C3B-7B300D40DC6C}"/>
              </a:ext>
            </a:extLst>
          </p:cNvPr>
          <p:cNvPicPr>
            <a:picLocks noChangeAspect="1"/>
          </p:cNvPicPr>
          <p:nvPr/>
        </p:nvPicPr>
        <p:blipFill>
          <a:blip r:embed="rId2"/>
          <a:stretch>
            <a:fillRect/>
          </a:stretch>
        </p:blipFill>
        <p:spPr>
          <a:xfrm>
            <a:off x="7646128" y="2324100"/>
            <a:ext cx="3209925" cy="2819400"/>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56392" cy="640080"/>
          </a:xfrm>
        </p:spPr>
        <p:txBody>
          <a:bodyPr>
            <a:noAutofit/>
          </a:bodyPr>
          <a:lstStyle/>
          <a:p>
            <a:r>
              <a:rPr lang="ru-RU" dirty="0">
                <a:latin typeface="Segoe UI Light" panose="020B0502040204020203" pitchFamily="34" charset="0"/>
                <a:cs typeface="Segoe UI Light" panose="020B0502040204020203" pitchFamily="34" charset="0"/>
              </a:rPr>
              <a:t>Конфигурира</a:t>
            </a:r>
            <a:r>
              <a:rPr lang="mk-MK" dirty="0">
                <a:latin typeface="Segoe UI Light" panose="020B0502040204020203" pitchFamily="34" charset="0"/>
                <a:cs typeface="Segoe UI Light" panose="020B0502040204020203" pitchFamily="34" charset="0"/>
              </a:rPr>
              <a:t>ње</a:t>
            </a:r>
            <a:r>
              <a:rPr lang="ru-RU" dirty="0">
                <a:latin typeface="Segoe UI Light" panose="020B0502040204020203" pitchFamily="34" charset="0"/>
                <a:cs typeface="Segoe UI Light" panose="020B0502040204020203" pitchFamily="34" charset="0"/>
              </a:rPr>
              <a:t> на стартувањето на апликацијата </a:t>
            </a:r>
            <a:endParaRPr lang="en-US" b="1" i="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6A3027E9-5A05-44D8-9320-F20557EF0D43}"/>
              </a:ext>
            </a:extLst>
          </p:cNvPr>
          <p:cNvSpPr txBox="1">
            <a:spLocks/>
          </p:cNvSpPr>
          <p:nvPr/>
        </p:nvSpPr>
        <p:spPr>
          <a:xfrm>
            <a:off x="2265405" y="1434753"/>
            <a:ext cx="6895071" cy="49751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Сетете се како ги наведовте </a:t>
            </a:r>
            <a:r>
              <a:rPr lang="ru-RU" sz="1400" b="1" i="1" dirty="0">
                <a:latin typeface="Roboto" panose="02000000000000000000" pitchFamily="2" charset="0"/>
                <a:ea typeface="Roboto" panose="02000000000000000000" pitchFamily="2" charset="0"/>
                <a:cs typeface="Segoe UI" panose="020B0502040204020203" pitchFamily="34" charset="0"/>
              </a:rPr>
              <a:t>URL</a:t>
            </a:r>
            <a:r>
              <a:rPr lang="ru-RU" sz="1400" dirty="0">
                <a:latin typeface="Roboto" panose="02000000000000000000" pitchFamily="2" charset="0"/>
                <a:ea typeface="Roboto" panose="02000000000000000000" pitchFamily="2" charset="0"/>
                <a:cs typeface="Segoe UI" panose="020B0502040204020203" pitchFamily="34" charset="0"/>
              </a:rPr>
              <a:t>-адресите на </a:t>
            </a:r>
            <a:r>
              <a:rPr lang="mk-MK" sz="1400" dirty="0">
                <a:latin typeface="Roboto" panose="02000000000000000000" pitchFamily="2" charset="0"/>
                <a:ea typeface="Roboto" panose="02000000000000000000" pitchFamily="2" charset="0"/>
                <a:cs typeface="Segoe UI" panose="020B0502040204020203" pitchFamily="34" charset="0"/>
              </a:rPr>
              <a:t>линковите</a:t>
            </a:r>
            <a:r>
              <a:rPr lang="ru-RU"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Insert</a:t>
            </a:r>
            <a:r>
              <a:rPr lang="ru-RU" sz="1400" b="1" i="1"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Update</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 </a:t>
            </a:r>
            <a:r>
              <a:rPr lang="en-US" sz="1400" b="1" i="1" dirty="0">
                <a:latin typeface="Roboto" panose="02000000000000000000" pitchFamily="2" charset="0"/>
                <a:ea typeface="Roboto" panose="02000000000000000000" pitchFamily="2" charset="0"/>
                <a:cs typeface="Segoe UI" panose="020B0502040204020203" pitchFamily="34" charset="0"/>
              </a:rPr>
              <a:t>Delete</a:t>
            </a:r>
            <a:r>
              <a:rPr lang="ru-RU" sz="1400" dirty="0">
                <a:latin typeface="Roboto" panose="02000000000000000000" pitchFamily="2" charset="0"/>
                <a:ea typeface="Roboto" panose="02000000000000000000" pitchFamily="2" charset="0"/>
                <a:cs typeface="Segoe UI" panose="020B0502040204020203" pitchFamily="34" charset="0"/>
              </a:rPr>
              <a:t> на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страница за список на вработени. Вметнатата </a:t>
            </a:r>
            <a:r>
              <a:rPr lang="ru-RU" sz="1400" b="1" i="1" dirty="0">
                <a:latin typeface="Roboto" panose="02000000000000000000" pitchFamily="2" charset="0"/>
                <a:ea typeface="Roboto" panose="02000000000000000000" pitchFamily="2" charset="0"/>
                <a:cs typeface="Segoe UI" panose="020B0502040204020203" pitchFamily="34" charset="0"/>
              </a:rPr>
              <a:t>URL</a:t>
            </a:r>
            <a:r>
              <a:rPr lang="ru-RU" sz="1400" dirty="0">
                <a:latin typeface="Roboto" panose="02000000000000000000" pitchFamily="2" charset="0"/>
                <a:ea typeface="Roboto" panose="02000000000000000000" pitchFamily="2" charset="0"/>
                <a:cs typeface="Segoe UI" panose="020B0502040204020203" pitchFamily="34" charset="0"/>
              </a:rPr>
              <a:t> ја следеше оваа шема: </a:t>
            </a:r>
            <a:r>
              <a:rPr lang="ru-RU" sz="1400" b="1" i="1" dirty="0">
                <a:latin typeface="Roboto" panose="02000000000000000000" pitchFamily="2" charset="0"/>
                <a:ea typeface="Roboto" panose="02000000000000000000" pitchFamily="2" charset="0"/>
                <a:cs typeface="Segoe UI" panose="020B0502040204020203" pitchFamily="34" charset="0"/>
              </a:rPr>
              <a:t>/ контролер / акција </a:t>
            </a:r>
            <a:r>
              <a:rPr lang="en-US" sz="1400" b="1" i="1" dirty="0">
                <a:latin typeface="Roboto" panose="02000000000000000000" pitchFamily="2" charset="0"/>
                <a:ea typeface="Roboto" panose="02000000000000000000" pitchFamily="2" charset="0"/>
                <a:cs typeface="Segoe UI" panose="020B0502040204020203" pitchFamily="34" charset="0"/>
              </a:rPr>
              <a:t>/</a:t>
            </a:r>
            <a:r>
              <a:rPr lang="ru-RU" sz="1400" b="1" i="1"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бидејки </a:t>
            </a:r>
            <a:r>
              <a:rPr lang="ru-RU" sz="1400" dirty="0">
                <a:latin typeface="Roboto" panose="02000000000000000000" pitchFamily="2" charset="0"/>
                <a:ea typeface="Roboto" panose="02000000000000000000" pitchFamily="2" charset="0"/>
                <a:cs typeface="Segoe UI" panose="020B0502040204020203" pitchFamily="34" charset="0"/>
              </a:rPr>
              <a:t>параметарот </a:t>
            </a:r>
            <a:r>
              <a:rPr lang="en-US" sz="1400" b="1" i="1" dirty="0">
                <a:latin typeface="Roboto" panose="02000000000000000000" pitchFamily="2" charset="0"/>
                <a:ea typeface="Roboto" panose="02000000000000000000" pitchFamily="2" charset="0"/>
                <a:cs typeface="Segoe UI" panose="020B0502040204020203" pitchFamily="34" charset="0"/>
              </a:rPr>
              <a:t>ID</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не </a:t>
            </a:r>
            <a:r>
              <a:rPr lang="ru-RU" sz="1400" dirty="0">
                <a:latin typeface="Roboto" panose="02000000000000000000" pitchFamily="2" charset="0"/>
                <a:ea typeface="Roboto" panose="02000000000000000000" pitchFamily="2" charset="0"/>
                <a:cs typeface="Segoe UI" panose="020B0502040204020203" pitchFamily="34" charset="0"/>
              </a:rPr>
              <a:t>беше неопходен. Од друга страна, </a:t>
            </a:r>
            <a:r>
              <a:rPr lang="ru-RU" sz="1400" b="1" i="1" dirty="0">
                <a:latin typeface="Roboto" panose="02000000000000000000" pitchFamily="2" charset="0"/>
                <a:ea typeface="Roboto" panose="02000000000000000000" pitchFamily="2" charset="0"/>
                <a:cs typeface="Segoe UI" panose="020B0502040204020203" pitchFamily="34" charset="0"/>
              </a:rPr>
              <a:t>URL</a:t>
            </a:r>
            <a:r>
              <a:rPr lang="ru-RU" sz="1400" dirty="0">
                <a:latin typeface="Roboto" panose="02000000000000000000" pitchFamily="2" charset="0"/>
                <a:ea typeface="Roboto" panose="02000000000000000000" pitchFamily="2" charset="0"/>
                <a:cs typeface="Segoe UI" panose="020B0502040204020203" pitchFamily="34" charset="0"/>
              </a:rPr>
              <a:t>-адресите за </a:t>
            </a:r>
            <a:r>
              <a:rPr lang="en-US" sz="1400" b="1" i="1" dirty="0">
                <a:latin typeface="Roboto" panose="02000000000000000000" pitchFamily="2" charset="0"/>
                <a:ea typeface="Roboto" panose="02000000000000000000" pitchFamily="2" charset="0"/>
                <a:cs typeface="Segoe UI" panose="020B0502040204020203" pitchFamily="34" charset="0"/>
              </a:rPr>
              <a:t>Update</a:t>
            </a:r>
            <a:r>
              <a:rPr lang="ru-RU" sz="1400" dirty="0">
                <a:latin typeface="Roboto" panose="02000000000000000000" pitchFamily="2" charset="0"/>
                <a:ea typeface="Roboto" panose="02000000000000000000" pitchFamily="2" charset="0"/>
                <a:cs typeface="Segoe UI" panose="020B0502040204020203" pitchFamily="34" charset="0"/>
              </a:rPr>
              <a:t> и </a:t>
            </a:r>
            <a:r>
              <a:rPr lang="en-US" sz="1400" b="1" i="1" dirty="0">
                <a:latin typeface="Roboto" panose="02000000000000000000" pitchFamily="2" charset="0"/>
                <a:ea typeface="Roboto" panose="02000000000000000000" pitchFamily="2" charset="0"/>
                <a:cs typeface="Segoe UI" panose="020B0502040204020203" pitchFamily="34" charset="0"/>
              </a:rPr>
              <a:t>Delete</a:t>
            </a:r>
            <a:r>
              <a:rPr lang="ru-RU" sz="1400" dirty="0">
                <a:latin typeface="Roboto" panose="02000000000000000000" pitchFamily="2" charset="0"/>
                <a:ea typeface="Roboto" panose="02000000000000000000" pitchFamily="2" charset="0"/>
                <a:cs typeface="Segoe UI" panose="020B0502040204020203" pitchFamily="34" charset="0"/>
              </a:rPr>
              <a:t> ја следеа оваа шема: </a:t>
            </a:r>
            <a:r>
              <a:rPr lang="ru-RU" sz="1400" b="1" i="1" dirty="0">
                <a:latin typeface="Roboto" panose="02000000000000000000" pitchFamily="2" charset="0"/>
                <a:ea typeface="Roboto" panose="02000000000000000000" pitchFamily="2" charset="0"/>
                <a:cs typeface="Segoe UI" panose="020B0502040204020203" pitchFamily="34" charset="0"/>
              </a:rPr>
              <a:t>/ контролер / акција / I</a:t>
            </a:r>
            <a:r>
              <a:rPr lang="en-US" sz="1400" b="1" i="1" dirty="0">
                <a:latin typeface="Roboto" panose="02000000000000000000" pitchFamily="2" charset="0"/>
                <a:ea typeface="Roboto" panose="02000000000000000000" pitchFamily="2" charset="0"/>
                <a:cs typeface="Segoe UI" panose="020B0502040204020203" pitchFamily="34" charset="0"/>
              </a:rPr>
              <a:t>D</a:t>
            </a:r>
            <a:r>
              <a:rPr lang="ru-RU" sz="1400" dirty="0">
                <a:latin typeface="Roboto" panose="02000000000000000000" pitchFamily="2" charset="0"/>
                <a:ea typeface="Roboto" panose="02000000000000000000" pitchFamily="2" charset="0"/>
                <a:cs typeface="Segoe UI" panose="020B0502040204020203" pitchFamily="34" charset="0"/>
              </a:rPr>
              <a:t> бидејќи параметарот </a:t>
            </a:r>
            <a:r>
              <a:rPr lang="ru-RU" sz="1400" b="1" i="1" dirty="0">
                <a:latin typeface="Roboto" panose="02000000000000000000" pitchFamily="2" charset="0"/>
                <a:ea typeface="Roboto" panose="02000000000000000000" pitchFamily="2" charset="0"/>
                <a:cs typeface="Segoe UI" panose="020B0502040204020203" pitchFamily="34" charset="0"/>
              </a:rPr>
              <a:t>id</a:t>
            </a:r>
            <a:r>
              <a:rPr lang="ru-RU" sz="1400" dirty="0">
                <a:latin typeface="Roboto" panose="02000000000000000000" pitchFamily="2" charset="0"/>
                <a:ea typeface="Roboto" panose="02000000000000000000" pitchFamily="2" charset="0"/>
                <a:cs typeface="Segoe UI" panose="020B0502040204020203" pitchFamily="34" charset="0"/>
              </a:rPr>
              <a:t> беше потребен за извршување на соодветни операции. Како што можете да видите, конфигурацијата што стои зад тие </a:t>
            </a:r>
            <a:r>
              <a:rPr lang="ru-RU" sz="1400" b="1" i="1" dirty="0">
                <a:latin typeface="Roboto" panose="02000000000000000000" pitchFamily="2" charset="0"/>
                <a:ea typeface="Roboto" panose="02000000000000000000" pitchFamily="2" charset="0"/>
                <a:cs typeface="Segoe UI" panose="020B0502040204020203" pitchFamily="34" charset="0"/>
              </a:rPr>
              <a:t>URL</a:t>
            </a:r>
            <a:r>
              <a:rPr lang="ru-RU" sz="1400" dirty="0">
                <a:latin typeface="Roboto" panose="02000000000000000000" pitchFamily="2" charset="0"/>
                <a:ea typeface="Roboto" panose="02000000000000000000" pitchFamily="2" charset="0"/>
                <a:cs typeface="Segoe UI" panose="020B0502040204020203" pitchFamily="34" charset="0"/>
              </a:rPr>
              <a:t>-адреси е одредена во </a:t>
            </a:r>
            <a:r>
              <a:rPr lang="ru-RU" sz="1400" b="1" i="1" dirty="0">
                <a:latin typeface="Roboto" panose="02000000000000000000" pitchFamily="2" charset="0"/>
                <a:ea typeface="Roboto" panose="02000000000000000000" pitchFamily="2" charset="0"/>
                <a:cs typeface="Segoe UI" panose="020B0502040204020203" pitchFamily="34" charset="0"/>
              </a:rPr>
              <a:t>MapControllerRoute(). </a:t>
            </a:r>
            <a:r>
              <a:rPr lang="ru-RU" sz="1400" dirty="0">
                <a:latin typeface="Roboto" panose="02000000000000000000" pitchFamily="2" charset="0"/>
                <a:ea typeface="Roboto" panose="02000000000000000000" pitchFamily="2" charset="0"/>
                <a:cs typeface="Segoe UI" panose="020B0502040204020203" pitchFamily="34" charset="0"/>
              </a:rPr>
              <a:t>Во оваа фаза, вашата апликација може да изврши </a:t>
            </a:r>
            <a:r>
              <a:rPr lang="ru-RU" sz="1400" b="1" i="1" dirty="0">
                <a:latin typeface="Roboto" panose="02000000000000000000" pitchFamily="2" charset="0"/>
                <a:ea typeface="Roboto" panose="02000000000000000000" pitchFamily="2" charset="0"/>
                <a:cs typeface="Segoe UI" panose="020B0502040204020203" pitchFamily="34" charset="0"/>
              </a:rPr>
              <a:t>CRUD</a:t>
            </a:r>
            <a:r>
              <a:rPr lang="ru-RU" sz="1400" dirty="0">
                <a:latin typeface="Roboto" panose="02000000000000000000" pitchFamily="2" charset="0"/>
                <a:ea typeface="Roboto" panose="02000000000000000000" pitchFamily="2" charset="0"/>
                <a:cs typeface="Segoe UI" panose="020B0502040204020203" pitchFamily="34" charset="0"/>
              </a:rPr>
              <a:t> операции. Ако ја извршите апликацијата, се прикажува страницата со списокот на вработените; и можете да го тестирате </a:t>
            </a:r>
            <a:r>
              <a:rPr lang="en-US" sz="1400" b="1" i="1" dirty="0">
                <a:latin typeface="Roboto" panose="02000000000000000000" pitchFamily="2" charset="0"/>
                <a:ea typeface="Roboto" panose="02000000000000000000" pitchFamily="2" charset="0"/>
                <a:cs typeface="Segoe UI" panose="020B0502040204020203" pitchFamily="34" charset="0"/>
              </a:rPr>
              <a:t>Insert</a:t>
            </a:r>
            <a:r>
              <a:rPr lang="ru-RU" sz="1400" b="1" i="1"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Update</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 </a:t>
            </a:r>
            <a:r>
              <a:rPr lang="en-US" sz="1400" b="1" i="1" dirty="0">
                <a:latin typeface="Roboto" panose="02000000000000000000" pitchFamily="2" charset="0"/>
                <a:ea typeface="Roboto" panose="02000000000000000000" pitchFamily="2" charset="0"/>
                <a:cs typeface="Segoe UI" panose="020B0502040204020203" pitchFamily="34" charset="0"/>
              </a:rPr>
              <a:t>Delete</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функционалности.</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 Препорачливо е да го сторите тоа пред да преминеме на следните делови.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1144133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Дода</a:t>
            </a:r>
            <a:r>
              <a:rPr lang="mk-MK" dirty="0">
                <a:latin typeface="Segoe UI Light" panose="020B0502040204020203" pitchFamily="34" charset="0"/>
                <a:cs typeface="Segoe UI Light" panose="020B0502040204020203" pitchFamily="34" charset="0"/>
              </a:rPr>
              <a:t>вање</a:t>
            </a:r>
            <a:r>
              <a:rPr lang="ru-RU" dirty="0">
                <a:latin typeface="Segoe UI Light" panose="020B0502040204020203" pitchFamily="34" charset="0"/>
                <a:cs typeface="Segoe UI Light" panose="020B0502040204020203" pitchFamily="34" charset="0"/>
              </a:rPr>
              <a:t> </a:t>
            </a:r>
            <a:r>
              <a:rPr lang="en-US" i="1" dirty="0">
                <a:latin typeface="Segoe UI Light" panose="020B0502040204020203" pitchFamily="34" charset="0"/>
                <a:cs typeface="Segoe UI Light" panose="020B0502040204020203" pitchFamily="34" charset="0"/>
              </a:rPr>
              <a:t>Razor Layout </a:t>
            </a:r>
            <a:r>
              <a:rPr lang="ru-RU" dirty="0">
                <a:latin typeface="Segoe UI Light" panose="020B0502040204020203" pitchFamily="34" charset="0"/>
                <a:cs typeface="Segoe UI Light" panose="020B0502040204020203" pitchFamily="34" charset="0"/>
              </a:rPr>
              <a:t>и </a:t>
            </a:r>
            <a:r>
              <a:rPr lang="en-US" b="1" i="1" dirty="0">
                <a:latin typeface="Segoe UI Light" panose="020B0502040204020203" pitchFamily="34" charset="0"/>
                <a:cs typeface="Segoe UI Light" panose="020B0502040204020203" pitchFamily="34" charset="0"/>
              </a:rPr>
              <a:t>View Start</a:t>
            </a:r>
          </a:p>
        </p:txBody>
      </p:sp>
      <p:sp>
        <p:nvSpPr>
          <p:cNvPr id="38" name="Content Placeholder 17"/>
          <p:cNvSpPr txBox="1">
            <a:spLocks/>
          </p:cNvSpPr>
          <p:nvPr/>
        </p:nvSpPr>
        <p:spPr>
          <a:xfrm>
            <a:off x="541610" y="1524708"/>
            <a:ext cx="11098455"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Потоа, кликнете со десното копче на глувчето во </a:t>
            </a:r>
            <a:r>
              <a:rPr lang="en-US" sz="1400" b="1" i="1" dirty="0">
                <a:latin typeface="Roboto" panose="02000000000000000000" pitchFamily="2" charset="0"/>
                <a:ea typeface="Roboto" panose="02000000000000000000" pitchFamily="2" charset="0"/>
                <a:cs typeface="Segoe UI" panose="020B0502040204020203" pitchFamily="34" charset="0"/>
              </a:rPr>
              <a:t>Shared</a:t>
            </a:r>
            <a:r>
              <a:rPr lang="ru-RU" sz="1400" dirty="0">
                <a:latin typeface="Roboto" panose="02000000000000000000" pitchFamily="2" charset="0"/>
                <a:ea typeface="Roboto" panose="02000000000000000000" pitchFamily="2" charset="0"/>
                <a:cs typeface="Segoe UI" panose="020B0502040204020203" pitchFamily="34" charset="0"/>
              </a:rPr>
              <a:t> папка и отворете го дијалогот </a:t>
            </a:r>
            <a:r>
              <a:rPr lang="en-US" sz="1400" b="1" i="1" dirty="0">
                <a:latin typeface="Roboto" panose="02000000000000000000" pitchFamily="2" charset="0"/>
                <a:ea typeface="Roboto" panose="02000000000000000000" pitchFamily="2" charset="0"/>
                <a:cs typeface="Segoe UI" panose="020B0502040204020203" pitchFamily="34" charset="0"/>
              </a:rPr>
              <a:t>Add Item..</a:t>
            </a:r>
            <a:r>
              <a:rPr lang="ru-RU" sz="1400" dirty="0">
                <a:latin typeface="Roboto" panose="02000000000000000000" pitchFamily="2" charset="0"/>
                <a:ea typeface="Roboto" panose="02000000000000000000" pitchFamily="2" charset="0"/>
                <a:cs typeface="Segoe UI" panose="020B0502040204020203" pitchFamily="34" charset="0"/>
              </a:rPr>
              <a:t>. Додадете </a:t>
            </a:r>
            <a:r>
              <a:rPr lang="ru-RU" sz="1400" b="1" i="1" dirty="0">
                <a:latin typeface="Roboto" panose="02000000000000000000" pitchFamily="2" charset="0"/>
                <a:ea typeface="Roboto" panose="02000000000000000000" pitchFamily="2" charset="0"/>
                <a:cs typeface="Segoe UI" panose="020B0502040204020203" pitchFamily="34" charset="0"/>
              </a:rPr>
              <a:t>Layout</a:t>
            </a:r>
            <a:endParaRPr lang="ru-RU"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со име </a:t>
            </a:r>
            <a:r>
              <a:rPr lang="ru-RU" sz="1400" b="1" i="1" dirty="0">
                <a:latin typeface="Roboto" panose="02000000000000000000" pitchFamily="2" charset="0"/>
                <a:ea typeface="Roboto" panose="02000000000000000000" pitchFamily="2" charset="0"/>
                <a:cs typeface="Segoe UI" panose="020B0502040204020203" pitchFamily="34" charset="0"/>
              </a:rPr>
              <a:t>_Layout.cshtml </a:t>
            </a:r>
            <a:r>
              <a:rPr lang="ru-RU" sz="1400" dirty="0">
                <a:latin typeface="Roboto" panose="02000000000000000000" pitchFamily="2" charset="0"/>
                <a:ea typeface="Roboto" panose="02000000000000000000" pitchFamily="2" charset="0"/>
                <a:cs typeface="Segoe UI" panose="020B0502040204020203" pitchFamily="34" charset="0"/>
              </a:rPr>
              <a:t>во папката</a:t>
            </a:r>
            <a:r>
              <a:rPr lang="mk-MK" sz="1400"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pic>
        <p:nvPicPr>
          <p:cNvPr id="4" name="Picture 3">
            <a:extLst>
              <a:ext uri="{FF2B5EF4-FFF2-40B4-BE49-F238E27FC236}">
                <a16:creationId xmlns:a16="http://schemas.microsoft.com/office/drawing/2014/main" id="{B84FA47C-6D73-4823-95CC-2037C99A05DE}"/>
              </a:ext>
            </a:extLst>
          </p:cNvPr>
          <p:cNvPicPr>
            <a:picLocks noChangeAspect="1"/>
          </p:cNvPicPr>
          <p:nvPr/>
        </p:nvPicPr>
        <p:blipFill>
          <a:blip r:embed="rId2"/>
          <a:stretch>
            <a:fillRect/>
          </a:stretch>
        </p:blipFill>
        <p:spPr>
          <a:xfrm>
            <a:off x="820565" y="2938502"/>
            <a:ext cx="5151867" cy="2808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1C1E5F6-C89F-4099-BED1-8CFD6CF1B277}"/>
              </a:ext>
            </a:extLst>
          </p:cNvPr>
          <p:cNvPicPr>
            <a:picLocks noChangeAspect="1"/>
          </p:cNvPicPr>
          <p:nvPr/>
        </p:nvPicPr>
        <p:blipFill>
          <a:blip r:embed="rId3"/>
          <a:stretch>
            <a:fillRect/>
          </a:stretch>
        </p:blipFill>
        <p:spPr>
          <a:xfrm>
            <a:off x="6598122" y="2938502"/>
            <a:ext cx="3896883" cy="26892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6478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Дода</a:t>
            </a:r>
            <a:r>
              <a:rPr lang="mk-MK" dirty="0">
                <a:latin typeface="Segoe UI Light" panose="020B0502040204020203" pitchFamily="34" charset="0"/>
                <a:cs typeface="Segoe UI Light" panose="020B0502040204020203" pitchFamily="34" charset="0"/>
              </a:rPr>
              <a:t>вање</a:t>
            </a:r>
            <a:r>
              <a:rPr lang="ru-RU" dirty="0">
                <a:latin typeface="Segoe UI Light" panose="020B0502040204020203" pitchFamily="34" charset="0"/>
                <a:cs typeface="Segoe UI Light" panose="020B0502040204020203" pitchFamily="34" charset="0"/>
              </a:rPr>
              <a:t> </a:t>
            </a:r>
            <a:r>
              <a:rPr lang="en-US" i="1" dirty="0">
                <a:latin typeface="Segoe UI Light" panose="020B0502040204020203" pitchFamily="34" charset="0"/>
                <a:cs typeface="Segoe UI Light" panose="020B0502040204020203" pitchFamily="34" charset="0"/>
              </a:rPr>
              <a:t>Razor Layout </a:t>
            </a:r>
            <a:r>
              <a:rPr lang="ru-RU" dirty="0">
                <a:latin typeface="Segoe UI Light" panose="020B0502040204020203" pitchFamily="34" charset="0"/>
                <a:cs typeface="Segoe UI Light" panose="020B0502040204020203" pitchFamily="34" charset="0"/>
              </a:rPr>
              <a:t>и </a:t>
            </a:r>
            <a:r>
              <a:rPr lang="en-US" b="1" i="1" dirty="0">
                <a:latin typeface="Segoe UI Light" panose="020B0502040204020203" pitchFamily="34" charset="0"/>
                <a:cs typeface="Segoe UI Light" panose="020B0502040204020203" pitchFamily="34" charset="0"/>
              </a:rPr>
              <a:t>View Start</a:t>
            </a:r>
          </a:p>
        </p:txBody>
      </p:sp>
      <p:sp>
        <p:nvSpPr>
          <p:cNvPr id="38" name="Content Placeholder 17"/>
          <p:cNvSpPr txBox="1">
            <a:spLocks/>
          </p:cNvSpPr>
          <p:nvPr/>
        </p:nvSpPr>
        <p:spPr>
          <a:xfrm>
            <a:off x="541611" y="1524708"/>
            <a:ext cx="11090216" cy="34528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Следно, напишете </a:t>
            </a:r>
            <a:r>
              <a:rPr lang="mk-MK" sz="1400" dirty="0">
                <a:latin typeface="Roboto" panose="02000000000000000000" pitchFamily="2" charset="0"/>
                <a:ea typeface="Roboto" panose="02000000000000000000" pitchFamily="2" charset="0"/>
                <a:cs typeface="Segoe UI" panose="020B0502040204020203" pitchFamily="34" charset="0"/>
              </a:rPr>
              <a:t>го</a:t>
            </a:r>
            <a:r>
              <a:rPr lang="ru-RU" sz="1400" dirty="0">
                <a:latin typeface="Roboto" panose="02000000000000000000" pitchFamily="2" charset="0"/>
                <a:ea typeface="Roboto" panose="02000000000000000000" pitchFamily="2" charset="0"/>
                <a:cs typeface="Segoe UI" panose="020B0502040204020203" pitchFamily="34" charset="0"/>
              </a:rPr>
              <a:t> кодот што е прикажан во датотеката </a:t>
            </a:r>
            <a:r>
              <a:rPr lang="ru-RU" sz="1400" b="1" i="1" dirty="0">
                <a:latin typeface="Roboto" panose="02000000000000000000" pitchFamily="2" charset="0"/>
                <a:ea typeface="Roboto" panose="02000000000000000000" pitchFamily="2" charset="0"/>
                <a:cs typeface="Segoe UI" panose="020B0502040204020203" pitchFamily="34" charset="0"/>
              </a:rPr>
              <a:t>_Layout</a:t>
            </a:r>
            <a:r>
              <a:rPr lang="en-US" sz="1400" dirty="0">
                <a:latin typeface="Roboto" panose="02000000000000000000" pitchFamily="2" charset="0"/>
                <a:ea typeface="Roboto" panose="02000000000000000000" pitchFamily="2" charset="0"/>
                <a:cs typeface="Segoe UI" panose="020B0502040204020203" pitchFamily="34" charset="0"/>
              </a:rPr>
              <a:t>:</a:t>
            </a:r>
          </a:p>
        </p:txBody>
      </p:sp>
      <p:sp>
        <p:nvSpPr>
          <p:cNvPr id="6" name="TextBox 5">
            <a:extLst>
              <a:ext uri="{FF2B5EF4-FFF2-40B4-BE49-F238E27FC236}">
                <a16:creationId xmlns:a16="http://schemas.microsoft.com/office/drawing/2014/main" id="{DD1209C5-43B1-4C36-A4EA-825E91006D1A}"/>
              </a:ext>
            </a:extLst>
          </p:cNvPr>
          <p:cNvSpPr txBox="1"/>
          <p:nvPr/>
        </p:nvSpPr>
        <p:spPr>
          <a:xfrm>
            <a:off x="3048000" y="2306561"/>
            <a:ext cx="6096000" cy="3754874"/>
          </a:xfrm>
          <a:prstGeom prst="rect">
            <a:avLst/>
          </a:prstGeom>
          <a:noFill/>
        </p:spPr>
        <p:txBody>
          <a:bodyPr wrap="square">
            <a:spAutoFit/>
          </a:bodyPr>
          <a:lstStyle/>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!DOCTYPE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endParaRPr lang="mk-MK"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meta</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="viewport"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content</a:t>
            </a:r>
            <a:r>
              <a:rPr lang="en-US" sz="1400" dirty="0">
                <a:solidFill>
                  <a:srgbClr val="0000FF"/>
                </a:solidFill>
                <a:latin typeface="Consolas" panose="020B0609020204030204" pitchFamily="49" charset="0"/>
              </a:rPr>
              <a:t>="width=device-width"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Employee Manager</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link</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href</a:t>
            </a:r>
            <a:r>
              <a:rPr lang="en-US" sz="1400" dirty="0">
                <a:solidFill>
                  <a:srgbClr val="0000FF"/>
                </a:solidFill>
                <a:latin typeface="Consolas" panose="020B0609020204030204" pitchFamily="49" charset="0"/>
              </a:rPr>
              <a:t>="~/Styles/site.css"</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rel</a:t>
            </a:r>
            <a:r>
              <a:rPr lang="en-US" sz="1400" dirty="0">
                <a:solidFill>
                  <a:srgbClr val="0000FF"/>
                </a:solidFill>
                <a:latin typeface="Consolas" panose="020B0609020204030204" pitchFamily="49" charset="0"/>
              </a:rPr>
              <a:t>="stylesheet"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body</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h1</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Employee Manager</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h1</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err="1">
                <a:solidFill>
                  <a:srgbClr val="800000"/>
                </a:solidFill>
                <a:latin typeface="Consolas" panose="020B0609020204030204" pitchFamily="49" charset="0"/>
              </a:rPr>
              <a:t>hr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00"/>
                </a:solidFill>
                <a:highlight>
                  <a:srgbClr val="FFFF00"/>
                </a:highlight>
                <a:latin typeface="Consolas" panose="020B0609020204030204" pitchFamily="49" charset="0"/>
              </a:rPr>
              <a:t>@RenderBody()</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err="1">
                <a:solidFill>
                  <a:srgbClr val="800000"/>
                </a:solidFill>
                <a:latin typeface="Consolas" panose="020B0609020204030204" pitchFamily="49" charset="0"/>
              </a:rPr>
              <a:t>hr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body</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17596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Дода</a:t>
            </a:r>
            <a:r>
              <a:rPr lang="mk-MK" dirty="0">
                <a:latin typeface="Segoe UI Light" panose="020B0502040204020203" pitchFamily="34" charset="0"/>
                <a:cs typeface="Segoe UI Light" panose="020B0502040204020203" pitchFamily="34" charset="0"/>
              </a:rPr>
              <a:t>вање</a:t>
            </a:r>
            <a:r>
              <a:rPr lang="ru-RU" dirty="0">
                <a:latin typeface="Segoe UI Light" panose="020B0502040204020203" pitchFamily="34" charset="0"/>
                <a:cs typeface="Segoe UI Light" panose="020B0502040204020203" pitchFamily="34" charset="0"/>
              </a:rPr>
              <a:t> </a:t>
            </a:r>
            <a:r>
              <a:rPr lang="en-US" i="1" dirty="0">
                <a:latin typeface="Segoe UI Light" panose="020B0502040204020203" pitchFamily="34" charset="0"/>
                <a:cs typeface="Segoe UI Light" panose="020B0502040204020203" pitchFamily="34" charset="0"/>
              </a:rPr>
              <a:t>Razor Layout </a:t>
            </a:r>
            <a:r>
              <a:rPr lang="ru-RU" dirty="0">
                <a:latin typeface="Segoe UI Light" panose="020B0502040204020203" pitchFamily="34" charset="0"/>
                <a:cs typeface="Segoe UI Light" panose="020B0502040204020203" pitchFamily="34" charset="0"/>
              </a:rPr>
              <a:t>и </a:t>
            </a:r>
            <a:r>
              <a:rPr lang="en-US" b="1" i="1" dirty="0">
                <a:latin typeface="Segoe UI Light" panose="020B0502040204020203" pitchFamily="34" charset="0"/>
                <a:cs typeface="Segoe UI Light" panose="020B0502040204020203" pitchFamily="34" charset="0"/>
              </a:rPr>
              <a:t>View Start</a:t>
            </a:r>
          </a:p>
        </p:txBody>
      </p:sp>
      <p:sp>
        <p:nvSpPr>
          <p:cNvPr id="38" name="Content Placeholder 17"/>
          <p:cNvSpPr txBox="1">
            <a:spLocks/>
          </p:cNvSpPr>
          <p:nvPr/>
        </p:nvSpPr>
        <p:spPr>
          <a:xfrm>
            <a:off x="541611" y="1524708"/>
            <a:ext cx="11090216" cy="47772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Како што можете да видите, распоредот содржи </a:t>
            </a:r>
            <a:r>
              <a:rPr lang="ru-RU" sz="1400" b="1" i="1" dirty="0">
                <a:latin typeface="Roboto" panose="02000000000000000000" pitchFamily="2" charset="0"/>
                <a:ea typeface="Roboto" panose="02000000000000000000" pitchFamily="2" charset="0"/>
                <a:cs typeface="Segoe UI" panose="020B0502040204020203" pitchFamily="34" charset="0"/>
              </a:rPr>
              <a:t>HTML</a:t>
            </a:r>
            <a:r>
              <a:rPr lang="ru-RU" sz="1400" dirty="0">
                <a:latin typeface="Roboto" panose="02000000000000000000" pitchFamily="2" charset="0"/>
                <a:ea typeface="Roboto" panose="02000000000000000000" pitchFamily="2" charset="0"/>
                <a:cs typeface="Segoe UI" panose="020B0502040204020203" pitchFamily="34" charset="0"/>
              </a:rPr>
              <a:t> елементи како што се </a:t>
            </a:r>
            <a:r>
              <a:rPr lang="ru-RU" sz="1400" b="1" i="1" dirty="0">
                <a:latin typeface="Roboto" panose="02000000000000000000" pitchFamily="2" charset="0"/>
                <a:ea typeface="Roboto" panose="02000000000000000000" pitchFamily="2" charset="0"/>
                <a:cs typeface="Segoe UI" panose="020B0502040204020203" pitchFamily="34" charset="0"/>
              </a:rPr>
              <a:t>&lt;html&gt;, &lt;head&gt;, &lt;title&gt;</a:t>
            </a:r>
            <a:r>
              <a:rPr lang="ru-RU" sz="1400" dirty="0">
                <a:latin typeface="Roboto" panose="02000000000000000000" pitchFamily="2" charset="0"/>
                <a:ea typeface="Roboto" panose="02000000000000000000" pitchFamily="2" charset="0"/>
                <a:cs typeface="Segoe UI" panose="020B0502040204020203" pitchFamily="34" charset="0"/>
              </a:rPr>
              <a:t>,</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&lt;link&gt; </a:t>
            </a:r>
            <a:r>
              <a:rPr lang="ru-RU" sz="1400" dirty="0">
                <a:latin typeface="Roboto" panose="02000000000000000000" pitchFamily="2" charset="0"/>
                <a:ea typeface="Roboto" panose="02000000000000000000" pitchFamily="2" charset="0"/>
                <a:cs typeface="Segoe UI" panose="020B0502040204020203" pitchFamily="34" charset="0"/>
              </a:rPr>
              <a:t>и </a:t>
            </a:r>
            <a:r>
              <a:rPr lang="en-US"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&lt;body&gt;</a:t>
            </a:r>
            <a:r>
              <a:rPr lang="ru-RU" sz="1400" dirty="0">
                <a:latin typeface="Roboto" panose="02000000000000000000" pitchFamily="2" charset="0"/>
                <a:ea typeface="Roboto" panose="02000000000000000000" pitchFamily="2" charset="0"/>
                <a:cs typeface="Segoe UI" panose="020B0502040204020203" pitchFamily="34" charset="0"/>
              </a:rPr>
              <a:t>. Овие елементи го дефинираат скелетот на страницата.</a:t>
            </a:r>
            <a:r>
              <a:rPr lang="en-US" sz="1400" dirty="0">
                <a:latin typeface="Roboto" panose="02000000000000000000" pitchFamily="2" charset="0"/>
                <a:ea typeface="Roboto" panose="02000000000000000000" pitchFamily="2" charset="0"/>
                <a:cs typeface="Segoe UI" panose="020B0502040204020203" pitchFamily="34" charset="0"/>
              </a:rPr>
              <a:t> </a:t>
            </a:r>
          </a:p>
          <a:p>
            <a:pPr mar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Забележете ја употребата на методот </a:t>
            </a:r>
            <a:r>
              <a:rPr lang="ru-RU" sz="1400" b="1" i="1" dirty="0">
                <a:latin typeface="Roboto" panose="02000000000000000000" pitchFamily="2" charset="0"/>
                <a:ea typeface="Roboto" panose="02000000000000000000" pitchFamily="2" charset="0"/>
                <a:cs typeface="Segoe UI" panose="020B0502040204020203" pitchFamily="34" charset="0"/>
              </a:rPr>
              <a:t>@RenderBody(). </a:t>
            </a:r>
            <a:r>
              <a:rPr lang="ru-RU" sz="1400" dirty="0">
                <a:latin typeface="Roboto" panose="02000000000000000000" pitchFamily="2" charset="0"/>
                <a:ea typeface="Roboto" panose="02000000000000000000" pitchFamily="2" charset="0"/>
                <a:cs typeface="Segoe UI" panose="020B0502040204020203" pitchFamily="34" charset="0"/>
              </a:rPr>
              <a:t>Содржината на прегледот ќе се емитува на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место каде што е поставен повикот </a:t>
            </a:r>
            <a:r>
              <a:rPr lang="ru-RU" sz="1400" b="1" i="1" dirty="0">
                <a:latin typeface="Roboto" panose="02000000000000000000" pitchFamily="2" charset="0"/>
                <a:ea typeface="Roboto" panose="02000000000000000000" pitchFamily="2" charset="0"/>
                <a:cs typeface="Segoe UI" panose="020B0502040204020203" pitchFamily="34" charset="0"/>
              </a:rPr>
              <a:t>@RenderBody(). </a:t>
            </a:r>
            <a:r>
              <a:rPr lang="ru-RU" sz="1400" dirty="0">
                <a:latin typeface="Roboto" panose="02000000000000000000" pitchFamily="2" charset="0"/>
                <a:ea typeface="Roboto" panose="02000000000000000000" pitchFamily="2" charset="0"/>
                <a:cs typeface="Segoe UI" panose="020B0502040204020203" pitchFamily="34" charset="0"/>
              </a:rPr>
              <a:t>На овој начин, содржината на </a:t>
            </a:r>
            <a:r>
              <a:rPr lang="en-US" sz="1400" b="1" i="1" dirty="0">
                <a:latin typeface="Roboto" panose="02000000000000000000" pitchFamily="2" charset="0"/>
                <a:ea typeface="Roboto" panose="02000000000000000000" pitchFamily="2" charset="0"/>
                <a:cs typeface="Segoe UI" panose="020B0502040204020203" pitchFamily="34" charset="0"/>
              </a:rPr>
              <a:t>layout </a:t>
            </a:r>
            <a:r>
              <a:rPr lang="ru-RU" sz="1400" dirty="0">
                <a:latin typeface="Roboto" panose="02000000000000000000" pitchFamily="2" charset="0"/>
                <a:ea typeface="Roboto" panose="02000000000000000000" pitchFamily="2" charset="0"/>
                <a:cs typeface="Segoe UI" panose="020B0502040204020203" pitchFamily="34" charset="0"/>
              </a:rPr>
              <a:t> и</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содржината на </a:t>
            </a:r>
            <a:r>
              <a:rPr lang="en-US" sz="1400" b="1" i="1" dirty="0">
                <a:latin typeface="Roboto" panose="02000000000000000000" pitchFamily="2" charset="0"/>
                <a:ea typeface="Roboto" panose="02000000000000000000" pitchFamily="2" charset="0"/>
                <a:cs typeface="Segoe UI" panose="020B0502040204020203" pitchFamily="34" charset="0"/>
              </a:rPr>
              <a:t>view</a:t>
            </a:r>
            <a:r>
              <a:rPr lang="mk-MK" sz="1400" dirty="0">
                <a:latin typeface="Roboto" panose="02000000000000000000" pitchFamily="2" charset="0"/>
                <a:ea typeface="Roboto" panose="02000000000000000000" pitchFamily="2" charset="0"/>
                <a:cs typeface="Segoe UI" panose="020B0502040204020203" pitchFamily="34" charset="0"/>
              </a:rPr>
              <a:t>-то</a:t>
            </a:r>
            <a:r>
              <a:rPr lang="ru-RU" sz="1400" dirty="0">
                <a:latin typeface="Roboto" panose="02000000000000000000" pitchFamily="2" charset="0"/>
                <a:ea typeface="Roboto" panose="02000000000000000000" pitchFamily="2" charset="0"/>
                <a:cs typeface="Segoe UI" panose="020B0502040204020203" pitchFamily="34" charset="0"/>
              </a:rPr>
              <a:t> се комбинира за да се формира последната страница.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За да го прикачите </a:t>
            </a:r>
            <a:r>
              <a:rPr lang="ru-RU" sz="1400" b="1" i="1" dirty="0">
                <a:latin typeface="Roboto" panose="02000000000000000000" pitchFamily="2" charset="0"/>
                <a:ea typeface="Roboto" panose="02000000000000000000" pitchFamily="2" charset="0"/>
                <a:cs typeface="Segoe UI" panose="020B0502040204020203" pitchFamily="34" charset="0"/>
              </a:rPr>
              <a:t>_Layout.cshtml </a:t>
            </a:r>
            <a:r>
              <a:rPr lang="ru-RU" sz="1400" dirty="0">
                <a:latin typeface="Roboto" panose="02000000000000000000" pitchFamily="2" charset="0"/>
                <a:ea typeface="Roboto" panose="02000000000000000000" pitchFamily="2" charset="0"/>
                <a:cs typeface="Segoe UI" panose="020B0502040204020203" pitchFamily="34" charset="0"/>
              </a:rPr>
              <a:t>на сите прегледи на апликацијата, додадете </a:t>
            </a:r>
            <a:r>
              <a:rPr lang="en-US" sz="1400" b="1" i="1" dirty="0">
                <a:latin typeface="Roboto" panose="02000000000000000000" pitchFamily="2" charset="0"/>
                <a:ea typeface="Roboto" panose="02000000000000000000" pitchFamily="2" charset="0"/>
                <a:cs typeface="Segoe UI" panose="020B0502040204020203" pitchFamily="34" charset="0"/>
              </a:rPr>
              <a:t>Razor View Start </a:t>
            </a:r>
            <a:r>
              <a:rPr lang="ru-RU" sz="1400" dirty="0">
                <a:latin typeface="Roboto" panose="02000000000000000000" pitchFamily="2" charset="0"/>
                <a:ea typeface="Roboto" panose="02000000000000000000" pitchFamily="2" charset="0"/>
                <a:cs typeface="Segoe UI" panose="020B0502040204020203" pitchFamily="34" charset="0"/>
              </a:rPr>
              <a:t>датотека во папката </a:t>
            </a:r>
            <a:r>
              <a:rPr lang="ru-RU" sz="1400" b="1" i="1" dirty="0">
                <a:latin typeface="Roboto" panose="02000000000000000000" pitchFamily="2" charset="0"/>
                <a:ea typeface="Roboto" panose="02000000000000000000" pitchFamily="2" charset="0"/>
                <a:cs typeface="Segoe UI" panose="020B0502040204020203" pitchFamily="34" charset="0"/>
              </a:rPr>
              <a:t>Views. </a:t>
            </a:r>
            <a:r>
              <a:rPr lang="ru-RU" sz="1400" dirty="0">
                <a:latin typeface="Roboto" panose="02000000000000000000" pitchFamily="2" charset="0"/>
                <a:ea typeface="Roboto" panose="02000000000000000000" pitchFamily="2" charset="0"/>
                <a:cs typeface="Segoe UI" panose="020B0502040204020203" pitchFamily="34" charset="0"/>
              </a:rPr>
              <a:t>Датотеката </a:t>
            </a:r>
            <a:r>
              <a:rPr lang="en-US" sz="1400" dirty="0">
                <a:latin typeface="Roboto" panose="02000000000000000000" pitchFamily="2" charset="0"/>
                <a:ea typeface="Roboto" panose="02000000000000000000" pitchFamily="2" charset="0"/>
                <a:cs typeface="Segoe UI" panose="020B0502040204020203" pitchFamily="34" charset="0"/>
              </a:rPr>
              <a:t>View Start</a:t>
            </a:r>
            <a:r>
              <a:rPr lang="mk-MK"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го носи името </a:t>
            </a:r>
            <a:r>
              <a:rPr lang="ru-RU" sz="1400" b="1" i="1" dirty="0">
                <a:latin typeface="Roboto" panose="02000000000000000000" pitchFamily="2" charset="0"/>
                <a:ea typeface="Roboto" panose="02000000000000000000" pitchFamily="2" charset="0"/>
                <a:cs typeface="Segoe UI" panose="020B0502040204020203" pitchFamily="34" charset="0"/>
              </a:rPr>
              <a:t>_ViewStart.cshtml </a:t>
            </a:r>
            <a:r>
              <a:rPr lang="ru-RU" sz="1400" dirty="0">
                <a:latin typeface="Roboto" panose="02000000000000000000" pitchFamily="2" charset="0"/>
                <a:ea typeface="Roboto" panose="02000000000000000000" pitchFamily="2" charset="0"/>
                <a:cs typeface="Segoe UI" panose="020B0502040204020203" pitchFamily="34" charset="0"/>
              </a:rPr>
              <a:t>и го содржи овој код: </a:t>
            </a: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p:txBody>
      </p:sp>
      <p:pic>
        <p:nvPicPr>
          <p:cNvPr id="3" name="Picture 2">
            <a:extLst>
              <a:ext uri="{FF2B5EF4-FFF2-40B4-BE49-F238E27FC236}">
                <a16:creationId xmlns:a16="http://schemas.microsoft.com/office/drawing/2014/main" id="{D5D367E0-61D9-4991-972F-04836D18607C}"/>
              </a:ext>
            </a:extLst>
          </p:cNvPr>
          <p:cNvPicPr>
            <a:picLocks noChangeAspect="1"/>
          </p:cNvPicPr>
          <p:nvPr/>
        </p:nvPicPr>
        <p:blipFill>
          <a:blip r:embed="rId2"/>
          <a:stretch>
            <a:fillRect/>
          </a:stretch>
        </p:blipFill>
        <p:spPr>
          <a:xfrm>
            <a:off x="779635" y="3679824"/>
            <a:ext cx="3957122" cy="2211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BE0DE904-6F01-4C88-B147-3D8CAEA5449C}"/>
              </a:ext>
            </a:extLst>
          </p:cNvPr>
          <p:cNvSpPr txBox="1"/>
          <p:nvPr/>
        </p:nvSpPr>
        <p:spPr>
          <a:xfrm>
            <a:off x="6845643" y="3563134"/>
            <a:ext cx="2842055" cy="738664"/>
          </a:xfrm>
          <a:prstGeom prst="rect">
            <a:avLst/>
          </a:prstGeom>
          <a:noFill/>
        </p:spPr>
        <p:txBody>
          <a:bodyPr wrap="square">
            <a:spAutoFit/>
          </a:bodyPr>
          <a:lstStyle/>
          <a:p>
            <a:r>
              <a:rPr lang="mk-MK" sz="1400" dirty="0">
                <a:solidFill>
                  <a:srgbClr val="000000"/>
                </a:solidFill>
                <a:highlight>
                  <a:srgbClr val="FFFF00"/>
                </a:highlight>
                <a:latin typeface="Consolas" panose="020B0609020204030204" pitchFamily="49" charset="0"/>
              </a:rPr>
              <a:t>@{</a:t>
            </a:r>
          </a:p>
          <a:p>
            <a:r>
              <a:rPr lang="en-US" sz="1400" dirty="0">
                <a:solidFill>
                  <a:srgbClr val="000000"/>
                </a:solidFill>
                <a:latin typeface="Consolas" panose="020B0609020204030204" pitchFamily="49" charset="0"/>
              </a:rPr>
              <a:t>    Layout = </a:t>
            </a:r>
            <a:r>
              <a:rPr lang="en-US" sz="1400" dirty="0">
                <a:solidFill>
                  <a:srgbClr val="A31515"/>
                </a:solidFill>
                <a:latin typeface="Consolas" panose="020B0609020204030204" pitchFamily="49" charset="0"/>
              </a:rPr>
              <a:t>"_Layout"</a:t>
            </a:r>
            <a:r>
              <a:rPr lang="en-US" sz="1400" dirty="0">
                <a:solidFill>
                  <a:srgbClr val="000000"/>
                </a:solidFill>
                <a:latin typeface="Consolas" panose="020B0609020204030204" pitchFamily="49" charset="0"/>
              </a:rPr>
              <a:t>;</a:t>
            </a:r>
          </a:p>
          <a:p>
            <a:r>
              <a:rPr lang="mk-MK" sz="1400" dirty="0">
                <a:solidFill>
                  <a:srgbClr val="000000"/>
                </a:solidFill>
                <a:highlight>
                  <a:srgbClr val="FFFF00"/>
                </a:highlight>
                <a:latin typeface="Consolas" panose="020B0609020204030204" pitchFamily="49" charset="0"/>
              </a:rPr>
              <a:t>}</a:t>
            </a:r>
            <a:endParaRPr lang="mk-MK" sz="1400" dirty="0"/>
          </a:p>
        </p:txBody>
      </p:sp>
      <p:sp>
        <p:nvSpPr>
          <p:cNvPr id="7" name="Content Placeholder 17">
            <a:extLst>
              <a:ext uri="{FF2B5EF4-FFF2-40B4-BE49-F238E27FC236}">
                <a16:creationId xmlns:a16="http://schemas.microsoft.com/office/drawing/2014/main" id="{ACA0284A-1695-417F-93C0-660997C16AFA}"/>
              </a:ext>
            </a:extLst>
          </p:cNvPr>
          <p:cNvSpPr txBox="1">
            <a:spLocks/>
          </p:cNvSpPr>
          <p:nvPr/>
        </p:nvSpPr>
        <p:spPr>
          <a:xfrm>
            <a:off x="5627459" y="4736311"/>
            <a:ext cx="5683091" cy="167363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Ова е блок со Razor code и го поставува својството </a:t>
            </a:r>
            <a:r>
              <a:rPr lang="ru-RU" sz="1400" b="1" i="1" dirty="0">
                <a:latin typeface="Roboto" panose="02000000000000000000" pitchFamily="2" charset="0"/>
                <a:ea typeface="Roboto" panose="02000000000000000000" pitchFamily="2" charset="0"/>
                <a:cs typeface="Segoe UI" panose="020B0502040204020203" pitchFamily="34" charset="0"/>
              </a:rPr>
              <a:t>Layout</a:t>
            </a:r>
            <a:r>
              <a:rPr lang="ru-RU" sz="1400" dirty="0">
                <a:latin typeface="Roboto" panose="02000000000000000000" pitchFamily="2" charset="0"/>
                <a:ea typeface="Roboto" panose="02000000000000000000" pitchFamily="2" charset="0"/>
                <a:cs typeface="Segoe UI" panose="020B0502040204020203" pitchFamily="34" charset="0"/>
              </a:rPr>
              <a:t> на </a:t>
            </a:r>
            <a:r>
              <a:rPr lang="en-US" sz="1400" b="1" i="1" dirty="0">
                <a:latin typeface="Roboto" panose="02000000000000000000" pitchFamily="2" charset="0"/>
                <a:ea typeface="Roboto" panose="02000000000000000000" pitchFamily="2" charset="0"/>
                <a:cs typeface="Segoe UI" panose="020B0502040204020203" pitchFamily="34" charset="0"/>
              </a:rPr>
              <a:t>views</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до името на </a:t>
            </a:r>
            <a:r>
              <a:rPr lang="ru-RU" sz="1400" dirty="0">
                <a:latin typeface="Roboto" panose="02000000000000000000" pitchFamily="2" charset="0"/>
                <a:ea typeface="Roboto" panose="02000000000000000000" pitchFamily="2" charset="0"/>
                <a:cs typeface="Segoe UI" panose="020B0502040204020203" pitchFamily="34" charset="0"/>
              </a:rPr>
              <a:t> </a:t>
            </a:r>
            <a:r>
              <a:rPr lang="en-US" sz="1400" b="1" i="1" dirty="0">
                <a:latin typeface="Roboto" panose="02000000000000000000" pitchFamily="2" charset="0"/>
                <a:ea typeface="Roboto" panose="02000000000000000000" pitchFamily="2" charset="0"/>
                <a:cs typeface="Segoe UI" panose="020B0502040204020203" pitchFamily="34" charset="0"/>
              </a:rPr>
              <a:t>layout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страницата (без продолжување на датотеката) што треба да се приложи.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188996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Овозможување </a:t>
            </a:r>
            <a:r>
              <a:rPr lang="en-US" b="1" i="1" dirty="0">
                <a:latin typeface="Segoe UI Light" panose="020B0502040204020203" pitchFamily="34" charset="0"/>
                <a:cs typeface="Segoe UI Light" panose="020B0502040204020203" pitchFamily="34" charset="0"/>
              </a:rPr>
              <a:t>Client-Side</a:t>
            </a:r>
            <a:r>
              <a:rPr lang="mk-MK" dirty="0">
                <a:latin typeface="Segoe UI Light" panose="020B0502040204020203" pitchFamily="34" charset="0"/>
                <a:cs typeface="Segoe UI Light" panose="020B0502040204020203" pitchFamily="34" charset="0"/>
              </a:rPr>
              <a:t> </a:t>
            </a:r>
            <a:r>
              <a:rPr lang="ru-RU" dirty="0">
                <a:latin typeface="Segoe UI Light" panose="020B0502040204020203" pitchFamily="34" charset="0"/>
                <a:cs typeface="Segoe UI Light" panose="020B0502040204020203" pitchFamily="34" charset="0"/>
              </a:rPr>
              <a:t>валидации</a:t>
            </a:r>
            <a:endParaRPr lang="en-US" b="1" i="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1" y="1524708"/>
            <a:ext cx="11090216" cy="47772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Класата </a:t>
            </a:r>
            <a:r>
              <a:rPr lang="ru-RU" sz="1400" b="1" i="1" dirty="0">
                <a:latin typeface="Roboto" panose="02000000000000000000" pitchFamily="2" charset="0"/>
                <a:ea typeface="Roboto" panose="02000000000000000000" pitchFamily="2" charset="0"/>
                <a:cs typeface="Segoe UI" panose="020B0502040204020203" pitchFamily="34" charset="0"/>
              </a:rPr>
              <a:t>Employee</a:t>
            </a:r>
            <a:r>
              <a:rPr lang="ru-RU" sz="1400" dirty="0">
                <a:latin typeface="Roboto" panose="02000000000000000000" pitchFamily="2" charset="0"/>
                <a:ea typeface="Roboto" panose="02000000000000000000" pitchFamily="2" charset="0"/>
                <a:cs typeface="Segoe UI" panose="020B0502040204020203" pitchFamily="34" charset="0"/>
              </a:rPr>
              <a:t> која се наоѓа во папката </a:t>
            </a:r>
            <a:r>
              <a:rPr lang="ru-RU" sz="1400" b="1" i="1" dirty="0">
                <a:latin typeface="Roboto" panose="02000000000000000000" pitchFamily="2" charset="0"/>
                <a:ea typeface="Roboto" panose="02000000000000000000" pitchFamily="2" charset="0"/>
                <a:cs typeface="Segoe UI" panose="020B0502040204020203" pitchFamily="34" charset="0"/>
              </a:rPr>
              <a:t>Models</a:t>
            </a:r>
            <a:r>
              <a:rPr lang="ru-RU" sz="1400" dirty="0">
                <a:latin typeface="Roboto" panose="02000000000000000000" pitchFamily="2" charset="0"/>
                <a:ea typeface="Roboto" panose="02000000000000000000" pitchFamily="2" charset="0"/>
                <a:cs typeface="Segoe UI" panose="020B0502040204020203" pitchFamily="34" charset="0"/>
              </a:rPr>
              <a:t> е украсена со коментар за податоци атрибути како што се </a:t>
            </a:r>
            <a:r>
              <a:rPr lang="ru-RU" sz="1400" b="1" i="1" dirty="0">
                <a:latin typeface="Roboto" panose="02000000000000000000" pitchFamily="2" charset="0"/>
                <a:ea typeface="Roboto" panose="02000000000000000000" pitchFamily="2" charset="0"/>
                <a:cs typeface="Segoe UI" panose="020B0502040204020203" pitchFamily="34" charset="0"/>
              </a:rPr>
              <a:t>[</a:t>
            </a:r>
            <a:r>
              <a:rPr lang="en-US" sz="1400" b="1" i="1" dirty="0">
                <a:latin typeface="Roboto" panose="02000000000000000000" pitchFamily="2" charset="0"/>
                <a:ea typeface="Roboto" panose="02000000000000000000" pitchFamily="2" charset="0"/>
                <a:cs typeface="Segoe UI" panose="020B0502040204020203" pitchFamily="34" charset="0"/>
              </a:rPr>
              <a:t>Required</a:t>
            </a:r>
            <a:r>
              <a:rPr lang="ru-RU" sz="1400" b="1" i="1"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 </a:t>
            </a:r>
            <a:r>
              <a:rPr lang="ru-RU" sz="1400" b="1" i="1" dirty="0">
                <a:latin typeface="Roboto" panose="02000000000000000000" pitchFamily="2" charset="0"/>
                <a:ea typeface="Roboto" panose="02000000000000000000" pitchFamily="2" charset="0"/>
                <a:cs typeface="Segoe UI" panose="020B0502040204020203" pitchFamily="34" charset="0"/>
              </a:rPr>
              <a:t>[StringLength] </a:t>
            </a:r>
            <a:r>
              <a:rPr lang="ru-RU" sz="1400" dirty="0">
                <a:latin typeface="Roboto" panose="02000000000000000000" pitchFamily="2" charset="0"/>
                <a:ea typeface="Roboto" panose="02000000000000000000" pitchFamily="2" charset="0"/>
                <a:cs typeface="Segoe UI" panose="020B0502040204020203" pitchFamily="34" charset="0"/>
              </a:rPr>
              <a:t>кои се способни за изведување валидацијата од страната на серверот, како и од страната на клиентот. Сепак, од страната на клиентот валидациите зависат од валидацијата на </a:t>
            </a:r>
            <a:r>
              <a:rPr lang="ru-RU" sz="1400" b="1" i="1" dirty="0">
                <a:latin typeface="Roboto" panose="02000000000000000000" pitchFamily="2" charset="0"/>
                <a:ea typeface="Roboto" panose="02000000000000000000" pitchFamily="2" charset="0"/>
                <a:cs typeface="Segoe UI" panose="020B0502040204020203" pitchFamily="34" charset="0"/>
              </a:rPr>
              <a:t>jQuery</a:t>
            </a:r>
            <a:r>
              <a:rPr lang="ru-RU" sz="1400" dirty="0">
                <a:latin typeface="Roboto" panose="02000000000000000000" pitchFamily="2" charset="0"/>
                <a:ea typeface="Roboto" panose="02000000000000000000" pitchFamily="2" charset="0"/>
                <a:cs typeface="Segoe UI" panose="020B0502040204020203" pitchFamily="34" charset="0"/>
              </a:rPr>
              <a:t>. Затоа треба да додадете одредени датотеки </a:t>
            </a:r>
            <a:r>
              <a:rPr lang="ru-RU" sz="1400" b="1" i="1" dirty="0">
                <a:latin typeface="Roboto" panose="02000000000000000000" pitchFamily="2" charset="0"/>
                <a:ea typeface="Roboto" panose="02000000000000000000" pitchFamily="2" charset="0"/>
                <a:cs typeface="Segoe UI" panose="020B0502040204020203" pitchFamily="34" charset="0"/>
              </a:rPr>
              <a:t>jQuery</a:t>
            </a:r>
            <a:r>
              <a:rPr lang="ru-RU" sz="1400" dirty="0">
                <a:latin typeface="Roboto" panose="02000000000000000000" pitchFamily="2" charset="0"/>
                <a:ea typeface="Roboto" panose="02000000000000000000" pitchFamily="2" charset="0"/>
                <a:cs typeface="Segoe UI" panose="020B0502040204020203" pitchFamily="34" charset="0"/>
              </a:rPr>
              <a:t>на сите </a:t>
            </a:r>
            <a:r>
              <a:rPr lang="en-US" sz="1400" b="1" i="1" dirty="0">
                <a:latin typeface="Roboto" panose="02000000000000000000" pitchFamily="2" charset="0"/>
                <a:ea typeface="Roboto" panose="02000000000000000000" pitchFamily="2" charset="0"/>
                <a:cs typeface="Segoe UI" panose="020B0502040204020203" pitchFamily="34" charset="0"/>
              </a:rPr>
              <a:t>View</a:t>
            </a:r>
            <a:r>
              <a:rPr lang="ru-RU" sz="1400" dirty="0">
                <a:latin typeface="Roboto" panose="02000000000000000000" pitchFamily="2" charset="0"/>
                <a:ea typeface="Roboto" panose="02000000000000000000" pitchFamily="2" charset="0"/>
                <a:cs typeface="Segoe UI" panose="020B0502040204020203" pitchFamily="34" charset="0"/>
              </a:rPr>
              <a:t>. Овие датотеки се како што следува:</a:t>
            </a:r>
          </a:p>
          <a:p>
            <a:pPr marL="0" lvl="0" indent="0">
              <a:spcAft>
                <a:spcPts val="600"/>
              </a:spcAft>
              <a:buNone/>
              <a:defRPr/>
            </a:pP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b="1" i="1" dirty="0">
                <a:latin typeface="Roboto" panose="02000000000000000000" pitchFamily="2" charset="0"/>
                <a:ea typeface="Roboto" panose="02000000000000000000" pitchFamily="2" charset="0"/>
                <a:cs typeface="Segoe UI" panose="020B0502040204020203" pitchFamily="34" charset="0"/>
              </a:rPr>
              <a:t>• jquery.js</a:t>
            </a:r>
          </a:p>
          <a:p>
            <a:pPr marL="0" lvl="0" indent="0">
              <a:spcAft>
                <a:spcPts val="600"/>
              </a:spcAft>
              <a:buNone/>
              <a:defRPr/>
            </a:pP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b="1" i="1" dirty="0">
                <a:latin typeface="Roboto" panose="02000000000000000000" pitchFamily="2" charset="0"/>
                <a:ea typeface="Roboto" panose="02000000000000000000" pitchFamily="2" charset="0"/>
                <a:cs typeface="Segoe UI" panose="020B0502040204020203" pitchFamily="34" charset="0"/>
              </a:rPr>
              <a:t>• jquery.validate.js</a:t>
            </a:r>
          </a:p>
          <a:p>
            <a:pPr marL="0" lvl="0" indent="0">
              <a:spcAft>
                <a:spcPts val="600"/>
              </a:spcAft>
              <a:buNone/>
              <a:defRPr/>
            </a:pPr>
            <a:r>
              <a:rPr lang="en-US" sz="1400" b="1" i="1" dirty="0">
                <a:latin typeface="Roboto" panose="02000000000000000000" pitchFamily="2" charset="0"/>
                <a:ea typeface="Roboto" panose="02000000000000000000" pitchFamily="2" charset="0"/>
                <a:cs typeface="Segoe UI" panose="020B0502040204020203" pitchFamily="34" charset="0"/>
              </a:rPr>
              <a:t>	</a:t>
            </a:r>
            <a:r>
              <a:rPr lang="ru-RU" sz="1400" b="1" i="1" dirty="0">
                <a:latin typeface="Roboto" panose="02000000000000000000" pitchFamily="2" charset="0"/>
                <a:ea typeface="Roboto" panose="02000000000000000000" pitchFamily="2" charset="0"/>
                <a:cs typeface="Segoe UI" panose="020B0502040204020203" pitchFamily="34" charset="0"/>
              </a:rPr>
              <a:t>• jquery.validate.unobtrusive.js</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Првата датотека е основната датотека на библиотеката </a:t>
            </a:r>
            <a:r>
              <a:rPr lang="ru-RU" sz="1400" b="1" i="1" dirty="0">
                <a:latin typeface="Roboto" panose="02000000000000000000" pitchFamily="2" charset="0"/>
                <a:ea typeface="Roboto" panose="02000000000000000000" pitchFamily="2" charset="0"/>
                <a:cs typeface="Segoe UI" panose="020B0502040204020203" pitchFamily="34" charset="0"/>
              </a:rPr>
              <a:t>jQuery</a:t>
            </a:r>
            <a:r>
              <a:rPr lang="ru-RU" sz="1400" dirty="0">
                <a:latin typeface="Roboto" panose="02000000000000000000" pitchFamily="2" charset="0"/>
                <a:ea typeface="Roboto" panose="02000000000000000000" pitchFamily="2" charset="0"/>
                <a:cs typeface="Segoe UI" panose="020B0502040204020203" pitchFamily="34" charset="0"/>
              </a:rPr>
              <a:t>.</a:t>
            </a:r>
            <a:endParaRPr lang="en-US"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Втората датотека е додаток за потврда на </a:t>
            </a:r>
            <a:r>
              <a:rPr lang="ru-RU" sz="1400" b="1" i="1" dirty="0">
                <a:latin typeface="Roboto" panose="02000000000000000000" pitchFamily="2" charset="0"/>
                <a:ea typeface="Roboto" panose="02000000000000000000" pitchFamily="2" charset="0"/>
                <a:cs typeface="Segoe UI" panose="020B0502040204020203" pitchFamily="34" charset="0"/>
              </a:rPr>
              <a:t>jQuery</a:t>
            </a:r>
            <a:r>
              <a:rPr lang="ru-RU" sz="1400" dirty="0">
                <a:latin typeface="Roboto" panose="02000000000000000000" pitchFamily="2" charset="0"/>
                <a:ea typeface="Roboto" panose="02000000000000000000" pitchFamily="2" charset="0"/>
                <a:cs typeface="Segoe UI" panose="020B0502040204020203" pitchFamily="34" charset="0"/>
              </a:rPr>
              <a:t>,</a:t>
            </a:r>
          </a:p>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а третата датотека е додаток на валидацијата на </a:t>
            </a:r>
            <a:r>
              <a:rPr lang="ru-RU" sz="1400" b="1" i="1" dirty="0">
                <a:latin typeface="Roboto" panose="02000000000000000000" pitchFamily="2" charset="0"/>
                <a:ea typeface="Roboto" panose="02000000000000000000" pitchFamily="2" charset="0"/>
                <a:cs typeface="Segoe UI" panose="020B0502040204020203" pitchFamily="34" charset="0"/>
              </a:rPr>
              <a:t>jQuery</a:t>
            </a:r>
            <a:r>
              <a:rPr lang="ru-RU" sz="1400" dirty="0">
                <a:latin typeface="Roboto" panose="02000000000000000000" pitchFamily="2" charset="0"/>
                <a:ea typeface="Roboto" panose="02000000000000000000" pitchFamily="2" charset="0"/>
                <a:cs typeface="Segoe UI" panose="020B0502040204020203" pitchFamily="34" charset="0"/>
              </a:rPr>
              <a:t> за да се овозможи ненаметлива валидација.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2190692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Дода</a:t>
            </a:r>
            <a:r>
              <a:rPr lang="mk-MK" dirty="0">
                <a:latin typeface="Segoe UI Light" panose="020B0502040204020203" pitchFamily="34" charset="0"/>
                <a:cs typeface="Segoe UI Light" panose="020B0502040204020203" pitchFamily="34" charset="0"/>
              </a:rPr>
              <a:t>вање</a:t>
            </a:r>
            <a:r>
              <a:rPr lang="ru-RU" dirty="0">
                <a:latin typeface="Segoe UI Light" panose="020B0502040204020203" pitchFamily="34" charset="0"/>
                <a:cs typeface="Segoe UI Light" panose="020B0502040204020203" pitchFamily="34" charset="0"/>
              </a:rPr>
              <a:t> </a:t>
            </a:r>
            <a:r>
              <a:rPr lang="en-US" i="1" dirty="0">
                <a:latin typeface="Segoe UI Light" panose="020B0502040204020203" pitchFamily="34" charset="0"/>
                <a:cs typeface="Segoe UI Light" panose="020B0502040204020203" pitchFamily="34" charset="0"/>
              </a:rPr>
              <a:t>Razor Layout </a:t>
            </a:r>
            <a:r>
              <a:rPr lang="ru-RU" dirty="0">
                <a:latin typeface="Segoe UI Light" panose="020B0502040204020203" pitchFamily="34" charset="0"/>
                <a:cs typeface="Segoe UI Light" panose="020B0502040204020203" pitchFamily="34" charset="0"/>
              </a:rPr>
              <a:t>и </a:t>
            </a:r>
            <a:r>
              <a:rPr lang="en-US" b="1" i="1" dirty="0">
                <a:latin typeface="Segoe UI Light" panose="020B0502040204020203" pitchFamily="34" charset="0"/>
                <a:cs typeface="Segoe UI Light" panose="020B0502040204020203" pitchFamily="34" charset="0"/>
              </a:rPr>
              <a:t>View Start</a:t>
            </a:r>
          </a:p>
        </p:txBody>
      </p:sp>
      <p:sp>
        <p:nvSpPr>
          <p:cNvPr id="38" name="Content Placeholder 17"/>
          <p:cNvSpPr txBox="1">
            <a:spLocks/>
          </p:cNvSpPr>
          <p:nvPr/>
        </p:nvSpPr>
        <p:spPr>
          <a:xfrm>
            <a:off x="541611" y="1524708"/>
            <a:ext cx="11090216" cy="47772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400" dirty="0">
                <a:latin typeface="Roboto" panose="02000000000000000000" pitchFamily="2" charset="0"/>
                <a:ea typeface="Roboto" panose="02000000000000000000" pitchFamily="2" charset="0"/>
                <a:cs typeface="Segoe UI" panose="020B0502040204020203" pitchFamily="34" charset="0"/>
              </a:rPr>
              <a:t>Со д</a:t>
            </a:r>
            <a:r>
              <a:rPr lang="ru-RU" sz="1400" dirty="0">
                <a:latin typeface="Roboto" panose="02000000000000000000" pitchFamily="2" charset="0"/>
                <a:ea typeface="Roboto" panose="02000000000000000000" pitchFamily="2" charset="0"/>
                <a:cs typeface="Segoe UI" panose="020B0502040204020203" pitchFamily="34" charset="0"/>
              </a:rPr>
              <a:t>есен-клик на проектот </a:t>
            </a:r>
            <a:r>
              <a:rPr lang="mk-MK" sz="1400" dirty="0">
                <a:latin typeface="Roboto" panose="02000000000000000000" pitchFamily="2" charset="0"/>
                <a:ea typeface="Roboto" panose="02000000000000000000" pitchFamily="2" charset="0"/>
                <a:cs typeface="Segoe UI" panose="020B0502040204020203" pitchFamily="34" charset="0"/>
              </a:rPr>
              <a:t>додади </a:t>
            </a:r>
            <a:r>
              <a:rPr lang="ru-RU" sz="1400" dirty="0">
                <a:latin typeface="Roboto" panose="02000000000000000000" pitchFamily="2" charset="0"/>
                <a:ea typeface="Roboto" panose="02000000000000000000" pitchFamily="2" charset="0"/>
                <a:cs typeface="Segoe UI" panose="020B0502040204020203" pitchFamily="34" charset="0"/>
              </a:rPr>
              <a:t>папка. Именувајте ја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 </a:t>
            </a:r>
            <a:r>
              <a:rPr lang="ru-RU" sz="1400" b="1" i="1" dirty="0">
                <a:latin typeface="Roboto" panose="02000000000000000000" pitchFamily="2" charset="0"/>
                <a:ea typeface="Roboto" panose="02000000000000000000" pitchFamily="2" charset="0"/>
                <a:cs typeface="Segoe UI" panose="020B0502040204020203" pitchFamily="34" charset="0"/>
              </a:rPr>
              <a:t>Visual Studio </a:t>
            </a:r>
            <a:r>
              <a:rPr lang="ru-RU" sz="1400" dirty="0">
                <a:latin typeface="Roboto" panose="02000000000000000000" pitchFamily="2" charset="0"/>
                <a:ea typeface="Roboto" panose="02000000000000000000" pitchFamily="2" charset="0"/>
                <a:cs typeface="Segoe UI" panose="020B0502040204020203" pitchFamily="34" charset="0"/>
              </a:rPr>
              <a:t>автоматски генерира икона на папката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 Под папката wwwroot, „Додадете“ уште 2 папки со имињата </a:t>
            </a:r>
            <a:r>
              <a:rPr lang="en-US" sz="1400" dirty="0">
                <a:latin typeface="Roboto" panose="02000000000000000000" pitchFamily="2" charset="0"/>
                <a:ea typeface="Roboto" panose="02000000000000000000" pitchFamily="2" charset="0"/>
                <a:cs typeface="Segoe UI" panose="020B0502040204020203" pitchFamily="34" charset="0"/>
              </a:rPr>
              <a:t>Scripts</a:t>
            </a:r>
            <a:r>
              <a:rPr lang="ru-RU" sz="1400" dirty="0">
                <a:latin typeface="Roboto" panose="02000000000000000000" pitchFamily="2" charset="0"/>
                <a:ea typeface="Roboto" panose="02000000000000000000" pitchFamily="2" charset="0"/>
                <a:cs typeface="Segoe UI" panose="020B0502040204020203" pitchFamily="34" charset="0"/>
              </a:rPr>
              <a:t>, </a:t>
            </a:r>
            <a:r>
              <a:rPr lang="en-US" sz="1400" dirty="0">
                <a:latin typeface="Roboto" panose="02000000000000000000" pitchFamily="2" charset="0"/>
                <a:ea typeface="Roboto" panose="02000000000000000000" pitchFamily="2" charset="0"/>
                <a:cs typeface="Segoe UI" panose="020B0502040204020203" pitchFamily="34" charset="0"/>
              </a:rPr>
              <a:t>Styles</a:t>
            </a:r>
            <a:r>
              <a:rPr lang="ru-RU" sz="1400" dirty="0">
                <a:latin typeface="Roboto" panose="02000000000000000000" pitchFamily="2" charset="0"/>
                <a:ea typeface="Roboto" panose="02000000000000000000" pitchFamily="2" charset="0"/>
                <a:cs typeface="Segoe UI" panose="020B0502040204020203" pitchFamily="34" charset="0"/>
              </a:rPr>
              <a:t>. Наместо да ги имате сите типови на датотеки како слики, </a:t>
            </a:r>
            <a:r>
              <a:rPr lang="ru-RU" sz="1400" b="1" i="1" dirty="0">
                <a:latin typeface="Roboto" panose="02000000000000000000" pitchFamily="2" charset="0"/>
                <a:ea typeface="Roboto" panose="02000000000000000000" pitchFamily="2" charset="0"/>
                <a:cs typeface="Segoe UI" panose="020B0502040204020203" pitchFamily="34" charset="0"/>
              </a:rPr>
              <a:t>CSS</a:t>
            </a:r>
            <a:r>
              <a:rPr lang="ru-RU" sz="1400" dirty="0">
                <a:latin typeface="Roboto" panose="02000000000000000000" pitchFamily="2" charset="0"/>
                <a:ea typeface="Roboto" panose="02000000000000000000" pitchFamily="2" charset="0"/>
                <a:cs typeface="Segoe UI" panose="020B0502040204020203" pitchFamily="34" charset="0"/>
              </a:rPr>
              <a:t> и </a:t>
            </a:r>
            <a:r>
              <a:rPr lang="ru-RU" sz="1400" b="1" i="1" dirty="0">
                <a:latin typeface="Roboto" panose="02000000000000000000" pitchFamily="2" charset="0"/>
                <a:ea typeface="Roboto" panose="02000000000000000000" pitchFamily="2" charset="0"/>
                <a:cs typeface="Segoe UI" panose="020B0502040204020203" pitchFamily="34" charset="0"/>
              </a:rPr>
              <a:t>JavaScript</a:t>
            </a:r>
            <a:r>
              <a:rPr lang="ru-RU" sz="1400" dirty="0">
                <a:latin typeface="Roboto" panose="02000000000000000000" pitchFamily="2" charset="0"/>
                <a:ea typeface="Roboto" panose="02000000000000000000" pitchFamily="2" charset="0"/>
                <a:cs typeface="Segoe UI" panose="020B0502040204020203" pitchFamily="34" charset="0"/>
              </a:rPr>
              <a:t> датотеки рамни во папката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 добро е да имате посебни папки за </a:t>
            </a:r>
            <a:r>
              <a:rPr lang="ru-RU" sz="1400" b="1" i="1" dirty="0">
                <a:latin typeface="Roboto" panose="02000000000000000000" pitchFamily="2" charset="0"/>
                <a:ea typeface="Roboto" panose="02000000000000000000" pitchFamily="2" charset="0"/>
                <a:cs typeface="Segoe UI" panose="020B0502040204020203" pitchFamily="34" charset="0"/>
              </a:rPr>
              <a:t>CSS</a:t>
            </a:r>
            <a:r>
              <a:rPr lang="ru-RU" sz="1400" dirty="0">
                <a:latin typeface="Roboto" panose="02000000000000000000" pitchFamily="2" charset="0"/>
                <a:ea typeface="Roboto" panose="02000000000000000000" pitchFamily="2" charset="0"/>
                <a:cs typeface="Segoe UI" panose="020B0502040204020203" pitchFamily="34" charset="0"/>
              </a:rPr>
              <a:t>, </a:t>
            </a:r>
            <a:r>
              <a:rPr lang="ru-RU" sz="1400" b="1" i="1" dirty="0">
                <a:latin typeface="Roboto" panose="02000000000000000000" pitchFamily="2" charset="0"/>
                <a:ea typeface="Roboto" panose="02000000000000000000" pitchFamily="2" charset="0"/>
                <a:cs typeface="Segoe UI" panose="020B0502040204020203" pitchFamily="34" charset="0"/>
              </a:rPr>
              <a:t>слики</a:t>
            </a:r>
            <a:r>
              <a:rPr lang="ru-RU" sz="1400" dirty="0">
                <a:latin typeface="Roboto" panose="02000000000000000000" pitchFamily="2" charset="0"/>
                <a:ea typeface="Roboto" panose="02000000000000000000" pitchFamily="2" charset="0"/>
                <a:cs typeface="Segoe UI" panose="020B0502040204020203" pitchFamily="34" charset="0"/>
              </a:rPr>
              <a:t> и </a:t>
            </a:r>
            <a:r>
              <a:rPr lang="ru-RU" sz="1400" b="1" i="1" dirty="0">
                <a:latin typeface="Roboto" panose="02000000000000000000" pitchFamily="2" charset="0"/>
                <a:ea typeface="Roboto" panose="02000000000000000000" pitchFamily="2" charset="0"/>
                <a:cs typeface="Segoe UI" panose="020B0502040204020203" pitchFamily="34" charset="0"/>
              </a:rPr>
              <a:t>JavaScript</a:t>
            </a:r>
            <a:r>
              <a:rPr lang="ru-RU" sz="1400" dirty="0">
                <a:latin typeface="Roboto" panose="02000000000000000000" pitchFamily="2" charset="0"/>
                <a:ea typeface="Roboto" panose="02000000000000000000" pitchFamily="2" charset="0"/>
                <a:cs typeface="Segoe UI" panose="020B0502040204020203" pitchFamily="34" charset="0"/>
              </a:rPr>
              <a:t> под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pic>
        <p:nvPicPr>
          <p:cNvPr id="4" name="Picture 3">
            <a:extLst>
              <a:ext uri="{FF2B5EF4-FFF2-40B4-BE49-F238E27FC236}">
                <a16:creationId xmlns:a16="http://schemas.microsoft.com/office/drawing/2014/main" id="{0E46D6B0-AB00-437A-807A-FA778734E1B8}"/>
              </a:ext>
            </a:extLst>
          </p:cNvPr>
          <p:cNvPicPr>
            <a:picLocks noChangeAspect="1"/>
          </p:cNvPicPr>
          <p:nvPr/>
        </p:nvPicPr>
        <p:blipFill>
          <a:blip r:embed="rId2"/>
          <a:stretch>
            <a:fillRect/>
          </a:stretch>
        </p:blipFill>
        <p:spPr>
          <a:xfrm>
            <a:off x="3000714" y="2817695"/>
            <a:ext cx="3581400" cy="3086100"/>
          </a:xfrm>
          <a:prstGeom prst="rect">
            <a:avLst/>
          </a:prstGeom>
        </p:spPr>
      </p:pic>
    </p:spTree>
    <p:extLst>
      <p:ext uri="{BB962C8B-B14F-4D97-AF65-F5344CB8AC3E}">
        <p14:creationId xmlns:p14="http://schemas.microsoft.com/office/powerpoint/2010/main" val="2178988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Дода</a:t>
            </a:r>
            <a:r>
              <a:rPr lang="mk-MK" dirty="0">
                <a:latin typeface="Segoe UI Light" panose="020B0502040204020203" pitchFamily="34" charset="0"/>
                <a:cs typeface="Segoe UI Light" panose="020B0502040204020203" pitchFamily="34" charset="0"/>
              </a:rPr>
              <a:t>вање</a:t>
            </a:r>
            <a:r>
              <a:rPr lang="ru-RU" dirty="0">
                <a:latin typeface="Segoe UI Light" panose="020B0502040204020203" pitchFamily="34" charset="0"/>
                <a:cs typeface="Segoe UI Light" panose="020B0502040204020203" pitchFamily="34" charset="0"/>
              </a:rPr>
              <a:t> </a:t>
            </a:r>
            <a:r>
              <a:rPr lang="en-US" i="1" dirty="0">
                <a:latin typeface="Segoe UI Light" panose="020B0502040204020203" pitchFamily="34" charset="0"/>
                <a:cs typeface="Segoe UI Light" panose="020B0502040204020203" pitchFamily="34" charset="0"/>
              </a:rPr>
              <a:t>Razor Layout </a:t>
            </a:r>
            <a:r>
              <a:rPr lang="ru-RU" dirty="0">
                <a:latin typeface="Segoe UI Light" panose="020B0502040204020203" pitchFamily="34" charset="0"/>
                <a:cs typeface="Segoe UI Light" panose="020B0502040204020203" pitchFamily="34" charset="0"/>
              </a:rPr>
              <a:t>и </a:t>
            </a:r>
            <a:r>
              <a:rPr lang="en-US" b="1" i="1" dirty="0">
                <a:latin typeface="Segoe UI Light" panose="020B0502040204020203" pitchFamily="34" charset="0"/>
                <a:cs typeface="Segoe UI Light" panose="020B0502040204020203" pitchFamily="34" charset="0"/>
              </a:rPr>
              <a:t>View Start</a:t>
            </a:r>
          </a:p>
        </p:txBody>
      </p:sp>
      <p:sp>
        <p:nvSpPr>
          <p:cNvPr id="38" name="Content Placeholder 17"/>
          <p:cNvSpPr txBox="1">
            <a:spLocks/>
          </p:cNvSpPr>
          <p:nvPr/>
        </p:nvSpPr>
        <p:spPr>
          <a:xfrm>
            <a:off x="541611" y="1524708"/>
            <a:ext cx="4392854" cy="47772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400" dirty="0">
                <a:latin typeface="Roboto" panose="02000000000000000000" pitchFamily="2" charset="0"/>
                <a:ea typeface="Roboto" panose="02000000000000000000" pitchFamily="2" charset="0"/>
                <a:cs typeface="Segoe UI" panose="020B0502040204020203" pitchFamily="34" charset="0"/>
              </a:rPr>
              <a:t>Следно што треба да направиме е со д</a:t>
            </a:r>
            <a:r>
              <a:rPr lang="ru-RU" sz="1400" dirty="0">
                <a:latin typeface="Roboto" panose="02000000000000000000" pitchFamily="2" charset="0"/>
                <a:ea typeface="Roboto" panose="02000000000000000000" pitchFamily="2" charset="0"/>
                <a:cs typeface="Segoe UI" panose="020B0502040204020203" pitchFamily="34" charset="0"/>
              </a:rPr>
              <a:t>есен-клик на папката </a:t>
            </a:r>
            <a:r>
              <a:rPr lang="en-US" sz="1400" b="1" i="1" dirty="0">
                <a:latin typeface="Roboto" panose="02000000000000000000" pitchFamily="2" charset="0"/>
                <a:ea typeface="Roboto" panose="02000000000000000000" pitchFamily="2" charset="0"/>
                <a:cs typeface="Segoe UI" panose="020B0502040204020203" pitchFamily="34" charset="0"/>
              </a:rPr>
              <a:t>Script</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треба да кликнеме на опцијата </a:t>
            </a:r>
            <a:r>
              <a:rPr lang="en-US" sz="1400" b="1" i="1" dirty="0">
                <a:latin typeface="Roboto" panose="02000000000000000000" pitchFamily="2" charset="0"/>
                <a:ea typeface="Roboto" panose="02000000000000000000" pitchFamily="2" charset="0"/>
                <a:cs typeface="Segoe UI" panose="020B0502040204020203" pitchFamily="34" charset="0"/>
              </a:rPr>
              <a:t>Add</a:t>
            </a:r>
            <a:r>
              <a:rPr lang="ru-RU" sz="1400" dirty="0">
                <a:latin typeface="Roboto" panose="02000000000000000000" pitchFamily="2" charset="0"/>
                <a:ea typeface="Roboto" panose="02000000000000000000" pitchFamily="2" charset="0"/>
                <a:cs typeface="Segoe UI" panose="020B0502040204020203" pitchFamily="34" charset="0"/>
              </a:rPr>
              <a:t>. Потоа во новото мени ја бираме опцијата </a:t>
            </a:r>
            <a:r>
              <a:rPr lang="en-US" sz="1400" b="1" i="1" dirty="0">
                <a:latin typeface="Roboto" panose="02000000000000000000" pitchFamily="2" charset="0"/>
                <a:ea typeface="Roboto" panose="02000000000000000000" pitchFamily="2" charset="0"/>
                <a:cs typeface="Segoe UI" panose="020B0502040204020203" pitchFamily="34" charset="0"/>
              </a:rPr>
              <a:t>Client-Side Library..</a:t>
            </a:r>
            <a:r>
              <a:rPr lang="ru-RU" sz="1400" b="1" i="1" dirty="0">
                <a:latin typeface="Roboto" panose="02000000000000000000" pitchFamily="2" charset="0"/>
                <a:ea typeface="Roboto" panose="02000000000000000000" pitchFamily="2" charset="0"/>
                <a:cs typeface="Segoe UI" panose="020B0502040204020203" pitchFamily="34" charset="0"/>
              </a:rPr>
              <a:t>.(</a:t>
            </a:r>
            <a:r>
              <a:rPr lang="ru-RU" sz="1400" dirty="0">
                <a:latin typeface="Roboto" panose="02000000000000000000" pitchFamily="2" charset="0"/>
                <a:ea typeface="Roboto" panose="02000000000000000000" pitchFamily="2" charset="0"/>
                <a:cs typeface="Segoe UI" panose="020B0502040204020203" pitchFamily="34" charset="0"/>
              </a:rPr>
              <a:t>сликата </a:t>
            </a:r>
            <a:r>
              <a:rPr lang="mk-MK" sz="1400" dirty="0">
                <a:latin typeface="Roboto" panose="02000000000000000000" pitchFamily="2" charset="0"/>
                <a:ea typeface="Roboto" panose="02000000000000000000" pitchFamily="2" charset="0"/>
                <a:cs typeface="Segoe UI" panose="020B0502040204020203" pitchFamily="34" charset="0"/>
              </a:rPr>
              <a:t>горе </a:t>
            </a:r>
            <a:r>
              <a:rPr lang="ru-RU" sz="1400" dirty="0">
                <a:latin typeface="Roboto" panose="02000000000000000000" pitchFamily="2" charset="0"/>
                <a:ea typeface="Roboto" panose="02000000000000000000" pitchFamily="2" charset="0"/>
                <a:cs typeface="Segoe UI" panose="020B0502040204020203" pitchFamily="34" charset="0"/>
              </a:rPr>
              <a:t>од лево)</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тоа ни отвара нов диалог.</a:t>
            </a:r>
            <a:r>
              <a:rPr lang="ru-RU" sz="1400" dirty="0">
                <a:latin typeface="Roboto" panose="02000000000000000000" pitchFamily="2" charset="0"/>
                <a:ea typeface="Roboto" panose="02000000000000000000" pitchFamily="2" charset="0"/>
                <a:cs typeface="Segoe UI" panose="020B0502040204020203" pitchFamily="34" charset="0"/>
              </a:rPr>
              <a:t> </a:t>
            </a:r>
          </a:p>
          <a:p>
            <a:pPr marL="0" lvl="0" indent="0">
              <a:spcAft>
                <a:spcPts val="600"/>
              </a:spcAft>
              <a:buNone/>
              <a:defRPr/>
            </a:pPr>
            <a:r>
              <a:rPr lang="mk-MK" sz="1400" dirty="0">
                <a:latin typeface="Roboto" panose="02000000000000000000" pitchFamily="2" charset="0"/>
                <a:ea typeface="Roboto" panose="02000000000000000000" pitchFamily="2" charset="0"/>
                <a:cs typeface="Segoe UI" panose="020B0502040204020203" pitchFamily="34" charset="0"/>
              </a:rPr>
              <a:t>Откако ке се отвори диалогот во ипутот за </a:t>
            </a:r>
            <a:r>
              <a:rPr lang="en-US" sz="1400" b="1" i="1" dirty="0">
                <a:latin typeface="Roboto" panose="02000000000000000000" pitchFamily="2" charset="0"/>
                <a:ea typeface="Roboto" panose="02000000000000000000" pitchFamily="2" charset="0"/>
                <a:cs typeface="Segoe UI" panose="020B0502040204020203" pitchFamily="34" charset="0"/>
              </a:rPr>
              <a:t>Library</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напишете </a:t>
            </a:r>
            <a:r>
              <a:rPr lang="en-US" sz="1400" b="1" i="1" dirty="0" err="1">
                <a:latin typeface="Roboto" panose="02000000000000000000" pitchFamily="2" charset="0"/>
                <a:ea typeface="Roboto" panose="02000000000000000000" pitchFamily="2" charset="0"/>
                <a:cs typeface="Segoe UI" panose="020B0502040204020203" pitchFamily="34" charset="0"/>
              </a:rPr>
              <a:t>jquery</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ќе ви се отвори </a:t>
            </a:r>
            <a:r>
              <a:rPr lang="en-US" sz="1400" dirty="0">
                <a:latin typeface="Roboto" panose="02000000000000000000" pitchFamily="2" charset="0"/>
                <a:ea typeface="Roboto" panose="02000000000000000000" pitchFamily="2" charset="0"/>
                <a:cs typeface="Segoe UI" panose="020B0502040204020203" pitchFamily="34" charset="0"/>
              </a:rPr>
              <a:t>dropdown </a:t>
            </a:r>
            <a:r>
              <a:rPr lang="mk-MK" sz="1400" dirty="0">
                <a:latin typeface="Roboto" panose="02000000000000000000" pitchFamily="2" charset="0"/>
                <a:ea typeface="Roboto" panose="02000000000000000000" pitchFamily="2" charset="0"/>
                <a:cs typeface="Segoe UI" panose="020B0502040204020203" pitchFamily="34" charset="0"/>
              </a:rPr>
              <a:t>на кого ке ја одберете првата опција</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па потоа притиснете го копчето </a:t>
            </a:r>
            <a:r>
              <a:rPr lang="en-US" sz="1400" b="1" i="1" dirty="0">
                <a:latin typeface="Roboto" panose="02000000000000000000" pitchFamily="2" charset="0"/>
                <a:ea typeface="Roboto" panose="02000000000000000000" pitchFamily="2" charset="0"/>
                <a:cs typeface="Segoe UI" panose="020B0502040204020203" pitchFamily="34" charset="0"/>
              </a:rPr>
              <a:t>Install</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слика доле лево</a:t>
            </a:r>
            <a:r>
              <a:rPr lang="en-US" sz="1400" dirty="0">
                <a:latin typeface="Roboto" panose="02000000000000000000" pitchFamily="2" charset="0"/>
                <a:ea typeface="Roboto" panose="02000000000000000000" pitchFamily="2" charset="0"/>
                <a:cs typeface="Segoe UI" panose="020B0502040204020203" pitchFamily="34" charset="0"/>
              </a:rPr>
              <a:t>).</a:t>
            </a:r>
            <a:endParaRPr lang="mk-MK" sz="1400" dirty="0">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mk-MK" sz="1400" dirty="0">
                <a:latin typeface="Roboto" panose="02000000000000000000" pitchFamily="2" charset="0"/>
                <a:ea typeface="Roboto" panose="02000000000000000000" pitchFamily="2" charset="0"/>
                <a:cs typeface="Segoe UI" panose="020B0502040204020203" pitchFamily="34" charset="0"/>
              </a:rPr>
              <a:t>Истото направете го со уште две </a:t>
            </a:r>
            <a:r>
              <a:rPr lang="en-US" sz="1400" b="1" i="1" dirty="0" err="1">
                <a:latin typeface="Roboto" panose="02000000000000000000" pitchFamily="2" charset="0"/>
                <a:ea typeface="Roboto" panose="02000000000000000000" pitchFamily="2" charset="0"/>
                <a:cs typeface="Segoe UI" panose="020B0502040204020203" pitchFamily="34" charset="0"/>
              </a:rPr>
              <a:t>jquery</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пакети. </a:t>
            </a:r>
            <a:r>
              <a:rPr lang="en-US" sz="1400" b="1" i="1" dirty="0" err="1">
                <a:latin typeface="Roboto" panose="02000000000000000000" pitchFamily="2" charset="0"/>
                <a:ea typeface="Roboto" panose="02000000000000000000" pitchFamily="2" charset="0"/>
                <a:cs typeface="Segoe UI" panose="020B0502040204020203" pitchFamily="34" charset="0"/>
              </a:rPr>
              <a:t>jquery</a:t>
            </a:r>
            <a:r>
              <a:rPr lang="en-US" sz="1400" b="1" i="1" dirty="0">
                <a:latin typeface="Roboto" panose="02000000000000000000" pitchFamily="2" charset="0"/>
                <a:ea typeface="Roboto" panose="02000000000000000000" pitchFamily="2" charset="0"/>
                <a:cs typeface="Segoe UI" panose="020B0502040204020203" pitchFamily="34" charset="0"/>
              </a:rPr>
              <a:t>-validate</a:t>
            </a:r>
            <a:r>
              <a:rPr lang="mk-MK" sz="1400" dirty="0">
                <a:latin typeface="Roboto" panose="02000000000000000000" pitchFamily="2" charset="0"/>
                <a:ea typeface="Roboto" panose="02000000000000000000" pitchFamily="2" charset="0"/>
                <a:cs typeface="Segoe UI" panose="020B0502040204020203" pitchFamily="34" charset="0"/>
              </a:rPr>
              <a:t> и </a:t>
            </a:r>
            <a:r>
              <a:rPr lang="en-US" sz="1400" b="1" i="1" dirty="0" err="1">
                <a:latin typeface="Roboto" panose="02000000000000000000" pitchFamily="2" charset="0"/>
                <a:ea typeface="Roboto" panose="02000000000000000000" pitchFamily="2" charset="0"/>
                <a:cs typeface="Segoe UI" panose="020B0502040204020203" pitchFamily="34" charset="0"/>
              </a:rPr>
              <a:t>jquery</a:t>
            </a:r>
            <a:r>
              <a:rPr lang="en-US" sz="1400" b="1" i="1" dirty="0">
                <a:latin typeface="Roboto" panose="02000000000000000000" pitchFamily="2" charset="0"/>
                <a:ea typeface="Roboto" panose="02000000000000000000" pitchFamily="2" charset="0"/>
                <a:cs typeface="Segoe UI" panose="020B0502040204020203" pitchFamily="34" charset="0"/>
              </a:rPr>
              <a:t>-validation-unobtrusive</a:t>
            </a:r>
            <a:br>
              <a:rPr lang="en-US" sz="1400" b="1" i="1" dirty="0">
                <a:latin typeface="Roboto" panose="02000000000000000000" pitchFamily="2" charset="0"/>
                <a:ea typeface="Roboto" panose="02000000000000000000" pitchFamily="2" charset="0"/>
                <a:cs typeface="Segoe UI" panose="020B0502040204020203" pitchFamily="34" charset="0"/>
              </a:rPr>
            </a:br>
            <a:r>
              <a:rPr lang="en-US" sz="1400" dirty="0">
                <a:latin typeface="Roboto" panose="02000000000000000000" pitchFamily="2" charset="0"/>
                <a:ea typeface="Roboto" panose="02000000000000000000" pitchFamily="2" charset="0"/>
                <a:cs typeface="Segoe UI" panose="020B0502040204020203" pitchFamily="34" charset="0"/>
              </a:rPr>
              <a:t>(</a:t>
            </a:r>
            <a:r>
              <a:rPr lang="mk-MK" sz="1400" dirty="0">
                <a:latin typeface="Roboto" panose="02000000000000000000" pitchFamily="2" charset="0"/>
                <a:ea typeface="Roboto" panose="02000000000000000000" pitchFamily="2" charset="0"/>
                <a:cs typeface="Segoe UI" panose="020B0502040204020203" pitchFamily="34" charset="0"/>
              </a:rPr>
              <a:t>слики горе десно и доле десно)</a:t>
            </a:r>
          </a:p>
          <a:p>
            <a:pPr marL="0" lvl="0" indent="0">
              <a:spcAft>
                <a:spcPts val="600"/>
              </a:spcAft>
              <a:buNone/>
              <a:defRPr/>
            </a:pPr>
            <a:endParaRPr lang="en-US" sz="1400" dirty="0">
              <a:latin typeface="Roboto" panose="02000000000000000000" pitchFamily="2" charset="0"/>
              <a:ea typeface="Roboto" panose="02000000000000000000" pitchFamily="2" charset="0"/>
              <a:cs typeface="Segoe UI" panose="020B0502040204020203" pitchFamily="34" charset="0"/>
            </a:endParaRPr>
          </a:p>
        </p:txBody>
      </p:sp>
      <p:pic>
        <p:nvPicPr>
          <p:cNvPr id="3" name="Picture 2">
            <a:extLst>
              <a:ext uri="{FF2B5EF4-FFF2-40B4-BE49-F238E27FC236}">
                <a16:creationId xmlns:a16="http://schemas.microsoft.com/office/drawing/2014/main" id="{06A8543B-DB48-43CA-BE0D-349334F6CF29}"/>
              </a:ext>
            </a:extLst>
          </p:cNvPr>
          <p:cNvPicPr>
            <a:picLocks noChangeAspect="1"/>
          </p:cNvPicPr>
          <p:nvPr/>
        </p:nvPicPr>
        <p:blipFill>
          <a:blip r:embed="rId2"/>
          <a:stretch>
            <a:fillRect/>
          </a:stretch>
        </p:blipFill>
        <p:spPr>
          <a:xfrm>
            <a:off x="5012715" y="1524708"/>
            <a:ext cx="3230632" cy="2183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7D34EF3B-7CF2-419C-8DCB-E2665EC1FE46}"/>
              </a:ext>
            </a:extLst>
          </p:cNvPr>
          <p:cNvPicPr>
            <a:picLocks noChangeAspect="1"/>
          </p:cNvPicPr>
          <p:nvPr/>
        </p:nvPicPr>
        <p:blipFill>
          <a:blip r:embed="rId3"/>
          <a:stretch>
            <a:fillRect/>
          </a:stretch>
        </p:blipFill>
        <p:spPr>
          <a:xfrm>
            <a:off x="5012715" y="4144281"/>
            <a:ext cx="3267463" cy="22595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5A41828D-F7CF-4EA0-9D18-9B8D6D0F411C}"/>
              </a:ext>
            </a:extLst>
          </p:cNvPr>
          <p:cNvPicPr>
            <a:picLocks noChangeAspect="1"/>
          </p:cNvPicPr>
          <p:nvPr/>
        </p:nvPicPr>
        <p:blipFill>
          <a:blip r:embed="rId4"/>
          <a:stretch>
            <a:fillRect/>
          </a:stretch>
        </p:blipFill>
        <p:spPr>
          <a:xfrm>
            <a:off x="8417964" y="4077233"/>
            <a:ext cx="3267463" cy="2278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45BF5B83-6E91-429F-AA5F-47C1633212E0}"/>
              </a:ext>
            </a:extLst>
          </p:cNvPr>
          <p:cNvPicPr>
            <a:picLocks noChangeAspect="1"/>
          </p:cNvPicPr>
          <p:nvPr/>
        </p:nvPicPr>
        <p:blipFill>
          <a:blip r:embed="rId5"/>
          <a:stretch>
            <a:fillRect/>
          </a:stretch>
        </p:blipFill>
        <p:spPr>
          <a:xfrm>
            <a:off x="8382927" y="1457660"/>
            <a:ext cx="3267462" cy="22500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2452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40415" cy="640080"/>
          </a:xfrm>
        </p:spPr>
        <p:txBody>
          <a:bodyPr>
            <a:noAutofit/>
          </a:bodyPr>
          <a:lstStyle/>
          <a:p>
            <a:r>
              <a:rPr lang="ru-RU" dirty="0">
                <a:latin typeface="Segoe UI Light" panose="020B0502040204020203" pitchFamily="34" charset="0"/>
                <a:cs typeface="Segoe UI Light" panose="020B0502040204020203" pitchFamily="34" charset="0"/>
              </a:rPr>
              <a:t>Овозможување </a:t>
            </a:r>
            <a:r>
              <a:rPr lang="en-US" b="1" i="1" dirty="0">
                <a:latin typeface="Segoe UI Light" panose="020B0502040204020203" pitchFamily="34" charset="0"/>
                <a:cs typeface="Segoe UI Light" panose="020B0502040204020203" pitchFamily="34" charset="0"/>
              </a:rPr>
              <a:t>Client-Side</a:t>
            </a:r>
            <a:r>
              <a:rPr lang="mk-MK" dirty="0">
                <a:latin typeface="Segoe UI Light" panose="020B0502040204020203" pitchFamily="34" charset="0"/>
                <a:cs typeface="Segoe UI Light" panose="020B0502040204020203" pitchFamily="34" charset="0"/>
              </a:rPr>
              <a:t> </a:t>
            </a:r>
            <a:r>
              <a:rPr lang="ru-RU" dirty="0">
                <a:latin typeface="Segoe UI Light" panose="020B0502040204020203" pitchFamily="34" charset="0"/>
                <a:cs typeface="Segoe UI Light" panose="020B0502040204020203" pitchFamily="34" charset="0"/>
              </a:rPr>
              <a:t>валидации</a:t>
            </a:r>
            <a:endParaRPr lang="en-US" b="1" i="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1" y="1524708"/>
            <a:ext cx="11090216" cy="47772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400" dirty="0">
                <a:latin typeface="Roboto" panose="02000000000000000000" pitchFamily="2" charset="0"/>
                <a:ea typeface="Roboto" panose="02000000000000000000" pitchFamily="2" charset="0"/>
                <a:cs typeface="Segoe UI" panose="020B0502040204020203" pitchFamily="34" charset="0"/>
              </a:rPr>
              <a:t>Кога ќе ги инсталираме пакетите </a:t>
            </a:r>
            <a:r>
              <a:rPr lang="en-US" sz="1400" dirty="0" err="1">
                <a:latin typeface="Roboto" panose="02000000000000000000" pitchFamily="2" charset="0"/>
                <a:ea typeface="Roboto" panose="02000000000000000000" pitchFamily="2" charset="0"/>
                <a:cs typeface="Segoe UI" panose="020B0502040204020203" pitchFamily="34" charset="0"/>
              </a:rPr>
              <a:t>jquery</a:t>
            </a:r>
            <a:r>
              <a:rPr lang="en-US" sz="1400" dirty="0">
                <a:latin typeface="Roboto" panose="02000000000000000000" pitchFamily="2" charset="0"/>
                <a:ea typeface="Roboto" panose="02000000000000000000" pitchFamily="2" charset="0"/>
                <a:cs typeface="Segoe UI" panose="020B0502040204020203" pitchFamily="34" charset="0"/>
              </a:rPr>
              <a:t>, </a:t>
            </a:r>
            <a:r>
              <a:rPr lang="mk-MK" sz="1400" dirty="0">
                <a:latin typeface="Roboto" panose="02000000000000000000" pitchFamily="2" charset="0"/>
                <a:ea typeface="Roboto" panose="02000000000000000000" pitchFamily="2" charset="0"/>
                <a:cs typeface="Segoe UI" panose="020B0502040204020203" pitchFamily="34" charset="0"/>
              </a:rPr>
              <a:t>следно нешто што треба да направиме е да ја о</a:t>
            </a:r>
            <a:r>
              <a:rPr lang="ru-RU" sz="1400" dirty="0">
                <a:latin typeface="Roboto" panose="02000000000000000000" pitchFamily="2" charset="0"/>
                <a:ea typeface="Roboto" panose="02000000000000000000" pitchFamily="2" charset="0"/>
                <a:cs typeface="Segoe UI" panose="020B0502040204020203" pitchFamily="34" charset="0"/>
              </a:rPr>
              <a:t>твориме датотеката </a:t>
            </a:r>
            <a:r>
              <a:rPr lang="ru-RU" sz="1400" b="1" i="1" dirty="0">
                <a:latin typeface="Roboto" panose="02000000000000000000" pitchFamily="2" charset="0"/>
                <a:ea typeface="Roboto" panose="02000000000000000000" pitchFamily="2" charset="0"/>
                <a:cs typeface="Segoe UI" panose="020B0502040204020203" pitchFamily="34" charset="0"/>
              </a:rPr>
              <a:t>_Layout.cshtml </a:t>
            </a:r>
            <a:r>
              <a:rPr lang="ru-RU" sz="1400" dirty="0">
                <a:latin typeface="Roboto" panose="02000000000000000000" pitchFamily="2" charset="0"/>
                <a:ea typeface="Roboto" panose="02000000000000000000" pitchFamily="2" charset="0"/>
                <a:cs typeface="Segoe UI" panose="020B0502040204020203" pitchFamily="34" charset="0"/>
              </a:rPr>
              <a:t>и додадете </a:t>
            </a:r>
            <a:r>
              <a:rPr lang="ru-RU" sz="1400" b="1" i="1" dirty="0">
                <a:latin typeface="Roboto" panose="02000000000000000000" pitchFamily="2" charset="0"/>
                <a:ea typeface="Roboto" panose="02000000000000000000" pitchFamily="2" charset="0"/>
                <a:cs typeface="Segoe UI" panose="020B0502040204020203" pitchFamily="34" charset="0"/>
              </a:rPr>
              <a:t>&lt;script&gt; </a:t>
            </a:r>
            <a:r>
              <a:rPr lang="ru-RU" sz="1400" dirty="0">
                <a:latin typeface="Roboto" panose="02000000000000000000" pitchFamily="2" charset="0"/>
                <a:ea typeface="Roboto" panose="02000000000000000000" pitchFamily="2" charset="0"/>
                <a:cs typeface="Segoe UI" panose="020B0502040204020203" pitchFamily="34" charset="0"/>
              </a:rPr>
              <a:t>елементи за овие датотеки како што е прикажано во следниот код.</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
        <p:nvSpPr>
          <p:cNvPr id="5" name="TextBox 4">
            <a:extLst>
              <a:ext uri="{FF2B5EF4-FFF2-40B4-BE49-F238E27FC236}">
                <a16:creationId xmlns:a16="http://schemas.microsoft.com/office/drawing/2014/main" id="{DF552E58-463E-4E75-A4E0-81052BB3B06B}"/>
              </a:ext>
            </a:extLst>
          </p:cNvPr>
          <p:cNvSpPr txBox="1"/>
          <p:nvPr/>
        </p:nvSpPr>
        <p:spPr>
          <a:xfrm>
            <a:off x="3196279" y="2184819"/>
            <a:ext cx="8122509" cy="2677656"/>
          </a:xfrm>
          <a:prstGeom prst="rect">
            <a:avLst/>
          </a:prstGeom>
          <a:noFill/>
        </p:spPr>
        <p:txBody>
          <a:bodyPr wrap="square">
            <a:spAutoFit/>
          </a:bodyPr>
          <a:lstStyle/>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!DOCTYPE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endParaRPr lang="mk-MK"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meta</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="viewport"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content</a:t>
            </a:r>
            <a:r>
              <a:rPr lang="en-US" sz="1400" dirty="0">
                <a:solidFill>
                  <a:srgbClr val="0000FF"/>
                </a:solidFill>
                <a:latin typeface="Consolas" panose="020B0609020204030204" pitchFamily="49" charset="0"/>
              </a:rPr>
              <a:t>="width=device-width"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Employee Manager</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link</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href</a:t>
            </a:r>
            <a:r>
              <a:rPr lang="en-US" sz="1400" dirty="0">
                <a:solidFill>
                  <a:srgbClr val="0000FF"/>
                </a:solidFill>
                <a:latin typeface="Consolas" panose="020B0609020204030204" pitchFamily="49" charset="0"/>
              </a:rPr>
              <a:t>="~/Styles/site.css"</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rel</a:t>
            </a:r>
            <a:r>
              <a:rPr lang="en-US" sz="1400" dirty="0">
                <a:solidFill>
                  <a:srgbClr val="0000FF"/>
                </a:solidFill>
                <a:latin typeface="Consolas" panose="020B0609020204030204" pitchFamily="49" charset="0"/>
              </a:rPr>
              <a:t>="stylesheet"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&lt;</a:t>
            </a:r>
            <a:r>
              <a:rPr lang="en-US" sz="1400" dirty="0">
                <a:solidFill>
                  <a:srgbClr val="800000"/>
                </a:solidFill>
                <a:highlight>
                  <a:srgbClr val="C0C0C0"/>
                </a:highlight>
                <a:latin typeface="Consolas" panose="020B0609020204030204" pitchFamily="49" charset="0"/>
              </a:rPr>
              <a:t>script</a:t>
            </a:r>
            <a:r>
              <a:rPr lang="en-US" sz="1400" dirty="0">
                <a:solidFill>
                  <a:srgbClr val="000000"/>
                </a:solidFill>
                <a:highlight>
                  <a:srgbClr val="C0C0C0"/>
                </a:highlight>
                <a:latin typeface="Consolas" panose="020B0609020204030204" pitchFamily="49" charset="0"/>
              </a:rPr>
              <a:t> </a:t>
            </a:r>
            <a:r>
              <a:rPr lang="en-US" sz="1400" dirty="0" err="1">
                <a:solidFill>
                  <a:srgbClr val="FF0000"/>
                </a:solidFill>
                <a:highlight>
                  <a:srgbClr val="C0C0C0"/>
                </a:highlight>
                <a:latin typeface="Consolas" panose="020B0609020204030204" pitchFamily="49" charset="0"/>
              </a:rPr>
              <a:t>src</a:t>
            </a:r>
            <a:r>
              <a:rPr lang="en-US" sz="1400" dirty="0">
                <a:solidFill>
                  <a:srgbClr val="0000FF"/>
                </a:solidFill>
                <a:highlight>
                  <a:srgbClr val="C0C0C0"/>
                </a:highlight>
                <a:latin typeface="Consolas" panose="020B0609020204030204" pitchFamily="49" charset="0"/>
              </a:rPr>
              <a:t>="~/Scripts/</a:t>
            </a:r>
            <a:r>
              <a:rPr lang="en-US" sz="1400" dirty="0" err="1">
                <a:solidFill>
                  <a:srgbClr val="0000FF"/>
                </a:solidFill>
                <a:highlight>
                  <a:srgbClr val="C0C0C0"/>
                </a:highlight>
                <a:latin typeface="Consolas" panose="020B0609020204030204" pitchFamily="49" charset="0"/>
              </a:rPr>
              <a:t>jquery</a:t>
            </a:r>
            <a:r>
              <a:rPr lang="en-US" sz="1400" dirty="0">
                <a:solidFill>
                  <a:srgbClr val="0000FF"/>
                </a:solidFill>
                <a:highlight>
                  <a:srgbClr val="C0C0C0"/>
                </a:highlight>
                <a:latin typeface="Consolas" panose="020B0609020204030204" pitchFamily="49" charset="0"/>
              </a:rPr>
              <a:t>/jquery.js"&gt;&lt;/</a:t>
            </a:r>
            <a:r>
              <a:rPr lang="en-US" sz="1400" dirty="0">
                <a:solidFill>
                  <a:srgbClr val="800000"/>
                </a:solidFill>
                <a:highlight>
                  <a:srgbClr val="C0C0C0"/>
                </a:highlight>
                <a:latin typeface="Consolas" panose="020B0609020204030204" pitchFamily="49" charset="0"/>
              </a:rPr>
              <a:t>script</a:t>
            </a:r>
            <a:r>
              <a:rPr lang="en-US" sz="1400" dirty="0">
                <a:solidFill>
                  <a:srgbClr val="0000FF"/>
                </a:solidFill>
                <a:highlight>
                  <a:srgbClr val="C0C0C0"/>
                </a:highlight>
                <a:latin typeface="Consolas" panose="020B0609020204030204" pitchFamily="49" charset="0"/>
              </a:rPr>
              <a:t>&gt;</a:t>
            </a:r>
            <a:endParaRPr lang="en-US" sz="1400" dirty="0">
              <a:solidFill>
                <a:srgbClr val="000000"/>
              </a:solidFill>
              <a:highlight>
                <a:srgbClr val="C0C0C0"/>
              </a:highlight>
              <a:latin typeface="Consolas" panose="020B0609020204030204" pitchFamily="49" charset="0"/>
            </a:endParaRPr>
          </a:p>
          <a:p>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&lt;</a:t>
            </a:r>
            <a:r>
              <a:rPr lang="en-US" sz="1400" dirty="0">
                <a:solidFill>
                  <a:srgbClr val="800000"/>
                </a:solidFill>
                <a:highlight>
                  <a:srgbClr val="C0C0C0"/>
                </a:highlight>
                <a:latin typeface="Consolas" panose="020B0609020204030204" pitchFamily="49" charset="0"/>
              </a:rPr>
              <a:t>script</a:t>
            </a:r>
            <a:r>
              <a:rPr lang="en-US" sz="1400" dirty="0">
                <a:solidFill>
                  <a:srgbClr val="000000"/>
                </a:solidFill>
                <a:highlight>
                  <a:srgbClr val="C0C0C0"/>
                </a:highlight>
                <a:latin typeface="Consolas" panose="020B0609020204030204" pitchFamily="49" charset="0"/>
              </a:rPr>
              <a:t> </a:t>
            </a:r>
            <a:r>
              <a:rPr lang="en-US" sz="1400" dirty="0" err="1">
                <a:solidFill>
                  <a:srgbClr val="FF0000"/>
                </a:solidFill>
                <a:highlight>
                  <a:srgbClr val="C0C0C0"/>
                </a:highlight>
                <a:latin typeface="Consolas" panose="020B0609020204030204" pitchFamily="49" charset="0"/>
              </a:rPr>
              <a:t>src</a:t>
            </a:r>
            <a:r>
              <a:rPr lang="en-US" sz="1400" dirty="0">
                <a:solidFill>
                  <a:srgbClr val="0000FF"/>
                </a:solidFill>
                <a:highlight>
                  <a:srgbClr val="C0C0C0"/>
                </a:highlight>
                <a:latin typeface="Consolas" panose="020B0609020204030204" pitchFamily="49" charset="0"/>
              </a:rPr>
              <a:t>="~/Scripts/</a:t>
            </a:r>
            <a:r>
              <a:rPr lang="en-US" sz="1400" dirty="0" err="1">
                <a:solidFill>
                  <a:srgbClr val="0000FF"/>
                </a:solidFill>
                <a:highlight>
                  <a:srgbClr val="C0C0C0"/>
                </a:highlight>
                <a:latin typeface="Consolas" panose="020B0609020204030204" pitchFamily="49" charset="0"/>
              </a:rPr>
              <a:t>jquery</a:t>
            </a:r>
            <a:r>
              <a:rPr lang="en-US" sz="1400" dirty="0">
                <a:solidFill>
                  <a:srgbClr val="0000FF"/>
                </a:solidFill>
                <a:highlight>
                  <a:srgbClr val="C0C0C0"/>
                </a:highlight>
                <a:latin typeface="Consolas" panose="020B0609020204030204" pitchFamily="49" charset="0"/>
              </a:rPr>
              <a:t>-validate/jquery.validate.js"&gt;&lt;/</a:t>
            </a:r>
            <a:r>
              <a:rPr lang="en-US" sz="1400" dirty="0">
                <a:solidFill>
                  <a:srgbClr val="800000"/>
                </a:solidFill>
                <a:highlight>
                  <a:srgbClr val="C0C0C0"/>
                </a:highlight>
                <a:latin typeface="Consolas" panose="020B0609020204030204" pitchFamily="49" charset="0"/>
              </a:rPr>
              <a:t>script</a:t>
            </a:r>
            <a:r>
              <a:rPr lang="en-US" sz="1400" dirty="0">
                <a:solidFill>
                  <a:srgbClr val="0000FF"/>
                </a:solidFill>
                <a:highlight>
                  <a:srgbClr val="C0C0C0"/>
                </a:highlight>
                <a:latin typeface="Consolas" panose="020B0609020204030204" pitchFamily="49" charset="0"/>
              </a:rPr>
              <a:t>&gt;</a:t>
            </a:r>
            <a:endParaRPr lang="en-US" sz="1400" dirty="0">
              <a:solidFill>
                <a:srgbClr val="000000"/>
              </a:solidFill>
              <a:highlight>
                <a:srgbClr val="C0C0C0"/>
              </a:highlight>
              <a:latin typeface="Consolas" panose="020B0609020204030204" pitchFamily="49" charset="0"/>
            </a:endParaRPr>
          </a:p>
          <a:p>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&lt;</a:t>
            </a:r>
            <a:r>
              <a:rPr lang="en-US" sz="1400" dirty="0">
                <a:solidFill>
                  <a:srgbClr val="800000"/>
                </a:solidFill>
                <a:highlight>
                  <a:srgbClr val="C0C0C0"/>
                </a:highlight>
                <a:latin typeface="Consolas" panose="020B0609020204030204" pitchFamily="49" charset="0"/>
              </a:rPr>
              <a:t>script</a:t>
            </a:r>
            <a:r>
              <a:rPr lang="en-US" sz="1400" dirty="0">
                <a:solidFill>
                  <a:srgbClr val="000000"/>
                </a:solidFill>
                <a:highlight>
                  <a:srgbClr val="C0C0C0"/>
                </a:highlight>
                <a:latin typeface="Consolas" panose="020B0609020204030204" pitchFamily="49" charset="0"/>
              </a:rPr>
              <a:t> </a:t>
            </a:r>
            <a:r>
              <a:rPr lang="en-US" sz="1400" dirty="0" err="1">
                <a:solidFill>
                  <a:srgbClr val="FF0000"/>
                </a:solidFill>
                <a:highlight>
                  <a:srgbClr val="C0C0C0"/>
                </a:highlight>
                <a:latin typeface="Consolas" panose="020B0609020204030204" pitchFamily="49" charset="0"/>
              </a:rPr>
              <a:t>src</a:t>
            </a:r>
            <a:r>
              <a:rPr lang="en-US" sz="1400" dirty="0">
                <a:solidFill>
                  <a:srgbClr val="0000FF"/>
                </a:solidFill>
                <a:highlight>
                  <a:srgbClr val="C0C0C0"/>
                </a:highlight>
                <a:latin typeface="Consolas" panose="020B0609020204030204" pitchFamily="49" charset="0"/>
              </a:rPr>
              <a:t>="~/Scripts/</a:t>
            </a:r>
            <a:r>
              <a:rPr lang="en-US" sz="1400" dirty="0" err="1">
                <a:solidFill>
                  <a:srgbClr val="0000FF"/>
                </a:solidFill>
                <a:highlight>
                  <a:srgbClr val="C0C0C0"/>
                </a:highlight>
                <a:latin typeface="Consolas" panose="020B0609020204030204" pitchFamily="49" charset="0"/>
              </a:rPr>
              <a:t>jquery</a:t>
            </a:r>
            <a:r>
              <a:rPr lang="en-US" sz="1400" dirty="0">
                <a:solidFill>
                  <a:srgbClr val="0000FF"/>
                </a:solidFill>
                <a:highlight>
                  <a:srgbClr val="C0C0C0"/>
                </a:highlight>
                <a:latin typeface="Consolas" panose="020B0609020204030204" pitchFamily="49" charset="0"/>
              </a:rPr>
              <a:t>-validation-</a:t>
            </a:r>
            <a:r>
              <a:rPr lang="en-US" sz="1400" dirty="0">
                <a:solidFill>
                  <a:srgbClr val="0000FF"/>
                </a:solidFill>
                <a:latin typeface="Consolas" panose="020B0609020204030204" pitchFamily="49" charset="0"/>
              </a:rPr>
              <a:t>unobtrusive/jquery.validate.unobtrusive.js"&gt;&lt;/</a:t>
            </a:r>
            <a:r>
              <a:rPr lang="en-US" sz="1400" dirty="0">
                <a:solidFill>
                  <a:srgbClr val="800000"/>
                </a:solidFill>
                <a:latin typeface="Consolas" panose="020B0609020204030204" pitchFamily="49" charset="0"/>
              </a:rPr>
              <a:t>script</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mk-MK" sz="1400" dirty="0"/>
          </a:p>
        </p:txBody>
      </p:sp>
      <p:sp>
        <p:nvSpPr>
          <p:cNvPr id="7" name="TextBox 6">
            <a:extLst>
              <a:ext uri="{FF2B5EF4-FFF2-40B4-BE49-F238E27FC236}">
                <a16:creationId xmlns:a16="http://schemas.microsoft.com/office/drawing/2014/main" id="{CD845BFC-FDD9-4134-B13F-4220A9005C7A}"/>
              </a:ext>
            </a:extLst>
          </p:cNvPr>
          <p:cNvSpPr txBox="1"/>
          <p:nvPr/>
        </p:nvSpPr>
        <p:spPr>
          <a:xfrm>
            <a:off x="521206" y="5307357"/>
            <a:ext cx="10978815" cy="954107"/>
          </a:xfrm>
          <a:prstGeom prst="rect">
            <a:avLst/>
          </a:prstGeom>
          <a:noFill/>
        </p:spPr>
        <p:txBody>
          <a:bodyPr wrap="square">
            <a:spAutoFit/>
          </a:bodyPr>
          <a:lstStyle/>
          <a:p>
            <a:pPr marL="0" lvl="0" indent="0">
              <a:spcAft>
                <a:spcPts val="600"/>
              </a:spcAft>
              <a:buNone/>
              <a:defRPr/>
            </a:pPr>
            <a:r>
              <a:rPr lang="ru-RU" sz="1400" dirty="0">
                <a:latin typeface="Roboto" panose="02000000000000000000" pitchFamily="2" charset="0"/>
                <a:ea typeface="Roboto" panose="02000000000000000000" pitchFamily="2" charset="0"/>
                <a:cs typeface="Segoe UI" panose="020B0502040204020203" pitchFamily="34" charset="0"/>
              </a:rPr>
              <a:t>Забележете ја употребата на ~ за да го претставува коренот на веб-апликацијата. Во </a:t>
            </a:r>
            <a:r>
              <a:rPr lang="ru-RU" sz="1400" b="1" i="1" dirty="0">
                <a:latin typeface="Roboto" panose="02000000000000000000" pitchFamily="2" charset="0"/>
                <a:ea typeface="Roboto" panose="02000000000000000000" pitchFamily="2" charset="0"/>
                <a:cs typeface="Segoe UI" panose="020B0502040204020203" pitchFamily="34" charset="0"/>
              </a:rPr>
              <a:t>ASP.NET Core</a:t>
            </a:r>
            <a:r>
              <a:rPr lang="ru-RU" sz="1400" dirty="0">
                <a:latin typeface="Roboto" panose="02000000000000000000" pitchFamily="2" charset="0"/>
                <a:ea typeface="Roboto" panose="02000000000000000000" pitchFamily="2" charset="0"/>
                <a:cs typeface="Segoe UI" panose="020B0502040204020203" pitchFamily="34" charset="0"/>
              </a:rPr>
              <a:t>, сите</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статички датотеки како што се слики, скрипти и стилови се ставени во папката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 </a:t>
            </a:r>
            <a:r>
              <a:rPr lang="ru-RU" sz="1400" b="1" i="1" dirty="0">
                <a:latin typeface="Roboto" panose="02000000000000000000" pitchFamily="2" charset="0"/>
                <a:ea typeface="Roboto" panose="02000000000000000000" pitchFamily="2" charset="0"/>
                <a:cs typeface="Segoe UI" panose="020B0502040204020203" pitchFamily="34" charset="0"/>
              </a:rPr>
              <a:t>wwwroot</a:t>
            </a:r>
            <a:r>
              <a:rPr lang="ru-RU" sz="1400" dirty="0">
                <a:latin typeface="Roboto" panose="02000000000000000000" pitchFamily="2" charset="0"/>
                <a:ea typeface="Roboto" panose="02000000000000000000" pitchFamily="2" charset="0"/>
                <a:cs typeface="Segoe UI" panose="020B0502040204020203" pitchFamily="34" charset="0"/>
              </a:rPr>
              <a:t> се смета за корен на веб-апликацијата.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Исто така, забележете дека обележувањето исто така користи </a:t>
            </a:r>
            <a:r>
              <a:rPr lang="ru-RU" sz="1400" b="1" i="1" dirty="0">
                <a:latin typeface="Roboto" panose="02000000000000000000" pitchFamily="2" charset="0"/>
                <a:ea typeface="Roboto" panose="02000000000000000000" pitchFamily="2" charset="0"/>
                <a:cs typeface="Segoe UI" panose="020B0502040204020203" pitchFamily="34" charset="0"/>
              </a:rPr>
              <a:t>CSS</a:t>
            </a:r>
            <a:r>
              <a:rPr lang="ru-RU" sz="1400" dirty="0">
                <a:latin typeface="Roboto" panose="02000000000000000000" pitchFamily="2" charset="0"/>
                <a:ea typeface="Roboto" panose="02000000000000000000" pitchFamily="2" charset="0"/>
                <a:cs typeface="Segoe UI" panose="020B0502040204020203" pitchFamily="34" charset="0"/>
              </a:rPr>
              <a:t> стилски лист со име </a:t>
            </a:r>
            <a:r>
              <a:rPr lang="ru-RU" sz="1400" b="1" i="1" dirty="0">
                <a:latin typeface="Roboto" panose="02000000000000000000" pitchFamily="2" charset="0"/>
                <a:ea typeface="Roboto" panose="02000000000000000000" pitchFamily="2" charset="0"/>
                <a:cs typeface="Segoe UI" panose="020B0502040204020203" pitchFamily="34" charset="0"/>
              </a:rPr>
              <a:t>site.css</a:t>
            </a:r>
            <a:r>
              <a:rPr lang="ru-RU" sz="1400" dirty="0">
                <a:latin typeface="Roboto" panose="02000000000000000000" pitchFamily="2" charset="0"/>
                <a:ea typeface="Roboto" panose="02000000000000000000" pitchFamily="2" charset="0"/>
                <a:cs typeface="Segoe UI" panose="020B0502040204020203" pitchFamily="34" charset="0"/>
              </a:rPr>
              <a:t>. Оваа датотека</a:t>
            </a:r>
            <a:r>
              <a:rPr lang="en-US" sz="1400" dirty="0">
                <a:latin typeface="Roboto" panose="02000000000000000000" pitchFamily="2" charset="0"/>
                <a:ea typeface="Roboto" panose="02000000000000000000" pitchFamily="2" charset="0"/>
                <a:cs typeface="Segoe UI" panose="020B0502040204020203" pitchFamily="34" charset="0"/>
              </a:rPr>
              <a:t> </a:t>
            </a:r>
            <a:r>
              <a:rPr lang="ru-RU" sz="1400" dirty="0">
                <a:latin typeface="Roboto" panose="02000000000000000000" pitchFamily="2" charset="0"/>
                <a:ea typeface="Roboto" panose="02000000000000000000" pitchFamily="2" charset="0"/>
                <a:cs typeface="Segoe UI" panose="020B0502040204020203" pitchFamily="34" charset="0"/>
              </a:rPr>
              <a:t>содржи различни </a:t>
            </a:r>
            <a:r>
              <a:rPr lang="ru-RU" sz="1400" b="1" i="1" dirty="0">
                <a:latin typeface="Roboto" panose="02000000000000000000" pitchFamily="2" charset="0"/>
                <a:ea typeface="Roboto" panose="02000000000000000000" pitchFamily="2" charset="0"/>
                <a:cs typeface="Segoe UI" panose="020B0502040204020203" pitchFamily="34" charset="0"/>
              </a:rPr>
              <a:t>CSS</a:t>
            </a:r>
            <a:r>
              <a:rPr lang="ru-RU" sz="1400" dirty="0">
                <a:latin typeface="Roboto" panose="02000000000000000000" pitchFamily="2" charset="0"/>
                <a:ea typeface="Roboto" panose="02000000000000000000" pitchFamily="2" charset="0"/>
                <a:cs typeface="Segoe UI" panose="020B0502040204020203" pitchFamily="34" charset="0"/>
              </a:rPr>
              <a:t> класи користени од ставовите. Оваа датотека </a:t>
            </a:r>
            <a:r>
              <a:rPr lang="mk-MK" sz="1400" dirty="0">
                <a:latin typeface="Roboto" panose="02000000000000000000" pitchFamily="2" charset="0"/>
                <a:ea typeface="Roboto" panose="02000000000000000000" pitchFamily="2" charset="0"/>
                <a:cs typeface="Segoe UI" panose="020B0502040204020203" pitchFamily="34" charset="0"/>
              </a:rPr>
              <a:t>ќе ви биде пратена</a:t>
            </a:r>
            <a:r>
              <a:rPr lang="ru-RU" sz="1400" dirty="0">
                <a:latin typeface="Roboto" panose="02000000000000000000" pitchFamily="2" charset="0"/>
                <a:ea typeface="Roboto" panose="02000000000000000000" pitchFamily="2" charset="0"/>
                <a:cs typeface="Segoe UI" panose="020B0502040204020203" pitchFamily="34" charset="0"/>
              </a:rPr>
              <a:t>. </a:t>
            </a:r>
            <a:endParaRPr lang="en-US" sz="1400" dirty="0">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4090779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{21861965-32E2-4F79-B7B5-E4D682EE5854}tf10001108_win32</Template>
  <TotalTime>240</TotalTime>
  <Words>3185</Words>
  <Application>Microsoft Office PowerPoint</Application>
  <PresentationFormat>Widescreen</PresentationFormat>
  <Paragraphs>199</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Roboto</vt:lpstr>
      <vt:lpstr>Segoe UI</vt:lpstr>
      <vt:lpstr>Segoe UI Light</vt:lpstr>
      <vt:lpstr>Segoe UI Semibold</vt:lpstr>
      <vt:lpstr>WelcomeDoc</vt:lpstr>
      <vt:lpstr>Креирање на Employee Manager application</vt:lpstr>
      <vt:lpstr>Додавање Razor Layout и View Start</vt:lpstr>
      <vt:lpstr>Додавање Razor Layout и View Start</vt:lpstr>
      <vt:lpstr>Додавање Razor Layout и View Start</vt:lpstr>
      <vt:lpstr>Додавање Razor Layout и View Start</vt:lpstr>
      <vt:lpstr>Овозможување Client-Side валидации</vt:lpstr>
      <vt:lpstr>Додавање Razor Layout и View Start</vt:lpstr>
      <vt:lpstr>Додавање Razor Layout и View Start</vt:lpstr>
      <vt:lpstr>Овозможување Client-Side валидации</vt:lpstr>
      <vt:lpstr>Овозможување Client-Side валидации</vt:lpstr>
      <vt:lpstr>Зачувајње на Database Connection String во appsettings.json</vt:lpstr>
      <vt:lpstr>Зачувајње на Database Connection String во appsettings.json</vt:lpstr>
      <vt:lpstr>Зачувајње на Database Connection String во appsettings.json</vt:lpstr>
      <vt:lpstr>Конфигурирање на стартувањето на апликацијата </vt:lpstr>
      <vt:lpstr>Конфигурирање на стартувањето на апликацијата </vt:lpstr>
      <vt:lpstr>Конфигурирање на стартувањето на апликацијата </vt:lpstr>
      <vt:lpstr>Конфигурирање на стартувањето на апликацијата </vt:lpstr>
      <vt:lpstr>Конфигурирање на стартувањето на апликацијата </vt:lpstr>
      <vt:lpstr>Конфигурирање на стартувањето на апликацијата </vt:lpstr>
      <vt:lpstr>Конфигурирање на стартувањето на апликацијата </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Boban Srezovski</dc:creator>
  <cp:keywords/>
  <cp:lastModifiedBy>Boban Srezovski</cp:lastModifiedBy>
  <cp:revision>20</cp:revision>
  <dcterms:created xsi:type="dcterms:W3CDTF">2021-06-15T08:00:33Z</dcterms:created>
  <dcterms:modified xsi:type="dcterms:W3CDTF">2021-06-15T15:10:54Z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