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6" r:id="rId4"/>
    <p:sldId id="265" r:id="rId5"/>
    <p:sldId id="278" r:id="rId6"/>
    <p:sldId id="262" r:id="rId7"/>
    <p:sldId id="264" r:id="rId8"/>
    <p:sldId id="263" r:id="rId9"/>
    <p:sldId id="269" r:id="rId10"/>
    <p:sldId id="268" r:id="rId11"/>
    <p:sldId id="267" r:id="rId12"/>
    <p:sldId id="270" r:id="rId13"/>
    <p:sldId id="271" r:id="rId14"/>
    <p:sldId id="272" r:id="rId15"/>
    <p:sldId id="273" r:id="rId16"/>
    <p:sldId id="276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F6"/>
    <a:srgbClr val="FFFFFF"/>
    <a:srgbClr val="EB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176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8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84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2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" TargetMode="External"/><Relationship Id="rId2" Type="http://schemas.openxmlformats.org/officeDocument/2006/relationships/hyperlink" Target="https://proquest.safaribooksonline.com/978007183730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s" TargetMode="External"/><Relationship Id="rId2" Type="http://schemas.openxmlformats.org/officeDocument/2006/relationships/hyperlink" Target="https://proquest.safaribooksonline.com/978178398188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tutorialspoint.com/yii/index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manuales/manual-laravel-5.html" TargetMode="External"/><Relationship Id="rId2" Type="http://schemas.openxmlformats.org/officeDocument/2006/relationships/hyperlink" Target="https://laravel.com/docs/5.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solutionsproj.net/software/Laravelfff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191" y="2074794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 y Google </a:t>
            </a:r>
            <a:r>
              <a:rPr lang="es-ES" sz="2400" b="1" dirty="0" err="1">
                <a:latin typeface="Century Gothic" panose="020B0502020202020204" pitchFamily="34" charset="0"/>
              </a:rPr>
              <a:t>Scholar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791050-30B4-4905-8D1E-03F6A25F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1" y="3162614"/>
            <a:ext cx="3296487" cy="7848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4CA0B1-3855-4DDF-87E6-4DC257D1B064}"/>
              </a:ext>
            </a:extLst>
          </p:cNvPr>
          <p:cNvSpPr txBox="1"/>
          <p:nvPr/>
        </p:nvSpPr>
        <p:spPr>
          <a:xfrm>
            <a:off x="846161" y="4053385"/>
            <a:ext cx="368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Nombre del curso: Curso de Desarrollo Backend con PHP y Yii 2</a:t>
            </a:r>
          </a:p>
          <a:p>
            <a:r>
              <a:rPr lang="es-ES_tradnl"/>
              <a:t>Duración: 10 horas</a:t>
            </a:r>
          </a:p>
          <a:p>
            <a:r>
              <a:rPr lang="es-ES_tradnl"/>
              <a:t>Posibilidad de prácticas: No</a:t>
            </a:r>
          </a:p>
          <a:p>
            <a:r>
              <a:rPr lang="es-ES_tradnl"/>
              <a:t>Precio: 7 euros / mes</a:t>
            </a:r>
            <a:endParaRPr lang="es-ES_tradn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802BCC-7E31-4D49-9839-19C366F81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92" y="3262387"/>
            <a:ext cx="2631551" cy="10899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73397A1-8496-431F-B899-118B4049544A}"/>
              </a:ext>
            </a:extLst>
          </p:cNvPr>
          <p:cNvSpPr txBox="1"/>
          <p:nvPr/>
        </p:nvSpPr>
        <p:spPr>
          <a:xfrm>
            <a:off x="4885899" y="4458461"/>
            <a:ext cx="3289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Nombre del curso:  </a:t>
            </a:r>
            <a:r>
              <a:rPr lang="es-ES_tradnl" dirty="0" err="1"/>
              <a:t>Learning</a:t>
            </a:r>
            <a:r>
              <a:rPr lang="es-ES_tradnl" dirty="0"/>
              <a:t> </a:t>
            </a:r>
            <a:r>
              <a:rPr lang="es-ES_tradnl" dirty="0" err="1"/>
              <a:t>Path</a:t>
            </a:r>
            <a:r>
              <a:rPr lang="es-ES_tradnl" dirty="0"/>
              <a:t>: </a:t>
            </a:r>
            <a:r>
              <a:rPr lang="es-ES_tradnl" dirty="0" err="1"/>
              <a:t>Yii</a:t>
            </a:r>
            <a:r>
              <a:rPr lang="es-ES_tradnl" dirty="0"/>
              <a:t> 2: </a:t>
            </a:r>
            <a:r>
              <a:rPr lang="es-ES_tradnl" dirty="0" err="1"/>
              <a:t>Applications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PHP</a:t>
            </a:r>
          </a:p>
          <a:p>
            <a:r>
              <a:rPr lang="es-ES_tradnl" dirty="0"/>
              <a:t>Duración: 10 horas</a:t>
            </a:r>
          </a:p>
          <a:p>
            <a:r>
              <a:rPr lang="es-ES_tradnl" dirty="0"/>
              <a:t>Posibilidad de prácticas: no</a:t>
            </a:r>
          </a:p>
          <a:p>
            <a:r>
              <a:rPr lang="es-ES_tradnl" dirty="0"/>
              <a:t>Precio: 13  euros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DCA718-C5C3-4247-8FE8-FB9E17F93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705" y="3162614"/>
            <a:ext cx="3080440" cy="86012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9BA907B-D634-4D65-991C-9064616F36E2}"/>
              </a:ext>
            </a:extLst>
          </p:cNvPr>
          <p:cNvSpPr txBox="1"/>
          <p:nvPr/>
        </p:nvSpPr>
        <p:spPr>
          <a:xfrm>
            <a:off x="8508887" y="3928757"/>
            <a:ext cx="3498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Nombre del curso:  Desarrollar aplicaciones Web con </a:t>
            </a:r>
            <a:r>
              <a:rPr lang="es-ES_tradnl" dirty="0" err="1"/>
              <a:t>Yii</a:t>
            </a:r>
            <a:r>
              <a:rPr lang="es-ES_tradnl" dirty="0"/>
              <a:t> 2</a:t>
            </a:r>
          </a:p>
          <a:p>
            <a:r>
              <a:rPr lang="es-ES_tradnl" dirty="0"/>
              <a:t>Duración: 14 horas</a:t>
            </a:r>
          </a:p>
          <a:p>
            <a:r>
              <a:rPr lang="es-ES_tradnl" dirty="0"/>
              <a:t>Posibilidad de prácticas:  no indicado</a:t>
            </a:r>
          </a:p>
          <a:p>
            <a:r>
              <a:rPr lang="es-ES_tradnl" dirty="0"/>
              <a:t>Precio: 3500 euros</a:t>
            </a:r>
          </a:p>
        </p:txBody>
      </p:sp>
    </p:spTree>
    <p:extLst>
      <p:ext uri="{BB962C8B-B14F-4D97-AF65-F5344CB8AC3E}">
        <p14:creationId xmlns:p14="http://schemas.microsoft.com/office/powerpoint/2010/main" val="32382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68" y="2099476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 y Google </a:t>
            </a:r>
            <a:r>
              <a:rPr lang="es-ES" sz="2400" b="1" dirty="0" err="1">
                <a:latin typeface="Century Gothic" panose="020B0502020202020204" pitchFamily="34" charset="0"/>
              </a:rPr>
              <a:t>Scholar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FD0B65-57E2-40CD-A48F-DF30CA28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94" y="3265954"/>
            <a:ext cx="2141486" cy="8379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D4DB16-1348-4D40-9967-D88995CE10C7}"/>
              </a:ext>
            </a:extLst>
          </p:cNvPr>
          <p:cNvSpPr txBox="1"/>
          <p:nvPr/>
        </p:nvSpPr>
        <p:spPr>
          <a:xfrm>
            <a:off x="791570" y="4274821"/>
            <a:ext cx="341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Nombre del curso: Curso básico de Laravel </a:t>
            </a:r>
          </a:p>
          <a:p>
            <a:r>
              <a:rPr lang="es-ES_tradnl"/>
              <a:t>Duración: 7 horas</a:t>
            </a:r>
          </a:p>
          <a:p>
            <a:r>
              <a:rPr lang="es-ES_tradnl"/>
              <a:t>Posibilidad de prácticas: no</a:t>
            </a:r>
          </a:p>
          <a:p>
            <a:r>
              <a:rPr lang="es-ES_tradnl"/>
              <a:t>Precio: 10 euros/mes</a:t>
            </a:r>
            <a:endParaRPr lang="es-ES_tradn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91B393-545B-4477-A141-E9AF8797F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11" y="3528214"/>
            <a:ext cx="2886964" cy="10927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B20557-B447-4189-AF01-BAD214069B16}"/>
              </a:ext>
            </a:extLst>
          </p:cNvPr>
          <p:cNvSpPr txBox="1"/>
          <p:nvPr/>
        </p:nvSpPr>
        <p:spPr>
          <a:xfrm>
            <a:off x="4633870" y="4720157"/>
            <a:ext cx="341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Nombre del curso: Desarrollo de aplicaciones Web con Laravel</a:t>
            </a:r>
          </a:p>
          <a:p>
            <a:r>
              <a:rPr lang="es-ES_tradnl" dirty="0"/>
              <a:t>Duración: 35 horas</a:t>
            </a:r>
          </a:p>
          <a:p>
            <a:r>
              <a:rPr lang="es-ES_tradnl" dirty="0"/>
              <a:t>Posibilidad de prácticas: no</a:t>
            </a:r>
          </a:p>
          <a:p>
            <a:r>
              <a:rPr lang="es-ES_tradnl" dirty="0"/>
              <a:t>Precio: 99 euros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C99EF9-D160-40B8-9A5A-5E49AC80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4" y="3150086"/>
            <a:ext cx="2781182" cy="13151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C6D6F28-2675-49B4-AEA1-DF3F34A560DD}"/>
              </a:ext>
            </a:extLst>
          </p:cNvPr>
          <p:cNvSpPr txBox="1"/>
          <p:nvPr/>
        </p:nvSpPr>
        <p:spPr>
          <a:xfrm>
            <a:off x="8569992" y="4465218"/>
            <a:ext cx="341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Nombre del curso: Curso de Laravel 5.5</a:t>
            </a:r>
          </a:p>
          <a:p>
            <a:r>
              <a:rPr lang="es-ES_tradnl"/>
              <a:t>Duración: 7 horas</a:t>
            </a:r>
          </a:p>
          <a:p>
            <a:r>
              <a:rPr lang="es-ES_tradnl"/>
              <a:t>Posibilidad de prácticas: no</a:t>
            </a:r>
          </a:p>
          <a:p>
            <a:r>
              <a:rPr lang="es-ES_tradnl"/>
              <a:t>Precio: 10 euros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852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Buscadores y metabuscadores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AA1CABA-3973-4F06-B9BB-55B9341B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10" y="3003955"/>
            <a:ext cx="5518533" cy="29326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3D8267-E716-4CC0-B06D-CC45E96EE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" t="931" r="12648" b="1325"/>
          <a:stretch/>
        </p:blipFill>
        <p:spPr>
          <a:xfrm>
            <a:off x="1181099" y="3003954"/>
            <a:ext cx="4792649" cy="29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9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Buscadores y metabuscadores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57D05F-6B60-4ED0-9C03-E585CC6A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422" y="2661201"/>
            <a:ext cx="4905375" cy="3695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82026D-D102-4E18-842A-07F8BF59B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2655404"/>
            <a:ext cx="46958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3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Buscadores y metabuscadores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8EFD9A-2B18-4C09-924E-29490B109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8"/>
          <a:stretch/>
        </p:blipFill>
        <p:spPr>
          <a:xfrm>
            <a:off x="6834143" y="2876986"/>
            <a:ext cx="5226412" cy="32952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027704-4B7C-490A-A937-547DB2DF5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8" r="3715"/>
          <a:stretch/>
        </p:blipFill>
        <p:spPr>
          <a:xfrm>
            <a:off x="853440" y="2876986"/>
            <a:ext cx="5732060" cy="32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4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Ayudas económicas para estudiar las tecnologías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Klj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8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98836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Recursos para implementar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64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829150" y="3237891"/>
            <a:ext cx="2336724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GRATUITOS 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238F01-0596-415D-A4A4-61469D1E88CA}"/>
              </a:ext>
            </a:extLst>
          </p:cNvPr>
          <p:cNvSpPr txBox="1"/>
          <p:nvPr/>
        </p:nvSpPr>
        <p:spPr>
          <a:xfrm>
            <a:off x="8967461" y="3026384"/>
            <a:ext cx="3698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 2. NO GRATUITOS</a:t>
            </a:r>
          </a:p>
          <a:p>
            <a:endParaRPr lang="es-ES_tradnl" dirty="0"/>
          </a:p>
        </p:txBody>
      </p:sp>
      <p:pic>
        <p:nvPicPr>
          <p:cNvPr id="7" name="Imagen 6" descr="Resultado de imagen de laravel composer descargar">
            <a:extLst>
              <a:ext uri="{FF2B5EF4-FFF2-40B4-BE49-F238E27FC236}">
                <a16:creationId xmlns:a16="http://schemas.microsoft.com/office/drawing/2014/main" id="{D3006A5B-EC02-4D9B-8C40-B6BF926D6C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71" y="3159875"/>
            <a:ext cx="2764327" cy="23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0CC6EC-4796-4924-B4B7-6F70700688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34" y="3768858"/>
            <a:ext cx="3092232" cy="1601780"/>
          </a:xfrm>
          <a:prstGeom prst="rect">
            <a:avLst/>
          </a:prstGeom>
        </p:spPr>
      </p:pic>
      <p:pic>
        <p:nvPicPr>
          <p:cNvPr id="12" name="Imagen 11" descr="Resultado de imagen de yii2 visual studio code">
            <a:extLst>
              <a:ext uri="{FF2B5EF4-FFF2-40B4-BE49-F238E27FC236}">
                <a16:creationId xmlns:a16="http://schemas.microsoft.com/office/drawing/2014/main" id="{983588FE-B0ED-42D7-BB33-4CFCB8F5B7F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7" y="3930555"/>
            <a:ext cx="3824901" cy="239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4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Recursos para implementar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558498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3042202"/>
            <a:ext cx="248685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GRATUITOS</a:t>
            </a: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4106E9-1902-475A-8E0B-E53E67AC8D94}"/>
              </a:ext>
            </a:extLst>
          </p:cNvPr>
          <p:cNvSpPr txBox="1"/>
          <p:nvPr/>
        </p:nvSpPr>
        <p:spPr>
          <a:xfrm>
            <a:off x="8792456" y="2987040"/>
            <a:ext cx="3095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2. NO GRATUITOS</a:t>
            </a:r>
          </a:p>
          <a:p>
            <a:endParaRPr lang="es-ES_tradnl" dirty="0"/>
          </a:p>
        </p:txBody>
      </p:sp>
      <p:pic>
        <p:nvPicPr>
          <p:cNvPr id="7" name="Imagen 6" descr="https://nova.laravel.com/img/screenshot.png">
            <a:extLst>
              <a:ext uri="{FF2B5EF4-FFF2-40B4-BE49-F238E27FC236}">
                <a16:creationId xmlns:a16="http://schemas.microsoft.com/office/drawing/2014/main" id="{94312CFF-D2AE-44BB-BC5B-4D3EBF3582D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61" b="66168"/>
          <a:stretch/>
        </p:blipFill>
        <p:spPr bwMode="auto">
          <a:xfrm>
            <a:off x="8629314" y="4995682"/>
            <a:ext cx="3196023" cy="1345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https://res.cloudinary.com/dtfbvvkyp/image/upload/v1537195039/photos/Test.png">
            <a:extLst>
              <a:ext uri="{FF2B5EF4-FFF2-40B4-BE49-F238E27FC236}">
                <a16:creationId xmlns:a16="http://schemas.microsoft.com/office/drawing/2014/main" id="{A14147A9-A566-4576-BD73-59A433C19A7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1" b="65708"/>
          <a:stretch/>
        </p:blipFill>
        <p:spPr bwMode="auto">
          <a:xfrm>
            <a:off x="1021889" y="3388995"/>
            <a:ext cx="1926028" cy="95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Resultado de imagen de visual studio code laravel">
            <a:extLst>
              <a:ext uri="{FF2B5EF4-FFF2-40B4-BE49-F238E27FC236}">
                <a16:creationId xmlns:a16="http://schemas.microsoft.com/office/drawing/2014/main" id="{36F87A1B-BCAF-47AB-8965-8C40D3779FB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89" y="4827104"/>
            <a:ext cx="2836561" cy="151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Resultado de imagen de laravel composer descargar">
            <a:extLst>
              <a:ext uri="{FF2B5EF4-FFF2-40B4-BE49-F238E27FC236}">
                <a16:creationId xmlns:a16="http://schemas.microsoft.com/office/drawing/2014/main" id="{0E2C7504-8790-4654-A107-86BC022C764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16" y="3725704"/>
            <a:ext cx="3018155" cy="235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EF7EF64-27C9-4D08-B6B7-50790D40E8F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53" y="3510785"/>
            <a:ext cx="2823544" cy="13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Klj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960" y="1714500"/>
            <a:ext cx="9601200" cy="44577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Descripción del tipo de tecnología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Fuentes de información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Cursos no gratuitos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Cursos gratuitos 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Ayudas económicas para estudiar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Recursos para implementar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Descripción de la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PHP: </a:t>
            </a:r>
            <a:r>
              <a:rPr lang="es-ES" dirty="0">
                <a:latin typeface="Century Gothic" panose="020B0502020202020204" pitchFamily="34" charset="0"/>
              </a:rPr>
              <a:t>lenguaje de programación multiplataforma.</a:t>
            </a:r>
            <a:endParaRPr lang="es-E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Framework: </a:t>
            </a:r>
            <a:r>
              <a:rPr lang="es-ES" dirty="0">
                <a:latin typeface="Century Gothic" panose="020B0502020202020204" pitchFamily="34" charset="0"/>
              </a:rPr>
              <a:t>esquema o estructura que se establece y se aprovecha para desarrollar y organizar un software.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2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Descripción del la tecnología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916E8-0FED-428A-B9CA-55994CE8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1428750"/>
            <a:ext cx="10607040" cy="5004582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Century Gothic" panose="020B0502020202020204" pitchFamily="34" charset="0"/>
              </a:rPr>
              <a:t>VENTAJAS DE USAR UN FRAMEWORK:</a:t>
            </a:r>
          </a:p>
          <a:p>
            <a:r>
              <a:rPr lang="es-ES" b="1" dirty="0">
                <a:latin typeface="Century Gothic" panose="020B0502020202020204" pitchFamily="34" charset="0"/>
              </a:rPr>
              <a:t>Patrones de diseño (Modelo Vista Controlador): </a:t>
            </a:r>
            <a:r>
              <a:rPr lang="es-ES" dirty="0">
                <a:latin typeface="Century Gothic" panose="020B0502020202020204" pitchFamily="34" charset="0"/>
              </a:rPr>
              <a:t>permite estructurar la aplicación.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Librerías: </a:t>
            </a:r>
            <a:r>
              <a:rPr lang="es-ES" dirty="0">
                <a:latin typeface="Century Gothic" panose="020B0502020202020204" pitchFamily="34" charset="0"/>
              </a:rPr>
              <a:t>facilitan funciones repetitivas.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Seguridad: </a:t>
            </a:r>
            <a:r>
              <a:rPr lang="es-ES" dirty="0">
                <a:latin typeface="Century Gothic" panose="020B0502020202020204" pitchFamily="34" charset="0"/>
              </a:rPr>
              <a:t>gran apoyo y </a:t>
            </a:r>
            <a:r>
              <a:rPr lang="es-ES" dirty="0" err="1">
                <a:latin typeface="Century Gothic" panose="020B0502020202020204" pitchFamily="34" charset="0"/>
              </a:rPr>
              <a:t>testing</a:t>
            </a:r>
            <a:r>
              <a:rPr lang="es-ES" dirty="0">
                <a:latin typeface="Century Gothic" panose="020B0502020202020204" pitchFamily="34" charset="0"/>
              </a:rPr>
              <a:t> por parte de los desarrolladores.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Código limpio y ordenado: </a:t>
            </a:r>
            <a:r>
              <a:rPr lang="es-ES" dirty="0">
                <a:latin typeface="Century Gothic" panose="020B0502020202020204" pitchFamily="34" charset="0"/>
              </a:rPr>
              <a:t>gracias al patrón de diseño.</a:t>
            </a:r>
          </a:p>
          <a:p>
            <a:r>
              <a:rPr lang="es-ES" b="1" dirty="0">
                <a:latin typeface="Century Gothic" panose="020B0502020202020204" pitchFamily="34" charset="0"/>
              </a:rPr>
              <a:t>Código mantenible: </a:t>
            </a:r>
            <a:r>
              <a:rPr lang="es-ES" dirty="0">
                <a:latin typeface="Century Gothic" panose="020B0502020202020204" pitchFamily="34" charset="0"/>
              </a:rPr>
              <a:t>reutilización de código.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Buenas prácticas: </a:t>
            </a:r>
            <a:r>
              <a:rPr lang="es-ES" dirty="0">
                <a:latin typeface="Century Gothic" panose="020B0502020202020204" pitchFamily="34" charset="0"/>
              </a:rPr>
              <a:t>crecer como desarrolladores.</a:t>
            </a:r>
          </a:p>
          <a:p>
            <a:r>
              <a:rPr lang="es-ES" b="1" dirty="0">
                <a:latin typeface="Century Gothic" panose="020B0502020202020204" pitchFamily="34" charset="0"/>
              </a:rPr>
              <a:t>Comunidad: </a:t>
            </a:r>
            <a:r>
              <a:rPr lang="es-ES" dirty="0">
                <a:latin typeface="Century Gothic" panose="020B0502020202020204" pitchFamily="34" charset="0"/>
              </a:rPr>
              <a:t>para sugerir mejoras.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Integración con otras herramientas: </a:t>
            </a:r>
            <a:r>
              <a:rPr lang="es-ES" dirty="0">
                <a:latin typeface="Century Gothic" panose="020B0502020202020204" pitchFamily="34" charset="0"/>
              </a:rPr>
              <a:t>se puede integrar con otros </a:t>
            </a:r>
            <a:r>
              <a:rPr lang="es-ES" dirty="0" err="1">
                <a:latin typeface="Century Gothic" panose="020B0502020202020204" pitchFamily="34" charset="0"/>
              </a:rPr>
              <a:t>frameworks</a:t>
            </a:r>
            <a:r>
              <a:rPr lang="es-ES" dirty="0">
                <a:latin typeface="Century Gothic" panose="020B0502020202020204" pitchFamily="34" charset="0"/>
              </a:rPr>
              <a:t>.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 and MySQL Web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Beginner’s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Desarrollo Web con PHP y MySQL. 5ª ed. (Anaya)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 de PHP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8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 and PHP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Guía Definitiva de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2.0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3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Documentación oficial Laravel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 de Laravel 5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Laravel: Up &amp; Running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 y Google </a:t>
            </a:r>
            <a:r>
              <a:rPr lang="es-ES" sz="2400" b="1" dirty="0" err="1">
                <a:latin typeface="Century Gothic" panose="020B0502020202020204" pitchFamily="34" charset="0"/>
              </a:rPr>
              <a:t>Scholar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https://i.gyazo.com/b5b59baa27c81b9afdb57d0535af3087.png">
            <a:extLst>
              <a:ext uri="{FF2B5EF4-FFF2-40B4-BE49-F238E27FC236}">
                <a16:creationId xmlns:a16="http://schemas.microsoft.com/office/drawing/2014/main" id="{C0C3C39F-D04D-4884-B041-D856565474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927" y="3428999"/>
            <a:ext cx="1932011" cy="81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https://i.gyazo.com/8e519ff2667fdce25c645114b210b198.png">
            <a:extLst>
              <a:ext uri="{FF2B5EF4-FFF2-40B4-BE49-F238E27FC236}">
                <a16:creationId xmlns:a16="http://schemas.microsoft.com/office/drawing/2014/main" id="{04711535-29A4-4677-972F-FC5E8FBCA5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53" y="3837982"/>
            <a:ext cx="1779043" cy="81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D05242-8B90-48CF-9210-A3C7C2F0E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178" y="3101903"/>
            <a:ext cx="2843033" cy="8179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75EF3B-A832-4E78-A0F9-73935F360E48}"/>
              </a:ext>
            </a:extLst>
          </p:cNvPr>
          <p:cNvSpPr txBox="1"/>
          <p:nvPr/>
        </p:nvSpPr>
        <p:spPr>
          <a:xfrm>
            <a:off x="886848" y="4279440"/>
            <a:ext cx="3861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entury Gothic" panose="020B0502020202020204" pitchFamily="34" charset="0"/>
              </a:rPr>
              <a:t>Nombre del curso: Curso de PHP</a:t>
            </a:r>
          </a:p>
          <a:p>
            <a:r>
              <a:rPr lang="es-ES_tradnl" dirty="0">
                <a:latin typeface="Century Gothic" panose="020B0502020202020204" pitchFamily="34" charset="0"/>
              </a:rPr>
              <a:t>Duración: 150 horas</a:t>
            </a:r>
          </a:p>
          <a:p>
            <a:r>
              <a:rPr lang="es-ES_tradnl" dirty="0">
                <a:latin typeface="Century Gothic" panose="020B0502020202020204" pitchFamily="34" charset="0"/>
              </a:rPr>
              <a:t>Posibilidad de prácticas: sí</a:t>
            </a:r>
          </a:p>
          <a:p>
            <a:r>
              <a:rPr lang="es-ES_tradnl" dirty="0">
                <a:latin typeface="Century Gothic" panose="020B0502020202020204" pitchFamily="34" charset="0"/>
              </a:rPr>
              <a:t>Precio: no disponible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5E218B-53B7-4064-8E29-883B63255122}"/>
              </a:ext>
            </a:extLst>
          </p:cNvPr>
          <p:cNvSpPr txBox="1"/>
          <p:nvPr/>
        </p:nvSpPr>
        <p:spPr>
          <a:xfrm>
            <a:off x="4748482" y="4744414"/>
            <a:ext cx="354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entury Gothic" panose="020B0502020202020204" pitchFamily="34" charset="0"/>
              </a:rPr>
              <a:t>Nombre del curso: PHP 7 Y MYSQL</a:t>
            </a:r>
          </a:p>
          <a:p>
            <a:r>
              <a:rPr lang="es-ES_tradnl" dirty="0">
                <a:latin typeface="Century Gothic" panose="020B0502020202020204" pitchFamily="34" charset="0"/>
              </a:rPr>
              <a:t>Duración: 20 horas más trabajo personal.</a:t>
            </a:r>
          </a:p>
          <a:p>
            <a:r>
              <a:rPr lang="es-ES_tradnl" dirty="0">
                <a:latin typeface="Century Gothic" panose="020B0502020202020204" pitchFamily="34" charset="0"/>
              </a:rPr>
              <a:t>Posibilidad de prácticas: no</a:t>
            </a:r>
          </a:p>
          <a:p>
            <a:r>
              <a:rPr lang="es-ES_tradnl" dirty="0">
                <a:latin typeface="Century Gothic" panose="020B0502020202020204" pitchFamily="34" charset="0"/>
              </a:rPr>
              <a:t>Precio: 15 euros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FAC37B-28B6-4F59-8A0B-4194F8B9B576}"/>
              </a:ext>
            </a:extLst>
          </p:cNvPr>
          <p:cNvSpPr txBox="1"/>
          <p:nvPr/>
        </p:nvSpPr>
        <p:spPr>
          <a:xfrm>
            <a:off x="8297407" y="4140940"/>
            <a:ext cx="3673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Nombre del curso: Aplicaciones web con PHP</a:t>
            </a:r>
          </a:p>
          <a:p>
            <a:r>
              <a:rPr lang="es-ES_tradnl"/>
              <a:t>Duración: no especificado</a:t>
            </a:r>
          </a:p>
          <a:p>
            <a:r>
              <a:rPr lang="es-ES_tradnl"/>
              <a:t>Posibilidad de prácticas: no</a:t>
            </a:r>
          </a:p>
          <a:p>
            <a:r>
              <a:rPr lang="es-ES_tradnl"/>
              <a:t>Precio: 1600 euros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625730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111</TotalTime>
  <Words>561</Words>
  <Application>Microsoft Office PowerPoint</Application>
  <PresentationFormat>Panorámica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Century Gothic</vt:lpstr>
      <vt:lpstr>Franklin Gothic Book</vt:lpstr>
      <vt:lpstr>Recorte</vt:lpstr>
      <vt:lpstr>PHP Framework</vt:lpstr>
      <vt:lpstr>Presentación de PowerPoint</vt:lpstr>
      <vt:lpstr>Índice</vt:lpstr>
      <vt:lpstr>Descripción de la tecnología</vt:lpstr>
      <vt:lpstr>Descripción del la tecnología</vt:lpstr>
      <vt:lpstr>Fuentes de Información Tecnología general: PHP</vt:lpstr>
      <vt:lpstr>Fuentes de Información Tecnología específica: Yii</vt:lpstr>
      <vt:lpstr>Fuentes de Información Tecnología específica: Laravel</vt:lpstr>
      <vt:lpstr>Cursos NO gratuitos Tecnología general: PHP</vt:lpstr>
      <vt:lpstr>Cursos NO gratuitos Tecnología específica: Yii</vt:lpstr>
      <vt:lpstr>Cursos NO gratuitos Tecnología específica: Laravel</vt:lpstr>
      <vt:lpstr>Cursos gratuitos Tecnología general: PHP</vt:lpstr>
      <vt:lpstr>Cursos gratuitos Tecnología específica: Yii</vt:lpstr>
      <vt:lpstr>Cursos gratuitos Tecnología específica: Laravel</vt:lpstr>
      <vt:lpstr>Ayudas económicas para estudiar las tecnologías</vt:lpstr>
      <vt:lpstr>Recursos para implementar las tecnologías Tecnología específica: Yii</vt:lpstr>
      <vt:lpstr>Recursos para implementar las tecnologías Tecnología específica: Laravel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Escribano Elvira Lucía</cp:lastModifiedBy>
  <cp:revision>16</cp:revision>
  <dcterms:created xsi:type="dcterms:W3CDTF">2019-03-17T13:40:25Z</dcterms:created>
  <dcterms:modified xsi:type="dcterms:W3CDTF">2019-03-18T18:12:44Z</dcterms:modified>
</cp:coreProperties>
</file>