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6" r:id="rId4"/>
    <p:sldId id="265" r:id="rId5"/>
    <p:sldId id="278" r:id="rId6"/>
    <p:sldId id="262" r:id="rId7"/>
    <p:sldId id="264" r:id="rId8"/>
    <p:sldId id="263" r:id="rId9"/>
    <p:sldId id="269" r:id="rId10"/>
    <p:sldId id="268" r:id="rId11"/>
    <p:sldId id="267" r:id="rId12"/>
    <p:sldId id="270" r:id="rId13"/>
    <p:sldId id="271" r:id="rId14"/>
    <p:sldId id="272" r:id="rId15"/>
    <p:sldId id="273" r:id="rId16"/>
    <p:sldId id="276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F6"/>
    <a:srgbClr val="FFFFFF"/>
    <a:srgbClr val="EB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176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2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8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6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84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2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s/" TargetMode="External"/><Relationship Id="rId2" Type="http://schemas.openxmlformats.org/officeDocument/2006/relationships/hyperlink" Target="https://proquest.safaribooksonline.com/978007183730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framework.com/doc/guide/2.0/es" TargetMode="External"/><Relationship Id="rId2" Type="http://schemas.openxmlformats.org/officeDocument/2006/relationships/hyperlink" Target="https://proquest.safaribooksonline.com/978178398188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tutorialspoint.com/yii/index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manuales/manual-laravel-5.html" TargetMode="External"/><Relationship Id="rId2" Type="http://schemas.openxmlformats.org/officeDocument/2006/relationships/hyperlink" Target="https://laravel.com/docs/5.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solutionsproj.net/software/Laravelfff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191" y="2074794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 y Google </a:t>
            </a:r>
            <a:r>
              <a:rPr lang="es-ES" sz="2400" b="1" dirty="0" err="1">
                <a:latin typeface="Century Gothic" panose="020B0502020202020204" pitchFamily="34" charset="0"/>
              </a:rPr>
              <a:t>Scholar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791050-30B4-4905-8D1E-03F6A25F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22" y="3525997"/>
            <a:ext cx="3296487" cy="7848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4CA0B1-3855-4DDF-87E6-4DC257D1B064}"/>
              </a:ext>
            </a:extLst>
          </p:cNvPr>
          <p:cNvSpPr txBox="1"/>
          <p:nvPr/>
        </p:nvSpPr>
        <p:spPr>
          <a:xfrm>
            <a:off x="1142522" y="4458461"/>
            <a:ext cx="368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entury Gothic" panose="020B0502020202020204" pitchFamily="34" charset="0"/>
              </a:rPr>
              <a:t>Nombre</a:t>
            </a:r>
            <a:r>
              <a:rPr lang="es-ES_tradnl" dirty="0">
                <a:latin typeface="Century Gothic" panose="020B0502020202020204" pitchFamily="34" charset="0"/>
              </a:rPr>
              <a:t>: Curso de Desarrollo </a:t>
            </a:r>
            <a:r>
              <a:rPr lang="es-ES_tradnl" dirty="0" err="1">
                <a:latin typeface="Century Gothic" panose="020B0502020202020204" pitchFamily="34" charset="0"/>
              </a:rPr>
              <a:t>Backend</a:t>
            </a:r>
            <a:r>
              <a:rPr lang="es-ES_tradnl" dirty="0">
                <a:latin typeface="Century Gothic" panose="020B0502020202020204" pitchFamily="34" charset="0"/>
              </a:rPr>
              <a:t> con PHP y </a:t>
            </a:r>
            <a:r>
              <a:rPr lang="es-ES_tradnl" dirty="0" err="1">
                <a:latin typeface="Century Gothic" panose="020B0502020202020204" pitchFamily="34" charset="0"/>
              </a:rPr>
              <a:t>Yii</a:t>
            </a:r>
            <a:r>
              <a:rPr lang="es-ES_tradnl" dirty="0">
                <a:latin typeface="Century Gothic" panose="020B0502020202020204" pitchFamily="34" charset="0"/>
              </a:rPr>
              <a:t> 2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Duración</a:t>
            </a:r>
            <a:r>
              <a:rPr lang="es-ES_tradnl" dirty="0">
                <a:latin typeface="Century Gothic" panose="020B0502020202020204" pitchFamily="34" charset="0"/>
              </a:rPr>
              <a:t>: 10 horas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Posibilidad de prácticas: </a:t>
            </a:r>
            <a:r>
              <a:rPr lang="es-ES_tradnl" dirty="0">
                <a:latin typeface="Century Gothic" panose="020B0502020202020204" pitchFamily="34" charset="0"/>
              </a:rPr>
              <a:t>No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Precio: </a:t>
            </a:r>
            <a:r>
              <a:rPr lang="es-ES_tradnl" dirty="0">
                <a:latin typeface="Century Gothic" panose="020B0502020202020204" pitchFamily="34" charset="0"/>
              </a:rPr>
              <a:t>7€ / mes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802BCC-7E31-4D49-9839-19C366F81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088" y="3287561"/>
            <a:ext cx="2631551" cy="10899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73397A1-8496-431F-B899-118B4049544A}"/>
              </a:ext>
            </a:extLst>
          </p:cNvPr>
          <p:cNvSpPr txBox="1"/>
          <p:nvPr/>
        </p:nvSpPr>
        <p:spPr>
          <a:xfrm>
            <a:off x="4885899" y="4458461"/>
            <a:ext cx="3289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entury Gothic" panose="020B0502020202020204" pitchFamily="34" charset="0"/>
              </a:rPr>
              <a:t>Nombre: </a:t>
            </a:r>
            <a:r>
              <a:rPr lang="es-ES_tradnl" dirty="0" err="1">
                <a:latin typeface="Century Gothic" panose="020B0502020202020204" pitchFamily="34" charset="0"/>
              </a:rPr>
              <a:t>Learning</a:t>
            </a:r>
            <a:r>
              <a:rPr lang="es-ES_tradnl" dirty="0">
                <a:latin typeface="Century Gothic" panose="020B0502020202020204" pitchFamily="34" charset="0"/>
              </a:rPr>
              <a:t> </a:t>
            </a:r>
            <a:r>
              <a:rPr lang="es-ES_tradnl" dirty="0" err="1">
                <a:latin typeface="Century Gothic" panose="020B0502020202020204" pitchFamily="34" charset="0"/>
              </a:rPr>
              <a:t>Path</a:t>
            </a:r>
            <a:r>
              <a:rPr lang="es-ES_tradnl" dirty="0">
                <a:latin typeface="Century Gothic" panose="020B0502020202020204" pitchFamily="34" charset="0"/>
              </a:rPr>
              <a:t>: </a:t>
            </a:r>
            <a:r>
              <a:rPr lang="es-ES_tradnl" dirty="0" err="1">
                <a:latin typeface="Century Gothic" panose="020B0502020202020204" pitchFamily="34" charset="0"/>
              </a:rPr>
              <a:t>Yii</a:t>
            </a:r>
            <a:r>
              <a:rPr lang="es-ES_tradnl" dirty="0">
                <a:latin typeface="Century Gothic" panose="020B0502020202020204" pitchFamily="34" charset="0"/>
              </a:rPr>
              <a:t> 2: </a:t>
            </a:r>
            <a:r>
              <a:rPr lang="es-ES_tradnl" dirty="0" err="1">
                <a:latin typeface="Century Gothic" panose="020B0502020202020204" pitchFamily="34" charset="0"/>
              </a:rPr>
              <a:t>Applications</a:t>
            </a:r>
            <a:r>
              <a:rPr lang="es-ES_tradnl" dirty="0">
                <a:latin typeface="Century Gothic" panose="020B0502020202020204" pitchFamily="34" charset="0"/>
              </a:rPr>
              <a:t> </a:t>
            </a:r>
            <a:r>
              <a:rPr lang="es-ES_tradnl" dirty="0" err="1">
                <a:latin typeface="Century Gothic" panose="020B0502020202020204" pitchFamily="34" charset="0"/>
              </a:rPr>
              <a:t>with</a:t>
            </a:r>
            <a:r>
              <a:rPr lang="es-ES_tradnl" dirty="0">
                <a:latin typeface="Century Gothic" panose="020B0502020202020204" pitchFamily="34" charset="0"/>
              </a:rPr>
              <a:t> PHP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Duración</a:t>
            </a:r>
            <a:r>
              <a:rPr lang="es-ES_tradnl" dirty="0">
                <a:latin typeface="Century Gothic" panose="020B0502020202020204" pitchFamily="34" charset="0"/>
              </a:rPr>
              <a:t>: 10 horas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Posibilidad de prácticas: </a:t>
            </a:r>
            <a:r>
              <a:rPr lang="es-ES_tradnl" dirty="0">
                <a:latin typeface="Century Gothic" panose="020B0502020202020204" pitchFamily="34" charset="0"/>
              </a:rPr>
              <a:t>no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Precio</a:t>
            </a:r>
            <a:r>
              <a:rPr lang="es-ES_tradnl" dirty="0">
                <a:latin typeface="Century Gothic" panose="020B0502020202020204" pitchFamily="34" charset="0"/>
              </a:rPr>
              <a:t>: 13€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DCA718-C5C3-4247-8FE8-FB9E17F93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3079" y="3517431"/>
            <a:ext cx="3080440" cy="86012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9BA907B-D634-4D65-991C-9064616F36E2}"/>
              </a:ext>
            </a:extLst>
          </p:cNvPr>
          <p:cNvSpPr txBox="1"/>
          <p:nvPr/>
        </p:nvSpPr>
        <p:spPr>
          <a:xfrm>
            <a:off x="8515705" y="4417874"/>
            <a:ext cx="3498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entury Gothic" panose="020B0502020202020204" pitchFamily="34" charset="0"/>
              </a:rPr>
              <a:t>Nombre</a:t>
            </a:r>
            <a:r>
              <a:rPr lang="es-ES_tradnl" dirty="0">
                <a:latin typeface="Century Gothic" panose="020B0502020202020204" pitchFamily="34" charset="0"/>
              </a:rPr>
              <a:t>:  Desarrollar aplicaciones Web con </a:t>
            </a:r>
            <a:r>
              <a:rPr lang="es-ES_tradnl" dirty="0" err="1">
                <a:latin typeface="Century Gothic" panose="020B0502020202020204" pitchFamily="34" charset="0"/>
              </a:rPr>
              <a:t>Yii</a:t>
            </a:r>
            <a:r>
              <a:rPr lang="es-ES_tradnl" dirty="0">
                <a:latin typeface="Century Gothic" panose="020B0502020202020204" pitchFamily="34" charset="0"/>
              </a:rPr>
              <a:t> 2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Duración</a:t>
            </a:r>
            <a:r>
              <a:rPr lang="es-ES_tradnl" dirty="0">
                <a:latin typeface="Century Gothic" panose="020B0502020202020204" pitchFamily="34" charset="0"/>
              </a:rPr>
              <a:t>: 14 horas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Posibilidad de prácticas:  </a:t>
            </a:r>
            <a:r>
              <a:rPr lang="es-ES_tradnl" dirty="0">
                <a:latin typeface="Century Gothic" panose="020B0502020202020204" pitchFamily="34" charset="0"/>
              </a:rPr>
              <a:t>no indicado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Precio: </a:t>
            </a:r>
            <a:r>
              <a:rPr lang="es-ES_tradnl" dirty="0">
                <a:latin typeface="Century Gothic" panose="020B0502020202020204" pitchFamily="34" charset="0"/>
              </a:rPr>
              <a:t>3500€</a:t>
            </a:r>
          </a:p>
        </p:txBody>
      </p:sp>
    </p:spTree>
    <p:extLst>
      <p:ext uri="{BB962C8B-B14F-4D97-AF65-F5344CB8AC3E}">
        <p14:creationId xmlns:p14="http://schemas.microsoft.com/office/powerpoint/2010/main" val="32382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68" y="2099476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 y Google </a:t>
            </a:r>
            <a:r>
              <a:rPr lang="es-ES" sz="2400" b="1" dirty="0" err="1">
                <a:latin typeface="Century Gothic" panose="020B0502020202020204" pitchFamily="34" charset="0"/>
              </a:rPr>
              <a:t>Scholar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FD0B65-57E2-40CD-A48F-DF30CA28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3454695"/>
            <a:ext cx="2141486" cy="83797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D4DB16-1348-4D40-9967-D88995CE10C7}"/>
              </a:ext>
            </a:extLst>
          </p:cNvPr>
          <p:cNvSpPr txBox="1"/>
          <p:nvPr/>
        </p:nvSpPr>
        <p:spPr>
          <a:xfrm>
            <a:off x="1039235" y="4509051"/>
            <a:ext cx="341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entury Gothic" panose="020B0502020202020204" pitchFamily="34" charset="0"/>
              </a:rPr>
              <a:t>Nombre: </a:t>
            </a:r>
            <a:r>
              <a:rPr lang="es-ES_tradnl" dirty="0">
                <a:latin typeface="Century Gothic" panose="020B0502020202020204" pitchFamily="34" charset="0"/>
              </a:rPr>
              <a:t>Curso básico de Laravel 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Duración</a:t>
            </a:r>
            <a:r>
              <a:rPr lang="es-ES_tradnl" dirty="0">
                <a:latin typeface="Century Gothic" panose="020B0502020202020204" pitchFamily="34" charset="0"/>
              </a:rPr>
              <a:t>: 7 horas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Posibilidad de prácticas</a:t>
            </a:r>
            <a:r>
              <a:rPr lang="es-ES_tradnl" dirty="0">
                <a:latin typeface="Century Gothic" panose="020B0502020202020204" pitchFamily="34" charset="0"/>
              </a:rPr>
              <a:t>: no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Precio:</a:t>
            </a:r>
            <a:r>
              <a:rPr lang="es-ES_tradnl" dirty="0">
                <a:latin typeface="Century Gothic" panose="020B0502020202020204" pitchFamily="34" charset="0"/>
              </a:rPr>
              <a:t> 10€/mes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91B393-545B-4477-A141-E9AF8797F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673" y="3186251"/>
            <a:ext cx="2886964" cy="10927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B20557-B447-4189-AF01-BAD214069B16}"/>
              </a:ext>
            </a:extLst>
          </p:cNvPr>
          <p:cNvSpPr txBox="1"/>
          <p:nvPr/>
        </p:nvSpPr>
        <p:spPr>
          <a:xfrm>
            <a:off x="4644106" y="4465218"/>
            <a:ext cx="3411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entury Gothic" panose="020B0502020202020204" pitchFamily="34" charset="0"/>
              </a:rPr>
              <a:t>Nombre</a:t>
            </a:r>
            <a:r>
              <a:rPr lang="es-ES_tradnl" dirty="0">
                <a:latin typeface="Century Gothic" panose="020B0502020202020204" pitchFamily="34" charset="0"/>
              </a:rPr>
              <a:t>: Desarrollo de aplicaciones Web con Laravel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Duración</a:t>
            </a:r>
            <a:r>
              <a:rPr lang="es-ES_tradnl" dirty="0">
                <a:latin typeface="Century Gothic" panose="020B0502020202020204" pitchFamily="34" charset="0"/>
              </a:rPr>
              <a:t>: 35 horas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Posibilidad de prácticas: </a:t>
            </a:r>
            <a:r>
              <a:rPr lang="es-ES_tradnl" dirty="0">
                <a:latin typeface="Century Gothic" panose="020B0502020202020204" pitchFamily="34" charset="0"/>
              </a:rPr>
              <a:t>no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Precio</a:t>
            </a:r>
            <a:r>
              <a:rPr lang="es-ES_tradnl" dirty="0">
                <a:latin typeface="Century Gothic" panose="020B0502020202020204" pitchFamily="34" charset="0"/>
              </a:rPr>
              <a:t>: 99€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C99EF9-D160-40B8-9A5A-5E49AC80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4" y="3150086"/>
            <a:ext cx="2781182" cy="13151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C6D6F28-2675-49B4-AEA1-DF3F34A560DD}"/>
              </a:ext>
            </a:extLst>
          </p:cNvPr>
          <p:cNvSpPr txBox="1"/>
          <p:nvPr/>
        </p:nvSpPr>
        <p:spPr>
          <a:xfrm>
            <a:off x="8569992" y="4465218"/>
            <a:ext cx="341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entury Gothic" panose="020B0502020202020204" pitchFamily="34" charset="0"/>
              </a:rPr>
              <a:t>Nombre</a:t>
            </a:r>
            <a:r>
              <a:rPr lang="es-ES_tradnl" dirty="0">
                <a:latin typeface="Century Gothic" panose="020B0502020202020204" pitchFamily="34" charset="0"/>
              </a:rPr>
              <a:t>: Curso de Laravel 5.5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Duración</a:t>
            </a:r>
            <a:r>
              <a:rPr lang="es-ES_tradnl" dirty="0">
                <a:latin typeface="Century Gothic" panose="020B0502020202020204" pitchFamily="34" charset="0"/>
              </a:rPr>
              <a:t>: 7 horas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Posibilidad de prácticas:</a:t>
            </a:r>
            <a:r>
              <a:rPr lang="es-ES_tradnl" dirty="0">
                <a:latin typeface="Century Gothic" panose="020B0502020202020204" pitchFamily="34" charset="0"/>
              </a:rPr>
              <a:t> no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Precio</a:t>
            </a:r>
            <a:r>
              <a:rPr lang="es-ES_tradnl" dirty="0">
                <a:latin typeface="Century Gothic" panose="020B0502020202020204" pitchFamily="34" charset="0"/>
              </a:rPr>
              <a:t>:10€</a:t>
            </a:r>
          </a:p>
        </p:txBody>
      </p:sp>
    </p:spTree>
    <p:extLst>
      <p:ext uri="{BB962C8B-B14F-4D97-AF65-F5344CB8AC3E}">
        <p14:creationId xmlns:p14="http://schemas.microsoft.com/office/powerpoint/2010/main" val="205852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Buscadores y metabuscadores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AA1CABA-3973-4F06-B9BB-55B9341B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10" y="3003955"/>
            <a:ext cx="5518533" cy="29326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3D8267-E716-4CC0-B06D-CC45E96EE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" t="931" r="12648" b="1325"/>
          <a:stretch/>
        </p:blipFill>
        <p:spPr>
          <a:xfrm>
            <a:off x="1181099" y="3003954"/>
            <a:ext cx="4792649" cy="29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9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Buscadores y metabuscadores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82026D-D102-4E18-842A-07F8BF59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655404"/>
            <a:ext cx="4695825" cy="36480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8590EF-A99F-4954-8B0B-03CEDA82D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38" r="15526"/>
          <a:stretch/>
        </p:blipFill>
        <p:spPr>
          <a:xfrm>
            <a:off x="6598091" y="2877982"/>
            <a:ext cx="5068957" cy="29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3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Buscadores y metabuscadores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8EFD9A-2B18-4C09-924E-29490B109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8"/>
          <a:stretch/>
        </p:blipFill>
        <p:spPr>
          <a:xfrm>
            <a:off x="7142921" y="2876986"/>
            <a:ext cx="4917633" cy="31005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027704-4B7C-490A-A937-547DB2DF5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8" r="3715"/>
          <a:stretch/>
        </p:blipFill>
        <p:spPr>
          <a:xfrm>
            <a:off x="1051560" y="2876986"/>
            <a:ext cx="5392038" cy="30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4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Ayudas económicas para estudiar las tecnologías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589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F90C3B-088C-4434-B510-74FD53A0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4" y="2726635"/>
            <a:ext cx="7546593" cy="27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98836" cy="1485900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Recursos para implementar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64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3484294" y="3210535"/>
            <a:ext cx="2336724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GRATUITOS 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238F01-0596-415D-A4A4-61469D1E88CA}"/>
              </a:ext>
            </a:extLst>
          </p:cNvPr>
          <p:cNvSpPr txBox="1"/>
          <p:nvPr/>
        </p:nvSpPr>
        <p:spPr>
          <a:xfrm>
            <a:off x="8861444" y="3205451"/>
            <a:ext cx="3698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 2. NO GRATUITOS</a:t>
            </a:r>
          </a:p>
          <a:p>
            <a:endParaRPr lang="es-ES_tradnl" dirty="0"/>
          </a:p>
        </p:txBody>
      </p:sp>
      <p:pic>
        <p:nvPicPr>
          <p:cNvPr id="7" name="Imagen 6" descr="Resultado de imagen de laravel composer descargar">
            <a:extLst>
              <a:ext uri="{FF2B5EF4-FFF2-40B4-BE49-F238E27FC236}">
                <a16:creationId xmlns:a16="http://schemas.microsoft.com/office/drawing/2014/main" id="{D3006A5B-EC02-4D9B-8C40-B6BF926D6C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04" y="3982784"/>
            <a:ext cx="2764327" cy="23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0CC6EC-4796-4924-B4B7-6F70700688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20" y="4380038"/>
            <a:ext cx="3092232" cy="1601780"/>
          </a:xfrm>
          <a:prstGeom prst="rect">
            <a:avLst/>
          </a:prstGeom>
        </p:spPr>
      </p:pic>
      <p:pic>
        <p:nvPicPr>
          <p:cNvPr id="12" name="Imagen 11" descr="Resultado de imagen de yii2 visual studio code">
            <a:extLst>
              <a:ext uri="{FF2B5EF4-FFF2-40B4-BE49-F238E27FC236}">
                <a16:creationId xmlns:a16="http://schemas.microsoft.com/office/drawing/2014/main" id="{983588FE-B0ED-42D7-BB33-4CFCB8F5B7F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6" y="3957059"/>
            <a:ext cx="3824901" cy="239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4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Recursos para implementar las tecnologías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558498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2569907" y="3475825"/>
            <a:ext cx="2486850" cy="63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GRATUITOS</a:t>
            </a: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4106E9-1902-475A-8E0B-E53E67AC8D94}"/>
              </a:ext>
            </a:extLst>
          </p:cNvPr>
          <p:cNvSpPr txBox="1"/>
          <p:nvPr/>
        </p:nvSpPr>
        <p:spPr>
          <a:xfrm>
            <a:off x="8444138" y="3224264"/>
            <a:ext cx="3095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2. NO GRATUITOS</a:t>
            </a:r>
          </a:p>
          <a:p>
            <a:endParaRPr lang="es-ES_tradnl" dirty="0"/>
          </a:p>
        </p:txBody>
      </p:sp>
      <p:pic>
        <p:nvPicPr>
          <p:cNvPr id="7" name="Imagen 6" descr="https://nova.laravel.com/img/screenshot.png">
            <a:extLst>
              <a:ext uri="{FF2B5EF4-FFF2-40B4-BE49-F238E27FC236}">
                <a16:creationId xmlns:a16="http://schemas.microsoft.com/office/drawing/2014/main" id="{94312CFF-D2AE-44BB-BC5B-4D3EBF3582D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61" b="66168"/>
          <a:stretch/>
        </p:blipFill>
        <p:spPr bwMode="auto">
          <a:xfrm>
            <a:off x="8256837" y="5280300"/>
            <a:ext cx="3196023" cy="1345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https://res.cloudinary.com/dtfbvvkyp/image/upload/v1537195039/photos/Test.png">
            <a:extLst>
              <a:ext uri="{FF2B5EF4-FFF2-40B4-BE49-F238E27FC236}">
                <a16:creationId xmlns:a16="http://schemas.microsoft.com/office/drawing/2014/main" id="{A14147A9-A566-4576-BD73-59A433C19A7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1" b="65708"/>
          <a:stretch/>
        </p:blipFill>
        <p:spPr bwMode="auto">
          <a:xfrm>
            <a:off x="1606893" y="5732835"/>
            <a:ext cx="1926028" cy="95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Resultado de imagen de visual studio code laravel">
            <a:extLst>
              <a:ext uri="{FF2B5EF4-FFF2-40B4-BE49-F238E27FC236}">
                <a16:creationId xmlns:a16="http://schemas.microsoft.com/office/drawing/2014/main" id="{36F87A1B-BCAF-47AB-8965-8C40D3779FB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46" y="4107884"/>
            <a:ext cx="2836561" cy="151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Resultado de imagen de laravel composer descargar">
            <a:extLst>
              <a:ext uri="{FF2B5EF4-FFF2-40B4-BE49-F238E27FC236}">
                <a16:creationId xmlns:a16="http://schemas.microsoft.com/office/drawing/2014/main" id="{0E2C7504-8790-4654-A107-86BC022C764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533" y="4122253"/>
            <a:ext cx="3018155" cy="235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EF7EF64-27C9-4D08-B6B7-50790D40E8F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10" y="3770133"/>
            <a:ext cx="2823544" cy="13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5" y="2320786"/>
            <a:ext cx="960120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AC144-58E6-4F3D-950E-1E552DA2BAB3}"/>
              </a:ext>
            </a:extLst>
          </p:cNvPr>
          <p:cNvSpPr txBox="1"/>
          <p:nvPr/>
        </p:nvSpPr>
        <p:spPr>
          <a:xfrm>
            <a:off x="5155442" y="3063736"/>
            <a:ext cx="72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MUCHAS GRACIAS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960" y="1714500"/>
            <a:ext cx="9601200" cy="44577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Descripción del tipo de tecnología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Fuentes de información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Cursos no gratuitos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Cursos gratuitos 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Ayudas económicas para estudiar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Recursos para implementar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Descripción de la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PHP: </a:t>
            </a:r>
            <a:r>
              <a:rPr lang="es-ES" dirty="0">
                <a:latin typeface="Century Gothic" panose="020B0502020202020204" pitchFamily="34" charset="0"/>
              </a:rPr>
              <a:t>lenguaje de programación multiplataforma.</a:t>
            </a:r>
            <a:endParaRPr lang="es-E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Framework: </a:t>
            </a:r>
            <a:r>
              <a:rPr lang="es-ES" dirty="0">
                <a:latin typeface="Century Gothic" panose="020B0502020202020204" pitchFamily="34" charset="0"/>
              </a:rPr>
              <a:t>esquema o estructura que se establece y se aprovecha para desarrollar y organizar un software.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2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Descripción del la tecnología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916E8-0FED-428A-B9CA-55994CE8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443" y="1746803"/>
            <a:ext cx="9601200" cy="5004582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Century Gothic" panose="020B0502020202020204" pitchFamily="34" charset="0"/>
              </a:rPr>
              <a:t>VENTAJAS DE USAR UN FRAMEWORK:</a:t>
            </a:r>
          </a:p>
          <a:p>
            <a:r>
              <a:rPr lang="es-ES" b="1" dirty="0">
                <a:latin typeface="Century Gothic" panose="020B0502020202020204" pitchFamily="34" charset="0"/>
              </a:rPr>
              <a:t>Patrones de diseño (Modelo Vista Controlador): </a:t>
            </a:r>
            <a:r>
              <a:rPr lang="es-ES" dirty="0">
                <a:latin typeface="Century Gothic" panose="020B0502020202020204" pitchFamily="34" charset="0"/>
              </a:rPr>
              <a:t>permite estructurar la aplicación.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Librerías: </a:t>
            </a:r>
            <a:r>
              <a:rPr lang="es-ES" dirty="0">
                <a:latin typeface="Century Gothic" panose="020B0502020202020204" pitchFamily="34" charset="0"/>
              </a:rPr>
              <a:t>facilitan funciones repetitivas.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Seguridad: </a:t>
            </a:r>
            <a:r>
              <a:rPr lang="es-ES" dirty="0">
                <a:latin typeface="Century Gothic" panose="020B0502020202020204" pitchFamily="34" charset="0"/>
              </a:rPr>
              <a:t>gran apoyo y </a:t>
            </a:r>
            <a:r>
              <a:rPr lang="es-ES" dirty="0" err="1">
                <a:latin typeface="Century Gothic" panose="020B0502020202020204" pitchFamily="34" charset="0"/>
              </a:rPr>
              <a:t>testing</a:t>
            </a:r>
            <a:r>
              <a:rPr lang="es-ES" dirty="0">
                <a:latin typeface="Century Gothic" panose="020B0502020202020204" pitchFamily="34" charset="0"/>
              </a:rPr>
              <a:t> por parte de los desarrolladores.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Código limpio y ordenado: </a:t>
            </a:r>
            <a:r>
              <a:rPr lang="es-ES" dirty="0">
                <a:latin typeface="Century Gothic" panose="020B0502020202020204" pitchFamily="34" charset="0"/>
              </a:rPr>
              <a:t>gracias al patrón de diseño.</a:t>
            </a:r>
          </a:p>
          <a:p>
            <a:r>
              <a:rPr lang="es-ES" b="1" dirty="0">
                <a:latin typeface="Century Gothic" panose="020B0502020202020204" pitchFamily="34" charset="0"/>
              </a:rPr>
              <a:t>Código mantenible: </a:t>
            </a:r>
            <a:r>
              <a:rPr lang="es-ES" dirty="0">
                <a:latin typeface="Century Gothic" panose="020B0502020202020204" pitchFamily="34" charset="0"/>
              </a:rPr>
              <a:t>reutilización de código.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Buenas prácticas: </a:t>
            </a:r>
            <a:r>
              <a:rPr lang="es-ES" dirty="0">
                <a:latin typeface="Century Gothic" panose="020B0502020202020204" pitchFamily="34" charset="0"/>
              </a:rPr>
              <a:t>crecer como desarrolladores.</a:t>
            </a:r>
          </a:p>
          <a:p>
            <a:r>
              <a:rPr lang="es-ES" b="1" dirty="0">
                <a:latin typeface="Century Gothic" panose="020B0502020202020204" pitchFamily="34" charset="0"/>
              </a:rPr>
              <a:t>Comunidad: </a:t>
            </a:r>
            <a:r>
              <a:rPr lang="es-ES" dirty="0">
                <a:latin typeface="Century Gothic" panose="020B0502020202020204" pitchFamily="34" charset="0"/>
              </a:rPr>
              <a:t>para sugerir mejoras.</a:t>
            </a:r>
            <a:endParaRPr lang="es-ES" b="1" dirty="0">
              <a:latin typeface="Century Gothic" panose="020B0502020202020204" pitchFamily="34" charset="0"/>
            </a:endParaRPr>
          </a:p>
          <a:p>
            <a:r>
              <a:rPr lang="es-ES" b="1" dirty="0">
                <a:latin typeface="Century Gothic" panose="020B0502020202020204" pitchFamily="34" charset="0"/>
              </a:rPr>
              <a:t>Integración con otras herramientas: </a:t>
            </a:r>
            <a:r>
              <a:rPr lang="es-ES" dirty="0">
                <a:latin typeface="Century Gothic" panose="020B0502020202020204" pitchFamily="34" charset="0"/>
              </a:rPr>
              <a:t>se puede integrar con otros </a:t>
            </a:r>
            <a:r>
              <a:rPr lang="es-ES" dirty="0" err="1">
                <a:latin typeface="Century Gothic" panose="020B0502020202020204" pitchFamily="34" charset="0"/>
              </a:rPr>
              <a:t>frameworks</a:t>
            </a:r>
            <a:r>
              <a:rPr lang="es-ES" dirty="0">
                <a:latin typeface="Century Gothic" panose="020B0502020202020204" pitchFamily="34" charset="0"/>
              </a:rPr>
              <a:t>.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 and MySQL Web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Beginner’s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Desarrollo Web con PHP y MySQL. 5ª ed. (Anaya)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 de PHP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8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</a:t>
            </a:r>
            <a:r>
              <a:rPr lang="es-ES" sz="2400" b="1" dirty="0" err="1">
                <a:latin typeface="Century Gothic" panose="020B0502020202020204" pitchFamily="34" charset="0"/>
              </a:rPr>
              <a:t>Yii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0" y="2171700"/>
            <a:ext cx="9601200" cy="48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 and PHP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Guía Definitiva de </a:t>
            </a: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2.0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 err="1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Yii</a:t>
            </a: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Resultado de imagen de yii png">
            <a:extLst>
              <a:ext uri="{FF2B5EF4-FFF2-40B4-BE49-F238E27FC236}">
                <a16:creationId xmlns:a16="http://schemas.microsoft.com/office/drawing/2014/main" id="{A48B450D-3AF0-429C-A374-BB09532B0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45" y="0"/>
            <a:ext cx="2175510" cy="21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3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Fuentes de Información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específica: Laravel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Buscador de la UAH y Google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Documentación oficial Laravel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Manual de Laravel 5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Laravel: Up &amp; Running</a:t>
            </a: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Resultado de imagen de laravel png">
            <a:extLst>
              <a:ext uri="{FF2B5EF4-FFF2-40B4-BE49-F238E27FC236}">
                <a16:creationId xmlns:a16="http://schemas.microsoft.com/office/drawing/2014/main" id="{5DE18207-159D-49E1-BCC8-6F20AF1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0" y="40088"/>
            <a:ext cx="2301240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Cursos NO gratuitos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sz="2400" b="1" dirty="0">
                <a:latin typeface="Century Gothic" panose="020B0502020202020204" pitchFamily="34" charset="0"/>
              </a:rPr>
              <a:t>Tecnología general: PHP</a:t>
            </a: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660" y="217170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Herramientas utilizadas: Google y Google </a:t>
            </a:r>
            <a:r>
              <a:rPr lang="es-ES" sz="2400" b="1" dirty="0" err="1">
                <a:latin typeface="Century Gothic" panose="020B0502020202020204" pitchFamily="34" charset="0"/>
              </a:rPr>
              <a:t>Scholar</a:t>
            </a:r>
            <a:endParaRPr lang="es-ES" sz="2400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539240" y="3429000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34" name="Picture 10" descr="Resultado de imagen de php png">
            <a:extLst>
              <a:ext uri="{FF2B5EF4-FFF2-40B4-BE49-F238E27FC236}">
                <a16:creationId xmlns:a16="http://schemas.microsoft.com/office/drawing/2014/main" id="{C3FD6A3C-1B94-4768-AD4A-65A36B7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56" y="305133"/>
            <a:ext cx="2300287" cy="1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https://i.gyazo.com/b5b59baa27c81b9afdb57d0535af3087.png">
            <a:extLst>
              <a:ext uri="{FF2B5EF4-FFF2-40B4-BE49-F238E27FC236}">
                <a16:creationId xmlns:a16="http://schemas.microsoft.com/office/drawing/2014/main" id="{C0C3C39F-D04D-4884-B041-D856565474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79" y="3415018"/>
            <a:ext cx="1932011" cy="81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https://i.gyazo.com/8e519ff2667fdce25c645114b210b198.png">
            <a:extLst>
              <a:ext uri="{FF2B5EF4-FFF2-40B4-BE49-F238E27FC236}">
                <a16:creationId xmlns:a16="http://schemas.microsoft.com/office/drawing/2014/main" id="{04711535-29A4-4677-972F-FC5E8FBCA5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820" y="3342487"/>
            <a:ext cx="1779043" cy="817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D05242-8B90-48CF-9210-A3C7C2F0E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827" y="3307790"/>
            <a:ext cx="2843033" cy="8179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75EF3B-A832-4E78-A0F9-73935F360E48}"/>
              </a:ext>
            </a:extLst>
          </p:cNvPr>
          <p:cNvSpPr txBox="1"/>
          <p:nvPr/>
        </p:nvSpPr>
        <p:spPr>
          <a:xfrm>
            <a:off x="1371600" y="4265459"/>
            <a:ext cx="3275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entury Gothic" panose="020B0502020202020204" pitchFamily="34" charset="0"/>
              </a:rPr>
              <a:t>Nombre</a:t>
            </a:r>
            <a:r>
              <a:rPr lang="es-ES_tradnl" dirty="0">
                <a:latin typeface="Century Gothic" panose="020B0502020202020204" pitchFamily="34" charset="0"/>
              </a:rPr>
              <a:t>: Curso de PHP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Duración: </a:t>
            </a:r>
            <a:r>
              <a:rPr lang="es-ES_tradnl" dirty="0">
                <a:latin typeface="Century Gothic" panose="020B0502020202020204" pitchFamily="34" charset="0"/>
              </a:rPr>
              <a:t>150 horas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Posibilidad de prácticas</a:t>
            </a:r>
            <a:r>
              <a:rPr lang="es-ES_tradnl" dirty="0">
                <a:latin typeface="Century Gothic" panose="020B0502020202020204" pitchFamily="34" charset="0"/>
              </a:rPr>
              <a:t>: sí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Precio:</a:t>
            </a:r>
            <a:r>
              <a:rPr lang="es-ES_tradnl" dirty="0">
                <a:latin typeface="Century Gothic" panose="020B0502020202020204" pitchFamily="34" charset="0"/>
              </a:rPr>
              <a:t> no disponible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5E218B-53B7-4064-8E29-883B63255122}"/>
              </a:ext>
            </a:extLst>
          </p:cNvPr>
          <p:cNvSpPr txBox="1"/>
          <p:nvPr/>
        </p:nvSpPr>
        <p:spPr>
          <a:xfrm>
            <a:off x="4650325" y="4242463"/>
            <a:ext cx="354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entury Gothic" panose="020B0502020202020204" pitchFamily="34" charset="0"/>
              </a:rPr>
              <a:t>Nombre: </a:t>
            </a:r>
            <a:r>
              <a:rPr lang="es-ES_tradnl" dirty="0">
                <a:latin typeface="Century Gothic" panose="020B0502020202020204" pitchFamily="34" charset="0"/>
              </a:rPr>
              <a:t>PHP 7 Y MYSQL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Duración: </a:t>
            </a:r>
            <a:r>
              <a:rPr lang="es-ES_tradnl" dirty="0">
                <a:latin typeface="Century Gothic" panose="020B0502020202020204" pitchFamily="34" charset="0"/>
              </a:rPr>
              <a:t>20 horas más trabajo personal.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Posibilidad de prácticas</a:t>
            </a:r>
            <a:r>
              <a:rPr lang="es-ES_tradnl" dirty="0">
                <a:latin typeface="Century Gothic" panose="020B0502020202020204" pitchFamily="34" charset="0"/>
              </a:rPr>
              <a:t>: no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Precio: </a:t>
            </a:r>
            <a:r>
              <a:rPr lang="es-ES_tradnl" dirty="0">
                <a:latin typeface="Century Gothic" panose="020B0502020202020204" pitchFamily="34" charset="0"/>
              </a:rPr>
              <a:t>15€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FAC37B-28B6-4F59-8A0B-4194F8B9B576}"/>
              </a:ext>
            </a:extLst>
          </p:cNvPr>
          <p:cNvSpPr txBox="1"/>
          <p:nvPr/>
        </p:nvSpPr>
        <p:spPr>
          <a:xfrm>
            <a:off x="8297407" y="4232985"/>
            <a:ext cx="3673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latin typeface="Century Gothic" panose="020B0502020202020204" pitchFamily="34" charset="0"/>
              </a:rPr>
              <a:t>Nombre</a:t>
            </a:r>
            <a:r>
              <a:rPr lang="es-ES_tradnl" dirty="0">
                <a:latin typeface="Century Gothic" panose="020B0502020202020204" pitchFamily="34" charset="0"/>
              </a:rPr>
              <a:t>: Aplicaciones web con PHP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Duración</a:t>
            </a:r>
            <a:r>
              <a:rPr lang="es-ES_tradnl" dirty="0">
                <a:latin typeface="Century Gothic" panose="020B0502020202020204" pitchFamily="34" charset="0"/>
              </a:rPr>
              <a:t>: no especificado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Posibilidad de prácticas: </a:t>
            </a:r>
            <a:r>
              <a:rPr lang="es-ES_tradnl" dirty="0">
                <a:latin typeface="Century Gothic" panose="020B0502020202020204" pitchFamily="34" charset="0"/>
              </a:rPr>
              <a:t>no</a:t>
            </a:r>
          </a:p>
          <a:p>
            <a:r>
              <a:rPr lang="es-ES_tradnl" b="1" dirty="0">
                <a:latin typeface="Century Gothic" panose="020B0502020202020204" pitchFamily="34" charset="0"/>
              </a:rPr>
              <a:t>Precio: </a:t>
            </a:r>
            <a:r>
              <a:rPr lang="es-ES_tradnl" dirty="0">
                <a:latin typeface="Century Gothic" panose="020B0502020202020204" pitchFamily="34" charset="0"/>
              </a:rPr>
              <a:t>1600 euros</a:t>
            </a:r>
          </a:p>
        </p:txBody>
      </p:sp>
    </p:spTree>
    <p:extLst>
      <p:ext uri="{BB962C8B-B14F-4D97-AF65-F5344CB8AC3E}">
        <p14:creationId xmlns:p14="http://schemas.microsoft.com/office/powerpoint/2010/main" val="45625730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145</TotalTime>
  <Words>543</Words>
  <Application>Microsoft Office PowerPoint</Application>
  <PresentationFormat>Panorámica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Century Gothic</vt:lpstr>
      <vt:lpstr>Franklin Gothic Book</vt:lpstr>
      <vt:lpstr>Recorte</vt:lpstr>
      <vt:lpstr>PHP Framework</vt:lpstr>
      <vt:lpstr>Presentación de PowerPoint</vt:lpstr>
      <vt:lpstr>Índice</vt:lpstr>
      <vt:lpstr>Descripción de la tecnología</vt:lpstr>
      <vt:lpstr>Descripción del la tecnología</vt:lpstr>
      <vt:lpstr>Fuentes de Información Tecnología general: PHP</vt:lpstr>
      <vt:lpstr>Fuentes de Información Tecnología específica: Yii</vt:lpstr>
      <vt:lpstr>Fuentes de Información Tecnología específica: Laravel</vt:lpstr>
      <vt:lpstr>Cursos NO gratuitos Tecnología general: PHP</vt:lpstr>
      <vt:lpstr>Cursos NO gratuitos Tecnología específica: Yii</vt:lpstr>
      <vt:lpstr>Cursos NO gratuitos Tecnología específica: Laravel</vt:lpstr>
      <vt:lpstr>Cursos gratuitos Tecnología general: PHP</vt:lpstr>
      <vt:lpstr>Cursos gratuitos Tecnología específica: Yii</vt:lpstr>
      <vt:lpstr>Cursos gratuitos Tecnología específica: Laravel</vt:lpstr>
      <vt:lpstr>Ayudas económicas para estudiar las tecnologías</vt:lpstr>
      <vt:lpstr>Recursos para implementar las tecnologías Tecnología específica: Yii</vt:lpstr>
      <vt:lpstr>Recursos para implementar las tecnologías Tecnología específica: Laravel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Bravo Blanco Sandra</cp:lastModifiedBy>
  <cp:revision>22</cp:revision>
  <dcterms:created xsi:type="dcterms:W3CDTF">2019-03-17T13:40:25Z</dcterms:created>
  <dcterms:modified xsi:type="dcterms:W3CDTF">2019-03-18T19:50:06Z</dcterms:modified>
</cp:coreProperties>
</file>