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66" r:id="rId4"/>
    <p:sldId id="278" r:id="rId5"/>
    <p:sldId id="265" r:id="rId6"/>
    <p:sldId id="262" r:id="rId7"/>
    <p:sldId id="279" r:id="rId8"/>
    <p:sldId id="280" r:id="rId9"/>
    <p:sldId id="264" r:id="rId10"/>
    <p:sldId id="283" r:id="rId11"/>
    <p:sldId id="281" r:id="rId12"/>
    <p:sldId id="284" r:id="rId13"/>
    <p:sldId id="282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3F6"/>
    <a:srgbClr val="EBF1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844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5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6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0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311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950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333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16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B50AE-6DC5-46FF-AC5A-32E02E8E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439" y="1788454"/>
            <a:ext cx="8845122" cy="2098226"/>
          </a:xfrm>
        </p:spPr>
        <p:txBody>
          <a:bodyPr/>
          <a:lstStyle/>
          <a:p>
            <a:r>
              <a:rPr lang="es-ES" sz="9000" b="1" cap="none" dirty="0">
                <a:latin typeface="Century Gothic" panose="020B0502020202020204" pitchFamily="34" charset="0"/>
              </a:rPr>
              <a:t>PHP Framework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E7CAF-B480-4CA8-ACC8-B8545D9E1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7602" y="4890173"/>
            <a:ext cx="6516589" cy="784961"/>
          </a:xfrm>
        </p:spPr>
        <p:txBody>
          <a:bodyPr>
            <a:normAutofit lnSpcReduction="10000"/>
          </a:bodyPr>
          <a:lstStyle/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Lucía Escribano, Ignacio Garrido, Adolfo Moratalla, </a:t>
            </a:r>
          </a:p>
          <a:p>
            <a:pPr algn="r"/>
            <a:r>
              <a:rPr lang="es-ES" sz="2000" b="1" dirty="0">
                <a:latin typeface="Century Gothic" panose="020B0502020202020204" pitchFamily="34" charset="0"/>
              </a:rPr>
              <a:t>Miguel Hernández, Sandra Bravo</a:t>
            </a:r>
            <a:r>
              <a:rPr lang="es-ES" dirty="0"/>
              <a:t>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E957E28-1F1A-455E-8401-F33D38ED6F88}"/>
              </a:ext>
            </a:extLst>
          </p:cNvPr>
          <p:cNvSpPr txBox="1">
            <a:spLocks/>
          </p:cNvSpPr>
          <p:nvPr/>
        </p:nvSpPr>
        <p:spPr>
          <a:xfrm>
            <a:off x="5675411" y="0"/>
            <a:ext cx="6516589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latin typeface="Century Gothic" panose="020B0502020202020204" pitchFamily="34" charset="0"/>
              </a:rPr>
              <a:t>Desarrollo de Tecnologías Emergentes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Universidad de Alcalá</a:t>
            </a:r>
          </a:p>
          <a:p>
            <a:pPr algn="r"/>
            <a:r>
              <a:rPr lang="es-ES" sz="1200" dirty="0">
                <a:latin typeface="Century Gothic" panose="020B0502020202020204" pitchFamily="34" charset="0"/>
              </a:rPr>
              <a:t>2018-2019</a:t>
            </a:r>
          </a:p>
        </p:txBody>
      </p:sp>
    </p:spTree>
    <p:extLst>
      <p:ext uri="{BB962C8B-B14F-4D97-AF65-F5344CB8AC3E}">
        <p14:creationId xmlns:p14="http://schemas.microsoft.com/office/powerpoint/2010/main" val="123266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900" b="1" dirty="0">
                <a:latin typeface="Century Gothic" panose="020B0502020202020204" pitchFamily="34" charset="0"/>
              </a:rPr>
              <a:t>Evaluación de los criterios por tecnología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348948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7635B3-96A3-4FBF-B631-FE237E6B176E}"/>
              </a:ext>
            </a:extLst>
          </p:cNvPr>
          <p:cNvSpPr txBox="1"/>
          <p:nvPr/>
        </p:nvSpPr>
        <p:spPr>
          <a:xfrm>
            <a:off x="1342212" y="2547299"/>
            <a:ext cx="1011803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00" b="1" dirty="0">
                <a:latin typeface="Century Gothic" panose="020B0502020202020204" pitchFamily="34" charset="0"/>
              </a:rPr>
              <a:t>Precio: </a:t>
            </a:r>
            <a:r>
              <a:rPr lang="es-ES" sz="2100" dirty="0">
                <a:latin typeface="Century Gothic" panose="020B0502020202020204" pitchFamily="34" charset="0"/>
              </a:rPr>
              <a:t>gratuito.</a:t>
            </a:r>
          </a:p>
          <a:p>
            <a:r>
              <a:rPr lang="es-ES" sz="2100" b="1" dirty="0">
                <a:latin typeface="Century Gothic" panose="020B0502020202020204" pitchFamily="34" charset="0"/>
              </a:rPr>
              <a:t>Licencia: </a:t>
            </a:r>
            <a:r>
              <a:rPr lang="es-ES" sz="2100" dirty="0">
                <a:latin typeface="Century Gothic" panose="020B0502020202020204" pitchFamily="34" charset="0"/>
              </a:rPr>
              <a:t>software libre y con licencia BSD.</a:t>
            </a:r>
          </a:p>
          <a:p>
            <a:r>
              <a:rPr lang="es-ES" sz="2100" b="1" dirty="0">
                <a:latin typeface="Century Gothic" panose="020B0502020202020204" pitchFamily="34" charset="0"/>
              </a:rPr>
              <a:t>Madurez y versiones: </a:t>
            </a:r>
            <a:r>
              <a:rPr lang="es-ES" sz="2100" dirty="0">
                <a:latin typeface="Century Gothic" panose="020B0502020202020204" pitchFamily="34" charset="0"/>
              </a:rPr>
              <a:t>2008. Versión 2.0.17.</a:t>
            </a:r>
          </a:p>
          <a:p>
            <a:r>
              <a:rPr lang="es-ES" sz="2100" b="1" dirty="0">
                <a:latin typeface="Century Gothic" panose="020B0502020202020204" pitchFamily="34" charset="0"/>
              </a:rPr>
              <a:t>Desarrollador: </a:t>
            </a:r>
            <a:r>
              <a:rPr lang="es-ES" sz="2100" dirty="0" err="1">
                <a:latin typeface="Century Gothic" panose="020B0502020202020204" pitchFamily="34" charset="0"/>
              </a:rPr>
              <a:t>Qiang</a:t>
            </a:r>
            <a:r>
              <a:rPr lang="es-ES" sz="2100" dirty="0">
                <a:latin typeface="Century Gothic" panose="020B0502020202020204" pitchFamily="34" charset="0"/>
              </a:rPr>
              <a:t> </a:t>
            </a:r>
            <a:r>
              <a:rPr lang="es-ES" sz="2100" dirty="0" err="1">
                <a:latin typeface="Century Gothic" panose="020B0502020202020204" pitchFamily="34" charset="0"/>
              </a:rPr>
              <a:t>Xue</a:t>
            </a:r>
            <a:r>
              <a:rPr lang="es-ES" sz="2100" dirty="0">
                <a:latin typeface="Century Gothic" panose="020B0502020202020204" pitchFamily="34" charset="0"/>
              </a:rPr>
              <a:t>.</a:t>
            </a:r>
          </a:p>
          <a:p>
            <a:r>
              <a:rPr lang="es-ES" sz="2100" b="1" dirty="0">
                <a:latin typeface="Century Gothic" panose="020B0502020202020204" pitchFamily="34" charset="0"/>
              </a:rPr>
              <a:t>Idiomas: </a:t>
            </a:r>
            <a:r>
              <a:rPr lang="es-ES" sz="2100" dirty="0">
                <a:latin typeface="Century Gothic" panose="020B0502020202020204" pitchFamily="34" charset="0"/>
              </a:rPr>
              <a:t>usa I18n para traducir idiomas.</a:t>
            </a:r>
          </a:p>
          <a:p>
            <a:r>
              <a:rPr lang="es-ES" sz="2100" b="1" dirty="0">
                <a:latin typeface="Century Gothic" panose="020B0502020202020204" pitchFamily="34" charset="0"/>
              </a:rPr>
              <a:t>Popularidad: </a:t>
            </a:r>
            <a:r>
              <a:rPr lang="es-ES" sz="2100" dirty="0">
                <a:latin typeface="Century Gothic" panose="020B0502020202020204" pitchFamily="34" charset="0"/>
              </a:rPr>
              <a:t>va cobrando protagonismo.</a:t>
            </a:r>
          </a:p>
          <a:p>
            <a:r>
              <a:rPr lang="es-ES" sz="2100" b="1" dirty="0">
                <a:latin typeface="Century Gothic" panose="020B0502020202020204" pitchFamily="34" charset="0"/>
              </a:rPr>
              <a:t>Soporte técnico: </a:t>
            </a:r>
            <a:r>
              <a:rPr lang="es-ES" sz="2100" dirty="0">
                <a:latin typeface="Century Gothic" panose="020B0502020202020204" pitchFamily="34" charset="0"/>
              </a:rPr>
              <a:t> soporte </a:t>
            </a:r>
            <a:r>
              <a:rPr lang="es-ES" sz="2100" dirty="0" err="1">
                <a:latin typeface="Century Gothic" panose="020B0502020202020204" pitchFamily="34" charset="0"/>
              </a:rPr>
              <a:t>mvc</a:t>
            </a:r>
            <a:r>
              <a:rPr lang="es-ES" sz="2100" dirty="0">
                <a:latin typeface="Century Gothic" panose="020B0502020202020204" pitchFamily="34" charset="0"/>
              </a:rPr>
              <a:t>, integración jQuery.</a:t>
            </a:r>
          </a:p>
          <a:p>
            <a:r>
              <a:rPr lang="es-ES" sz="2100" b="1" dirty="0">
                <a:latin typeface="Century Gothic" panose="020B0502020202020204" pitchFamily="34" charset="0"/>
              </a:rPr>
              <a:t>Manual: </a:t>
            </a:r>
            <a:r>
              <a:rPr lang="es-ES" sz="2100" dirty="0">
                <a:latin typeface="Century Gothic" panose="020B0502020202020204" pitchFamily="34" charset="0"/>
              </a:rPr>
              <a:t>introducción, conceptos clave, seguridad, widgets…</a:t>
            </a:r>
          </a:p>
          <a:p>
            <a:r>
              <a:rPr lang="es-ES" sz="2100" b="1" dirty="0">
                <a:latin typeface="Century Gothic" panose="020B0502020202020204" pitchFamily="34" charset="0"/>
              </a:rPr>
              <a:t>FAQ: </a:t>
            </a:r>
            <a:r>
              <a:rPr lang="es-ES" sz="2100" dirty="0">
                <a:latin typeface="Century Gothic" panose="020B0502020202020204" pitchFamily="34" charset="0"/>
              </a:rPr>
              <a:t>preguntas y respuestas específicas</a:t>
            </a:r>
          </a:p>
          <a:p>
            <a:r>
              <a:rPr lang="es-ES" sz="2100" b="1" dirty="0">
                <a:latin typeface="Century Gothic" panose="020B0502020202020204" pitchFamily="34" charset="0"/>
              </a:rPr>
              <a:t>Garantía: </a:t>
            </a:r>
            <a:r>
              <a:rPr lang="es-ES" sz="2100" dirty="0">
                <a:latin typeface="Century Gothic" panose="020B0502020202020204" pitchFamily="34" charset="0"/>
              </a:rPr>
              <a:t>usuarios avanzados. Estándares y requerimientos reconocidos.</a:t>
            </a:r>
          </a:p>
          <a:p>
            <a:r>
              <a:rPr lang="es-ES" sz="2100" b="1" dirty="0">
                <a:latin typeface="Century Gothic" panose="020B0502020202020204" pitchFamily="34" charset="0"/>
              </a:rPr>
              <a:t>Información: </a:t>
            </a:r>
            <a:r>
              <a:rPr lang="es-ES" sz="2100" dirty="0">
                <a:latin typeface="Century Gothic" panose="020B0502020202020204" pitchFamily="34" charset="0"/>
              </a:rPr>
              <a:t>Cursos online y guías básicas.</a:t>
            </a:r>
            <a:endParaRPr lang="es-ES" sz="2400" dirty="0">
              <a:latin typeface="Century Gothic" panose="020B0502020202020204" pitchFamily="34" charset="0"/>
            </a:endParaRPr>
          </a:p>
          <a:p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7207C4-28F5-401B-88D3-62EA1CB7D974}"/>
              </a:ext>
            </a:extLst>
          </p:cNvPr>
          <p:cNvSpPr txBox="1"/>
          <p:nvPr/>
        </p:nvSpPr>
        <p:spPr>
          <a:xfrm>
            <a:off x="3283657" y="1979616"/>
            <a:ext cx="6387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Century Gothic" panose="020B0502020202020204" pitchFamily="34" charset="0"/>
              </a:rPr>
              <a:t>Categoría A: Generales</a:t>
            </a:r>
          </a:p>
          <a:p>
            <a:pPr algn="ctr"/>
            <a:endParaRPr lang="es-ES_tradn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BD313A-C5B2-4BEA-A6C4-BE6C30AEB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378" y="-80502"/>
            <a:ext cx="2750820" cy="2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3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900" b="1" dirty="0">
                <a:latin typeface="Century Gothic" panose="020B0502020202020204" pitchFamily="34" charset="0"/>
              </a:rPr>
              <a:t>Evaluación de los criterios por tecnología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348948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8A9917-3756-420D-B574-1F0939A64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204" y="248908"/>
            <a:ext cx="2298391" cy="229839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37635B3-96A3-4FBF-B631-FE237E6B176E}"/>
              </a:ext>
            </a:extLst>
          </p:cNvPr>
          <p:cNvSpPr txBox="1"/>
          <p:nvPr/>
        </p:nvSpPr>
        <p:spPr>
          <a:xfrm>
            <a:off x="1371598" y="2984191"/>
            <a:ext cx="1011803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00" b="1" dirty="0">
                <a:latin typeface="Century Gothic" panose="020B0502020202020204" pitchFamily="34" charset="0"/>
              </a:rPr>
              <a:t>Integración con otras herramientas: </a:t>
            </a:r>
            <a:r>
              <a:rPr lang="es-ES" sz="2100" dirty="0">
                <a:latin typeface="Century Gothic" panose="020B0502020202020204" pitchFamily="34" charset="0"/>
              </a:rPr>
              <a:t>compatible con otros </a:t>
            </a:r>
            <a:r>
              <a:rPr lang="es-ES" sz="2100" dirty="0" err="1">
                <a:latin typeface="Century Gothic" panose="020B0502020202020204" pitchFamily="34" charset="0"/>
              </a:rPr>
              <a:t>frameworks</a:t>
            </a:r>
            <a:r>
              <a:rPr lang="es-ES" sz="2100" dirty="0">
                <a:latin typeface="Century Gothic" panose="020B0502020202020204" pitchFamily="34" charset="0"/>
              </a:rPr>
              <a:t>.</a:t>
            </a:r>
          </a:p>
          <a:p>
            <a:endParaRPr lang="es-ES" sz="2100" dirty="0">
              <a:latin typeface="Century Gothic" panose="020B0502020202020204" pitchFamily="34" charset="0"/>
            </a:endParaRPr>
          </a:p>
          <a:p>
            <a:r>
              <a:rPr lang="es-ES" sz="2100" b="1" dirty="0">
                <a:latin typeface="Century Gothic" panose="020B0502020202020204" pitchFamily="34" charset="0"/>
              </a:rPr>
              <a:t>Dificultad del proceso de instalación: </a:t>
            </a:r>
            <a:r>
              <a:rPr lang="es-ES" sz="2100" dirty="0" err="1">
                <a:latin typeface="Century Gothic" panose="020B0502020202020204" pitchFamily="34" charset="0"/>
              </a:rPr>
              <a:t>Composer</a:t>
            </a:r>
            <a:r>
              <a:rPr lang="es-ES" sz="2100" dirty="0">
                <a:latin typeface="Century Gothic" panose="020B0502020202020204" pitchFamily="34" charset="0"/>
              </a:rPr>
              <a:t>.</a:t>
            </a:r>
          </a:p>
          <a:p>
            <a:endParaRPr lang="es-ES" sz="2100" dirty="0">
              <a:latin typeface="Century Gothic" panose="020B0502020202020204" pitchFamily="34" charset="0"/>
            </a:endParaRPr>
          </a:p>
          <a:p>
            <a:r>
              <a:rPr lang="es-ES" sz="2100" b="1" dirty="0">
                <a:latin typeface="Century Gothic" panose="020B0502020202020204" pitchFamily="34" charset="0"/>
              </a:rPr>
              <a:t>Requisitos: </a:t>
            </a:r>
            <a:r>
              <a:rPr lang="es-ES" sz="2100" dirty="0">
                <a:latin typeface="Century Gothic" panose="020B0502020202020204" pitchFamily="34" charset="0"/>
              </a:rPr>
              <a:t>PHP OpenSSL, PHP de DOP…</a:t>
            </a:r>
          </a:p>
          <a:p>
            <a:endParaRPr lang="es-ES" sz="2100" b="1" dirty="0">
              <a:latin typeface="Century Gothic" panose="020B0502020202020204" pitchFamily="34" charset="0"/>
            </a:endParaRPr>
          </a:p>
          <a:p>
            <a:r>
              <a:rPr lang="es-ES" sz="2100" b="1" dirty="0">
                <a:latin typeface="Century Gothic" panose="020B0502020202020204" pitchFamily="34" charset="0"/>
              </a:rPr>
              <a:t>Librerías: </a:t>
            </a:r>
            <a:r>
              <a:rPr lang="es-ES" sz="2100" dirty="0">
                <a:latin typeface="Century Gothic" panose="020B0502020202020204" pitchFamily="34" charset="0"/>
              </a:rPr>
              <a:t>diferentes como </a:t>
            </a:r>
            <a:r>
              <a:rPr lang="es-ES" sz="2100" dirty="0" err="1">
                <a:latin typeface="Century Gothic" panose="020B0502020202020204" pitchFamily="34" charset="0"/>
              </a:rPr>
              <a:t>Oauth</a:t>
            </a:r>
            <a:r>
              <a:rPr lang="es-ES" sz="2100" dirty="0">
                <a:latin typeface="Century Gothic" panose="020B0502020202020204" pitchFamily="34" charset="0"/>
              </a:rPr>
              <a:t>.</a:t>
            </a:r>
          </a:p>
          <a:p>
            <a:endParaRPr lang="es-ES" sz="2100" dirty="0">
              <a:latin typeface="Century Gothic" panose="020B0502020202020204" pitchFamily="34" charset="0"/>
            </a:endParaRPr>
          </a:p>
          <a:p>
            <a:r>
              <a:rPr lang="es-ES" sz="2100" b="1" dirty="0">
                <a:latin typeface="Century Gothic" panose="020B0502020202020204" pitchFamily="34" charset="0"/>
              </a:rPr>
              <a:t>SEO: </a:t>
            </a:r>
            <a:r>
              <a:rPr lang="es-ES" sz="2100" dirty="0">
                <a:latin typeface="Century Gothic" panose="020B0502020202020204" pitchFamily="34" charset="0"/>
              </a:rPr>
              <a:t> </a:t>
            </a:r>
            <a:r>
              <a:rPr lang="es-ES" sz="2100" dirty="0" err="1">
                <a:latin typeface="Century Gothic" panose="020B0502020202020204" pitchFamily="34" charset="0"/>
              </a:rPr>
              <a:t>packages</a:t>
            </a:r>
            <a:r>
              <a:rPr lang="es-ES" sz="2100" dirty="0">
                <a:latin typeface="Century Gothic" panose="020B0502020202020204" pitchFamily="34" charset="0"/>
              </a:rPr>
              <a:t> SEO para implementar el posicionamiento SEO</a:t>
            </a:r>
          </a:p>
          <a:p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A9364D2-920A-4013-861C-3596CC28D795}"/>
              </a:ext>
            </a:extLst>
          </p:cNvPr>
          <p:cNvSpPr txBox="1"/>
          <p:nvPr/>
        </p:nvSpPr>
        <p:spPr>
          <a:xfrm>
            <a:off x="3847884" y="2057255"/>
            <a:ext cx="5165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Century Gothic" panose="020B0502020202020204" pitchFamily="34" charset="0"/>
              </a:rPr>
              <a:t>Categoría B: Utilidades</a:t>
            </a:r>
            <a:endParaRPr lang="es-ES_tradnl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1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900" b="1" dirty="0">
                <a:latin typeface="Century Gothic" panose="020B0502020202020204" pitchFamily="34" charset="0"/>
              </a:rPr>
              <a:t>Evaluación de los criterios por tecnología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348948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7635B3-96A3-4FBF-B631-FE237E6B176E}"/>
              </a:ext>
            </a:extLst>
          </p:cNvPr>
          <p:cNvSpPr txBox="1"/>
          <p:nvPr/>
        </p:nvSpPr>
        <p:spPr>
          <a:xfrm>
            <a:off x="1371598" y="2984191"/>
            <a:ext cx="101180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00" b="1" dirty="0">
                <a:latin typeface="Century Gothic" panose="020B0502020202020204" pitchFamily="34" charset="0"/>
              </a:rPr>
              <a:t>Integración con otras herramientas: </a:t>
            </a:r>
            <a:r>
              <a:rPr lang="es-ES" sz="2100" dirty="0">
                <a:latin typeface="Century Gothic" panose="020B0502020202020204" pitchFamily="34" charset="0"/>
              </a:rPr>
              <a:t>Bootstrap, jQuery, </a:t>
            </a:r>
            <a:r>
              <a:rPr lang="es-ES" sz="2100" dirty="0" err="1">
                <a:latin typeface="Century Gothic" panose="020B0502020202020204" pitchFamily="34" charset="0"/>
              </a:rPr>
              <a:t>Javascrpt</a:t>
            </a:r>
            <a:r>
              <a:rPr lang="es-ES" sz="2100" dirty="0">
                <a:latin typeface="Century Gothic" panose="020B0502020202020204" pitchFamily="34" charset="0"/>
              </a:rPr>
              <a:t>, HTML, CSS.</a:t>
            </a:r>
          </a:p>
          <a:p>
            <a:endParaRPr lang="es-ES" sz="2100" dirty="0">
              <a:latin typeface="Century Gothic" panose="020B0502020202020204" pitchFamily="34" charset="0"/>
            </a:endParaRPr>
          </a:p>
          <a:p>
            <a:r>
              <a:rPr lang="es-ES" sz="2100" b="1" dirty="0">
                <a:latin typeface="Century Gothic" panose="020B0502020202020204" pitchFamily="34" charset="0"/>
              </a:rPr>
              <a:t>Dificultad del proceso de instalación: </a:t>
            </a:r>
            <a:r>
              <a:rPr lang="es-ES" sz="2100" dirty="0" err="1">
                <a:latin typeface="Century Gothic" panose="020B0502020202020204" pitchFamily="34" charset="0"/>
              </a:rPr>
              <a:t>Composer</a:t>
            </a:r>
            <a:r>
              <a:rPr lang="es-ES" sz="2100" dirty="0">
                <a:latin typeface="Century Gothic" panose="020B0502020202020204" pitchFamily="34" charset="0"/>
              </a:rPr>
              <a:t>.</a:t>
            </a:r>
          </a:p>
          <a:p>
            <a:endParaRPr lang="es-ES" sz="2100" dirty="0">
              <a:latin typeface="Century Gothic" panose="020B0502020202020204" pitchFamily="34" charset="0"/>
            </a:endParaRPr>
          </a:p>
          <a:p>
            <a:r>
              <a:rPr lang="es-ES" sz="2100" b="1" dirty="0">
                <a:latin typeface="Century Gothic" panose="020B0502020202020204" pitchFamily="34" charset="0"/>
              </a:rPr>
              <a:t>Requisitos: </a:t>
            </a:r>
            <a:r>
              <a:rPr lang="es-ES" sz="2100" dirty="0">
                <a:latin typeface="Century Gothic" panose="020B0502020202020204" pitchFamily="34" charset="0"/>
              </a:rPr>
              <a:t>servidor web, gestor de bases de datos y PHP. </a:t>
            </a:r>
            <a:r>
              <a:rPr lang="es-ES" sz="2100" dirty="0" err="1">
                <a:latin typeface="Century Gothic" panose="020B0502020202020204" pitchFamily="34" charset="0"/>
              </a:rPr>
              <a:t>Composer</a:t>
            </a:r>
            <a:r>
              <a:rPr lang="es-ES" sz="2100" dirty="0">
                <a:latin typeface="Century Gothic" panose="020B0502020202020204" pitchFamily="34" charset="0"/>
              </a:rPr>
              <a:t> opcional.</a:t>
            </a:r>
          </a:p>
          <a:p>
            <a:endParaRPr lang="es-ES" sz="2100" b="1" dirty="0">
              <a:latin typeface="Century Gothic" panose="020B0502020202020204" pitchFamily="34" charset="0"/>
            </a:endParaRPr>
          </a:p>
          <a:p>
            <a:r>
              <a:rPr lang="es-ES" sz="2100" b="1" dirty="0">
                <a:latin typeface="Century Gothic" panose="020B0502020202020204" pitchFamily="34" charset="0"/>
              </a:rPr>
              <a:t>Librerías:</a:t>
            </a:r>
            <a:r>
              <a:rPr lang="es-ES" sz="2100" dirty="0">
                <a:latin typeface="Century Gothic" panose="020B0502020202020204" pitchFamily="34" charset="0"/>
              </a:rPr>
              <a:t> pueden ser externas. </a:t>
            </a:r>
            <a:r>
              <a:rPr lang="es-ES" sz="2100" dirty="0" err="1">
                <a:latin typeface="Century Gothic" panose="020B0502020202020204" pitchFamily="34" charset="0"/>
              </a:rPr>
              <a:t>Composer</a:t>
            </a:r>
            <a:r>
              <a:rPr lang="es-ES" sz="2100" dirty="0">
                <a:latin typeface="Century Gothic" panose="020B0502020202020204" pitchFamily="34" charset="0"/>
              </a:rPr>
              <a:t> permite instalarlas.</a:t>
            </a:r>
          </a:p>
          <a:p>
            <a:endParaRPr lang="es-ES" sz="2100" dirty="0">
              <a:latin typeface="Century Gothic" panose="020B0502020202020204" pitchFamily="34" charset="0"/>
            </a:endParaRPr>
          </a:p>
          <a:p>
            <a:r>
              <a:rPr lang="es-ES" sz="2100" b="1" dirty="0">
                <a:latin typeface="Century Gothic" panose="020B0502020202020204" pitchFamily="34" charset="0"/>
              </a:rPr>
              <a:t>SEO: </a:t>
            </a:r>
            <a:r>
              <a:rPr lang="es-ES" sz="2100" dirty="0" err="1">
                <a:latin typeface="Century Gothic" panose="020B0502020202020204" pitchFamily="34" charset="0"/>
              </a:rPr>
              <a:t>SeoRecordBehavior</a:t>
            </a:r>
            <a:r>
              <a:rPr lang="es-ES" sz="2100" dirty="0">
                <a:latin typeface="Century Gothic" panose="020B0502020202020204" pitchFamily="34" charset="0"/>
              </a:rPr>
              <a:t>, </a:t>
            </a:r>
            <a:r>
              <a:rPr lang="es-ES" sz="2100" dirty="0" err="1">
                <a:latin typeface="Century Gothic" panose="020B0502020202020204" pitchFamily="34" charset="0"/>
              </a:rPr>
              <a:t>SeoControllerBehavior</a:t>
            </a:r>
            <a:r>
              <a:rPr lang="es-ES" sz="2100" dirty="0">
                <a:latin typeface="Century Gothic" panose="020B0502020202020204" pitchFamily="34" charset="0"/>
              </a:rPr>
              <a:t>, </a:t>
            </a:r>
            <a:r>
              <a:rPr lang="es-ES" sz="2100" dirty="0" err="1">
                <a:latin typeface="Century Gothic" panose="020B0502020202020204" pitchFamily="34" charset="0"/>
              </a:rPr>
              <a:t>SeoFilter</a:t>
            </a:r>
            <a:r>
              <a:rPr lang="es-ES" sz="2100" dirty="0">
                <a:latin typeface="Century Gothic" panose="020B0502020202020204" pitchFamily="34" charset="0"/>
              </a:rPr>
              <a:t> y </a:t>
            </a:r>
            <a:r>
              <a:rPr lang="es-ES" sz="2100" dirty="0" err="1">
                <a:latin typeface="Century Gothic" panose="020B0502020202020204" pitchFamily="34" charset="0"/>
              </a:rPr>
              <a:t>SeoMetaWidget</a:t>
            </a:r>
            <a:endParaRPr lang="es-ES_tradnl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A9364D2-920A-4013-861C-3596CC28D795}"/>
              </a:ext>
            </a:extLst>
          </p:cNvPr>
          <p:cNvSpPr txBox="1"/>
          <p:nvPr/>
        </p:nvSpPr>
        <p:spPr>
          <a:xfrm>
            <a:off x="3847884" y="2057255"/>
            <a:ext cx="5165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Century Gothic" panose="020B0502020202020204" pitchFamily="34" charset="0"/>
              </a:rPr>
              <a:t>Categoría B: Utilidades</a:t>
            </a:r>
            <a:endParaRPr lang="es-ES_tradnl" sz="2400" b="1" dirty="0">
              <a:latin typeface="Century Gothic" panose="020B0502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4490DB6-AD6C-4CAD-8749-1FC4BEE61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378" y="-80502"/>
            <a:ext cx="2750820" cy="2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7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900" b="1" dirty="0">
                <a:latin typeface="Century Gothic" panose="020B0502020202020204" pitchFamily="34" charset="0"/>
              </a:rPr>
              <a:t>Evaluación de los criterios por tecnología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348948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8A9917-3756-420D-B574-1F0939A64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204" y="248908"/>
            <a:ext cx="2298391" cy="229839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37635B3-96A3-4FBF-B631-FE237E6B176E}"/>
              </a:ext>
            </a:extLst>
          </p:cNvPr>
          <p:cNvSpPr txBox="1"/>
          <p:nvPr/>
        </p:nvSpPr>
        <p:spPr>
          <a:xfrm>
            <a:off x="1371600" y="2994030"/>
            <a:ext cx="101180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Seguridad: </a:t>
            </a:r>
            <a:r>
              <a:rPr lang="es-ES" sz="2400" dirty="0" err="1">
                <a:latin typeface="Century Gothic" panose="020B0502020202020204" pitchFamily="34" charset="0"/>
              </a:rPr>
              <a:t>from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err="1">
                <a:latin typeface="Century Gothic" panose="020B0502020202020204" pitchFamily="34" charset="0"/>
              </a:rPr>
              <a:t>request</a:t>
            </a:r>
            <a:r>
              <a:rPr lang="es-ES" sz="2400" dirty="0">
                <a:latin typeface="Century Gothic" panose="020B0502020202020204" pitchFamily="34" charset="0"/>
              </a:rPr>
              <a:t>, middleware, </a:t>
            </a:r>
            <a:r>
              <a:rPr lang="es-ES" sz="2400" dirty="0" err="1">
                <a:latin typeface="Century Gothic" panose="020B0502020202020204" pitchFamily="34" charset="0"/>
              </a:rPr>
              <a:t>encripstación</a:t>
            </a:r>
            <a:r>
              <a:rPr lang="es-ES" sz="2400" dirty="0">
                <a:latin typeface="Century Gothic" panose="020B0502020202020204" pitchFamily="34" charset="0"/>
              </a:rPr>
              <a:t> de datos.</a:t>
            </a:r>
          </a:p>
          <a:p>
            <a:endParaRPr lang="es-ES" sz="2400" b="1" dirty="0">
              <a:latin typeface="Century Gothic" panose="020B0502020202020204" pitchFamily="34" charset="0"/>
            </a:endParaRPr>
          </a:p>
          <a:p>
            <a:r>
              <a:rPr lang="es-ES" sz="2400" b="1" dirty="0">
                <a:latin typeface="Century Gothic" panose="020B0502020202020204" pitchFamily="34" charset="0"/>
              </a:rPr>
              <a:t>Estructura: </a:t>
            </a:r>
            <a:r>
              <a:rPr lang="es-ES" sz="2400" dirty="0">
                <a:latin typeface="Century Gothic" panose="020B0502020202020204" pitchFamily="34" charset="0"/>
              </a:rPr>
              <a:t>psr4 y forma nativa MVC.</a:t>
            </a:r>
          </a:p>
          <a:p>
            <a:endParaRPr lang="es-ES" sz="2400" b="1" dirty="0">
              <a:latin typeface="Century Gothic" panose="020B0502020202020204" pitchFamily="34" charset="0"/>
            </a:endParaRPr>
          </a:p>
          <a:p>
            <a:r>
              <a:rPr lang="es-ES" sz="2400" b="1" dirty="0">
                <a:latin typeface="Century Gothic" panose="020B0502020202020204" pitchFamily="34" charset="0"/>
              </a:rPr>
              <a:t>Tiempos/velocidad: </a:t>
            </a:r>
            <a:r>
              <a:rPr lang="es-ES" sz="2400" dirty="0">
                <a:latin typeface="Century Gothic" panose="020B0502020202020204" pitchFamily="34" charset="0"/>
              </a:rPr>
              <a:t>respuestas a peticiones/segundo = 101</a:t>
            </a:r>
          </a:p>
          <a:p>
            <a:endParaRPr lang="es-ES" sz="2400" b="1" dirty="0">
              <a:latin typeface="Century Gothic" panose="020B0502020202020204" pitchFamily="34" charset="0"/>
            </a:endParaRPr>
          </a:p>
          <a:p>
            <a:r>
              <a:rPr lang="es-ES" sz="2400" b="1" dirty="0">
                <a:latin typeface="Century Gothic" panose="020B0502020202020204" pitchFamily="34" charset="0"/>
              </a:rPr>
              <a:t>Complejidad herramienta: </a:t>
            </a:r>
            <a:r>
              <a:rPr lang="es-ES" sz="2400" dirty="0">
                <a:latin typeface="Century Gothic" panose="020B0502020202020204" pitchFamily="34" charset="0"/>
              </a:rPr>
              <a:t>todas las funcionalidades que debe tener un </a:t>
            </a:r>
            <a:r>
              <a:rPr lang="es-ES" sz="2400" dirty="0" err="1">
                <a:latin typeface="Century Gothic" panose="020B0502020202020204" pitchFamily="34" charset="0"/>
              </a:rPr>
              <a:t>framework</a:t>
            </a:r>
            <a:endParaRPr lang="es-ES" sz="2400" b="1" dirty="0">
              <a:latin typeface="Century Gothic" panose="020B0502020202020204" pitchFamily="34" charset="0"/>
            </a:endParaRPr>
          </a:p>
          <a:p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7207C4-28F5-401B-88D3-62EA1CB7D974}"/>
              </a:ext>
            </a:extLst>
          </p:cNvPr>
          <p:cNvSpPr txBox="1"/>
          <p:nvPr/>
        </p:nvSpPr>
        <p:spPr>
          <a:xfrm>
            <a:off x="3283657" y="1979616"/>
            <a:ext cx="6387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Century Gothic" panose="020B0502020202020204" pitchFamily="34" charset="0"/>
              </a:rPr>
              <a:t>Categoría C: Rendimiento</a:t>
            </a:r>
          </a:p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6104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588" y="2846734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s-ES" sz="8900" b="1" dirty="0">
                <a:latin typeface="Century Gothic" panose="020B0502020202020204" pitchFamily="34" charset="0"/>
              </a:rPr>
              <a:t>Comparación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348948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6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900" b="1" dirty="0">
                <a:latin typeface="Century Gothic" panose="020B0502020202020204" pitchFamily="34" charset="0"/>
              </a:rPr>
              <a:t>Comparación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348948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2C244E8-9C4A-4DAC-B712-124F2D5C0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378" y="-80502"/>
            <a:ext cx="2750820" cy="2750820"/>
          </a:xfrm>
          <a:prstGeom prst="rect">
            <a:avLst/>
          </a:prstGeom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88F3CDE-BC76-44D7-8B80-64E851947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34466"/>
              </p:ext>
            </p:extLst>
          </p:nvPr>
        </p:nvGraphicFramePr>
        <p:xfrm>
          <a:off x="1219200" y="215885"/>
          <a:ext cx="10438226" cy="6267096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594359">
                  <a:extLst>
                    <a:ext uri="{9D8B030D-6E8A-4147-A177-3AD203B41FA5}">
                      <a16:colId xmlns:a16="http://schemas.microsoft.com/office/drawing/2014/main" val="2146082770"/>
                    </a:ext>
                  </a:extLst>
                </a:gridCol>
                <a:gridCol w="1752207">
                  <a:extLst>
                    <a:ext uri="{9D8B030D-6E8A-4147-A177-3AD203B41FA5}">
                      <a16:colId xmlns:a16="http://schemas.microsoft.com/office/drawing/2014/main" val="250545190"/>
                    </a:ext>
                  </a:extLst>
                </a:gridCol>
                <a:gridCol w="2555556">
                  <a:extLst>
                    <a:ext uri="{9D8B030D-6E8A-4147-A177-3AD203B41FA5}">
                      <a16:colId xmlns:a16="http://schemas.microsoft.com/office/drawing/2014/main" val="2189333462"/>
                    </a:ext>
                  </a:extLst>
                </a:gridCol>
                <a:gridCol w="5536104">
                  <a:extLst>
                    <a:ext uri="{9D8B030D-6E8A-4147-A177-3AD203B41FA5}">
                      <a16:colId xmlns:a16="http://schemas.microsoft.com/office/drawing/2014/main" val="799169212"/>
                    </a:ext>
                  </a:extLst>
                </a:gridCol>
              </a:tblGrid>
              <a:tr h="26551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Yii2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Laravel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COMENTARIOS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/>
                </a:tc>
                <a:extLst>
                  <a:ext uri="{0D108BD9-81ED-4DB2-BD59-A6C34878D82A}">
                    <a16:rowId xmlns:a16="http://schemas.microsoft.com/office/drawing/2014/main" val="4256473122"/>
                  </a:ext>
                </a:extLst>
              </a:tr>
              <a:tr h="427848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A.1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Gratuito</a:t>
                      </a:r>
                      <a:endParaRPr lang="es-ES_trad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Gratuito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447675" algn="l"/>
                        </a:tabLs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Debido a que los dos comparten la misma definición del criterio habrá que consultar otros criterios.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extLst>
                  <a:ext uri="{0D108BD9-81ED-4DB2-BD59-A6C34878D82A}">
                    <a16:rowId xmlns:a16="http://schemas.microsoft.com/office/drawing/2014/main" val="1818782399"/>
                  </a:ext>
                </a:extLst>
              </a:tr>
              <a:tr h="427848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A.2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Software libre de licencia BSD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Código abierto con licencia MIT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 cuanto a licencia la mejor de las dos es la de Laravel porque es código abierto, pero a su vez con un control de problemas muy exhaustivo.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extLst>
                  <a:ext uri="{0D108BD9-81ED-4DB2-BD59-A6C34878D82A}">
                    <a16:rowId xmlns:a16="http://schemas.microsoft.com/office/drawing/2014/main" val="671488418"/>
                  </a:ext>
                </a:extLst>
              </a:tr>
              <a:tr h="64706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A.3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Lanzado en 2008 la última versión creada fue 22 de marzo de 2019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Lanzado en 2011 con última versión estable lanzada el 27 de marzo de 2019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 base a la madurez XII2 tiene un mayor recorrido con lo6 cual es más fiable.</a:t>
                      </a:r>
                      <a:endParaRPr lang="es-ES_trad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extLst>
                  <a:ext uri="{0D108BD9-81ED-4DB2-BD59-A6C34878D82A}">
                    <a16:rowId xmlns:a16="http://schemas.microsoft.com/office/drawing/2014/main" val="1428000899"/>
                  </a:ext>
                </a:extLst>
              </a:tr>
              <a:tr h="427848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A.4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Qiang Xue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Taylor Otwell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 referencia a los creadores de los dos frameworks, no se puede tener una preferencia debido a que los dos son grandes profesionales.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extLst>
                  <a:ext uri="{0D108BD9-81ED-4DB2-BD59-A6C34878D82A}">
                    <a16:rowId xmlns:a16="http://schemas.microsoft.com/office/drawing/2014/main" val="558636443"/>
                  </a:ext>
                </a:extLst>
              </a:tr>
              <a:tr h="427848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A.5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Funcionalidad de idiomas fácil de implementar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Más complejo al necesitar insertar idiomas “a mano”.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Yii2 hace más fácil el uso de distintos idiomas que Laravel.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extLst>
                  <a:ext uri="{0D108BD9-81ED-4DB2-BD59-A6C34878D82A}">
                    <a16:rowId xmlns:a16="http://schemas.microsoft.com/office/drawing/2014/main" val="2822855361"/>
                  </a:ext>
                </a:extLst>
              </a:tr>
              <a:tr h="427848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A.6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 subiendo en popularidad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Siempre ha sido popular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Laravel es más popular que Yii2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extLst>
                  <a:ext uri="{0D108BD9-81ED-4DB2-BD59-A6C34878D82A}">
                    <a16:rowId xmlns:a16="http://schemas.microsoft.com/office/drawing/2014/main" val="2953359958"/>
                  </a:ext>
                </a:extLst>
              </a:tr>
              <a:tr h="427848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A.7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Pruebas y personalización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Soporte para caché y MVC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Mientras Laravel tiene estos soportes, Yii2 además te deja personalizar y realizar pruebas.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extLst>
                  <a:ext uri="{0D108BD9-81ED-4DB2-BD59-A6C34878D82A}">
                    <a16:rowId xmlns:a16="http://schemas.microsoft.com/office/drawing/2014/main" val="378917453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A.8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Pruebas, widgets…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Introducción, bases de datos, ORM…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Yii2 tiene una guía más extensa y completa.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extLst>
                  <a:ext uri="{0D108BD9-81ED-4DB2-BD59-A6C34878D82A}">
                    <a16:rowId xmlns:a16="http://schemas.microsoft.com/office/drawing/2014/main" val="2878157613"/>
                  </a:ext>
                </a:extLst>
              </a:tr>
              <a:tr h="647060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A.9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Sí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Sí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la hora de acceder a las FAQ, Yii 2 es mucho más versátil, tiene más contenido, en más idiomas y mejor estructurado para solucionar el problema que encontremos rápidamente.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extLst>
                  <a:ext uri="{0D108BD9-81ED-4DB2-BD59-A6C34878D82A}">
                    <a16:rowId xmlns:a16="http://schemas.microsoft.com/office/drawing/2014/main" val="2668164063"/>
                  </a:ext>
                </a:extLst>
              </a:tr>
              <a:tr h="617681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A.10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Sí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Sí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 dos tienen garantía, pero Laravel cuenta con más procesos ya que atiende a todos los niveles de dificultad al contrario que </a:t>
                      </a:r>
                      <a:r>
                        <a:rPr lang="es-ES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Yii</a:t>
                      </a: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 que se centra más en el nivel Avanzado.</a:t>
                      </a:r>
                      <a:endParaRPr lang="es-ES_trad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extLst>
                  <a:ext uri="{0D108BD9-81ED-4DB2-BD59-A6C34878D82A}">
                    <a16:rowId xmlns:a16="http://schemas.microsoft.com/office/drawing/2014/main" val="2904413834"/>
                  </a:ext>
                </a:extLst>
              </a:tr>
              <a:tr h="427848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A.11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Guías básicas y cursos online.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Multitud de cursos, tutoriales y foros de desarrolladores.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  <a:tabLst>
                          <a:tab pos="866775" algn="l"/>
                        </a:tabLst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 dos tienen información accesible, pero a la hora de buscarla para diferentes niveles de uso, Laravel contiene más cursos y guías que </a:t>
                      </a:r>
                      <a:r>
                        <a:rPr lang="es-ES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Yii</a:t>
                      </a: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2.</a:t>
                      </a:r>
                      <a:endParaRPr lang="es-ES_trad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376" marR="58376" marT="0" marB="0" anchor="ctr"/>
                </a:tc>
                <a:extLst>
                  <a:ext uri="{0D108BD9-81ED-4DB2-BD59-A6C34878D82A}">
                    <a16:rowId xmlns:a16="http://schemas.microsoft.com/office/drawing/2014/main" val="4503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882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348948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1D0AF80-F22F-4074-B956-BC4E2506F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12165"/>
              </p:ext>
            </p:extLst>
          </p:nvPr>
        </p:nvGraphicFramePr>
        <p:xfrm>
          <a:off x="2093644" y="1280160"/>
          <a:ext cx="9202713" cy="406443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537014">
                  <a:extLst>
                    <a:ext uri="{9D8B030D-6E8A-4147-A177-3AD203B41FA5}">
                      <a16:colId xmlns:a16="http://schemas.microsoft.com/office/drawing/2014/main" val="2200254051"/>
                    </a:ext>
                  </a:extLst>
                </a:gridCol>
                <a:gridCol w="1111348">
                  <a:extLst>
                    <a:ext uri="{9D8B030D-6E8A-4147-A177-3AD203B41FA5}">
                      <a16:colId xmlns:a16="http://schemas.microsoft.com/office/drawing/2014/main" val="4072041042"/>
                    </a:ext>
                  </a:extLst>
                </a:gridCol>
                <a:gridCol w="1350499">
                  <a:extLst>
                    <a:ext uri="{9D8B030D-6E8A-4147-A177-3AD203B41FA5}">
                      <a16:colId xmlns:a16="http://schemas.microsoft.com/office/drawing/2014/main" val="514502306"/>
                    </a:ext>
                  </a:extLst>
                </a:gridCol>
                <a:gridCol w="6203852">
                  <a:extLst>
                    <a:ext uri="{9D8B030D-6E8A-4147-A177-3AD203B41FA5}">
                      <a16:colId xmlns:a16="http://schemas.microsoft.com/office/drawing/2014/main" val="4153975442"/>
                    </a:ext>
                  </a:extLst>
                </a:gridCol>
              </a:tblGrid>
              <a:tr h="150588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Yii2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Laravel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COMENTARIOS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213376"/>
                  </a:ext>
                </a:extLst>
              </a:tr>
              <a:tr h="785597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B.1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Sí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Sí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 dos softwares son compatibles con multitud de herramientas, pero Laravel es más versátil.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554692"/>
                  </a:ext>
                </a:extLst>
              </a:tr>
              <a:tr h="378692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B.2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Yii2 es mejor opción, debido a que tiene más posibilidades de instalación.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380546"/>
                  </a:ext>
                </a:extLst>
              </a:tr>
              <a:tr h="785597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B.3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Laravel es mejor opción, debido a que “Laravel Homestead” ya tiene todo configurado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9189686"/>
                  </a:ext>
                </a:extLst>
              </a:tr>
              <a:tr h="785597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B.4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Yii2 ofrece mayor número de extensiones que Laravel, por lo que se pueden añadir muchas más funcionalidades. Además, está dividido por secciones.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9023851"/>
                  </a:ext>
                </a:extLst>
              </a:tr>
              <a:tr h="785597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B.5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Está mejor explicado y se encuentra más información de SEO extensión de Yii2 que </a:t>
                      </a:r>
                      <a:r>
                        <a:rPr lang="es-ES" sz="1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SeoTools</a:t>
                      </a: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Laravel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5182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8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348948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2FC67C6-9B39-46A9-BE72-45F236207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088067"/>
              </p:ext>
            </p:extLst>
          </p:nvPr>
        </p:nvGraphicFramePr>
        <p:xfrm>
          <a:off x="2178051" y="619882"/>
          <a:ext cx="8794749" cy="516884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856645">
                  <a:extLst>
                    <a:ext uri="{9D8B030D-6E8A-4147-A177-3AD203B41FA5}">
                      <a16:colId xmlns:a16="http://schemas.microsoft.com/office/drawing/2014/main" val="3772671459"/>
                    </a:ext>
                  </a:extLst>
                </a:gridCol>
                <a:gridCol w="1865928">
                  <a:extLst>
                    <a:ext uri="{9D8B030D-6E8A-4147-A177-3AD203B41FA5}">
                      <a16:colId xmlns:a16="http://schemas.microsoft.com/office/drawing/2014/main" val="401312537"/>
                    </a:ext>
                  </a:extLst>
                </a:gridCol>
                <a:gridCol w="2624951">
                  <a:extLst>
                    <a:ext uri="{9D8B030D-6E8A-4147-A177-3AD203B41FA5}">
                      <a16:colId xmlns:a16="http://schemas.microsoft.com/office/drawing/2014/main" val="1176004915"/>
                    </a:ext>
                  </a:extLst>
                </a:gridCol>
                <a:gridCol w="3447225">
                  <a:extLst>
                    <a:ext uri="{9D8B030D-6E8A-4147-A177-3AD203B41FA5}">
                      <a16:colId xmlns:a16="http://schemas.microsoft.com/office/drawing/2014/main" val="3879638213"/>
                    </a:ext>
                  </a:extLst>
                </a:gridCol>
              </a:tblGrid>
              <a:tr h="336721"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Yii2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Laravel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COMENTARIOS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7701834"/>
                  </a:ext>
                </a:extLst>
              </a:tr>
              <a:tr h="136605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C.1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Seguridad de serie en muchos aspectos.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Seguridad completa solo al añadir los módulos correspondientes.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 forma nativa, la seguridad en yii2 es superior a Laravel.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0113948"/>
                  </a:ext>
                </a:extLst>
              </a:tr>
              <a:tr h="136605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C.2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MVC y auxiliares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PSR-4 y admite MVC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Laravel admite tanto PSR-4 como MVC, pero yii2 complementa MVC con estructuras auxiliares, lo que mejora la organización utilizando el estándar MVC.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2896130"/>
                  </a:ext>
                </a:extLst>
              </a:tr>
              <a:tr h="65849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C.3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410 request/segundo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 </a:t>
                      </a:r>
                      <a:r>
                        <a:rPr lang="es-ES" sz="1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request</a:t>
                      </a: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/segundo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Yii2 está muy por encima en velocidad.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1394411"/>
                  </a:ext>
                </a:extLst>
              </a:tr>
              <a:tr h="136605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C.4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Complejo pero muy completo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Más sencillo, pero contiene todas las funcionalidades necesarias</a:t>
                      </a:r>
                      <a:endParaRPr lang="es-ES_tradnl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 este aspecto, Laravel consigue que un </a:t>
                      </a:r>
                      <a:r>
                        <a:rPr lang="es-ES" sz="18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framework</a:t>
                      </a:r>
                      <a:r>
                        <a:rPr lang="es-E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PHP sea sencillo de utilizar</a:t>
                      </a:r>
                      <a:endParaRPr lang="es-ES_tradnl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4207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938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900" b="1" dirty="0">
                <a:latin typeface="Century Gothic" panose="020B0502020202020204" pitchFamily="34" charset="0"/>
              </a:rPr>
              <a:t>Recomendaciones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b="1" dirty="0">
                <a:latin typeface="Century Gothic" panose="020B0502020202020204" pitchFamily="34" charset="0"/>
              </a:rPr>
              <a:t>Situación 1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348948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7635B3-96A3-4FBF-B631-FE237E6B176E}"/>
              </a:ext>
            </a:extLst>
          </p:cNvPr>
          <p:cNvSpPr txBox="1"/>
          <p:nvPr/>
        </p:nvSpPr>
        <p:spPr>
          <a:xfrm>
            <a:off x="1838608" y="2895528"/>
            <a:ext cx="92776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entury Gothic" panose="020B0502020202020204" pitchFamily="34" charset="0"/>
              </a:rPr>
              <a:t>Desarrollo de una </a:t>
            </a:r>
            <a:r>
              <a:rPr lang="es-ES" sz="2400" b="1" dirty="0">
                <a:latin typeface="Century Gothic" panose="020B0502020202020204" pitchFamily="34" charset="0"/>
              </a:rPr>
              <a:t>web para un restaurante</a:t>
            </a:r>
            <a:r>
              <a:rPr lang="es-ES" sz="2400" dirty="0">
                <a:latin typeface="Century Gothic" panose="020B0502020202020204" pitchFamily="34" charset="0"/>
              </a:rPr>
              <a:t>.</a:t>
            </a:r>
          </a:p>
          <a:p>
            <a:pPr algn="just"/>
            <a:endParaRPr lang="es-ES_tradnl" sz="2400" dirty="0">
              <a:latin typeface="Century Gothic" panose="020B0502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Century Gothic" panose="020B0502020202020204" pitchFamily="34" charset="0"/>
              </a:rPr>
              <a:t>La empresa desea poder realizar actualizaciones de contenido posteriormente de una manera sencilla y autónoma.</a:t>
            </a:r>
            <a:endParaRPr lang="es-ES_tradnl" sz="2400" dirty="0">
              <a:latin typeface="Century Gothic" panose="020B0502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Century Gothic" panose="020B0502020202020204" pitchFamily="34" charset="0"/>
              </a:rPr>
              <a:t>Quiere tener una pequeña base de datos con los platos que sirven habitualmente y poder añadir más en cualquier momento.</a:t>
            </a:r>
            <a:endParaRPr lang="es-ES_tradnl" sz="2400" dirty="0">
              <a:latin typeface="Century Gothic" panose="020B0502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Century Gothic" panose="020B0502020202020204" pitchFamily="34" charset="0"/>
              </a:rPr>
              <a:t>Se podrá reservar mesa en el restaurante desde la web.</a:t>
            </a:r>
            <a:endParaRPr lang="es-ES_tradnl" dirty="0">
              <a:latin typeface="Century Gothic" panose="020B0502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7207C4-28F5-401B-88D3-62EA1CB7D974}"/>
              </a:ext>
            </a:extLst>
          </p:cNvPr>
          <p:cNvSpPr txBox="1"/>
          <p:nvPr/>
        </p:nvSpPr>
        <p:spPr>
          <a:xfrm>
            <a:off x="3283657" y="1979616"/>
            <a:ext cx="6387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Century Gothic" panose="020B0502020202020204" pitchFamily="34" charset="0"/>
              </a:rPr>
              <a:t>Descripción</a:t>
            </a:r>
          </a:p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7076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900" b="1" dirty="0">
                <a:latin typeface="Century Gothic" panose="020B0502020202020204" pitchFamily="34" charset="0"/>
              </a:rPr>
              <a:t>Recomendaciones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b="1" dirty="0">
                <a:latin typeface="Century Gothic" panose="020B0502020202020204" pitchFamily="34" charset="0"/>
              </a:rPr>
              <a:t>Situación 1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348948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8A9917-3756-420D-B574-1F0939A64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204" y="248908"/>
            <a:ext cx="2298391" cy="22983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F7207C4-28F5-401B-88D3-62EA1CB7D974}"/>
              </a:ext>
            </a:extLst>
          </p:cNvPr>
          <p:cNvSpPr txBox="1"/>
          <p:nvPr/>
        </p:nvSpPr>
        <p:spPr>
          <a:xfrm>
            <a:off x="3283657" y="1979616"/>
            <a:ext cx="6387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Century Gothic" panose="020B0502020202020204" pitchFamily="34" charset="0"/>
              </a:rPr>
              <a:t>Recomendación</a:t>
            </a:r>
          </a:p>
          <a:p>
            <a:pPr algn="ctr"/>
            <a:endParaRPr lang="es-ES_tradnl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1FD3113-6E45-4D1A-B5B4-6B1DF1378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83742"/>
              </p:ext>
            </p:extLst>
          </p:nvPr>
        </p:nvGraphicFramePr>
        <p:xfrm>
          <a:off x="2520796" y="2608592"/>
          <a:ext cx="7969771" cy="3996857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976129">
                  <a:extLst>
                    <a:ext uri="{9D8B030D-6E8A-4147-A177-3AD203B41FA5}">
                      <a16:colId xmlns:a16="http://schemas.microsoft.com/office/drawing/2014/main" val="3907637517"/>
                    </a:ext>
                  </a:extLst>
                </a:gridCol>
                <a:gridCol w="3063417">
                  <a:extLst>
                    <a:ext uri="{9D8B030D-6E8A-4147-A177-3AD203B41FA5}">
                      <a16:colId xmlns:a16="http://schemas.microsoft.com/office/drawing/2014/main" val="4010876375"/>
                    </a:ext>
                  </a:extLst>
                </a:gridCol>
                <a:gridCol w="2930225">
                  <a:extLst>
                    <a:ext uri="{9D8B030D-6E8A-4147-A177-3AD203B41FA5}">
                      <a16:colId xmlns:a16="http://schemas.microsoft.com/office/drawing/2014/main" val="1531451907"/>
                    </a:ext>
                  </a:extLst>
                </a:gridCol>
              </a:tblGrid>
              <a:tr h="43178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Criterios relevantes para la decisión</a:t>
                      </a:r>
                      <a:endParaRPr lang="es-ES_trad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Yii2</a:t>
                      </a:r>
                      <a:endParaRPr lang="es-ES_trad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Laravel</a:t>
                      </a:r>
                      <a:endParaRPr lang="es-ES_trad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2602928"/>
                  </a:ext>
                </a:extLst>
              </a:tr>
              <a:tr h="244745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A.7 – Soporte técnico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Pruebas y personalización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Soporte para caché y MVC</a:t>
                      </a:r>
                      <a:endParaRPr lang="es-ES_tradnl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121712"/>
                  </a:ext>
                </a:extLst>
              </a:tr>
              <a:tr h="50772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A.8 - Manual</a:t>
                      </a:r>
                      <a:endParaRPr lang="es-ES_trad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Pruebas, widgets…</a:t>
                      </a:r>
                      <a:endParaRPr lang="es-ES_tradnl" sz="140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Introducción, bases de datos, ORM…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6533547"/>
                  </a:ext>
                </a:extLst>
              </a:tr>
              <a:tr h="77070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A.9 – FAQ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mucho más versátil, tiene más contenido, en más idiomas y mejor estructurado</a:t>
                      </a:r>
                      <a:endParaRPr lang="es-ES_tradnl" sz="140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 FAQ en castellano y no oficiales</a:t>
                      </a:r>
                      <a:endParaRPr lang="es-ES_trad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7344349"/>
                  </a:ext>
                </a:extLst>
              </a:tr>
              <a:tr h="77070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A.11 – Información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Guías básicas y cursos online.</a:t>
                      </a:r>
                      <a:endParaRPr lang="es-ES_trad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Multitud de cursos, tutoriales y foros de desarrolladores.</a:t>
                      </a:r>
                      <a:endParaRPr lang="es-ES_tradnl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264097"/>
                  </a:ext>
                </a:extLst>
              </a:tr>
              <a:tr h="244745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C.2 - Estructura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MVC y auxiliares</a:t>
                      </a:r>
                      <a:endParaRPr lang="es-ES_trad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PSR-4 y admite MVC</a:t>
                      </a:r>
                      <a:endParaRPr lang="es-ES_tradnl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604609"/>
                  </a:ext>
                </a:extLst>
              </a:tr>
              <a:tr h="244745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C.3 - Velocidad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Más rápido</a:t>
                      </a:r>
                      <a:endParaRPr lang="es-ES_tradnl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Rápido</a:t>
                      </a:r>
                      <a:endParaRPr lang="es-ES_tradn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8370691"/>
                  </a:ext>
                </a:extLst>
              </a:tr>
              <a:tr h="77070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C.4 - Complejidad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Complejo pero muy completo</a:t>
                      </a:r>
                      <a:endParaRPr lang="es-ES_tradn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Más sencillo, pero contiene todas las funcionalidades necesarias</a:t>
                      </a:r>
                      <a:endParaRPr lang="es-ES_tradnl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86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78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yii png">
            <a:extLst>
              <a:ext uri="{FF2B5EF4-FFF2-40B4-BE49-F238E27FC236}">
                <a16:creationId xmlns:a16="http://schemas.microsoft.com/office/drawing/2014/main" id="{A62C6684-596C-4E83-942A-642FD2D1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902970"/>
            <a:ext cx="5052060" cy="505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de laravel png">
            <a:extLst>
              <a:ext uri="{FF2B5EF4-FFF2-40B4-BE49-F238E27FC236}">
                <a16:creationId xmlns:a16="http://schemas.microsoft.com/office/drawing/2014/main" id="{376A18E2-6E13-4DCC-BEA7-7A2143E0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750570"/>
            <a:ext cx="5356860" cy="535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7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900" b="1" dirty="0">
                <a:latin typeface="Century Gothic" panose="020B0502020202020204" pitchFamily="34" charset="0"/>
              </a:rPr>
              <a:t>Recomendaciones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b="1" dirty="0">
                <a:latin typeface="Century Gothic" panose="020B0502020202020204" pitchFamily="34" charset="0"/>
              </a:rPr>
              <a:t>Situación 2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348948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7635B3-96A3-4FBF-B631-FE237E6B176E}"/>
              </a:ext>
            </a:extLst>
          </p:cNvPr>
          <p:cNvSpPr txBox="1"/>
          <p:nvPr/>
        </p:nvSpPr>
        <p:spPr>
          <a:xfrm>
            <a:off x="1838609" y="2895528"/>
            <a:ext cx="91341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latin typeface="Century Gothic" panose="020B0502020202020204" pitchFamily="34" charset="0"/>
              </a:rPr>
              <a:t>Desarrollo de un </a:t>
            </a:r>
            <a:r>
              <a:rPr lang="es-ES_tradnl" sz="2400" b="1" dirty="0">
                <a:latin typeface="Century Gothic" panose="020B0502020202020204" pitchFamily="34" charset="0"/>
              </a:rPr>
              <a:t>portal web </a:t>
            </a:r>
            <a:r>
              <a:rPr lang="es-ES_tradnl" sz="2400" dirty="0">
                <a:latin typeface="Century Gothic" panose="020B0502020202020204" pitchFamily="34" charset="0"/>
              </a:rPr>
              <a:t>para una empresa multinacional de </a:t>
            </a:r>
            <a:r>
              <a:rPr lang="es-ES_tradnl" sz="2400" b="1" dirty="0">
                <a:latin typeface="Century Gothic" panose="020B0502020202020204" pitchFamily="34" charset="0"/>
              </a:rPr>
              <a:t>venta de ropa</a:t>
            </a:r>
            <a:r>
              <a:rPr lang="es-ES_tradnl" sz="2400" dirty="0">
                <a:latin typeface="Century Gothic" panose="020B0502020202020204" pitchFamily="34" charset="0"/>
              </a:rPr>
              <a:t>.</a:t>
            </a:r>
          </a:p>
          <a:p>
            <a:pPr algn="ctr"/>
            <a:endParaRPr lang="es-ES_tradnl" sz="24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_tradnl" dirty="0">
                <a:latin typeface="Century Gothic" panose="020B0502020202020204" pitchFamily="34" charset="0"/>
              </a:rPr>
              <a:t>Esta web contendrá distintos gráficos a partir de la información de ventas cruzada con la localización, tiendas, edad, géneros, etc.</a:t>
            </a:r>
          </a:p>
          <a:p>
            <a:pPr algn="just"/>
            <a:endParaRPr lang="es-ES_tradnl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_tradnl" dirty="0">
                <a:latin typeface="Century Gothic" panose="020B0502020202020204" pitchFamily="34" charset="0"/>
              </a:rPr>
              <a:t>El portal tiene distintos niveles de acceso según el nivel del empleado.</a:t>
            </a:r>
          </a:p>
          <a:p>
            <a:pPr algn="just"/>
            <a:endParaRPr lang="es-ES_tradnl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_tradnl" dirty="0">
                <a:latin typeface="Century Gothic" panose="020B0502020202020204" pitchFamily="34" charset="0"/>
              </a:rPr>
              <a:t>Debe tener una velocidad aceptable pues los empleados de las tiendas pueden utilizarla para consultar el stock en cualquier momento.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7207C4-28F5-401B-88D3-62EA1CB7D974}"/>
              </a:ext>
            </a:extLst>
          </p:cNvPr>
          <p:cNvSpPr txBox="1"/>
          <p:nvPr/>
        </p:nvSpPr>
        <p:spPr>
          <a:xfrm>
            <a:off x="3283657" y="1979616"/>
            <a:ext cx="6387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Century Gothic" panose="020B0502020202020204" pitchFamily="34" charset="0"/>
              </a:rPr>
              <a:t>Descripción</a:t>
            </a:r>
          </a:p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9523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900" b="1" dirty="0">
                <a:latin typeface="Century Gothic" panose="020B0502020202020204" pitchFamily="34" charset="0"/>
              </a:rPr>
              <a:t>Recomendaciones</a:t>
            </a:r>
            <a:br>
              <a:rPr lang="es-ES" b="1" dirty="0">
                <a:latin typeface="Century Gothic" panose="020B0502020202020204" pitchFamily="34" charset="0"/>
              </a:rPr>
            </a:br>
            <a:r>
              <a:rPr lang="es-ES" b="1" dirty="0">
                <a:latin typeface="Century Gothic" panose="020B0502020202020204" pitchFamily="34" charset="0"/>
              </a:rPr>
              <a:t>Situación 2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348948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7207C4-28F5-401B-88D3-62EA1CB7D974}"/>
              </a:ext>
            </a:extLst>
          </p:cNvPr>
          <p:cNvSpPr txBox="1"/>
          <p:nvPr/>
        </p:nvSpPr>
        <p:spPr>
          <a:xfrm>
            <a:off x="3283655" y="1693241"/>
            <a:ext cx="6387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Century Gothic" panose="020B0502020202020204" pitchFamily="34" charset="0"/>
              </a:rPr>
              <a:t>Recomendación</a:t>
            </a:r>
          </a:p>
          <a:p>
            <a:pPr algn="ctr"/>
            <a:endParaRPr lang="es-ES_tradn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D998896-D942-43F3-8E7E-7F28535FF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619" y="-275204"/>
            <a:ext cx="2750820" cy="275082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F06F8F0-284E-4CE7-94AA-23E0C6F68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05256"/>
              </p:ext>
            </p:extLst>
          </p:nvPr>
        </p:nvGraphicFramePr>
        <p:xfrm>
          <a:off x="2520798" y="2188265"/>
          <a:ext cx="7936839" cy="4504325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382506">
                  <a:extLst>
                    <a:ext uri="{9D8B030D-6E8A-4147-A177-3AD203B41FA5}">
                      <a16:colId xmlns:a16="http://schemas.microsoft.com/office/drawing/2014/main" val="2800665839"/>
                    </a:ext>
                  </a:extLst>
                </a:gridCol>
                <a:gridCol w="2910900">
                  <a:extLst>
                    <a:ext uri="{9D8B030D-6E8A-4147-A177-3AD203B41FA5}">
                      <a16:colId xmlns:a16="http://schemas.microsoft.com/office/drawing/2014/main" val="3312078194"/>
                    </a:ext>
                  </a:extLst>
                </a:gridCol>
                <a:gridCol w="2643433">
                  <a:extLst>
                    <a:ext uri="{9D8B030D-6E8A-4147-A177-3AD203B41FA5}">
                      <a16:colId xmlns:a16="http://schemas.microsoft.com/office/drawing/2014/main" val="1255159499"/>
                    </a:ext>
                  </a:extLst>
                </a:gridCol>
              </a:tblGrid>
              <a:tr h="41667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Criterios relevantes para la decisión</a:t>
                      </a:r>
                      <a:endParaRPr lang="es-ES_trad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Yii2</a:t>
                      </a:r>
                      <a:endParaRPr lang="es-ES_trad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Laravel</a:t>
                      </a:r>
                      <a:endParaRPr lang="es-ES_trad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5007385"/>
                  </a:ext>
                </a:extLst>
              </a:tr>
              <a:tr h="471377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A.8 – Manual</a:t>
                      </a:r>
                      <a:endParaRPr lang="es-ES_trad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Pruebas, widgets…</a:t>
                      </a:r>
                      <a:endParaRPr lang="es-ES_tradnl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Introducción, bases de datos, ORM…</a:t>
                      </a:r>
                      <a:endParaRPr lang="es-ES_trad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5863681"/>
                  </a:ext>
                </a:extLst>
              </a:tr>
              <a:tr h="71553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A.11 - Información</a:t>
                      </a:r>
                      <a:endParaRPr lang="es-ES_trad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Guías básicas y cursos online.</a:t>
                      </a:r>
                      <a:endParaRPr lang="es-ES_trad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Multitud de cursos, tutoriales y foros de desarrolladores.</a:t>
                      </a:r>
                      <a:endParaRPr lang="es-ES_tradnl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204364"/>
                  </a:ext>
                </a:extLst>
              </a:tr>
              <a:tr h="471377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B.1 – Integración con otras herramientas</a:t>
                      </a:r>
                      <a:endParaRPr lang="es-ES_trad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 tiene integración</a:t>
                      </a:r>
                      <a:endParaRPr lang="es-ES_tradnl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 tiene integración</a:t>
                      </a:r>
                      <a:endParaRPr lang="es-ES_tradnl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515128"/>
                  </a:ext>
                </a:extLst>
              </a:tr>
              <a:tr h="22722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B.4 – Librerías</a:t>
                      </a:r>
                      <a:endParaRPr lang="es-ES_trad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 u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Extensión</a:t>
                      </a:r>
                      <a:r>
                        <a:rPr lang="es-ES" sz="16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160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Yii</a:t>
                      </a:r>
                      <a:endParaRPr lang="es-ES_tradnl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Extensión</a:t>
                      </a:r>
                      <a:r>
                        <a:rPr lang="es-ES" sz="1600" u="sng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Laravel</a:t>
                      </a:r>
                      <a:endParaRPr lang="es-ES_trad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9584292"/>
                  </a:ext>
                </a:extLst>
              </a:tr>
              <a:tr h="71553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C.1 – Seguridad</a:t>
                      </a:r>
                      <a:endParaRPr lang="es-ES_trad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Seguridad de serie en muchos aspectos.</a:t>
                      </a:r>
                      <a:endParaRPr lang="es-ES_tradnl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Seguridad completa solo al añadir los módulos correspondientes.</a:t>
                      </a:r>
                      <a:endParaRPr lang="es-ES_trad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2067617"/>
                  </a:ext>
                </a:extLst>
              </a:tr>
              <a:tr h="22722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C.2 – Estructura</a:t>
                      </a:r>
                      <a:endParaRPr lang="es-ES_trad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MVC y auxiliares</a:t>
                      </a:r>
                      <a:endParaRPr lang="es-ES_tradnl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PSR-4 y admite MVC</a:t>
                      </a:r>
                      <a:endParaRPr lang="es-ES_trad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2796167"/>
                  </a:ext>
                </a:extLst>
              </a:tr>
              <a:tr h="22722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C.3 – Velocidad</a:t>
                      </a:r>
                      <a:endParaRPr lang="es-ES_trad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Más rápido</a:t>
                      </a:r>
                      <a:endParaRPr lang="es-ES_tradnl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Rápido</a:t>
                      </a:r>
                      <a:endParaRPr lang="es-ES_trad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492724"/>
                  </a:ext>
                </a:extLst>
              </a:tr>
              <a:tr h="71553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C.4 - Complejidad</a:t>
                      </a:r>
                      <a:endParaRPr lang="es-ES_trad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Complejo pero muy completo</a:t>
                      </a:r>
                      <a:endParaRPr lang="es-ES_trad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Más sencillo, pero contiene todas las funcionalidades necesarias</a:t>
                      </a:r>
                      <a:endParaRPr lang="es-ES_tradnl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371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656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675" y="2320786"/>
            <a:ext cx="9601200" cy="1485900"/>
          </a:xfrm>
        </p:spPr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CONCLUSIONES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726635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0AC144-58E6-4F3D-950E-1E552DA2BAB3}"/>
              </a:ext>
            </a:extLst>
          </p:cNvPr>
          <p:cNvSpPr txBox="1"/>
          <p:nvPr/>
        </p:nvSpPr>
        <p:spPr>
          <a:xfrm>
            <a:off x="5155442" y="3063736"/>
            <a:ext cx="721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entury Gothic" panose="020B0502020202020204" pitchFamily="34" charset="0"/>
              </a:rPr>
              <a:t>MUCHAS GRACIAS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0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700" y="2171700"/>
            <a:ext cx="9601200" cy="44577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Descripción de las tecnologías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Criterios de comparación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Evaluación de los criterios por tecnología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Comparación de las tecnologías</a:t>
            </a:r>
          </a:p>
          <a:p>
            <a:pPr marL="457200" indent="-457200">
              <a:buAutoNum type="arabicPeriod"/>
            </a:pPr>
            <a:r>
              <a:rPr lang="es-ES" sz="2800" b="1" dirty="0">
                <a:latin typeface="Century Gothic" panose="020B0502020202020204" pitchFamily="34" charset="0"/>
              </a:rPr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68957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E543A-8DFC-45E7-A715-ABC32566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Descripción de las tecnologías</a:t>
            </a:r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B916E8-0FED-428A-B9CA-55994CE8B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446" y="2553694"/>
            <a:ext cx="4975860" cy="35661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Laravel:</a:t>
            </a:r>
            <a:r>
              <a:rPr lang="es-ES_tradnl" dirty="0">
                <a:latin typeface="Century Gothic" panose="020B0502020202020204" pitchFamily="34" charset="0"/>
              </a:rPr>
              <a:t> </a:t>
            </a:r>
            <a:r>
              <a:rPr lang="es-ES_tradnl" dirty="0" err="1">
                <a:latin typeface="Century Gothic" panose="020B0502020202020204" pitchFamily="34" charset="0"/>
              </a:rPr>
              <a:t>framework</a:t>
            </a:r>
            <a:r>
              <a:rPr lang="es-ES_tradnl" dirty="0">
                <a:latin typeface="Century Gothic" panose="020B0502020202020204" pitchFamily="34" charset="0"/>
              </a:rPr>
              <a:t> de código abierto para desarrollar aplicaciones y servicios web con PHP 5 y PHP 7. </a:t>
            </a:r>
          </a:p>
          <a:p>
            <a:pPr marL="0" indent="0" algn="just">
              <a:buNone/>
            </a:pPr>
            <a:r>
              <a:rPr lang="es-ES_tradnl" dirty="0">
                <a:latin typeface="Century Gothic" panose="020B0502020202020204" pitchFamily="34" charset="0"/>
              </a:rPr>
              <a:t>Desarrollar código PHP de forma elegante y simple.</a:t>
            </a:r>
          </a:p>
          <a:p>
            <a:pPr marL="0" indent="0" algn="just">
              <a:buNone/>
            </a:pPr>
            <a:r>
              <a:rPr lang="es-ES_tradnl" dirty="0">
                <a:latin typeface="Century Gothic" panose="020B0502020202020204" pitchFamily="34" charset="0"/>
              </a:rPr>
              <a:t>Gran influencia de </a:t>
            </a:r>
            <a:r>
              <a:rPr lang="es-ES_tradnl" dirty="0" err="1">
                <a:latin typeface="Century Gothic" panose="020B0502020202020204" pitchFamily="34" charset="0"/>
              </a:rPr>
              <a:t>frameworks</a:t>
            </a:r>
            <a:r>
              <a:rPr lang="es-ES_tradnl" dirty="0">
                <a:latin typeface="Century Gothic" panose="020B0502020202020204" pitchFamily="34" charset="0"/>
              </a:rPr>
              <a:t> como Ruby </a:t>
            </a:r>
            <a:r>
              <a:rPr lang="es-ES_tradnl" dirty="0" err="1">
                <a:latin typeface="Century Gothic" panose="020B0502020202020204" pitchFamily="34" charset="0"/>
              </a:rPr>
              <a:t>on</a:t>
            </a:r>
            <a:r>
              <a:rPr lang="es-ES_tradnl" dirty="0">
                <a:latin typeface="Century Gothic" panose="020B0502020202020204" pitchFamily="34" charset="0"/>
              </a:rPr>
              <a:t> </a:t>
            </a:r>
            <a:r>
              <a:rPr lang="es-ES_tradnl" dirty="0" err="1">
                <a:latin typeface="Century Gothic" panose="020B0502020202020204" pitchFamily="34" charset="0"/>
              </a:rPr>
              <a:t>Rails</a:t>
            </a:r>
            <a:r>
              <a:rPr lang="es-ES_tradnl" dirty="0">
                <a:latin typeface="Century Gothic" panose="020B0502020202020204" pitchFamily="34" charset="0"/>
              </a:rPr>
              <a:t>, Sinatra y ASP.NET MVC. </a:t>
            </a:r>
            <a:endParaRPr lang="es-ES_tradnl" sz="2400" dirty="0">
              <a:latin typeface="Century Gothic" panose="020B0502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0F0953-A07E-4C88-891B-B759015E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152" y="1143000"/>
            <a:ext cx="5358848" cy="53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8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Descripción de las tecnologías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234940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Yii2:</a:t>
            </a:r>
            <a:r>
              <a:rPr lang="es-ES_tradnl" dirty="0">
                <a:latin typeface="Century Gothic" panose="020B0502020202020204" pitchFamily="34" charset="0"/>
              </a:rPr>
              <a:t> </a:t>
            </a:r>
            <a:r>
              <a:rPr lang="es-ES_tradnl" dirty="0" err="1">
                <a:latin typeface="Century Gothic" panose="020B0502020202020204" pitchFamily="34" charset="0"/>
              </a:rPr>
              <a:t>framework</a:t>
            </a:r>
            <a:r>
              <a:rPr lang="es-ES_tradnl" dirty="0">
                <a:latin typeface="Century Gothic" panose="020B0502020202020204" pitchFamily="34" charset="0"/>
              </a:rPr>
              <a:t> orientado a objetos, software libre, de alto rendimiento basado en componentes, PHP y </a:t>
            </a:r>
            <a:r>
              <a:rPr lang="es-ES_tradnl" dirty="0" err="1">
                <a:latin typeface="Century Gothic" panose="020B0502020202020204" pitchFamily="34" charset="0"/>
              </a:rPr>
              <a:t>framework</a:t>
            </a:r>
            <a:r>
              <a:rPr lang="es-ES_tradnl" dirty="0">
                <a:latin typeface="Century Gothic" panose="020B0502020202020204" pitchFamily="34" charset="0"/>
              </a:rPr>
              <a:t> para aplicaciones web.</a:t>
            </a:r>
          </a:p>
          <a:p>
            <a:pPr marL="0" indent="0">
              <a:buNone/>
            </a:pPr>
            <a:endParaRPr lang="es-ES_tradnl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s-ES_tradnl" dirty="0">
                <a:latin typeface="Century Gothic" panose="020B0502020202020204" pitchFamily="34" charset="0"/>
              </a:rPr>
              <a:t>Algunas características de Yii2 incluyen el patrón MVC, integración con jQuery o herramientas para pruebas unitarias y funcionales basados en </a:t>
            </a:r>
            <a:r>
              <a:rPr lang="es-ES_tradnl" dirty="0" err="1">
                <a:latin typeface="Century Gothic" panose="020B0502020202020204" pitchFamily="34" charset="0"/>
              </a:rPr>
              <a:t>PHPUnit</a:t>
            </a:r>
            <a:r>
              <a:rPr lang="es-ES_tradnl" dirty="0">
                <a:latin typeface="Century Gothic" panose="020B0502020202020204" pitchFamily="34" charset="0"/>
              </a:rPr>
              <a:t> y </a:t>
            </a:r>
            <a:r>
              <a:rPr lang="es-ES_tradnl" dirty="0" err="1">
                <a:latin typeface="Century Gothic" panose="020B0502020202020204" pitchFamily="34" charset="0"/>
              </a:rPr>
              <a:t>Selenium</a:t>
            </a:r>
            <a:r>
              <a:rPr lang="es-ES_tradnl" dirty="0">
                <a:latin typeface="Century Gothic" panose="020B0502020202020204" pitchFamily="34" charset="0"/>
              </a:rPr>
              <a:t>. </a:t>
            </a:r>
            <a:endParaRPr lang="es-ES" dirty="0">
              <a:latin typeface="Century Gothic" panose="020B0502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24AF48-156E-450B-ADE5-E87FD1B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428750"/>
            <a:ext cx="5054022" cy="50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2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Criterios de comparación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472" y="165687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Categoría A: Generales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2182965" y="2653102"/>
            <a:ext cx="4221481" cy="4204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latin typeface="Century Gothic" panose="020B0502020202020204" pitchFamily="34" charset="0"/>
              </a:rPr>
              <a:t>Precio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latin typeface="Century Gothic" panose="020B0502020202020204" pitchFamily="34" charset="0"/>
              </a:rPr>
              <a:t>Licencia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Madurez y versiones del producto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Desarrollador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Idiomas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2C030EA-C61A-4E62-B9FF-584E5D49642E}"/>
              </a:ext>
            </a:extLst>
          </p:cNvPr>
          <p:cNvSpPr txBox="1">
            <a:spLocks/>
          </p:cNvSpPr>
          <p:nvPr/>
        </p:nvSpPr>
        <p:spPr>
          <a:xfrm>
            <a:off x="7007086" y="2583852"/>
            <a:ext cx="4221481" cy="4204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es-ES" sz="2400" b="1" dirty="0">
                <a:latin typeface="Century Gothic" panose="020B0502020202020204" pitchFamily="34" charset="0"/>
              </a:rPr>
              <a:t>Popularidad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s-ES" sz="2400" b="1" dirty="0">
                <a:latin typeface="Century Gothic" panose="020B0502020202020204" pitchFamily="34" charset="0"/>
              </a:rPr>
              <a:t>Soporte técnico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Manual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FAQ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Garantía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Información</a:t>
            </a:r>
          </a:p>
        </p:txBody>
      </p:sp>
    </p:spTree>
    <p:extLst>
      <p:ext uri="{BB962C8B-B14F-4D97-AF65-F5344CB8AC3E}">
        <p14:creationId xmlns:p14="http://schemas.microsoft.com/office/powerpoint/2010/main" val="310808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Criterios de comparación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472" y="165687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Categoría B: Utilidades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3110544" y="2653102"/>
            <a:ext cx="7121055" cy="4204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latin typeface="Century Gothic" panose="020B0502020202020204" pitchFamily="34" charset="0"/>
              </a:rPr>
              <a:t>Integración con otras herramientas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latin typeface="Century Gothic" panose="020B0502020202020204" pitchFamily="34" charset="0"/>
              </a:rPr>
              <a:t>Dificultad del proceso de instalación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Requisitos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Librerías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SEO</a:t>
            </a:r>
          </a:p>
        </p:txBody>
      </p:sp>
    </p:spTree>
    <p:extLst>
      <p:ext uri="{BB962C8B-B14F-4D97-AF65-F5344CB8AC3E}">
        <p14:creationId xmlns:p14="http://schemas.microsoft.com/office/powerpoint/2010/main" val="361419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3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entury Gothic" panose="020B0502020202020204" pitchFamily="34" charset="0"/>
              </a:rPr>
              <a:t>Criterios de comparación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791BC-910E-46E2-ACBE-7F748777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472" y="1656870"/>
            <a:ext cx="9601200" cy="483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1" dirty="0">
                <a:latin typeface="Century Gothic" panose="020B0502020202020204" pitchFamily="34" charset="0"/>
              </a:rPr>
              <a:t>Categoría C: Rendimiento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5474805" y="2904562"/>
            <a:ext cx="4221481" cy="4204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latin typeface="Century Gothic" panose="020B0502020202020204" pitchFamily="34" charset="0"/>
              </a:rPr>
              <a:t>Seguridad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latin typeface="Century Gothic" panose="020B0502020202020204" pitchFamily="34" charset="0"/>
              </a:rPr>
              <a:t>Estructura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Velocidad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Complejidad</a:t>
            </a:r>
          </a:p>
        </p:txBody>
      </p:sp>
    </p:spTree>
    <p:extLst>
      <p:ext uri="{BB962C8B-B14F-4D97-AF65-F5344CB8AC3E}">
        <p14:creationId xmlns:p14="http://schemas.microsoft.com/office/powerpoint/2010/main" val="140065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25ECE-3F3D-4827-8CD9-4C1D830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900" b="1" dirty="0">
                <a:latin typeface="Century Gothic" panose="020B0502020202020204" pitchFamily="34" charset="0"/>
              </a:rPr>
              <a:t>Evaluación de los criterios por tecnología</a:t>
            </a:r>
            <a:br>
              <a:rPr lang="es-ES" b="1" dirty="0">
                <a:latin typeface="Century Gothic" panose="020B0502020202020204" pitchFamily="34" charset="0"/>
              </a:rPr>
            </a:br>
            <a:endParaRPr lang="es-ES" b="1" dirty="0">
              <a:latin typeface="Century Gothic" panose="020B0502020202020204" pitchFamily="34" charset="0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1EFBA3E-5E6D-45BB-86A8-AE203160817B}"/>
              </a:ext>
            </a:extLst>
          </p:cNvPr>
          <p:cNvSpPr txBox="1">
            <a:spLocks/>
          </p:cNvSpPr>
          <p:nvPr/>
        </p:nvSpPr>
        <p:spPr>
          <a:xfrm>
            <a:off x="1371600" y="2348948"/>
            <a:ext cx="9601200" cy="2160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s-E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8A9917-3756-420D-B574-1F0939A64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204" y="248908"/>
            <a:ext cx="2298391" cy="229839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37635B3-96A3-4FBF-B631-FE237E6B176E}"/>
              </a:ext>
            </a:extLst>
          </p:cNvPr>
          <p:cNvSpPr txBox="1"/>
          <p:nvPr/>
        </p:nvSpPr>
        <p:spPr>
          <a:xfrm>
            <a:off x="1342212" y="2547299"/>
            <a:ext cx="101180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00" b="1" dirty="0">
                <a:latin typeface="Century Gothic" panose="020B0502020202020204" pitchFamily="34" charset="0"/>
              </a:rPr>
              <a:t>Precio: </a:t>
            </a:r>
            <a:r>
              <a:rPr lang="es-ES" sz="2100" dirty="0">
                <a:latin typeface="Century Gothic" panose="020B0502020202020204" pitchFamily="34" charset="0"/>
              </a:rPr>
              <a:t>gratuito.</a:t>
            </a:r>
          </a:p>
          <a:p>
            <a:r>
              <a:rPr lang="es-ES" sz="2100" b="1" dirty="0">
                <a:latin typeface="Century Gothic" panose="020B0502020202020204" pitchFamily="34" charset="0"/>
              </a:rPr>
              <a:t>Licencia: </a:t>
            </a:r>
            <a:r>
              <a:rPr lang="es-ES" sz="2100" dirty="0">
                <a:latin typeface="Century Gothic" panose="020B0502020202020204" pitchFamily="34" charset="0"/>
              </a:rPr>
              <a:t>código abierto con licencia MIT.</a:t>
            </a:r>
          </a:p>
          <a:p>
            <a:r>
              <a:rPr lang="es-ES" sz="2100" b="1" dirty="0">
                <a:latin typeface="Century Gothic" panose="020B0502020202020204" pitchFamily="34" charset="0"/>
              </a:rPr>
              <a:t>Madurez y versiones: </a:t>
            </a:r>
            <a:r>
              <a:rPr lang="es-ES" sz="2100" dirty="0">
                <a:latin typeface="Century Gothic" panose="020B0502020202020204" pitchFamily="34" charset="0"/>
              </a:rPr>
              <a:t>2011. Versión 5.8.8.</a:t>
            </a:r>
          </a:p>
          <a:p>
            <a:r>
              <a:rPr lang="es-ES" sz="2100" b="1" dirty="0">
                <a:latin typeface="Century Gothic" panose="020B0502020202020204" pitchFamily="34" charset="0"/>
              </a:rPr>
              <a:t>Desarrollador: </a:t>
            </a:r>
            <a:r>
              <a:rPr lang="es-ES" sz="2100" dirty="0">
                <a:latin typeface="Century Gothic" panose="020B0502020202020204" pitchFamily="34" charset="0"/>
              </a:rPr>
              <a:t>Taylor </a:t>
            </a:r>
            <a:r>
              <a:rPr lang="es-ES" sz="2100" dirty="0" err="1">
                <a:latin typeface="Century Gothic" panose="020B0502020202020204" pitchFamily="34" charset="0"/>
              </a:rPr>
              <a:t>Otwell</a:t>
            </a:r>
            <a:r>
              <a:rPr lang="es-ES" sz="2100" dirty="0">
                <a:latin typeface="Century Gothic" panose="020B0502020202020204" pitchFamily="34" charset="0"/>
              </a:rPr>
              <a:t>.</a:t>
            </a:r>
          </a:p>
          <a:p>
            <a:r>
              <a:rPr lang="es-ES" sz="2100" b="1" dirty="0">
                <a:latin typeface="Century Gothic" panose="020B0502020202020204" pitchFamily="34" charset="0"/>
              </a:rPr>
              <a:t>Idiomas: </a:t>
            </a:r>
            <a:r>
              <a:rPr lang="es-ES" sz="2100" dirty="0">
                <a:latin typeface="Century Gothic" panose="020B0502020202020204" pitchFamily="34" charset="0"/>
              </a:rPr>
              <a:t>hasta 69 lenguas distintas.</a:t>
            </a:r>
          </a:p>
          <a:p>
            <a:r>
              <a:rPr lang="es-ES" sz="2100" b="1" dirty="0">
                <a:latin typeface="Century Gothic" panose="020B0502020202020204" pitchFamily="34" charset="0"/>
              </a:rPr>
              <a:t>Popularidad: </a:t>
            </a:r>
            <a:r>
              <a:rPr lang="es-ES" sz="2100" dirty="0">
                <a:latin typeface="Century Gothic" panose="020B0502020202020204" pitchFamily="34" charset="0"/>
              </a:rPr>
              <a:t>de los más importantes.</a:t>
            </a:r>
          </a:p>
          <a:p>
            <a:r>
              <a:rPr lang="es-ES" sz="2100" b="1" dirty="0">
                <a:latin typeface="Century Gothic" panose="020B0502020202020204" pitchFamily="34" charset="0"/>
              </a:rPr>
              <a:t>Soporte técnico: </a:t>
            </a:r>
            <a:r>
              <a:rPr lang="es-ES" sz="2100" dirty="0">
                <a:latin typeface="Century Gothic" panose="020B0502020202020204" pitchFamily="34" charset="0"/>
              </a:rPr>
              <a:t> soporte para caché y </a:t>
            </a:r>
            <a:r>
              <a:rPr lang="es-ES" sz="2100" dirty="0" err="1">
                <a:latin typeface="Century Gothic" panose="020B0502020202020204" pitchFamily="34" charset="0"/>
              </a:rPr>
              <a:t>mvc</a:t>
            </a:r>
            <a:r>
              <a:rPr lang="es-ES" sz="2100" dirty="0">
                <a:latin typeface="Century Gothic" panose="020B0502020202020204" pitchFamily="34" charset="0"/>
              </a:rPr>
              <a:t>, motor de plantillas, </a:t>
            </a:r>
            <a:r>
              <a:rPr lang="es-ES" sz="2100" dirty="0" err="1">
                <a:latin typeface="Century Gothic" panose="020B0502020202020204" pitchFamily="34" charset="0"/>
              </a:rPr>
              <a:t>eloquent</a:t>
            </a:r>
            <a:r>
              <a:rPr lang="es-ES" sz="2100" dirty="0">
                <a:latin typeface="Century Gothic" panose="020B0502020202020204" pitchFamily="34" charset="0"/>
              </a:rPr>
              <a:t> ORM</a:t>
            </a:r>
          </a:p>
          <a:p>
            <a:r>
              <a:rPr lang="es-ES" sz="2100" b="1" dirty="0">
                <a:latin typeface="Century Gothic" panose="020B0502020202020204" pitchFamily="34" charset="0"/>
              </a:rPr>
              <a:t>Manual: </a:t>
            </a:r>
            <a:r>
              <a:rPr lang="es-ES" sz="2100" dirty="0">
                <a:latin typeface="Century Gothic" panose="020B0502020202020204" pitchFamily="34" charset="0"/>
              </a:rPr>
              <a:t>instalación, primeros pasos, bases de datos, servicios…</a:t>
            </a:r>
          </a:p>
          <a:p>
            <a:r>
              <a:rPr lang="es-ES" sz="2100" b="1" dirty="0">
                <a:latin typeface="Century Gothic" panose="020B0502020202020204" pitchFamily="34" charset="0"/>
              </a:rPr>
              <a:t>FAQ: </a:t>
            </a:r>
            <a:r>
              <a:rPr lang="es-ES" sz="2100" dirty="0">
                <a:latin typeface="Century Gothic" panose="020B0502020202020204" pitchFamily="34" charset="0"/>
              </a:rPr>
              <a:t>sistema en inglés.</a:t>
            </a:r>
          </a:p>
          <a:p>
            <a:r>
              <a:rPr lang="es-ES" sz="2100" b="1" dirty="0">
                <a:latin typeface="Century Gothic" panose="020B0502020202020204" pitchFamily="34" charset="0"/>
              </a:rPr>
              <a:t>Garantía: </a:t>
            </a:r>
            <a:r>
              <a:rPr lang="es-ES" sz="2100" dirty="0">
                <a:latin typeface="Century Gothic" panose="020B0502020202020204" pitchFamily="34" charset="0"/>
              </a:rPr>
              <a:t>todos los usuarios. Todos los estándares y requerimientos.</a:t>
            </a:r>
          </a:p>
          <a:p>
            <a:r>
              <a:rPr lang="es-ES" sz="2100" b="1" dirty="0">
                <a:latin typeface="Century Gothic" panose="020B0502020202020204" pitchFamily="34" charset="0"/>
              </a:rPr>
              <a:t>Información: </a:t>
            </a:r>
            <a:r>
              <a:rPr lang="es-ES" sz="2100" dirty="0">
                <a:latin typeface="Century Gothic" panose="020B0502020202020204" pitchFamily="34" charset="0"/>
              </a:rPr>
              <a:t>Cursos, tutoriales y guías.</a:t>
            </a:r>
          </a:p>
          <a:p>
            <a:endParaRPr lang="es-ES" sz="2400" dirty="0">
              <a:latin typeface="Century Gothic" panose="020B0502020202020204" pitchFamily="34" charset="0"/>
            </a:endParaRPr>
          </a:p>
          <a:p>
            <a:endParaRPr lang="es-ES_tradnl" b="1" dirty="0">
              <a:latin typeface="Century Gothic" panose="020B0502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7207C4-28F5-401B-88D3-62EA1CB7D974}"/>
              </a:ext>
            </a:extLst>
          </p:cNvPr>
          <p:cNvSpPr txBox="1"/>
          <p:nvPr/>
        </p:nvSpPr>
        <p:spPr>
          <a:xfrm>
            <a:off x="3283657" y="1979616"/>
            <a:ext cx="6387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Century Gothic" panose="020B0502020202020204" pitchFamily="34" charset="0"/>
              </a:rPr>
              <a:t>Categoría A: Generales</a:t>
            </a:r>
          </a:p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963206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321</TotalTime>
  <Words>1566</Words>
  <Application>Microsoft Office PowerPoint</Application>
  <PresentationFormat>Panorámica</PresentationFormat>
  <Paragraphs>270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Franklin Gothic Book</vt:lpstr>
      <vt:lpstr>Recorte</vt:lpstr>
      <vt:lpstr>PHP Framework</vt:lpstr>
      <vt:lpstr>Presentación de PowerPoint</vt:lpstr>
      <vt:lpstr>Índice</vt:lpstr>
      <vt:lpstr>Descripción de las tecnologías</vt:lpstr>
      <vt:lpstr>Descripción de las tecnologías</vt:lpstr>
      <vt:lpstr>Criterios de comparación </vt:lpstr>
      <vt:lpstr>Criterios de comparación </vt:lpstr>
      <vt:lpstr>Criterios de comparación </vt:lpstr>
      <vt:lpstr>Evaluación de los criterios por tecnología </vt:lpstr>
      <vt:lpstr>Evaluación de los criterios por tecnología </vt:lpstr>
      <vt:lpstr>Evaluación de los criterios por tecnología </vt:lpstr>
      <vt:lpstr>Evaluación de los criterios por tecnología </vt:lpstr>
      <vt:lpstr>Evaluación de los criterios por tecnología </vt:lpstr>
      <vt:lpstr>Comparación </vt:lpstr>
      <vt:lpstr>Comparación </vt:lpstr>
      <vt:lpstr>Presentación de PowerPoint</vt:lpstr>
      <vt:lpstr>Presentación de PowerPoint</vt:lpstr>
      <vt:lpstr>Recomendaciones Situación 1</vt:lpstr>
      <vt:lpstr>Recomendaciones Situación 1</vt:lpstr>
      <vt:lpstr>Recomendaciones Situación 2</vt:lpstr>
      <vt:lpstr>Recomendaciones Situación 2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Framework</dc:title>
  <dc:creator>Bravo Blanco Sandra</dc:creator>
  <cp:lastModifiedBy>Escribano Elvira Lucía</cp:lastModifiedBy>
  <cp:revision>33</cp:revision>
  <dcterms:created xsi:type="dcterms:W3CDTF">2019-03-17T13:40:25Z</dcterms:created>
  <dcterms:modified xsi:type="dcterms:W3CDTF">2019-04-08T18:48:18Z</dcterms:modified>
</cp:coreProperties>
</file>