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304" r:id="rId6"/>
    <p:sldId id="293" r:id="rId7"/>
    <p:sldId id="305" r:id="rId8"/>
    <p:sldId id="294" r:id="rId9"/>
    <p:sldId id="307" r:id="rId10"/>
    <p:sldId id="298" r:id="rId11"/>
    <p:sldId id="309" r:id="rId12"/>
    <p:sldId id="310" r:id="rId13"/>
    <p:sldId id="311" r:id="rId14"/>
    <p:sldId id="312" r:id="rId15"/>
    <p:sldId id="296" r:id="rId16"/>
    <p:sldId id="297" r:id="rId17"/>
    <p:sldId id="300" r:id="rId18"/>
    <p:sldId id="301" r:id="rId19"/>
    <p:sldId id="30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diseño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47DE0-030E-4DA1-B30E-3E31196D49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2033" y="2745733"/>
            <a:ext cx="7263115" cy="36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construcción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3B9526-5857-4EE4-BC47-0D1E9119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9" y="2828926"/>
            <a:ext cx="639105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instalación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0CCB8B-BCB3-44AC-AF99-8B2A5AD6B54B}"/>
              </a:ext>
            </a:extLst>
          </p:cNvPr>
          <p:cNvSpPr txBox="1"/>
          <p:nvPr/>
        </p:nvSpPr>
        <p:spPr>
          <a:xfrm>
            <a:off x="2169042" y="3976577"/>
            <a:ext cx="64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composer</a:t>
            </a:r>
            <a:r>
              <a:rPr lang="es-ES" dirty="0"/>
              <a:t> global </a:t>
            </a:r>
            <a:r>
              <a:rPr lang="es-ES" dirty="0" err="1"/>
              <a:t>require</a:t>
            </a:r>
            <a:r>
              <a:rPr lang="es-ES" dirty="0"/>
              <a:t> "</a:t>
            </a:r>
            <a:r>
              <a:rPr lang="es-ES" dirty="0" err="1"/>
              <a:t>fxp</a:t>
            </a:r>
            <a:r>
              <a:rPr lang="es-ES" dirty="0"/>
              <a:t>/</a:t>
            </a:r>
            <a:r>
              <a:rPr lang="es-ES" dirty="0" err="1"/>
              <a:t>composer</a:t>
            </a:r>
            <a:r>
              <a:rPr lang="es-ES" dirty="0"/>
              <a:t>-</a:t>
            </a:r>
            <a:r>
              <a:rPr lang="es-ES" dirty="0" err="1"/>
              <a:t>asset</a:t>
            </a:r>
            <a:r>
              <a:rPr lang="es-ES" dirty="0"/>
              <a:t>-plugin:^1.4.1"</a:t>
            </a:r>
          </a:p>
          <a:p>
            <a:r>
              <a:rPr lang="es-ES" dirty="0" err="1"/>
              <a:t>composer</a:t>
            </a:r>
            <a:r>
              <a:rPr lang="es-ES" dirty="0"/>
              <a:t> </a:t>
            </a:r>
            <a:r>
              <a:rPr lang="es-ES" dirty="0" err="1"/>
              <a:t>create-project</a:t>
            </a:r>
            <a:r>
              <a:rPr lang="es-ES" dirty="0"/>
              <a:t> --</a:t>
            </a:r>
            <a:r>
              <a:rPr lang="es-ES" dirty="0" err="1"/>
              <a:t>prefer-dist</a:t>
            </a:r>
            <a:r>
              <a:rPr lang="es-ES" dirty="0"/>
              <a:t> </a:t>
            </a:r>
            <a:r>
              <a:rPr lang="es-ES" dirty="0" err="1"/>
              <a:t>yiisoft</a:t>
            </a:r>
            <a:r>
              <a:rPr lang="es-ES" dirty="0"/>
              <a:t>/yii2-app-basic </a:t>
            </a:r>
            <a:r>
              <a:rPr lang="es-ES" dirty="0" err="1"/>
              <a:t>basic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8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E96371-B0D4-47C7-98A0-093E1E6DC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7691" y="3428999"/>
            <a:ext cx="6596617" cy="2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330AC-6B8B-4CD8-A0C3-ACEF08DB5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778" y="2945719"/>
            <a:ext cx="7058444" cy="3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E508B38-B6A8-4688-9139-C18101E2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90181"/>
              </p:ext>
            </p:extLst>
          </p:nvPr>
        </p:nvGraphicFramePr>
        <p:xfrm>
          <a:off x="2379518" y="2410691"/>
          <a:ext cx="8042564" cy="3779780"/>
        </p:xfrm>
        <a:graphic>
          <a:graphicData uri="http://schemas.openxmlformats.org/drawingml/2006/table">
            <a:tbl>
              <a:tblPr firstRow="1" firstCol="1" bandRow="1"/>
              <a:tblGrid>
                <a:gridCol w="1874767">
                  <a:extLst>
                    <a:ext uri="{9D8B030D-6E8A-4147-A177-3AD203B41FA5}">
                      <a16:colId xmlns:a16="http://schemas.microsoft.com/office/drawing/2014/main" val="274569297"/>
                    </a:ext>
                  </a:extLst>
                </a:gridCol>
                <a:gridCol w="6167797">
                  <a:extLst>
                    <a:ext uri="{9D8B030D-6E8A-4147-A177-3AD203B41FA5}">
                      <a16:colId xmlns:a16="http://schemas.microsoft.com/office/drawing/2014/main" val="3420508181"/>
                    </a:ext>
                  </a:extLst>
                </a:gridCol>
              </a:tblGrid>
              <a:tr h="347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EVALUACIÓN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450688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horas, un poco complejo, pero lo que necesitamos es sencillo.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22633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horas.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985604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solo hemos implementado dos roles.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047733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072175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690105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418830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613692"/>
                  </a:ext>
                </a:extLst>
              </a:tr>
              <a:tr h="4344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pc, internet, un navegador, composer, documentación y un editor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35945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31725"/>
                  </a:ext>
                </a:extLst>
              </a:tr>
            </a:tbl>
          </a:graphicData>
        </a:graphic>
      </p:graphicFrame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9F51FB63-58DA-477D-A2A5-151EC932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88" y="1204982"/>
            <a:ext cx="1164024" cy="11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2866736-3B89-42E2-AEEB-B574A51F4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63954"/>
              </p:ext>
            </p:extLst>
          </p:nvPr>
        </p:nvGraphicFramePr>
        <p:xfrm>
          <a:off x="2639291" y="2553205"/>
          <a:ext cx="7307261" cy="3733295"/>
        </p:xfrm>
        <a:graphic>
          <a:graphicData uri="http://schemas.openxmlformats.org/drawingml/2006/table">
            <a:tbl>
              <a:tblPr firstRow="1" firstCol="1" bandRow="1"/>
              <a:tblGrid>
                <a:gridCol w="1703365">
                  <a:extLst>
                    <a:ext uri="{9D8B030D-6E8A-4147-A177-3AD203B41FA5}">
                      <a16:colId xmlns:a16="http://schemas.microsoft.com/office/drawing/2014/main" val="3650934917"/>
                    </a:ext>
                  </a:extLst>
                </a:gridCol>
                <a:gridCol w="5603896">
                  <a:extLst>
                    <a:ext uri="{9D8B030D-6E8A-4147-A177-3AD203B41FA5}">
                      <a16:colId xmlns:a16="http://schemas.microsoft.com/office/drawing/2014/main" val="2183597844"/>
                    </a:ext>
                  </a:extLst>
                </a:gridCol>
              </a:tblGrid>
              <a:tr h="282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751624"/>
                  </a:ext>
                </a:extLst>
              </a:tr>
              <a:tr h="58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horas, un poco complejo, pero hemos realizado los requisitos necesarios.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465619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horas.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21027"/>
                  </a:ext>
                </a:extLst>
              </a:tr>
              <a:tr h="58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 solo hemos implementado dos roles, (administrador y empleado)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421434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981949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094557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 (no finalizados).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99327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69600"/>
                  </a:ext>
                </a:extLst>
              </a:tr>
              <a:tr h="58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pc, internet, un navegador, composer, documentación y un editor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98318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80175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1E86AF2-547A-4980-84B4-ADDAA6BA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78" y="1010525"/>
            <a:ext cx="148104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AF0836-7534-40EA-8689-5496CAA3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67443"/>
              </p:ext>
            </p:extLst>
          </p:nvPr>
        </p:nvGraphicFramePr>
        <p:xfrm>
          <a:off x="1835754" y="1831032"/>
          <a:ext cx="9503469" cy="4305366"/>
        </p:xfrm>
        <a:graphic>
          <a:graphicData uri="http://schemas.openxmlformats.org/drawingml/2006/table">
            <a:tbl>
              <a:tblPr firstRow="1" firstCol="1" bandRow="1"/>
              <a:tblGrid>
                <a:gridCol w="1248205">
                  <a:extLst>
                    <a:ext uri="{9D8B030D-6E8A-4147-A177-3AD203B41FA5}">
                      <a16:colId xmlns:a16="http://schemas.microsoft.com/office/drawing/2014/main" val="2961097060"/>
                    </a:ext>
                  </a:extLst>
                </a:gridCol>
                <a:gridCol w="2213899">
                  <a:extLst>
                    <a:ext uri="{9D8B030D-6E8A-4147-A177-3AD203B41FA5}">
                      <a16:colId xmlns:a16="http://schemas.microsoft.com/office/drawing/2014/main" val="2196392461"/>
                    </a:ext>
                  </a:extLst>
                </a:gridCol>
                <a:gridCol w="2118145">
                  <a:extLst>
                    <a:ext uri="{9D8B030D-6E8A-4147-A177-3AD203B41FA5}">
                      <a16:colId xmlns:a16="http://schemas.microsoft.com/office/drawing/2014/main" val="3411475817"/>
                    </a:ext>
                  </a:extLst>
                </a:gridCol>
                <a:gridCol w="3923220">
                  <a:extLst>
                    <a:ext uri="{9D8B030D-6E8A-4147-A177-3AD203B41FA5}">
                      <a16:colId xmlns:a16="http://schemas.microsoft.com/office/drawing/2014/main" val="3553067338"/>
                    </a:ext>
                  </a:extLst>
                </a:gridCol>
              </a:tblGrid>
              <a:tr h="901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</a:t>
                      </a:r>
                      <a:endParaRPr lang="es-ES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COMENTARIOS</a:t>
                      </a:r>
                      <a:endParaRPr lang="es-ES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45664"/>
                  </a:ext>
                </a:extLst>
              </a:tr>
              <a:tr h="448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horas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horas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Yii2 es más fácil de aprender, aunque hay menos manuales.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596494"/>
                  </a:ext>
                </a:extLst>
              </a:tr>
              <a:tr h="215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horas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horas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Yii2 es más fácil de configurar que Laravel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829836"/>
                  </a:ext>
                </a:extLst>
              </a:tr>
              <a:tr h="37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Laravel permite más manejo de usuario que Yii2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821917"/>
                  </a:ext>
                </a:extLst>
              </a:tr>
              <a:tr h="317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dos funcionan por igual en los navegadores modernos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771178"/>
                  </a:ext>
                </a:extLst>
              </a:tr>
              <a:tr h="215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necesitan extensiones para su funcionalidad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96529"/>
                  </a:ext>
                </a:extLst>
              </a:tr>
              <a:tr h="448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 (no finalizado)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Aún utilizando las mismas horas se pueden implementar más cosas en Yii2 que en Laravel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10326"/>
                  </a:ext>
                </a:extLst>
              </a:tr>
              <a:tr h="215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Yii2 es más rápido que Laravel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97094"/>
                  </a:ext>
                </a:extLst>
              </a:tr>
              <a:tr h="680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PC, Internet, navegador, composer, documentación, editor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PC, Internet, navegador, composer, documentación, editor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dos necesitan los mismos recursos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144863"/>
                  </a:ext>
                </a:extLst>
              </a:tr>
              <a:tr h="268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Yii2 es más fácil de usar que Laravel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829384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799EF45-0D74-470F-8A93-CED81A35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76" y="1756064"/>
            <a:ext cx="992590" cy="9925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5B8F7D-2C50-44D8-92DC-6186FD98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29" y="1756064"/>
            <a:ext cx="989574" cy="9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610"/>
            <a:ext cx="10241280" cy="47205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30348" y="1430785"/>
            <a:ext cx="70630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REQUISITOS FUNCIONALES: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RF01 – Acceder al historial de un cliente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RF02 – Eliminar el historial de un cliente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RF03 – Crear nuevo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RF04 – Crear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RF05 – Eliminar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RF06 – Acceder al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RF07 – Introducir nuevos elementos en 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RF08 – Modificar el estado del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RF09 – Crear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RF10 – Acceder a una ficha del personal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RF11 – Modificar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RF12 – Cada usuario se validará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66562" y="1408241"/>
            <a:ext cx="954245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REQUISITOS FUNCIONALES: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RF13 – El administrador accederá a todas las funciones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RF14 – El empleado podrá crear una nueva ficha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RF15 – El empleado podrá crear un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RF16 – El empleado podrá crear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RF17 – El empleado podrá cobrar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RF18 – El empleado podrá imprimir una factura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RF19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– El empleado podrá crear perfiles de empleado</a:t>
            </a:r>
          </a:p>
          <a:p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RF20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ventas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RF21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stock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RF22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una ficha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RF23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Se podrán realizar ventas de graduado, ventas de sol, ventas de lentillas y ventas de varios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883441" y="1709705"/>
            <a:ext cx="92405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OTROS REQUISITOS: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RO01 – Utilización del protocolo TCP/IP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RO02 – El sistema admite: administrador y empleado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RO03 – Se diseñará en PHP + HTML + CSS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RO04 – Se utilizará el patrón en MVC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RNFS1 – Se permitirá o denegará el acceso según el perfil al que se pertenezca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RNFP1 – La ficha se compondrá de </a:t>
            </a:r>
            <a:r>
              <a:rPr lang="es-ES" b="1" dirty="0" err="1">
                <a:latin typeface="Century Gothic" panose="020B0502020202020204" pitchFamily="34" charset="0"/>
              </a:rPr>
              <a:t>nº</a:t>
            </a:r>
            <a:r>
              <a:rPr lang="es-ES" b="1" dirty="0">
                <a:latin typeface="Century Gothic" panose="020B0502020202020204" pitchFamily="34" charset="0"/>
              </a:rPr>
              <a:t> de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RNFP2 – La ficha se compondrá de nombre y apellidos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RNFP3 – La ficha se compondrá de NIF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RNFP4 – La ficha se compondrá de dirección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RNFP5 – La ficha se compondrá de edad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910535" y="1832266"/>
            <a:ext cx="92984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OTROS REQUISITOS: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RNFP6 – La ficha se compondrá de RX (graduación)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RNFP7 – La ficha se compondrá de teléfono</a:t>
            </a:r>
            <a:endParaRPr lang="es-ES_tradnl" b="1" dirty="0"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RNFP8 – La ficha mostrará el permiso para la utilización de acceso a datos personales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RNFP9 – La veta se compondrá de Lente OD y Lente OI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RNFP10 – La venta se compondrá de la montura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RNFP11 – La venta se compondrá de importe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RNFP12 – La venta se compondrá de observaciones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RNFP13 – La venta se compondrá de LEJOS/CERCA/PROGRESIVO/OCUPACIONAL y dependiendo de ello, se podrán seleccionar diferentes lentes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2286354" y="2670071"/>
            <a:ext cx="7619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1: Tiempo de aprendizaje de los dos gestores de contenido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2: Tiempo de configuración 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3: Manejo de diferentes roles de usuario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4: Si funcionan en todos los navegadores modernos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5: Extensiones necesarios para la funcionalidad requerida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1861052" y="2818927"/>
            <a:ext cx="9122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 6: Comparación de horas empleadas en el desarrollo de cada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7: Velocidad de funcionamiento del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8: Recursos necesarios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9: Facilidad de uso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9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447</TotalTime>
  <Words>952</Words>
  <Application>Microsoft Office PowerPoint</Application>
  <PresentationFormat>Panorámica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Franklin Gothic Book</vt:lpstr>
      <vt:lpstr>Times New Roman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Yii2  Documentación de diseño</vt:lpstr>
      <vt:lpstr>Proyecto de implementación de un prototipo del sistema utilizando Yii2  Documentación de construcción</vt:lpstr>
      <vt:lpstr>Proyecto de implementación de un prototipo del sistema utilizando Yii2  Documentación de instalación</vt:lpstr>
      <vt:lpstr>Proyecto de implementación de un prototipo del sistema utilizando Yii2  Documentación manual de usuario</vt:lpstr>
      <vt:lpstr>Proyecto de implementación de un prototipo del sistema utilizando Yii2  Documentación manual de usuario</vt:lpstr>
      <vt:lpstr>Proyecto de implementación de un prototipo del sistema utilizando Laravel  </vt:lpstr>
      <vt:lpstr>Proyecto de implementación de un prototipo del sistema utilizando Laravel  </vt:lpstr>
      <vt:lpstr>Comparación de las dos implementaciones   </vt:lpstr>
      <vt:lpstr>Comparación de las dos implementaciones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Ignacio Garrido Librero</cp:lastModifiedBy>
  <cp:revision>48</cp:revision>
  <dcterms:created xsi:type="dcterms:W3CDTF">2019-03-17T13:40:25Z</dcterms:created>
  <dcterms:modified xsi:type="dcterms:W3CDTF">2019-05-06T18:12:12Z</dcterms:modified>
</cp:coreProperties>
</file>