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304" r:id="rId6"/>
    <p:sldId id="293" r:id="rId7"/>
    <p:sldId id="305" r:id="rId8"/>
    <p:sldId id="294" r:id="rId9"/>
    <p:sldId id="307" r:id="rId10"/>
    <p:sldId id="298" r:id="rId11"/>
    <p:sldId id="309" r:id="rId12"/>
    <p:sldId id="310" r:id="rId13"/>
    <p:sldId id="311" r:id="rId14"/>
    <p:sldId id="312" r:id="rId15"/>
    <p:sldId id="296" r:id="rId16"/>
    <p:sldId id="315" r:id="rId17"/>
    <p:sldId id="314" r:id="rId18"/>
    <p:sldId id="297" r:id="rId19"/>
    <p:sldId id="313" r:id="rId20"/>
    <p:sldId id="300" r:id="rId21"/>
    <p:sldId id="301" r:id="rId22"/>
    <p:sldId id="30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diseño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F647DE0-030E-4DA1-B30E-3E31196D49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2033" y="2745733"/>
            <a:ext cx="7263115" cy="36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construcción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3B9526-5857-4EE4-BC47-0D1E9119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9" y="2828926"/>
            <a:ext cx="639105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de instalación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0CCB8B-BCB3-44AC-AF99-8B2A5AD6B54B}"/>
              </a:ext>
            </a:extLst>
          </p:cNvPr>
          <p:cNvSpPr txBox="1"/>
          <p:nvPr/>
        </p:nvSpPr>
        <p:spPr>
          <a:xfrm>
            <a:off x="2169042" y="3976577"/>
            <a:ext cx="642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composer</a:t>
            </a:r>
            <a:r>
              <a:rPr lang="es-ES" dirty="0"/>
              <a:t> global </a:t>
            </a:r>
            <a:r>
              <a:rPr lang="es-ES" dirty="0" err="1"/>
              <a:t>require</a:t>
            </a:r>
            <a:r>
              <a:rPr lang="es-ES" dirty="0"/>
              <a:t> "</a:t>
            </a:r>
            <a:r>
              <a:rPr lang="es-ES" dirty="0" err="1"/>
              <a:t>fxp</a:t>
            </a:r>
            <a:r>
              <a:rPr lang="es-ES" dirty="0"/>
              <a:t>/</a:t>
            </a:r>
            <a:r>
              <a:rPr lang="es-ES" dirty="0" err="1"/>
              <a:t>composer</a:t>
            </a:r>
            <a:r>
              <a:rPr lang="es-ES" dirty="0"/>
              <a:t>-</a:t>
            </a:r>
            <a:r>
              <a:rPr lang="es-ES" dirty="0" err="1"/>
              <a:t>asset</a:t>
            </a:r>
            <a:r>
              <a:rPr lang="es-ES" dirty="0"/>
              <a:t>-plugin:^1.4.1"</a:t>
            </a:r>
          </a:p>
          <a:p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yiisoft</a:t>
            </a:r>
            <a:r>
              <a:rPr lang="es-ES" dirty="0"/>
              <a:t>/yii2-app-basic </a:t>
            </a:r>
            <a:r>
              <a:rPr lang="es-ES" dirty="0" err="1"/>
              <a:t>basic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8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E96371-B0D4-47C7-98A0-093E1E6DC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7691" y="3428999"/>
            <a:ext cx="6596617" cy="2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3600" b="1" dirty="0">
                <a:latin typeface="Century Gothic" panose="020B0502020202020204" pitchFamily="34" charset="0"/>
              </a:rPr>
              <a:t>Documentación manual de usuario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1B0F166E-E88D-4823-B22E-D661F72F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148" y="56322"/>
            <a:ext cx="2001078" cy="20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330AC-6B8B-4CD8-A0C3-ACEF08DB5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778" y="2945719"/>
            <a:ext cx="7058444" cy="3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9154934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FAAEE8-EDD2-4498-A9AD-BC6EB026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99" y="2124075"/>
            <a:ext cx="2266950" cy="4733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7F1C4A-A1DD-40BE-B0F2-2BB903DD4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731" y="3383225"/>
            <a:ext cx="4322296" cy="14173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7C016A-A695-45AF-9D7D-724ECC0C1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357" y="2124075"/>
            <a:ext cx="2472543" cy="45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9154934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514EB1-2148-4E09-BA2C-E8EF1EB5B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61"/>
          <a:stretch/>
        </p:blipFill>
        <p:spPr>
          <a:xfrm>
            <a:off x="982980" y="2431774"/>
            <a:ext cx="3406016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C9978D-2745-4900-B0BC-C5CE0C66A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8" r="13045"/>
          <a:stretch/>
        </p:blipFill>
        <p:spPr>
          <a:xfrm>
            <a:off x="7433413" y="2615233"/>
            <a:ext cx="4243958" cy="3265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EDBBE5-02FE-4656-A862-3CE07129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804" y="2324427"/>
            <a:ext cx="2590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0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47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CF49A3-9DDA-4979-80A3-6F07B10D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03" y="2187275"/>
            <a:ext cx="10350893" cy="46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95AC0C-27F1-44BA-ABF1-B2C61B80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" y="2365951"/>
            <a:ext cx="10929532" cy="39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9618759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F8676-6B27-4826-AE88-C262203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69" y="197126"/>
            <a:ext cx="1860274" cy="18602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28B5DD-8DF0-4F5B-AB55-540DE82B06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0071" y="2057400"/>
            <a:ext cx="8319770" cy="46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E508B38-B6A8-4688-9139-C18101E2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72120"/>
              </p:ext>
            </p:extLst>
          </p:nvPr>
        </p:nvGraphicFramePr>
        <p:xfrm>
          <a:off x="1800664" y="1814732"/>
          <a:ext cx="8832433" cy="475163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58890">
                  <a:extLst>
                    <a:ext uri="{9D8B030D-6E8A-4147-A177-3AD203B41FA5}">
                      <a16:colId xmlns:a16="http://schemas.microsoft.com/office/drawing/2014/main" val="274569297"/>
                    </a:ext>
                  </a:extLst>
                </a:gridCol>
                <a:gridCol w="6773543">
                  <a:extLst>
                    <a:ext uri="{9D8B030D-6E8A-4147-A177-3AD203B41FA5}">
                      <a16:colId xmlns:a16="http://schemas.microsoft.com/office/drawing/2014/main" val="3420508181"/>
                    </a:ext>
                  </a:extLst>
                </a:gridCol>
              </a:tblGrid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EVALUACIÓN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2450688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1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6 horas, un poco complejo, pero lo que necesitamos es sencillo.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922633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2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3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0985604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3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5, solo hemos implementado dos roles.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047733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4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007217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69010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6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4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418830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613692"/>
                  </a:ext>
                </a:extLst>
              </a:tr>
              <a:tr h="642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8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Un pc, internet, un navegador, </a:t>
                      </a:r>
                      <a:r>
                        <a:rPr lang="es-ES" sz="1800" dirty="0" err="1">
                          <a:effectLst/>
                          <a:latin typeface="Century Gothic" panose="020B0502020202020204" pitchFamily="34" charset="0"/>
                        </a:rPr>
                        <a:t>composer</a:t>
                      </a: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, documentación y un editor de código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735945"/>
                  </a:ext>
                </a:extLst>
              </a:tr>
              <a:tr h="443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9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931725"/>
                  </a:ext>
                </a:extLst>
              </a:tr>
            </a:tbl>
          </a:graphicData>
        </a:graphic>
      </p:graphicFrame>
      <p:pic>
        <p:nvPicPr>
          <p:cNvPr id="4" name="Picture 2" descr="Resultado de imagen de yii png">
            <a:extLst>
              <a:ext uri="{FF2B5EF4-FFF2-40B4-BE49-F238E27FC236}">
                <a16:creationId xmlns:a16="http://schemas.microsoft.com/office/drawing/2014/main" id="{9F51FB63-58DA-477D-A2A5-151EC932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170" y="1070022"/>
            <a:ext cx="1164024" cy="11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6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las dos implementaciones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2866736-3B89-42E2-AEEB-B574A51F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07863"/>
              </p:ext>
            </p:extLst>
          </p:nvPr>
        </p:nvGraphicFramePr>
        <p:xfrm>
          <a:off x="1563757" y="1550505"/>
          <a:ext cx="8382795" cy="47359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54078">
                  <a:extLst>
                    <a:ext uri="{9D8B030D-6E8A-4147-A177-3AD203B41FA5}">
                      <a16:colId xmlns:a16="http://schemas.microsoft.com/office/drawing/2014/main" val="3650934917"/>
                    </a:ext>
                  </a:extLst>
                </a:gridCol>
                <a:gridCol w="6428717">
                  <a:extLst>
                    <a:ext uri="{9D8B030D-6E8A-4147-A177-3AD203B41FA5}">
                      <a16:colId xmlns:a16="http://schemas.microsoft.com/office/drawing/2014/main" val="2183597844"/>
                    </a:ext>
                  </a:extLst>
                </a:gridCol>
              </a:tblGrid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CRITERIO</a:t>
                      </a:r>
                      <a:endParaRPr lang="es-ES" sz="20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EVALUACIÓN</a:t>
                      </a:r>
                      <a:endParaRPr lang="es-ES" sz="20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751624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1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15 horas, un poco complejo, pero hemos realizado los requisitos necesarios.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465619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2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5 horas.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1721027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3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7, solo hemos implementado dos roles, (administrador y empleado)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421434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4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9981949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5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7094557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6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4 horas (no finalizados).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999327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7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7169600"/>
                  </a:ext>
                </a:extLst>
              </a:tr>
              <a:tr h="743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Criterio 8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entury Gothic" panose="020B0502020202020204" pitchFamily="34" charset="0"/>
                        </a:rPr>
                        <a:t>Un pc, internet, un navegador, composer, documentación y un editor de código</a:t>
                      </a:r>
                      <a:endParaRPr lang="es-ES" sz="18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4498318"/>
                  </a:ext>
                </a:extLst>
              </a:tr>
              <a:tr h="357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Criterio 9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8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280175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1E86AF2-547A-4980-84B4-ADDAA6BA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99" y="1067305"/>
            <a:ext cx="148104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571500"/>
            <a:ext cx="11209021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Comparación de la implementación de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AF0836-7534-40EA-8689-5496CAA3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11701"/>
              </p:ext>
            </p:extLst>
          </p:nvPr>
        </p:nvGraphicFramePr>
        <p:xfrm>
          <a:off x="1507599" y="1756064"/>
          <a:ext cx="10159779" cy="483768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502887">
                  <a:extLst>
                    <a:ext uri="{9D8B030D-6E8A-4147-A177-3AD203B41FA5}">
                      <a16:colId xmlns:a16="http://schemas.microsoft.com/office/drawing/2014/main" val="2961097060"/>
                    </a:ext>
                  </a:extLst>
                </a:gridCol>
                <a:gridCol w="2198310">
                  <a:extLst>
                    <a:ext uri="{9D8B030D-6E8A-4147-A177-3AD203B41FA5}">
                      <a16:colId xmlns:a16="http://schemas.microsoft.com/office/drawing/2014/main" val="2196392461"/>
                    </a:ext>
                  </a:extLst>
                </a:gridCol>
                <a:gridCol w="2264424">
                  <a:extLst>
                    <a:ext uri="{9D8B030D-6E8A-4147-A177-3AD203B41FA5}">
                      <a16:colId xmlns:a16="http://schemas.microsoft.com/office/drawing/2014/main" val="3411475817"/>
                    </a:ext>
                  </a:extLst>
                </a:gridCol>
                <a:gridCol w="4194158">
                  <a:extLst>
                    <a:ext uri="{9D8B030D-6E8A-4147-A177-3AD203B41FA5}">
                      <a16:colId xmlns:a16="http://schemas.microsoft.com/office/drawing/2014/main" val="3553067338"/>
                    </a:ext>
                  </a:extLst>
                </a:gridCol>
              </a:tblGrid>
              <a:tr h="1013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CRITERIOS</a:t>
                      </a:r>
                      <a:endParaRPr lang="es-ES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Century Gothic" panose="020B0502020202020204" pitchFamily="34" charset="0"/>
                        </a:rPr>
                        <a:t>COMENTARIOS</a:t>
                      </a:r>
                      <a:endParaRPr lang="es-ES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945664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6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15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Yii2 es más fácil de aprender, aunque hay menos manuales.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596494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3 horas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5 horas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Yii2 es más fácil de configurar que Laravel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829836"/>
                  </a:ext>
                </a:extLst>
              </a:tr>
              <a:tr h="420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Laravel permite más manejo de usuario que Yii2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821917"/>
                  </a:ext>
                </a:extLst>
              </a:tr>
              <a:tr h="4228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Si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Los dos funcionan por igual en los navegadores modernos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771178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No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No necesitan extensiones para su funcionalidad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2096529"/>
                  </a:ext>
                </a:extLst>
              </a:tr>
              <a:tr h="503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4 horas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4 horas (no finalizado)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Aún utilizando las mismas horas se pueden implementar más cosas en Yii2 que en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5110326"/>
                  </a:ext>
                </a:extLst>
              </a:tr>
              <a:tr h="269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Yii2 es más rápido que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4997094"/>
                  </a:ext>
                </a:extLst>
              </a:tr>
              <a:tr h="862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PC, Internet, navegador, composer, documentación, editor de código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PC, Internet, navegador, composer, documentación, editor de código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Los dos necesitan los mismos recursos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2144863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s-ES" sz="1600" b="1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s-ES" sz="12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entury Gothic" panose="020B0502020202020204" pitchFamily="34" charset="0"/>
                        </a:rPr>
                        <a:t>Yii2 es más fácil de usar que Laravel</a:t>
                      </a:r>
                      <a:endParaRPr lang="es-ES" sz="12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829384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799EF45-0D74-470F-8A93-CED81A35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38" y="1518348"/>
            <a:ext cx="1413186" cy="14131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5B8F7D-2C50-44D8-92DC-6186FD98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56" y="1668595"/>
            <a:ext cx="1242834" cy="12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710DAA3-328D-48E8-9B7B-7C454F541120}"/>
              </a:ext>
            </a:extLst>
          </p:cNvPr>
          <p:cNvSpPr txBox="1">
            <a:spLocks/>
          </p:cNvSpPr>
          <p:nvPr/>
        </p:nvSpPr>
        <p:spPr>
          <a:xfrm>
            <a:off x="2630659" y="1674349"/>
            <a:ext cx="8764172" cy="4720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Requisitos del prototipo a implementar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 de la implementación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Laravel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Proyecto de implementación de un prototipo del sistema utilizando Yii2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dos implementaciones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 implementación de las tecnologías</a:t>
            </a:r>
          </a:p>
          <a:p>
            <a:pPr marL="457200" indent="-457200" algn="just">
              <a:lnSpc>
                <a:spcPct val="110000"/>
              </a:lnSpc>
              <a:buFont typeface="Franklin Gothic Book" panose="020B0503020102020204" pitchFamily="34" charset="0"/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30348" y="1430785"/>
            <a:ext cx="70630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REQUISITOS FUNCIONALES: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RF01 – Acceder al historial de un cliente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RF02 – Eliminar el historial de un cliente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RF03 – Crear nuevo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RF04 – Crear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RF05 – Eliminar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RF06 – Acceder al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RF07 – Introducir nuevos elementos en 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RF08 – Modificar el estado del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RF09 – Crear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RF10 – Acceder a una ficha del personal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RF11 – Modificar ficha del personal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RF12 – Cada usuario se validará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ED306-AF64-41BC-BDF1-023F1153C2A3}"/>
              </a:ext>
            </a:extLst>
          </p:cNvPr>
          <p:cNvSpPr txBox="1"/>
          <p:nvPr/>
        </p:nvSpPr>
        <p:spPr>
          <a:xfrm>
            <a:off x="1666562" y="1408241"/>
            <a:ext cx="954245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REQUISITOS FUNCIONALES: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RF13 – El administrador accederá a todas las funciones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RF14 – El empleado podrá crear una nueva ficha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RF15 – El empleado podrá crear un nuevo presupuesto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RF16 – El empleado podrá crear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RF17 – El empleado podrá cobrar una venta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RF18 – El empleado podrá imprimir una factura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RF19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– El empleado podrá crear perfiles de empleado</a:t>
            </a:r>
          </a:p>
          <a:p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RF20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ventas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RF21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stock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RF22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El empleado podrá consultar una ficha</a:t>
            </a:r>
          </a:p>
          <a:p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RF23 – </a:t>
            </a: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Se podrán realizar ventas de graduado, ventas de sol, ventas de lentillas y ventas de varios</a:t>
            </a:r>
            <a:endParaRPr kumimoji="0" lang="es-ES_trad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883441" y="1709705"/>
            <a:ext cx="924051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OTROS REQUISITOS: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RO01 – Utilización del protocolo TCP/IP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RO02 – El sistema admite: administrador y empleado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RO03 – Se diseñará en PHP + HTML + CSS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RO04 – Se utilizará el patrón en MVC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RNFS1 – Se permitirá o denegará el acceso según el perfil al que se pertenezca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RNFP1 – La ficha se compondrá de </a:t>
            </a:r>
            <a:r>
              <a:rPr lang="es-ES" b="1" dirty="0" err="1">
                <a:latin typeface="Century Gothic" panose="020B0502020202020204" pitchFamily="34" charset="0"/>
              </a:rPr>
              <a:t>nº</a:t>
            </a:r>
            <a:r>
              <a:rPr lang="es-ES" b="1" dirty="0">
                <a:latin typeface="Century Gothic" panose="020B0502020202020204" pitchFamily="34" charset="0"/>
              </a:rPr>
              <a:t> de historial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RNFP2 – La ficha se compondrá de nombre y apellidos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RNFP3 – La ficha se compondrá de NIF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RNFP4 – La ficha se compondrá de dirección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RNFP5 – La ficha se compondrá de edad</a:t>
            </a:r>
          </a:p>
          <a:p>
            <a:endParaRPr lang="es-ES" sz="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Requisitos del prototipo a implementar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A1A149-BE9D-4860-A243-BE8357B0BCE5}"/>
              </a:ext>
            </a:extLst>
          </p:cNvPr>
          <p:cNvSpPr/>
          <p:nvPr/>
        </p:nvSpPr>
        <p:spPr>
          <a:xfrm>
            <a:off x="1910535" y="1832266"/>
            <a:ext cx="92984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OTROS REQUISITOS: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RNFP6 – La ficha se compondrá de RX (graduación)</a:t>
            </a:r>
          </a:p>
          <a:p>
            <a:endParaRPr lang="es-ES_tradnl" sz="600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RNFP7 – La ficha se compondrá de teléfono</a:t>
            </a:r>
            <a:endParaRPr lang="es-ES_tradnl" b="1" dirty="0">
              <a:latin typeface="Century Gothic" panose="020B0502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RNFP8 – La ficha mostrará el permiso para la utilización de acceso a </a:t>
            </a: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datos personales  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RNFP9 – La veta se compondrá de Lente OD y Lente OI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RNFP10 – La venta se compondrá de la montura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RNFP11 – La venta se compondrá de importe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RNFP12 – La venta se compondrá de observaciones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Century Gothic" panose="020B0502020202020204" pitchFamily="34" charset="0"/>
              </a:rPr>
              <a:t>RNFP13 – La venta se compondrá de LEJOS/CERCA/PROGRESIVO/OCUPACIONAL y dependiendo de ello, se podrán seleccionar diferentes lentes</a:t>
            </a: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7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2286354" y="2670071"/>
            <a:ext cx="76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1: Tiempo de aprendizaje de los dos gestores de contenido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2: Tiempo de configuración 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3: Manejo de diferentes roles de usuario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4: Si funcionan en todos los navegadores modernos</a:t>
            </a:r>
          </a:p>
          <a:p>
            <a:pPr algn="just"/>
            <a:endParaRPr lang="es-ES" b="1" dirty="0">
              <a:latin typeface="Century Gothic" panose="020B0502020202020204" pitchFamily="34" charset="0"/>
            </a:endParaRPr>
          </a:p>
          <a:p>
            <a:pPr algn="just"/>
            <a:r>
              <a:rPr lang="es-ES" b="1" dirty="0">
                <a:latin typeface="Century Gothic" panose="020B0502020202020204" pitchFamily="34" charset="0"/>
              </a:rPr>
              <a:t>Criterio 5: Extensiones necesarios para la funcionalidad requerida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78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571500"/>
            <a:ext cx="10652760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 de la implementación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C6A95B-85E1-4541-8592-7856EED6DB89}"/>
              </a:ext>
            </a:extLst>
          </p:cNvPr>
          <p:cNvSpPr txBox="1"/>
          <p:nvPr/>
        </p:nvSpPr>
        <p:spPr>
          <a:xfrm>
            <a:off x="1861052" y="2818927"/>
            <a:ext cx="9122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Criterio 6: Comparación de horas empleadas en el desarrollo de cada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7: Velocidad de funcionamiento del sistema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8: Recursos necesarios</a:t>
            </a:r>
          </a:p>
          <a:p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Criterio 9: Facilidad de uso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9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469</TotalTime>
  <Words>982</Words>
  <Application>Microsoft Office PowerPoint</Application>
  <PresentationFormat>Panorámica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Franklin Gothic Book</vt:lpstr>
      <vt:lpstr>Times New Roman</vt:lpstr>
      <vt:lpstr>Recorte</vt:lpstr>
      <vt:lpstr>PHP Framework</vt:lpstr>
      <vt:lpstr>Presentación de PowerPoint</vt:lpstr>
      <vt:lpstr>Índice</vt:lpstr>
      <vt:lpstr>Requisitos del prototipo a implementar</vt:lpstr>
      <vt:lpstr>Requisitos del prototipo a implementar</vt:lpstr>
      <vt:lpstr>Requisitos del prototipo a implementar</vt:lpstr>
      <vt:lpstr>Requisitos del prototipo a implementar</vt:lpstr>
      <vt:lpstr>Criterios de comparación de la implementación </vt:lpstr>
      <vt:lpstr>Criterios de comparación de la implementación </vt:lpstr>
      <vt:lpstr>Proyecto de implementación de un prototipo del sistema utilizando Yii2  Documentación de diseño</vt:lpstr>
      <vt:lpstr>Proyecto de implementación de un prototipo del sistema utilizando Yii2  Documentación de construcción</vt:lpstr>
      <vt:lpstr>Proyecto de implementación de un prototipo del sistema utilizando Yii2  Documentación de instalación</vt:lpstr>
      <vt:lpstr>Proyecto de implementación de un prototipo del sistema utilizando Yii2  Documentación manual de usuario</vt:lpstr>
      <vt:lpstr>Proyecto de implementación de un prototipo del sistema utilizando Yii2  Documentación manual de usuario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Proyecto de implementación de un prototipo del sistema utilizando Laravel  </vt:lpstr>
      <vt:lpstr>Comparación de las dos implementaciones   </vt:lpstr>
      <vt:lpstr>Comparación de las dos implementaciones   </vt:lpstr>
      <vt:lpstr>Comparación de la implementación de las tecnologías   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Ignacio Garrido Librero</cp:lastModifiedBy>
  <cp:revision>52</cp:revision>
  <dcterms:created xsi:type="dcterms:W3CDTF">2019-03-17T13:40:25Z</dcterms:created>
  <dcterms:modified xsi:type="dcterms:W3CDTF">2019-05-06T20:44:15Z</dcterms:modified>
</cp:coreProperties>
</file>