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5"/>
  </p:notesMasterIdLst>
  <p:sldIdLst>
    <p:sldId id="257" r:id="rId2"/>
    <p:sldId id="268" r:id="rId3"/>
    <p:sldId id="271" r:id="rId4"/>
    <p:sldId id="269" r:id="rId5"/>
    <p:sldId id="261" r:id="rId6"/>
    <p:sldId id="272" r:id="rId7"/>
    <p:sldId id="274" r:id="rId8"/>
    <p:sldId id="273" r:id="rId9"/>
    <p:sldId id="276" r:id="rId10"/>
    <p:sldId id="277" r:id="rId11"/>
    <p:sldId id="275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72" autoAdjust="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EF64B-74C8-4B26-BD12-137554514F5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ADC83B-3F9D-4D2B-A169-A1D83CF7AD18}">
      <dgm:prSet/>
      <dgm:spPr/>
      <dgm:t>
        <a:bodyPr/>
        <a:lstStyle/>
        <a:p>
          <a:r>
            <a:rPr lang="en-GB"/>
            <a:t>CardioGoodFitness customers were:</a:t>
          </a:r>
          <a:endParaRPr lang="en-US"/>
        </a:p>
      </dgm:t>
    </dgm:pt>
    <dgm:pt modelId="{0FC12916-1AC4-4158-999C-C8E6025C8ACE}" type="parTrans" cxnId="{4F2EEB95-20C5-4A2F-BD95-C2EF4E9D03C4}">
      <dgm:prSet/>
      <dgm:spPr/>
      <dgm:t>
        <a:bodyPr/>
        <a:lstStyle/>
        <a:p>
          <a:endParaRPr lang="en-US"/>
        </a:p>
      </dgm:t>
    </dgm:pt>
    <dgm:pt modelId="{BC845921-4A63-47D7-88DF-14D9A1782C28}" type="sibTrans" cxnId="{4F2EEB95-20C5-4A2F-BD95-C2EF4E9D03C4}">
      <dgm:prSet/>
      <dgm:spPr/>
      <dgm:t>
        <a:bodyPr/>
        <a:lstStyle/>
        <a:p>
          <a:endParaRPr lang="en-US"/>
        </a:p>
      </dgm:t>
    </dgm:pt>
    <dgm:pt modelId="{BD383964-6BB0-49B3-A2C3-08E6B2D58B0E}">
      <dgm:prSet/>
      <dgm:spPr/>
      <dgm:t>
        <a:bodyPr/>
        <a:lstStyle/>
        <a:p>
          <a:r>
            <a:rPr lang="en-GB"/>
            <a:t>More likely to be male than female</a:t>
          </a:r>
          <a:endParaRPr lang="en-US"/>
        </a:p>
      </dgm:t>
    </dgm:pt>
    <dgm:pt modelId="{CFB75E3D-8829-4D70-B602-C024F106B1FD}" type="parTrans" cxnId="{C78967C0-9716-4FB7-B169-94A922663D8B}">
      <dgm:prSet/>
      <dgm:spPr/>
      <dgm:t>
        <a:bodyPr/>
        <a:lstStyle/>
        <a:p>
          <a:endParaRPr lang="en-US"/>
        </a:p>
      </dgm:t>
    </dgm:pt>
    <dgm:pt modelId="{6659839A-4578-4F95-A207-AEDE1A49BCC8}" type="sibTrans" cxnId="{C78967C0-9716-4FB7-B169-94A922663D8B}">
      <dgm:prSet/>
      <dgm:spPr/>
      <dgm:t>
        <a:bodyPr/>
        <a:lstStyle/>
        <a:p>
          <a:endParaRPr lang="en-US"/>
        </a:p>
      </dgm:t>
    </dgm:pt>
    <dgm:pt modelId="{5F98E548-FA45-4C71-AC55-A56A67F313CA}">
      <dgm:prSet/>
      <dgm:spPr/>
      <dgm:t>
        <a:bodyPr/>
        <a:lstStyle/>
        <a:p>
          <a:r>
            <a:rPr lang="en-GB"/>
            <a:t>More likely to be partnered than single</a:t>
          </a:r>
          <a:endParaRPr lang="en-US"/>
        </a:p>
      </dgm:t>
    </dgm:pt>
    <dgm:pt modelId="{A7C9735C-04CD-4E12-9BD2-C4511CFB26A3}" type="parTrans" cxnId="{E966BB3F-7D63-42C2-B61B-D44C7B3F2747}">
      <dgm:prSet/>
      <dgm:spPr/>
      <dgm:t>
        <a:bodyPr/>
        <a:lstStyle/>
        <a:p>
          <a:endParaRPr lang="en-US"/>
        </a:p>
      </dgm:t>
    </dgm:pt>
    <dgm:pt modelId="{81519EAB-72AA-4946-B1F2-97179F50206A}" type="sibTrans" cxnId="{E966BB3F-7D63-42C2-B61B-D44C7B3F2747}">
      <dgm:prSet/>
      <dgm:spPr/>
      <dgm:t>
        <a:bodyPr/>
        <a:lstStyle/>
        <a:p>
          <a:endParaRPr lang="en-US"/>
        </a:p>
      </dgm:t>
    </dgm:pt>
    <dgm:pt modelId="{13A765E5-BCE0-42C5-8275-69CF99FF911D}">
      <dgm:prSet/>
      <dgm:spPr/>
      <dgm:t>
        <a:bodyPr/>
        <a:lstStyle/>
        <a:p>
          <a:r>
            <a:rPr lang="en-GB" dirty="0"/>
            <a:t>Most likely to be between the ages of 18-25</a:t>
          </a:r>
          <a:endParaRPr lang="en-US" dirty="0"/>
        </a:p>
      </dgm:t>
    </dgm:pt>
    <dgm:pt modelId="{3CAB9D25-4642-4715-88DC-F6CE64E494C4}" type="parTrans" cxnId="{87B13C6B-A952-41BF-8FBB-A8FC7388E040}">
      <dgm:prSet/>
      <dgm:spPr/>
      <dgm:t>
        <a:bodyPr/>
        <a:lstStyle/>
        <a:p>
          <a:endParaRPr lang="en-US"/>
        </a:p>
      </dgm:t>
    </dgm:pt>
    <dgm:pt modelId="{84B6CDE0-CBD2-4523-9F02-D82A8E5ADF6B}" type="sibTrans" cxnId="{87B13C6B-A952-41BF-8FBB-A8FC7388E040}">
      <dgm:prSet/>
      <dgm:spPr/>
      <dgm:t>
        <a:bodyPr/>
        <a:lstStyle/>
        <a:p>
          <a:endParaRPr lang="en-US"/>
        </a:p>
      </dgm:t>
    </dgm:pt>
    <dgm:pt modelId="{1278A6BB-C615-4A08-9050-EC9E4DC4FE8D}">
      <dgm:prSet/>
      <dgm:spPr/>
      <dgm:t>
        <a:bodyPr/>
        <a:lstStyle/>
        <a:p>
          <a:r>
            <a:rPr lang="en-GB" dirty="0"/>
            <a:t>TM195 was the most popular product regardless of the age group – Maybe it was viewed to be the most reliable product between all three offerings?</a:t>
          </a:r>
          <a:endParaRPr lang="en-US" dirty="0"/>
        </a:p>
      </dgm:t>
    </dgm:pt>
    <dgm:pt modelId="{7F8CA4AD-F412-4FB8-B1F6-074EEE7D1464}" type="parTrans" cxnId="{C53E879D-44DE-40E5-AF38-995B0E4FA0E8}">
      <dgm:prSet/>
      <dgm:spPr/>
      <dgm:t>
        <a:bodyPr/>
        <a:lstStyle/>
        <a:p>
          <a:endParaRPr lang="en-US"/>
        </a:p>
      </dgm:t>
    </dgm:pt>
    <dgm:pt modelId="{A636401A-1365-48AC-ADDF-94C35230CB24}" type="sibTrans" cxnId="{C53E879D-44DE-40E5-AF38-995B0E4FA0E8}">
      <dgm:prSet/>
      <dgm:spPr/>
      <dgm:t>
        <a:bodyPr/>
        <a:lstStyle/>
        <a:p>
          <a:endParaRPr lang="en-US"/>
        </a:p>
      </dgm:t>
    </dgm:pt>
    <dgm:pt modelId="{FE4DDF97-D1B5-4DAF-B393-094B7BDB0D95}">
      <dgm:prSet/>
      <dgm:spPr/>
      <dgm:t>
        <a:bodyPr/>
        <a:lstStyle/>
        <a:p>
          <a:r>
            <a:rPr lang="en-GB" dirty="0"/>
            <a:t>TM498 was the middle child in terms of sales yet statistics of customers did not seem to differ too much from TM195</a:t>
          </a:r>
          <a:endParaRPr lang="en-US" dirty="0"/>
        </a:p>
      </dgm:t>
    </dgm:pt>
    <dgm:pt modelId="{BF889EC7-68B5-405D-A0D1-331E38244116}" type="parTrans" cxnId="{C0E2E20B-9F9F-4B4F-A403-6E42FD570445}">
      <dgm:prSet/>
      <dgm:spPr/>
      <dgm:t>
        <a:bodyPr/>
        <a:lstStyle/>
        <a:p>
          <a:endParaRPr lang="en-US"/>
        </a:p>
      </dgm:t>
    </dgm:pt>
    <dgm:pt modelId="{1E0B89C7-8973-477B-B82B-1DC773BDB417}" type="sibTrans" cxnId="{C0E2E20B-9F9F-4B4F-A403-6E42FD570445}">
      <dgm:prSet/>
      <dgm:spPr/>
      <dgm:t>
        <a:bodyPr/>
        <a:lstStyle/>
        <a:p>
          <a:endParaRPr lang="en-US"/>
        </a:p>
      </dgm:t>
    </dgm:pt>
    <dgm:pt modelId="{D5B01C75-1909-4CC7-83C6-08F47837B155}">
      <dgm:prSet/>
      <dgm:spPr/>
      <dgm:t>
        <a:bodyPr/>
        <a:lstStyle/>
        <a:p>
          <a:r>
            <a:rPr lang="en-GB" dirty="0"/>
            <a:t>TM798 seemed to be preferred by more fit and higher income customers</a:t>
          </a:r>
          <a:endParaRPr lang="en-US" dirty="0"/>
        </a:p>
      </dgm:t>
    </dgm:pt>
    <dgm:pt modelId="{0173A09F-B74F-4169-BE49-F0136EC16575}" type="parTrans" cxnId="{81443A9B-6713-44EC-9DA8-4126B6DC594A}">
      <dgm:prSet/>
      <dgm:spPr/>
      <dgm:t>
        <a:bodyPr/>
        <a:lstStyle/>
        <a:p>
          <a:endParaRPr lang="en-US"/>
        </a:p>
      </dgm:t>
    </dgm:pt>
    <dgm:pt modelId="{6C80E1A1-32F9-4E55-8F65-A6A58CFBBF8C}" type="sibTrans" cxnId="{81443A9B-6713-44EC-9DA8-4126B6DC594A}">
      <dgm:prSet/>
      <dgm:spPr/>
      <dgm:t>
        <a:bodyPr/>
        <a:lstStyle/>
        <a:p>
          <a:endParaRPr lang="en-US"/>
        </a:p>
      </dgm:t>
    </dgm:pt>
    <dgm:pt modelId="{74A93F1F-E1B3-45A5-BE08-23B347CD4E18}" type="pres">
      <dgm:prSet presAssocID="{B02EF64B-74C8-4B26-BD12-137554514F5A}" presName="Name0" presStyleCnt="0">
        <dgm:presLayoutVars>
          <dgm:dir/>
          <dgm:animLvl val="lvl"/>
          <dgm:resizeHandles val="exact"/>
        </dgm:presLayoutVars>
      </dgm:prSet>
      <dgm:spPr/>
    </dgm:pt>
    <dgm:pt modelId="{35AFBAF2-53D9-42BD-B74B-232E32955122}" type="pres">
      <dgm:prSet presAssocID="{D5B01C75-1909-4CC7-83C6-08F47837B155}" presName="boxAndChildren" presStyleCnt="0"/>
      <dgm:spPr/>
    </dgm:pt>
    <dgm:pt modelId="{5552914B-C264-41E4-9C86-486F5CD92FF6}" type="pres">
      <dgm:prSet presAssocID="{D5B01C75-1909-4CC7-83C6-08F47837B155}" presName="parentTextBox" presStyleLbl="node1" presStyleIdx="0" presStyleCnt="4" custLinFactNeighborX="-5018" custLinFactNeighborY="189"/>
      <dgm:spPr/>
    </dgm:pt>
    <dgm:pt modelId="{83D1B344-B5A5-4A13-9936-8C5006410BD9}" type="pres">
      <dgm:prSet presAssocID="{1E0B89C7-8973-477B-B82B-1DC773BDB417}" presName="sp" presStyleCnt="0"/>
      <dgm:spPr/>
    </dgm:pt>
    <dgm:pt modelId="{B28A4D6E-8668-43EA-8B83-AF03BA2193D6}" type="pres">
      <dgm:prSet presAssocID="{FE4DDF97-D1B5-4DAF-B393-094B7BDB0D95}" presName="arrowAndChildren" presStyleCnt="0"/>
      <dgm:spPr/>
    </dgm:pt>
    <dgm:pt modelId="{4E1D9C77-D3C1-40DD-8035-0B45282D02A1}" type="pres">
      <dgm:prSet presAssocID="{FE4DDF97-D1B5-4DAF-B393-094B7BDB0D95}" presName="parentTextArrow" presStyleLbl="node1" presStyleIdx="1" presStyleCnt="4"/>
      <dgm:spPr/>
    </dgm:pt>
    <dgm:pt modelId="{54C0E0FA-2C8D-4C18-B1B0-2BAE61D9D62B}" type="pres">
      <dgm:prSet presAssocID="{A636401A-1365-48AC-ADDF-94C35230CB24}" presName="sp" presStyleCnt="0"/>
      <dgm:spPr/>
    </dgm:pt>
    <dgm:pt modelId="{FE4C6968-BB51-4393-99BA-141DAD4314F8}" type="pres">
      <dgm:prSet presAssocID="{1278A6BB-C615-4A08-9050-EC9E4DC4FE8D}" presName="arrowAndChildren" presStyleCnt="0"/>
      <dgm:spPr/>
    </dgm:pt>
    <dgm:pt modelId="{C61AF8BC-B89E-4195-B6AE-B0513569A1D6}" type="pres">
      <dgm:prSet presAssocID="{1278A6BB-C615-4A08-9050-EC9E4DC4FE8D}" presName="parentTextArrow" presStyleLbl="node1" presStyleIdx="2" presStyleCnt="4"/>
      <dgm:spPr/>
    </dgm:pt>
    <dgm:pt modelId="{177B28C5-49F2-4C6B-8CDC-E127BD30549F}" type="pres">
      <dgm:prSet presAssocID="{BC845921-4A63-47D7-88DF-14D9A1782C28}" presName="sp" presStyleCnt="0"/>
      <dgm:spPr/>
    </dgm:pt>
    <dgm:pt modelId="{E406375B-437E-4DA5-AC71-45A85115DB63}" type="pres">
      <dgm:prSet presAssocID="{94ADC83B-3F9D-4D2B-A169-A1D83CF7AD18}" presName="arrowAndChildren" presStyleCnt="0"/>
      <dgm:spPr/>
    </dgm:pt>
    <dgm:pt modelId="{90DE45AB-3FD2-4BF2-ABE8-79835F3C9714}" type="pres">
      <dgm:prSet presAssocID="{94ADC83B-3F9D-4D2B-A169-A1D83CF7AD18}" presName="parentTextArrow" presStyleLbl="node1" presStyleIdx="2" presStyleCnt="4"/>
      <dgm:spPr/>
    </dgm:pt>
    <dgm:pt modelId="{976DBC5E-91A8-4C53-A38F-C804171FCD4D}" type="pres">
      <dgm:prSet presAssocID="{94ADC83B-3F9D-4D2B-A169-A1D83CF7AD18}" presName="arrow" presStyleLbl="node1" presStyleIdx="3" presStyleCnt="4"/>
      <dgm:spPr/>
    </dgm:pt>
    <dgm:pt modelId="{4B7530DB-09C6-4A09-8952-916E7E59EC4A}" type="pres">
      <dgm:prSet presAssocID="{94ADC83B-3F9D-4D2B-A169-A1D83CF7AD18}" presName="descendantArrow" presStyleCnt="0"/>
      <dgm:spPr/>
    </dgm:pt>
    <dgm:pt modelId="{F11D7263-C572-4455-8685-AE839EC96364}" type="pres">
      <dgm:prSet presAssocID="{BD383964-6BB0-49B3-A2C3-08E6B2D58B0E}" presName="childTextArrow" presStyleLbl="fgAccFollowNode1" presStyleIdx="0" presStyleCnt="3">
        <dgm:presLayoutVars>
          <dgm:bulletEnabled val="1"/>
        </dgm:presLayoutVars>
      </dgm:prSet>
      <dgm:spPr/>
    </dgm:pt>
    <dgm:pt modelId="{7B1D2964-CB4C-4001-A9BF-BA534CCDBBE2}" type="pres">
      <dgm:prSet presAssocID="{5F98E548-FA45-4C71-AC55-A56A67F313CA}" presName="childTextArrow" presStyleLbl="fgAccFollowNode1" presStyleIdx="1" presStyleCnt="3">
        <dgm:presLayoutVars>
          <dgm:bulletEnabled val="1"/>
        </dgm:presLayoutVars>
      </dgm:prSet>
      <dgm:spPr/>
    </dgm:pt>
    <dgm:pt modelId="{E9F3AEB0-F115-4E63-B752-9841A92CFB1E}" type="pres">
      <dgm:prSet presAssocID="{13A765E5-BCE0-42C5-8275-69CF99FF91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C0E2E20B-9F9F-4B4F-A403-6E42FD570445}" srcId="{B02EF64B-74C8-4B26-BD12-137554514F5A}" destId="{FE4DDF97-D1B5-4DAF-B393-094B7BDB0D95}" srcOrd="2" destOrd="0" parTransId="{BF889EC7-68B5-405D-A0D1-331E38244116}" sibTransId="{1E0B89C7-8973-477B-B82B-1DC773BDB417}"/>
    <dgm:cxn modelId="{E523A230-75D6-4308-A5FA-04E639E7A613}" type="presOf" srcId="{D5B01C75-1909-4CC7-83C6-08F47837B155}" destId="{5552914B-C264-41E4-9C86-486F5CD92FF6}" srcOrd="0" destOrd="0" presId="urn:microsoft.com/office/officeart/2005/8/layout/process4"/>
    <dgm:cxn modelId="{54651D33-42DE-414C-9824-7B342BE8D2F3}" type="presOf" srcId="{5F98E548-FA45-4C71-AC55-A56A67F313CA}" destId="{7B1D2964-CB4C-4001-A9BF-BA534CCDBBE2}" srcOrd="0" destOrd="0" presId="urn:microsoft.com/office/officeart/2005/8/layout/process4"/>
    <dgm:cxn modelId="{E966BB3F-7D63-42C2-B61B-D44C7B3F2747}" srcId="{94ADC83B-3F9D-4D2B-A169-A1D83CF7AD18}" destId="{5F98E548-FA45-4C71-AC55-A56A67F313CA}" srcOrd="1" destOrd="0" parTransId="{A7C9735C-04CD-4E12-9BD2-C4511CFB26A3}" sibTransId="{81519EAB-72AA-4946-B1F2-97179F50206A}"/>
    <dgm:cxn modelId="{11E5A662-C7FC-4F31-A90D-8579D8451F88}" type="presOf" srcId="{1278A6BB-C615-4A08-9050-EC9E4DC4FE8D}" destId="{C61AF8BC-B89E-4195-B6AE-B0513569A1D6}" srcOrd="0" destOrd="0" presId="urn:microsoft.com/office/officeart/2005/8/layout/process4"/>
    <dgm:cxn modelId="{A1553B63-F760-45DB-A57B-2C4C93B31C15}" type="presOf" srcId="{13A765E5-BCE0-42C5-8275-69CF99FF911D}" destId="{E9F3AEB0-F115-4E63-B752-9841A92CFB1E}" srcOrd="0" destOrd="0" presId="urn:microsoft.com/office/officeart/2005/8/layout/process4"/>
    <dgm:cxn modelId="{87B13C6B-A952-41BF-8FBB-A8FC7388E040}" srcId="{94ADC83B-3F9D-4D2B-A169-A1D83CF7AD18}" destId="{13A765E5-BCE0-42C5-8275-69CF99FF911D}" srcOrd="2" destOrd="0" parTransId="{3CAB9D25-4642-4715-88DC-F6CE64E494C4}" sibTransId="{84B6CDE0-CBD2-4523-9F02-D82A8E5ADF6B}"/>
    <dgm:cxn modelId="{4F2EEB95-20C5-4A2F-BD95-C2EF4E9D03C4}" srcId="{B02EF64B-74C8-4B26-BD12-137554514F5A}" destId="{94ADC83B-3F9D-4D2B-A169-A1D83CF7AD18}" srcOrd="0" destOrd="0" parTransId="{0FC12916-1AC4-4158-999C-C8E6025C8ACE}" sibTransId="{BC845921-4A63-47D7-88DF-14D9A1782C28}"/>
    <dgm:cxn modelId="{81443A9B-6713-44EC-9DA8-4126B6DC594A}" srcId="{B02EF64B-74C8-4B26-BD12-137554514F5A}" destId="{D5B01C75-1909-4CC7-83C6-08F47837B155}" srcOrd="3" destOrd="0" parTransId="{0173A09F-B74F-4169-BE49-F0136EC16575}" sibTransId="{6C80E1A1-32F9-4E55-8F65-A6A58CFBBF8C}"/>
    <dgm:cxn modelId="{C53E879D-44DE-40E5-AF38-995B0E4FA0E8}" srcId="{B02EF64B-74C8-4B26-BD12-137554514F5A}" destId="{1278A6BB-C615-4A08-9050-EC9E4DC4FE8D}" srcOrd="1" destOrd="0" parTransId="{7F8CA4AD-F412-4FB8-B1F6-074EEE7D1464}" sibTransId="{A636401A-1365-48AC-ADDF-94C35230CB24}"/>
    <dgm:cxn modelId="{5B92E5A7-85A7-45A4-8BB0-3801096EAFD1}" type="presOf" srcId="{B02EF64B-74C8-4B26-BD12-137554514F5A}" destId="{74A93F1F-E1B3-45A5-BE08-23B347CD4E18}" srcOrd="0" destOrd="0" presId="urn:microsoft.com/office/officeart/2005/8/layout/process4"/>
    <dgm:cxn modelId="{28A4CCA8-66B5-4FC0-9F88-3019A80C992A}" type="presOf" srcId="{BD383964-6BB0-49B3-A2C3-08E6B2D58B0E}" destId="{F11D7263-C572-4455-8685-AE839EC96364}" srcOrd="0" destOrd="0" presId="urn:microsoft.com/office/officeart/2005/8/layout/process4"/>
    <dgm:cxn modelId="{562A2EB9-C10A-450D-B0D5-07C57B641F78}" type="presOf" srcId="{FE4DDF97-D1B5-4DAF-B393-094B7BDB0D95}" destId="{4E1D9C77-D3C1-40DD-8035-0B45282D02A1}" srcOrd="0" destOrd="0" presId="urn:microsoft.com/office/officeart/2005/8/layout/process4"/>
    <dgm:cxn modelId="{C78967C0-9716-4FB7-B169-94A922663D8B}" srcId="{94ADC83B-3F9D-4D2B-A169-A1D83CF7AD18}" destId="{BD383964-6BB0-49B3-A2C3-08E6B2D58B0E}" srcOrd="0" destOrd="0" parTransId="{CFB75E3D-8829-4D70-B602-C024F106B1FD}" sibTransId="{6659839A-4578-4F95-A207-AEDE1A49BCC8}"/>
    <dgm:cxn modelId="{887052EF-14D7-46CA-A1B8-DA3772EF20CD}" type="presOf" srcId="{94ADC83B-3F9D-4D2B-A169-A1D83CF7AD18}" destId="{976DBC5E-91A8-4C53-A38F-C804171FCD4D}" srcOrd="1" destOrd="0" presId="urn:microsoft.com/office/officeart/2005/8/layout/process4"/>
    <dgm:cxn modelId="{11722FFF-FD54-4704-BFE1-BB7FE4EDE4DF}" type="presOf" srcId="{94ADC83B-3F9D-4D2B-A169-A1D83CF7AD18}" destId="{90DE45AB-3FD2-4BF2-ABE8-79835F3C9714}" srcOrd="0" destOrd="0" presId="urn:microsoft.com/office/officeart/2005/8/layout/process4"/>
    <dgm:cxn modelId="{99A00EB0-77D3-4B5E-A507-CAC8E6467590}" type="presParOf" srcId="{74A93F1F-E1B3-45A5-BE08-23B347CD4E18}" destId="{35AFBAF2-53D9-42BD-B74B-232E32955122}" srcOrd="0" destOrd="0" presId="urn:microsoft.com/office/officeart/2005/8/layout/process4"/>
    <dgm:cxn modelId="{C30B0C95-E744-4867-9503-8D433ABD1B00}" type="presParOf" srcId="{35AFBAF2-53D9-42BD-B74B-232E32955122}" destId="{5552914B-C264-41E4-9C86-486F5CD92FF6}" srcOrd="0" destOrd="0" presId="urn:microsoft.com/office/officeart/2005/8/layout/process4"/>
    <dgm:cxn modelId="{F931883D-5629-4246-9095-ECC715793816}" type="presParOf" srcId="{74A93F1F-E1B3-45A5-BE08-23B347CD4E18}" destId="{83D1B344-B5A5-4A13-9936-8C5006410BD9}" srcOrd="1" destOrd="0" presId="urn:microsoft.com/office/officeart/2005/8/layout/process4"/>
    <dgm:cxn modelId="{2357DD84-FF7D-4B76-B790-23993E00B88F}" type="presParOf" srcId="{74A93F1F-E1B3-45A5-BE08-23B347CD4E18}" destId="{B28A4D6E-8668-43EA-8B83-AF03BA2193D6}" srcOrd="2" destOrd="0" presId="urn:microsoft.com/office/officeart/2005/8/layout/process4"/>
    <dgm:cxn modelId="{596C23A7-CBDF-4E8B-9EB6-F22C2EA0617C}" type="presParOf" srcId="{B28A4D6E-8668-43EA-8B83-AF03BA2193D6}" destId="{4E1D9C77-D3C1-40DD-8035-0B45282D02A1}" srcOrd="0" destOrd="0" presId="urn:microsoft.com/office/officeart/2005/8/layout/process4"/>
    <dgm:cxn modelId="{58BF5D9F-3B44-4889-BBA8-D7EC7C76BBFD}" type="presParOf" srcId="{74A93F1F-E1B3-45A5-BE08-23B347CD4E18}" destId="{54C0E0FA-2C8D-4C18-B1B0-2BAE61D9D62B}" srcOrd="3" destOrd="0" presId="urn:microsoft.com/office/officeart/2005/8/layout/process4"/>
    <dgm:cxn modelId="{BD82758D-54D4-4681-9169-AB8AEA60AA5F}" type="presParOf" srcId="{74A93F1F-E1B3-45A5-BE08-23B347CD4E18}" destId="{FE4C6968-BB51-4393-99BA-141DAD4314F8}" srcOrd="4" destOrd="0" presId="urn:microsoft.com/office/officeart/2005/8/layout/process4"/>
    <dgm:cxn modelId="{E57C2083-2236-4A0E-A2DE-6CF79CF01AF6}" type="presParOf" srcId="{FE4C6968-BB51-4393-99BA-141DAD4314F8}" destId="{C61AF8BC-B89E-4195-B6AE-B0513569A1D6}" srcOrd="0" destOrd="0" presId="urn:microsoft.com/office/officeart/2005/8/layout/process4"/>
    <dgm:cxn modelId="{2F99568D-92E4-4002-B1E2-4BD7123DAC99}" type="presParOf" srcId="{74A93F1F-E1B3-45A5-BE08-23B347CD4E18}" destId="{177B28C5-49F2-4C6B-8CDC-E127BD30549F}" srcOrd="5" destOrd="0" presId="urn:microsoft.com/office/officeart/2005/8/layout/process4"/>
    <dgm:cxn modelId="{BBD66F06-B7F9-47C0-88D5-1B5F37A36462}" type="presParOf" srcId="{74A93F1F-E1B3-45A5-BE08-23B347CD4E18}" destId="{E406375B-437E-4DA5-AC71-45A85115DB63}" srcOrd="6" destOrd="0" presId="urn:microsoft.com/office/officeart/2005/8/layout/process4"/>
    <dgm:cxn modelId="{7521AF88-DF7D-4506-9085-9D5D849BFE38}" type="presParOf" srcId="{E406375B-437E-4DA5-AC71-45A85115DB63}" destId="{90DE45AB-3FD2-4BF2-ABE8-79835F3C9714}" srcOrd="0" destOrd="0" presId="urn:microsoft.com/office/officeart/2005/8/layout/process4"/>
    <dgm:cxn modelId="{6DB908F0-82CB-43F5-ABB0-388DF7437193}" type="presParOf" srcId="{E406375B-437E-4DA5-AC71-45A85115DB63}" destId="{976DBC5E-91A8-4C53-A38F-C804171FCD4D}" srcOrd="1" destOrd="0" presId="urn:microsoft.com/office/officeart/2005/8/layout/process4"/>
    <dgm:cxn modelId="{81C7361F-C563-4C65-BAB2-4813D1F24421}" type="presParOf" srcId="{E406375B-437E-4DA5-AC71-45A85115DB63}" destId="{4B7530DB-09C6-4A09-8952-916E7E59EC4A}" srcOrd="2" destOrd="0" presId="urn:microsoft.com/office/officeart/2005/8/layout/process4"/>
    <dgm:cxn modelId="{6B952BF3-C71F-4A95-BF47-78E1E129139E}" type="presParOf" srcId="{4B7530DB-09C6-4A09-8952-916E7E59EC4A}" destId="{F11D7263-C572-4455-8685-AE839EC96364}" srcOrd="0" destOrd="0" presId="urn:microsoft.com/office/officeart/2005/8/layout/process4"/>
    <dgm:cxn modelId="{103CC0D5-AC01-494D-8EE8-A20DF9D02728}" type="presParOf" srcId="{4B7530DB-09C6-4A09-8952-916E7E59EC4A}" destId="{7B1D2964-CB4C-4001-A9BF-BA534CCDBBE2}" srcOrd="1" destOrd="0" presId="urn:microsoft.com/office/officeart/2005/8/layout/process4"/>
    <dgm:cxn modelId="{A66F3446-8A9E-4B79-828C-9F847D2013A9}" type="presParOf" srcId="{4B7530DB-09C6-4A09-8952-916E7E59EC4A}" destId="{E9F3AEB0-F115-4E63-B752-9841A92CFB1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2914B-C264-41E4-9C86-486F5CD92FF6}">
      <dsp:nvSpPr>
        <dsp:cNvPr id="0" name=""/>
        <dsp:cNvSpPr/>
      </dsp:nvSpPr>
      <dsp:spPr>
        <a:xfrm>
          <a:off x="0" y="4189265"/>
          <a:ext cx="6492875" cy="9161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TM798 seemed to be preferred by more fit and higher income customers</a:t>
          </a:r>
          <a:endParaRPr lang="en-US" sz="1600" kern="1200" dirty="0"/>
        </a:p>
      </dsp:txBody>
      <dsp:txXfrm>
        <a:off x="0" y="4189265"/>
        <a:ext cx="6492875" cy="916130"/>
      </dsp:txXfrm>
    </dsp:sp>
    <dsp:sp modelId="{4E1D9C77-D3C1-40DD-8035-0B45282D02A1}">
      <dsp:nvSpPr>
        <dsp:cNvPr id="0" name=""/>
        <dsp:cNvSpPr/>
      </dsp:nvSpPr>
      <dsp:spPr>
        <a:xfrm rot="10800000">
          <a:off x="0" y="2792268"/>
          <a:ext cx="6492875" cy="1409008"/>
        </a:xfrm>
        <a:prstGeom prst="upArrowCallou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TM498 was the middle child in terms of sales yet statistics of customers did not seem to differ too much from TM195</a:t>
          </a:r>
          <a:endParaRPr lang="en-US" sz="1600" kern="1200" dirty="0"/>
        </a:p>
      </dsp:txBody>
      <dsp:txXfrm rot="10800000">
        <a:off x="0" y="2792268"/>
        <a:ext cx="6492875" cy="915531"/>
      </dsp:txXfrm>
    </dsp:sp>
    <dsp:sp modelId="{C61AF8BC-B89E-4195-B6AE-B0513569A1D6}">
      <dsp:nvSpPr>
        <dsp:cNvPr id="0" name=""/>
        <dsp:cNvSpPr/>
      </dsp:nvSpPr>
      <dsp:spPr>
        <a:xfrm rot="10800000">
          <a:off x="0" y="1397001"/>
          <a:ext cx="6492875" cy="1409008"/>
        </a:xfrm>
        <a:prstGeom prst="upArrowCallou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TM195 was the most popular product regardless of the age group – Maybe it was viewed to be the most reliable product between all three offerings?</a:t>
          </a:r>
          <a:endParaRPr lang="en-US" sz="1600" kern="1200" dirty="0"/>
        </a:p>
      </dsp:txBody>
      <dsp:txXfrm rot="10800000">
        <a:off x="0" y="1397001"/>
        <a:ext cx="6492875" cy="915531"/>
      </dsp:txXfrm>
    </dsp:sp>
    <dsp:sp modelId="{976DBC5E-91A8-4C53-A38F-C804171FCD4D}">
      <dsp:nvSpPr>
        <dsp:cNvPr id="0" name=""/>
        <dsp:cNvSpPr/>
      </dsp:nvSpPr>
      <dsp:spPr>
        <a:xfrm rot="10800000">
          <a:off x="0" y="1735"/>
          <a:ext cx="6492875" cy="1409008"/>
        </a:xfrm>
        <a:prstGeom prst="upArrowCallou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CardioGoodFitness customers were:</a:t>
          </a:r>
          <a:endParaRPr lang="en-US" sz="1600" kern="1200"/>
        </a:p>
      </dsp:txBody>
      <dsp:txXfrm rot="-10800000">
        <a:off x="0" y="1735"/>
        <a:ext cx="6492875" cy="494561"/>
      </dsp:txXfrm>
    </dsp:sp>
    <dsp:sp modelId="{F11D7263-C572-4455-8685-AE839EC96364}">
      <dsp:nvSpPr>
        <dsp:cNvPr id="0" name=""/>
        <dsp:cNvSpPr/>
      </dsp:nvSpPr>
      <dsp:spPr>
        <a:xfrm>
          <a:off x="3170" y="496297"/>
          <a:ext cx="2162178" cy="4212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More likely to be male than female</a:t>
          </a:r>
          <a:endParaRPr lang="en-US" sz="1300" kern="1200"/>
        </a:p>
      </dsp:txBody>
      <dsp:txXfrm>
        <a:off x="3170" y="496297"/>
        <a:ext cx="2162178" cy="421293"/>
      </dsp:txXfrm>
    </dsp:sp>
    <dsp:sp modelId="{7B1D2964-CB4C-4001-A9BF-BA534CCDBBE2}">
      <dsp:nvSpPr>
        <dsp:cNvPr id="0" name=""/>
        <dsp:cNvSpPr/>
      </dsp:nvSpPr>
      <dsp:spPr>
        <a:xfrm>
          <a:off x="2165348" y="496297"/>
          <a:ext cx="2162178" cy="421293"/>
        </a:xfrm>
        <a:prstGeom prst="rect">
          <a:avLst/>
        </a:prstGeom>
        <a:solidFill>
          <a:schemeClr val="accent5">
            <a:tint val="40000"/>
            <a:alpha val="90000"/>
            <a:hueOff val="-2271095"/>
            <a:satOff val="3537"/>
            <a:lumOff val="77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More likely to be partnered than single</a:t>
          </a:r>
          <a:endParaRPr lang="en-US" sz="1300" kern="1200"/>
        </a:p>
      </dsp:txBody>
      <dsp:txXfrm>
        <a:off x="2165348" y="496297"/>
        <a:ext cx="2162178" cy="421293"/>
      </dsp:txXfrm>
    </dsp:sp>
    <dsp:sp modelId="{E9F3AEB0-F115-4E63-B752-9841A92CFB1E}">
      <dsp:nvSpPr>
        <dsp:cNvPr id="0" name=""/>
        <dsp:cNvSpPr/>
      </dsp:nvSpPr>
      <dsp:spPr>
        <a:xfrm>
          <a:off x="4327526" y="496297"/>
          <a:ext cx="2162178" cy="421293"/>
        </a:xfrm>
        <a:prstGeom prst="rect">
          <a:avLst/>
        </a:prstGeom>
        <a:solidFill>
          <a:schemeClr val="accent5">
            <a:tint val="40000"/>
            <a:alpha val="90000"/>
            <a:hueOff val="-4542189"/>
            <a:satOff val="7075"/>
            <a:lumOff val="15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Most likely to be between the ages of 18-25</a:t>
          </a:r>
          <a:endParaRPr lang="en-US" sz="1300" kern="1200" dirty="0"/>
        </a:p>
      </dsp:txBody>
      <dsp:txXfrm>
        <a:off x="4327526" y="496297"/>
        <a:ext cx="2162178" cy="421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CF77-DEBE-4766-8C44-0454563AC8F2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B39FB-9D72-4472-A1BC-C2F2DCAAB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B39FB-9D72-4472-A1BC-C2F2DCAABC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4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0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5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0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55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3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1E1FAD-7351-4908-963A-08EA8E4AB7A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70F515-F6E6-EF75-F76D-8D99EB81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GB" sz="5600" dirty="0" err="1">
                <a:latin typeface="Baskerville Old Face" panose="02020602080505020303" pitchFamily="18" charset="0"/>
              </a:rPr>
              <a:t>CardioGoodFitness</a:t>
            </a:r>
            <a:endParaRPr lang="en-GB" sz="5600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36088-3E08-92DA-2CC7-7FDBDC6F1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8" r="24680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348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5C3A8-E975-029C-F71E-D0CE45A3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458460"/>
            <a:ext cx="9782175" cy="56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5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0133F-0C69-1ABD-8DBA-FBA87A38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79" y="533400"/>
            <a:ext cx="989792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7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E3F74-1CC2-5BCC-388F-1C299FE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rgbClr val="FFFFFF"/>
                </a:solidFill>
                <a:latin typeface="Aptos Black" panose="020B0004020202020204" pitchFamily="34" charset="0"/>
              </a:rPr>
              <a:t>Conclusions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39510-B4F4-135E-45B4-A64195F62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69397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8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Graph">
            <a:extLst>
              <a:ext uri="{FF2B5EF4-FFF2-40B4-BE49-F238E27FC236}">
                <a16:creationId xmlns:a16="http://schemas.microsoft.com/office/drawing/2014/main" id="{76C5B3D3-8B15-A6B4-7607-072ADD413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7" r="3342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1ED4F-CEF2-4F09-0110-1491C85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Aptos Black" panose="020B0004020202020204" pitchFamily="34" charset="0"/>
              </a:rPr>
              <a:t>Actions to be taken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9F53D40-5037-E5EE-CD5A-9F3A605B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dirty="0">
                <a:latin typeface="Aptos" panose="020B0004020202020204" pitchFamily="34" charset="0"/>
              </a:rPr>
              <a:t>Increase sales of products to females – perhaps find a way to promote the products to females more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latin typeface="Aptos" panose="020B0004020202020204" pitchFamily="34" charset="0"/>
              </a:rPr>
              <a:t>Increase sales of products to people not in relationships – perhaps through marketing or targeted ads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latin typeface="Aptos" panose="020B0004020202020204" pitchFamily="34" charset="0"/>
              </a:rPr>
              <a:t>Increase sales of TM498 by trying to market it towards a different base than TM195 as it seemed to attract the same customer base as TM195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latin typeface="Aptos" panose="020B0004020202020204" pitchFamily="34" charset="0"/>
              </a:rPr>
              <a:t>Increase sales of TM798 to less fit and lower income users as it seemed to be marketed as a premium product only suited to more fit users – Maybe through sales/promotions and targeted marketing</a:t>
            </a:r>
          </a:p>
        </p:txBody>
      </p:sp>
    </p:spTree>
    <p:extLst>
      <p:ext uri="{BB962C8B-B14F-4D97-AF65-F5344CB8AC3E}">
        <p14:creationId xmlns:p14="http://schemas.microsoft.com/office/powerpoint/2010/main" val="352414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Puzzle pieces">
            <a:extLst>
              <a:ext uri="{FF2B5EF4-FFF2-40B4-BE49-F238E27FC236}">
                <a16:creationId xmlns:a16="http://schemas.microsoft.com/office/drawing/2014/main" id="{24ACCF7B-A370-FDC8-D011-698569D68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7" r="2050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29402-21EC-9D78-24EE-91A9FF70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ptos Black" panose="020F0502020204030204" pitchFamily="34" charset="0"/>
              </a:rPr>
              <a:t>What are we talking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99BB-A80D-DB2F-635F-5A37B59D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ptos" panose="020B0004020202020204" pitchFamily="34" charset="0"/>
              </a:rPr>
              <a:t>Identify the key factors that decide which product customers purchase from </a:t>
            </a:r>
            <a:r>
              <a:rPr lang="en-GB" sz="2000" dirty="0" err="1">
                <a:latin typeface="Aptos" panose="020B0004020202020204" pitchFamily="34" charset="0"/>
              </a:rPr>
              <a:t>CardioGoodFitness</a:t>
            </a:r>
            <a:r>
              <a:rPr lang="en-GB" sz="2000" dirty="0">
                <a:latin typeface="Aptos" panose="020B0004020202020204" pitchFamily="34" charset="0"/>
              </a:rPr>
              <a:t> over the last 3 months</a:t>
            </a:r>
          </a:p>
          <a:p>
            <a:r>
              <a:rPr lang="en-GB" sz="2000" dirty="0">
                <a:latin typeface="Aptos" panose="020B0004020202020204" pitchFamily="34" charset="0"/>
              </a:rPr>
              <a:t>Identify any actions that can be taken to improve product sales</a:t>
            </a:r>
          </a:p>
        </p:txBody>
      </p:sp>
    </p:spTree>
    <p:extLst>
      <p:ext uri="{BB962C8B-B14F-4D97-AF65-F5344CB8AC3E}">
        <p14:creationId xmlns:p14="http://schemas.microsoft.com/office/powerpoint/2010/main" val="37258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4C7CCE-E7A8-6C13-A2F2-587BA6C0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Product sales as a whole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93E78-C0D8-B375-6933-98BCE636C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 dirty="0"/>
              <a:t>TM195 was the best-selling product over the last three months followed by TM498 and finally TM195</a:t>
            </a:r>
          </a:p>
          <a:p>
            <a:pPr algn="l">
              <a:buFont typeface="Arial"/>
              <a:buChar char="•"/>
            </a:pPr>
            <a:r>
              <a:rPr lang="en-US" sz="1800" dirty="0"/>
              <a:t>TM195 sold double the amount of TM798 whilst TM498 sold 50% more. Why was this the case?</a:t>
            </a:r>
          </a:p>
        </p:txBody>
      </p:sp>
      <p:sp>
        <p:nvSpPr>
          <p:cNvPr id="52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450664-AEE7-C38A-75AB-6B696812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875" y="800101"/>
            <a:ext cx="6677025" cy="4991100"/>
          </a:xfrm>
        </p:spPr>
      </p:pic>
    </p:spTree>
    <p:extLst>
      <p:ext uri="{BB962C8B-B14F-4D97-AF65-F5344CB8AC3E}">
        <p14:creationId xmlns:p14="http://schemas.microsoft.com/office/powerpoint/2010/main" val="19546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17EBB0-6F77-0562-142B-933328B5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Gender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AFA1371-9874-D5CD-5B54-BA990EE2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</a:pPr>
            <a:r>
              <a:rPr lang="en-US" sz="1500" dirty="0">
                <a:latin typeface="Aptos" panose="020B0004020202020204" pitchFamily="34" charset="0"/>
              </a:rPr>
              <a:t>There were more male customers than female customers for </a:t>
            </a:r>
            <a:r>
              <a:rPr lang="en-US" sz="1500" dirty="0" err="1">
                <a:latin typeface="Aptos" panose="020B0004020202020204" pitchFamily="34" charset="0"/>
              </a:rPr>
              <a:t>CardioGoodFitness</a:t>
            </a:r>
            <a:r>
              <a:rPr lang="en-US" sz="1500" dirty="0">
                <a:latin typeface="Aptos" panose="020B0004020202020204" pitchFamily="34" charset="0"/>
              </a:rPr>
              <a:t> products</a:t>
            </a:r>
          </a:p>
          <a:p>
            <a:pPr marL="0" indent="0">
              <a:lnSpc>
                <a:spcPct val="90000"/>
              </a:lnSpc>
            </a:pPr>
            <a:r>
              <a:rPr lang="en-US" sz="1500" dirty="0">
                <a:latin typeface="Aptos" panose="020B0004020202020204" pitchFamily="34" charset="0"/>
              </a:rPr>
              <a:t>Sales of all product types was mostly even for males</a:t>
            </a:r>
          </a:p>
          <a:p>
            <a:pPr marL="0" indent="0">
              <a:lnSpc>
                <a:spcPct val="90000"/>
              </a:lnSpc>
            </a:pPr>
            <a:r>
              <a:rPr lang="en-US" sz="1500" dirty="0">
                <a:latin typeface="Aptos" panose="020B0004020202020204" pitchFamily="34" charset="0"/>
              </a:rPr>
              <a:t>However, this was not the case for females as TM195 had an overwhelming market share of more than 52%, followed by TM498 which had just over a 38% and TM195 did very poorly with a market share of just over 9%</a:t>
            </a:r>
          </a:p>
          <a:p>
            <a:pPr marL="0" indent="0">
              <a:lnSpc>
                <a:spcPct val="90000"/>
              </a:lnSpc>
            </a:pPr>
            <a:r>
              <a:rPr lang="en-US" sz="1500" dirty="0">
                <a:latin typeface="Aptos" panose="020B0004020202020204" pitchFamily="34" charset="0"/>
              </a:rPr>
              <a:t>Gender may be a factor in determining which product of </a:t>
            </a:r>
            <a:r>
              <a:rPr lang="en-US" sz="1500" dirty="0" err="1">
                <a:latin typeface="Aptos" panose="020B0004020202020204" pitchFamily="34" charset="0"/>
              </a:rPr>
              <a:t>CardioGoodFitness</a:t>
            </a:r>
            <a:r>
              <a:rPr lang="en-US" sz="1500" dirty="0">
                <a:latin typeface="Aptos" panose="020B0004020202020204" pitchFamily="34" charset="0"/>
              </a:rPr>
              <a:t> was bought!</a:t>
            </a:r>
          </a:p>
        </p:txBody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DD4964-DE10-31E8-0FA0-8038BFBA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57" y="838200"/>
            <a:ext cx="662671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1B6A5-B7FB-BA93-24E6-542E5A4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Marital status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8350B4-AB45-3677-263C-E28B82C3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281238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>
                <a:latin typeface="Aptos" panose="020B0004020202020204" pitchFamily="34" charset="0"/>
              </a:rPr>
              <a:t>Customers of </a:t>
            </a:r>
            <a:r>
              <a:rPr lang="en-US" sz="1500" dirty="0" err="1">
                <a:latin typeface="Aptos" panose="020B0004020202020204" pitchFamily="34" charset="0"/>
              </a:rPr>
              <a:t>CardioGoodFitness</a:t>
            </a:r>
            <a:r>
              <a:rPr lang="en-US" sz="1500" dirty="0">
                <a:latin typeface="Aptos" panose="020B0004020202020204" pitchFamily="34" charset="0"/>
              </a:rPr>
              <a:t> were more likely to be partnered rather than single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>
                <a:latin typeface="Aptos" panose="020B0004020202020204" pitchFamily="34" charset="0"/>
              </a:rPr>
              <a:t>However, the distribution of sales between </a:t>
            </a:r>
            <a:r>
              <a:rPr lang="en-US" sz="1500" dirty="0" err="1">
                <a:latin typeface="Aptos" panose="020B0004020202020204" pitchFamily="34" charset="0"/>
              </a:rPr>
              <a:t>CardioGoodFitness</a:t>
            </a:r>
            <a:r>
              <a:rPr lang="en-US" sz="1500" dirty="0">
                <a:latin typeface="Aptos" panose="020B0004020202020204" pitchFamily="34" charset="0"/>
              </a:rPr>
              <a:t> products seemed to be roughly the same for both partnered and single customers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>
                <a:latin typeface="Aptos" panose="020B0004020202020204" pitchFamily="34" charset="0"/>
              </a:rPr>
              <a:t>Marital status may not be a factor that affects the sales of </a:t>
            </a:r>
            <a:r>
              <a:rPr lang="en-US" sz="1500" dirty="0" err="1">
                <a:latin typeface="Aptos" panose="020B0004020202020204" pitchFamily="34" charset="0"/>
              </a:rPr>
              <a:t>CardioGoodFitness</a:t>
            </a:r>
            <a:r>
              <a:rPr lang="en-US" sz="1500" dirty="0">
                <a:latin typeface="Aptos" panose="020B0004020202020204" pitchFamily="34" charset="0"/>
              </a:rPr>
              <a:t> products!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BA6DF-FF2A-993E-0676-9DDA2804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96" y="1734537"/>
            <a:ext cx="3733922" cy="2923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6A657-D3B1-678F-0FD9-9EB07BFE5C0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83466" y="1734537"/>
            <a:ext cx="3733922" cy="2923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907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1B6A5-B7FB-BA93-24E6-542E5A4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8350B4-AB45-3677-263C-E28B82C3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281238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300" dirty="0">
                <a:latin typeface="Aptos" panose="020B0004020202020204" pitchFamily="34" charset="0"/>
              </a:rPr>
              <a:t>Income data of customers was split into equal sized bins of $25,000 for analysis purposes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300" dirty="0">
                <a:latin typeface="Aptos" panose="020B0004020202020204" pitchFamily="34" charset="0"/>
              </a:rPr>
              <a:t>A vast majority of </a:t>
            </a:r>
            <a:r>
              <a:rPr lang="en-US" sz="1300" dirty="0" err="1">
                <a:latin typeface="Aptos" panose="020B0004020202020204" pitchFamily="34" charset="0"/>
              </a:rPr>
              <a:t>CardioGoodFitness</a:t>
            </a:r>
            <a:r>
              <a:rPr lang="en-US" sz="1300" dirty="0">
                <a:latin typeface="Aptos" panose="020B0004020202020204" pitchFamily="34" charset="0"/>
              </a:rPr>
              <a:t> customers earned less than $75,000 (around &gt;89% in total!)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300" dirty="0">
                <a:latin typeface="Aptos" panose="020B0004020202020204" pitchFamily="34" charset="0"/>
              </a:rPr>
              <a:t>TM798 seemed to be preferred by those with a higher income as opposed to other options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300" dirty="0">
                <a:latin typeface="Aptos" panose="020B0004020202020204" pitchFamily="34" charset="0"/>
              </a:rPr>
              <a:t>Maybe TM798 was marketed/sold as a more premium product with a higher price point than the other two options?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6D68F-79E2-CAA1-E0B3-3F2E67C8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96" y="1600927"/>
            <a:ext cx="3754440" cy="30692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A blue pie chart with numbers and a few blue circles&#10;&#10;Description automatically generated">
            <a:extLst>
              <a:ext uri="{FF2B5EF4-FFF2-40B4-BE49-F238E27FC236}">
                <a16:creationId xmlns:a16="http://schemas.microsoft.com/office/drawing/2014/main" id="{F071EB73-4F02-777C-7DED-9302C351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1" y="1600927"/>
            <a:ext cx="3754438" cy="30692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62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0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5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6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8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1B6A5-B7FB-BA93-24E6-542E5A4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Fitness</a:t>
            </a:r>
          </a:p>
        </p:txBody>
      </p:sp>
      <p:sp>
        <p:nvSpPr>
          <p:cNvPr id="30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1C1A6A-F738-85DE-68B1-36FA1EFD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7" r="1838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26D06C5-21BF-E5C6-295F-D455197DA316}"/>
              </a:ext>
            </a:extLst>
          </p:cNvPr>
          <p:cNvSpPr txBox="1">
            <a:spLocks/>
          </p:cNvSpPr>
          <p:nvPr/>
        </p:nvSpPr>
        <p:spPr>
          <a:xfrm>
            <a:off x="1484311" y="2666999"/>
            <a:ext cx="281238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 vast majority of customers (97/180) considered themselves moderately fit (fitness rating of 3/5)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TM195 and TM498 had a vast majority of customers with a fitness rating of 3, followed by those with a fitness rating of 2 and below and finally by those who with a fitness rating of 4 and above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This was not the case for TM798, which had a vast majority of its sales towards customers with a fitness rating of 5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Maybe TM798 was more attractive to fitter customers?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800" dirty="0"/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425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82F4E-B191-7372-0C4E-1E125224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872090"/>
            <a:ext cx="5031878" cy="5035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9534D-9F4E-894E-7597-FC6684815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803" y="975139"/>
            <a:ext cx="5152464" cy="49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1B6A5-B7FB-BA93-24E6-542E5A4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ptos Black" panose="020B0004020202020204" pitchFamily="34" charset="0"/>
              </a:rPr>
              <a:t>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8350B4-AB45-3677-263C-E28B82C3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>
                <a:latin typeface="Aptos" panose="020B0004020202020204" pitchFamily="34" charset="0"/>
              </a:rPr>
              <a:t>Age data of customers was split into equal sized bins of 8 years for analysis purposes (except for the last bin)</a:t>
            </a:r>
          </a:p>
          <a:p>
            <a:pPr algn="l">
              <a:buFont typeface="Arial"/>
              <a:buChar char="•"/>
            </a:pPr>
            <a:r>
              <a:rPr lang="en-US" dirty="0">
                <a:latin typeface="Aptos" panose="020B0004020202020204" pitchFamily="34" charset="0"/>
              </a:rPr>
              <a:t>Most customers were aged 18-25 (43.89%), followed by ages 26-33 (32.78%), ages 34-41 (17.22) and finally ages 42-50 (6.11%)</a:t>
            </a:r>
          </a:p>
          <a:p>
            <a:pPr algn="l">
              <a:buFont typeface="Arial"/>
              <a:buChar char="•"/>
            </a:pPr>
            <a:r>
              <a:rPr lang="en-US" dirty="0">
                <a:latin typeface="Aptos" panose="020B0004020202020204" pitchFamily="34" charset="0"/>
              </a:rPr>
              <a:t>There did not seem to be any meaningful relationship between Age and distribution of product sales?</a:t>
            </a:r>
          </a:p>
        </p:txBody>
      </p:sp>
      <p:sp>
        <p:nvSpPr>
          <p:cNvPr id="133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84BB-ACE0-B634-20A4-B74B1378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64" y="757382"/>
            <a:ext cx="3694545" cy="2445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C4967-F4D8-E6BA-FF67-3F4710800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364" y="3367414"/>
            <a:ext cx="3732240" cy="22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2657</TotalTime>
  <Words>631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Black</vt:lpstr>
      <vt:lpstr>Arial</vt:lpstr>
      <vt:lpstr>Baskerville Old Face</vt:lpstr>
      <vt:lpstr>Corbel</vt:lpstr>
      <vt:lpstr>Parallax</vt:lpstr>
      <vt:lpstr>CardioGoodFitness</vt:lpstr>
      <vt:lpstr>What are we talking about?</vt:lpstr>
      <vt:lpstr>Product sales as a whole</vt:lpstr>
      <vt:lpstr>Gender</vt:lpstr>
      <vt:lpstr>Marital status</vt:lpstr>
      <vt:lpstr>Income</vt:lpstr>
      <vt:lpstr>Fitness</vt:lpstr>
      <vt:lpstr>PowerPoint Presentation</vt:lpstr>
      <vt:lpstr>Age</vt:lpstr>
      <vt:lpstr>PowerPoint Presentation</vt:lpstr>
      <vt:lpstr>PowerPoint Presentation</vt:lpstr>
      <vt:lpstr>Conclusions</vt:lpstr>
      <vt:lpstr>Actions to be taken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CardioGoodFitness</dc:title>
  <dc:creator>Ian Gayo</dc:creator>
  <cp:lastModifiedBy>Ian Gayo</cp:lastModifiedBy>
  <cp:revision>26</cp:revision>
  <dcterms:created xsi:type="dcterms:W3CDTF">2024-05-01T16:12:37Z</dcterms:created>
  <dcterms:modified xsi:type="dcterms:W3CDTF">2024-05-07T18:21:12Z</dcterms:modified>
</cp:coreProperties>
</file>