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2525" y="13207"/>
            <a:ext cx="429895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952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2525" y="13207"/>
            <a:ext cx="429895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_odt_hyperlink" Type="http://schemas.openxmlformats.org/officeDocument/2006/relationships/hyperlink" Target="https://www.onlinedoctranslator.com/id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499" y="152400"/>
            <a:ext cx="6538595" cy="34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rtl="0" algn="l">
              <a:lnSpc>
                <a:spcPts val="2715"/>
              </a:lnSpc>
              <a:tabLst>
                <a:tab pos="273431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	</a:t>
            </a:r>
            <a:r>
              <a:rPr sz="3600" spc="-7" baseline="1157" dirty="0">
                <a:solidFill>
                  <a:srgbClr val="FFFFFF"/>
                </a:solidFill>
                <a:latin typeface="Arial MT"/>
                <a:cs typeface="Arial MT"/>
              </a:rPr>
              <a:t>Itu</a:t>
            </a:r>
            <a:r>
              <a:rPr sz="3600" spc="-37" baseline="11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3600" spc="-30" baseline="11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3600" spc="-30" baseline="11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FFFFFF"/>
                </a:solidFill>
                <a:latin typeface="Arial MT"/>
                <a:cs typeface="Arial MT"/>
              </a:rPr>
              <a:t>Sel</a:t>
            </a:r>
            <a:r>
              <a:rPr sz="3600" spc="-30" baseline="11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FFFFFF"/>
                </a:solidFill>
                <a:latin typeface="Arial MT"/>
                <a:cs typeface="Arial MT"/>
              </a:rPr>
              <a:t>Divisi</a:t>
            </a:r>
            <a:endParaRPr sz="3600" baseline="1157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1712667"/>
            <a:ext cx="37788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5400" b="1" spc="-10" dirty="0" err="1" smtClean="0">
                <a:solidFill>
                  <a:srgbClr val="4F81BD"/>
                </a:solidFill>
                <a:latin typeface="Arial"/>
                <a:cs typeface="Arial"/>
              </a:rPr>
              <a:t>Biologi</a:t>
            </a:r>
            <a:r>
              <a:rPr lang="en-US" sz="5400" b="1" spc="-1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5400" b="1" spc="-10" dirty="0" err="1" smtClean="0">
                <a:solidFill>
                  <a:srgbClr val="4F81BD"/>
                </a:solidFill>
                <a:latin typeface="Arial"/>
                <a:cs typeface="Arial"/>
              </a:rPr>
              <a:t>Sel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3286054"/>
            <a:ext cx="4994911" cy="784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96215" marR="5080" indent="-184150" algn="ctr" rtl="0">
              <a:lnSpc>
                <a:spcPts val="2850"/>
              </a:lnSpc>
              <a:spcBef>
                <a:spcPts val="220"/>
              </a:spcBef>
            </a:pPr>
            <a:r>
              <a:rPr sz="3600" b="1" spc="-5" dirty="0" smtClean="0">
                <a:latin typeface="Arial MT"/>
                <a:cs typeface="Arial MT"/>
              </a:rPr>
              <a:t>Itu</a:t>
            </a:r>
            <a:r>
              <a:rPr sz="3600" b="1" spc="-55" dirty="0" smtClean="0">
                <a:latin typeface="Arial MT"/>
                <a:cs typeface="Arial MT"/>
              </a:rPr>
              <a:t> </a:t>
            </a:r>
            <a:r>
              <a:rPr sz="3600" b="1" spc="-5" dirty="0">
                <a:latin typeface="Arial MT"/>
                <a:cs typeface="Arial MT"/>
              </a:rPr>
              <a:t>Proses</a:t>
            </a:r>
            <a:r>
              <a:rPr sz="3600" b="1" spc="-650" dirty="0">
                <a:latin typeface="Arial MT"/>
                <a:cs typeface="Arial MT"/>
              </a:rPr>
              <a:t> </a:t>
            </a:r>
            <a:r>
              <a:rPr sz="3600" b="1" spc="-5" dirty="0">
                <a:latin typeface="Arial MT"/>
                <a:cs typeface="Arial MT"/>
              </a:rPr>
              <a:t>dari</a:t>
            </a:r>
            <a:r>
              <a:rPr sz="3600" b="1" spc="-30" dirty="0">
                <a:latin typeface="Arial MT"/>
                <a:cs typeface="Arial MT"/>
              </a:rPr>
              <a:t> </a:t>
            </a:r>
            <a:r>
              <a:rPr sz="3600" b="1" spc="-5" dirty="0">
                <a:latin typeface="Arial MT"/>
                <a:cs typeface="Arial MT"/>
              </a:rPr>
              <a:t>Sel</a:t>
            </a:r>
            <a:r>
              <a:rPr sz="3600" b="1" spc="-25" dirty="0">
                <a:latin typeface="Arial MT"/>
                <a:cs typeface="Arial MT"/>
              </a:rPr>
              <a:t> </a:t>
            </a:r>
            <a:r>
              <a:rPr sz="3600" b="1" spc="-5" dirty="0">
                <a:latin typeface="Arial MT"/>
                <a:cs typeface="Arial MT"/>
              </a:rPr>
              <a:t>Divisi</a:t>
            </a:r>
            <a:endParaRPr sz="3600" b="1" dirty="0">
              <a:latin typeface="Arial MT"/>
              <a:cs typeface="Arial MT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4648200" y="6096000"/>
            <a:ext cx="3850324" cy="36554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96215" marR="5080" indent="-184150" rtl="0" algn="l">
              <a:lnSpc>
                <a:spcPts val="2850"/>
              </a:lnSpc>
              <a:spcBef>
                <a:spcPts val="220"/>
              </a:spcBef>
            </a:pPr>
            <a:r>
              <a:rPr lang="en-US" sz="2000" spc="-5" dirty="0" smtClean="0">
                <a:latin typeface="Arial MT"/>
                <a:cs typeface="Arial MT"/>
              </a:rPr>
              <a:t>.</a:t>
            </a:r>
            <a:r>
              <a:rPr lang="en-US" sz="2000" b="1" spc="-5" dirty="0" smtClean="0">
                <a:latin typeface="Arial MT"/>
                <a:cs typeface="Arial MT"/>
              </a:rPr>
              <a:t>Ni L.Gd. Mona Monica,</a:t>
            </a:r>
            <a:r>
              <a:rPr lang="en-US" sz="2000" b="1" spc="-5" dirty="0" err="1" smtClean="0">
                <a:latin typeface="Arial MT"/>
                <a:cs typeface="Arial MT"/>
              </a:rPr>
              <a:t>M.Sc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b="6819"/>
          <a:stretch/>
        </p:blipFill>
        <p:spPr>
          <a:xfrm rot="5400000">
            <a:off x="-1656777" y="1656775"/>
            <a:ext cx="6818750" cy="350520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Diterjemahkan dari bahasa Inggris ke bahasa Indonesia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984490" cy="2041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Eukariotik</a:t>
            </a:r>
            <a:r>
              <a:rPr sz="32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Kromosom</a:t>
            </a:r>
            <a:endParaRPr sz="3200" dirty="0">
              <a:latin typeface="Arial"/>
              <a:cs typeface="Arial"/>
            </a:endParaRPr>
          </a:p>
          <a:p>
            <a:pPr marL="660400" marR="5080" indent="-26988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Nukleosom berinteraksi satu sama lain untuk membentuk</a:t>
            </a:r>
            <a:r>
              <a:rPr sz="2800" dirty="0">
                <a:latin typeface="Arial MT"/>
                <a:cs typeface="Arial MT"/>
              </a:rPr>
              <a:t>gulungan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dirty="0">
                <a:latin typeface="Arial MT"/>
                <a:cs typeface="Arial MT"/>
              </a:rPr>
              <a:t>supercoil</a:t>
            </a:r>
            <a:r>
              <a:rPr sz="2800" spc="-4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membuat</a:t>
            </a:r>
            <a:r>
              <a:rPr sz="2800" spc="-5" dirty="0">
                <a:latin typeface="Arial MT"/>
                <a:cs typeface="Arial MT"/>
              </a:rPr>
              <a:t>ke atas</a:t>
            </a:r>
            <a:r>
              <a:rPr sz="2800" dirty="0">
                <a:latin typeface="Arial MT"/>
                <a:cs typeface="Arial MT"/>
              </a:rPr>
              <a:t>kromosom.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3581400"/>
            <a:ext cx="7924799" cy="228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899" y="2119362"/>
            <a:ext cx="7851775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solidFill>
                  <a:srgbClr val="339966"/>
                </a:solidFill>
                <a:latin typeface="Arial"/>
                <a:cs typeface="Arial"/>
              </a:rPr>
              <a:t>Itu</a:t>
            </a:r>
            <a:r>
              <a:rPr sz="5400" b="1" spc="-40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339966"/>
                </a:solidFill>
                <a:latin typeface="Arial"/>
                <a:cs typeface="Arial"/>
              </a:rPr>
              <a:t>Sel</a:t>
            </a:r>
            <a:r>
              <a:rPr sz="5400" b="1" spc="-30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339966"/>
                </a:solidFill>
                <a:latin typeface="Arial"/>
                <a:cs typeface="Arial"/>
              </a:rPr>
              <a:t>Siklus</a:t>
            </a:r>
            <a:endParaRPr sz="5400" dirty="0">
              <a:latin typeface="Arial"/>
              <a:cs typeface="Arial"/>
            </a:endParaRPr>
          </a:p>
          <a:p>
            <a:pPr marL="469900" rtl="0" algn="l">
              <a:lnSpc>
                <a:spcPct val="100000"/>
              </a:lnSpc>
              <a:spcBef>
                <a:spcPts val="1845"/>
              </a:spcBef>
            </a:pPr>
            <a:r>
              <a:rPr sz="3600" spc="-5" dirty="0">
                <a:latin typeface="Arial MT"/>
                <a:cs typeface="Arial MT"/>
              </a:rPr>
              <a:t>Apa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adalah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itu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utama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acara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dari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itu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sel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siklus?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49" y="3265991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8461375" cy="3582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339966"/>
                </a:solidFill>
                <a:latin typeface="Arial"/>
                <a:cs typeface="Arial"/>
              </a:rPr>
              <a:t>Itu</a:t>
            </a:r>
            <a:r>
              <a:rPr sz="4800" b="1" spc="-40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Sel</a:t>
            </a:r>
            <a:r>
              <a:rPr sz="4800" b="1" spc="-30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Siklus</a:t>
            </a:r>
            <a:endParaRPr sz="4800" dirty="0">
              <a:latin typeface="Arial"/>
              <a:cs typeface="Arial"/>
            </a:endParaRPr>
          </a:p>
          <a:p>
            <a:pPr marL="450850" indent="-52388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utama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acara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siklus?</a:t>
            </a:r>
          </a:p>
          <a:p>
            <a:pPr marL="450850" indent="-52388" rtl="0" algn="l"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Arial MT"/>
              <a:cs typeface="Arial MT"/>
            </a:endParaRPr>
          </a:p>
          <a:p>
            <a:pPr marL="450850" marR="5080" indent="-52388" rtl="0" algn="l">
              <a:lnSpc>
                <a:spcPct val="101400"/>
              </a:lnSpc>
            </a:pP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dirty="0">
                <a:latin typeface="Arial MT"/>
                <a:cs typeface="Arial MT"/>
              </a:rPr>
              <a:t>siklus sel, sel</a:t>
            </a:r>
            <a:r>
              <a:rPr sz="3200" spc="-5" dirty="0">
                <a:latin typeface="Arial MT"/>
                <a:cs typeface="Arial MT"/>
              </a:rPr>
              <a:t>tumbuh, bersiap untuk membelah, dan membelah menjadi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membentuk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dua anak perempuan</a:t>
            </a:r>
            <a:r>
              <a:rPr sz="3200" dirty="0">
                <a:latin typeface="Arial MT"/>
                <a:cs typeface="Arial MT"/>
              </a:rPr>
              <a:t>sel.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4" y="1944743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5" y="3077337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954009" cy="576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Itu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Prokariotik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Sel</a:t>
            </a:r>
            <a:r>
              <a:rPr sz="32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Siklus</a:t>
            </a:r>
            <a:endParaRPr sz="3200" dirty="0">
              <a:latin typeface="Arial"/>
              <a:cs typeface="Arial"/>
            </a:endParaRPr>
          </a:p>
          <a:p>
            <a:pPr marL="755650" marR="782320" indent="-17463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Prokariotik</a:t>
            </a:r>
            <a:r>
              <a:rPr sz="2800" b="1" spc="-5" dirty="0">
                <a:latin typeface="Arial"/>
                <a:cs typeface="Arial"/>
              </a:rPr>
              <a:t>siklus sel</a:t>
            </a:r>
            <a:r>
              <a:rPr sz="2800" spc="-5" dirty="0">
                <a:latin typeface="Arial MT"/>
                <a:cs typeface="Arial MT"/>
              </a:rPr>
              <a:t>adalah</a:t>
            </a:r>
            <a:r>
              <a:rPr sz="2800" dirty="0">
                <a:latin typeface="Arial MT"/>
                <a:cs typeface="Arial MT"/>
              </a:rPr>
              <a:t>biasa</a:t>
            </a:r>
            <a:r>
              <a:rPr sz="2800" spc="-5" dirty="0">
                <a:latin typeface="Arial MT"/>
                <a:cs typeface="Arial MT"/>
              </a:rPr>
              <a:t>pola pertumbuhan, DNA</a:t>
            </a:r>
            <a:r>
              <a:rPr sz="2800" spc="-4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replikasi,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5" dirty="0">
                <a:latin typeface="Arial MT"/>
                <a:cs typeface="Arial MT"/>
              </a:rPr>
              <a:t>divisi.</a:t>
            </a:r>
            <a:endParaRPr sz="2800" dirty="0">
              <a:latin typeface="Arial MT"/>
              <a:cs typeface="Arial MT"/>
            </a:endParaRPr>
          </a:p>
          <a:p>
            <a:pPr marL="755650" indent="-17463" rtl="0" algn="l"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Arial MT"/>
              <a:cs typeface="Arial MT"/>
            </a:endParaRPr>
          </a:p>
          <a:p>
            <a:pPr marL="755650" marR="5080" indent="-17463" rtl="0" algn="l">
              <a:lnSpc>
                <a:spcPct val="101400"/>
              </a:lnSpc>
            </a:pPr>
            <a:r>
              <a:rPr sz="2800" dirty="0">
                <a:latin typeface="Arial MT"/>
                <a:cs typeface="Arial MT"/>
              </a:rPr>
              <a:t>Paling</a:t>
            </a:r>
            <a:r>
              <a:rPr sz="2800" spc="-5" dirty="0">
                <a:latin typeface="Arial MT"/>
                <a:cs typeface="Arial MT"/>
              </a:rPr>
              <a:t>prokariotik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5" dirty="0">
                <a:latin typeface="Arial MT"/>
                <a:cs typeface="Arial MT"/>
              </a:rPr>
              <a:t>Memulai untuk</a:t>
            </a:r>
            <a:r>
              <a:rPr sz="2800" dirty="0">
                <a:latin typeface="Arial MT"/>
                <a:cs typeface="Arial MT"/>
              </a:rPr>
              <a:t>mengulangi,</a:t>
            </a:r>
            <a:r>
              <a:rPr sz="2800" spc="-5" dirty="0">
                <a:latin typeface="Arial MT"/>
                <a:cs typeface="Arial MT"/>
              </a:rPr>
              <a:t>atau</a:t>
            </a:r>
            <a:r>
              <a:rPr sz="2800" spc="-30" dirty="0">
                <a:latin typeface="Arial MT"/>
                <a:cs typeface="Arial MT"/>
              </a:rPr>
              <a:t>menyalin,</a:t>
            </a:r>
            <a:r>
              <a:rPr sz="2800" spc="-5" dirty="0">
                <a:latin typeface="Arial MT"/>
                <a:cs typeface="Arial MT"/>
              </a:rPr>
              <a:t>DNA mereka begitu mereka</a:t>
            </a:r>
            <a:r>
              <a:rPr sz="2800" spc="-4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memiliki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tumbuh menjadi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yakin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ukuran.</a:t>
            </a:r>
          </a:p>
          <a:p>
            <a:pPr marL="755650" indent="-17463" rtl="0" algn="l"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Arial MT"/>
              <a:cs typeface="Arial MT"/>
            </a:endParaRPr>
          </a:p>
          <a:p>
            <a:pPr marL="755650" marR="51435" indent="-17463" rtl="0" algn="l">
              <a:lnSpc>
                <a:spcPct val="101400"/>
              </a:lnSpc>
            </a:pPr>
            <a:r>
              <a:rPr sz="2800" spc="-5" dirty="0">
                <a:latin typeface="Arial MT"/>
                <a:cs typeface="Arial MT"/>
              </a:rPr>
              <a:t>Kapan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DNA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replikasi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adalah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menyelesaikan,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membagi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melalui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proses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diketahui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sebagai pembelahan biner.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851257"/>
            <a:ext cx="5140325" cy="3663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Itu</a:t>
            </a: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Prokariotik</a:t>
            </a: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Sel</a:t>
            </a:r>
            <a:r>
              <a:rPr sz="32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Siklus</a:t>
            </a:r>
            <a:endParaRPr sz="3200" dirty="0">
              <a:latin typeface="Arial"/>
              <a:cs typeface="Arial"/>
            </a:endParaRPr>
          </a:p>
          <a:p>
            <a:pPr marL="736600" marR="421005" indent="114300" rtl="0" algn="l">
              <a:lnSpc>
                <a:spcPct val="100699"/>
              </a:lnSpc>
              <a:spcBef>
                <a:spcPts val="1600"/>
              </a:spcBef>
            </a:pPr>
            <a:r>
              <a:rPr sz="3200" spc="-5" dirty="0">
                <a:latin typeface="Arial MT"/>
                <a:cs typeface="Arial MT"/>
              </a:rPr>
              <a:t>Fisi biner adalah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bentuk aseksual</a:t>
            </a:r>
            <a:r>
              <a:rPr sz="3200" dirty="0">
                <a:latin typeface="Arial MT"/>
                <a:cs typeface="Arial MT"/>
              </a:rPr>
              <a:t>reproduksi</a:t>
            </a:r>
            <a:r>
              <a:rPr sz="3200" spc="-5" dirty="0">
                <a:latin typeface="Arial MT"/>
                <a:cs typeface="Arial MT"/>
              </a:rPr>
              <a:t>selama dua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secara genetik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identik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diproduksi.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347" y="4892674"/>
            <a:ext cx="4510853" cy="87934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12700" rtl="0" algn="l">
              <a:lnSpc>
                <a:spcPct val="101400"/>
              </a:lnSpc>
              <a:spcBef>
                <a:spcPts val="70"/>
              </a:spcBef>
            </a:pPr>
            <a:r>
              <a:rPr sz="2800" spc="-5" dirty="0">
                <a:latin typeface="Arial MT"/>
                <a:cs typeface="Arial MT"/>
              </a:rPr>
              <a:t>Untuk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contoh,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bakteri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bereproduksi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oleh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biner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pembelahan.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525" y="1447800"/>
            <a:ext cx="3226434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4982845" cy="305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Itu</a:t>
            </a: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Eukariotik</a:t>
            </a: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Sel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Siklus</a:t>
            </a:r>
            <a:endParaRPr sz="3200">
              <a:latin typeface="Arial"/>
              <a:cs typeface="Arial"/>
            </a:endParaRPr>
          </a:p>
          <a:p>
            <a:pPr marL="755650" marR="416559" indent="171450" rtl="0" algn="l">
              <a:lnSpc>
                <a:spcPct val="100699"/>
              </a:lnSpc>
              <a:spcBef>
                <a:spcPts val="1830"/>
              </a:spcBef>
            </a:pPr>
            <a:r>
              <a:rPr sz="1800" spc="-5" dirty="0">
                <a:latin typeface="Arial MT"/>
                <a:cs typeface="Arial MT"/>
              </a:rPr>
              <a:t>Itu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eukariotik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siklus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terdiri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dari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fase: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G1,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Dan</a:t>
            </a:r>
            <a:r>
              <a:rPr sz="1800" dirty="0">
                <a:latin typeface="Arial MT"/>
                <a:cs typeface="Arial MT"/>
              </a:rPr>
              <a:t>M.</a:t>
            </a:r>
            <a:endParaRPr sz="1800">
              <a:latin typeface="Arial MT"/>
              <a:cs typeface="Arial MT"/>
            </a:endParaRPr>
          </a:p>
          <a:p>
            <a:pPr rtl="0" algn="l"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755650" marR="466725" indent="171450" rtl="0" algn="l">
              <a:lnSpc>
                <a:spcPct val="100899"/>
              </a:lnSpc>
            </a:pPr>
            <a:r>
              <a:rPr sz="1800" spc="-5" dirty="0">
                <a:latin typeface="Arial MT"/>
                <a:cs typeface="Arial MT"/>
              </a:rPr>
              <a:t>Interfase adalah waktu antara</a:t>
            </a:r>
            <a:r>
              <a:rPr sz="1800" dirty="0">
                <a:latin typeface="Arial MT"/>
                <a:cs typeface="Arial MT"/>
              </a:rPr>
              <a:t>sel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divisi. Dia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masa pertumbuhan yang</a:t>
            </a:r>
            <a:r>
              <a:rPr sz="1800" dirty="0">
                <a:latin typeface="Arial MT"/>
                <a:cs typeface="Arial MT"/>
              </a:rPr>
              <a:t>terdiri</a:t>
            </a:r>
            <a:r>
              <a:rPr sz="1800" spc="-5" dirty="0">
                <a:latin typeface="Arial MT"/>
                <a:cs typeface="Arial MT"/>
              </a:rPr>
              <a:t>dari G1, S, dan G2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fase. Itu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fase adalah periode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divisi.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803400"/>
            <a:ext cx="3555999" cy="3467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2133600"/>
            <a:ext cx="5438775" cy="2725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Arial"/>
                <a:cs typeface="Arial"/>
              </a:rPr>
              <a:t>G</a:t>
            </a:r>
            <a:r>
              <a:rPr sz="3150" b="1" spc="7" baseline="-31746" dirty="0">
                <a:latin typeface="Arial"/>
                <a:cs typeface="Arial"/>
              </a:rPr>
              <a:t>1</a:t>
            </a:r>
            <a:r>
              <a:rPr sz="3150" b="1" spc="405" baseline="-31746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Fase: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Pertumbuhan</a:t>
            </a:r>
            <a:endParaRPr sz="3200" dirty="0">
              <a:latin typeface="Arial"/>
              <a:cs typeface="Arial"/>
            </a:endParaRPr>
          </a:p>
          <a:p>
            <a:pPr marL="781050" marR="77470" indent="171450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G</a:t>
            </a:r>
            <a:r>
              <a:rPr sz="3200" spc="7" baseline="-32407" dirty="0">
                <a:latin typeface="Arial MT"/>
                <a:cs typeface="Arial MT"/>
              </a:rPr>
              <a:t>1</a:t>
            </a:r>
            <a:r>
              <a:rPr sz="3200" spc="225" baseline="-32407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meningkatkan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48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ukuran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dirty="0">
                <a:latin typeface="Arial MT"/>
                <a:cs typeface="Arial MT"/>
              </a:rPr>
              <a:t>mempersatukan</a:t>
            </a:r>
            <a:r>
              <a:rPr sz="3200" spc="-5" dirty="0">
                <a:latin typeface="Arial MT"/>
                <a:cs typeface="Arial MT"/>
              </a:rPr>
              <a:t>protein baru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organel.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1" y="1813659"/>
            <a:ext cx="3555999" cy="3365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905000"/>
            <a:ext cx="3555999" cy="3365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2667000"/>
            <a:ext cx="5413375" cy="3338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S</a:t>
            </a:r>
            <a:r>
              <a:rPr sz="4400" b="1" spc="-4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Fase:</a:t>
            </a:r>
            <a:r>
              <a:rPr sz="4400" b="1" spc="-4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DNA</a:t>
            </a:r>
            <a:r>
              <a:rPr sz="4400" b="1" spc="-14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Replikasi</a:t>
            </a:r>
            <a:endParaRPr sz="4400" dirty="0">
              <a:latin typeface="Arial"/>
              <a:cs typeface="Arial"/>
            </a:endParaRPr>
          </a:p>
          <a:p>
            <a:pPr marR="811530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Dalam</a:t>
            </a:r>
            <a:r>
              <a:rPr sz="2800" dirty="0">
                <a:latin typeface="Arial MT"/>
                <a:cs typeface="Arial MT"/>
              </a:rPr>
              <a:t>S (atau sintesis)</a:t>
            </a:r>
            <a:r>
              <a:rPr sz="2800" spc="-5" dirty="0">
                <a:latin typeface="Arial MT"/>
                <a:cs typeface="Arial MT"/>
              </a:rPr>
              <a:t>fase,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baru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DNA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adalah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disintesis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Kapan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kromosom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adalah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direplikasi.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905000"/>
            <a:ext cx="3555999" cy="3365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6424" y="1371600"/>
            <a:ext cx="6505575" cy="3404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Arial"/>
                <a:cs typeface="Arial"/>
              </a:rPr>
              <a:t>G</a:t>
            </a:r>
            <a:r>
              <a:rPr sz="3150" b="1" spc="7" baseline="-31746" dirty="0">
                <a:latin typeface="Arial"/>
                <a:cs typeface="Arial"/>
              </a:rPr>
              <a:t>2</a:t>
            </a:r>
            <a:r>
              <a:rPr sz="3150" b="1" spc="427" baseline="-31746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Fase: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Mempersiapkan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untuk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Divisi</a:t>
            </a:r>
            <a:endParaRPr sz="3200" dirty="0">
              <a:latin typeface="Arial"/>
              <a:cs typeface="Arial"/>
            </a:endParaRPr>
          </a:p>
          <a:p>
            <a:pPr marL="58738" marR="2908300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Dalam</a:t>
            </a:r>
            <a:r>
              <a:rPr sz="2800" spc="5" dirty="0">
                <a:latin typeface="Arial MT"/>
                <a:cs typeface="Arial MT"/>
              </a:rPr>
              <a:t>G</a:t>
            </a:r>
            <a:r>
              <a:rPr sz="2800" spc="7" baseline="-32407" dirty="0">
                <a:latin typeface="Arial MT"/>
                <a:cs typeface="Arial MT"/>
              </a:rPr>
              <a:t>2</a:t>
            </a:r>
            <a:r>
              <a:rPr sz="2800" spc="15" baseline="-32407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fase,</a:t>
            </a:r>
            <a:r>
              <a:rPr sz="2800" dirty="0">
                <a:latin typeface="Arial MT"/>
                <a:cs typeface="Arial MT"/>
              </a:rPr>
              <a:t>banyak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organel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molekul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diperlukan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untuk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divisi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adalah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diproduksi.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3253" y="1904998"/>
            <a:ext cx="3555999" cy="3365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043" y="986427"/>
            <a:ext cx="5778910" cy="5202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M</a:t>
            </a:r>
            <a:r>
              <a:rPr sz="4800" b="1" spc="-3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Fase:</a:t>
            </a:r>
            <a:r>
              <a:rPr sz="4800" b="1" spc="-3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Sel</a:t>
            </a:r>
            <a:r>
              <a:rPr sz="4800" b="1" spc="-3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Divisi</a:t>
            </a:r>
            <a:endParaRPr sz="4800" dirty="0">
              <a:latin typeface="Arial"/>
              <a:cs typeface="Arial"/>
            </a:endParaRPr>
          </a:p>
          <a:p>
            <a:pPr marL="176213" marR="239395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Pada eukariota,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5" dirty="0">
                <a:latin typeface="Arial MT"/>
                <a:cs typeface="Arial MT"/>
              </a:rPr>
              <a:t>divisi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terjadi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tahapan: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mitosis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spc="-48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sitokinesis</a:t>
            </a:r>
            <a:r>
              <a:rPr sz="3200" dirty="0" smtClean="0">
                <a:latin typeface="Arial MT"/>
                <a:cs typeface="Arial MT"/>
              </a:rPr>
              <a:t>.</a:t>
            </a:r>
            <a:endParaRPr sz="4000" dirty="0">
              <a:latin typeface="Arial MT"/>
              <a:cs typeface="Arial MT"/>
            </a:endParaRPr>
          </a:p>
          <a:p>
            <a:pPr marL="176213" marR="564515" rtl="0" algn="l">
              <a:lnSpc>
                <a:spcPct val="101400"/>
              </a:lnSpc>
            </a:pPr>
            <a:r>
              <a:rPr sz="3200" b="1" dirty="0">
                <a:latin typeface="Arial"/>
                <a:cs typeface="Arial"/>
              </a:rPr>
              <a:t>Mitosis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48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inti</a:t>
            </a:r>
            <a:r>
              <a:rPr sz="3200" spc="-5" dirty="0" smtClean="0">
                <a:latin typeface="Arial MT"/>
                <a:cs typeface="Arial MT"/>
              </a:rPr>
              <a:t>.</a:t>
            </a:r>
            <a:endParaRPr sz="4000" dirty="0">
              <a:latin typeface="Arial MT"/>
              <a:cs typeface="Arial MT"/>
            </a:endParaRPr>
          </a:p>
          <a:p>
            <a:pPr marL="176213" marR="448945" rtl="0" algn="l">
              <a:lnSpc>
                <a:spcPct val="101400"/>
              </a:lnSpc>
            </a:pPr>
            <a:r>
              <a:rPr sz="3200" b="1" spc="-5" dirty="0">
                <a:latin typeface="Arial"/>
                <a:cs typeface="Arial"/>
              </a:rPr>
              <a:t>Sitokinesis</a:t>
            </a:r>
            <a:r>
              <a:rPr sz="3200" spc="-5" dirty="0">
                <a:latin typeface="Arial MT"/>
                <a:cs typeface="Arial MT"/>
              </a:rPr>
              <a:t>adalah pembagian dari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sitoplasma.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905000"/>
            <a:ext cx="8305800" cy="3334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MEMIKIRKAN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TENTANG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DIA</a:t>
            </a:r>
            <a:endParaRPr sz="3200" dirty="0">
              <a:latin typeface="Arial"/>
              <a:cs typeface="Arial"/>
            </a:endParaRPr>
          </a:p>
          <a:p>
            <a:pPr marL="9271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peran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melakukan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bermain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milikmu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kehidupan?</a:t>
            </a:r>
            <a:endParaRPr sz="3200" dirty="0">
              <a:latin typeface="Arial MT"/>
              <a:cs typeface="Arial MT"/>
            </a:endParaRPr>
          </a:p>
          <a:p>
            <a:pPr rtl="0" algn="l">
              <a:lnSpc>
                <a:spcPct val="100000"/>
              </a:lnSpc>
              <a:spcBef>
                <a:spcPts val="50"/>
              </a:spcBef>
            </a:pPr>
            <a:endParaRPr sz="4000" dirty="0">
              <a:latin typeface="Arial MT"/>
              <a:cs typeface="Arial MT"/>
            </a:endParaRPr>
          </a:p>
          <a:p>
            <a:pPr marL="927100" rtl="0" algn="l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Melakukan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berhenti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Kapan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selesai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pertumbuhan?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057400"/>
            <a:ext cx="8385175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339966"/>
                </a:solidFill>
                <a:latin typeface="Arial"/>
                <a:cs typeface="Arial"/>
              </a:rPr>
              <a:t>Mitosis</a:t>
            </a:r>
            <a:endParaRPr sz="5400" dirty="0">
              <a:latin typeface="Arial"/>
              <a:cs typeface="Arial"/>
            </a:endParaRPr>
          </a:p>
          <a:p>
            <a:pPr marL="469900" rtl="0" algn="l">
              <a:lnSpc>
                <a:spcPct val="100000"/>
              </a:lnSpc>
              <a:spcBef>
                <a:spcPts val="1845"/>
              </a:spcBef>
            </a:pPr>
            <a:r>
              <a:rPr sz="3600" spc="-5" dirty="0">
                <a:latin typeface="Arial MT"/>
                <a:cs typeface="Arial MT"/>
              </a:rPr>
              <a:t>Apa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acara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terjadi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selama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setiap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dari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itu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empat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fase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dari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mitosis?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1" y="3173918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151" y="1066800"/>
            <a:ext cx="7948295" cy="407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indent="-52388" rtl="0" algn="l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339966"/>
                </a:solidFill>
                <a:latin typeface="Arial"/>
                <a:cs typeface="Arial"/>
              </a:rPr>
              <a:t>Mitosis</a:t>
            </a:r>
            <a:endParaRPr sz="4400" dirty="0">
              <a:latin typeface="Arial"/>
              <a:cs typeface="Arial"/>
            </a:endParaRPr>
          </a:p>
          <a:p>
            <a:pPr marL="450850" indent="-52388" rtl="0" algn="l">
              <a:lnSpc>
                <a:spcPct val="100000"/>
              </a:lnSpc>
              <a:spcBef>
                <a:spcPts val="1845"/>
              </a:spcBef>
            </a:pPr>
            <a:r>
              <a:rPr sz="2800" spc="-5" dirty="0">
                <a:latin typeface="Arial MT"/>
                <a:cs typeface="Arial MT"/>
              </a:rPr>
              <a:t>Apa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acara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terjadi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selama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setiap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dirty="0">
                <a:latin typeface="Arial MT"/>
                <a:cs typeface="Arial MT"/>
              </a:rPr>
              <a:t>mitosis?</a:t>
            </a:r>
          </a:p>
          <a:p>
            <a:pPr marL="450850" indent="-52388" rtl="0" algn="l"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Arial MT"/>
              <a:cs typeface="Arial MT"/>
            </a:endParaRPr>
          </a:p>
          <a:p>
            <a:pPr marL="450850" marR="5080" indent="-52388" rtl="0" algn="l">
              <a:lnSpc>
                <a:spcPct val="101000"/>
              </a:lnSpc>
            </a:pPr>
            <a:r>
              <a:rPr sz="2800" spc="-5" dirty="0">
                <a:latin typeface="Arial MT"/>
                <a:cs typeface="Arial MT"/>
              </a:rPr>
              <a:t>Selama profase, genetik</a:t>
            </a:r>
            <a:r>
              <a:rPr sz="2800" dirty="0">
                <a:latin typeface="Arial MT"/>
                <a:cs typeface="Arial MT"/>
              </a:rPr>
              <a:t>bahan</a:t>
            </a:r>
            <a:r>
              <a:rPr sz="2800" spc="-5" dirty="0">
                <a:latin typeface="Arial MT"/>
                <a:cs typeface="Arial MT"/>
              </a:rPr>
              <a:t>di dalam nukleus</a:t>
            </a:r>
            <a:r>
              <a:rPr sz="2800" dirty="0">
                <a:latin typeface="Arial MT"/>
                <a:cs typeface="Arial MT"/>
              </a:rPr>
              <a:t>mengembun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-4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yang digandakan</a:t>
            </a:r>
            <a:r>
              <a:rPr sz="2800" dirty="0">
                <a:latin typeface="Arial MT"/>
                <a:cs typeface="Arial MT"/>
              </a:rPr>
              <a:t>kromosom</a:t>
            </a:r>
            <a:r>
              <a:rPr sz="2800" spc="-5" dirty="0">
                <a:latin typeface="Arial MT"/>
                <a:cs typeface="Arial MT"/>
              </a:rPr>
              <a:t>menjadi</a:t>
            </a:r>
            <a:r>
              <a:rPr sz="2800" dirty="0">
                <a:latin typeface="Arial MT"/>
                <a:cs typeface="Arial MT"/>
              </a:rPr>
              <a:t>bisa dilihat.</a:t>
            </a:r>
            <a:r>
              <a:rPr sz="2800" spc="-5" dirty="0">
                <a:latin typeface="Arial MT"/>
                <a:cs typeface="Arial MT"/>
              </a:rPr>
              <a:t>Di luar nukleus,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dimulai</a:t>
            </a:r>
            <a:r>
              <a:rPr sz="2800" spc="-5" dirty="0">
                <a:latin typeface="Arial MT"/>
                <a:cs typeface="Arial MT"/>
              </a:rPr>
              <a:t>untuk membentuk.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97" y="2105168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601" y="3410235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936230" cy="5382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39966"/>
                </a:solidFill>
                <a:latin typeface="Arial"/>
                <a:cs typeface="Arial"/>
              </a:rPr>
              <a:t>Mitosis</a:t>
            </a:r>
            <a:endParaRPr sz="3600" dirty="0">
              <a:latin typeface="Arial"/>
              <a:cs typeface="Arial"/>
            </a:endParaRPr>
          </a:p>
          <a:p>
            <a:pPr marL="6223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acara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terjadi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setiap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empat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mitosis?</a:t>
            </a:r>
          </a:p>
          <a:p>
            <a:pPr rtl="0" algn="l"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Arial MT"/>
              <a:cs typeface="Arial MT"/>
            </a:endParaRPr>
          </a:p>
          <a:p>
            <a:pPr marL="450850" marR="5080" indent="6350" rtl="0" algn="l">
              <a:lnSpc>
                <a:spcPct val="101000"/>
              </a:lnSpc>
            </a:pP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dirty="0">
                <a:latin typeface="Arial MT"/>
                <a:cs typeface="Arial MT"/>
              </a:rPr>
              <a:t>metafase,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dirty="0">
                <a:latin typeface="Arial MT"/>
                <a:cs typeface="Arial MT"/>
              </a:rPr>
              <a:t>sentromer</a:t>
            </a:r>
            <a:r>
              <a:rPr sz="3200" spc="-5" dirty="0">
                <a:latin typeface="Arial MT"/>
                <a:cs typeface="Arial MT"/>
              </a:rPr>
              <a:t>dari yang digandakan</a:t>
            </a:r>
            <a:r>
              <a:rPr sz="3200" dirty="0">
                <a:latin typeface="Arial MT"/>
                <a:cs typeface="Arial MT"/>
              </a:rPr>
              <a:t>kromosom</a:t>
            </a:r>
            <a:r>
              <a:rPr sz="3200" spc="-5" dirty="0">
                <a:latin typeface="Arial MT"/>
                <a:cs typeface="Arial MT"/>
              </a:rPr>
              <a:t>garis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seberang</a:t>
            </a:r>
            <a:r>
              <a:rPr sz="3200" dirty="0">
                <a:latin typeface="Arial MT"/>
                <a:cs typeface="Arial MT"/>
              </a:rPr>
              <a:t>tengah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sel.</a:t>
            </a:r>
            <a:r>
              <a:rPr sz="3200" spc="-5" dirty="0">
                <a:latin typeface="Arial MT"/>
                <a:cs typeface="Arial MT"/>
              </a:rPr>
              <a:t>Serat gelendong</a:t>
            </a:r>
            <a:r>
              <a:rPr sz="3200" dirty="0">
                <a:latin typeface="Arial MT"/>
                <a:cs typeface="Arial MT"/>
              </a:rPr>
              <a:t>Menghubung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dirty="0">
                <a:latin typeface="Arial MT"/>
                <a:cs typeface="Arial MT"/>
              </a:rPr>
              <a:t>sentromer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setiap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kromosom</a:t>
            </a:r>
            <a:r>
              <a:rPr sz="3200" spc="-5" dirty="0">
                <a:latin typeface="Arial MT"/>
                <a:cs typeface="Arial MT"/>
              </a:rPr>
              <a:t>ke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dua kutub 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poros.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5" y="1785731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711" y="3210687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747634" cy="4074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indent="-52388" rtl="0" algn="l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39966"/>
                </a:solidFill>
                <a:latin typeface="Arial"/>
                <a:cs typeface="Arial"/>
              </a:rPr>
              <a:t>Mitosis</a:t>
            </a:r>
            <a:endParaRPr sz="4800" dirty="0">
              <a:latin typeface="Arial"/>
              <a:cs typeface="Arial"/>
            </a:endParaRPr>
          </a:p>
          <a:p>
            <a:pPr marL="450850" indent="-52388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acara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terjadi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setiap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empat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mitosis?</a:t>
            </a:r>
          </a:p>
          <a:p>
            <a:pPr marL="450850" indent="-52388" rtl="0" algn="l"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Arial MT"/>
              <a:cs typeface="Arial MT"/>
            </a:endParaRPr>
          </a:p>
          <a:p>
            <a:pPr marL="450850" marR="5080" indent="-52388" rtl="0" algn="l">
              <a:lnSpc>
                <a:spcPct val="101400"/>
              </a:lnSpc>
            </a:pPr>
            <a:r>
              <a:rPr sz="3200" spc="-5" dirty="0">
                <a:latin typeface="Arial MT"/>
                <a:cs typeface="Arial MT"/>
              </a:rPr>
              <a:t>Selama anafase,</a:t>
            </a:r>
            <a:r>
              <a:rPr sz="3200" dirty="0">
                <a:latin typeface="Arial MT"/>
                <a:cs typeface="Arial MT"/>
              </a:rPr>
              <a:t>kromosom terpisah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dirty="0">
                <a:latin typeface="Arial MT"/>
                <a:cs typeface="Arial MT"/>
              </a:rPr>
              <a:t>bergerak</a:t>
            </a:r>
            <a:r>
              <a:rPr sz="3200" spc="-5" dirty="0">
                <a:latin typeface="Arial MT"/>
                <a:cs typeface="Arial MT"/>
              </a:rPr>
              <a:t>bersama</a:t>
            </a:r>
            <a:r>
              <a:rPr sz="3200" dirty="0">
                <a:latin typeface="Arial MT"/>
                <a:cs typeface="Arial MT"/>
              </a:rPr>
              <a:t>poros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 ujung yang berlawanan 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dirty="0">
                <a:latin typeface="Arial MT"/>
                <a:cs typeface="Arial MT"/>
              </a:rPr>
              <a:t>sel.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83" y="2009188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439" y="3657600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8035290" cy="4074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indent="-52388" rtl="0" algn="l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39966"/>
                </a:solidFill>
                <a:latin typeface="Arial"/>
                <a:cs typeface="Arial"/>
              </a:rPr>
              <a:t>Mitosis</a:t>
            </a:r>
            <a:endParaRPr sz="4800" dirty="0">
              <a:latin typeface="Arial"/>
              <a:cs typeface="Arial"/>
            </a:endParaRPr>
          </a:p>
          <a:p>
            <a:pPr marL="450850" indent="-52388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acara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terjadi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setiap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empat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mitosis?</a:t>
            </a:r>
          </a:p>
          <a:p>
            <a:pPr marL="450850" indent="-52388" rtl="0" algn="l"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Arial MT"/>
              <a:cs typeface="Arial MT"/>
            </a:endParaRPr>
          </a:p>
          <a:p>
            <a:pPr marL="450850" marR="5080" indent="-52388" rtl="0" algn="l">
              <a:lnSpc>
                <a:spcPct val="101400"/>
              </a:lnSpc>
            </a:pPr>
            <a:r>
              <a:rPr sz="3200" spc="-5" dirty="0">
                <a:latin typeface="Arial MT"/>
                <a:cs typeface="Arial MT"/>
              </a:rPr>
              <a:t>Selama telofase,</a:t>
            </a:r>
            <a:r>
              <a:rPr sz="3200" dirty="0">
                <a:latin typeface="Arial MT"/>
                <a:cs typeface="Arial MT"/>
              </a:rPr>
              <a:t>kromosom,</a:t>
            </a:r>
            <a:r>
              <a:rPr sz="3200" spc="-5" dirty="0">
                <a:latin typeface="Arial MT"/>
                <a:cs typeface="Arial MT"/>
              </a:rPr>
              <a:t>yang berbeda dan</a:t>
            </a:r>
            <a:r>
              <a:rPr sz="3200" dirty="0">
                <a:latin typeface="Arial MT"/>
                <a:cs typeface="Arial MT"/>
              </a:rPr>
              <a:t>kental,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mulai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</a:t>
            </a:r>
            <a:r>
              <a:rPr sz="3200" dirty="0">
                <a:latin typeface="Arial MT"/>
                <a:cs typeface="Arial MT"/>
              </a:rPr>
              <a:t>menyebar</a:t>
            </a:r>
            <a:r>
              <a:rPr sz="3200" spc="-5" dirty="0">
                <a:latin typeface="Arial MT"/>
                <a:cs typeface="Arial MT"/>
              </a:rPr>
              <a:t>keluar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 dalam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kusut 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kromatin.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4" y="2041328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5" y="3505200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651287"/>
            <a:ext cx="8613775" cy="54341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645795" rtl="0" algn="l">
              <a:lnSpc>
                <a:spcPts val="3829"/>
              </a:lnSpc>
              <a:spcBef>
                <a:spcPts val="235"/>
              </a:spcBef>
            </a:pPr>
            <a:r>
              <a:rPr sz="3200" b="1" spc="-10" dirty="0">
                <a:latin typeface="Arial"/>
                <a:cs typeface="Arial"/>
              </a:rPr>
              <a:t>Penting</a:t>
            </a:r>
            <a:r>
              <a:rPr sz="3200" b="1" spc="-5" dirty="0">
                <a:latin typeface="Arial"/>
                <a:cs typeface="Arial"/>
              </a:rPr>
              <a:t>Sel</a:t>
            </a:r>
            <a:r>
              <a:rPr sz="3200" b="1" spc="-10" dirty="0">
                <a:latin typeface="Arial"/>
                <a:cs typeface="Arial"/>
              </a:rPr>
              <a:t>Struktur yang terlibat dalam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 smtClean="0">
                <a:latin typeface="Arial"/>
                <a:cs typeface="Arial"/>
              </a:rPr>
              <a:t>Mitosis</a:t>
            </a:r>
            <a:endParaRPr lang="en-US" sz="3200" b="1" dirty="0" smtClean="0">
              <a:latin typeface="Arial"/>
              <a:cs typeface="Arial"/>
            </a:endParaRPr>
          </a:p>
          <a:p>
            <a:pPr marL="12700" marR="645795" rtl="0" algn="l">
              <a:lnSpc>
                <a:spcPts val="3829"/>
              </a:lnSpc>
              <a:spcBef>
                <a:spcPts val="235"/>
              </a:spcBef>
            </a:pPr>
            <a:endParaRPr sz="3200" dirty="0">
              <a:latin typeface="Arial"/>
              <a:cs typeface="Arial"/>
            </a:endParaRPr>
          </a:p>
          <a:p>
            <a:pPr marL="515938" marR="5080" rtl="0" algn="l">
              <a:spcBef>
                <a:spcPts val="60"/>
              </a:spcBef>
            </a:pPr>
            <a:r>
              <a:rPr sz="2800" b="1" spc="-5" dirty="0">
                <a:latin typeface="Arial"/>
                <a:cs typeface="Arial"/>
              </a:rPr>
              <a:t>Kromatid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setiap</a:t>
            </a:r>
            <a:r>
              <a:rPr sz="2800" dirty="0">
                <a:latin typeface="Arial MT"/>
                <a:cs typeface="Arial MT"/>
              </a:rPr>
              <a:t>untai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digandakan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kromosom</a:t>
            </a:r>
            <a:r>
              <a:rPr sz="2800" spc="5" dirty="0">
                <a:latin typeface="Arial MT"/>
                <a:cs typeface="Arial MT"/>
              </a:rPr>
              <a:t> </a:t>
            </a:r>
            <a:endParaRPr lang="en-US" sz="2800" spc="5" dirty="0" smtClean="0">
              <a:latin typeface="Arial MT"/>
              <a:cs typeface="Arial MT"/>
            </a:endParaRPr>
          </a:p>
          <a:p>
            <a:pPr marL="515938" marR="5080" rtl="0" algn="l">
              <a:spcBef>
                <a:spcPts val="60"/>
              </a:spcBef>
            </a:pPr>
            <a:r>
              <a:rPr sz="2800" b="1" spc="-5" dirty="0" smtClean="0">
                <a:latin typeface="Arial"/>
                <a:cs typeface="Arial"/>
              </a:rPr>
              <a:t>sentromer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daerah di mana masing-masing pasangan</a:t>
            </a:r>
            <a:r>
              <a:rPr sz="2800" spc="-5" dirty="0" smtClean="0">
                <a:latin typeface="Arial MT"/>
                <a:cs typeface="Arial MT"/>
              </a:rPr>
              <a:t>dari</a:t>
            </a:r>
            <a:r>
              <a:rPr lang="en-US" sz="2800" spc="-5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kromatid</a:t>
            </a:r>
            <a:r>
              <a:rPr sz="2800" spc="-5" dirty="0">
                <a:latin typeface="Arial MT"/>
                <a:cs typeface="Arial MT"/>
              </a:rPr>
              <a:t>bergabung</a:t>
            </a:r>
            <a:r>
              <a:rPr sz="2800" dirty="0">
                <a:latin typeface="Arial MT"/>
                <a:cs typeface="Arial MT"/>
              </a:rPr>
              <a:t> </a:t>
            </a:r>
            <a:endParaRPr lang="en-US" sz="2800" dirty="0" smtClean="0">
              <a:latin typeface="Arial MT"/>
              <a:cs typeface="Arial MT"/>
            </a:endParaRPr>
          </a:p>
          <a:p>
            <a:pPr marL="515938" marR="5080" rtl="0" algn="l">
              <a:spcBef>
                <a:spcPts val="60"/>
              </a:spcBef>
            </a:pPr>
            <a:r>
              <a:rPr sz="2800" b="1" spc="-5" dirty="0" smtClean="0">
                <a:latin typeface="Arial"/>
                <a:cs typeface="Arial"/>
              </a:rPr>
              <a:t>Sentriol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kecil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struktur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terletak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 dalam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sitoplasma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satwa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sel</a:t>
            </a:r>
          </a:p>
          <a:p>
            <a:pPr marL="515938" rtl="0" algn="l"/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membantu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mengatur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poros</a:t>
            </a:r>
            <a:endParaRPr sz="3600" dirty="0">
              <a:latin typeface="Arial MT"/>
              <a:cs typeface="Arial MT"/>
            </a:endParaRPr>
          </a:p>
          <a:p>
            <a:pPr marL="515938" marR="311150" rtl="0" algn="l"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Poros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seperti penggemar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mikrotubulus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struktur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membantu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memisahkan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kromatid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143000"/>
            <a:ext cx="5124133" cy="3222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Profase</a:t>
            </a:r>
            <a:endParaRPr sz="3200" dirty="0">
              <a:latin typeface="Arial"/>
              <a:cs typeface="Arial"/>
            </a:endParaRPr>
          </a:p>
          <a:p>
            <a:pPr marL="457200" marR="5080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b="1" spc="-5" dirty="0">
                <a:latin typeface="Arial"/>
                <a:cs typeface="Arial"/>
              </a:rPr>
              <a:t>profase</a:t>
            </a:r>
            <a:r>
              <a:rPr sz="3200" spc="-5" dirty="0">
                <a:latin typeface="Arial MT"/>
                <a:cs typeface="Arial MT"/>
              </a:rPr>
              <a:t>, pertama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mitosis,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digandakan</a:t>
            </a:r>
            <a:r>
              <a:rPr sz="3200" spc="-48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kromosom memadat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menjadi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bisa dilihat.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3200" y="1524000"/>
            <a:ext cx="3441699" cy="355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219200"/>
            <a:ext cx="4752975" cy="4652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Profase</a:t>
            </a:r>
            <a:endParaRPr sz="3200" dirty="0">
              <a:latin typeface="Arial"/>
              <a:cs typeface="Arial"/>
            </a:endParaRPr>
          </a:p>
          <a:p>
            <a:pPr marL="176213" marR="5080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Selama</a:t>
            </a:r>
            <a:r>
              <a:rPr sz="2800" b="1" spc="-5" dirty="0">
                <a:latin typeface="Arial"/>
                <a:cs typeface="Arial"/>
              </a:rPr>
              <a:t>profase</a:t>
            </a:r>
            <a:r>
              <a:rPr sz="2800" spc="-5" dirty="0">
                <a:latin typeface="Arial MT"/>
                <a:cs typeface="Arial MT"/>
              </a:rPr>
              <a:t>, pertama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fase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mitosis,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digandakan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kromosom memadat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menjadi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bisa dilihat</a:t>
            </a:r>
            <a:r>
              <a:rPr sz="2800" dirty="0" smtClean="0">
                <a:latin typeface="Arial MT"/>
                <a:cs typeface="Arial MT"/>
              </a:rPr>
              <a:t>.</a:t>
            </a:r>
            <a:endParaRPr sz="3600" dirty="0">
              <a:latin typeface="Arial MT"/>
              <a:cs typeface="Arial MT"/>
            </a:endParaRPr>
          </a:p>
          <a:p>
            <a:pPr marL="176213" marR="194310" rtl="0" algn="l">
              <a:lnSpc>
                <a:spcPct val="101000"/>
              </a:lnSpc>
            </a:pP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b="1" spc="-5" dirty="0">
                <a:latin typeface="Arial"/>
                <a:cs typeface="Arial"/>
              </a:rPr>
              <a:t>sentriol</a:t>
            </a:r>
            <a:r>
              <a:rPr sz="2800" dirty="0">
                <a:latin typeface="Arial MT"/>
                <a:cs typeface="Arial MT"/>
              </a:rPr>
              <a:t>bergerak</a:t>
            </a:r>
            <a:r>
              <a:rPr sz="2800" spc="-5" dirty="0">
                <a:latin typeface="Arial MT"/>
                <a:cs typeface="Arial MT"/>
              </a:rPr>
              <a:t>ke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 depan</a:t>
            </a:r>
            <a:r>
              <a:rPr sz="2800" dirty="0">
                <a:latin typeface="Arial MT"/>
                <a:cs typeface="Arial MT"/>
              </a:rPr>
              <a:t>sisi</a:t>
            </a:r>
            <a:r>
              <a:rPr sz="2800" spc="-5" dirty="0">
                <a:latin typeface="Arial MT"/>
                <a:cs typeface="Arial MT"/>
              </a:rPr>
              <a:t>nukleus dan</a:t>
            </a:r>
            <a:r>
              <a:rPr sz="2800" spc="-4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membantu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mengatur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poros.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3200" y="1524000"/>
            <a:ext cx="3441699" cy="355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5489575" cy="5078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Profase</a:t>
            </a:r>
            <a:endParaRPr sz="3200" dirty="0">
              <a:latin typeface="Arial"/>
              <a:cs typeface="Arial"/>
            </a:endParaRPr>
          </a:p>
          <a:p>
            <a:pPr marL="58738" marR="5080" indent="-58738" rtl="0" algn="l">
              <a:lnSpc>
                <a:spcPct val="100699"/>
              </a:lnSpc>
              <a:spcBef>
                <a:spcPts val="1830"/>
              </a:spcBef>
            </a:pPr>
            <a:r>
              <a:rPr sz="2400" spc="-5" dirty="0">
                <a:latin typeface="Arial MT"/>
                <a:cs typeface="Arial MT"/>
              </a:rPr>
              <a:t>Selama</a:t>
            </a:r>
            <a:r>
              <a:rPr sz="2400" b="1" spc="-5" dirty="0">
                <a:latin typeface="Arial"/>
                <a:cs typeface="Arial"/>
              </a:rPr>
              <a:t>profase</a:t>
            </a:r>
            <a:r>
              <a:rPr sz="2400" spc="-5" dirty="0">
                <a:latin typeface="Arial MT"/>
                <a:cs typeface="Arial MT"/>
              </a:rPr>
              <a:t>, pertama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mitosis,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digandakan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kromosom memadat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menjadi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bisa dilihat.</a:t>
            </a:r>
          </a:p>
          <a:p>
            <a:pPr marL="58738" indent="-58738" rtl="0" algn="l"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 MT"/>
              <a:cs typeface="Arial MT"/>
            </a:endParaRPr>
          </a:p>
          <a:p>
            <a:pPr marL="58738" marR="194310" indent="-58738" rtl="0" algn="l">
              <a:lnSpc>
                <a:spcPct val="101000"/>
              </a:lnSpc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b="1" spc="-5" dirty="0">
                <a:latin typeface="Arial"/>
                <a:cs typeface="Arial"/>
              </a:rPr>
              <a:t>sentriol</a:t>
            </a:r>
            <a:r>
              <a:rPr sz="2400" dirty="0">
                <a:latin typeface="Arial MT"/>
                <a:cs typeface="Arial MT"/>
              </a:rPr>
              <a:t>bergerak</a:t>
            </a:r>
            <a:r>
              <a:rPr sz="2400" spc="-5" dirty="0">
                <a:latin typeface="Arial MT"/>
                <a:cs typeface="Arial MT"/>
              </a:rPr>
              <a:t>ke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 depan</a:t>
            </a:r>
            <a:r>
              <a:rPr sz="2400" dirty="0">
                <a:latin typeface="Arial MT"/>
                <a:cs typeface="Arial MT"/>
              </a:rPr>
              <a:t>sisi</a:t>
            </a:r>
            <a:r>
              <a:rPr sz="2400" spc="-5" dirty="0">
                <a:latin typeface="Arial MT"/>
                <a:cs typeface="Arial MT"/>
              </a:rPr>
              <a:t>nukleus dan</a:t>
            </a:r>
            <a:r>
              <a:rPr sz="2400" spc="-4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membantu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mengatur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poros.</a:t>
            </a:r>
          </a:p>
          <a:p>
            <a:pPr marL="58738" indent="-58738" rtl="0" algn="l"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Arial MT"/>
              <a:cs typeface="Arial MT"/>
            </a:endParaRPr>
          </a:p>
          <a:p>
            <a:pPr marL="58738" marR="105410" indent="-58738" rtl="0" algn="l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poros</a:t>
            </a:r>
            <a:r>
              <a:rPr sz="2400" spc="-5" dirty="0">
                <a:latin typeface="Arial MT"/>
                <a:cs typeface="Arial MT"/>
              </a:rPr>
              <a:t>bentuk dan DNA</a:t>
            </a:r>
            <a:r>
              <a:rPr sz="2400" dirty="0">
                <a:latin typeface="Arial MT"/>
                <a:cs typeface="Arial MT"/>
              </a:rPr>
              <a:t>helai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menempel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titik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ditelepon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milik mereka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sentromer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1981200"/>
            <a:ext cx="3213099" cy="3230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5108575" cy="4839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Profase</a:t>
            </a:r>
            <a:endParaRPr sz="3200" dirty="0">
              <a:latin typeface="Arial"/>
              <a:cs typeface="Arial"/>
            </a:endParaRPr>
          </a:p>
          <a:p>
            <a:pPr marL="58738" marR="24130" rtl="0" algn="l">
              <a:lnSpc>
                <a:spcPct val="100699"/>
              </a:lnSpc>
              <a:spcBef>
                <a:spcPts val="1830"/>
              </a:spcBef>
            </a:pPr>
            <a:r>
              <a:rPr sz="2400" spc="-5" dirty="0">
                <a:latin typeface="Arial MT"/>
                <a:cs typeface="Arial MT"/>
              </a:rPr>
              <a:t>Selama</a:t>
            </a:r>
            <a:r>
              <a:rPr sz="2400" b="1" spc="-5" dirty="0">
                <a:latin typeface="Arial"/>
                <a:cs typeface="Arial"/>
              </a:rPr>
              <a:t>profase</a:t>
            </a:r>
            <a:r>
              <a:rPr sz="2400" spc="-5" dirty="0">
                <a:latin typeface="Arial MT"/>
                <a:cs typeface="Arial MT"/>
              </a:rPr>
              <a:t>, pertama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mitosis,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digandakan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kromosom memadat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menjadi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bisa dilihat</a:t>
            </a:r>
            <a:r>
              <a:rPr sz="2400" dirty="0" smtClean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marL="58738" marR="213360" rtl="0" algn="l">
              <a:lnSpc>
                <a:spcPct val="101000"/>
              </a:lnSpc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b="1" spc="-5" dirty="0">
                <a:latin typeface="Arial"/>
                <a:cs typeface="Arial"/>
              </a:rPr>
              <a:t>sentriol</a:t>
            </a:r>
            <a:r>
              <a:rPr sz="2400" dirty="0">
                <a:latin typeface="Arial MT"/>
                <a:cs typeface="Arial MT"/>
              </a:rPr>
              <a:t>bergerak</a:t>
            </a:r>
            <a:r>
              <a:rPr sz="2400" spc="-5" dirty="0">
                <a:latin typeface="Arial MT"/>
                <a:cs typeface="Arial MT"/>
              </a:rPr>
              <a:t>ke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 depan</a:t>
            </a:r>
            <a:r>
              <a:rPr sz="2400" dirty="0">
                <a:latin typeface="Arial MT"/>
                <a:cs typeface="Arial MT"/>
              </a:rPr>
              <a:t>sisi</a:t>
            </a:r>
            <a:r>
              <a:rPr sz="2400" spc="-5" dirty="0">
                <a:latin typeface="Arial MT"/>
                <a:cs typeface="Arial MT"/>
              </a:rPr>
              <a:t>nukleus dan</a:t>
            </a:r>
            <a:r>
              <a:rPr sz="2400" spc="-4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membantu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mengatur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poros</a:t>
            </a:r>
            <a:r>
              <a:rPr sz="2400" dirty="0" smtClean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marL="58738" marR="124460" rtl="0" algn="l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poros</a:t>
            </a:r>
            <a:r>
              <a:rPr sz="2400" spc="-5" dirty="0">
                <a:latin typeface="Arial MT"/>
                <a:cs typeface="Arial MT"/>
              </a:rPr>
              <a:t>bentuk dan DNA</a:t>
            </a:r>
            <a:r>
              <a:rPr sz="2400" dirty="0">
                <a:latin typeface="Arial MT"/>
                <a:cs typeface="Arial MT"/>
              </a:rPr>
              <a:t>helai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menempel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titik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ditelepon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milik mereka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sentromer</a:t>
            </a:r>
            <a:r>
              <a:rPr sz="2400" spc="-5" dirty="0" smtClean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marL="58738" marR="5080" rtl="0" algn="l">
              <a:lnSpc>
                <a:spcPct val="1014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Nukleolus menghilang dan</a:t>
            </a:r>
            <a:r>
              <a:rPr sz="2400" spc="-4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nuklir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amplop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istirahat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turun.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3200" y="1524000"/>
            <a:ext cx="3441699" cy="355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355" y="1143000"/>
            <a:ext cx="7851775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Kromosom</a:t>
            </a:r>
            <a:endParaRPr sz="4800" dirty="0">
              <a:latin typeface="Arial"/>
              <a:cs typeface="Arial"/>
            </a:endParaRPr>
          </a:p>
          <a:p>
            <a:pPr marL="6223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peran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kromosom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divisi?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256" y="2166545"/>
            <a:ext cx="419099" cy="266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94170"/>
            <a:ext cx="6096000" cy="3743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371600"/>
            <a:ext cx="4876800" cy="291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66FF"/>
                </a:solidFill>
                <a:latin typeface="Arial"/>
                <a:cs typeface="Arial"/>
              </a:rPr>
              <a:t>Metafase</a:t>
            </a:r>
            <a:endParaRPr sz="3200" dirty="0">
              <a:latin typeface="Arial"/>
              <a:cs typeface="Arial"/>
            </a:endParaRPr>
          </a:p>
          <a:p>
            <a:pPr marL="58738" marR="5080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Selama</a:t>
            </a:r>
            <a:r>
              <a:rPr sz="2800" b="1" spc="-5" dirty="0">
                <a:latin typeface="Arial"/>
                <a:cs typeface="Arial"/>
              </a:rPr>
              <a:t>metafase</a:t>
            </a:r>
            <a:r>
              <a:rPr sz="2800" spc="-5" dirty="0">
                <a:latin typeface="Arial MT"/>
                <a:cs typeface="Arial MT"/>
              </a:rPr>
              <a:t>, itu</a:t>
            </a:r>
            <a:r>
              <a:rPr sz="2800" dirty="0">
                <a:latin typeface="Arial MT"/>
                <a:cs typeface="Arial MT"/>
              </a:rPr>
              <a:t>Kedua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fase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mitosis,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sentromer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 yang digandakan</a:t>
            </a:r>
            <a:r>
              <a:rPr sz="2800" dirty="0">
                <a:latin typeface="Arial MT"/>
                <a:cs typeface="Arial MT"/>
              </a:rPr>
              <a:t>kromosom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berbaris di</a:t>
            </a:r>
            <a:r>
              <a:rPr sz="2800" dirty="0">
                <a:latin typeface="Arial MT"/>
                <a:cs typeface="Arial MT"/>
              </a:rPr>
              <a:t>tengah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dirty="0">
                <a:latin typeface="Arial MT"/>
                <a:cs typeface="Arial MT"/>
              </a:rPr>
              <a:t>sel.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400" y="1828800"/>
            <a:ext cx="3251199" cy="2844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4196715" cy="533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66FF"/>
                </a:solidFill>
                <a:latin typeface="Arial"/>
                <a:cs typeface="Arial"/>
              </a:rPr>
              <a:t>Metafase</a:t>
            </a:r>
            <a:endParaRPr sz="3200" dirty="0">
              <a:latin typeface="Arial"/>
              <a:cs typeface="Arial"/>
            </a:endParaRPr>
          </a:p>
          <a:p>
            <a:pPr marL="755650" marR="5080" indent="171450" rtl="0" algn="l">
              <a:lnSpc>
                <a:spcPct val="100699"/>
              </a:lnSpc>
              <a:spcBef>
                <a:spcPts val="1830"/>
              </a:spcBef>
            </a:pPr>
            <a:r>
              <a:rPr sz="2400" spc="-5" dirty="0">
                <a:latin typeface="Arial MT"/>
                <a:cs typeface="Arial MT"/>
              </a:rPr>
              <a:t>Selama</a:t>
            </a:r>
            <a:r>
              <a:rPr sz="2400" b="1" spc="-5" dirty="0">
                <a:latin typeface="Arial"/>
                <a:cs typeface="Arial"/>
              </a:rPr>
              <a:t>metafase</a:t>
            </a:r>
            <a:r>
              <a:rPr sz="2400" spc="-5" dirty="0">
                <a:latin typeface="Arial MT"/>
                <a:cs typeface="Arial MT"/>
              </a:rPr>
              <a:t>, itu</a:t>
            </a:r>
            <a:r>
              <a:rPr sz="2400" dirty="0">
                <a:latin typeface="Arial MT"/>
                <a:cs typeface="Arial MT"/>
              </a:rPr>
              <a:t>Kedua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mitosis,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sentromer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 yang digandakan</a:t>
            </a:r>
            <a:r>
              <a:rPr sz="2400" dirty="0">
                <a:latin typeface="Arial MT"/>
                <a:cs typeface="Arial MT"/>
              </a:rPr>
              <a:t>kromosom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berbaris di</a:t>
            </a:r>
            <a:r>
              <a:rPr sz="2400" dirty="0">
                <a:latin typeface="Arial MT"/>
                <a:cs typeface="Arial MT"/>
              </a:rPr>
              <a:t>tengah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dirty="0">
                <a:latin typeface="Arial MT"/>
                <a:cs typeface="Arial MT"/>
              </a:rPr>
              <a:t>sel.</a:t>
            </a:r>
          </a:p>
          <a:p>
            <a:pPr rtl="0" algn="l"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 MT"/>
              <a:cs typeface="Arial MT"/>
            </a:endParaRPr>
          </a:p>
          <a:p>
            <a:pPr marL="755650" marR="79375" indent="171450" rtl="0" algn="l">
              <a:lnSpc>
                <a:spcPct val="101000"/>
              </a:lnSpc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poros</a:t>
            </a:r>
            <a:r>
              <a:rPr sz="2400" spc="-5" dirty="0">
                <a:latin typeface="Arial MT"/>
                <a:cs typeface="Arial MT"/>
              </a:rPr>
              <a:t>serat</a:t>
            </a:r>
            <a:r>
              <a:rPr sz="2400" dirty="0">
                <a:latin typeface="Arial MT"/>
                <a:cs typeface="Arial MT"/>
              </a:rPr>
              <a:t>Menghubung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sentromer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setiap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kromosom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tiang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poros.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400" y="1816100"/>
            <a:ext cx="3251199" cy="2857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579" y="1981200"/>
            <a:ext cx="4905375" cy="3720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Anafase</a:t>
            </a:r>
            <a:endParaRPr sz="3200" dirty="0">
              <a:latin typeface="Arial"/>
              <a:cs typeface="Arial"/>
            </a:endParaRPr>
          </a:p>
          <a:p>
            <a:pPr marL="176213" marR="5080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b="1" spc="-5" dirty="0">
                <a:latin typeface="Arial"/>
                <a:cs typeface="Arial"/>
              </a:rPr>
              <a:t>anafase</a:t>
            </a:r>
            <a:r>
              <a:rPr sz="3200" spc="-5" dirty="0">
                <a:latin typeface="Arial MT"/>
                <a:cs typeface="Arial MT"/>
              </a:rPr>
              <a:t>, ketiga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mitosis,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sentromer</a:t>
            </a:r>
            <a:r>
              <a:rPr sz="3200" spc="-484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ditarik terpisah dan</a:t>
            </a:r>
            <a:r>
              <a:rPr sz="3200" dirty="0">
                <a:latin typeface="Arial MT"/>
                <a:cs typeface="Arial MT"/>
              </a:rPr>
              <a:t>kromatid terpisah</a:t>
            </a:r>
            <a:r>
              <a:rPr sz="3200" spc="-5" dirty="0">
                <a:latin typeface="Arial MT"/>
                <a:cs typeface="Arial MT"/>
              </a:rPr>
              <a:t>untuk menjadi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individu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kromosom.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5600" y="1727200"/>
            <a:ext cx="3530599" cy="304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4216400" cy="4585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Anafase</a:t>
            </a:r>
            <a:endParaRPr sz="3200" dirty="0">
              <a:latin typeface="Arial"/>
              <a:cs typeface="Arial"/>
            </a:endParaRPr>
          </a:p>
          <a:p>
            <a:pPr marL="117475" marR="24130" indent="58738" rtl="0" algn="l">
              <a:lnSpc>
                <a:spcPct val="100699"/>
              </a:lnSpc>
              <a:spcBef>
                <a:spcPts val="1830"/>
              </a:spcBef>
            </a:pPr>
            <a:r>
              <a:rPr sz="2400" spc="-5" dirty="0">
                <a:latin typeface="Arial MT"/>
                <a:cs typeface="Arial MT"/>
              </a:rPr>
              <a:t>Selama</a:t>
            </a:r>
            <a:r>
              <a:rPr sz="2400" b="1" spc="-5" dirty="0">
                <a:latin typeface="Arial"/>
                <a:cs typeface="Arial"/>
              </a:rPr>
              <a:t>anafase</a:t>
            </a:r>
            <a:r>
              <a:rPr sz="2400" spc="-5" dirty="0">
                <a:latin typeface="Arial MT"/>
                <a:cs typeface="Arial MT"/>
              </a:rPr>
              <a:t>, ketiga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mitosis,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sentromer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ditarik terpisah dan</a:t>
            </a:r>
            <a:r>
              <a:rPr sz="2400" dirty="0">
                <a:latin typeface="Arial MT"/>
                <a:cs typeface="Arial MT"/>
              </a:rPr>
              <a:t>kromatid terpisah</a:t>
            </a:r>
            <a:r>
              <a:rPr sz="2400" spc="-5" dirty="0">
                <a:latin typeface="Arial MT"/>
                <a:cs typeface="Arial MT"/>
              </a:rPr>
              <a:t>untuk menjadi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individu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kromosom.</a:t>
            </a:r>
          </a:p>
          <a:p>
            <a:pPr marL="117475" indent="58738" rtl="0" algn="l"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 MT"/>
              <a:cs typeface="Arial MT"/>
            </a:endParaRPr>
          </a:p>
          <a:p>
            <a:pPr marL="117475" marR="5080" indent="58738" rtl="0" algn="l">
              <a:lnSpc>
                <a:spcPct val="101000"/>
              </a:lnSpc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kromosom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memisahkan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 dalam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dua kelompok di dekat kutub</a:t>
            </a:r>
            <a:r>
              <a:rPr sz="2400" dirty="0">
                <a:latin typeface="Arial MT"/>
                <a:cs typeface="Arial MT"/>
              </a:rPr>
              <a:t>poros.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5600" y="1727200"/>
            <a:ext cx="3530599" cy="304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057" y="3143249"/>
            <a:ext cx="5260975" cy="3222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Telofase</a:t>
            </a:r>
            <a:endParaRPr sz="3200" dirty="0">
              <a:latin typeface="Arial"/>
              <a:cs typeface="Arial"/>
            </a:endParaRPr>
          </a:p>
          <a:p>
            <a:pPr marL="117475" marR="5080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Selama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telofase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keempat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spc="-484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fase akhir dari</a:t>
            </a:r>
            <a:r>
              <a:rPr sz="3200" dirty="0">
                <a:latin typeface="Arial MT"/>
                <a:cs typeface="Arial MT"/>
              </a:rPr>
              <a:t>mitosis,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dirty="0">
                <a:latin typeface="Arial MT"/>
                <a:cs typeface="Arial MT"/>
              </a:rPr>
              <a:t>kromosom menyebar</a:t>
            </a:r>
            <a:r>
              <a:rPr sz="3200" spc="-5" dirty="0">
                <a:latin typeface="Arial MT"/>
                <a:cs typeface="Arial MT"/>
              </a:rPr>
              <a:t>keluar ke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menjerat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kromatin.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612900"/>
            <a:ext cx="3555999" cy="306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4277360" cy="3839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Telofase</a:t>
            </a:r>
            <a:endParaRPr sz="3200" dirty="0">
              <a:latin typeface="Arial"/>
              <a:cs typeface="Arial"/>
            </a:endParaRPr>
          </a:p>
          <a:p>
            <a:pPr marL="117475" marR="5080" rtl="0" algn="l">
              <a:lnSpc>
                <a:spcPct val="100699"/>
              </a:lnSpc>
              <a:spcBef>
                <a:spcPts val="1830"/>
              </a:spcBef>
            </a:pPr>
            <a:r>
              <a:rPr sz="2400" spc="-5" dirty="0">
                <a:latin typeface="Arial MT"/>
                <a:cs typeface="Arial MT"/>
              </a:rPr>
              <a:t>Selama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telofase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keempat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fase akhir dari</a:t>
            </a:r>
            <a:r>
              <a:rPr sz="2400" dirty="0">
                <a:latin typeface="Arial MT"/>
                <a:cs typeface="Arial MT"/>
              </a:rPr>
              <a:t>mitosis,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kromosom menyebar</a:t>
            </a:r>
            <a:r>
              <a:rPr sz="2400" spc="-5" dirty="0">
                <a:latin typeface="Arial MT"/>
                <a:cs typeface="Arial MT"/>
              </a:rPr>
              <a:t>keluar ke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menjerat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kromatin.</a:t>
            </a:r>
          </a:p>
          <a:p>
            <a:pPr marL="117475" rtl="0" algn="l"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 MT"/>
              <a:cs typeface="Arial MT"/>
            </a:endParaRPr>
          </a:p>
          <a:p>
            <a:pPr marL="117475" marR="485140" rtl="0" algn="l">
              <a:lnSpc>
                <a:spcPct val="101000"/>
              </a:lnSpc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menyelimuti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bentuk ulang</a:t>
            </a:r>
            <a:r>
              <a:rPr sz="2400" spc="-5" dirty="0">
                <a:latin typeface="Arial MT"/>
                <a:cs typeface="Arial MT"/>
              </a:rPr>
              <a:t>sekitar masing-masing</a:t>
            </a:r>
            <a:r>
              <a:rPr sz="2400" dirty="0">
                <a:latin typeface="Arial MT"/>
                <a:cs typeface="Arial MT"/>
              </a:rPr>
              <a:t>gugus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dirty="0">
                <a:latin typeface="Arial MT"/>
                <a:cs typeface="Arial MT"/>
              </a:rPr>
              <a:t>kromosom.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612900"/>
            <a:ext cx="3555999" cy="306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4" y="894174"/>
            <a:ext cx="4651376" cy="5451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3366FF"/>
                </a:solidFill>
                <a:latin typeface="Arial"/>
                <a:cs typeface="Arial"/>
              </a:rPr>
              <a:t>Telofase</a:t>
            </a:r>
            <a:endParaRPr sz="3200" dirty="0">
              <a:latin typeface="Arial"/>
              <a:cs typeface="Arial"/>
            </a:endParaRPr>
          </a:p>
          <a:p>
            <a:pPr marL="117475" marR="5080" rtl="0" algn="l">
              <a:lnSpc>
                <a:spcPct val="100699"/>
              </a:lnSpc>
              <a:spcBef>
                <a:spcPts val="1830"/>
              </a:spcBef>
            </a:pPr>
            <a:r>
              <a:rPr sz="2400" spc="-5" dirty="0">
                <a:latin typeface="Arial MT"/>
                <a:cs typeface="Arial MT"/>
              </a:rPr>
              <a:t>Selama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telofase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keempat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fase akhir dari</a:t>
            </a:r>
            <a:r>
              <a:rPr sz="2400" dirty="0">
                <a:latin typeface="Arial MT"/>
                <a:cs typeface="Arial MT"/>
              </a:rPr>
              <a:t>mitosis,</a:t>
            </a: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kromosom menyebar</a:t>
            </a:r>
            <a:r>
              <a:rPr sz="2400" spc="-5" dirty="0">
                <a:latin typeface="Arial MT"/>
                <a:cs typeface="Arial MT"/>
              </a:rPr>
              <a:t>keluar ke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menjerat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kromatin.</a:t>
            </a:r>
          </a:p>
          <a:p>
            <a:pPr marL="117475" rtl="0" algn="l"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 MT"/>
              <a:cs typeface="Arial MT"/>
            </a:endParaRPr>
          </a:p>
          <a:p>
            <a:pPr marL="117475" marR="485140" rtl="0" algn="l">
              <a:lnSpc>
                <a:spcPct val="101000"/>
              </a:lnSpc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menyelimuti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bentuk ulang</a:t>
            </a:r>
            <a:r>
              <a:rPr sz="2400" spc="-5" dirty="0">
                <a:latin typeface="Arial MT"/>
                <a:cs typeface="Arial MT"/>
              </a:rPr>
              <a:t>sekitar masing-masing</a:t>
            </a:r>
            <a:r>
              <a:rPr sz="2400" dirty="0">
                <a:latin typeface="Arial MT"/>
                <a:cs typeface="Arial MT"/>
              </a:rPr>
              <a:t>gugus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dirty="0">
                <a:latin typeface="Arial MT"/>
                <a:cs typeface="Arial MT"/>
              </a:rPr>
              <a:t>kromosom.</a:t>
            </a:r>
          </a:p>
          <a:p>
            <a:pPr marL="117475" rtl="0" algn="l"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Arial MT"/>
              <a:cs typeface="Arial MT"/>
            </a:endParaRPr>
          </a:p>
          <a:p>
            <a:pPr marL="117475" marR="59690" rtl="0" algn="l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Itu</a:t>
            </a:r>
            <a:r>
              <a:rPr sz="2400" dirty="0">
                <a:latin typeface="Arial MT"/>
                <a:cs typeface="Arial MT"/>
              </a:rPr>
              <a:t>poros</a:t>
            </a:r>
            <a:r>
              <a:rPr sz="2400" spc="-5" dirty="0">
                <a:latin typeface="Arial MT"/>
                <a:cs typeface="Arial MT"/>
              </a:rPr>
              <a:t>pecah, dan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nukleolus menjadi</a:t>
            </a:r>
            <a:r>
              <a:rPr sz="2400" dirty="0">
                <a:latin typeface="Arial MT"/>
                <a:cs typeface="Arial MT"/>
              </a:rPr>
              <a:t>bisa dilihat</a:t>
            </a:r>
            <a:r>
              <a:rPr sz="2400" spc="-5" dirty="0">
                <a:latin typeface="Arial MT"/>
                <a:cs typeface="Arial MT"/>
              </a:rPr>
              <a:t>di setiap</a:t>
            </a:r>
            <a:r>
              <a:rPr sz="2400" spc="-4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anak perempuan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inti.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612900"/>
            <a:ext cx="3555999" cy="306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143" y="2362200"/>
            <a:ext cx="8613775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Sitokinesis</a:t>
            </a:r>
            <a:endParaRPr sz="4800" dirty="0">
              <a:latin typeface="Arial"/>
              <a:cs typeface="Arial"/>
            </a:endParaRPr>
          </a:p>
          <a:p>
            <a:pPr marL="6223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Bagaimana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Mengerjakan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anak perempuan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membelah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terpisah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setelah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mitosis?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871459" cy="3577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indent="6350" rtl="0" algn="l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Sitokinesis</a:t>
            </a:r>
            <a:endParaRPr sz="4800" dirty="0">
              <a:latin typeface="Arial"/>
              <a:cs typeface="Arial"/>
            </a:endParaRPr>
          </a:p>
          <a:p>
            <a:pPr marL="450850" indent="635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Bagaimana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Mengerjakan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anak perempuan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membelah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terpisah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setelah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mitosis?</a:t>
            </a:r>
          </a:p>
          <a:p>
            <a:pPr marL="450850" indent="6350" rtl="0" algn="l"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Arial MT"/>
              <a:cs typeface="Arial MT"/>
            </a:endParaRPr>
          </a:p>
          <a:p>
            <a:pPr marL="450850" marR="5080" indent="6350" rtl="0" algn="l">
              <a:lnSpc>
                <a:spcPct val="101400"/>
              </a:lnSpc>
            </a:pPr>
            <a:r>
              <a:rPr sz="3200" spc="-5" dirty="0">
                <a:latin typeface="Arial MT"/>
                <a:cs typeface="Arial MT"/>
              </a:rPr>
              <a:t>Sitokinesis</a:t>
            </a:r>
            <a:r>
              <a:rPr sz="3200" dirty="0">
                <a:latin typeface="Arial MT"/>
                <a:cs typeface="Arial MT"/>
              </a:rPr>
              <a:t>selesai</a:t>
            </a:r>
            <a:r>
              <a:rPr sz="3200" spc="-5" dirty="0">
                <a:latin typeface="Arial MT"/>
                <a:cs typeface="Arial MT"/>
              </a:rPr>
              <a:t>proses dari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5" dirty="0">
                <a:latin typeface="Arial MT"/>
                <a:cs typeface="Arial MT"/>
              </a:rPr>
              <a:t>divisi</a:t>
            </a: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5" dirty="0">
                <a:latin typeface="Arial MT"/>
                <a:cs typeface="Arial MT"/>
              </a:rPr>
              <a:t>dia</a:t>
            </a:r>
            <a:r>
              <a:rPr sz="3200" dirty="0">
                <a:latin typeface="Arial MT"/>
                <a:cs typeface="Arial MT"/>
              </a:rPr>
              <a:t>perpecahan</a:t>
            </a:r>
            <a:r>
              <a:rPr sz="3200" spc="-5" dirty="0">
                <a:latin typeface="Arial MT"/>
                <a:cs typeface="Arial MT"/>
              </a:rPr>
              <a:t>satu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5" dirty="0">
                <a:latin typeface="Arial MT"/>
                <a:cs typeface="Arial MT"/>
              </a:rPr>
              <a:t>ke dalam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dua.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42" y="1971088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43" y="3581400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676400"/>
            <a:ext cx="7848600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Sitokinesis</a:t>
            </a:r>
            <a:endParaRPr sz="4800" dirty="0">
              <a:latin typeface="Arial"/>
              <a:cs typeface="Arial"/>
            </a:endParaRPr>
          </a:p>
          <a:p>
            <a:pPr marL="622300" rtl="0" algn="l">
              <a:lnSpc>
                <a:spcPct val="100000"/>
              </a:lnSpc>
              <a:spcBef>
                <a:spcPts val="1614"/>
              </a:spcBef>
            </a:pPr>
            <a:r>
              <a:rPr sz="3200" spc="-5" dirty="0">
                <a:latin typeface="Arial MT"/>
                <a:cs typeface="Arial MT"/>
              </a:rPr>
              <a:t>Sitokinesis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sitoplasma.</a:t>
            </a:r>
          </a:p>
          <a:p>
            <a:pPr rtl="0" algn="l">
              <a:lnSpc>
                <a:spcPct val="100000"/>
              </a:lnSpc>
              <a:spcBef>
                <a:spcPts val="50"/>
              </a:spcBef>
            </a:pPr>
            <a:endParaRPr sz="4000" dirty="0">
              <a:latin typeface="Arial MT"/>
              <a:cs typeface="Arial MT"/>
            </a:endParaRPr>
          </a:p>
          <a:p>
            <a:pPr marL="622300" rtl="0" algn="l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proses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sitokinesis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0" dirty="0">
                <a:latin typeface="Arial MT"/>
                <a:cs typeface="Arial MT"/>
              </a:rPr>
              <a:t>berbeda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satwa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 tanaman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646" y="1447800"/>
            <a:ext cx="8385175" cy="3583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9966"/>
                </a:solidFill>
                <a:latin typeface="Arial"/>
                <a:cs typeface="Arial"/>
              </a:rPr>
              <a:t>Kromosom</a:t>
            </a:r>
            <a:endParaRPr sz="4800" dirty="0">
              <a:latin typeface="Arial"/>
              <a:cs typeface="Arial"/>
            </a:endParaRPr>
          </a:p>
          <a:p>
            <a:pPr marL="6223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Apa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peran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kromosom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divisi?</a:t>
            </a:r>
            <a:endParaRPr sz="3200" dirty="0">
              <a:latin typeface="Arial MT"/>
              <a:cs typeface="Arial MT"/>
            </a:endParaRPr>
          </a:p>
          <a:p>
            <a:pPr marL="450850" marR="5080" indent="171450" rtl="0" algn="l">
              <a:lnSpc>
                <a:spcPct val="101400"/>
              </a:lnSpc>
            </a:pPr>
            <a:endParaRPr lang="en-US" sz="4000" dirty="0">
              <a:latin typeface="Arial MT"/>
              <a:cs typeface="Arial MT"/>
            </a:endParaRPr>
          </a:p>
          <a:p>
            <a:pPr marL="450850" marR="5080" indent="-52388" rtl="0" algn="l">
              <a:lnSpc>
                <a:spcPct val="101400"/>
              </a:lnSpc>
            </a:pPr>
            <a:r>
              <a:rPr sz="3200" spc="-5" dirty="0" smtClean="0">
                <a:latin typeface="Arial MT"/>
                <a:cs typeface="Arial MT"/>
              </a:rPr>
              <a:t>Kromosom</a:t>
            </a:r>
            <a:r>
              <a:rPr sz="3200" dirty="0">
                <a:latin typeface="Arial MT"/>
                <a:cs typeface="Arial MT"/>
              </a:rPr>
              <a:t>membuat</a:t>
            </a:r>
            <a:r>
              <a:rPr sz="3200" spc="-5" dirty="0">
                <a:latin typeface="Arial MT"/>
                <a:cs typeface="Arial MT"/>
              </a:rPr>
              <a:t>mungkin untuk</a:t>
            </a:r>
            <a:r>
              <a:rPr sz="3200" dirty="0">
                <a:latin typeface="Arial MT"/>
                <a:cs typeface="Arial MT"/>
              </a:rPr>
              <a:t>memisahkan</a:t>
            </a:r>
            <a:r>
              <a:rPr sz="3200" spc="-5" dirty="0">
                <a:latin typeface="Arial MT"/>
                <a:cs typeface="Arial MT"/>
              </a:rPr>
              <a:t>DNA tepatnya selama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49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47" y="2514601"/>
            <a:ext cx="419099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47" y="4114800"/>
            <a:ext cx="419099" cy="26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527925" cy="4569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Sitokinesis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di dalam</a:t>
            </a:r>
            <a:r>
              <a:rPr sz="3200" b="1" spc="-1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Satwa</a:t>
            </a:r>
            <a:r>
              <a:rPr sz="32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Sel</a:t>
            </a:r>
            <a:endParaRPr sz="3200" dirty="0">
              <a:latin typeface="Arial"/>
              <a:cs typeface="Arial"/>
            </a:endParaRPr>
          </a:p>
          <a:p>
            <a:pPr marL="339725" marR="5080" rtl="0" algn="l">
              <a:lnSpc>
                <a:spcPct val="100699"/>
              </a:lnSpc>
              <a:spcBef>
                <a:spcPts val="1830"/>
              </a:spcBef>
            </a:pPr>
            <a:endParaRPr lang="en-US" sz="3200" spc="-5" dirty="0" smtClean="0">
              <a:latin typeface="Arial MT"/>
              <a:cs typeface="Arial MT"/>
            </a:endParaRPr>
          </a:p>
          <a:p>
            <a:pPr marL="339725" marR="5080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 smtClean="0">
                <a:latin typeface="Arial MT"/>
                <a:cs typeface="Arial MT"/>
              </a:rPr>
              <a:t>Itu</a:t>
            </a:r>
            <a:r>
              <a:rPr sz="3200" dirty="0">
                <a:latin typeface="Arial MT"/>
                <a:cs typeface="Arial MT"/>
              </a:rPr>
              <a:t>membran sel</a:t>
            </a:r>
            <a:r>
              <a:rPr sz="3200" spc="-5" dirty="0">
                <a:latin typeface="Arial MT"/>
                <a:cs typeface="Arial MT"/>
              </a:rPr>
              <a:t>ditarik sampai</a:t>
            </a:r>
            <a:r>
              <a:rPr sz="3200" dirty="0">
                <a:latin typeface="Arial MT"/>
                <a:cs typeface="Arial MT"/>
              </a:rPr>
              <a:t>sitoplasma</a:t>
            </a:r>
            <a:r>
              <a:rPr sz="3200" spc="-5" dirty="0">
                <a:latin typeface="Arial MT"/>
                <a:cs typeface="Arial MT"/>
              </a:rPr>
              <a:t>terjepit ke dalam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bagian yang sama.</a:t>
            </a:r>
            <a:endParaRPr sz="3200" dirty="0">
              <a:latin typeface="Arial MT"/>
              <a:cs typeface="Arial MT"/>
            </a:endParaRPr>
          </a:p>
          <a:p>
            <a:pPr marL="339725" rtl="0" algn="l">
              <a:lnSpc>
                <a:spcPct val="100000"/>
              </a:lnSpc>
              <a:spcBef>
                <a:spcPts val="50"/>
              </a:spcBef>
            </a:pPr>
            <a:endParaRPr sz="4000" dirty="0">
              <a:latin typeface="Arial MT"/>
              <a:cs typeface="Arial MT"/>
            </a:endParaRPr>
          </a:p>
          <a:p>
            <a:pPr marL="339725" rtl="0" algn="l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Setiap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bagian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mengandung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-nya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memiliki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organel.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713980" cy="545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Sitokinesis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di dalam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Tanaman</a:t>
            </a:r>
            <a:r>
              <a:rPr sz="32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Sel</a:t>
            </a:r>
            <a:endParaRPr sz="3200" dirty="0">
              <a:latin typeface="Arial"/>
              <a:cs typeface="Arial"/>
            </a:endParaRPr>
          </a:p>
          <a:p>
            <a:pPr marL="63500" marR="155575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Pada tanaman,</a:t>
            </a:r>
            <a:r>
              <a:rPr sz="3200" dirty="0">
                <a:latin typeface="Arial MT"/>
                <a:cs typeface="Arial MT"/>
              </a:rPr>
              <a:t>membran sel</a:t>
            </a:r>
            <a:r>
              <a:rPr sz="3200" spc="-5" dirty="0">
                <a:latin typeface="Arial MT"/>
                <a:cs typeface="Arial MT"/>
              </a:rPr>
              <a:t>tidak cukup fleksibel untuk menarik ke dalam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Karena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kaku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5" dirty="0">
                <a:latin typeface="Arial MT"/>
                <a:cs typeface="Arial MT"/>
              </a:rPr>
              <a:t>dinding.</a:t>
            </a:r>
            <a:endParaRPr sz="3200" dirty="0">
              <a:latin typeface="Arial MT"/>
              <a:cs typeface="Arial MT"/>
            </a:endParaRPr>
          </a:p>
          <a:p>
            <a:pPr marL="63500" rtl="0" algn="l"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 MT"/>
              <a:cs typeface="Arial MT"/>
            </a:endParaRPr>
          </a:p>
          <a:p>
            <a:pPr marL="63500" marR="5080" rtl="0" algn="l">
              <a:lnSpc>
                <a:spcPct val="101400"/>
              </a:lnSpc>
            </a:pPr>
            <a:r>
              <a:rPr sz="3200" spc="-5" dirty="0">
                <a:latin typeface="Arial MT"/>
                <a:cs typeface="Arial MT"/>
              </a:rPr>
              <a:t>Alih-alih,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5" dirty="0">
                <a:latin typeface="Arial MT"/>
                <a:cs typeface="Arial MT"/>
              </a:rPr>
              <a:t>lempeng terbentuk di antara inti yang terbagi yang berkembang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 dalam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membran.</a:t>
            </a:r>
          </a:p>
          <a:p>
            <a:pPr marL="63500" rtl="0" algn="l"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Arial MT"/>
              <a:cs typeface="Arial MT"/>
            </a:endParaRPr>
          </a:p>
          <a:p>
            <a:pPr marL="63500" rtl="0" algn="l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dinding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Kemudian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formulir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dalam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antara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baru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membran.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545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Itu</a:t>
            </a:r>
            <a:r>
              <a:rPr sz="32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Tahapan</a:t>
            </a:r>
            <a:r>
              <a:rPr sz="32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dari</a:t>
            </a:r>
            <a:r>
              <a:rPr sz="32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itu</a:t>
            </a:r>
            <a:r>
              <a:rPr sz="32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Sel</a:t>
            </a:r>
            <a:r>
              <a:rPr sz="32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Siklus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54" y="2286000"/>
            <a:ext cx="8648910" cy="3384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algn="l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1175" y="-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08" y="847344"/>
            <a:ext cx="8986291" cy="560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339966"/>
                </a:solidFill>
                <a:latin typeface="Arial"/>
                <a:cs typeface="Arial"/>
              </a:rPr>
              <a:t>Kromosom</a:t>
            </a:r>
            <a:endParaRPr sz="4400" dirty="0">
              <a:latin typeface="Arial"/>
              <a:cs typeface="Arial"/>
            </a:endParaRPr>
          </a:p>
          <a:p>
            <a:pPr marL="622300" marR="5080" rtl="0" algn="l">
              <a:lnSpc>
                <a:spcPct val="100699"/>
              </a:lnSpc>
              <a:spcBef>
                <a:spcPts val="2200"/>
              </a:spcBef>
            </a:pPr>
            <a:r>
              <a:rPr sz="2800" spc="-5" dirty="0">
                <a:latin typeface="Arial MT"/>
                <a:cs typeface="Arial MT"/>
              </a:rPr>
              <a:t>Informasi genetik yang diwariskan dari satu generasi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5" dirty="0">
                <a:latin typeface="Arial MT"/>
                <a:cs typeface="Arial MT"/>
              </a:rPr>
              <a:t>ke</a:t>
            </a:r>
            <a:r>
              <a:rPr sz="2800" spc="-4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selanjutnya adalah</a:t>
            </a:r>
            <a:r>
              <a:rPr sz="2800" dirty="0">
                <a:latin typeface="Arial MT"/>
                <a:cs typeface="Arial MT"/>
              </a:rPr>
              <a:t>telah membawa</a:t>
            </a:r>
            <a:r>
              <a:rPr sz="2800" spc="-5" dirty="0">
                <a:latin typeface="Arial MT"/>
                <a:cs typeface="Arial MT"/>
              </a:rPr>
              <a:t>oleh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kromosom.</a:t>
            </a:r>
            <a:endParaRPr sz="2800" dirty="0">
              <a:latin typeface="Arial"/>
              <a:cs typeface="Arial"/>
            </a:endParaRPr>
          </a:p>
          <a:p>
            <a:pPr marL="622300" marR="193040" rtl="0" algn="l">
              <a:lnSpc>
                <a:spcPts val="5100"/>
              </a:lnSpc>
              <a:spcBef>
                <a:spcPts val="645"/>
              </a:spcBef>
            </a:pPr>
            <a:r>
              <a:rPr sz="2800" spc="-5" dirty="0">
                <a:latin typeface="Arial MT"/>
                <a:cs typeface="Arial MT"/>
              </a:rPr>
              <a:t>Setiap</a:t>
            </a:r>
            <a:r>
              <a:rPr sz="2800" dirty="0">
                <a:latin typeface="Arial MT"/>
                <a:cs typeface="Arial MT"/>
              </a:rPr>
              <a:t>sel harus menyalin</a:t>
            </a:r>
            <a:r>
              <a:rPr sz="2800" spc="-5" dirty="0">
                <a:latin typeface="Arial MT"/>
                <a:cs typeface="Arial MT"/>
              </a:rPr>
              <a:t>informasi genetiknya sebelumnya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5" dirty="0">
                <a:latin typeface="Arial MT"/>
                <a:cs typeface="Arial MT"/>
              </a:rPr>
              <a:t>pembagian dimulai.</a:t>
            </a:r>
            <a:r>
              <a:rPr sz="2800" spc="-4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Setiap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anak perempuan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5" dirty="0">
                <a:latin typeface="Arial MT"/>
                <a:cs typeface="Arial MT"/>
              </a:rPr>
              <a:t>mendapat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miliknya sendiri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menyalin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 itu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informasi genetik.</a:t>
            </a:r>
            <a:endParaRPr sz="2800" dirty="0">
              <a:latin typeface="Arial MT"/>
              <a:cs typeface="Arial MT"/>
            </a:endParaRPr>
          </a:p>
          <a:p>
            <a:pPr marL="622300" rtl="0" algn="l"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Arial MT"/>
              <a:cs typeface="Arial MT"/>
            </a:endParaRPr>
          </a:p>
          <a:p>
            <a:pPr marL="622300" rtl="0" algn="l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Sel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setiap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organisme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memiliki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 MT"/>
                <a:cs typeface="Arial MT"/>
              </a:rPr>
              <a:t>A</a:t>
            </a:r>
            <a:r>
              <a:rPr sz="2800" b="1" spc="-1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 MT"/>
                <a:cs typeface="Arial MT"/>
              </a:rPr>
              <a:t>spesifik</a:t>
            </a:r>
            <a:r>
              <a:rPr sz="2800" b="1" spc="-1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 MT"/>
                <a:cs typeface="Arial MT"/>
              </a:rPr>
              <a:t>nomor</a:t>
            </a:r>
            <a:r>
              <a:rPr sz="2800" b="1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kromosom.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4" y="894174"/>
            <a:ext cx="8613775" cy="346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Prokariotik</a:t>
            </a:r>
            <a:r>
              <a:rPr sz="32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Kromosom</a:t>
            </a:r>
            <a:endParaRPr sz="3200" dirty="0">
              <a:latin typeface="Arial"/>
              <a:cs typeface="Arial"/>
            </a:endParaRPr>
          </a:p>
          <a:p>
            <a:pPr marL="117475" marR="5080" rtl="0" algn="l">
              <a:lnSpc>
                <a:spcPct val="100699"/>
              </a:lnSpc>
              <a:spcBef>
                <a:spcPts val="1830"/>
              </a:spcBef>
            </a:pPr>
            <a:r>
              <a:rPr sz="2800" spc="-5" dirty="0">
                <a:latin typeface="Arial MT"/>
                <a:cs typeface="Arial MT"/>
              </a:rPr>
              <a:t>Prokariotik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kekurangan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inti.</a:t>
            </a:r>
            <a:r>
              <a:rPr sz="2800" spc="4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Alih-alih,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milik mereka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DNA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molekul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adalah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ditemukan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 dalam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dirty="0">
                <a:latin typeface="Arial MT"/>
                <a:cs typeface="Arial MT"/>
              </a:rPr>
              <a:t>sitoplasma.</a:t>
            </a:r>
          </a:p>
          <a:p>
            <a:pPr marL="117475" rtl="0" algn="l"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Arial MT"/>
              <a:cs typeface="Arial MT"/>
            </a:endParaRPr>
          </a:p>
          <a:p>
            <a:pPr marL="117475" rtl="0" algn="l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Paling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prokariota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berisi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lajang,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bundar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DNA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molekul,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atau</a:t>
            </a:r>
            <a:r>
              <a:rPr lang="en-US" sz="2800" spc="-5" dirty="0" smtClean="0">
                <a:latin typeface="Arial MT"/>
                <a:cs typeface="Arial MT"/>
              </a:rPr>
              <a:t> </a:t>
            </a:r>
            <a:r>
              <a:rPr sz="2800" b="1" spc="-5" dirty="0" smtClean="0">
                <a:latin typeface="Arial"/>
                <a:cs typeface="Arial"/>
              </a:rPr>
              <a:t>kromosom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mengandung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paling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dari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itu</a:t>
            </a:r>
            <a:r>
              <a:rPr sz="2800" spc="-10" dirty="0">
                <a:latin typeface="Arial MT"/>
                <a:cs typeface="Arial MT"/>
              </a:rPr>
              <a:t>sel</a:t>
            </a:r>
            <a:r>
              <a:rPr sz="2800" spc="-5" dirty="0">
                <a:latin typeface="Arial MT"/>
                <a:cs typeface="Arial MT"/>
              </a:rPr>
              <a:t>genetik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informasi.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4622801"/>
            <a:ext cx="4292599" cy="2235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7884159" cy="2228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Eukariotik</a:t>
            </a:r>
            <a:r>
              <a:rPr sz="32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Kromosom</a:t>
            </a:r>
            <a:endParaRPr sz="3200" dirty="0">
              <a:latin typeface="Arial"/>
              <a:cs typeface="Arial"/>
            </a:endParaRPr>
          </a:p>
          <a:p>
            <a:pPr marL="58738" marR="5080" rtl="0" algn="l">
              <a:lnSpc>
                <a:spcPct val="100699"/>
              </a:lnSpc>
              <a:spcBef>
                <a:spcPts val="1830"/>
              </a:spcBef>
            </a:pPr>
            <a:r>
              <a:rPr sz="3200" spc="-5" dirty="0">
                <a:latin typeface="Arial MT"/>
                <a:cs typeface="Arial MT"/>
              </a:rPr>
              <a:t>Dalam eukariotik</a:t>
            </a:r>
            <a:r>
              <a:rPr sz="3200" dirty="0">
                <a:latin typeface="Arial MT"/>
                <a:cs typeface="Arial MT"/>
              </a:rPr>
              <a:t>sel, kromosom</a:t>
            </a:r>
            <a:r>
              <a:rPr sz="3200" spc="-5" dirty="0">
                <a:latin typeface="Arial MT"/>
                <a:cs typeface="Arial MT"/>
              </a:rPr>
              <a:t>terletak di nukleus, dan berada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dibuat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kromatin.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276600"/>
            <a:ext cx="8001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712" y="1130169"/>
            <a:ext cx="8105774" cy="17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Eukariotik</a:t>
            </a:r>
            <a:r>
              <a:rPr sz="32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Kromosom</a:t>
            </a:r>
            <a:endParaRPr sz="3200" dirty="0">
              <a:latin typeface="Arial"/>
              <a:cs typeface="Arial"/>
            </a:endParaRPr>
          </a:p>
          <a:p>
            <a:pPr marL="9271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Kromatin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adalah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tersusun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dari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DNA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histon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protein.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3581400"/>
            <a:ext cx="7924799" cy="228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08" y="48132"/>
            <a:ext cx="231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Pelajaran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Ringkasan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rtl="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Itu</a:t>
            </a:r>
            <a:r>
              <a:rPr spc="-30" dirty="0"/>
              <a:t> </a:t>
            </a:r>
            <a:r>
              <a:rPr spc="-5" dirty="0"/>
              <a:t>Proses</a:t>
            </a:r>
            <a:r>
              <a:rPr spc="-30" dirty="0"/>
              <a:t> </a:t>
            </a:r>
            <a:r>
              <a:rPr spc="-5" dirty="0"/>
              <a:t>dari</a:t>
            </a:r>
            <a:r>
              <a:rPr spc="-25" dirty="0"/>
              <a:t> </a:t>
            </a:r>
            <a:r>
              <a:rPr spc="-5" dirty="0"/>
              <a:t>Sel</a:t>
            </a:r>
            <a:r>
              <a:rPr spc="-25" dirty="0"/>
              <a:t> </a:t>
            </a:r>
            <a:r>
              <a:rPr spc="-5" dirty="0"/>
              <a:t>Divisi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894174"/>
            <a:ext cx="6626859" cy="17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 algn="l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366FF"/>
                </a:solidFill>
                <a:latin typeface="Arial"/>
                <a:cs typeface="Arial"/>
              </a:rPr>
              <a:t>Eukariotik</a:t>
            </a:r>
            <a:r>
              <a:rPr sz="32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Kromosom</a:t>
            </a:r>
            <a:endParaRPr sz="3200" dirty="0">
              <a:latin typeface="Arial"/>
              <a:cs typeface="Arial"/>
            </a:endParaRPr>
          </a:p>
          <a:p>
            <a:pPr marL="927100" rtl="0" algn="l">
              <a:lnSpc>
                <a:spcPct val="100000"/>
              </a:lnSpc>
              <a:spcBef>
                <a:spcPts val="1845"/>
              </a:spcBef>
            </a:pPr>
            <a:r>
              <a:rPr sz="3200" spc="-5" dirty="0">
                <a:latin typeface="Arial MT"/>
                <a:cs typeface="Arial MT"/>
              </a:rPr>
              <a:t>DNA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gulungan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sekitar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histon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protein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membentuk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nukleosom.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3581400"/>
            <a:ext cx="7924799" cy="228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1561</Words>
  <Application>Microsoft Office PowerPoint</Application>
  <PresentationFormat>On-screen Show (4:3)</PresentationFormat>
  <Paragraphs>229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Arial MT</vt:lpstr>
      <vt:lpstr>Calibri</vt:lpstr>
      <vt:lpstr>Office Theme</vt:lpstr>
      <vt:lpstr>PowerPoint Presentation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The Process of Cell Division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of Cell Division PPT.ppt</dc:title>
  <dc:creator>User</dc:creator>
  <cp:lastModifiedBy>User</cp:lastModifiedBy>
  <cp:revision>13</cp:revision>
  <dcterms:created xsi:type="dcterms:W3CDTF">2022-01-13T00:48:35Z</dcterms:created>
  <dcterms:modified xsi:type="dcterms:W3CDTF">2022-01-14T06:36:33Z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