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3"/>
  </p:notesMasterIdLst>
  <p:sldIdLst>
    <p:sldId id="650" r:id="rId3"/>
    <p:sldId id="737" r:id="rId4"/>
    <p:sldId id="736" r:id="rId5"/>
    <p:sldId id="738" r:id="rId6"/>
    <p:sldId id="746" r:id="rId7"/>
    <p:sldId id="745" r:id="rId8"/>
    <p:sldId id="747" r:id="rId9"/>
    <p:sldId id="753" r:id="rId10"/>
    <p:sldId id="748" r:id="rId11"/>
    <p:sldId id="749" r:id="rId12"/>
    <p:sldId id="750" r:id="rId13"/>
    <p:sldId id="751" r:id="rId14"/>
    <p:sldId id="752" r:id="rId15"/>
    <p:sldId id="754" r:id="rId16"/>
    <p:sldId id="741" r:id="rId17"/>
    <p:sldId id="742" r:id="rId18"/>
    <p:sldId id="755" r:id="rId19"/>
    <p:sldId id="756" r:id="rId20"/>
    <p:sldId id="757" r:id="rId21"/>
    <p:sldId id="758" r:id="rId22"/>
  </p:sldIdLst>
  <p:sldSz cx="9144000" cy="6858000" type="screen4x3"/>
  <p:notesSz cx="6858000" cy="10059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4676" autoAdjust="0"/>
  </p:normalViewPr>
  <p:slideViewPr>
    <p:cSldViewPr>
      <p:cViewPr varScale="1">
        <p:scale>
          <a:sx n="89" d="100"/>
          <a:sy n="89" d="100"/>
        </p:scale>
        <p:origin x="5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D4F7F-EC2C-48D7-A120-F8B7C9B2F80E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54063"/>
            <a:ext cx="5029200" cy="3773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8375"/>
            <a:ext cx="5486400" cy="45275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A05C-6BA2-4D41-BE03-6F73D4188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30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257800"/>
            <a:ext cx="7772400" cy="814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6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257800"/>
            <a:ext cx="7772400" cy="8143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0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62800" y="274638"/>
            <a:ext cx="1655174" cy="7404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65" r:id="rId3"/>
    <p:sldLayoutId id="2147483649" r:id="rId4"/>
    <p:sldLayoutId id="214748365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spc="0">
          <a:solidFill>
            <a:srgbClr val="0070C0"/>
          </a:solidFill>
          <a:latin typeface="Segoe UI Semibold" panose="020B0702040204020203" pitchFamily="34" charset="0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70C0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spc="0">
          <a:solidFill>
            <a:schemeClr val="bg1"/>
          </a:solidFill>
          <a:latin typeface="Segoe UI Semibold" panose="020B0702040204020203" pitchFamily="34" charset="0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bg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image" Target="../media/image9.jpeg"/><Relationship Id="rId4" Type="http://schemas.openxmlformats.org/officeDocument/2006/relationships/image" Target="../media/image14.png"/><Relationship Id="rId9" Type="http://schemas.openxmlformats.org/officeDocument/2006/relationships/image" Target="../media/image8.jpeg"/><Relationship Id="rId1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971800"/>
            <a:ext cx="4114800" cy="1143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UBI</a:t>
            </a:r>
            <a:r>
              <a:rPr lang="en-GB" sz="7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APPS</a:t>
            </a:r>
          </a:p>
          <a:p>
            <a:pPr algn="ctr"/>
            <a:r>
              <a:rPr lang="en-GB" sz="27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Applications Everywhere</a:t>
            </a:r>
          </a:p>
        </p:txBody>
      </p:sp>
    </p:spTree>
    <p:extLst>
      <p:ext uri="{BB962C8B-B14F-4D97-AF65-F5344CB8AC3E}">
        <p14:creationId xmlns:p14="http://schemas.microsoft.com/office/powerpoint/2010/main" val="34996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Peer 2 Peer Networks</a:t>
            </a:r>
            <a:br>
              <a:rPr lang="en-GB" dirty="0" smtClean="0"/>
            </a:br>
            <a:r>
              <a:rPr lang="en-GB" sz="3200" b="0" dirty="0" smtClean="0"/>
              <a:t>connecting devices with no internet</a:t>
            </a:r>
            <a:endParaRPr lang="en-GB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5038725"/>
            <a:ext cx="8343900" cy="14684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Use distributed PKI to bootstrap peer to peer device connections securely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With or without IP connection 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648960" cy="3438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9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Service Discovery</a:t>
            </a:r>
            <a:br>
              <a:rPr lang="en-GB" dirty="0" smtClean="0"/>
            </a:br>
            <a:r>
              <a:rPr lang="en-GB" sz="3200" b="0" dirty="0" smtClean="0"/>
              <a:t>negotiation and interrogation</a:t>
            </a:r>
            <a:endParaRPr lang="en-GB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981200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 simple schema for discovery and negotiation of services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Based on WebIDL descriptors for definition of JavaScript Interfaces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Users distributed Feature-URI for naming of services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1981200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495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Arial" pitchFamily="34" charset="0"/>
                <a:ea typeface="Segoe UI" pitchFamily="34" charset="0"/>
                <a:cs typeface="Arial" pitchFamily="34" charset="0"/>
              </a:rPr>
              <a:t>FEATURE-URI</a:t>
            </a:r>
          </a:p>
        </p:txBody>
      </p:sp>
    </p:spTree>
    <p:extLst>
      <p:ext uri="{BB962C8B-B14F-4D97-AF65-F5344CB8AC3E}">
        <p14:creationId xmlns:p14="http://schemas.microsoft.com/office/powerpoint/2010/main" val="31339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Service Invocation</a:t>
            </a:r>
            <a:br>
              <a:rPr lang="en-GB" dirty="0" smtClean="0"/>
            </a:br>
            <a:r>
              <a:rPr lang="en-GB" sz="3200" b="0" dirty="0" smtClean="0"/>
              <a:t>using each others services</a:t>
            </a:r>
            <a:endParaRPr lang="en-GB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981200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JSON-RPC as a web-friendly remove invocation mechanism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Implements the vision of Remote JavaScript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 powerful and general purpose function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9" y="2209800"/>
            <a:ext cx="3478530" cy="243268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39931"/>
            <a:ext cx="3291048" cy="13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Next Generation Policy</a:t>
            </a:r>
            <a:br>
              <a:rPr lang="en-GB" dirty="0" smtClean="0"/>
            </a:br>
            <a:r>
              <a:rPr lang="en-GB" sz="3200" b="0" dirty="0" smtClean="0"/>
              <a:t>using each others services</a:t>
            </a:r>
            <a:endParaRPr lang="en-GB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981200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Android, iPhone, </a:t>
            </a:r>
            <a:r>
              <a:rPr lang="en-GB" sz="2400" b="1" dirty="0" err="1" smtClean="0"/>
              <a:t>ChromeOS</a:t>
            </a:r>
            <a:r>
              <a:rPr lang="en-GB" sz="2400" b="1" dirty="0" smtClean="0"/>
              <a:t> policy is simple whitelist of application and feature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Cross device cross user increases the complexity of policy description and management by (at least) three dimensions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Major result with potential long lasting implications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8" y="1729581"/>
            <a:ext cx="3657600" cy="25146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" y="4329006"/>
            <a:ext cx="3551168" cy="22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143000"/>
            <a:ext cx="713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Full Royally Free web based framework for TV-Mobile eventing and communication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Fully distributed architecture – no single point of control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Stron</a:t>
            </a:r>
            <a:r>
              <a:rPr lang="en-GB" sz="3600" b="1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 PKI based security</a:t>
            </a:r>
            <a:endParaRPr lang="en-GB" sz="3600" b="1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2004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BUT……….</a:t>
            </a:r>
            <a:endParaRPr lang="en-GB" sz="7200" b="1" dirty="0" smtClean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Its complicated and heavy</a:t>
            </a:r>
            <a:endParaRPr lang="en-GB" sz="7200" b="1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Revision 2 – Lightweight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16002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Browser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76200" y="3619500"/>
            <a:ext cx="6096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95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http://video.com</a:t>
            </a:r>
            <a:endParaRPr lang="en-GB" sz="1400" dirty="0" smtClean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619500"/>
            <a:ext cx="2667000" cy="228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ws://websocket 127.0.0.1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819400"/>
            <a:ext cx="16002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Local Discovery Daemon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553200" y="3676291"/>
            <a:ext cx="1066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MDNS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4800" y="1676400"/>
            <a:ext cx="990600" cy="784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TV1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4800" y="2835231"/>
            <a:ext cx="990600" cy="784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TV2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3994062"/>
            <a:ext cx="990600" cy="784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Speaker1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24800" y="5152893"/>
            <a:ext cx="990600" cy="7842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NAS1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133491"/>
            <a:ext cx="1600200" cy="2527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Feature URI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4498141"/>
            <a:ext cx="1600200" cy="2527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JSON-RPC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5753100" y="1703029"/>
            <a:ext cx="1524000" cy="685800"/>
          </a:xfrm>
          <a:prstGeom prst="accentCallout1">
            <a:avLst>
              <a:gd name="adj1" fmla="val 67807"/>
              <a:gd name="adj2" fmla="val -8333"/>
              <a:gd name="adj3" fmla="val 146462"/>
              <a:gd name="adj4" fmla="val -292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Streamlined stack in C (rather than JavaScript)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2567796" y="4876800"/>
            <a:ext cx="1524000" cy="685800"/>
          </a:xfrm>
          <a:prstGeom prst="accentCallout1">
            <a:avLst>
              <a:gd name="adj1" fmla="val 66549"/>
              <a:gd name="adj2" fmla="val 103742"/>
              <a:gd name="adj3" fmla="val -5739"/>
              <a:gd name="adj4" fmla="val 1580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Binary security model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5562600" y="5929973"/>
            <a:ext cx="1524000" cy="685800"/>
          </a:xfrm>
          <a:prstGeom prst="accentCallout1">
            <a:avLst>
              <a:gd name="adj1" fmla="val 66549"/>
              <a:gd name="adj2" fmla="val 103742"/>
              <a:gd name="adj3" fmla="val -5739"/>
              <a:gd name="adj4" fmla="val 1580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Peer to Peer communications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5410200" y="4988745"/>
            <a:ext cx="1676400" cy="793524"/>
          </a:xfrm>
          <a:prstGeom prst="accentCallout1">
            <a:avLst>
              <a:gd name="adj1" fmla="val 19804"/>
              <a:gd name="adj2" fmla="val 105286"/>
              <a:gd name="adj3" fmla="val -132533"/>
              <a:gd name="adj4" fmla="val 1232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MDNS just for device discovery. Service propagates to universal web model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Full interoperable open stack already defined for TV-Mobile seamless </a:t>
            </a:r>
            <a:r>
              <a:rPr lang="en-GB" dirty="0" err="1" smtClean="0"/>
              <a:t>comms</a:t>
            </a:r>
            <a:endParaRPr lang="en-GB" dirty="0" smtClean="0"/>
          </a:p>
          <a:p>
            <a:r>
              <a:rPr lang="en-GB" dirty="0" smtClean="0"/>
              <a:t>Can securely work from simple browser context – but also works for native apps</a:t>
            </a:r>
          </a:p>
          <a:p>
            <a:r>
              <a:rPr lang="en-GB" dirty="0" smtClean="0"/>
              <a:t>Will support</a:t>
            </a:r>
          </a:p>
          <a:p>
            <a:pPr lvl="1"/>
            <a:r>
              <a:rPr lang="en-GB" dirty="0" smtClean="0"/>
              <a:t>Remote control</a:t>
            </a:r>
          </a:p>
          <a:p>
            <a:pPr lvl="1"/>
            <a:r>
              <a:rPr lang="en-GB" dirty="0" smtClean="0"/>
              <a:t>Remote server</a:t>
            </a:r>
          </a:p>
          <a:p>
            <a:pPr lvl="1"/>
            <a:r>
              <a:rPr lang="en-GB" dirty="0" smtClean="0"/>
              <a:t>Advertising</a:t>
            </a:r>
          </a:p>
          <a:p>
            <a:pPr lvl="1"/>
            <a:r>
              <a:rPr lang="en-GB" dirty="0" smtClean="0"/>
              <a:t>In programme interactions – and more</a:t>
            </a:r>
          </a:p>
          <a:p>
            <a:r>
              <a:rPr lang="en-GB" dirty="0" smtClean="0"/>
              <a:t>Available in heavy node.js stack now, streamlined C implementation coming soon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8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362200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nick@ubiapps.com</a:t>
            </a:r>
          </a:p>
          <a:p>
            <a:pPr algn="ctr"/>
            <a:endParaRPr lang="en-GB" sz="2800" b="1" dirty="0" smtClean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+447714145711</a:t>
            </a:r>
          </a:p>
          <a:p>
            <a:pPr algn="ctr"/>
            <a:endParaRPr lang="en-GB" sz="2800" b="1" dirty="0" smtClean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2800" b="1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nallott</a:t>
            </a:r>
            <a:endParaRPr lang="en-GB" sz="2800" b="1" dirty="0" smtClean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GB" dirty="0"/>
              <a:t>Non-proprietary multi screen applications: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Seamlessly </a:t>
            </a:r>
            <a:r>
              <a:rPr lang="en-GB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integrating phones and TVs using open technologies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DLNA/UPNP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security</a:t>
            </a:r>
          </a:p>
          <a:p>
            <a:r>
              <a:rPr lang="en-GB" dirty="0" smtClean="0"/>
              <a:t>No access from browser context</a:t>
            </a:r>
          </a:p>
          <a:p>
            <a:r>
              <a:rPr lang="en-GB" dirty="0" smtClean="0"/>
              <a:t>No cloud share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6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2400" y="1371600"/>
            <a:ext cx="2286000" cy="125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3" y="3171989"/>
            <a:ext cx="1933575" cy="1448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88758"/>
            <a:ext cx="2136037" cy="145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88" y="5253558"/>
            <a:ext cx="1809750" cy="1604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549" y="1007904"/>
            <a:ext cx="962025" cy="115443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101926">
            <a:off x="5706241" y="5254700"/>
            <a:ext cx="1894947" cy="6597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Play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227817">
            <a:off x="1716359" y="5182140"/>
            <a:ext cx="1923057" cy="68580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Play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41504" y="3055685"/>
            <a:ext cx="5023741" cy="49413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Control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19938" y="3589342"/>
            <a:ext cx="5023741" cy="49413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Mirror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328996">
            <a:off x="5517621" y="1672635"/>
            <a:ext cx="1894947" cy="6597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Cast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1818500" y="4196463"/>
            <a:ext cx="5023741" cy="496100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Interact</a:t>
            </a:r>
            <a:endParaRPr lang="en-GB" sz="1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448" y="4641577"/>
            <a:ext cx="1223962" cy="12239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2388" y="2081158"/>
            <a:ext cx="154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Web server</a:t>
            </a:r>
            <a:endParaRPr lang="en-GB" sz="1400" dirty="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1656" y="4937294"/>
            <a:ext cx="154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NAS drive</a:t>
            </a:r>
            <a:endParaRPr lang="en-GB" sz="1400" dirty="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5917" y="1463099"/>
            <a:ext cx="203252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Social</a:t>
            </a:r>
            <a:endParaRPr lang="en-GB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5917" y="1752600"/>
            <a:ext cx="203252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Advertising</a:t>
            </a:r>
            <a:endParaRPr lang="en-GB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5917" y="2046339"/>
            <a:ext cx="203252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Interactive </a:t>
            </a:r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programming</a:t>
            </a: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917" y="2340078"/>
            <a:ext cx="203252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Synced content</a:t>
            </a:r>
            <a:endParaRPr lang="en-GB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3352800"/>
            <a:ext cx="609600" cy="1066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SDK</a:t>
            </a:r>
          </a:p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Apps</a:t>
            </a:r>
            <a:endParaRPr lang="en-GB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75810" y="3302753"/>
            <a:ext cx="609600" cy="1066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SDK</a:t>
            </a:r>
          </a:p>
          <a:p>
            <a:pPr algn="ctr"/>
            <a:r>
              <a:rPr lang="en-GB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Apps</a:t>
            </a:r>
            <a:endParaRPr lang="en-GB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2.gstatic.com/images?q=tbn:ANd9GcT3WXWKreL6hQv1uRllqCfRk5lfr8iuOqjcUFBPDDnuNUm1Qjp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737" y="2529757"/>
            <a:ext cx="10414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2.gstatic.com/images?q=tbn:ANd9GcTv7P-jwrbRyJtCt3tReGa2tFKxnECcOkHJr6dIgy4FoynPati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4066" y="3003836"/>
            <a:ext cx="15224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http://t1.gstatic.com/images?q=tbn:ANd9GcSn2ertrzpZtQ6uRsudvhSKeQRqfmdBk9qo94XAkyYtdEvgvU-JoA"/>
          <p:cNvPicPr>
            <a:picLocks noChangeAspect="1" noChangeArrowheads="1"/>
          </p:cNvPicPr>
          <p:nvPr/>
        </p:nvPicPr>
        <p:blipFill>
          <a:blip r:embed="rId4"/>
          <a:srcRect l="20207" b="59332"/>
          <a:stretch>
            <a:fillRect/>
          </a:stretch>
        </p:blipFill>
        <p:spPr bwMode="auto">
          <a:xfrm>
            <a:off x="378184" y="2568635"/>
            <a:ext cx="17049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3974" y="2397125"/>
            <a:ext cx="893763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861050" y="2798433"/>
            <a:ext cx="844550" cy="689754"/>
            <a:chOff x="1763688" y="404984"/>
            <a:chExt cx="5904656" cy="4320160"/>
          </a:xfrm>
        </p:grpSpPr>
        <p:sp>
          <p:nvSpPr>
            <p:cNvPr id="9" name="Rounded Rectangle 8"/>
            <p:cNvSpPr/>
            <p:nvPr/>
          </p:nvSpPr>
          <p:spPr>
            <a:xfrm>
              <a:off x="1763688" y="3208796"/>
              <a:ext cx="5904656" cy="15163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9916" y="1463566"/>
              <a:ext cx="873648" cy="2489099"/>
            </a:xfrm>
            <a:prstGeom prst="roundRect">
              <a:avLst>
                <a:gd name="adj" fmla="val 2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00507" y="3738092"/>
              <a:ext cx="497080" cy="500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59097" y="3738092"/>
              <a:ext cx="512139" cy="500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Block Arc 12"/>
            <p:cNvSpPr/>
            <p:nvPr/>
          </p:nvSpPr>
          <p:spPr>
            <a:xfrm>
              <a:off x="4640697" y="404984"/>
              <a:ext cx="2877018" cy="2875343"/>
            </a:xfrm>
            <a:prstGeom prst="blockArc">
              <a:avLst>
                <a:gd name="adj1" fmla="val 10800000"/>
                <a:gd name="adj2" fmla="val 67405"/>
                <a:gd name="adj3" fmla="val 95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/>
            <p:cNvSpPr/>
            <p:nvPr/>
          </p:nvSpPr>
          <p:spPr>
            <a:xfrm>
              <a:off x="5152835" y="905669"/>
              <a:ext cx="1792490" cy="1802451"/>
            </a:xfrm>
            <a:prstGeom prst="blockArc">
              <a:avLst>
                <a:gd name="adj1" fmla="val 10800000"/>
                <a:gd name="adj2" fmla="val 0"/>
                <a:gd name="adj3" fmla="val 17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46" y="0"/>
            <a:ext cx="572262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905000" y="4214749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Distributed no single point of control</a:t>
            </a:r>
          </a:p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Open royalty free APIs</a:t>
            </a:r>
          </a:p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Open source implementation</a:t>
            </a:r>
          </a:p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Strong security</a:t>
            </a:r>
          </a:p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Local and cloud</a:t>
            </a:r>
          </a:p>
          <a:p>
            <a:pPr algn="ctr"/>
            <a:r>
              <a:rPr lang="en-GB" sz="20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Web friendly</a:t>
            </a:r>
            <a:endParaRPr lang="en-GB" sz="2000" dirty="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MultiOS</a:t>
            </a:r>
            <a:r>
              <a:rPr lang="en-GB" dirty="0" smtClean="0"/>
              <a:t> – </a:t>
            </a:r>
            <a:r>
              <a:rPr lang="en-GB" dirty="0" err="1" smtClean="0"/>
              <a:t>MultiDevice</a:t>
            </a:r>
            <a:r>
              <a:rPr lang="en-GB" dirty="0" smtClean="0"/>
              <a:t> Application Environment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777569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An application development environment, proven to be very highly portable over operating systems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An application execution environment tuned for the capabilities present on diverse device types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Easy to developer for based on HTML5 and JavaScript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95" y="2583819"/>
            <a:ext cx="5712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984" y="2583819"/>
            <a:ext cx="49669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3973" y="2583819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9951" y="2583819"/>
            <a:ext cx="400232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6956" y="2583819"/>
            <a:ext cx="442218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https://encrypted-tbn0.gstatic.com/images?q=tbn:ANd9GcR-nipEuaRSKeBEuj7O1QohPdeJVe44rnAJUxT-2bVPksv_QG-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74040" y="2583819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2.gstatic.com/images?q=tbn:ANd9GcT3WXWKreL6hQv1uRllqCfRk5lfr8iuOqjcUFBPDDnuNUm1QjpC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72568" y="3759975"/>
            <a:ext cx="540000" cy="54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2.gstatic.com/images?q=tbn:ANd9GcTv7P-jwrbRyJtCt3tReGa2tFKxnECcOkHJr6dIgy4FoynPati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3902" y="3925087"/>
            <a:ext cx="540000" cy="2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http://t1.gstatic.com/images?q=tbn:ANd9GcSn2ertrzpZtQ6uRsudvhSKeQRqfmdBk9qo94XAkyYtdEvgvU-JoA"/>
          <p:cNvPicPr>
            <a:picLocks noChangeAspect="1" noChangeArrowheads="1"/>
          </p:cNvPicPr>
          <p:nvPr/>
        </p:nvPicPr>
        <p:blipFill>
          <a:blip r:embed="rId10"/>
          <a:srcRect l="20207" b="59332"/>
          <a:stretch>
            <a:fillRect/>
          </a:stretch>
        </p:blipFill>
        <p:spPr bwMode="auto">
          <a:xfrm>
            <a:off x="1910893" y="3848377"/>
            <a:ext cx="540000" cy="36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55577" y="3780898"/>
            <a:ext cx="333641" cy="49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434244" y="3876915"/>
            <a:ext cx="375756" cy="306945"/>
            <a:chOff x="1763688" y="404984"/>
            <a:chExt cx="5904656" cy="4320160"/>
          </a:xfrm>
        </p:grpSpPr>
        <p:sp>
          <p:nvSpPr>
            <p:cNvPr id="18" name="Rounded Rectangle 17"/>
            <p:cNvSpPr/>
            <p:nvPr/>
          </p:nvSpPr>
          <p:spPr>
            <a:xfrm>
              <a:off x="1763688" y="3208796"/>
              <a:ext cx="5904656" cy="15163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649916" y="1463566"/>
              <a:ext cx="873648" cy="2489099"/>
            </a:xfrm>
            <a:prstGeom prst="roundRect">
              <a:avLst>
                <a:gd name="adj" fmla="val 2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2200507" y="3738092"/>
              <a:ext cx="497080" cy="500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059097" y="3738092"/>
              <a:ext cx="512139" cy="500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2" name="Block Arc 21"/>
            <p:cNvSpPr/>
            <p:nvPr/>
          </p:nvSpPr>
          <p:spPr>
            <a:xfrm>
              <a:off x="4640697" y="404984"/>
              <a:ext cx="2877018" cy="2875343"/>
            </a:xfrm>
            <a:prstGeom prst="blockArc">
              <a:avLst>
                <a:gd name="adj1" fmla="val 10800000"/>
                <a:gd name="adj2" fmla="val 67405"/>
                <a:gd name="adj3" fmla="val 95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>
              <a:off x="5152835" y="905669"/>
              <a:ext cx="1792490" cy="1802451"/>
            </a:xfrm>
            <a:prstGeom prst="blockArc">
              <a:avLst>
                <a:gd name="adj1" fmla="val 10800000"/>
                <a:gd name="adj2" fmla="val 0"/>
                <a:gd name="adj3" fmla="val 170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883835" y="4568817"/>
            <a:ext cx="576000" cy="31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378" r="15123"/>
          <a:stretch>
            <a:fillRect/>
          </a:stretch>
        </p:blipFill>
        <p:spPr bwMode="auto">
          <a:xfrm>
            <a:off x="3081600" y="4544727"/>
            <a:ext cx="576000" cy="5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3" descr="ANd9GcTyz3UQgPgP47l_JO7LeP9U673Bvs1RkloHKXnymmtiUx4QT0Yj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2379" y="4495800"/>
            <a:ext cx="576000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663" y="5084095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Next Generation Browser Architecture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981200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Implementation of a loosely coupled web application architecture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 vision of what next generation browsers may look like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Blurs </a:t>
            </a:r>
            <a:r>
              <a:rPr lang="en-GB" sz="2400" b="1" dirty="0" smtClean="0"/>
              <a:t>traditional </a:t>
            </a:r>
            <a:r>
              <a:rPr lang="en-GB" sz="2400" b="1" dirty="0" smtClean="0"/>
              <a:t>boundaries between server and browser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Will work on multiple browser types: </a:t>
            </a:r>
            <a:r>
              <a:rPr lang="en-GB" sz="2400" b="1" dirty="0" err="1" smtClean="0"/>
              <a:t>firefox</a:t>
            </a:r>
            <a:r>
              <a:rPr lang="en-GB" sz="2400" b="1" dirty="0" smtClean="0"/>
              <a:t>, </a:t>
            </a:r>
            <a:r>
              <a:rPr lang="en-GB" sz="2400" b="1" dirty="0" err="1" smtClean="0"/>
              <a:t>midori</a:t>
            </a:r>
            <a:r>
              <a:rPr lang="en-GB" sz="2400" b="1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2514600" cy="20853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72902"/>
            <a:ext cx="3035808" cy="22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12408" y="1219200"/>
            <a:ext cx="237439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31 APIs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JavaScript APIs to access native capability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Implemented on four operating systems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Some portable JavaScript some native bindings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5611501" cy="46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66728"/>
              </p:ext>
            </p:extLst>
          </p:nvPr>
        </p:nvGraphicFramePr>
        <p:xfrm>
          <a:off x="1143000" y="1432015"/>
          <a:ext cx="7162800" cy="521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1896"/>
                <a:gridCol w="3890904"/>
              </a:tblGrid>
              <a:tr h="9566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Discovery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JavaScript wrapper to “discovery mechanism,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includes cloud based discovery, local (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mdns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 and SSDP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bg1"/>
                    </a:solidFill>
                  </a:tcPr>
                </a:tc>
              </a:tr>
              <a:tr h="9566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Media Content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Media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with metadata, multiple mappings including windows,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upnp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android gallery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etc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upnp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server)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179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Media Play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Allows media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be controlled, played stopped and play events (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upnp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renderer)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9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File API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Explore media and other,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without metadata. Raw file access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30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Media Capture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Standard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HTML5 capture option – but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remotable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7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Web RTC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Standard HTML5 </a:t>
                      </a:r>
                      <a:r>
                        <a:rPr lang="en-GB" sz="16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webrtc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– but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remotable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9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Events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Generalised inter device – inter app eventing mechanism.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Can implement app specific protocol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9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TV API</a:t>
                      </a:r>
                      <a:endParaRPr lang="en-GB" sz="20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Wrapper to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Channel broadcast (DVBT/S) –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eg</a:t>
                      </a:r>
                      <a:r>
                        <a:rPr lang="en-GB" sz="16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 </a:t>
                      </a:r>
                      <a:r>
                        <a:rPr lang="en-GB" sz="1600" b="0" i="0" u="none" strike="noStrike" baseline="0" dirty="0" err="1" smtClean="0">
                          <a:solidFill>
                            <a:srgbClr val="7F7F7F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SatIP</a:t>
                      </a:r>
                      <a:endParaRPr lang="en-GB" sz="1600" b="0" i="0" u="none" strike="noStrike" dirty="0">
                        <a:solidFill>
                          <a:srgbClr val="7F7F7F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2607" marR="2607" marT="260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522675" y="42722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REMOTABLE</a:t>
            </a:r>
            <a:endParaRPr lang="en-GB" sz="2800" dirty="0" smtClean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Personal Zone</a:t>
            </a:r>
            <a:br>
              <a:rPr lang="en-GB" dirty="0" smtClean="0"/>
            </a:br>
            <a:r>
              <a:rPr lang="en-GB" sz="3200" b="0" dirty="0" smtClean="0"/>
              <a:t>Private cloud</a:t>
            </a:r>
            <a:endParaRPr lang="en-GB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1500" y="1981200"/>
            <a:ext cx="43434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Creation of the concept of a Personal Zone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 logical/conceptual concept that makes it easier for a user to manage device connectivity and security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A virtual network that connects all your devices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 smtClean="0"/>
              <a:t>Fits the definition of what many people call a private cloud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5D7A-55A9-481C-A155-6E06EFFC23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0891"/>
            <a:ext cx="4236968" cy="193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3704"/>
            <a:ext cx="1458817" cy="1202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583" y="4921827"/>
            <a:ext cx="2133600" cy="4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Segoe UI Light" panose="020B0502040204020203" pitchFamily="34" charset="0"/>
            <a:ea typeface="Segoe UI" pitchFamily="34" charset="0"/>
            <a:cs typeface="Segoe UI Light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Segoe UI Light" panose="020B0502040204020203" pitchFamily="34" charset="0"/>
            <a:ea typeface="Segoe UI" pitchFamily="34" charset="0"/>
            <a:cs typeface="Segoe UI Light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29674</TotalTime>
  <Words>581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Office Theme</vt:lpstr>
      <vt:lpstr>1_Office Theme</vt:lpstr>
      <vt:lpstr>PowerPoint Presentation</vt:lpstr>
      <vt:lpstr>Non-proprietary multi screen applications:  Seamlessly integrating phones and TVs using open technologies </vt:lpstr>
      <vt:lpstr>Use Cases</vt:lpstr>
      <vt:lpstr>PowerPoint Presentation</vt:lpstr>
      <vt:lpstr>MultiOS – MultiDevice Application Environment</vt:lpstr>
      <vt:lpstr>Next Generation Browser Architecture</vt:lpstr>
      <vt:lpstr>APIs</vt:lpstr>
      <vt:lpstr>APIs</vt:lpstr>
      <vt:lpstr>Personal Zone Private cloud</vt:lpstr>
      <vt:lpstr>Peer 2 Peer Networks connecting devices with no internet</vt:lpstr>
      <vt:lpstr>Service Discovery negotiation and interrogation</vt:lpstr>
      <vt:lpstr>Service Invocation using each others services</vt:lpstr>
      <vt:lpstr>Next Generation Policy using each others services</vt:lpstr>
      <vt:lpstr>PowerPoint Presentation</vt:lpstr>
      <vt:lpstr>PowerPoint Presentation</vt:lpstr>
      <vt:lpstr>PowerPoint Presentation</vt:lpstr>
      <vt:lpstr>Revision 2 – Lightweight model</vt:lpstr>
      <vt:lpstr>Conclusions</vt:lpstr>
      <vt:lpstr>PowerPoint Presentation</vt:lpstr>
      <vt:lpstr>DLNA/UPNP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nallott</dc:creator>
  <cp:lastModifiedBy>Nick Allott</cp:lastModifiedBy>
  <cp:revision>332</cp:revision>
  <cp:lastPrinted>2013-10-10T13:40:52Z</cp:lastPrinted>
  <dcterms:created xsi:type="dcterms:W3CDTF">2006-08-16T00:00:00Z</dcterms:created>
  <dcterms:modified xsi:type="dcterms:W3CDTF">2014-05-08T11:37:31Z</dcterms:modified>
</cp:coreProperties>
</file>