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75" r:id="rId3"/>
  </p:sldMasterIdLst>
  <p:notesMasterIdLst>
    <p:notesMasterId r:id="rId7"/>
  </p:notesMasterIdLst>
  <p:handoutMasterIdLst>
    <p:handoutMasterId r:id="rId8"/>
  </p:handoutMasterIdLst>
  <p:sldIdLst>
    <p:sldId id="793" r:id="rId4"/>
    <p:sldId id="795" r:id="rId5"/>
    <p:sldId id="794" r:id="rId6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99"/>
    <a:srgbClr val="99CCFF"/>
    <a:srgbClr val="FF66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4676" autoAdjust="0"/>
  </p:normalViewPr>
  <p:slideViewPr>
    <p:cSldViewPr>
      <p:cViewPr varScale="1">
        <p:scale>
          <a:sx n="89" d="100"/>
          <a:sy n="89" d="100"/>
        </p:scale>
        <p:origin x="122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5D4B7-6587-46C7-A8B7-DC8FC9FF2B9D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5960"/>
            <a:ext cx="2984871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5960"/>
            <a:ext cx="2984871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4B31-D8D6-4399-BC57-5D83C76B4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1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D4F7F-EC2C-48D7-A120-F8B7C9B2F80E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770"/>
            <a:ext cx="5510530" cy="45089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960"/>
            <a:ext cx="2984871" cy="50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5960"/>
            <a:ext cx="2984871" cy="50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7A05C-6BA2-4D41-BE03-6F73D418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257800"/>
            <a:ext cx="7772400" cy="814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0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30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257800"/>
            <a:ext cx="7772400" cy="814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6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57200"/>
            <a:ext cx="2133600" cy="4878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65" r:id="rId3"/>
    <p:sldLayoutId id="2147483649" r:id="rId4"/>
    <p:sldLayoutId id="2147483651" r:id="rId5"/>
    <p:sldLayoutId id="2147483680" r:id="rId6"/>
    <p:sldLayoutId id="2147483682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spc="0">
          <a:solidFill>
            <a:srgbClr val="0070C0"/>
          </a:solidFill>
          <a:latin typeface="Segoe UI Semibold" panose="020B0702040204020203" pitchFamily="34" charset="0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70C0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4" r:id="rId3"/>
    <p:sldLayoutId id="214748368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spc="0">
          <a:solidFill>
            <a:schemeClr val="bg1"/>
          </a:solidFill>
          <a:latin typeface="Segoe UI Semibold" panose="020B0702040204020203" pitchFamily="34" charset="0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spc="0">
          <a:solidFill>
            <a:schemeClr val="bg1"/>
          </a:solidFill>
          <a:latin typeface="Segoe UI Semibold" panose="020B0702040204020203" pitchFamily="34" charset="0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1852612" cy="8142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Use existing standards where ever possible</a:t>
            </a:r>
          </a:p>
          <a:p>
            <a:r>
              <a:rPr lang="en-GB" dirty="0" smtClean="0"/>
              <a:t>Functional abstraction vs Data abstraction</a:t>
            </a:r>
          </a:p>
          <a:p>
            <a:pPr lvl="1"/>
            <a:r>
              <a:rPr lang="en-GB" dirty="0" smtClean="0"/>
              <a:t>Functional abstraction better for legacy and performance (JavaScript: Geolocation example)</a:t>
            </a:r>
          </a:p>
          <a:p>
            <a:r>
              <a:rPr lang="en-GB" dirty="0" smtClean="0"/>
              <a:t>Connectivity: URI naming </a:t>
            </a:r>
          </a:p>
          <a:p>
            <a:pPr lvl="1"/>
            <a:r>
              <a:rPr lang="en-GB" dirty="0" smtClean="0"/>
              <a:t>Addressing must work with non IP and P2P networks</a:t>
            </a:r>
          </a:p>
          <a:p>
            <a:r>
              <a:rPr lang="en-GB" dirty="0" smtClean="0"/>
              <a:t>Security is essential: prefer explicit consumer centric models</a:t>
            </a:r>
          </a:p>
          <a:p>
            <a:pPr lvl="1"/>
            <a:r>
              <a:rPr lang="en-GB" dirty="0" smtClean="0"/>
              <a:t>Again functional abstraction: grant access to data instead of giving away data</a:t>
            </a:r>
          </a:p>
          <a:p>
            <a:pPr lvl="1"/>
            <a:r>
              <a:rPr lang="en-GB" dirty="0" smtClean="0"/>
              <a:t>Peer to peer security model challenges to be addressed</a:t>
            </a:r>
          </a:p>
          <a:p>
            <a:r>
              <a:rPr lang="en-GB" dirty="0" smtClean="0"/>
              <a:t>Driver – Hub Model primary focus -  with option for native to device</a:t>
            </a:r>
          </a:p>
          <a:p>
            <a:r>
              <a:rPr lang="en-GB" dirty="0" smtClean="0"/>
              <a:t>Open source: develop before specification- must map to multiple bearers/app protocols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4114800" cy="920637"/>
          </a:xfrm>
        </p:spPr>
        <p:txBody>
          <a:bodyPr>
            <a:noAutofit/>
          </a:bodyPr>
          <a:lstStyle/>
          <a:p>
            <a:r>
              <a:rPr lang="en-GB" sz="3200" dirty="0" smtClean="0"/>
              <a:t>www.webinos.org</a:t>
            </a:r>
            <a:endParaRPr lang="en-GB" sz="3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4449762"/>
            <a:ext cx="8229600" cy="187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70C0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Specifics: to be standardised</a:t>
            </a:r>
          </a:p>
          <a:p>
            <a:pPr lvl="1"/>
            <a:r>
              <a:rPr lang="en-GB" sz="1400" dirty="0" smtClean="0"/>
              <a:t>URI Schema that can resolve to non IP devices</a:t>
            </a:r>
          </a:p>
          <a:p>
            <a:pPr lvl="1"/>
            <a:r>
              <a:rPr lang="en-GB" sz="1400" dirty="0" smtClean="0"/>
              <a:t>APIs</a:t>
            </a:r>
          </a:p>
          <a:p>
            <a:pPr lvl="2"/>
            <a:r>
              <a:rPr lang="en-GB" sz="1100" dirty="0" smtClean="0"/>
              <a:t>Discovery API</a:t>
            </a:r>
          </a:p>
          <a:p>
            <a:pPr lvl="2"/>
            <a:r>
              <a:rPr lang="en-GB" sz="1100" dirty="0" smtClean="0"/>
              <a:t>Sensor API – </a:t>
            </a:r>
            <a:r>
              <a:rPr lang="en-GB" sz="1100" dirty="0" err="1" smtClean="0"/>
              <a:t>ala</a:t>
            </a:r>
            <a:r>
              <a:rPr lang="en-GB" sz="1100" dirty="0" smtClean="0"/>
              <a:t> Geolocation: real-time semantics for data updates</a:t>
            </a:r>
          </a:p>
          <a:p>
            <a:pPr lvl="2"/>
            <a:r>
              <a:rPr lang="en-GB" sz="1100" dirty="0" smtClean="0"/>
              <a:t>Database API – somewhere to store data</a:t>
            </a:r>
          </a:p>
          <a:p>
            <a:pPr lvl="1"/>
            <a:r>
              <a:rPr lang="en-GB" sz="1500" dirty="0" smtClean="0"/>
              <a:t>Security: simple but good enough – MUST support distributed model</a:t>
            </a:r>
          </a:p>
          <a:p>
            <a:r>
              <a:rPr lang="en-GB" sz="1900" dirty="0" smtClean="0"/>
              <a:t>Advanced topics: distributed JavaScript, Remote JavaScript deployment</a:t>
            </a:r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319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WOT is the scope?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2971800"/>
            <a:ext cx="12954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Browser</a:t>
            </a:r>
          </a:p>
        </p:txBody>
      </p:sp>
      <p:sp>
        <p:nvSpPr>
          <p:cNvPr id="7" name="Cloud 6"/>
          <p:cNvSpPr/>
          <p:nvPr/>
        </p:nvSpPr>
        <p:spPr>
          <a:xfrm>
            <a:off x="2949929" y="2470151"/>
            <a:ext cx="2057400" cy="13716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8335" y="2811206"/>
            <a:ext cx="12954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Hub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5394025"/>
            <a:ext cx="12954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Hub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5878656" y="1569044"/>
            <a:ext cx="476031" cy="3047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8439369" y="2819424"/>
            <a:ext cx="476031" cy="304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8439368" y="3261552"/>
            <a:ext cx="476031" cy="3047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8439368" y="3703680"/>
            <a:ext cx="476031" cy="3047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8439368" y="4145808"/>
            <a:ext cx="476031" cy="3047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8507519" y="5410200"/>
            <a:ext cx="476031" cy="3047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1821" y="3748921"/>
            <a:ext cx="1143000" cy="2667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57369" y="3748921"/>
            <a:ext cx="476031" cy="30475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33400" y="5410200"/>
            <a:ext cx="1295400" cy="654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Server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1821" y="5703066"/>
            <a:ext cx="1143000" cy="2667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r="25023"/>
          <a:stretch/>
        </p:blipFill>
        <p:spPr>
          <a:xfrm>
            <a:off x="37381" y="5684064"/>
            <a:ext cx="476031" cy="304752"/>
          </a:xfrm>
          <a:prstGeom prst="rect">
            <a:avLst/>
          </a:prstGeom>
        </p:spPr>
      </p:pic>
      <p:sp>
        <p:nvSpPr>
          <p:cNvPr id="23" name="Left-Right Arrow 22"/>
          <p:cNvSpPr/>
          <p:nvPr/>
        </p:nvSpPr>
        <p:spPr>
          <a:xfrm rot="5400000">
            <a:off x="599931" y="4583802"/>
            <a:ext cx="1066801" cy="437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JSON-RPC</a:t>
            </a:r>
          </a:p>
        </p:txBody>
      </p:sp>
      <p:sp>
        <p:nvSpPr>
          <p:cNvPr id="24" name="Left-Right Arrow 23"/>
          <p:cNvSpPr/>
          <p:nvPr/>
        </p:nvSpPr>
        <p:spPr>
          <a:xfrm rot="5400000">
            <a:off x="605033" y="4590991"/>
            <a:ext cx="1066801" cy="437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JSON-RPC</a:t>
            </a:r>
          </a:p>
        </p:txBody>
      </p:sp>
      <p:sp>
        <p:nvSpPr>
          <p:cNvPr id="25" name="Left-Right Arrow 24"/>
          <p:cNvSpPr/>
          <p:nvPr/>
        </p:nvSpPr>
        <p:spPr>
          <a:xfrm rot="5400000">
            <a:off x="6248398" y="4590990"/>
            <a:ext cx="1066801" cy="437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JSON-RPC</a:t>
            </a:r>
          </a:p>
        </p:txBody>
      </p:sp>
      <p:sp>
        <p:nvSpPr>
          <p:cNvPr id="26" name="Left-Right Arrow 25"/>
          <p:cNvSpPr/>
          <p:nvPr/>
        </p:nvSpPr>
        <p:spPr>
          <a:xfrm rot="20440564">
            <a:off x="1840731" y="3126651"/>
            <a:ext cx="1066801" cy="437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JSON-RPC</a:t>
            </a:r>
          </a:p>
        </p:txBody>
      </p:sp>
      <p:sp>
        <p:nvSpPr>
          <p:cNvPr id="27" name="Left-Right Arrow 26"/>
          <p:cNvSpPr/>
          <p:nvPr/>
        </p:nvSpPr>
        <p:spPr>
          <a:xfrm rot="1333988">
            <a:off x="5006689" y="2562654"/>
            <a:ext cx="1066801" cy="437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JSON-RPC</a:t>
            </a:r>
          </a:p>
        </p:txBody>
      </p:sp>
      <p:sp>
        <p:nvSpPr>
          <p:cNvPr id="28" name="Left-Right Arrow 27"/>
          <p:cNvSpPr/>
          <p:nvPr/>
        </p:nvSpPr>
        <p:spPr>
          <a:xfrm rot="20440564">
            <a:off x="4690596" y="1821593"/>
            <a:ext cx="1066801" cy="4378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JSON-RPC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7523546" y="2819424"/>
            <a:ext cx="859015" cy="3579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RF</a:t>
            </a:r>
            <a:endParaRPr lang="en-GB" sz="1050" dirty="0">
              <a:solidFill>
                <a:schemeClr val="lt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Left-Right Arrow 31"/>
          <p:cNvSpPr/>
          <p:nvPr/>
        </p:nvSpPr>
        <p:spPr>
          <a:xfrm>
            <a:off x="7523546" y="3234966"/>
            <a:ext cx="859015" cy="3579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Bl;ue</a:t>
            </a:r>
            <a:endParaRPr lang="en-GB" sz="1050" dirty="0">
              <a:solidFill>
                <a:schemeClr val="lt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Left-Right Arrow 32"/>
          <p:cNvSpPr/>
          <p:nvPr/>
        </p:nvSpPr>
        <p:spPr>
          <a:xfrm>
            <a:off x="7533610" y="3677094"/>
            <a:ext cx="859015" cy="3579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Zigbe</a:t>
            </a:r>
            <a:endParaRPr lang="en-GB" sz="1050" dirty="0">
              <a:solidFill>
                <a:schemeClr val="lt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7533610" y="4121663"/>
            <a:ext cx="859015" cy="3579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MQTT</a:t>
            </a:r>
            <a:endParaRPr lang="en-GB" sz="1050" dirty="0">
              <a:solidFill>
                <a:schemeClr val="lt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7558052" y="5373515"/>
            <a:ext cx="859015" cy="3579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Driver</a:t>
            </a:r>
            <a:endParaRPr lang="en-GB" sz="1050" dirty="0">
              <a:solidFill>
                <a:schemeClr val="lt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Left-Right Arrow 35"/>
          <p:cNvSpPr/>
          <p:nvPr/>
        </p:nvSpPr>
        <p:spPr>
          <a:xfrm>
            <a:off x="7533609" y="2423629"/>
            <a:ext cx="859015" cy="3579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chemeClr val="lt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Serial</a:t>
            </a:r>
            <a:endParaRPr lang="en-GB" sz="1050" dirty="0">
              <a:solidFill>
                <a:schemeClr val="lt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Line Callout 1 36"/>
          <p:cNvSpPr/>
          <p:nvPr/>
        </p:nvSpPr>
        <p:spPr>
          <a:xfrm>
            <a:off x="3377778" y="3901297"/>
            <a:ext cx="1151595" cy="746903"/>
          </a:xfrm>
          <a:prstGeom prst="borderCallout1">
            <a:avLst>
              <a:gd name="adj1" fmla="val 18750"/>
              <a:gd name="adj2" fmla="val -8333"/>
              <a:gd name="adj3" fmla="val -39265"/>
              <a:gd name="adj4" fmla="val -68297"/>
            </a:avLst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All connections TLS mutually authenticated with PKI certs</a:t>
            </a:r>
          </a:p>
        </p:txBody>
      </p:sp>
      <p:sp>
        <p:nvSpPr>
          <p:cNvPr id="38" name="Line Callout 1 37"/>
          <p:cNvSpPr/>
          <p:nvPr/>
        </p:nvSpPr>
        <p:spPr>
          <a:xfrm>
            <a:off x="2590800" y="6248400"/>
            <a:ext cx="1151595" cy="504572"/>
          </a:xfrm>
          <a:prstGeom prst="borderCallout1">
            <a:avLst>
              <a:gd name="adj1" fmla="val 18750"/>
              <a:gd name="adj2" fmla="val -8333"/>
              <a:gd name="adj3" fmla="val -39265"/>
              <a:gd name="adj4" fmla="val -68297"/>
            </a:avLst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Embedded server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7466162" y="1387467"/>
            <a:ext cx="1449237" cy="852453"/>
          </a:xfrm>
          <a:prstGeom prst="borderCallout1">
            <a:avLst>
              <a:gd name="adj1" fmla="val 18750"/>
              <a:gd name="adj2" fmla="val -8333"/>
              <a:gd name="adj3" fmla="val 205215"/>
              <a:gd name="adj4" fmla="val -37585"/>
            </a:avLst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Multiplexing hub using driver metaphor to convert to common language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24535" y="3587752"/>
            <a:ext cx="1143000" cy="2667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38807" y="6115026"/>
            <a:ext cx="1143000" cy="2667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00700" y="1195870"/>
            <a:ext cx="1143000" cy="2667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sp>
        <p:nvSpPr>
          <p:cNvPr id="43" name="Line Callout 1 42"/>
          <p:cNvSpPr/>
          <p:nvPr/>
        </p:nvSpPr>
        <p:spPr>
          <a:xfrm>
            <a:off x="4580750" y="5105400"/>
            <a:ext cx="1449237" cy="641317"/>
          </a:xfrm>
          <a:prstGeom prst="borderCallout1">
            <a:avLst>
              <a:gd name="adj1" fmla="val 40001"/>
              <a:gd name="adj2" fmla="val 106548"/>
              <a:gd name="adj3" fmla="val -12355"/>
              <a:gd name="adj4" fmla="val 135629"/>
            </a:avLst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Peer to Peer connections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3198962" y="1277215"/>
            <a:ext cx="1449237" cy="641317"/>
          </a:xfrm>
          <a:prstGeom prst="borderCallout1">
            <a:avLst>
              <a:gd name="adj1" fmla="val 40001"/>
              <a:gd name="adj2" fmla="val 106548"/>
              <a:gd name="adj3" fmla="val 19928"/>
              <a:gd name="adj4" fmla="val 159439"/>
            </a:avLst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Hard use case Direct with limited footprint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598300" y="3155951"/>
            <a:ext cx="941789" cy="950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challenges for adapting W3C approaches to </a:t>
            </a:r>
            <a:r>
              <a:rPr lang="en-GB" smtClean="0"/>
              <a:t>IOT/WOT issues?</a:t>
            </a:r>
            <a:endParaRPr lang="en-GB" dirty="0" smtClean="0"/>
          </a:p>
          <a:p>
            <a:r>
              <a:rPr lang="en-GB" dirty="0" smtClean="0"/>
              <a:t>How important and </a:t>
            </a:r>
            <a:r>
              <a:rPr lang="en-GB" dirty="0" err="1" smtClean="0"/>
              <a:t>CoAP</a:t>
            </a:r>
            <a:r>
              <a:rPr lang="en-GB" dirty="0" smtClean="0"/>
              <a:t>, MQTT to and approach?</a:t>
            </a:r>
          </a:p>
          <a:p>
            <a:r>
              <a:rPr lang="en-GB" dirty="0" smtClean="0"/>
              <a:t>How far should we go in defining a security model for WOT work?</a:t>
            </a:r>
          </a:p>
          <a:p>
            <a:r>
              <a:rPr lang="en-GB" dirty="0" smtClean="0"/>
              <a:t>Why are functional abstractions so important for IOT?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7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Segoe UI Light" panose="020B0502040204020203" pitchFamily="34" charset="0"/>
            <a:ea typeface="Segoe UI" pitchFamily="34" charset="0"/>
            <a:cs typeface="Segoe UI Light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Segoe UI Light" panose="020B0502040204020203" pitchFamily="34" charset="0"/>
            <a:ea typeface="Segoe UI" pitchFamily="34" charset="0"/>
            <a:cs typeface="Segoe UI Light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Segoe UI Light" panose="020B0502040204020203" pitchFamily="34" charset="0"/>
            <a:ea typeface="Segoe UI" pitchFamily="34" charset="0"/>
            <a:cs typeface="Segoe UI Light" panose="020B0502040204020203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31097</TotalTime>
  <Words>253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Wingdings</vt:lpstr>
      <vt:lpstr>Office Theme</vt:lpstr>
      <vt:lpstr>1_Office Theme</vt:lpstr>
      <vt:lpstr>2_Office Theme</vt:lpstr>
      <vt:lpstr>www.webinos.org</vt:lpstr>
      <vt:lpstr>WOT is the scope?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nallott</dc:creator>
  <cp:lastModifiedBy>Nick Allott</cp:lastModifiedBy>
  <cp:revision>373</cp:revision>
  <cp:lastPrinted>2014-05-21T03:20:00Z</cp:lastPrinted>
  <dcterms:created xsi:type="dcterms:W3CDTF">2006-08-16T00:00:00Z</dcterms:created>
  <dcterms:modified xsi:type="dcterms:W3CDTF">2014-06-26T14:13:53Z</dcterms:modified>
</cp:coreProperties>
</file>