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5" r:id="rId4"/>
    <p:sldId id="270" r:id="rId5"/>
    <p:sldId id="266" r:id="rId6"/>
    <p:sldId id="271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1" d="100"/>
          <a:sy n="131" d="100"/>
        </p:scale>
        <p:origin x="-7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N:\BCCDC Administration\Observatory Admin\Branding\Observatory Symbol 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95275"/>
            <a:ext cx="37687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36600" y="3739064"/>
            <a:ext cx="6400800" cy="25749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6600" y="1773238"/>
            <a:ext cx="7772400" cy="183673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A3F8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PHSA_logo_cmy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3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486400" y="622300"/>
            <a:ext cx="2971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57200" y="449263"/>
            <a:ext cx="8229600" cy="746125"/>
            <a:chOff x="457200" y="449196"/>
            <a:chExt cx="822960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22960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8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2057408"/>
            <a:ext cx="8229600" cy="399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>
              <a:buFont typeface="Arial"/>
              <a:buChar char="•"/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009"/>
            <a:ext cx="8229600" cy="728662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5D1E62-8E1B-4F3B-8BC3-A6ED00B05639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10/1/2018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018C951-740A-4F7B-B173-FF80783D39B4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1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8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10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94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4811"/>
            <a:ext cx="4040188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94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4811"/>
            <a:ext cx="4041775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77773F9-8270-4683-B3DA-3CE69CE4386E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10/1/2018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C96306-6C60-4A64-B8D1-07AE3F43A8A8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4" name="Picture 13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9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137"/>
            <a:ext cx="8229600" cy="558800"/>
          </a:xfrm>
          <a:prstGeom prst="rect">
            <a:avLst/>
          </a:prstGeom>
        </p:spPr>
        <p:txBody>
          <a:bodyPr vert="horz"/>
          <a:lstStyle>
            <a:lvl1pPr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8991014-A362-457F-855B-F6684D99E7D2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10/1/2018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0793868-4084-452F-8900-29211E79F74C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9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1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62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Across HSDAs within a Single HA</a:t>
            </a:r>
          </a:p>
          <a:p>
            <a:pPr lvl="1"/>
            <a:r>
              <a:rPr lang="en-CA" dirty="0" smtClean="0"/>
              <a:t>If the total value of a single HSDA is suppressed, suppress all male, female, and total values for all HSDAs</a:t>
            </a:r>
          </a:p>
          <a:p>
            <a:pPr lvl="1"/>
            <a:r>
              <a:rPr lang="en-CA" dirty="0" smtClean="0"/>
              <a:t>If only one male or one female value is suppressed within a single HSDA, triggering suppression of the value for the other gender, then all male and female values in all other HSDAs in that HA must be suppressed</a:t>
            </a:r>
          </a:p>
          <a:p>
            <a:pPr lvl="1"/>
            <a:r>
              <a:rPr lang="en-CA" dirty="0" smtClean="0"/>
              <a:t>If the values of opposite genders in two different HSDAs require suppression, then suppression as above must occur</a:t>
            </a:r>
          </a:p>
          <a:p>
            <a:pPr lvl="1"/>
            <a:r>
              <a:rPr lang="en-CA" dirty="0" smtClean="0"/>
              <a:t>If the values of a single gender in two or more HSDAs require suppression, then only the values of the opposite gender in those HSDAs require suppression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Logic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the cell value greater than 0 and less than 5?</a:t>
            </a:r>
          </a:p>
          <a:p>
            <a:r>
              <a:rPr lang="en-CA" dirty="0" smtClean="0"/>
              <a:t>Can you recalculate the suppressed value from a triplet? I.e. Male/Female/Total.</a:t>
            </a:r>
          </a:p>
          <a:p>
            <a:r>
              <a:rPr lang="en-CA" dirty="0" smtClean="0"/>
              <a:t>Can you recalculate the suppressed values from higher-order elements? I.e. HA totals and other HSDAs.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Triggers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7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277720"/>
              </p:ext>
            </p:extLst>
          </p:nvPr>
        </p:nvGraphicFramePr>
        <p:xfrm>
          <a:off x="457200" y="2057400"/>
          <a:ext cx="8227750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240"/>
                <a:gridCol w="786259"/>
                <a:gridCol w="871658"/>
                <a:gridCol w="792150"/>
                <a:gridCol w="942334"/>
                <a:gridCol w="1023959"/>
                <a:gridCol w="997150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Logic: Example 1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6173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4149080"/>
            <a:ext cx="8229600" cy="1904587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45720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Font typeface="Arial" panose="020B0604020202020204" pitchFamily="34" charset="0"/>
              <a:buChar char="•"/>
              <a:defRPr sz="28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Courier New" panose="02070309020205020404" pitchFamily="49" charset="0"/>
              <a:buChar char="o"/>
              <a:defRPr sz="24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1000"/>
              <a:buFont typeface="Courier New" panose="02070309020205020404" pitchFamily="49" charset="0"/>
              <a:buChar char="o"/>
              <a:defRPr sz="20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62000"/>
              <a:buFont typeface="Wingdings" panose="05000000000000000000" pitchFamily="2" charset="2"/>
              <a:buChar char=""/>
              <a:defRPr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Kootenay</a:t>
            </a:r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remaining three health service delivery areas</a:t>
            </a:r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49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35646"/>
              </p:ext>
            </p:extLst>
          </p:nvPr>
        </p:nvGraphicFramePr>
        <p:xfrm>
          <a:off x="457200" y="2057400"/>
          <a:ext cx="8227750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240"/>
                <a:gridCol w="786259"/>
                <a:gridCol w="871658"/>
                <a:gridCol w="792150"/>
                <a:gridCol w="942334"/>
                <a:gridCol w="1023959"/>
                <a:gridCol w="997150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Logic: Example 1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6173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4149080"/>
            <a:ext cx="8229600" cy="1904587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45720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Font typeface="Arial" panose="020B0604020202020204" pitchFamily="34" charset="0"/>
              <a:buChar char="•"/>
              <a:defRPr sz="28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Courier New" panose="02070309020205020404" pitchFamily="49" charset="0"/>
              <a:buChar char="o"/>
              <a:defRPr sz="24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1000"/>
              <a:buFont typeface="Courier New" panose="02070309020205020404" pitchFamily="49" charset="0"/>
              <a:buChar char="o"/>
              <a:defRPr sz="20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62000"/>
              <a:buFont typeface="Wingdings" panose="05000000000000000000" pitchFamily="2" charset="2"/>
              <a:buChar char=""/>
              <a:defRPr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Kootenay</a:t>
            </a:r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</a:t>
            </a:r>
            <a:r>
              <a:rPr lang="en-CA" dirty="0" smtClean="0"/>
              <a:t>health </a:t>
            </a:r>
            <a:r>
              <a:rPr lang="en-CA" dirty="0"/>
              <a:t>service delivery </a:t>
            </a:r>
            <a:r>
              <a:rPr lang="en-CA" dirty="0" smtClean="0"/>
              <a:t>area with next lowest total </a:t>
            </a:r>
          </a:p>
          <a:p>
            <a:pPr marL="457200" lvl="1" indent="0">
              <a:buNone/>
            </a:pPr>
            <a:r>
              <a:rPr lang="en-CA" dirty="0" smtClean="0"/>
              <a:t>No </a:t>
            </a:r>
            <a:r>
              <a:rPr lang="en-CA" dirty="0"/>
              <a:t>further suppression needed</a:t>
            </a:r>
          </a:p>
          <a:p>
            <a:pPr lvl="1"/>
            <a:endParaRPr lang="en-CA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0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Dual </a:t>
            </a:r>
            <a:r>
              <a:rPr lang="en-CA" dirty="0"/>
              <a:t>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</a:t>
            </a:r>
            <a:r>
              <a:rPr lang="en-CA" dirty="0" smtClean="0"/>
              <a:t>remaining three health service delivery areas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Logic: Example 2</a:t>
            </a:r>
            <a:endParaRPr lang="en-CA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730008"/>
              </p:ext>
            </p:extLst>
          </p:nvPr>
        </p:nvGraphicFramePr>
        <p:xfrm>
          <a:off x="1259632" y="1916832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/>
                <a:gridCol w="633072"/>
                <a:gridCol w="701833"/>
                <a:gridCol w="637815"/>
                <a:gridCol w="758739"/>
                <a:gridCol w="824461"/>
                <a:gridCol w="802875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6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Dual </a:t>
            </a:r>
            <a:r>
              <a:rPr lang="en-CA" dirty="0"/>
              <a:t>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</a:t>
            </a:r>
            <a:r>
              <a:rPr lang="en-CA" dirty="0" smtClean="0"/>
              <a:t>health service delivery area with next lowest total</a:t>
            </a:r>
          </a:p>
          <a:p>
            <a:pPr marL="457200" lvl="1" indent="0">
              <a:buNone/>
            </a:pPr>
            <a:r>
              <a:rPr lang="en-CA" dirty="0" smtClean="0"/>
              <a:t>No further suppression needed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Logic: Example 2</a:t>
            </a:r>
            <a:endParaRPr lang="en-CA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581025"/>
              </p:ext>
            </p:extLst>
          </p:nvPr>
        </p:nvGraphicFramePr>
        <p:xfrm>
          <a:off x="1259632" y="1916832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/>
                <a:gridCol w="633072"/>
                <a:gridCol w="701833"/>
                <a:gridCol w="637815"/>
                <a:gridCol w="758739"/>
                <a:gridCol w="824461"/>
                <a:gridCol w="802875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females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8397"/>
              </p:ext>
            </p:extLst>
          </p:nvPr>
        </p:nvGraphicFramePr>
        <p:xfrm>
          <a:off x="1259632" y="1916832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/>
                <a:gridCol w="633072"/>
                <a:gridCol w="701833"/>
                <a:gridCol w="637815"/>
                <a:gridCol w="758739"/>
                <a:gridCol w="824461"/>
                <a:gridCol w="802875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4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53842"/>
              </p:ext>
            </p:extLst>
          </p:nvPr>
        </p:nvGraphicFramePr>
        <p:xfrm>
          <a:off x="1259632" y="1844824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/>
                <a:gridCol w="633072"/>
                <a:gridCol w="701833"/>
                <a:gridCol w="637815"/>
                <a:gridCol w="758739"/>
                <a:gridCol w="824461"/>
                <a:gridCol w="802875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Small cells suppressed for both genders and totals for two HSDAs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5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460936"/>
              </p:ext>
            </p:extLst>
          </p:nvPr>
        </p:nvGraphicFramePr>
        <p:xfrm>
          <a:off x="1259632" y="1844824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/>
                <a:gridCol w="633072"/>
                <a:gridCol w="701833"/>
                <a:gridCol w="637815"/>
                <a:gridCol w="758739"/>
                <a:gridCol w="824461"/>
                <a:gridCol w="802875"/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49129"/>
      </p:ext>
    </p:extLst>
  </p:cSld>
  <p:clrMapOvr>
    <a:masterClrMapping/>
  </p:clrMapOvr>
</p:sld>
</file>

<file path=ppt/theme/theme1.xml><?xml version="1.0" encoding="utf-8"?>
<a:theme xmlns:a="http://schemas.openxmlformats.org/drawingml/2006/main" name="BCCD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744</Words>
  <Application>Microsoft Office PowerPoint</Application>
  <PresentationFormat>On-screen Show (4:3)</PresentationFormat>
  <Paragraphs>306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BCCDC</vt:lpstr>
      <vt:lpstr>Suppression Logic</vt:lpstr>
      <vt:lpstr>Suppression Triggers</vt:lpstr>
      <vt:lpstr>Current Logic: Example 1</vt:lpstr>
      <vt:lpstr>Alternative Logic: Example 1</vt:lpstr>
      <vt:lpstr>Current Logic: Example 2</vt:lpstr>
      <vt:lpstr>Alternative Logic: Example 2</vt:lpstr>
      <vt:lpstr>Example 3</vt:lpstr>
      <vt:lpstr>Example 4</vt:lpstr>
      <vt:lpstr>Example 5</vt:lpstr>
    </vt:vector>
  </TitlesOfParts>
  <Company>Health Shared Services 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Suppression</dc:title>
  <dc:creator>Harris, Brent</dc:creator>
  <cp:lastModifiedBy>Leamon, Anthony</cp:lastModifiedBy>
  <cp:revision>18</cp:revision>
  <dcterms:created xsi:type="dcterms:W3CDTF">2018-02-13T17:57:56Z</dcterms:created>
  <dcterms:modified xsi:type="dcterms:W3CDTF">2018-10-01T17:49:03Z</dcterms:modified>
</cp:coreProperties>
</file>