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N:\BCCDC Administration\Observatory Admin\Branding\Observatory Symbol 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95275"/>
            <a:ext cx="376872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36600" y="3739064"/>
            <a:ext cx="6400800" cy="25749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36600" y="1773238"/>
            <a:ext cx="7772400" cy="183673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A3F84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PHSA_logo_cmy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3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486400" y="622300"/>
            <a:ext cx="2971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457200" y="449263"/>
            <a:ext cx="8229600" cy="746125"/>
            <a:chOff x="457200" y="449196"/>
            <a:chExt cx="8229600" cy="745958"/>
          </a:xfrm>
        </p:grpSpPr>
        <p:pic>
          <p:nvPicPr>
            <p:cNvPr id="6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>
              <a:off x="457200" y="449196"/>
              <a:ext cx="822960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8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2057408"/>
            <a:ext cx="8229600" cy="39962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>
              <a:buFont typeface="Arial"/>
              <a:buChar char="•"/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009"/>
            <a:ext cx="8229600" cy="728662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A3F8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5D1E62-8E1B-4F3B-8BC3-A6ED00B05639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2018-03-07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018C951-740A-4F7B-B173-FF80783D39B4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3" name="Picture 12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1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457200" y="449263"/>
            <a:ext cx="8542338" cy="746125"/>
            <a:chOff x="457200" y="449196"/>
            <a:chExt cx="8542420" cy="745958"/>
          </a:xfrm>
        </p:grpSpPr>
        <p:pic>
          <p:nvPicPr>
            <p:cNvPr id="8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457200" y="449196"/>
              <a:ext cx="854242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10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941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A3F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4811"/>
            <a:ext cx="4040188" cy="395128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941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A3F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4811"/>
            <a:ext cx="4041775" cy="395128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77773F9-8270-4683-B3DA-3CE69CE4386E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2018-03-07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C96306-6C60-4A64-B8D1-07AE3F43A8A8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4" name="Picture 13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4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457200" y="449263"/>
            <a:ext cx="8542338" cy="746125"/>
            <a:chOff x="457200" y="449196"/>
            <a:chExt cx="8542420" cy="745958"/>
          </a:xfrm>
        </p:grpSpPr>
        <p:pic>
          <p:nvPicPr>
            <p:cNvPr id="6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>
              <a:off x="457200" y="449196"/>
              <a:ext cx="854242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9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0409"/>
            <a:ext cx="4038600" cy="4170549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sz="2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930409"/>
            <a:ext cx="4038600" cy="4170549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sz="2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137"/>
            <a:ext cx="8229600" cy="558800"/>
          </a:xfrm>
          <a:prstGeom prst="rect">
            <a:avLst/>
          </a:prstGeom>
        </p:spPr>
        <p:txBody>
          <a:bodyPr vert="horz"/>
          <a:lstStyle>
            <a:lvl1pPr>
              <a:defRPr sz="3600" b="1" i="0">
                <a:solidFill>
                  <a:srgbClr val="0A3F8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8991014-A362-457F-855B-F6684D99E7D2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2018-03-07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0793868-4084-452F-8900-29211E79F74C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3" name="Picture 12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9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10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81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62000"/>
        <a:buFont typeface="Wingdings" panose="05000000000000000000" pitchFamily="2" charset="2"/>
        <a:buChar char="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533150" y="4365104"/>
            <a:ext cx="8604448" cy="1378173"/>
          </a:xfrm>
        </p:spPr>
        <p:txBody>
          <a:bodyPr/>
          <a:lstStyle/>
          <a:p>
            <a:r>
              <a:rPr lang="en-CA" dirty="0" err="1" smtClean="0"/>
              <a:t>Andriy</a:t>
            </a:r>
            <a:r>
              <a:rPr lang="en-CA" dirty="0" smtClean="0"/>
              <a:t> </a:t>
            </a:r>
            <a:r>
              <a:rPr lang="en-CA" dirty="0" smtClean="0"/>
              <a:t>Koval, </a:t>
            </a:r>
            <a:r>
              <a:rPr lang="en-US" dirty="0" smtClean="0"/>
              <a:t>CIHR </a:t>
            </a:r>
            <a:r>
              <a:rPr lang="en-US" dirty="0"/>
              <a:t>Health System Impact Fellow</a:t>
            </a:r>
            <a:endParaRPr lang="en-CA" dirty="0" smtClean="0"/>
          </a:p>
          <a:p>
            <a:r>
              <a:rPr lang="en-CA" dirty="0" smtClean="0"/>
              <a:t>Brent </a:t>
            </a:r>
            <a:r>
              <a:rPr lang="en-CA" dirty="0" smtClean="0"/>
              <a:t>Harris, Regional Epidemiologist (Interior)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1628800"/>
            <a:ext cx="8352928" cy="2088232"/>
          </a:xfrm>
        </p:spPr>
        <p:txBody>
          <a:bodyPr/>
          <a:lstStyle/>
          <a:p>
            <a:pPr algn="ctr"/>
            <a:r>
              <a:rPr lang="en-US" dirty="0"/>
              <a:t>Automated </a:t>
            </a:r>
            <a:endParaRPr lang="en-US" dirty="0" smtClean="0"/>
          </a:p>
          <a:p>
            <a:pPr algn="ctr"/>
            <a:r>
              <a:rPr lang="en-US" dirty="0" smtClean="0"/>
              <a:t>Small </a:t>
            </a:r>
            <a:r>
              <a:rPr lang="en-US" dirty="0"/>
              <a:t>Cell </a:t>
            </a:r>
            <a:r>
              <a:rPr lang="en-US" dirty="0" smtClean="0"/>
              <a:t>Suppression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for Public Release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7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277720"/>
              </p:ext>
            </p:extLst>
          </p:nvPr>
        </p:nvGraphicFramePr>
        <p:xfrm>
          <a:off x="457200" y="2057400"/>
          <a:ext cx="8227750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6173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4149080"/>
            <a:ext cx="8229600" cy="1904587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45720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Font typeface="Arial" panose="020B0604020202020204" pitchFamily="34" charset="0"/>
              <a:buChar char="•"/>
              <a:defRPr sz="28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Courier New" panose="02070309020205020404" pitchFamily="49" charset="0"/>
              <a:buChar char="o"/>
              <a:defRPr sz="24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1000"/>
              <a:buFont typeface="Courier New" panose="02070309020205020404" pitchFamily="49" charset="0"/>
              <a:buChar char="o"/>
              <a:defRPr sz="20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62000"/>
              <a:buFont typeface="Wingdings" panose="05000000000000000000" pitchFamily="2" charset="2"/>
              <a:buChar char=""/>
              <a:defRPr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Kootenay</a:t>
            </a:r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remaining three health service delivery areas</a:t>
            </a:r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49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 smtClean="0"/>
              <a:t>Dual </a:t>
            </a:r>
            <a:r>
              <a:rPr lang="en-CA" dirty="0"/>
              <a:t>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remaining three health </a:t>
            </a:r>
            <a:r>
              <a:rPr lang="en-CA" dirty="0" smtClean="0"/>
              <a:t>service delivery areas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69497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6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</a:t>
            </a:r>
            <a:r>
              <a:rPr lang="en-CA" dirty="0" smtClean="0"/>
              <a:t>HSDA (x2)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</a:t>
            </a:r>
            <a:r>
              <a:rPr lang="en-CA" dirty="0" smtClean="0"/>
              <a:t>Kootenay and females within Kootenay Boundary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 further suppression needed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340814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80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</a:t>
            </a:r>
            <a:r>
              <a:rPr lang="en-CA" dirty="0" smtClean="0"/>
              <a:t>HSDA (x2)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</a:t>
            </a:r>
            <a:r>
              <a:rPr lang="en-CA" dirty="0" smtClean="0"/>
              <a:t>Kootenay and males within Kootenay Boundary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 further suppression needed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4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49791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6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 smtClean="0"/>
              <a:t>Small cells suppressed for both genders and totals for two HSDAs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5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542196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Ministry data set – includes small cells</a:t>
            </a:r>
          </a:p>
          <a:p>
            <a:pPr lvl="1"/>
            <a:r>
              <a:rPr lang="en-CA" dirty="0" smtClean="0"/>
              <a:t>Directive to suppress &lt;5, and to ensure no back-calculation of suppressed cells</a:t>
            </a:r>
          </a:p>
          <a:p>
            <a:pPr lvl="1"/>
            <a:r>
              <a:rPr lang="en-CA" dirty="0" smtClean="0"/>
              <a:t>10 years of data, breakdown by disease (some rare), HSDA, gender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1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as simple as ‘find’ and ‘replace’ or basic rule based logic (IF &gt;0 AND &lt;5 THEN “&lt;5” END)</a:t>
            </a:r>
          </a:p>
          <a:p>
            <a:r>
              <a:rPr lang="en-CA" dirty="0" smtClean="0"/>
              <a:t> Prone to human error</a:t>
            </a:r>
          </a:p>
          <a:p>
            <a:r>
              <a:rPr lang="en-CA" dirty="0" smtClean="0"/>
              <a:t>Time consuming</a:t>
            </a:r>
          </a:p>
          <a:p>
            <a:r>
              <a:rPr lang="en-CA" dirty="0" smtClean="0"/>
              <a:t>Manual work begets manual work (i.e. not reproducible)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The Problem with Manual Suppression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4392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Transparent</a:t>
            </a:r>
          </a:p>
          <a:p>
            <a:r>
              <a:rPr lang="en-CA" dirty="0" smtClean="0"/>
              <a:t>Reproducible - given appropriate data structure</a:t>
            </a:r>
          </a:p>
          <a:p>
            <a:r>
              <a:rPr lang="en-CA" dirty="0" smtClean="0"/>
              <a:t>Scalable - given appropriate data structure</a:t>
            </a:r>
          </a:p>
          <a:p>
            <a:r>
              <a:rPr lang="en-CA" dirty="0" smtClean="0"/>
              <a:t>More efficient use of resources - computer vs. human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Solution - Automation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3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Break down the decision scenario into smallest form – a specific condition at a point in time for a specific gender within a geographical hierarchy</a:t>
            </a:r>
          </a:p>
          <a:p>
            <a:r>
              <a:rPr lang="en-CA" dirty="0" smtClean="0"/>
              <a:t>Shape the data to support evaluation of suppression logic</a:t>
            </a:r>
          </a:p>
          <a:p>
            <a:r>
              <a:rPr lang="en-CA" dirty="0" smtClean="0"/>
              <a:t>Apply the suppression logic as a sequence of testable questions</a:t>
            </a:r>
          </a:p>
          <a:p>
            <a:r>
              <a:rPr lang="en-CA" dirty="0" smtClean="0"/>
              <a:t>Examine implemented suppression and evidence for such in each scenario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59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Within a single HSDA</a:t>
            </a:r>
          </a:p>
          <a:p>
            <a:pPr lvl="1"/>
            <a:r>
              <a:rPr lang="en-CA" dirty="0" smtClean="0"/>
              <a:t>Anything greater than 0 and less than 5 requires suppression (gender specific or total)</a:t>
            </a:r>
          </a:p>
          <a:p>
            <a:pPr lvl="1"/>
            <a:r>
              <a:rPr lang="en-CA" dirty="0" smtClean="0"/>
              <a:t>If the value for one gender is suppressed, suppress the value of the other to prevent back-calculation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Logic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0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Across HSDAs within a Single HA</a:t>
            </a:r>
          </a:p>
          <a:p>
            <a:pPr lvl="1"/>
            <a:r>
              <a:rPr lang="en-CA" dirty="0" smtClean="0"/>
              <a:t>If the total value of a single HSDA is suppressed, suppress all male, female, and total values for all HSDAs</a:t>
            </a:r>
          </a:p>
          <a:p>
            <a:pPr lvl="1"/>
            <a:r>
              <a:rPr lang="en-CA" dirty="0" smtClean="0"/>
              <a:t>If only one male or one female value is suppressed within a single HSDA, triggering suppression of the value for the other gender, then all male and female values in all other HSDAs in that HA must be suppressed</a:t>
            </a:r>
          </a:p>
          <a:p>
            <a:pPr lvl="1"/>
            <a:r>
              <a:rPr lang="en-CA" dirty="0" smtClean="0"/>
              <a:t>If the values of opposite genders in two different HSDAs require suppression, then suppression as above must occur</a:t>
            </a:r>
          </a:p>
          <a:p>
            <a:pPr lvl="1"/>
            <a:r>
              <a:rPr lang="en-CA" dirty="0" smtClean="0"/>
              <a:t>If the values of a single gender in two or more HSDAs require suppression, then only the values of the opposite gender in those HSDAs require suppression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Logic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3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the cell value greater than 0 and less than 5?</a:t>
            </a:r>
          </a:p>
          <a:p>
            <a:r>
              <a:rPr lang="en-CA" dirty="0" smtClean="0"/>
              <a:t>Can you recalculate the suppressed value from a triplet? I.e. Male/Female/Total.</a:t>
            </a:r>
          </a:p>
          <a:p>
            <a:r>
              <a:rPr lang="en-CA" dirty="0" smtClean="0"/>
              <a:t>Can you recalculate the suppressed values from higher-order elements? I.e. HA totals and other HSDAs.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Triggers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71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Visual system of evaluation</a:t>
            </a:r>
          </a:p>
          <a:p>
            <a:pPr lvl="1"/>
            <a:r>
              <a:rPr lang="en-CA" dirty="0" smtClean="0"/>
              <a:t>Assists human decision making</a:t>
            </a:r>
          </a:p>
          <a:p>
            <a:pPr lvl="1"/>
            <a:r>
              <a:rPr lang="en-CA" dirty="0" smtClean="0"/>
              <a:t>Reduces human error</a:t>
            </a:r>
          </a:p>
          <a:p>
            <a:r>
              <a:rPr lang="en-CA" dirty="0" smtClean="0"/>
              <a:t>Reproducible script development</a:t>
            </a:r>
          </a:p>
          <a:p>
            <a:pPr lvl="1"/>
            <a:r>
              <a:rPr lang="en-CA" dirty="0" smtClean="0"/>
              <a:t>Increased efficiency and accuracy</a:t>
            </a:r>
          </a:p>
          <a:p>
            <a:pPr lvl="1"/>
            <a:r>
              <a:rPr lang="en-CA" dirty="0" smtClean="0"/>
              <a:t>Documentation and quality control</a:t>
            </a:r>
          </a:p>
          <a:p>
            <a:pPr lvl="1"/>
            <a:r>
              <a:rPr lang="en-CA" dirty="0" smtClean="0"/>
              <a:t>Greater resilience to changes in data sources</a:t>
            </a:r>
          </a:p>
          <a:p>
            <a:pPr lvl="1"/>
            <a:r>
              <a:rPr lang="en-CA" dirty="0" smtClean="0"/>
              <a:t>Allows for further development of more complex decisions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Examine Suppression Evidence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392435"/>
      </p:ext>
    </p:extLst>
  </p:cSld>
  <p:clrMapOvr>
    <a:masterClrMapping/>
  </p:clrMapOvr>
</p:sld>
</file>

<file path=ppt/theme/theme1.xml><?xml version="1.0" encoding="utf-8"?>
<a:theme xmlns:a="http://schemas.openxmlformats.org/drawingml/2006/main" name="BCCD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834</Words>
  <Application>Microsoft Office PowerPoint</Application>
  <PresentationFormat>On-screen Show (4:3)</PresentationFormat>
  <Paragraphs>257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Courier New</vt:lpstr>
      <vt:lpstr>Times New Roman</vt:lpstr>
      <vt:lpstr>Wingdings</vt:lpstr>
      <vt:lpstr>BCCDC</vt:lpstr>
      <vt:lpstr>PowerPoint Presentation</vt:lpstr>
      <vt:lpstr>Introduction</vt:lpstr>
      <vt:lpstr>The Problem with Manual Suppression</vt:lpstr>
      <vt:lpstr>The Solution - Automation</vt:lpstr>
      <vt:lpstr>The Process</vt:lpstr>
      <vt:lpstr>Suppression Logic</vt:lpstr>
      <vt:lpstr>Suppression Logic</vt:lpstr>
      <vt:lpstr>Suppression Triggers</vt:lpstr>
      <vt:lpstr>Examine Suppression Evidence</vt:lpstr>
      <vt:lpstr>Example 1</vt:lpstr>
      <vt:lpstr>Example 2</vt:lpstr>
      <vt:lpstr>Example 3</vt:lpstr>
      <vt:lpstr>Example 4</vt:lpstr>
      <vt:lpstr>Example 5</vt:lpstr>
    </vt:vector>
  </TitlesOfParts>
  <Company>Health Shared Services 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Data Suppression</dc:title>
  <dc:creator>Harris, Brent</dc:creator>
  <cp:lastModifiedBy>Andrey Koval</cp:lastModifiedBy>
  <cp:revision>17</cp:revision>
  <dcterms:created xsi:type="dcterms:W3CDTF">2018-02-13T17:57:56Z</dcterms:created>
  <dcterms:modified xsi:type="dcterms:W3CDTF">2018-03-07T18:29:13Z</dcterms:modified>
</cp:coreProperties>
</file>