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6"/>
  </p:notesMasterIdLst>
  <p:sldIdLst>
    <p:sldId id="256" r:id="rId3"/>
    <p:sldId id="257" r:id="rId4"/>
    <p:sldId id="258" r:id="rId5"/>
    <p:sldId id="260" r:id="rId6"/>
    <p:sldId id="262" r:id="rId7"/>
    <p:sldId id="264" r:id="rId8"/>
    <p:sldId id="265" r:id="rId9"/>
    <p:sldId id="259" r:id="rId10"/>
    <p:sldId id="286" r:id="rId11"/>
    <p:sldId id="273" r:id="rId12"/>
    <p:sldId id="274" r:id="rId13"/>
    <p:sldId id="275" r:id="rId14"/>
    <p:sldId id="268" r:id="rId15"/>
    <p:sldId id="269" r:id="rId16"/>
    <p:sldId id="270" r:id="rId17"/>
    <p:sldId id="287" r:id="rId18"/>
    <p:sldId id="290" r:id="rId19"/>
    <p:sldId id="313"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288" r:id="rId43"/>
    <p:sldId id="271" r:id="rId44"/>
    <p:sldId id="272" r:id="rId45"/>
    <p:sldId id="276" r:id="rId46"/>
    <p:sldId id="277" r:id="rId47"/>
    <p:sldId id="278" r:id="rId48"/>
    <p:sldId id="279" r:id="rId49"/>
    <p:sldId id="280" r:id="rId50"/>
    <p:sldId id="281" r:id="rId51"/>
    <p:sldId id="282" r:id="rId52"/>
    <p:sldId id="283" r:id="rId53"/>
    <p:sldId id="284" r:id="rId54"/>
    <p:sldId id="285"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E58BD-0515-4479-8657-0B4F89CECB4D}" type="datetimeFigureOut">
              <a:rPr lang="en-US" smtClean="0"/>
              <a:t>04-Mar-21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DD43B5-92C2-463E-9C60-5806969F4F60}" type="slidenum">
              <a:rPr lang="en-US" smtClean="0"/>
              <a:t>‹#›</a:t>
            </a:fld>
            <a:endParaRPr lang="en-US"/>
          </a:p>
        </p:txBody>
      </p:sp>
    </p:spTree>
    <p:extLst>
      <p:ext uri="{BB962C8B-B14F-4D97-AF65-F5344CB8AC3E}">
        <p14:creationId xmlns:p14="http://schemas.microsoft.com/office/powerpoint/2010/main" val="103063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1D60BCA9-80E0-4285-B0C9-0E501B95B5EE}" type="slidenum">
              <a:rPr lang="en-US" altLang="en-US" sz="1300">
                <a:solidFill>
                  <a:srgbClr val="000000"/>
                </a:solidFill>
              </a:rPr>
              <a:pPr eaLnBrk="1" hangingPunct="1"/>
              <a:t>16</a:t>
            </a:fld>
            <a:endParaRPr lang="en-US" altLang="en-US" sz="1300">
              <a:solidFill>
                <a:srgbClr val="000000"/>
              </a:solidFill>
            </a:endParaRPr>
          </a:p>
        </p:txBody>
      </p:sp>
      <p:sp>
        <p:nvSpPr>
          <p:cNvPr id="432131" name="Rectangle 2"/>
          <p:cNvSpPr>
            <a:spLocks noGrp="1" noRot="1" noChangeAspect="1" noChangeArrowheads="1" noTextEdit="1"/>
          </p:cNvSpPr>
          <p:nvPr>
            <p:ph type="sldImg"/>
          </p:nvPr>
        </p:nvSpPr>
        <p:spPr>
          <a:ln/>
        </p:spPr>
      </p:sp>
      <p:sp>
        <p:nvSpPr>
          <p:cNvPr id="432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i-FI" altLang="en-US" smtClean="0">
              <a:latin typeface="Arial" panose="020B0604020202020204" pitchFamily="34" charset="0"/>
            </a:endParaRPr>
          </a:p>
        </p:txBody>
      </p:sp>
    </p:spTree>
    <p:extLst>
      <p:ext uri="{BB962C8B-B14F-4D97-AF65-F5344CB8AC3E}">
        <p14:creationId xmlns:p14="http://schemas.microsoft.com/office/powerpoint/2010/main" val="1798948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92BD76-E5F6-44E5-B844-839FB72816E9}"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46745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A0AF44-E89A-4457-B70F-B38E2870F7A8}" type="datetimeFigureOut">
              <a:rPr lang="en-US" smtClean="0"/>
              <a:t>04-Mar-21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025DF-9D20-4060-B7FA-AECEF9E37E5B}" type="slidenum">
              <a:rPr lang="en-US" smtClean="0"/>
              <a:t>‹#›</a:t>
            </a:fld>
            <a:endParaRPr lang="en-US"/>
          </a:p>
        </p:txBody>
      </p:sp>
    </p:spTree>
    <p:extLst>
      <p:ext uri="{BB962C8B-B14F-4D97-AF65-F5344CB8AC3E}">
        <p14:creationId xmlns:p14="http://schemas.microsoft.com/office/powerpoint/2010/main" val="220640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0AF44-E89A-4457-B70F-B38E2870F7A8}" type="datetimeFigureOut">
              <a:rPr lang="en-US" smtClean="0"/>
              <a:t>04-Mar-21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025DF-9D20-4060-B7FA-AECEF9E37E5B}" type="slidenum">
              <a:rPr lang="en-US" smtClean="0"/>
              <a:t>‹#›</a:t>
            </a:fld>
            <a:endParaRPr lang="en-US"/>
          </a:p>
        </p:txBody>
      </p:sp>
    </p:spTree>
    <p:extLst>
      <p:ext uri="{BB962C8B-B14F-4D97-AF65-F5344CB8AC3E}">
        <p14:creationId xmlns:p14="http://schemas.microsoft.com/office/powerpoint/2010/main" val="1302131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0AF44-E89A-4457-B70F-B38E2870F7A8}" type="datetimeFigureOut">
              <a:rPr lang="en-US" smtClean="0"/>
              <a:t>04-Mar-21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025DF-9D20-4060-B7FA-AECEF9E37E5B}" type="slidenum">
              <a:rPr lang="en-US" smtClean="0"/>
              <a:t>‹#›</a:t>
            </a:fld>
            <a:endParaRPr lang="en-US"/>
          </a:p>
        </p:txBody>
      </p:sp>
    </p:spTree>
    <p:extLst>
      <p:ext uri="{BB962C8B-B14F-4D97-AF65-F5344CB8AC3E}">
        <p14:creationId xmlns:p14="http://schemas.microsoft.com/office/powerpoint/2010/main" val="1159376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578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3120180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628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6" name="Footer Placeholder 5"/>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7" name="Slide Number Placeholder 6"/>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992068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8" name="Footer Placeholder 7"/>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9" name="Slide Number Placeholder 8"/>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1033743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4" name="Footer Placeholder 3"/>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1200042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8" name="Footer Placeholder 7"/>
          <p:cNvSpPr>
            <a:spLocks noGrp="1"/>
          </p:cNvSpPr>
          <p:nvPr>
            <p:ph type="ftr" sz="quarter" idx="11"/>
          </p:nvPr>
        </p:nvSpPr>
        <p:spPr/>
        <p:txBody>
          <a:bodyPr/>
          <a:lstStyle>
            <a:lvl1pPr>
              <a:defRPr>
                <a:solidFill>
                  <a:srgbClr val="FFFFFF"/>
                </a:solidFill>
              </a:defRPr>
            </a:lvl1pPr>
          </a:lstStyle>
          <a:p>
            <a:pPr fontAlgn="base">
              <a:spcBef>
                <a:spcPct val="0"/>
              </a:spcBef>
              <a:spcAft>
                <a:spcPct val="0"/>
              </a:spcAft>
              <a:defRPr/>
            </a:pPr>
            <a:endParaRPr lang="en-US">
              <a:solidFill>
                <a:srgbClr val="000000"/>
              </a:solidFill>
            </a:endParaRPr>
          </a:p>
        </p:txBody>
      </p:sp>
      <p:sp>
        <p:nvSpPr>
          <p:cNvPr id="9" name="Slide Number Placeholder 8"/>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6375683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fontAlgn="base">
              <a:spcBef>
                <a:spcPct val="0"/>
              </a:spcBef>
              <a:spcAft>
                <a:spcPct val="0"/>
              </a:spcAft>
              <a:defRPr/>
            </a:pPr>
            <a:endParaRPr lang="en-US">
              <a:solidFill>
                <a:srgbClr val="000000"/>
              </a:solidFill>
            </a:endParaRP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fontAlgn="base">
              <a:spcBef>
                <a:spcPct val="0"/>
              </a:spcBef>
              <a:spcAft>
                <a:spcPct val="0"/>
              </a:spcAft>
              <a:defRPr/>
            </a:pPr>
            <a:endParaRPr lang="en-US">
              <a:solidFill>
                <a:srgbClr val="000000"/>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192938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0AF44-E89A-4457-B70F-B38E2870F7A8}" type="datetimeFigureOut">
              <a:rPr lang="en-US" smtClean="0"/>
              <a:t>04-Mar-21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025DF-9D20-4060-B7FA-AECEF9E37E5B}" type="slidenum">
              <a:rPr lang="en-US" smtClean="0"/>
              <a:t>‹#›</a:t>
            </a:fld>
            <a:endParaRPr lang="en-US"/>
          </a:p>
        </p:txBody>
      </p:sp>
    </p:spTree>
    <p:extLst>
      <p:ext uri="{BB962C8B-B14F-4D97-AF65-F5344CB8AC3E}">
        <p14:creationId xmlns:p14="http://schemas.microsoft.com/office/powerpoint/2010/main" val="186821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6" name="Footer Placeholder 5"/>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7" name="Slide Number Placeholder 6"/>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20490823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1037024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2025124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A0AF44-E89A-4457-B70F-B38E2870F7A8}" type="datetimeFigureOut">
              <a:rPr lang="en-US" smtClean="0"/>
              <a:t>04-Mar-21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025DF-9D20-4060-B7FA-AECEF9E37E5B}" type="slidenum">
              <a:rPr lang="en-US" smtClean="0"/>
              <a:t>‹#›</a:t>
            </a:fld>
            <a:endParaRPr lang="en-US"/>
          </a:p>
        </p:txBody>
      </p:sp>
    </p:spTree>
    <p:extLst>
      <p:ext uri="{BB962C8B-B14F-4D97-AF65-F5344CB8AC3E}">
        <p14:creationId xmlns:p14="http://schemas.microsoft.com/office/powerpoint/2010/main" val="340507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A0AF44-E89A-4457-B70F-B38E2870F7A8}" type="datetimeFigureOut">
              <a:rPr lang="en-US" smtClean="0"/>
              <a:t>04-Mar-21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9025DF-9D20-4060-B7FA-AECEF9E37E5B}" type="slidenum">
              <a:rPr lang="en-US" smtClean="0"/>
              <a:t>‹#›</a:t>
            </a:fld>
            <a:endParaRPr lang="en-US"/>
          </a:p>
        </p:txBody>
      </p:sp>
    </p:spTree>
    <p:extLst>
      <p:ext uri="{BB962C8B-B14F-4D97-AF65-F5344CB8AC3E}">
        <p14:creationId xmlns:p14="http://schemas.microsoft.com/office/powerpoint/2010/main" val="93980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A0AF44-E89A-4457-B70F-B38E2870F7A8}" type="datetimeFigureOut">
              <a:rPr lang="en-US" smtClean="0"/>
              <a:t>04-Mar-21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9025DF-9D20-4060-B7FA-AECEF9E37E5B}" type="slidenum">
              <a:rPr lang="en-US" smtClean="0"/>
              <a:t>‹#›</a:t>
            </a:fld>
            <a:endParaRPr lang="en-US"/>
          </a:p>
        </p:txBody>
      </p:sp>
    </p:spTree>
    <p:extLst>
      <p:ext uri="{BB962C8B-B14F-4D97-AF65-F5344CB8AC3E}">
        <p14:creationId xmlns:p14="http://schemas.microsoft.com/office/powerpoint/2010/main" val="3525303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A0AF44-E89A-4457-B70F-B38E2870F7A8}" type="datetimeFigureOut">
              <a:rPr lang="en-US" smtClean="0"/>
              <a:t>04-Mar-21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9025DF-9D20-4060-B7FA-AECEF9E37E5B}" type="slidenum">
              <a:rPr lang="en-US" smtClean="0"/>
              <a:t>‹#›</a:t>
            </a:fld>
            <a:endParaRPr lang="en-US"/>
          </a:p>
        </p:txBody>
      </p:sp>
    </p:spTree>
    <p:extLst>
      <p:ext uri="{BB962C8B-B14F-4D97-AF65-F5344CB8AC3E}">
        <p14:creationId xmlns:p14="http://schemas.microsoft.com/office/powerpoint/2010/main" val="259797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A0AF44-E89A-4457-B70F-B38E2870F7A8}" type="datetimeFigureOut">
              <a:rPr lang="en-US" smtClean="0"/>
              <a:t>04-Mar-21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9025DF-9D20-4060-B7FA-AECEF9E37E5B}" type="slidenum">
              <a:rPr lang="en-US" smtClean="0"/>
              <a:t>‹#›</a:t>
            </a:fld>
            <a:endParaRPr lang="en-US"/>
          </a:p>
        </p:txBody>
      </p:sp>
    </p:spTree>
    <p:extLst>
      <p:ext uri="{BB962C8B-B14F-4D97-AF65-F5344CB8AC3E}">
        <p14:creationId xmlns:p14="http://schemas.microsoft.com/office/powerpoint/2010/main" val="2111215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0AF44-E89A-4457-B70F-B38E2870F7A8}" type="datetimeFigureOut">
              <a:rPr lang="en-US" smtClean="0"/>
              <a:t>04-Mar-21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9025DF-9D20-4060-B7FA-AECEF9E37E5B}" type="slidenum">
              <a:rPr lang="en-US" smtClean="0"/>
              <a:t>‹#›</a:t>
            </a:fld>
            <a:endParaRPr lang="en-US"/>
          </a:p>
        </p:txBody>
      </p:sp>
    </p:spTree>
    <p:extLst>
      <p:ext uri="{BB962C8B-B14F-4D97-AF65-F5344CB8AC3E}">
        <p14:creationId xmlns:p14="http://schemas.microsoft.com/office/powerpoint/2010/main" val="33407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0AF44-E89A-4457-B70F-B38E2870F7A8}" type="datetimeFigureOut">
              <a:rPr lang="en-US" smtClean="0"/>
              <a:t>04-Mar-21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9025DF-9D20-4060-B7FA-AECEF9E37E5B}" type="slidenum">
              <a:rPr lang="en-US" smtClean="0"/>
              <a:t>‹#›</a:t>
            </a:fld>
            <a:endParaRPr lang="en-US"/>
          </a:p>
        </p:txBody>
      </p:sp>
    </p:spTree>
    <p:extLst>
      <p:ext uri="{BB962C8B-B14F-4D97-AF65-F5344CB8AC3E}">
        <p14:creationId xmlns:p14="http://schemas.microsoft.com/office/powerpoint/2010/main" val="1983639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0AF44-E89A-4457-B70F-B38E2870F7A8}" type="datetimeFigureOut">
              <a:rPr lang="en-US" smtClean="0"/>
              <a:t>04-Mar-21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025DF-9D20-4060-B7FA-AECEF9E37E5B}" type="slidenum">
              <a:rPr lang="en-US" smtClean="0"/>
              <a:t>‹#›</a:t>
            </a:fld>
            <a:endParaRPr lang="en-US"/>
          </a:p>
        </p:txBody>
      </p:sp>
    </p:spTree>
    <p:extLst>
      <p:ext uri="{BB962C8B-B14F-4D97-AF65-F5344CB8AC3E}">
        <p14:creationId xmlns:p14="http://schemas.microsoft.com/office/powerpoint/2010/main" val="3648860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fontAlgn="base">
              <a:spcBef>
                <a:spcPct val="0"/>
              </a:spcBef>
              <a:spcAft>
                <a:spcPct val="0"/>
              </a:spcAft>
              <a:defRPr/>
            </a:pPr>
            <a:endParaRPr lang="en-US">
              <a:solidFill>
                <a:srgbClr val="000000"/>
              </a:solidFill>
            </a:endParaRP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fontAlgn="base">
              <a:spcBef>
                <a:spcPct val="0"/>
              </a:spcBef>
              <a:spcAft>
                <a:spcPct val="0"/>
              </a:spcAft>
              <a:defRPr/>
            </a:pPr>
            <a:endParaRPr lang="en-US">
              <a:solidFill>
                <a:srgbClr val="000000"/>
              </a:solidFill>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166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hyperlink" Target="http://www.samsung.com/" TargetMode="External"/><Relationship Id="rId2" Type="http://schemas.openxmlformats.org/officeDocument/2006/relationships/hyperlink" Target="http://www.uop.edu.pk/" TargetMode="Externa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www.altavist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5" Type="http://schemas.openxmlformats.org/officeDocument/2006/relationships/hyperlink" Target="http://www.excite.com/" TargetMode="External"/><Relationship Id="rId4" Type="http://schemas.openxmlformats.org/officeDocument/2006/relationships/hyperlink" Target="http://www.hotbot.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jang.com.pk/" TargetMode="External"/><Relationship Id="rId2" Type="http://schemas.openxmlformats.org/officeDocument/2006/relationships/hyperlink" Target="http://www.geo.com/" TargetMode="External"/><Relationship Id="rId1" Type="http://schemas.openxmlformats.org/officeDocument/2006/relationships/slideLayout" Target="../slideLayouts/slideLayout2.xml"/><Relationship Id="rId5" Type="http://schemas.openxmlformats.org/officeDocument/2006/relationships/hyperlink" Target="http://www.hec.gov.pk/" TargetMode="External"/><Relationship Id="rId4" Type="http://schemas.openxmlformats.org/officeDocument/2006/relationships/hyperlink" Target="http://www.pakistan.gov.p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ibm.com/" TargetMode="External"/><Relationship Id="rId2" Type="http://schemas.openxmlformats.org/officeDocument/2006/relationships/hyperlink" Target="http://www.dell.com/" TargetMode="External"/><Relationship Id="rId1" Type="http://schemas.openxmlformats.org/officeDocument/2006/relationships/slideLayout" Target="../slideLayouts/slideLayout2.xml"/><Relationship Id="rId5" Type="http://schemas.openxmlformats.org/officeDocument/2006/relationships/hyperlink" Target="http://www.uop.edu.pk/" TargetMode="External"/><Relationship Id="rId4" Type="http://schemas.openxmlformats.org/officeDocument/2006/relationships/hyperlink" Target="http://www.pu.edu.pk/"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www.pakistanmusic.com/" TargetMode="External"/><Relationship Id="rId2" Type="http://schemas.openxmlformats.org/officeDocument/2006/relationships/hyperlink" Target="http://www.lollywood.com/"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Internet &amp; World Wide Web</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44092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i="0" u="none" strike="noStrike" baseline="0" dirty="0" smtClean="0">
                <a:latin typeface="CIDFont+F2"/>
              </a:rPr>
              <a:t>Advantages of Internet.</a:t>
            </a:r>
            <a:br>
              <a:rPr lang="en-US" b="0" i="0" u="none" strike="noStrike" baseline="0" dirty="0" smtClean="0">
                <a:latin typeface="CIDFont+F2"/>
              </a:rPr>
            </a:br>
            <a:endParaRPr lang="en-US" dirty="0"/>
          </a:p>
        </p:txBody>
      </p:sp>
      <p:sp>
        <p:nvSpPr>
          <p:cNvPr id="6" name="Content Placeholder 5"/>
          <p:cNvSpPr>
            <a:spLocks noGrp="1"/>
          </p:cNvSpPr>
          <p:nvPr>
            <p:ph idx="1"/>
          </p:nvPr>
        </p:nvSpPr>
        <p:spPr/>
        <p:txBody>
          <a:bodyPr>
            <a:normAutofit fontScale="85000" lnSpcReduction="10000"/>
          </a:bodyPr>
          <a:lstStyle/>
          <a:p>
            <a:r>
              <a:rPr lang="en-US" b="0" i="0" u="none" strike="noStrike" baseline="0" dirty="0" smtClean="0">
                <a:latin typeface="CIDFont+F1"/>
              </a:rPr>
              <a:t>Information Search:</a:t>
            </a:r>
          </a:p>
          <a:p>
            <a:pPr lvl="1"/>
            <a:r>
              <a:rPr lang="en-US" b="0" i="0" u="none" strike="noStrike" baseline="0" dirty="0" smtClean="0">
                <a:latin typeface="CIDFont+F1"/>
              </a:rPr>
              <a:t>Internet contains information on all types of topics.</a:t>
            </a:r>
          </a:p>
          <a:p>
            <a:pPr lvl="1"/>
            <a:r>
              <a:rPr lang="en-US" b="0" i="0" u="none" strike="noStrike" baseline="0" dirty="0" smtClean="0">
                <a:latin typeface="CIDFont+F1"/>
              </a:rPr>
              <a:t>People can search information on any topic.</a:t>
            </a:r>
          </a:p>
          <a:p>
            <a:pPr lvl="1"/>
            <a:r>
              <a:rPr lang="en-US" b="0" i="0" u="none" strike="noStrike" baseline="0" dirty="0" smtClean="0">
                <a:latin typeface="CIDFont+F1"/>
              </a:rPr>
              <a:t>Search engines are used to search information on Internet .i.e. Google etc.</a:t>
            </a:r>
          </a:p>
          <a:p>
            <a:r>
              <a:rPr lang="en-US" b="0" i="0" u="none" strike="noStrike" baseline="0" dirty="0" smtClean="0">
                <a:latin typeface="CIDFont+F1"/>
              </a:rPr>
              <a:t>• E-mail:</a:t>
            </a:r>
          </a:p>
          <a:p>
            <a:pPr lvl="1"/>
            <a:r>
              <a:rPr lang="en-US" b="0" i="0" u="none" strike="noStrike" baseline="0" dirty="0" smtClean="0">
                <a:latin typeface="CIDFont+F1"/>
              </a:rPr>
              <a:t>E-mail is an inexpensive and fast way of communication.</a:t>
            </a:r>
          </a:p>
          <a:p>
            <a:pPr lvl="1"/>
            <a:r>
              <a:rPr lang="en-US" b="0" i="0" u="none" strike="noStrike" baseline="0" dirty="0" smtClean="0">
                <a:latin typeface="CIDFont+F1"/>
              </a:rPr>
              <a:t>It is used to send messages, pictures and files from one part of  the world to another part.</a:t>
            </a:r>
          </a:p>
          <a:p>
            <a:r>
              <a:rPr lang="en-US" b="0" i="0" u="none" strike="noStrike" baseline="0" dirty="0" smtClean="0">
                <a:latin typeface="CIDFont+F1"/>
              </a:rPr>
              <a:t>• E-commerce:</a:t>
            </a:r>
          </a:p>
          <a:p>
            <a:pPr lvl="1"/>
            <a:r>
              <a:rPr lang="en-US" b="0" i="0" u="none" strike="noStrike" baseline="0" dirty="0" smtClean="0">
                <a:latin typeface="CIDFont+F1"/>
              </a:rPr>
              <a:t>People can use Internet for financial and business dealings.</a:t>
            </a:r>
            <a:endParaRPr lang="en-US" sz="1600" b="0" i="0" u="none" strike="noStrike" baseline="0" dirty="0" smtClean="0">
              <a:latin typeface="CIDFont+F2"/>
            </a:endParaRPr>
          </a:p>
          <a:p>
            <a:pPr lvl="1"/>
            <a:r>
              <a:rPr lang="en-US" b="0" i="0" u="none" strike="noStrike" baseline="0" dirty="0" smtClean="0">
                <a:latin typeface="CIDFont+F1"/>
              </a:rPr>
              <a:t>A person can deal with his customers throughout the world.</a:t>
            </a:r>
          </a:p>
          <a:p>
            <a:r>
              <a:rPr lang="en-US" b="0" i="0" u="none" strike="noStrike" baseline="0" dirty="0" smtClean="0">
                <a:latin typeface="CIDFont+F1"/>
              </a:rPr>
              <a:t>• Fast Communication:</a:t>
            </a:r>
          </a:p>
          <a:p>
            <a:pPr lvl="1"/>
            <a:r>
              <a:rPr lang="en-US" b="0" i="0" u="none" strike="noStrike" baseline="0" dirty="0" smtClean="0">
                <a:latin typeface="CIDFont+F1"/>
              </a:rPr>
              <a:t>People can communicate with one another in less time from any part of the world</a:t>
            </a:r>
            <a:endParaRPr lang="en-US" dirty="0" smtClean="0"/>
          </a:p>
          <a:p>
            <a:endParaRPr lang="en-US" dirty="0"/>
          </a:p>
        </p:txBody>
      </p:sp>
    </p:spTree>
    <p:extLst>
      <p:ext uri="{BB962C8B-B14F-4D97-AF65-F5344CB8AC3E}">
        <p14:creationId xmlns:p14="http://schemas.microsoft.com/office/powerpoint/2010/main" val="1590717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i="0" u="none" strike="noStrike" baseline="0" dirty="0" smtClean="0">
                <a:latin typeface="CIDFont+F2"/>
              </a:rPr>
              <a:t>Disadvantages of Internet.</a:t>
            </a:r>
            <a:br>
              <a:rPr lang="en-US" b="0" i="0" u="none" strike="noStrike" baseline="0" dirty="0" smtClean="0">
                <a:latin typeface="CIDFont+F2"/>
              </a:rPr>
            </a:br>
            <a:endParaRPr lang="en-US" dirty="0"/>
          </a:p>
        </p:txBody>
      </p:sp>
      <p:sp>
        <p:nvSpPr>
          <p:cNvPr id="6" name="Content Placeholder 5"/>
          <p:cNvSpPr>
            <a:spLocks noGrp="1"/>
          </p:cNvSpPr>
          <p:nvPr>
            <p:ph idx="1"/>
          </p:nvPr>
        </p:nvSpPr>
        <p:spPr/>
        <p:txBody>
          <a:bodyPr>
            <a:normAutofit fontScale="92500" lnSpcReduction="20000"/>
          </a:bodyPr>
          <a:lstStyle/>
          <a:p>
            <a:r>
              <a:rPr lang="en-US" b="0" i="0" u="none" strike="noStrike" baseline="0" dirty="0" smtClean="0">
                <a:latin typeface="CIDFont+F1"/>
              </a:rPr>
              <a:t>Security problems and Hacking :</a:t>
            </a:r>
          </a:p>
          <a:p>
            <a:pPr lvl="1"/>
            <a:r>
              <a:rPr lang="en-US" b="0" i="0" u="none" strike="noStrike" baseline="0" dirty="0" smtClean="0">
                <a:latin typeface="CIDFont+F1"/>
              </a:rPr>
              <a:t>Internet has created many security problems.</a:t>
            </a:r>
          </a:p>
          <a:p>
            <a:pPr lvl="1"/>
            <a:r>
              <a:rPr lang="en-US" b="0" i="0" u="none" strike="noStrike" baseline="0" dirty="0" smtClean="0">
                <a:latin typeface="CIDFont+F1"/>
              </a:rPr>
              <a:t>The hackers can access the important data stored on the computers across the Internet. They can use this data illegally or even destroy it.</a:t>
            </a:r>
          </a:p>
          <a:p>
            <a:r>
              <a:rPr lang="en-US" b="0" i="0" u="none" strike="noStrike" baseline="0" dirty="0" smtClean="0">
                <a:latin typeface="CIDFont+F1"/>
              </a:rPr>
              <a:t>Immortality.</a:t>
            </a:r>
          </a:p>
          <a:p>
            <a:pPr lvl="1"/>
            <a:r>
              <a:rPr lang="en-US" b="0" i="0" u="none" strike="noStrike" baseline="0" dirty="0" smtClean="0">
                <a:latin typeface="CIDFont+F1"/>
              </a:rPr>
              <a:t>Many immoral websites contains materials that is against the moral values of our society.</a:t>
            </a:r>
          </a:p>
          <a:p>
            <a:pPr lvl="1"/>
            <a:r>
              <a:rPr lang="en-US" b="0" i="0" u="none" strike="noStrike" baseline="0" dirty="0" smtClean="0">
                <a:latin typeface="CIDFont+F1"/>
              </a:rPr>
              <a:t>These websites are damaging the character of young people.</a:t>
            </a:r>
          </a:p>
          <a:p>
            <a:r>
              <a:rPr lang="en-US" b="0" i="0" u="none" strike="noStrike" baseline="0" dirty="0" smtClean="0">
                <a:latin typeface="CIDFont+F1"/>
              </a:rPr>
              <a:t>Viruses:</a:t>
            </a:r>
          </a:p>
          <a:p>
            <a:pPr lvl="1"/>
            <a:r>
              <a:rPr lang="en-US" b="0" i="0" u="none" strike="noStrike" baseline="0" dirty="0" smtClean="0">
                <a:latin typeface="CIDFont+F1"/>
              </a:rPr>
              <a:t>Most of the viruses spreads over the Internet either using Email or pictures etc.</a:t>
            </a:r>
          </a:p>
          <a:p>
            <a:pPr lvl="1"/>
            <a:r>
              <a:rPr lang="en-US" b="0" i="0" u="none" strike="noStrike" baseline="0" dirty="0" smtClean="0">
                <a:latin typeface="CIDFont+F1"/>
              </a:rPr>
              <a:t>Many websites also contain different viruses that are copied to the computers when the users download data form these website.</a:t>
            </a:r>
            <a:endParaRPr lang="en-US" dirty="0" smtClean="0"/>
          </a:p>
          <a:p>
            <a:endParaRPr lang="en-US" dirty="0"/>
          </a:p>
        </p:txBody>
      </p:sp>
    </p:spTree>
    <p:extLst>
      <p:ext uri="{BB962C8B-B14F-4D97-AF65-F5344CB8AC3E}">
        <p14:creationId xmlns:p14="http://schemas.microsoft.com/office/powerpoint/2010/main" val="3921652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i="0" u="none" strike="noStrike" baseline="0" dirty="0" smtClean="0">
                <a:latin typeface="CIDFont+F2"/>
              </a:rPr>
              <a:t>Disadvantages of Internet.</a:t>
            </a:r>
            <a:br>
              <a:rPr lang="en-US" b="0" i="0" u="none" strike="noStrike" baseline="0" dirty="0" smtClean="0">
                <a:latin typeface="CIDFont+F2"/>
              </a:rPr>
            </a:br>
            <a:endParaRPr lang="en-US" dirty="0"/>
          </a:p>
        </p:txBody>
      </p:sp>
      <p:sp>
        <p:nvSpPr>
          <p:cNvPr id="6" name="Content Placeholder 5"/>
          <p:cNvSpPr>
            <a:spLocks noGrp="1"/>
          </p:cNvSpPr>
          <p:nvPr>
            <p:ph idx="1"/>
          </p:nvPr>
        </p:nvSpPr>
        <p:spPr/>
        <p:txBody>
          <a:bodyPr>
            <a:normAutofit/>
          </a:bodyPr>
          <a:lstStyle/>
          <a:p>
            <a:r>
              <a:rPr lang="en-US" b="0" i="0" u="none" strike="noStrike" baseline="0" dirty="0" smtClean="0">
                <a:latin typeface="CIDFont+F1"/>
              </a:rPr>
              <a:t>Wastage of Time:</a:t>
            </a:r>
          </a:p>
          <a:p>
            <a:pPr lvl="1"/>
            <a:r>
              <a:rPr lang="en-US" b="0" i="0" u="none" strike="noStrike" baseline="0" dirty="0" smtClean="0">
                <a:latin typeface="CIDFont+F1"/>
              </a:rPr>
              <a:t>Many people use Internet without any positive purpose.</a:t>
            </a:r>
          </a:p>
          <a:p>
            <a:pPr lvl="1"/>
            <a:r>
              <a:rPr lang="en-US" b="0" i="0" u="none" strike="noStrike" baseline="0" dirty="0" smtClean="0">
                <a:latin typeface="CIDFont+F1"/>
              </a:rPr>
              <a:t>The young people waste their time in chatting. It effects their performance and makes them inefficient.</a:t>
            </a:r>
          </a:p>
          <a:p>
            <a:r>
              <a:rPr lang="en-US" b="0" i="0" u="none" strike="noStrike" baseline="0" dirty="0" smtClean="0">
                <a:latin typeface="CIDFont+F1"/>
              </a:rPr>
              <a:t>Cyber Crimes:</a:t>
            </a:r>
          </a:p>
          <a:p>
            <a:pPr lvl="1"/>
            <a:r>
              <a:rPr lang="en-US" b="0" i="0" u="none" strike="noStrike" baseline="0" dirty="0" smtClean="0">
                <a:latin typeface="CIDFont+F1"/>
              </a:rPr>
              <a:t>Internet is the source of many cyber crimes.</a:t>
            </a:r>
          </a:p>
          <a:p>
            <a:pPr lvl="1"/>
            <a:r>
              <a:rPr lang="en-US" b="0" i="0" u="none" strike="noStrike" baseline="0" dirty="0" smtClean="0">
                <a:latin typeface="CIDFont+F1"/>
              </a:rPr>
              <a:t>The hackers, hacks the Credit Card Numbers of the people and can use them for shopping.</a:t>
            </a:r>
            <a:endParaRPr lang="en-US" sz="1400" b="0" i="0" u="none" strike="noStrike" baseline="0" dirty="0" smtClean="0">
              <a:latin typeface="CIDFont+F2"/>
            </a:endParaRPr>
          </a:p>
          <a:p>
            <a:pPr lvl="1"/>
            <a:r>
              <a:rPr lang="en-US" b="0" i="0" u="none" strike="noStrike" baseline="0" dirty="0" smtClean="0">
                <a:latin typeface="CIDFont+F1"/>
              </a:rPr>
              <a:t>Some people uses Internet to spread illegal and immoral material.</a:t>
            </a:r>
          </a:p>
          <a:p>
            <a:pPr lvl="1"/>
            <a:r>
              <a:rPr lang="en-US" b="0" i="0" u="none" strike="noStrike" baseline="0" dirty="0" smtClean="0">
                <a:latin typeface="CIDFont+F1"/>
              </a:rPr>
              <a:t>Many governments are introducing laws to stop cyber crimes.</a:t>
            </a:r>
            <a:endParaRPr lang="en-US" dirty="0" smtClean="0"/>
          </a:p>
          <a:p>
            <a:endParaRPr lang="en-US" dirty="0"/>
          </a:p>
        </p:txBody>
      </p:sp>
    </p:spTree>
    <p:extLst>
      <p:ext uri="{BB962C8B-B14F-4D97-AF65-F5344CB8AC3E}">
        <p14:creationId xmlns:p14="http://schemas.microsoft.com/office/powerpoint/2010/main" val="340247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i="0" u="none" strike="noStrike" baseline="0" dirty="0" smtClean="0">
                <a:latin typeface="CIDFont+F2"/>
              </a:rPr>
              <a:t>Service of Internet.</a:t>
            </a:r>
            <a:br>
              <a:rPr lang="en-US" b="0" i="0" u="none" strike="noStrike" baseline="0" dirty="0" smtClean="0">
                <a:latin typeface="CIDFont+F2"/>
              </a:rPr>
            </a:br>
            <a:endParaRPr lang="en-US" dirty="0"/>
          </a:p>
        </p:txBody>
      </p:sp>
      <p:sp>
        <p:nvSpPr>
          <p:cNvPr id="6" name="Content Placeholder 5"/>
          <p:cNvSpPr>
            <a:spLocks noGrp="1"/>
          </p:cNvSpPr>
          <p:nvPr>
            <p:ph idx="1"/>
          </p:nvPr>
        </p:nvSpPr>
        <p:spPr/>
        <p:txBody>
          <a:bodyPr>
            <a:normAutofit fontScale="92500"/>
          </a:bodyPr>
          <a:lstStyle/>
          <a:p>
            <a:r>
              <a:rPr lang="en-US" b="0" i="0" u="none" strike="noStrike" baseline="0" dirty="0" smtClean="0">
                <a:latin typeface="CIDFont+F1"/>
              </a:rPr>
              <a:t>Word Wide Web:</a:t>
            </a:r>
          </a:p>
          <a:p>
            <a:pPr lvl="1"/>
            <a:r>
              <a:rPr lang="en-US" b="0" i="0" u="none" strike="noStrike" baseline="0" dirty="0" smtClean="0">
                <a:latin typeface="CIDFont+F1"/>
              </a:rPr>
              <a:t>It is a collection of documents or web pages stored on computers permanently connected with the Internet around the world.</a:t>
            </a:r>
          </a:p>
          <a:p>
            <a:pPr lvl="1"/>
            <a:r>
              <a:rPr lang="en-US" b="0" i="0" u="none" strike="noStrike" baseline="0" dirty="0" smtClean="0">
                <a:latin typeface="CIDFont+F1"/>
              </a:rPr>
              <a:t>A collection of related web pages is called website.</a:t>
            </a:r>
          </a:p>
          <a:p>
            <a:pPr lvl="1"/>
            <a:r>
              <a:rPr lang="en-US" b="0" i="0" u="none" strike="noStrike" baseline="0" dirty="0" smtClean="0">
                <a:latin typeface="CIDFont+F1"/>
              </a:rPr>
              <a:t>The web pages in a website are connected to one another using hyperlinks.</a:t>
            </a:r>
          </a:p>
          <a:p>
            <a:r>
              <a:rPr lang="en-US" b="0" i="0" u="none" strike="noStrike" baseline="0" dirty="0" smtClean="0">
                <a:latin typeface="CIDFont+F1"/>
              </a:rPr>
              <a:t>E-mail:</a:t>
            </a:r>
          </a:p>
          <a:p>
            <a:pPr lvl="1"/>
            <a:r>
              <a:rPr lang="en-US" b="0" i="0" u="none" strike="noStrike" baseline="0" dirty="0" smtClean="0">
                <a:latin typeface="CIDFont+F1"/>
              </a:rPr>
              <a:t>E-mail stands for Electronic Mail.</a:t>
            </a:r>
          </a:p>
          <a:p>
            <a:pPr lvl="1"/>
            <a:r>
              <a:rPr lang="en-US" b="0" i="0" u="none" strike="noStrike" baseline="0" dirty="0" smtClean="0">
                <a:latin typeface="CIDFont+F1"/>
              </a:rPr>
              <a:t>E-mail is the exchange of messages through Internet.</a:t>
            </a:r>
          </a:p>
          <a:p>
            <a:pPr lvl="1"/>
            <a:r>
              <a:rPr lang="en-US" b="0" i="0" u="none" strike="noStrike" baseline="0" dirty="0" smtClean="0">
                <a:latin typeface="CIDFont+F1"/>
              </a:rPr>
              <a:t>Message can be in the form of graphics, sound, video clips or simple text.</a:t>
            </a:r>
          </a:p>
          <a:p>
            <a:pPr lvl="1"/>
            <a:r>
              <a:rPr lang="en-US" b="0" i="0" u="none" strike="noStrike" baseline="0" dirty="0" smtClean="0">
                <a:latin typeface="CIDFont+F1"/>
              </a:rPr>
              <a:t>It is a fast way of delivering messages anywhere in the world in a very short time.</a:t>
            </a:r>
            <a:endParaRPr lang="en-US" dirty="0" smtClean="0"/>
          </a:p>
          <a:p>
            <a:endParaRPr lang="en-US" dirty="0"/>
          </a:p>
        </p:txBody>
      </p:sp>
    </p:spTree>
    <p:extLst>
      <p:ext uri="{BB962C8B-B14F-4D97-AF65-F5344CB8AC3E}">
        <p14:creationId xmlns:p14="http://schemas.microsoft.com/office/powerpoint/2010/main" val="2153975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i="0" u="none" strike="noStrike" baseline="0" dirty="0" smtClean="0">
                <a:latin typeface="CIDFont+F2"/>
              </a:rPr>
              <a:t>Service of Internet.</a:t>
            </a:r>
            <a:br>
              <a:rPr lang="en-US" b="0" i="0" u="none" strike="noStrike" baseline="0" dirty="0" smtClean="0">
                <a:latin typeface="CIDFont+F2"/>
              </a:rPr>
            </a:br>
            <a:endParaRPr lang="en-US" dirty="0"/>
          </a:p>
        </p:txBody>
      </p:sp>
      <p:sp>
        <p:nvSpPr>
          <p:cNvPr id="6" name="Content Placeholder 5"/>
          <p:cNvSpPr>
            <a:spLocks noGrp="1"/>
          </p:cNvSpPr>
          <p:nvPr>
            <p:ph idx="1"/>
          </p:nvPr>
        </p:nvSpPr>
        <p:spPr/>
        <p:txBody>
          <a:bodyPr>
            <a:normAutofit fontScale="92500" lnSpcReduction="20000"/>
          </a:bodyPr>
          <a:lstStyle/>
          <a:p>
            <a:r>
              <a:rPr lang="en-US" b="0" i="0" u="none" strike="noStrike" baseline="0" dirty="0" smtClean="0">
                <a:latin typeface="CIDFont+F1"/>
              </a:rPr>
              <a:t>E-commerce:</a:t>
            </a:r>
          </a:p>
          <a:p>
            <a:pPr lvl="1"/>
            <a:r>
              <a:rPr lang="en-US" b="0" i="0" u="none" strike="noStrike" baseline="0" dirty="0" smtClean="0">
                <a:latin typeface="CIDFont+F1"/>
              </a:rPr>
              <a:t>Electronic commerce means to carry out financial and business dealings using Internet.</a:t>
            </a:r>
          </a:p>
          <a:p>
            <a:pPr lvl="1"/>
            <a:r>
              <a:rPr lang="en-US" b="0" i="0" u="none" strike="noStrike" baseline="0" dirty="0" smtClean="0">
                <a:latin typeface="CIDFont+F1"/>
              </a:rPr>
              <a:t>A person can deal with his customers throughout the world.</a:t>
            </a:r>
          </a:p>
          <a:p>
            <a:pPr lvl="1"/>
            <a:r>
              <a:rPr lang="en-US" b="0" i="0" u="none" strike="noStrike" baseline="0" dirty="0" smtClean="0">
                <a:latin typeface="CIDFont+F1"/>
              </a:rPr>
              <a:t>People can buy and sell goods on Internet, Even payment can be made using Credit Card numbers.</a:t>
            </a:r>
          </a:p>
          <a:p>
            <a:r>
              <a:rPr lang="en-US" b="0" i="0" u="none" strike="noStrike" baseline="0" dirty="0" smtClean="0">
                <a:latin typeface="CIDFont+F1"/>
              </a:rPr>
              <a:t>Telnet:</a:t>
            </a:r>
          </a:p>
          <a:p>
            <a:pPr lvl="1"/>
            <a:r>
              <a:rPr lang="en-US" b="0" i="0" u="none" strike="noStrike" baseline="0" dirty="0" smtClean="0">
                <a:latin typeface="CIDFont+F1"/>
              </a:rPr>
              <a:t>Telnet is a program that allows you to connect to a remote computer on the Internet.</a:t>
            </a:r>
            <a:endParaRPr lang="en-US" sz="1600" b="0" i="0" u="none" strike="noStrike" baseline="0" dirty="0" smtClean="0">
              <a:latin typeface="CIDFont+F2"/>
            </a:endParaRPr>
          </a:p>
          <a:p>
            <a:pPr lvl="1"/>
            <a:r>
              <a:rPr lang="en-US" b="0" i="0" u="none" strike="noStrike" baseline="0" dirty="0" smtClean="0">
                <a:latin typeface="CIDFont+F1"/>
              </a:rPr>
              <a:t>After connecting, your computer acts like a terminal directly linked to the remote computer. You can make change in the computer configuration as that you can do local.</a:t>
            </a:r>
          </a:p>
          <a:p>
            <a:pPr lvl="1"/>
            <a:r>
              <a:rPr lang="en-US" b="0" i="0" u="none" strike="noStrike" baseline="0" dirty="0" smtClean="0">
                <a:latin typeface="CIDFont+F1"/>
              </a:rPr>
              <a:t>A Telnet program must be installed on your local computer and configured to your web browser in order to work.</a:t>
            </a:r>
            <a:endParaRPr lang="en-US" dirty="0" smtClean="0"/>
          </a:p>
          <a:p>
            <a:endParaRPr lang="en-US" dirty="0"/>
          </a:p>
        </p:txBody>
      </p:sp>
    </p:spTree>
    <p:extLst>
      <p:ext uri="{BB962C8B-B14F-4D97-AF65-F5344CB8AC3E}">
        <p14:creationId xmlns:p14="http://schemas.microsoft.com/office/powerpoint/2010/main" val="1791669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i="0" u="none" strike="noStrike" baseline="0" dirty="0" smtClean="0">
                <a:latin typeface="CIDFont+F2"/>
              </a:rPr>
              <a:t>Service of Internet.</a:t>
            </a:r>
            <a:br>
              <a:rPr lang="en-US" b="0" i="0" u="none" strike="noStrike" baseline="0" dirty="0" smtClean="0">
                <a:latin typeface="CIDFont+F2"/>
              </a:rPr>
            </a:br>
            <a:endParaRPr lang="en-US" dirty="0"/>
          </a:p>
        </p:txBody>
      </p:sp>
      <p:sp>
        <p:nvSpPr>
          <p:cNvPr id="6" name="Content Placeholder 5"/>
          <p:cNvSpPr>
            <a:spLocks noGrp="1"/>
          </p:cNvSpPr>
          <p:nvPr>
            <p:ph idx="1"/>
          </p:nvPr>
        </p:nvSpPr>
        <p:spPr/>
        <p:txBody>
          <a:bodyPr>
            <a:normAutofit fontScale="92500"/>
          </a:bodyPr>
          <a:lstStyle/>
          <a:p>
            <a:r>
              <a:rPr lang="en-US" b="0" i="0" u="none" strike="noStrike" baseline="0" dirty="0" smtClean="0">
                <a:latin typeface="CIDFont+F1"/>
              </a:rPr>
              <a:t>File Transfer Protocol (FTP).</a:t>
            </a:r>
          </a:p>
          <a:p>
            <a:pPr lvl="1"/>
            <a:r>
              <a:rPr lang="en-US" b="0" i="0" u="none" strike="noStrike" baseline="0" dirty="0" smtClean="0">
                <a:latin typeface="CIDFont+F1"/>
              </a:rPr>
              <a:t>FTP is used for sending files from one place to another.</a:t>
            </a:r>
          </a:p>
          <a:p>
            <a:pPr lvl="1"/>
            <a:r>
              <a:rPr lang="en-US" b="0" i="0" u="none" strike="noStrike" baseline="0" dirty="0" smtClean="0">
                <a:latin typeface="CIDFont+F1"/>
              </a:rPr>
              <a:t>Audio, video, graphics and data files can be uploaded and downloaded using this protocol.</a:t>
            </a:r>
          </a:p>
          <a:p>
            <a:pPr lvl="1"/>
            <a:r>
              <a:rPr lang="en-US" b="0" i="0" u="none" strike="noStrike" baseline="0" dirty="0" smtClean="0">
                <a:latin typeface="CIDFont+F1"/>
              </a:rPr>
              <a:t>Different </a:t>
            </a:r>
            <a:r>
              <a:rPr lang="en-US" b="0" i="0" u="none" strike="noStrike" baseline="0" dirty="0" err="1" smtClean="0">
                <a:latin typeface="CIDFont+F1"/>
              </a:rPr>
              <a:t>softwares</a:t>
            </a:r>
            <a:r>
              <a:rPr lang="en-US" b="0" i="0" u="none" strike="noStrike" baseline="0" dirty="0" smtClean="0">
                <a:latin typeface="CIDFont+F1"/>
              </a:rPr>
              <a:t> like </a:t>
            </a:r>
            <a:r>
              <a:rPr lang="en-US" b="0" i="0" u="none" strike="noStrike" baseline="0" dirty="0" err="1" smtClean="0">
                <a:latin typeface="CIDFont+F1"/>
              </a:rPr>
              <a:t>CuteFTP</a:t>
            </a:r>
            <a:r>
              <a:rPr lang="en-US" b="0" i="0" u="none" strike="noStrike" baseline="0" dirty="0" smtClean="0">
                <a:latin typeface="CIDFont+F1"/>
              </a:rPr>
              <a:t>, WS_FTP uses this protocol for transferring files on the Internet.</a:t>
            </a:r>
          </a:p>
          <a:p>
            <a:r>
              <a:rPr lang="en-US" b="0" i="0" u="none" strike="noStrike" baseline="0" dirty="0" smtClean="0">
                <a:latin typeface="CIDFont+F1"/>
              </a:rPr>
              <a:t>Chatting and Instant Messaging:</a:t>
            </a:r>
          </a:p>
          <a:p>
            <a:pPr lvl="1"/>
            <a:r>
              <a:rPr lang="en-US" b="0" i="0" u="none" strike="noStrike" baseline="0" dirty="0" smtClean="0">
                <a:latin typeface="CIDFont+F1"/>
              </a:rPr>
              <a:t>Chat programs allow users on the Internet to communicate with one another by typing messages.</a:t>
            </a:r>
            <a:endParaRPr lang="en-US" sz="1600" b="0" i="0" u="none" strike="noStrike" baseline="0" dirty="0" smtClean="0">
              <a:latin typeface="CIDFont+F2"/>
            </a:endParaRPr>
          </a:p>
          <a:p>
            <a:pPr lvl="1"/>
            <a:r>
              <a:rPr lang="en-US" b="0" i="0" u="none" strike="noStrike" baseline="0" dirty="0" smtClean="0">
                <a:latin typeface="CIDFont+F1"/>
              </a:rPr>
              <a:t>These programs can be either a single program like Yahoo</a:t>
            </a:r>
          </a:p>
          <a:p>
            <a:pPr lvl="1"/>
            <a:r>
              <a:rPr lang="en-US" b="0" i="0" u="none" strike="noStrike" baseline="0" dirty="0" err="1" smtClean="0">
                <a:latin typeface="CIDFont+F1"/>
              </a:rPr>
              <a:t>Massagner</a:t>
            </a:r>
            <a:r>
              <a:rPr lang="en-US" b="0" i="0" u="none" strike="noStrike" baseline="0" dirty="0" smtClean="0">
                <a:latin typeface="CIDFont+F1"/>
              </a:rPr>
              <a:t>, MSN </a:t>
            </a:r>
            <a:r>
              <a:rPr lang="en-US" b="0" i="0" u="none" strike="noStrike" baseline="0" dirty="0" err="1" smtClean="0">
                <a:latin typeface="CIDFont+F1"/>
              </a:rPr>
              <a:t>Massanger</a:t>
            </a:r>
            <a:r>
              <a:rPr lang="en-US" b="0" i="0" u="none" strike="noStrike" baseline="0" dirty="0" smtClean="0">
                <a:latin typeface="CIDFont+F1"/>
              </a:rPr>
              <a:t> </a:t>
            </a:r>
            <a:r>
              <a:rPr lang="en-US" b="0" i="0" u="none" strike="noStrike" baseline="0" dirty="0" err="1" smtClean="0">
                <a:latin typeface="CIDFont+F1"/>
              </a:rPr>
              <a:t>etc</a:t>
            </a:r>
            <a:r>
              <a:rPr lang="en-US" b="0" i="0" u="none" strike="noStrike" baseline="0" dirty="0" smtClean="0">
                <a:latin typeface="CIDFont+F1"/>
              </a:rPr>
              <a:t> or included as a feature of a website, where users can log into the chat room to exchange comments and information.</a:t>
            </a:r>
            <a:endParaRPr lang="en-US" dirty="0" smtClean="0"/>
          </a:p>
          <a:p>
            <a:endParaRPr lang="en-US" dirty="0"/>
          </a:p>
        </p:txBody>
      </p:sp>
    </p:spTree>
    <p:extLst>
      <p:ext uri="{BB962C8B-B14F-4D97-AF65-F5344CB8AC3E}">
        <p14:creationId xmlns:p14="http://schemas.microsoft.com/office/powerpoint/2010/main" val="904870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1097280" y="286603"/>
            <a:ext cx="10058400" cy="780197"/>
          </a:xfrm>
        </p:spPr>
        <p:txBody>
          <a:bodyPr>
            <a:normAutofit/>
          </a:bodyPr>
          <a:lstStyle/>
          <a:p>
            <a:pPr eaLnBrk="1" hangingPunct="1"/>
            <a:r>
              <a:rPr lang="en-US" altLang="en-US" sz="3200" dirty="0" smtClean="0"/>
              <a:t>The Web </a:t>
            </a:r>
            <a:endParaRPr lang="en-US" altLang="en-US" sz="3200" dirty="0"/>
          </a:p>
        </p:txBody>
      </p:sp>
      <p:sp>
        <p:nvSpPr>
          <p:cNvPr id="29700" name="Rectangle 3"/>
          <p:cNvSpPr>
            <a:spLocks noGrp="1" noChangeArrowheads="1"/>
          </p:cNvSpPr>
          <p:nvPr>
            <p:ph idx="1"/>
          </p:nvPr>
        </p:nvSpPr>
        <p:spPr>
          <a:xfrm>
            <a:off x="882127" y="1412876"/>
            <a:ext cx="10953118" cy="4525963"/>
          </a:xfrm>
        </p:spPr>
        <p:txBody>
          <a:bodyPr/>
          <a:lstStyle/>
          <a:p>
            <a:pPr eaLnBrk="1" hangingPunct="1"/>
            <a:r>
              <a:rPr lang="en-US" sz="2400" dirty="0" smtClean="0">
                <a:solidFill>
                  <a:srgbClr val="000000"/>
                </a:solidFill>
                <a:latin typeface="Poppins"/>
              </a:rPr>
              <a:t>The </a:t>
            </a:r>
            <a:r>
              <a:rPr lang="en-US" sz="2400" dirty="0">
                <a:solidFill>
                  <a:srgbClr val="000000"/>
                </a:solidFill>
                <a:latin typeface="Poppins"/>
              </a:rPr>
              <a:t>web refers to the World Wide Web, more commonly known as WWW. </a:t>
            </a:r>
            <a:endParaRPr lang="en-US" sz="2400" dirty="0" smtClean="0">
              <a:solidFill>
                <a:srgbClr val="000000"/>
              </a:solidFill>
              <a:latin typeface="Poppins"/>
            </a:endParaRPr>
          </a:p>
          <a:p>
            <a:pPr eaLnBrk="1" hangingPunct="1"/>
            <a:r>
              <a:rPr lang="en-US" sz="2400" dirty="0">
                <a:solidFill>
                  <a:srgbClr val="000000"/>
                </a:solidFill>
                <a:latin typeface="Poppins"/>
              </a:rPr>
              <a:t>It first came into being in 1989 when famous scientist and engineer, Tim Berners-Lee, came up with an efficient mechanism to share resources between scientists all over the world.</a:t>
            </a:r>
            <a:endParaRPr lang="en-US" sz="2400" dirty="0" smtClean="0"/>
          </a:p>
          <a:p>
            <a:pPr eaLnBrk="1" hangingPunct="1"/>
            <a:r>
              <a:rPr lang="en-US" altLang="en-US" sz="2400" dirty="0" smtClean="0"/>
              <a:t>WWW </a:t>
            </a:r>
            <a:r>
              <a:rPr lang="en-US" altLang="en-US" sz="2400" dirty="0"/>
              <a:t>has changed the way people communicate with each others and the way business is conducted</a:t>
            </a:r>
          </a:p>
          <a:p>
            <a:pPr eaLnBrk="1" hangingPunct="1"/>
            <a:r>
              <a:rPr lang="en-US" altLang="en-US" sz="2400" dirty="0" smtClean="0"/>
              <a:t>WWW </a:t>
            </a:r>
            <a:r>
              <a:rPr lang="en-US" altLang="en-US" sz="2400" dirty="0"/>
              <a:t>is currently  transforming the world toward a knowledge society</a:t>
            </a:r>
          </a:p>
          <a:p>
            <a:pPr eaLnBrk="1" hangingPunct="1"/>
            <a:r>
              <a:rPr lang="en-US" altLang="en-US" sz="2400" dirty="0" smtClean="0"/>
              <a:t>Most </a:t>
            </a:r>
            <a:r>
              <a:rPr lang="en-US" altLang="en-US" sz="2400" dirty="0"/>
              <a:t>of today’s Web content is suitable for human consumption</a:t>
            </a:r>
          </a:p>
          <a:p>
            <a:pPr eaLnBrk="1" hangingPunct="1"/>
            <a:r>
              <a:rPr lang="en-US" altLang="en-US" sz="2400" dirty="0" smtClean="0"/>
              <a:t>Keyword-based </a:t>
            </a:r>
            <a:r>
              <a:rPr lang="en-US" altLang="en-US" sz="2400" dirty="0"/>
              <a:t>search engines (e.g., Google) are the main tools for using today’s Web</a:t>
            </a:r>
          </a:p>
        </p:txBody>
      </p:sp>
      <p:sp>
        <p:nvSpPr>
          <p:cNvPr id="2" name="Slide Number Placeholder 1"/>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16</a:t>
            </a:fld>
            <a:endParaRPr lang="en-US" altLang="en-US">
              <a:solidFill>
                <a:srgbClr val="000000"/>
              </a:solidFill>
            </a:endParaRPr>
          </a:p>
        </p:txBody>
      </p:sp>
    </p:spTree>
    <p:extLst>
      <p:ext uri="{BB962C8B-B14F-4D97-AF65-F5344CB8AC3E}">
        <p14:creationId xmlns:p14="http://schemas.microsoft.com/office/powerpoint/2010/main" val="3570189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TECHNOLOGIES</a:t>
            </a:r>
            <a:endParaRPr lang="en-US" dirty="0"/>
          </a:p>
        </p:txBody>
      </p:sp>
      <p:sp>
        <p:nvSpPr>
          <p:cNvPr id="3" name="Content Placeholder 2"/>
          <p:cNvSpPr>
            <a:spLocks noGrp="1"/>
          </p:cNvSpPr>
          <p:nvPr>
            <p:ph idx="1"/>
          </p:nvPr>
        </p:nvSpPr>
        <p:spPr/>
        <p:txBody>
          <a:bodyPr>
            <a:normAutofit/>
          </a:bodyPr>
          <a:lstStyle/>
          <a:p>
            <a:r>
              <a:rPr lang="en-US" sz="4000" dirty="0"/>
              <a:t>Web technologies are the various tools and techniques that are </a:t>
            </a:r>
            <a:r>
              <a:rPr lang="en-US" sz="4000" dirty="0" smtClean="0"/>
              <a:t>utilized </a:t>
            </a:r>
            <a:r>
              <a:rPr lang="en-US" sz="4000" dirty="0"/>
              <a:t>in the process of communication between different types of devices over the internet.</a:t>
            </a:r>
          </a:p>
        </p:txBody>
      </p:sp>
      <p:sp>
        <p:nvSpPr>
          <p:cNvPr id="4" name="Slide Number Placeholder 3"/>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17</a:t>
            </a:fld>
            <a:endParaRPr lang="en-US" altLang="en-US">
              <a:solidFill>
                <a:srgbClr val="000000"/>
              </a:solidFill>
            </a:endParaRPr>
          </a:p>
        </p:txBody>
      </p:sp>
    </p:spTree>
    <p:extLst>
      <p:ext uri="{BB962C8B-B14F-4D97-AF65-F5344CB8AC3E}">
        <p14:creationId xmlns:p14="http://schemas.microsoft.com/office/powerpoint/2010/main" val="3225341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r>
              <a:rPr lang="en-US" sz="2400" dirty="0" smtClean="0"/>
              <a:t>The Web is a client/server application </a:t>
            </a:r>
          </a:p>
          <a:p>
            <a:r>
              <a:rPr lang="en-US" sz="2400" dirty="0" smtClean="0"/>
              <a:t>Web pages are stored in web servers, connected to the internet, to be made available to others</a:t>
            </a:r>
          </a:p>
          <a:p>
            <a:r>
              <a:rPr lang="en-US" sz="2400" dirty="0" smtClean="0"/>
              <a:t>Web browsers are clients which send requests to Web servers, that sends back responses.</a:t>
            </a:r>
            <a:endParaRPr lang="en-US" sz="2400" dirty="0"/>
          </a:p>
        </p:txBody>
      </p:sp>
      <p:pic>
        <p:nvPicPr>
          <p:cNvPr id="6" name="Content Placeholder 5"/>
          <p:cNvPicPr>
            <a:picLocks noGrp="1" noChangeAspect="1"/>
          </p:cNvPicPr>
          <p:nvPr>
            <p:ph sz="half" idx="2"/>
          </p:nvPr>
        </p:nvPicPr>
        <p:blipFill>
          <a:blip r:embed="rId2"/>
          <a:stretch>
            <a:fillRect/>
          </a:stretch>
        </p:blipFill>
        <p:spPr>
          <a:xfrm>
            <a:off x="6424613" y="2166938"/>
            <a:ext cx="4524375" cy="3381375"/>
          </a:xfrm>
          <a:prstGeom prst="rect">
            <a:avLst/>
          </a:prstGeom>
        </p:spPr>
      </p:pic>
      <p:sp>
        <p:nvSpPr>
          <p:cNvPr id="7" name="Slide Number Placeholder 6"/>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18</a:t>
            </a:fld>
            <a:endParaRPr lang="en-US" altLang="en-US">
              <a:solidFill>
                <a:srgbClr val="000000"/>
              </a:solidFill>
            </a:endParaRPr>
          </a:p>
        </p:txBody>
      </p:sp>
    </p:spTree>
    <p:extLst>
      <p:ext uri="{BB962C8B-B14F-4D97-AF65-F5344CB8AC3E}">
        <p14:creationId xmlns:p14="http://schemas.microsoft.com/office/powerpoint/2010/main" val="26663076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ltLang="en-US"/>
              <a:t>Web Essentials</a:t>
            </a:r>
          </a:p>
        </p:txBody>
      </p:sp>
      <p:sp>
        <p:nvSpPr>
          <p:cNvPr id="252931" name="Rectangle 3"/>
          <p:cNvSpPr>
            <a:spLocks noGrp="1" noChangeArrowheads="1"/>
          </p:cNvSpPr>
          <p:nvPr>
            <p:ph idx="1"/>
          </p:nvPr>
        </p:nvSpPr>
        <p:spPr/>
        <p:txBody>
          <a:bodyPr/>
          <a:lstStyle/>
          <a:p>
            <a:r>
              <a:rPr lang="en-US" altLang="en-US" sz="2000" b="1" dirty="0"/>
              <a:t>Client</a:t>
            </a:r>
            <a:r>
              <a:rPr lang="en-US" altLang="en-US" sz="2000" dirty="0"/>
              <a:t>: web browsers, used to surf the Web</a:t>
            </a:r>
          </a:p>
          <a:p>
            <a:r>
              <a:rPr lang="en-US" altLang="en-US" sz="2000" b="1" dirty="0"/>
              <a:t>Server</a:t>
            </a:r>
            <a:r>
              <a:rPr lang="en-US" altLang="en-US" sz="2000" dirty="0"/>
              <a:t> systems: used to supply information to these browsers</a:t>
            </a:r>
          </a:p>
          <a:p>
            <a:r>
              <a:rPr lang="en-US" altLang="en-US" sz="2000" dirty="0"/>
              <a:t>Computer </a:t>
            </a:r>
            <a:r>
              <a:rPr lang="en-US" altLang="en-US" sz="2000" b="1" dirty="0"/>
              <a:t>networks</a:t>
            </a:r>
            <a:r>
              <a:rPr lang="en-US" altLang="en-US" sz="2000" dirty="0"/>
              <a:t>: used to support the browser-server communication</a:t>
            </a:r>
          </a:p>
        </p:txBody>
      </p:sp>
      <p:graphicFrame>
        <p:nvGraphicFramePr>
          <p:cNvPr id="252932" name="Object 4"/>
          <p:cNvGraphicFramePr>
            <a:graphicFrameLocks noChangeAspect="1"/>
          </p:cNvGraphicFramePr>
          <p:nvPr/>
        </p:nvGraphicFramePr>
        <p:xfrm>
          <a:off x="3200400" y="3886200"/>
          <a:ext cx="1200150" cy="1219200"/>
        </p:xfrm>
        <a:graphic>
          <a:graphicData uri="http://schemas.openxmlformats.org/presentationml/2006/ole">
            <mc:AlternateContent xmlns:mc="http://schemas.openxmlformats.org/markup-compatibility/2006">
              <mc:Choice xmlns:v="urn:schemas-microsoft-com:vml" Requires="v">
                <p:oleObj spid="_x0000_s1030" name="Clip" r:id="rId3" imgW="4755600" imgH="4827960" progId="MS_ClipArt_Gallery.2">
                  <p:embed/>
                </p:oleObj>
              </mc:Choice>
              <mc:Fallback>
                <p:oleObj name="Clip" r:id="rId3" imgW="4755600" imgH="48279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886200"/>
                        <a:ext cx="120015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2933" name="Object 5"/>
          <p:cNvGraphicFramePr>
            <a:graphicFrameLocks noChangeAspect="1"/>
          </p:cNvGraphicFramePr>
          <p:nvPr/>
        </p:nvGraphicFramePr>
        <p:xfrm>
          <a:off x="7772400" y="3581401"/>
          <a:ext cx="920750" cy="1616075"/>
        </p:xfrm>
        <a:graphic>
          <a:graphicData uri="http://schemas.openxmlformats.org/presentationml/2006/ole">
            <mc:AlternateContent xmlns:mc="http://schemas.openxmlformats.org/markup-compatibility/2006">
              <mc:Choice xmlns:v="urn:schemas-microsoft-com:vml" Requires="v">
                <p:oleObj spid="_x0000_s1031" name="Clip" r:id="rId5" imgW="1927080" imgH="3382560" progId="MS_ClipArt_Gallery.2">
                  <p:embed/>
                </p:oleObj>
              </mc:Choice>
              <mc:Fallback>
                <p:oleObj name="Clip" r:id="rId5" imgW="1927080" imgH="3382560"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3581401"/>
                        <a:ext cx="920750" cy="161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2934" name="Text Box 6"/>
          <p:cNvSpPr txBox="1">
            <a:spLocks noChangeArrowheads="1"/>
          </p:cNvSpPr>
          <p:nvPr/>
        </p:nvSpPr>
        <p:spPr bwMode="auto">
          <a:xfrm>
            <a:off x="3200400" y="5105401"/>
            <a:ext cx="12192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altLang="en-US" sz="2000">
                <a:solidFill>
                  <a:srgbClr val="000000"/>
                </a:solidFill>
              </a:rPr>
              <a:t>Client</a:t>
            </a:r>
          </a:p>
        </p:txBody>
      </p:sp>
      <p:sp>
        <p:nvSpPr>
          <p:cNvPr id="252935" name="Text Box 7"/>
          <p:cNvSpPr txBox="1">
            <a:spLocks noChangeArrowheads="1"/>
          </p:cNvSpPr>
          <p:nvPr/>
        </p:nvSpPr>
        <p:spPr bwMode="auto">
          <a:xfrm>
            <a:off x="7620000" y="5105401"/>
            <a:ext cx="12192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altLang="en-US" sz="2000">
                <a:solidFill>
                  <a:srgbClr val="000000"/>
                </a:solidFill>
              </a:rPr>
              <a:t>Server</a:t>
            </a:r>
          </a:p>
        </p:txBody>
      </p:sp>
      <p:sp>
        <p:nvSpPr>
          <p:cNvPr id="252937" name="Line 9"/>
          <p:cNvSpPr>
            <a:spLocks noChangeShapeType="1"/>
          </p:cNvSpPr>
          <p:nvPr/>
        </p:nvSpPr>
        <p:spPr bwMode="auto">
          <a:xfrm>
            <a:off x="4419600" y="4267200"/>
            <a:ext cx="3429000" cy="0"/>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252938" name="Line 10"/>
          <p:cNvSpPr>
            <a:spLocks noChangeShapeType="1"/>
          </p:cNvSpPr>
          <p:nvPr/>
        </p:nvSpPr>
        <p:spPr bwMode="auto">
          <a:xfrm flipH="1">
            <a:off x="4419600" y="4572000"/>
            <a:ext cx="3429000" cy="0"/>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a:solidFill>
                <a:srgbClr val="000000"/>
              </a:solidFill>
              <a:latin typeface="Times New Roman" panose="02020603050405020304" pitchFamily="18" charset="0"/>
            </a:endParaRPr>
          </a:p>
        </p:txBody>
      </p:sp>
      <p:sp>
        <p:nvSpPr>
          <p:cNvPr id="252939" name="Text Box 11"/>
          <p:cNvSpPr txBox="1">
            <a:spLocks noChangeArrowheads="1"/>
          </p:cNvSpPr>
          <p:nvPr/>
        </p:nvSpPr>
        <p:spPr bwMode="auto">
          <a:xfrm>
            <a:off x="4648200" y="38100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rPr>
              <a:t>Request “document A”</a:t>
            </a:r>
          </a:p>
        </p:txBody>
      </p:sp>
      <p:sp>
        <p:nvSpPr>
          <p:cNvPr id="252940" name="Text Box 12"/>
          <p:cNvSpPr txBox="1">
            <a:spLocks noChangeArrowheads="1"/>
          </p:cNvSpPr>
          <p:nvPr/>
        </p:nvSpPr>
        <p:spPr bwMode="auto">
          <a:xfrm>
            <a:off x="5181600" y="4586288"/>
            <a:ext cx="182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rPr>
              <a:t>document A</a:t>
            </a:r>
          </a:p>
        </p:txBody>
      </p:sp>
      <p:sp>
        <p:nvSpPr>
          <p:cNvPr id="2" name="Slide Number Placeholder 1"/>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19</a:t>
            </a:fld>
            <a:endParaRPr lang="en-US" altLang="en-US">
              <a:solidFill>
                <a:srgbClr val="000000"/>
              </a:solidFill>
            </a:endParaRPr>
          </a:p>
        </p:txBody>
      </p:sp>
    </p:spTree>
    <p:extLst>
      <p:ext uri="{BB962C8B-B14F-4D97-AF65-F5344CB8AC3E}">
        <p14:creationId xmlns:p14="http://schemas.microsoft.com/office/powerpoint/2010/main" val="1608411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6"/>
            <a:ext cx="10515600" cy="593342"/>
          </a:xfrm>
        </p:spPr>
        <p:txBody>
          <a:bodyPr>
            <a:normAutofit fontScale="90000"/>
          </a:bodyPr>
          <a:lstStyle/>
          <a:p>
            <a:r>
              <a:rPr lang="en-US" b="0" i="0" u="none" strike="noStrike" baseline="0" dirty="0" smtClean="0">
                <a:latin typeface="CIDFont+F2"/>
              </a:rPr>
              <a:t>Internet</a:t>
            </a:r>
            <a:endParaRPr lang="en-US" dirty="0"/>
          </a:p>
        </p:txBody>
      </p:sp>
      <p:sp>
        <p:nvSpPr>
          <p:cNvPr id="8" name="Content Placeholder 7"/>
          <p:cNvSpPr>
            <a:spLocks noGrp="1"/>
          </p:cNvSpPr>
          <p:nvPr>
            <p:ph idx="1"/>
          </p:nvPr>
        </p:nvSpPr>
        <p:spPr>
          <a:xfrm>
            <a:off x="838200" y="1773716"/>
            <a:ext cx="10515600" cy="4351338"/>
          </a:xfrm>
        </p:spPr>
        <p:txBody>
          <a:bodyPr>
            <a:normAutofit fontScale="92500" lnSpcReduction="10000"/>
          </a:bodyPr>
          <a:lstStyle/>
          <a:p>
            <a:pPr marL="0" indent="0">
              <a:buNone/>
            </a:pPr>
            <a:r>
              <a:rPr lang="en-US" sz="2400" b="0" i="0" u="none" strike="noStrike" baseline="0" dirty="0" smtClean="0">
                <a:latin typeface="CIDFont+F1"/>
              </a:rPr>
              <a:t>• Internet is a network of the networks.</a:t>
            </a:r>
          </a:p>
          <a:p>
            <a:pPr marL="0" indent="0">
              <a:buNone/>
            </a:pPr>
            <a:r>
              <a:rPr lang="en-US" sz="2400" b="0" i="0" u="none" strike="noStrike" baseline="0" dirty="0" smtClean="0">
                <a:latin typeface="CIDFont+F1"/>
              </a:rPr>
              <a:t>• It is a global network of computers.</a:t>
            </a:r>
          </a:p>
          <a:p>
            <a:pPr marL="0" indent="0">
              <a:buNone/>
            </a:pPr>
            <a:r>
              <a:rPr lang="en-US" sz="2400" b="0" i="0" u="none" strike="noStrike" baseline="0" dirty="0" smtClean="0">
                <a:latin typeface="CIDFont+F1"/>
              </a:rPr>
              <a:t>• Internet is a collection of millions of computers around the world</a:t>
            </a:r>
          </a:p>
          <a:p>
            <a:pPr marL="0" indent="0">
              <a:buNone/>
            </a:pPr>
            <a:r>
              <a:rPr lang="en-US" sz="2400" b="0" i="0" u="none" strike="noStrike" baseline="0" dirty="0" smtClean="0">
                <a:latin typeface="CIDFont+F1"/>
              </a:rPr>
              <a:t>that are all connected to one another.</a:t>
            </a:r>
          </a:p>
          <a:p>
            <a:pPr marL="0" indent="0">
              <a:buNone/>
            </a:pPr>
            <a:r>
              <a:rPr lang="en-US" sz="2400" b="0" i="0" u="none" strike="noStrike" baseline="0" dirty="0" smtClean="0">
                <a:latin typeface="CIDFont+F1"/>
              </a:rPr>
              <a:t>• These computers are connected through different telecommunication links like:</a:t>
            </a:r>
          </a:p>
          <a:p>
            <a:pPr marL="457200" lvl="1" indent="0">
              <a:buNone/>
            </a:pPr>
            <a:r>
              <a:rPr lang="en-US" dirty="0">
                <a:latin typeface="CIDFont+F1"/>
              </a:rPr>
              <a:t>Phone Lines.</a:t>
            </a:r>
          </a:p>
          <a:p>
            <a:pPr marL="457200" lvl="1" indent="0">
              <a:buNone/>
            </a:pPr>
            <a:r>
              <a:rPr lang="en-US" dirty="0">
                <a:latin typeface="CIDFont+F1"/>
              </a:rPr>
              <a:t>Fiber Optics Lines.</a:t>
            </a:r>
          </a:p>
          <a:p>
            <a:pPr marL="457200" lvl="1" indent="0">
              <a:buNone/>
            </a:pPr>
            <a:r>
              <a:rPr lang="en-US" dirty="0">
                <a:latin typeface="CIDFont+F1"/>
              </a:rPr>
              <a:t>Satellite and Wireless Connections.</a:t>
            </a:r>
          </a:p>
          <a:p>
            <a:pPr marL="0" indent="0">
              <a:buNone/>
            </a:pPr>
            <a:endParaRPr lang="en-US" sz="1400" b="0" i="0" u="none" strike="noStrike" baseline="0" dirty="0" smtClean="0">
              <a:latin typeface="CIDFont+F2"/>
            </a:endParaRPr>
          </a:p>
          <a:p>
            <a:pPr marL="0" indent="0">
              <a:buNone/>
            </a:pPr>
            <a:r>
              <a:rPr lang="en-US" sz="2400" b="0" i="0" u="none" strike="noStrike" baseline="0" dirty="0" smtClean="0">
                <a:latin typeface="CIDFont+F1"/>
              </a:rPr>
              <a:t>• A computer connected to the internet will either act as a host or server or both.</a:t>
            </a:r>
          </a:p>
          <a:p>
            <a:pPr marL="0" indent="0">
              <a:buNone/>
            </a:pPr>
            <a:r>
              <a:rPr lang="en-US" sz="2400" b="0" i="0" u="none" strike="noStrike" baseline="0" dirty="0" smtClean="0">
                <a:latin typeface="CIDFont+F1"/>
              </a:rPr>
              <a:t>• These computers uses a common protocol called TCP/IP for communication.</a:t>
            </a:r>
            <a:endParaRPr lang="en-US" sz="2400" dirty="0" smtClean="0"/>
          </a:p>
          <a:p>
            <a:endParaRPr lang="en-US" dirty="0"/>
          </a:p>
        </p:txBody>
      </p:sp>
    </p:spTree>
    <p:extLst>
      <p:ext uri="{BB962C8B-B14F-4D97-AF65-F5344CB8AC3E}">
        <p14:creationId xmlns:p14="http://schemas.microsoft.com/office/powerpoint/2010/main" val="1663287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Communication on the WEB</a:t>
            </a:r>
            <a:endParaRPr lang="en-US" dirty="0"/>
          </a:p>
        </p:txBody>
      </p:sp>
      <p:sp>
        <p:nvSpPr>
          <p:cNvPr id="7" name="Content Placeholder 6"/>
          <p:cNvSpPr>
            <a:spLocks noGrp="1"/>
          </p:cNvSpPr>
          <p:nvPr>
            <p:ph idx="1"/>
          </p:nvPr>
        </p:nvSpPr>
        <p:spPr/>
        <p:txBody>
          <a:bodyPr/>
          <a:lstStyle/>
          <a:p>
            <a:r>
              <a:rPr lang="en-US" dirty="0" smtClean="0"/>
              <a:t>The communication on the WEB require the devices or computers to understand each other. For doing so, all the communicating devices should follow the same set of rules called protocols. The protocol followed over the web is TCP/IP, commonly known as Internet protocol. </a:t>
            </a:r>
          </a:p>
          <a:p>
            <a:r>
              <a:rPr lang="en-US" dirty="0" smtClean="0"/>
              <a:t>Websites are accessed through HTTP, whereas emails through SMTP (</a:t>
            </a:r>
            <a:r>
              <a:rPr lang="aa-ET" b="0" i="0" dirty="0" smtClean="0">
                <a:solidFill>
                  <a:srgbClr val="222222"/>
                </a:solidFill>
                <a:effectLst/>
                <a:latin typeface="Google Sans"/>
              </a:rPr>
              <a:t>Simple Mail Transfer Protocol</a:t>
            </a:r>
            <a:r>
              <a:rPr lang="en-US" dirty="0" smtClean="0"/>
              <a:t>)</a:t>
            </a:r>
            <a:endParaRPr lang="en-US" dirty="0"/>
          </a:p>
        </p:txBody>
      </p:sp>
      <p:pic>
        <p:nvPicPr>
          <p:cNvPr id="8" name="Picture 7"/>
          <p:cNvPicPr>
            <a:picLocks noChangeAspect="1"/>
          </p:cNvPicPr>
          <p:nvPr/>
        </p:nvPicPr>
        <p:blipFill>
          <a:blip r:embed="rId2"/>
          <a:stretch>
            <a:fillRect/>
          </a:stretch>
        </p:blipFill>
        <p:spPr>
          <a:xfrm>
            <a:off x="2370859" y="4400550"/>
            <a:ext cx="5829300" cy="1847850"/>
          </a:xfrm>
          <a:prstGeom prst="rect">
            <a:avLst/>
          </a:prstGeom>
        </p:spPr>
      </p:pic>
      <p:sp>
        <p:nvSpPr>
          <p:cNvPr id="9" name="Slide Number Placeholder 8"/>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20</a:t>
            </a:fld>
            <a:endParaRPr lang="en-US" altLang="en-US">
              <a:solidFill>
                <a:srgbClr val="000000"/>
              </a:solidFill>
            </a:endParaRPr>
          </a:p>
        </p:txBody>
      </p:sp>
    </p:spTree>
    <p:extLst>
      <p:ext uri="{BB962C8B-B14F-4D97-AF65-F5344CB8AC3E}">
        <p14:creationId xmlns:p14="http://schemas.microsoft.com/office/powerpoint/2010/main" val="13561248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8290" name="Rectangle 1026"/>
          <p:cNvSpPr>
            <a:spLocks noGrp="1" noChangeArrowheads="1"/>
          </p:cNvSpPr>
          <p:nvPr>
            <p:ph type="title"/>
          </p:nvPr>
        </p:nvSpPr>
        <p:spPr/>
        <p:txBody>
          <a:bodyPr/>
          <a:lstStyle/>
          <a:p>
            <a:r>
              <a:rPr lang="en-US" altLang="en-US"/>
              <a:t>The Internet Protocol (IP)</a:t>
            </a:r>
          </a:p>
        </p:txBody>
      </p:sp>
      <p:sp>
        <p:nvSpPr>
          <p:cNvPr id="268291" name="Rectangle 1027"/>
          <p:cNvSpPr>
            <a:spLocks noGrp="1" noChangeArrowheads="1"/>
          </p:cNvSpPr>
          <p:nvPr>
            <p:ph idx="1"/>
          </p:nvPr>
        </p:nvSpPr>
        <p:spPr/>
        <p:txBody>
          <a:bodyPr/>
          <a:lstStyle/>
          <a:p>
            <a:r>
              <a:rPr lang="en-US" altLang="en-US" sz="2000" dirty="0">
                <a:solidFill>
                  <a:schemeClr val="tx1"/>
                </a:solidFill>
              </a:rPr>
              <a:t>A key element of IP is IP </a:t>
            </a:r>
            <a:r>
              <a:rPr lang="en-US" altLang="en-US" sz="2000" dirty="0" smtClean="0">
                <a:solidFill>
                  <a:schemeClr val="tx1"/>
                </a:solidFill>
              </a:rPr>
              <a:t>address, </a:t>
            </a:r>
            <a:r>
              <a:rPr lang="en-US" altLang="en-US" sz="2000" dirty="0">
                <a:solidFill>
                  <a:schemeClr val="tx1"/>
                </a:solidFill>
              </a:rPr>
              <a:t>a 32-bit number</a:t>
            </a:r>
          </a:p>
          <a:p>
            <a:r>
              <a:rPr lang="en-US" altLang="en-US" sz="2000" dirty="0">
                <a:solidFill>
                  <a:schemeClr val="tx1"/>
                </a:solidFill>
              </a:rPr>
              <a:t>The Internet authorities assign ranges of numbers to different organizations</a:t>
            </a:r>
          </a:p>
          <a:p>
            <a:r>
              <a:rPr lang="en-US" altLang="en-US" sz="2000" dirty="0">
                <a:solidFill>
                  <a:schemeClr val="tx1"/>
                </a:solidFill>
              </a:rPr>
              <a:t>IP is responsible for moving packet of data from node to node</a:t>
            </a:r>
          </a:p>
          <a:p>
            <a:r>
              <a:rPr lang="en-US" altLang="en-US" sz="2000" dirty="0">
                <a:solidFill>
                  <a:schemeClr val="tx1"/>
                </a:solidFill>
              </a:rPr>
              <a:t>A packet contains information such as the data to be transferred, the source and destination IP addresses, etc.</a:t>
            </a:r>
          </a:p>
          <a:p>
            <a:r>
              <a:rPr lang="en-US" altLang="en-US" sz="2000" dirty="0">
                <a:solidFill>
                  <a:schemeClr val="tx1"/>
                </a:solidFill>
              </a:rPr>
              <a:t>Packets are sent through different local network through gateways</a:t>
            </a:r>
          </a:p>
          <a:p>
            <a:r>
              <a:rPr lang="en-US" altLang="en-US" sz="2000" dirty="0">
                <a:solidFill>
                  <a:schemeClr val="tx1"/>
                </a:solidFill>
              </a:rPr>
              <a:t>A checksum is created to ensure the correctness of the data; corrupted packets are discarded</a:t>
            </a:r>
          </a:p>
          <a:p>
            <a:r>
              <a:rPr lang="en-US" altLang="en-US" sz="2000" dirty="0">
                <a:solidFill>
                  <a:schemeClr val="tx1"/>
                </a:solidFill>
              </a:rPr>
              <a:t>IP-based communication is unreliable</a:t>
            </a:r>
          </a:p>
        </p:txBody>
      </p:sp>
      <p:sp>
        <p:nvSpPr>
          <p:cNvPr id="2" name="Slide Number Placeholder 1"/>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21</a:t>
            </a:fld>
            <a:endParaRPr lang="en-US" altLang="en-US">
              <a:solidFill>
                <a:srgbClr val="000000"/>
              </a:solidFill>
            </a:endParaRPr>
          </a:p>
        </p:txBody>
      </p:sp>
    </p:spTree>
    <p:extLst>
      <p:ext uri="{BB962C8B-B14F-4D97-AF65-F5344CB8AC3E}">
        <p14:creationId xmlns:p14="http://schemas.microsoft.com/office/powerpoint/2010/main" val="6532088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Fetching Pages over the Internet</a:t>
            </a:r>
            <a:br>
              <a:rPr lang="en-US" dirty="0" smtClean="0"/>
            </a:br>
            <a:endParaRPr lang="en-US" dirty="0"/>
          </a:p>
        </p:txBody>
      </p:sp>
      <p:sp>
        <p:nvSpPr>
          <p:cNvPr id="3" name="Content Placeholder 2"/>
          <p:cNvSpPr>
            <a:spLocks noGrp="1"/>
          </p:cNvSpPr>
          <p:nvPr>
            <p:ph idx="1"/>
          </p:nvPr>
        </p:nvSpPr>
        <p:spPr/>
        <p:txBody>
          <a:bodyPr>
            <a:normAutofit/>
          </a:bodyPr>
          <a:lstStyle/>
          <a:p>
            <a:r>
              <a:rPr lang="en-US" sz="3200" dirty="0" smtClean="0"/>
              <a:t>Architecturally, the Internet consists of a collection of layers, each one providing services for the one above it: </a:t>
            </a:r>
          </a:p>
          <a:p>
            <a:r>
              <a:rPr lang="en-US" sz="3200" dirty="0" smtClean="0"/>
              <a:t>The Internet Layer gets packets to their destinations; </a:t>
            </a:r>
          </a:p>
          <a:p>
            <a:r>
              <a:rPr lang="en-US" sz="3200" dirty="0" smtClean="0"/>
              <a:t>The Transport Layer sends streams of data; </a:t>
            </a:r>
          </a:p>
          <a:p>
            <a:r>
              <a:rPr lang="en-US" sz="3200" dirty="0" smtClean="0"/>
              <a:t>The Application Layer provides high-level services to applications such as Web browsers.</a:t>
            </a:r>
            <a:endParaRPr lang="en-US" sz="3200" dirty="0"/>
          </a:p>
        </p:txBody>
      </p:sp>
      <p:sp>
        <p:nvSpPr>
          <p:cNvPr id="5" name="Slide Number Placeholder 4"/>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22</a:t>
            </a:fld>
            <a:endParaRPr lang="en-US" altLang="en-US">
              <a:solidFill>
                <a:srgbClr val="000000"/>
              </a:solidFill>
            </a:endParaRPr>
          </a:p>
        </p:txBody>
      </p:sp>
    </p:spTree>
    <p:extLst>
      <p:ext uri="{BB962C8B-B14F-4D97-AF65-F5344CB8AC3E}">
        <p14:creationId xmlns:p14="http://schemas.microsoft.com/office/powerpoint/2010/main" val="1427924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Fetching Pages over the Internet</a:t>
            </a:r>
          </a:p>
        </p:txBody>
      </p:sp>
      <p:pic>
        <p:nvPicPr>
          <p:cNvPr id="5" name="Content Placeholder 4"/>
          <p:cNvPicPr>
            <a:picLocks noGrp="1" noChangeAspect="1"/>
          </p:cNvPicPr>
          <p:nvPr>
            <p:ph idx="1"/>
          </p:nvPr>
        </p:nvPicPr>
        <p:blipFill>
          <a:blip r:embed="rId2"/>
          <a:stretch>
            <a:fillRect/>
          </a:stretch>
        </p:blipFill>
        <p:spPr>
          <a:xfrm>
            <a:off x="2409754" y="1912292"/>
            <a:ext cx="6035488" cy="3436045"/>
          </a:xfrm>
          <a:prstGeom prst="rect">
            <a:avLst/>
          </a:prstGeom>
        </p:spPr>
      </p:pic>
      <p:sp>
        <p:nvSpPr>
          <p:cNvPr id="6" name="TextBox 5"/>
          <p:cNvSpPr txBox="1"/>
          <p:nvPr/>
        </p:nvSpPr>
        <p:spPr>
          <a:xfrm>
            <a:off x="2586113" y="5600089"/>
            <a:ext cx="6024283" cy="369332"/>
          </a:xfrm>
          <a:prstGeom prst="rect">
            <a:avLst/>
          </a:prstGeom>
          <a:noFill/>
        </p:spPr>
        <p:txBody>
          <a:bodyPr wrap="square" rtlCol="0">
            <a:spAutoFit/>
          </a:bodyPr>
          <a:lstStyle/>
          <a:p>
            <a:r>
              <a:rPr lang="en-US" dirty="0" smtClean="0">
                <a:solidFill>
                  <a:prstClr val="black"/>
                </a:solidFill>
              </a:rPr>
              <a:t>Internet Protocol Layers</a:t>
            </a:r>
            <a:endParaRPr lang="en-US" dirty="0">
              <a:solidFill>
                <a:prstClr val="black"/>
              </a:solidFill>
            </a:endParaRPr>
          </a:p>
        </p:txBody>
      </p:sp>
      <p:sp>
        <p:nvSpPr>
          <p:cNvPr id="7" name="Slide Number Placeholder 6"/>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23</a:t>
            </a:fld>
            <a:endParaRPr lang="en-US" altLang="en-US">
              <a:solidFill>
                <a:srgbClr val="000000"/>
              </a:solidFill>
            </a:endParaRPr>
          </a:p>
        </p:txBody>
      </p:sp>
    </p:spTree>
    <p:extLst>
      <p:ext uri="{BB962C8B-B14F-4D97-AF65-F5344CB8AC3E}">
        <p14:creationId xmlns:p14="http://schemas.microsoft.com/office/powerpoint/2010/main" val="308860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en-US"/>
              <a:t>The Transmission Control Protocol (TCP)</a:t>
            </a:r>
          </a:p>
        </p:txBody>
      </p:sp>
      <p:sp>
        <p:nvSpPr>
          <p:cNvPr id="269315" name="Rectangle 3"/>
          <p:cNvSpPr>
            <a:spLocks noGrp="1" noChangeArrowheads="1"/>
          </p:cNvSpPr>
          <p:nvPr>
            <p:ph idx="1"/>
          </p:nvPr>
        </p:nvSpPr>
        <p:spPr/>
        <p:txBody>
          <a:bodyPr/>
          <a:lstStyle/>
          <a:p>
            <a:pPr>
              <a:lnSpc>
                <a:spcPct val="90000"/>
              </a:lnSpc>
            </a:pPr>
            <a:r>
              <a:rPr lang="en-US" altLang="en-US" sz="2800" dirty="0">
                <a:solidFill>
                  <a:schemeClr val="tx1"/>
                </a:solidFill>
              </a:rPr>
              <a:t>TCP is a higher-level protocol that extends IP to provide additional functionality: reliable communication</a:t>
            </a:r>
          </a:p>
          <a:p>
            <a:pPr>
              <a:lnSpc>
                <a:spcPct val="90000"/>
              </a:lnSpc>
            </a:pPr>
            <a:endParaRPr lang="en-US" altLang="en-US" sz="2800" dirty="0">
              <a:solidFill>
                <a:schemeClr val="tx1"/>
              </a:solidFill>
            </a:endParaRPr>
          </a:p>
          <a:p>
            <a:pPr>
              <a:lnSpc>
                <a:spcPct val="90000"/>
              </a:lnSpc>
            </a:pPr>
            <a:r>
              <a:rPr lang="en-US" altLang="en-US" sz="2800" dirty="0">
                <a:solidFill>
                  <a:schemeClr val="tx1"/>
                </a:solidFill>
              </a:rPr>
              <a:t>TCP adds support to detect errors or lost data and to trigger retransmission until the data is correctly and completely </a:t>
            </a:r>
            <a:r>
              <a:rPr lang="en-US" altLang="en-US" sz="2800" dirty="0" smtClean="0">
                <a:solidFill>
                  <a:schemeClr val="tx1"/>
                </a:solidFill>
              </a:rPr>
              <a:t>received and acknowledged</a:t>
            </a:r>
            <a:endParaRPr lang="en-US" altLang="en-US" sz="2800" dirty="0">
              <a:solidFill>
                <a:schemeClr val="tx1"/>
              </a:solidFill>
            </a:endParaRPr>
          </a:p>
          <a:p>
            <a:pPr>
              <a:lnSpc>
                <a:spcPct val="90000"/>
              </a:lnSpc>
            </a:pPr>
            <a:endParaRPr lang="en-US" altLang="en-US" dirty="0"/>
          </a:p>
        </p:txBody>
      </p:sp>
      <p:sp>
        <p:nvSpPr>
          <p:cNvPr id="2" name="Slide Number Placeholder 1"/>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24</a:t>
            </a:fld>
            <a:endParaRPr lang="en-US" altLang="en-US">
              <a:solidFill>
                <a:srgbClr val="000000"/>
              </a:solidFill>
            </a:endParaRPr>
          </a:p>
        </p:txBody>
      </p:sp>
    </p:spTree>
    <p:extLst>
      <p:ext uri="{BB962C8B-B14F-4D97-AF65-F5344CB8AC3E}">
        <p14:creationId xmlns:p14="http://schemas.microsoft.com/office/powerpoint/2010/main" val="16625522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1097280" y="286603"/>
            <a:ext cx="10058400" cy="873859"/>
          </a:xfrm>
        </p:spPr>
        <p:txBody>
          <a:bodyPr>
            <a:normAutofit/>
          </a:bodyPr>
          <a:lstStyle/>
          <a:p>
            <a:r>
              <a:rPr lang="en-US" altLang="en-US" dirty="0"/>
              <a:t>TCP/IP Protocol </a:t>
            </a:r>
            <a:r>
              <a:rPr lang="en-US" altLang="en-US" dirty="0" smtClean="0"/>
              <a:t>Suites</a:t>
            </a:r>
            <a:endParaRPr lang="en-US" altLang="en-US" dirty="0"/>
          </a:p>
        </p:txBody>
      </p:sp>
      <p:pic>
        <p:nvPicPr>
          <p:cNvPr id="2672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1524000"/>
            <a:ext cx="475297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7270" name="Text Box 6"/>
          <p:cNvSpPr txBox="1">
            <a:spLocks noChangeArrowheads="1"/>
          </p:cNvSpPr>
          <p:nvPr/>
        </p:nvSpPr>
        <p:spPr bwMode="auto">
          <a:xfrm>
            <a:off x="7543800" y="1676400"/>
            <a:ext cx="3124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rPr>
              <a:t>HTTP, FTP, Telnet, DNS, SMTP, etc.</a:t>
            </a:r>
          </a:p>
        </p:txBody>
      </p:sp>
      <p:sp>
        <p:nvSpPr>
          <p:cNvPr id="267271" name="Text Box 7"/>
          <p:cNvSpPr txBox="1">
            <a:spLocks noChangeArrowheads="1"/>
          </p:cNvSpPr>
          <p:nvPr/>
        </p:nvSpPr>
        <p:spPr bwMode="auto">
          <a:xfrm>
            <a:off x="7543800" y="2833688"/>
            <a:ext cx="3124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rPr>
              <a:t>TCP, UDP</a:t>
            </a:r>
          </a:p>
        </p:txBody>
      </p:sp>
      <p:sp>
        <p:nvSpPr>
          <p:cNvPr id="267272" name="Text Box 8"/>
          <p:cNvSpPr txBox="1">
            <a:spLocks noChangeArrowheads="1"/>
          </p:cNvSpPr>
          <p:nvPr/>
        </p:nvSpPr>
        <p:spPr bwMode="auto">
          <a:xfrm>
            <a:off x="7543800" y="4205288"/>
            <a:ext cx="3124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US">
                <a:solidFill>
                  <a:srgbClr val="000000"/>
                </a:solidFill>
              </a:rPr>
              <a:t>IP (IPv4, IPv6)</a:t>
            </a:r>
          </a:p>
        </p:txBody>
      </p:sp>
      <p:sp>
        <p:nvSpPr>
          <p:cNvPr id="2" name="Slide Number Placeholder 1"/>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25</a:t>
            </a:fld>
            <a:endParaRPr lang="en-US" altLang="en-US">
              <a:solidFill>
                <a:srgbClr val="000000"/>
              </a:solidFill>
            </a:endParaRPr>
          </a:p>
        </p:txBody>
      </p:sp>
    </p:spTree>
    <p:extLst>
      <p:ext uri="{BB962C8B-B14F-4D97-AF65-F5344CB8AC3E}">
        <p14:creationId xmlns:p14="http://schemas.microsoft.com/office/powerpoint/2010/main" val="35419381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1978018" y="1846263"/>
            <a:ext cx="8296289" cy="4022725"/>
          </a:xfrm>
          <a:prstGeom prst="rect">
            <a:avLst/>
          </a:prstGeom>
        </p:spPr>
      </p:pic>
      <p:sp>
        <p:nvSpPr>
          <p:cNvPr id="6" name="Slide Number Placeholder 5"/>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26</a:t>
            </a:fld>
            <a:endParaRPr lang="en-US" altLang="en-US">
              <a:solidFill>
                <a:srgbClr val="000000"/>
              </a:solidFill>
            </a:endParaRPr>
          </a:p>
        </p:txBody>
      </p:sp>
    </p:spTree>
    <p:extLst>
      <p:ext uri="{BB962C8B-B14F-4D97-AF65-F5344CB8AC3E}">
        <p14:creationId xmlns:p14="http://schemas.microsoft.com/office/powerpoint/2010/main" val="17463378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normAutofit/>
          </a:bodyPr>
          <a:lstStyle/>
          <a:p>
            <a:r>
              <a:rPr lang="en-US" sz="2800" dirty="0" smtClean="0"/>
              <a:t>HTTP makes use of TCP to open connections between clients and servers and to pass the requests and responses between them. </a:t>
            </a:r>
          </a:p>
          <a:p>
            <a:r>
              <a:rPr lang="en-US" sz="2800" dirty="0" smtClean="0"/>
              <a:t>When a user clicks a link or types a web address: </a:t>
            </a:r>
          </a:p>
          <a:p>
            <a:pPr lvl="1"/>
            <a:r>
              <a:rPr lang="en-US" sz="2400" dirty="0" smtClean="0"/>
              <a:t>A TCP connection is opened between browser and server </a:t>
            </a:r>
          </a:p>
          <a:p>
            <a:pPr lvl="1"/>
            <a:r>
              <a:rPr lang="en-US" sz="2400" dirty="0" smtClean="0"/>
              <a:t>Then requests and responses are sent back and forth using HTTP. </a:t>
            </a:r>
          </a:p>
          <a:p>
            <a:r>
              <a:rPr lang="en-US" sz="2800" dirty="0" smtClean="0"/>
              <a:t>HTTP is a stateless protocol, meaning each request for data is dealt with in isolation; once the server sends the response, it forgets everything about the original request.</a:t>
            </a:r>
            <a:endParaRPr lang="en-US" sz="2800" dirty="0"/>
          </a:p>
        </p:txBody>
      </p:sp>
      <p:sp>
        <p:nvSpPr>
          <p:cNvPr id="5" name="Slide Number Placeholder 4"/>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27</a:t>
            </a:fld>
            <a:endParaRPr lang="en-US" altLang="en-US">
              <a:solidFill>
                <a:srgbClr val="000000"/>
              </a:solidFill>
            </a:endParaRPr>
          </a:p>
        </p:txBody>
      </p:sp>
    </p:spTree>
    <p:extLst>
      <p:ext uri="{BB962C8B-B14F-4D97-AF65-F5344CB8AC3E}">
        <p14:creationId xmlns:p14="http://schemas.microsoft.com/office/powerpoint/2010/main" val="12891501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ltLang="en-US"/>
              <a:t>Basics of the WWW</a:t>
            </a:r>
          </a:p>
        </p:txBody>
      </p:sp>
      <p:sp>
        <p:nvSpPr>
          <p:cNvPr id="257027" name="Rectangle 3"/>
          <p:cNvSpPr>
            <a:spLocks noGrp="1" noChangeArrowheads="1"/>
          </p:cNvSpPr>
          <p:nvPr>
            <p:ph idx="1"/>
          </p:nvPr>
        </p:nvSpPr>
        <p:spPr/>
        <p:txBody>
          <a:bodyPr>
            <a:normAutofit/>
          </a:bodyPr>
          <a:lstStyle/>
          <a:p>
            <a:r>
              <a:rPr lang="en-US" altLang="en-US" sz="2800" b="1" dirty="0"/>
              <a:t>Hypertext</a:t>
            </a:r>
            <a:r>
              <a:rPr lang="en-US" altLang="en-US" sz="2800" dirty="0"/>
              <a:t>: a format of information which allows one to move from one part of a document to another or from one document to another through </a:t>
            </a:r>
            <a:r>
              <a:rPr lang="en-US" altLang="en-US" sz="2800" b="1" dirty="0"/>
              <a:t>hyperlinks</a:t>
            </a:r>
          </a:p>
          <a:p>
            <a:r>
              <a:rPr lang="en-US" altLang="en-US" sz="2800" dirty="0"/>
              <a:t>Uniform Resource Locator (</a:t>
            </a:r>
            <a:r>
              <a:rPr lang="en-US" altLang="en-US" sz="2800" b="1" dirty="0"/>
              <a:t>URL</a:t>
            </a:r>
            <a:r>
              <a:rPr lang="en-US" altLang="en-US" sz="2800" dirty="0"/>
              <a:t>): unique identifiers used to locate a particular resource on the network</a:t>
            </a:r>
          </a:p>
          <a:p>
            <a:r>
              <a:rPr lang="en-US" altLang="en-US" sz="2800" b="1" dirty="0"/>
              <a:t>Markup language</a:t>
            </a:r>
            <a:r>
              <a:rPr lang="en-US" altLang="en-US" sz="2800" dirty="0"/>
              <a:t>: defines the structure and content of hypertext documents</a:t>
            </a:r>
          </a:p>
        </p:txBody>
      </p:sp>
      <p:sp>
        <p:nvSpPr>
          <p:cNvPr id="2" name="Slide Number Placeholder 1"/>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28</a:t>
            </a:fld>
            <a:endParaRPr lang="en-US" altLang="en-US">
              <a:solidFill>
                <a:srgbClr val="000000"/>
              </a:solidFill>
            </a:endParaRPr>
          </a:p>
        </p:txBody>
      </p:sp>
    </p:spTree>
    <p:extLst>
      <p:ext uri="{BB962C8B-B14F-4D97-AF65-F5344CB8AC3E}">
        <p14:creationId xmlns:p14="http://schemas.microsoft.com/office/powerpoint/2010/main" val="7238651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ltLang="en-US"/>
              <a:t>Web Client: Browser</a:t>
            </a:r>
          </a:p>
        </p:txBody>
      </p:sp>
      <p:sp>
        <p:nvSpPr>
          <p:cNvPr id="258051" name="Rectangle 3"/>
          <p:cNvSpPr>
            <a:spLocks noGrp="1" noChangeArrowheads="1"/>
          </p:cNvSpPr>
          <p:nvPr>
            <p:ph idx="1"/>
          </p:nvPr>
        </p:nvSpPr>
        <p:spPr/>
        <p:txBody>
          <a:bodyPr>
            <a:noAutofit/>
          </a:bodyPr>
          <a:lstStyle/>
          <a:p>
            <a:r>
              <a:rPr lang="en-US" altLang="en-US" sz="3200" dirty="0"/>
              <a:t>Makes HTTP requests on behalf of the user</a:t>
            </a:r>
          </a:p>
          <a:p>
            <a:pPr lvl="1"/>
            <a:r>
              <a:rPr lang="en-US" altLang="en-US" sz="2800" dirty="0"/>
              <a:t>Reformat the URL entered as a valid HTTP request</a:t>
            </a:r>
          </a:p>
          <a:p>
            <a:pPr lvl="1"/>
            <a:r>
              <a:rPr lang="en-US" altLang="en-US" sz="2800" dirty="0"/>
              <a:t>Use DNS to convert server’s host name to appropriate IP address</a:t>
            </a:r>
          </a:p>
          <a:p>
            <a:pPr lvl="1"/>
            <a:r>
              <a:rPr lang="en-US" altLang="en-US" sz="2800" dirty="0"/>
              <a:t>Establish a TCP connection using the IP address</a:t>
            </a:r>
          </a:p>
          <a:p>
            <a:pPr lvl="1"/>
            <a:r>
              <a:rPr lang="en-US" altLang="en-US" sz="2800" dirty="0"/>
              <a:t>Send HTTP request over the connection and wait for server’s response</a:t>
            </a:r>
          </a:p>
          <a:p>
            <a:pPr lvl="1"/>
            <a:r>
              <a:rPr lang="en-US" altLang="en-US" sz="2800" dirty="0"/>
              <a:t>Display the document contained in the response</a:t>
            </a:r>
          </a:p>
          <a:p>
            <a:pPr lvl="2"/>
            <a:r>
              <a:rPr lang="en-US" altLang="en-US" sz="2000" dirty="0"/>
              <a:t>If the document is not a plain-text document but instead is written in HTML, this involves rendering the document (positioning text, graphics, creating table borders, using appropriate fonts, etc.)</a:t>
            </a:r>
          </a:p>
        </p:txBody>
      </p:sp>
      <p:sp>
        <p:nvSpPr>
          <p:cNvPr id="2" name="Slide Number Placeholder 1"/>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29</a:t>
            </a:fld>
            <a:endParaRPr lang="en-US" altLang="en-US">
              <a:solidFill>
                <a:srgbClr val="000000"/>
              </a:solidFill>
            </a:endParaRPr>
          </a:p>
        </p:txBody>
      </p:sp>
    </p:spTree>
    <p:extLst>
      <p:ext uri="{BB962C8B-B14F-4D97-AF65-F5344CB8AC3E}">
        <p14:creationId xmlns:p14="http://schemas.microsoft.com/office/powerpoint/2010/main" val="3864042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i="0" u="none" strike="noStrike" baseline="0" dirty="0" smtClean="0">
                <a:latin typeface="CIDFont+F2"/>
              </a:rPr>
              <a:t>Internet.</a:t>
            </a:r>
            <a:br>
              <a:rPr lang="en-US" b="0" i="0" u="none" strike="noStrike" baseline="0" dirty="0" smtClean="0">
                <a:latin typeface="CIDFont+F2"/>
              </a:rPr>
            </a:br>
            <a:endParaRPr lang="en-US" dirty="0"/>
          </a:p>
        </p:txBody>
      </p:sp>
      <p:sp>
        <p:nvSpPr>
          <p:cNvPr id="6" name="Content Placeholder 5"/>
          <p:cNvSpPr>
            <a:spLocks noGrp="1"/>
          </p:cNvSpPr>
          <p:nvPr>
            <p:ph idx="1"/>
          </p:nvPr>
        </p:nvSpPr>
        <p:spPr>
          <a:xfrm>
            <a:off x="1069553" y="2119451"/>
            <a:ext cx="10284247" cy="4160163"/>
          </a:xfrm>
        </p:spPr>
        <p:txBody>
          <a:bodyPr/>
          <a:lstStyle/>
          <a:p>
            <a:pPr marL="0" indent="0">
              <a:buNone/>
            </a:pPr>
            <a:r>
              <a:rPr lang="en-US" b="0" i="0" u="none" strike="noStrike" baseline="0" dirty="0" smtClean="0">
                <a:latin typeface="CIDFont+F1"/>
              </a:rPr>
              <a:t>• No government or organization is the owner of Internet.</a:t>
            </a:r>
          </a:p>
          <a:p>
            <a:pPr marL="0" indent="0">
              <a:buNone/>
            </a:pPr>
            <a:r>
              <a:rPr lang="en-US" b="0" i="0" u="none" strike="noStrike" baseline="0" dirty="0" smtClean="0">
                <a:latin typeface="CIDFont+F1"/>
              </a:rPr>
              <a:t>• Many people, organizations, universities and research</a:t>
            </a:r>
          </a:p>
          <a:p>
            <a:pPr marL="0" indent="0">
              <a:buNone/>
            </a:pPr>
            <a:r>
              <a:rPr lang="en-US" b="0" i="0" u="none" strike="noStrike" baseline="0" dirty="0" smtClean="0">
                <a:latin typeface="CIDFont+F1"/>
              </a:rPr>
              <a:t>agencies participates to run and the development of the</a:t>
            </a:r>
          </a:p>
          <a:p>
            <a:pPr marL="0" indent="0">
              <a:buNone/>
            </a:pPr>
            <a:r>
              <a:rPr lang="en-US" b="0" i="0" u="none" strike="noStrike" baseline="0" dirty="0" smtClean="0">
                <a:latin typeface="CIDFont+F1"/>
              </a:rPr>
              <a:t>Internet.</a:t>
            </a:r>
          </a:p>
          <a:p>
            <a:pPr marL="0" indent="0">
              <a:buNone/>
            </a:pPr>
            <a:r>
              <a:rPr lang="en-US" b="0" i="0" u="none" strike="noStrike" baseline="0" dirty="0" smtClean="0">
                <a:latin typeface="CIDFont+F1"/>
              </a:rPr>
              <a:t>• Different organization sets standards for the Internet .i.e.</a:t>
            </a:r>
          </a:p>
          <a:p>
            <a:pPr marL="0" indent="0">
              <a:buNone/>
            </a:pPr>
            <a:r>
              <a:rPr lang="en-US" b="0" i="0" u="none" strike="noStrike" baseline="0" dirty="0" smtClean="0">
                <a:latin typeface="CIDFont+F1"/>
              </a:rPr>
              <a:t>IETF, ISO, IEEE etc.</a:t>
            </a:r>
            <a:endParaRPr lang="en-US" dirty="0" smtClean="0"/>
          </a:p>
          <a:p>
            <a:endParaRPr lang="en-US" dirty="0"/>
          </a:p>
        </p:txBody>
      </p:sp>
    </p:spTree>
    <p:extLst>
      <p:ext uri="{BB962C8B-B14F-4D97-AF65-F5344CB8AC3E}">
        <p14:creationId xmlns:p14="http://schemas.microsoft.com/office/powerpoint/2010/main" val="1387340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ltLang="en-US"/>
              <a:t>Web Servers</a:t>
            </a:r>
          </a:p>
        </p:txBody>
      </p:sp>
      <p:sp>
        <p:nvSpPr>
          <p:cNvPr id="259075" name="Rectangle 3"/>
          <p:cNvSpPr>
            <a:spLocks noGrp="1" noChangeArrowheads="1"/>
          </p:cNvSpPr>
          <p:nvPr>
            <p:ph idx="1"/>
          </p:nvPr>
        </p:nvSpPr>
        <p:spPr/>
        <p:txBody>
          <a:bodyPr>
            <a:normAutofit/>
          </a:bodyPr>
          <a:lstStyle/>
          <a:p>
            <a:r>
              <a:rPr lang="en-US" altLang="en-US" sz="2800" dirty="0"/>
              <a:t>Main functionalities:</a:t>
            </a:r>
          </a:p>
          <a:p>
            <a:pPr lvl="1"/>
            <a:r>
              <a:rPr lang="en-US" altLang="en-US" sz="2400" dirty="0"/>
              <a:t>Server waits for </a:t>
            </a:r>
            <a:r>
              <a:rPr lang="en-US" altLang="en-US" sz="2400" dirty="0" smtClean="0"/>
              <a:t>connection </a:t>
            </a:r>
            <a:r>
              <a:rPr lang="en-US" altLang="en-US" sz="2400" dirty="0"/>
              <a:t>requests</a:t>
            </a:r>
          </a:p>
          <a:p>
            <a:pPr lvl="1"/>
            <a:r>
              <a:rPr lang="en-US" altLang="en-US" sz="2400" dirty="0"/>
              <a:t>When a connection request is received, the server creates a new process to handle this connection</a:t>
            </a:r>
          </a:p>
          <a:p>
            <a:pPr lvl="1"/>
            <a:r>
              <a:rPr lang="en-US" altLang="en-US" sz="2400" dirty="0"/>
              <a:t>The new process establishes the TCP connection and waits for HTTP requests</a:t>
            </a:r>
          </a:p>
          <a:p>
            <a:pPr lvl="1"/>
            <a:r>
              <a:rPr lang="en-US" altLang="en-US" sz="2400" dirty="0"/>
              <a:t>The new process invokes software that maps the requested URL to a resource on the server</a:t>
            </a:r>
          </a:p>
          <a:p>
            <a:pPr lvl="1"/>
            <a:r>
              <a:rPr lang="en-US" altLang="en-US" sz="2400" dirty="0"/>
              <a:t>If the resource is a file, creates an HTTP response that contains the file in the body of the response message</a:t>
            </a:r>
          </a:p>
          <a:p>
            <a:pPr lvl="1"/>
            <a:r>
              <a:rPr lang="en-US" altLang="en-US" sz="2400" dirty="0"/>
              <a:t>If the resource is a program, runs the program, and returns the output</a:t>
            </a:r>
          </a:p>
        </p:txBody>
      </p:sp>
      <p:sp>
        <p:nvSpPr>
          <p:cNvPr id="2" name="Slide Number Placeholder 1"/>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30</a:t>
            </a:fld>
            <a:endParaRPr lang="en-US" altLang="en-US">
              <a:solidFill>
                <a:srgbClr val="000000"/>
              </a:solidFill>
            </a:endParaRPr>
          </a:p>
        </p:txBody>
      </p:sp>
    </p:spTree>
    <p:extLst>
      <p:ext uri="{BB962C8B-B14F-4D97-AF65-F5344CB8AC3E}">
        <p14:creationId xmlns:p14="http://schemas.microsoft.com/office/powerpoint/2010/main" val="1719123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Resource Locators (URLs)</a:t>
            </a:r>
            <a:endParaRPr lang="en-US" dirty="0"/>
          </a:p>
        </p:txBody>
      </p:sp>
      <p:sp>
        <p:nvSpPr>
          <p:cNvPr id="3" name="Content Placeholder 2"/>
          <p:cNvSpPr>
            <a:spLocks noGrp="1"/>
          </p:cNvSpPr>
          <p:nvPr>
            <p:ph idx="1"/>
          </p:nvPr>
        </p:nvSpPr>
        <p:spPr/>
        <p:txBody>
          <a:bodyPr>
            <a:normAutofit/>
          </a:bodyPr>
          <a:lstStyle/>
          <a:p>
            <a:r>
              <a:rPr lang="en-US" sz="2800" dirty="0" smtClean="0"/>
              <a:t>Without a universal addressing mechanism, it would be impossible to navigate to a site, and page linking would not be feasible </a:t>
            </a:r>
          </a:p>
          <a:p>
            <a:r>
              <a:rPr lang="en-US" sz="2800" dirty="0" smtClean="0"/>
              <a:t>Uniform Resource Locators (URLs) are used to identify Web pages </a:t>
            </a:r>
          </a:p>
          <a:p>
            <a:pPr lvl="1"/>
            <a:r>
              <a:rPr lang="en-US" sz="2400" dirty="0" smtClean="0"/>
              <a:t> basically a URL is a web address URLs have 3 components:</a:t>
            </a:r>
          </a:p>
          <a:p>
            <a:pPr lvl="2"/>
            <a:r>
              <a:rPr lang="en-US" sz="1800" dirty="0" smtClean="0"/>
              <a:t> A Prefix (usually http:// ) </a:t>
            </a:r>
          </a:p>
          <a:p>
            <a:pPr lvl="2"/>
            <a:r>
              <a:rPr lang="en-US" sz="1800" dirty="0" smtClean="0"/>
              <a:t>A Hostname: (such as www.cityu.edu.hk) </a:t>
            </a:r>
          </a:p>
          <a:p>
            <a:pPr lvl="2"/>
            <a:r>
              <a:rPr lang="en-US" sz="1800" dirty="0" smtClean="0"/>
              <a:t>A Path: (such as /</a:t>
            </a:r>
            <a:r>
              <a:rPr lang="en-US" sz="1800" dirty="0" err="1" smtClean="0"/>
              <a:t>scm</a:t>
            </a:r>
            <a:r>
              <a:rPr lang="en-US" sz="1800" dirty="0" smtClean="0"/>
              <a:t>/index.htm)</a:t>
            </a:r>
            <a:endParaRPr lang="en-US" sz="1800" dirty="0"/>
          </a:p>
        </p:txBody>
      </p:sp>
      <p:sp>
        <p:nvSpPr>
          <p:cNvPr id="5" name="Slide Number Placeholder 4"/>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31</a:t>
            </a:fld>
            <a:endParaRPr lang="en-US" altLang="en-US">
              <a:solidFill>
                <a:srgbClr val="000000"/>
              </a:solidFill>
            </a:endParaRPr>
          </a:p>
        </p:txBody>
      </p:sp>
    </p:spTree>
    <p:extLst>
      <p:ext uri="{BB962C8B-B14F-4D97-AF65-F5344CB8AC3E}">
        <p14:creationId xmlns:p14="http://schemas.microsoft.com/office/powerpoint/2010/main" val="16323987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Resource Locators (URLs)</a:t>
            </a:r>
            <a:endParaRPr lang="en-US" dirty="0"/>
          </a:p>
        </p:txBody>
      </p:sp>
      <p:pic>
        <p:nvPicPr>
          <p:cNvPr id="5" name="Content Placeholder 4"/>
          <p:cNvPicPr>
            <a:picLocks noGrp="1" noChangeAspect="1"/>
          </p:cNvPicPr>
          <p:nvPr>
            <p:ph idx="1"/>
          </p:nvPr>
        </p:nvPicPr>
        <p:blipFill>
          <a:blip r:embed="rId2"/>
          <a:stretch>
            <a:fillRect/>
          </a:stretch>
        </p:blipFill>
        <p:spPr>
          <a:xfrm>
            <a:off x="2712670" y="1846263"/>
            <a:ext cx="6826985" cy="4022725"/>
          </a:xfrm>
          <a:prstGeom prst="rect">
            <a:avLst/>
          </a:prstGeom>
        </p:spPr>
      </p:pic>
      <p:sp>
        <p:nvSpPr>
          <p:cNvPr id="6" name="Slide Number Placeholder 5"/>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32</a:t>
            </a:fld>
            <a:endParaRPr lang="en-US" altLang="en-US">
              <a:solidFill>
                <a:srgbClr val="000000"/>
              </a:solidFill>
            </a:endParaRPr>
          </a:p>
        </p:txBody>
      </p:sp>
    </p:spTree>
    <p:extLst>
      <p:ext uri="{BB962C8B-B14F-4D97-AF65-F5344CB8AC3E}">
        <p14:creationId xmlns:p14="http://schemas.microsoft.com/office/powerpoint/2010/main" val="936923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Addresses and DNS </a:t>
            </a:r>
            <a:endParaRPr lang="en-US" dirty="0"/>
          </a:p>
        </p:txBody>
      </p:sp>
      <p:sp>
        <p:nvSpPr>
          <p:cNvPr id="3" name="Content Placeholder 2"/>
          <p:cNvSpPr>
            <a:spLocks noGrp="1"/>
          </p:cNvSpPr>
          <p:nvPr>
            <p:ph idx="1"/>
          </p:nvPr>
        </p:nvSpPr>
        <p:spPr/>
        <p:txBody>
          <a:bodyPr/>
          <a:lstStyle/>
          <a:p>
            <a:r>
              <a:rPr lang="en-US" dirty="0" smtClean="0"/>
              <a:t>Every computer connected to the Internet must have a unique IP address, no matter whether it’s a client or a server (or both)</a:t>
            </a:r>
          </a:p>
          <a:p>
            <a:r>
              <a:rPr lang="en-US" dirty="0" smtClean="0"/>
              <a:t>An IP address is just a number that identifies a host on the Internet. </a:t>
            </a:r>
          </a:p>
          <a:p>
            <a:r>
              <a:rPr lang="en-US" dirty="0" smtClean="0"/>
              <a:t>Example: </a:t>
            </a:r>
          </a:p>
          <a:p>
            <a:pPr lvl="1"/>
            <a:r>
              <a:rPr lang="en-US" dirty="0" smtClean="0"/>
              <a:t>212.171.218.34 or </a:t>
            </a:r>
          </a:p>
          <a:p>
            <a:pPr lvl="1"/>
            <a:r>
              <a:rPr lang="en-US" dirty="0" smtClean="0"/>
              <a:t>144.214.5.218 </a:t>
            </a:r>
          </a:p>
          <a:p>
            <a:r>
              <a:rPr lang="en-US" dirty="0" smtClean="0"/>
              <a:t>The Domain Name System (DNS) is a database that matches IP addresses to host names</a:t>
            </a:r>
            <a:endParaRPr lang="en-US" dirty="0"/>
          </a:p>
        </p:txBody>
      </p:sp>
      <p:sp>
        <p:nvSpPr>
          <p:cNvPr id="5" name="Slide Number Placeholder 4"/>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33</a:t>
            </a:fld>
            <a:endParaRPr lang="en-US" altLang="en-US">
              <a:solidFill>
                <a:srgbClr val="000000"/>
              </a:solidFill>
            </a:endParaRPr>
          </a:p>
        </p:txBody>
      </p:sp>
    </p:spTree>
    <p:extLst>
      <p:ext uri="{BB962C8B-B14F-4D97-AF65-F5344CB8AC3E}">
        <p14:creationId xmlns:p14="http://schemas.microsoft.com/office/powerpoint/2010/main" val="14577640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Name</a:t>
            </a:r>
            <a:endParaRPr lang="en-US" dirty="0"/>
          </a:p>
        </p:txBody>
      </p:sp>
      <p:sp>
        <p:nvSpPr>
          <p:cNvPr id="3" name="Content Placeholder 2"/>
          <p:cNvSpPr>
            <a:spLocks noGrp="1"/>
          </p:cNvSpPr>
          <p:nvPr>
            <p:ph idx="1"/>
          </p:nvPr>
        </p:nvSpPr>
        <p:spPr/>
        <p:txBody>
          <a:bodyPr>
            <a:normAutofit/>
          </a:bodyPr>
          <a:lstStyle/>
          <a:p>
            <a:r>
              <a:rPr lang="en-US" sz="2800" dirty="0" smtClean="0"/>
              <a:t>The Domain Name System (DNS) translates host names into IP addresses, which are then used by TCP to establish connections between HTTP clients and servers. </a:t>
            </a:r>
          </a:p>
          <a:p>
            <a:r>
              <a:rPr lang="en-US" sz="2800" dirty="0" smtClean="0"/>
              <a:t>Domain names are administered in such a way that they are guaranteed to be unique. Domain names are organized in a hierarchical structure.</a:t>
            </a:r>
            <a:endParaRPr lang="en-US" sz="2800" dirty="0"/>
          </a:p>
        </p:txBody>
      </p:sp>
      <p:sp>
        <p:nvSpPr>
          <p:cNvPr id="5" name="Slide Number Placeholder 4"/>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34</a:t>
            </a:fld>
            <a:endParaRPr lang="en-US" altLang="en-US">
              <a:solidFill>
                <a:srgbClr val="000000"/>
              </a:solidFill>
            </a:endParaRPr>
          </a:p>
        </p:txBody>
      </p:sp>
    </p:spTree>
    <p:extLst>
      <p:ext uri="{BB962C8B-B14F-4D97-AF65-F5344CB8AC3E}">
        <p14:creationId xmlns:p14="http://schemas.microsoft.com/office/powerpoint/2010/main" val="40692160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Name</a:t>
            </a:r>
            <a:endParaRPr lang="en-US" dirty="0"/>
          </a:p>
        </p:txBody>
      </p:sp>
      <p:sp>
        <p:nvSpPr>
          <p:cNvPr id="3" name="Content Placeholder 2"/>
          <p:cNvSpPr>
            <a:spLocks noGrp="1"/>
          </p:cNvSpPr>
          <p:nvPr>
            <p:ph idx="1"/>
          </p:nvPr>
        </p:nvSpPr>
        <p:spPr/>
        <p:txBody>
          <a:bodyPr/>
          <a:lstStyle/>
          <a:p>
            <a:r>
              <a:rPr lang="en-US" dirty="0" smtClean="0"/>
              <a:t>Top Level Domain (TLD) Mostly country domains: .</a:t>
            </a:r>
            <a:r>
              <a:rPr lang="en-US" dirty="0" err="1" smtClean="0"/>
              <a:t>uk</a:t>
            </a:r>
            <a:r>
              <a:rPr lang="en-US" dirty="0" smtClean="0"/>
              <a:t>, .au, .</a:t>
            </a:r>
            <a:r>
              <a:rPr lang="en-US" dirty="0" err="1" smtClean="0"/>
              <a:t>hk</a:t>
            </a:r>
            <a:r>
              <a:rPr lang="en-US" dirty="0" smtClean="0"/>
              <a:t>, etc.</a:t>
            </a:r>
          </a:p>
          <a:p>
            <a:pPr lvl="1"/>
            <a:r>
              <a:rPr lang="en-US" dirty="0" smtClean="0">
                <a:hlinkClick r:id="rId2"/>
              </a:rPr>
              <a:t>www.uop.edu.</a:t>
            </a:r>
            <a:r>
              <a:rPr lang="en-US" dirty="0" smtClean="0">
                <a:solidFill>
                  <a:schemeClr val="accent2">
                    <a:lumMod val="75000"/>
                  </a:schemeClr>
                </a:solidFill>
                <a:hlinkClick r:id="rId2"/>
              </a:rPr>
              <a:t>pk</a:t>
            </a:r>
            <a:r>
              <a:rPr lang="en-US" dirty="0" smtClean="0"/>
              <a:t> </a:t>
            </a:r>
          </a:p>
          <a:p>
            <a:r>
              <a:rPr lang="en-US" dirty="0" smtClean="0"/>
              <a:t>Generic Top Level Domain (</a:t>
            </a:r>
            <a:r>
              <a:rPr lang="en-US" dirty="0" err="1" smtClean="0"/>
              <a:t>gTLD</a:t>
            </a:r>
            <a:r>
              <a:rPr lang="en-US" dirty="0" smtClean="0"/>
              <a:t>) .com .org </a:t>
            </a:r>
            <a:r>
              <a:rPr lang="en-US" dirty="0" err="1" smtClean="0"/>
              <a:t>.net</a:t>
            </a:r>
            <a:r>
              <a:rPr lang="en-US" dirty="0" smtClean="0"/>
              <a:t> .biz .info .</a:t>
            </a:r>
            <a:r>
              <a:rPr lang="en-US" dirty="0" err="1" smtClean="0"/>
              <a:t>tv</a:t>
            </a:r>
            <a:endParaRPr lang="en-US" dirty="0" smtClean="0"/>
          </a:p>
          <a:p>
            <a:pPr lvl="1"/>
            <a:r>
              <a:rPr lang="en-US" dirty="0" smtClean="0">
                <a:hlinkClick r:id="rId3"/>
              </a:rPr>
              <a:t>www.Samsung.com</a:t>
            </a:r>
            <a:r>
              <a:rPr lang="en-US" dirty="0" smtClean="0"/>
              <a:t>	</a:t>
            </a:r>
          </a:p>
          <a:p>
            <a:r>
              <a:rPr lang="en-US" dirty="0" smtClean="0"/>
              <a:t>Second level domain: The actual name of the organization or service. Can contain letters (a to z), numbers (0 to 9), dashes</a:t>
            </a:r>
          </a:p>
          <a:p>
            <a:r>
              <a:rPr lang="en-US" dirty="0" smtClean="0"/>
              <a:t>Third Level, or Sub Domains: Strings of characters that designate different services, or hosts within the second level domain. For example, “www” for the core or main website.</a:t>
            </a:r>
            <a:endParaRPr lang="en-US" dirty="0"/>
          </a:p>
        </p:txBody>
      </p:sp>
      <p:sp>
        <p:nvSpPr>
          <p:cNvPr id="5" name="Slide Number Placeholder 4"/>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35</a:t>
            </a:fld>
            <a:endParaRPr lang="en-US" altLang="en-US">
              <a:solidFill>
                <a:srgbClr val="000000"/>
              </a:solidFill>
            </a:endParaRPr>
          </a:p>
        </p:txBody>
      </p:sp>
    </p:spTree>
    <p:extLst>
      <p:ext uri="{BB962C8B-B14F-4D97-AF65-F5344CB8AC3E}">
        <p14:creationId xmlns:p14="http://schemas.microsoft.com/office/powerpoint/2010/main" val="3727855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Domain Names and IP Addresses </a:t>
            </a:r>
            <a:endParaRPr lang="en-US" dirty="0"/>
          </a:p>
        </p:txBody>
      </p:sp>
      <p:sp>
        <p:nvSpPr>
          <p:cNvPr id="3" name="Content Placeholder 2"/>
          <p:cNvSpPr>
            <a:spLocks noGrp="1"/>
          </p:cNvSpPr>
          <p:nvPr>
            <p:ph idx="1"/>
          </p:nvPr>
        </p:nvSpPr>
        <p:spPr/>
        <p:txBody>
          <a:bodyPr>
            <a:noAutofit/>
          </a:bodyPr>
          <a:lstStyle/>
          <a:p>
            <a:r>
              <a:rPr lang="en-US" sz="2800" dirty="0" smtClean="0"/>
              <a:t>A domain name, once registered, needs to be associated with a fixed IP address of a web server on the Internet. When you register and setup a new domain name, you need to enter details of at least 2 </a:t>
            </a:r>
            <a:r>
              <a:rPr lang="en-US" sz="2800" dirty="0" err="1" smtClean="0"/>
              <a:t>nameservers</a:t>
            </a:r>
            <a:r>
              <a:rPr lang="en-US" sz="2800" dirty="0" smtClean="0"/>
              <a:t>. These </a:t>
            </a:r>
            <a:r>
              <a:rPr lang="en-US" sz="2800" dirty="0" err="1" smtClean="0"/>
              <a:t>nameservers</a:t>
            </a:r>
            <a:r>
              <a:rPr lang="en-US" sz="2800" dirty="0" smtClean="0"/>
              <a:t> are special internet servers that implement a name service protocol. They may be provided by a web hosting service, or a domain registration service. They link a domain name to the specific IP address assigned for a website.</a:t>
            </a:r>
          </a:p>
          <a:p>
            <a:endParaRPr lang="en-US" sz="2800" dirty="0"/>
          </a:p>
          <a:p>
            <a:r>
              <a:rPr lang="en-US" dirty="0" smtClean="0"/>
              <a:t>Most commercial hosting services provide a form of virtual hosting, placing many websites on a single server, so special software is used to route domains names to assigned IP address</a:t>
            </a:r>
            <a:r>
              <a:rPr lang="en-US" sz="2800" dirty="0" smtClean="0"/>
              <a:t>.</a:t>
            </a:r>
            <a:endParaRPr lang="en-US" sz="2800" dirty="0"/>
          </a:p>
        </p:txBody>
      </p:sp>
      <p:sp>
        <p:nvSpPr>
          <p:cNvPr id="6" name="Slide Number Placeholder 5"/>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36</a:t>
            </a:fld>
            <a:endParaRPr lang="en-US" altLang="en-US">
              <a:solidFill>
                <a:srgbClr val="000000"/>
              </a:solidFill>
            </a:endParaRPr>
          </a:p>
        </p:txBody>
      </p:sp>
    </p:spTree>
    <p:extLst>
      <p:ext uri="{BB962C8B-B14F-4D97-AF65-F5344CB8AC3E}">
        <p14:creationId xmlns:p14="http://schemas.microsoft.com/office/powerpoint/2010/main" val="33079450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name</a:t>
            </a:r>
            <a:endParaRPr lang="en-US" dirty="0"/>
          </a:p>
        </p:txBody>
      </p:sp>
      <p:sp>
        <p:nvSpPr>
          <p:cNvPr id="3" name="Content Placeholder 2"/>
          <p:cNvSpPr>
            <a:spLocks noGrp="1"/>
          </p:cNvSpPr>
          <p:nvPr>
            <p:ph idx="1"/>
          </p:nvPr>
        </p:nvSpPr>
        <p:spPr/>
        <p:txBody>
          <a:bodyPr/>
          <a:lstStyle/>
          <a:p>
            <a:r>
              <a:rPr lang="en-US" dirty="0" smtClean="0"/>
              <a:t>A pathname shows the hierarchical directory structure and location of a specific file or resource on a server.</a:t>
            </a:r>
          </a:p>
          <a:p>
            <a:r>
              <a:rPr lang="en-US" dirty="0" smtClean="0"/>
              <a:t>Example</a:t>
            </a:r>
          </a:p>
          <a:p>
            <a:r>
              <a:rPr lang="en-US" dirty="0" smtClean="0"/>
              <a:t>http://www.uop.edu.pk/departments/?q=Department-of-Computer-Science</a:t>
            </a:r>
            <a:endParaRPr lang="en-US" dirty="0"/>
          </a:p>
        </p:txBody>
      </p:sp>
      <p:sp>
        <p:nvSpPr>
          <p:cNvPr id="5" name="Slide Number Placeholder 4"/>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37</a:t>
            </a:fld>
            <a:endParaRPr lang="en-US" altLang="en-US">
              <a:solidFill>
                <a:srgbClr val="000000"/>
              </a:solidFill>
            </a:endParaRPr>
          </a:p>
        </p:txBody>
      </p:sp>
    </p:spTree>
    <p:extLst>
      <p:ext uri="{BB962C8B-B14F-4D97-AF65-F5344CB8AC3E}">
        <p14:creationId xmlns:p14="http://schemas.microsoft.com/office/powerpoint/2010/main" val="24400268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ltLang="en-US"/>
              <a:t>Static Web: HTML/XHTML, CSS</a:t>
            </a:r>
          </a:p>
        </p:txBody>
      </p:sp>
      <p:sp>
        <p:nvSpPr>
          <p:cNvPr id="262147" name="Rectangle 3"/>
          <p:cNvSpPr>
            <a:spLocks noGrp="1" noChangeArrowheads="1"/>
          </p:cNvSpPr>
          <p:nvPr>
            <p:ph idx="1"/>
          </p:nvPr>
        </p:nvSpPr>
        <p:spPr/>
        <p:txBody>
          <a:bodyPr/>
          <a:lstStyle/>
          <a:p>
            <a:r>
              <a:rPr lang="en-US" altLang="en-US" b="1"/>
              <a:t>HTML</a:t>
            </a:r>
            <a:r>
              <a:rPr lang="en-US" altLang="en-US"/>
              <a:t> stands for </a:t>
            </a:r>
            <a:r>
              <a:rPr lang="en-US" altLang="en-US" b="1"/>
              <a:t>H</a:t>
            </a:r>
            <a:r>
              <a:rPr lang="en-US" altLang="en-US"/>
              <a:t>yper</a:t>
            </a:r>
            <a:r>
              <a:rPr lang="en-US" altLang="en-US" b="1"/>
              <a:t>T</a:t>
            </a:r>
            <a:r>
              <a:rPr lang="en-US" altLang="en-US"/>
              <a:t>ext </a:t>
            </a:r>
            <a:r>
              <a:rPr lang="en-US" altLang="en-US" b="1"/>
              <a:t>M</a:t>
            </a:r>
            <a:r>
              <a:rPr lang="en-US" altLang="en-US"/>
              <a:t>arkup </a:t>
            </a:r>
            <a:r>
              <a:rPr lang="en-US" altLang="en-US" b="1"/>
              <a:t>L</a:t>
            </a:r>
            <a:r>
              <a:rPr lang="en-US" altLang="en-US"/>
              <a:t>anguage</a:t>
            </a:r>
          </a:p>
          <a:p>
            <a:pPr lvl="1"/>
            <a:r>
              <a:rPr lang="en-US" altLang="en-US"/>
              <a:t>It is a text file containing small markup tags that tell the Web browser how to display the page</a:t>
            </a:r>
          </a:p>
          <a:p>
            <a:pPr lvl="1"/>
            <a:endParaRPr lang="en-US" altLang="en-US"/>
          </a:p>
          <a:p>
            <a:r>
              <a:rPr lang="en-US" altLang="en-US" b="1"/>
              <a:t>XHTML</a:t>
            </a:r>
            <a:r>
              <a:rPr lang="en-US" altLang="en-US"/>
              <a:t> stands for e</a:t>
            </a:r>
            <a:r>
              <a:rPr lang="en-US" altLang="en-US" b="1"/>
              <a:t>X</a:t>
            </a:r>
            <a:r>
              <a:rPr lang="en-US" altLang="en-US"/>
              <a:t>tensible </a:t>
            </a:r>
            <a:r>
              <a:rPr lang="en-US" altLang="en-US" b="1"/>
              <a:t>H</a:t>
            </a:r>
            <a:r>
              <a:rPr lang="en-US" altLang="en-US"/>
              <a:t>yper</a:t>
            </a:r>
            <a:r>
              <a:rPr lang="en-US" altLang="en-US" b="1"/>
              <a:t>T</a:t>
            </a:r>
            <a:r>
              <a:rPr lang="en-US" altLang="en-US"/>
              <a:t>ext </a:t>
            </a:r>
            <a:r>
              <a:rPr lang="en-US" altLang="en-US" b="1"/>
              <a:t>M</a:t>
            </a:r>
            <a:r>
              <a:rPr lang="en-US" altLang="en-US"/>
              <a:t>arkup </a:t>
            </a:r>
            <a:r>
              <a:rPr lang="en-US" altLang="en-US" b="1"/>
              <a:t>L</a:t>
            </a:r>
            <a:r>
              <a:rPr lang="en-US" altLang="en-US"/>
              <a:t>anguage</a:t>
            </a:r>
          </a:p>
          <a:p>
            <a:pPr lvl="1"/>
            <a:r>
              <a:rPr lang="en-US" altLang="en-US"/>
              <a:t>It is identical to HTML 4.01</a:t>
            </a:r>
          </a:p>
          <a:p>
            <a:pPr lvl="1"/>
            <a:r>
              <a:rPr lang="en-US" altLang="en-US"/>
              <a:t>It is a stricter and cleaner version of HTML</a:t>
            </a:r>
          </a:p>
          <a:p>
            <a:pPr lvl="1"/>
            <a:endParaRPr lang="en-US" altLang="en-US"/>
          </a:p>
          <a:p>
            <a:r>
              <a:rPr lang="en-US" altLang="en-US" b="1"/>
              <a:t>CSS</a:t>
            </a:r>
            <a:r>
              <a:rPr lang="en-US" altLang="en-US"/>
              <a:t> stands for </a:t>
            </a:r>
            <a:r>
              <a:rPr lang="en-US" altLang="en-US" b="1"/>
              <a:t>C</a:t>
            </a:r>
            <a:r>
              <a:rPr lang="en-US" altLang="en-US"/>
              <a:t>ascading </a:t>
            </a:r>
            <a:r>
              <a:rPr lang="en-US" altLang="en-US" b="1"/>
              <a:t>S</a:t>
            </a:r>
            <a:r>
              <a:rPr lang="en-US" altLang="en-US"/>
              <a:t>tyle </a:t>
            </a:r>
            <a:r>
              <a:rPr lang="en-US" altLang="en-US" b="1"/>
              <a:t>S</a:t>
            </a:r>
            <a:r>
              <a:rPr lang="en-US" altLang="en-US"/>
              <a:t>heets</a:t>
            </a:r>
          </a:p>
          <a:p>
            <a:pPr lvl="1"/>
            <a:r>
              <a:rPr lang="en-US" altLang="en-US"/>
              <a:t>It defines how to display HTML elements</a:t>
            </a:r>
          </a:p>
        </p:txBody>
      </p:sp>
      <p:sp>
        <p:nvSpPr>
          <p:cNvPr id="2" name="Slide Number Placeholder 1"/>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38</a:t>
            </a:fld>
            <a:endParaRPr lang="en-US" altLang="en-US">
              <a:solidFill>
                <a:srgbClr val="000000"/>
              </a:solidFill>
            </a:endParaRPr>
          </a:p>
        </p:txBody>
      </p:sp>
    </p:spTree>
    <p:extLst>
      <p:ext uri="{BB962C8B-B14F-4D97-AF65-F5344CB8AC3E}">
        <p14:creationId xmlns:p14="http://schemas.microsoft.com/office/powerpoint/2010/main" val="28827575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ltLang="en-US"/>
              <a:t>Client-Side Programmability</a:t>
            </a:r>
          </a:p>
        </p:txBody>
      </p:sp>
      <p:sp>
        <p:nvSpPr>
          <p:cNvPr id="261123" name="Rectangle 3"/>
          <p:cNvSpPr>
            <a:spLocks noGrp="1" noChangeArrowheads="1"/>
          </p:cNvSpPr>
          <p:nvPr>
            <p:ph idx="1"/>
          </p:nvPr>
        </p:nvSpPr>
        <p:spPr/>
        <p:txBody>
          <a:bodyPr/>
          <a:lstStyle/>
          <a:p>
            <a:r>
              <a:rPr lang="en-US" altLang="en-US"/>
              <a:t>Scripting language: a lightweight programming language</a:t>
            </a:r>
          </a:p>
          <a:p>
            <a:r>
              <a:rPr lang="en-US" altLang="en-US"/>
              <a:t>Browser scripting: </a:t>
            </a:r>
            <a:r>
              <a:rPr lang="en-US" altLang="en-US" b="1"/>
              <a:t>JavaScript</a:t>
            </a:r>
          </a:p>
          <a:p>
            <a:pPr lvl="1"/>
            <a:r>
              <a:rPr lang="en-US" altLang="en-US"/>
              <a:t>Designed to add interactivity to HTML pages</a:t>
            </a:r>
          </a:p>
          <a:p>
            <a:pPr lvl="1"/>
            <a:r>
              <a:rPr lang="en-US" altLang="en-US"/>
              <a:t>Usually embedded into HTML pages</a:t>
            </a:r>
          </a:p>
          <a:p>
            <a:pPr lvl="1"/>
            <a:r>
              <a:rPr lang="en-US" altLang="en-US"/>
              <a:t>What can a JavaScript Do?</a:t>
            </a:r>
          </a:p>
          <a:p>
            <a:pPr lvl="2"/>
            <a:r>
              <a:rPr lang="en-US" altLang="en-US"/>
              <a:t>Put dynamic text into an HTML page</a:t>
            </a:r>
          </a:p>
          <a:p>
            <a:pPr lvl="2"/>
            <a:r>
              <a:rPr lang="en-US" altLang="en-US"/>
              <a:t>React to events</a:t>
            </a:r>
          </a:p>
          <a:p>
            <a:pPr lvl="2"/>
            <a:r>
              <a:rPr lang="en-US" altLang="en-US"/>
              <a:t>Read and write HTML elements</a:t>
            </a:r>
          </a:p>
          <a:p>
            <a:pPr lvl="2"/>
            <a:r>
              <a:rPr lang="en-US" altLang="en-US"/>
              <a:t>Validate data before it is submitted to a server</a:t>
            </a:r>
          </a:p>
          <a:p>
            <a:pPr lvl="2"/>
            <a:r>
              <a:rPr lang="en-US" altLang="en-US"/>
              <a:t>Create cookies</a:t>
            </a:r>
          </a:p>
          <a:p>
            <a:pPr lvl="2"/>
            <a:r>
              <a:rPr lang="en-US" altLang="en-US"/>
              <a:t>…</a:t>
            </a:r>
          </a:p>
        </p:txBody>
      </p:sp>
      <p:sp>
        <p:nvSpPr>
          <p:cNvPr id="2" name="Slide Number Placeholder 1"/>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39</a:t>
            </a:fld>
            <a:endParaRPr lang="en-US" altLang="en-US">
              <a:solidFill>
                <a:srgbClr val="000000"/>
              </a:solidFill>
            </a:endParaRPr>
          </a:p>
        </p:txBody>
      </p:sp>
    </p:spTree>
    <p:extLst>
      <p:ext uri="{BB962C8B-B14F-4D97-AF65-F5344CB8AC3E}">
        <p14:creationId xmlns:p14="http://schemas.microsoft.com/office/powerpoint/2010/main" val="4062620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i="0" u="none" strike="noStrike" baseline="0" dirty="0" smtClean="0">
                <a:latin typeface="CIDFont+F2"/>
              </a:rPr>
              <a:t>History of Internet.</a:t>
            </a:r>
            <a:endParaRPr lang="en-US" dirty="0"/>
          </a:p>
        </p:txBody>
      </p:sp>
      <p:sp>
        <p:nvSpPr>
          <p:cNvPr id="6" name="Content Placeholder 5"/>
          <p:cNvSpPr>
            <a:spLocks noGrp="1"/>
          </p:cNvSpPr>
          <p:nvPr>
            <p:ph idx="1"/>
          </p:nvPr>
        </p:nvSpPr>
        <p:spPr/>
        <p:txBody>
          <a:bodyPr>
            <a:normAutofit lnSpcReduction="10000"/>
          </a:bodyPr>
          <a:lstStyle/>
          <a:p>
            <a:r>
              <a:rPr lang="en-US" b="0" i="0" u="none" strike="noStrike" baseline="0" dirty="0" smtClean="0">
                <a:latin typeface="CIDFont+F1"/>
              </a:rPr>
              <a:t>• The work on Internet was started during cold war of Russia and America.</a:t>
            </a:r>
          </a:p>
          <a:p>
            <a:r>
              <a:rPr lang="en-US" b="0" i="0" u="none" strike="noStrike" baseline="0" dirty="0" smtClean="0">
                <a:latin typeface="CIDFont+F1"/>
              </a:rPr>
              <a:t>ARPANET:</a:t>
            </a:r>
          </a:p>
          <a:p>
            <a:r>
              <a:rPr lang="en-US" b="0" i="0" u="none" strike="noStrike" baseline="0" dirty="0" smtClean="0">
                <a:latin typeface="CIDFont+F1"/>
              </a:rPr>
              <a:t>In 1957, during the Cold War, Russia launched Sputnik satellite and America developed a network known as ARPANET.</a:t>
            </a:r>
          </a:p>
          <a:p>
            <a:r>
              <a:rPr lang="en-US" b="0" i="0" u="none" strike="noStrike" baseline="0" dirty="0" smtClean="0">
                <a:latin typeface="CIDFont+F1"/>
              </a:rPr>
              <a:t>ARPANET was developed by ARPA.</a:t>
            </a:r>
          </a:p>
          <a:p>
            <a:r>
              <a:rPr lang="en-US" b="0" i="0" u="none" strike="noStrike" baseline="0" dirty="0" smtClean="0">
                <a:latin typeface="CIDFont+F1"/>
              </a:rPr>
              <a:t>ARPA worked on project to send information to armed forces at long distance.</a:t>
            </a:r>
            <a:endParaRPr lang="en-US" sz="1400" b="0" i="0" u="none" strike="noStrike" baseline="0" dirty="0" smtClean="0">
              <a:latin typeface="CIDFont+F2"/>
            </a:endParaRPr>
          </a:p>
          <a:p>
            <a:r>
              <a:rPr lang="en-US" b="0" i="0" u="none" strike="noStrike" baseline="0" dirty="0" smtClean="0">
                <a:latin typeface="CIDFont+F1"/>
              </a:rPr>
              <a:t>Different organization and universities were involved in this research.</a:t>
            </a:r>
            <a:endParaRPr lang="en-US" dirty="0" smtClean="0"/>
          </a:p>
          <a:p>
            <a:endParaRPr lang="en-US" dirty="0"/>
          </a:p>
        </p:txBody>
      </p:sp>
    </p:spTree>
    <p:extLst>
      <p:ext uri="{BB962C8B-B14F-4D97-AF65-F5344CB8AC3E}">
        <p14:creationId xmlns:p14="http://schemas.microsoft.com/office/powerpoint/2010/main" val="2482878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ltLang="en-US"/>
              <a:t>Server-Side Programmability</a:t>
            </a:r>
          </a:p>
        </p:txBody>
      </p:sp>
      <p:sp>
        <p:nvSpPr>
          <p:cNvPr id="263171" name="Rectangle 3"/>
          <p:cNvSpPr>
            <a:spLocks noGrp="1" noChangeArrowheads="1"/>
          </p:cNvSpPr>
          <p:nvPr>
            <p:ph idx="1"/>
          </p:nvPr>
        </p:nvSpPr>
        <p:spPr/>
        <p:txBody>
          <a:bodyPr/>
          <a:lstStyle/>
          <a:p>
            <a:r>
              <a:rPr lang="en-US" altLang="en-US"/>
              <a:t>The requests cause the response to be generated</a:t>
            </a:r>
          </a:p>
          <a:p>
            <a:r>
              <a:rPr lang="en-US" altLang="en-US"/>
              <a:t>Server scripting:</a:t>
            </a:r>
          </a:p>
          <a:p>
            <a:pPr lvl="1"/>
            <a:r>
              <a:rPr lang="en-US" altLang="en-US" b="1"/>
              <a:t>CGI/Perl</a:t>
            </a:r>
            <a:r>
              <a:rPr lang="en-US" altLang="en-US"/>
              <a:t>: Common Gate Way Interface (*.pl, *.cgi)</a:t>
            </a:r>
          </a:p>
          <a:p>
            <a:pPr lvl="1"/>
            <a:r>
              <a:rPr lang="en-US" altLang="en-US"/>
              <a:t>PHP: Open source, strong database support (*.php)</a:t>
            </a:r>
          </a:p>
          <a:p>
            <a:pPr lvl="1"/>
            <a:r>
              <a:rPr lang="en-US" altLang="en-US"/>
              <a:t>ASP: Microsoft product, uses .Net framework (*.asp)</a:t>
            </a:r>
          </a:p>
          <a:p>
            <a:pPr lvl="1"/>
            <a:r>
              <a:rPr lang="en-US" altLang="en-US"/>
              <a:t>Java via JavaServer Pages (*.jsp)</a:t>
            </a:r>
          </a:p>
          <a:p>
            <a:pPr lvl="1"/>
            <a:r>
              <a:rPr lang="en-US" altLang="en-US"/>
              <a:t>…</a:t>
            </a:r>
          </a:p>
        </p:txBody>
      </p:sp>
      <p:sp>
        <p:nvSpPr>
          <p:cNvPr id="2" name="Slide Number Placeholder 1"/>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40</a:t>
            </a:fld>
            <a:endParaRPr lang="en-US" altLang="en-US">
              <a:solidFill>
                <a:srgbClr val="000000"/>
              </a:solidFill>
            </a:endParaRPr>
          </a:p>
        </p:txBody>
      </p:sp>
    </p:spTree>
    <p:extLst>
      <p:ext uri="{BB962C8B-B14F-4D97-AF65-F5344CB8AC3E}">
        <p14:creationId xmlns:p14="http://schemas.microsoft.com/office/powerpoint/2010/main" val="25972977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ltLang="en-US"/>
              <a:t>The World Wide Web (WWW)</a:t>
            </a:r>
          </a:p>
        </p:txBody>
      </p:sp>
      <p:sp>
        <p:nvSpPr>
          <p:cNvPr id="256003" name="Rectangle 3"/>
          <p:cNvSpPr>
            <a:spLocks noGrp="1" noChangeArrowheads="1"/>
          </p:cNvSpPr>
          <p:nvPr>
            <p:ph idx="1"/>
          </p:nvPr>
        </p:nvSpPr>
        <p:spPr/>
        <p:txBody>
          <a:bodyPr>
            <a:normAutofit/>
          </a:bodyPr>
          <a:lstStyle/>
          <a:p>
            <a:r>
              <a:rPr lang="en-US" altLang="en-US" sz="2800" b="1" dirty="0">
                <a:solidFill>
                  <a:schemeClr val="tx1"/>
                </a:solidFill>
              </a:rPr>
              <a:t>WWW</a:t>
            </a:r>
            <a:r>
              <a:rPr lang="en-US" altLang="en-US" sz="2800" dirty="0">
                <a:solidFill>
                  <a:schemeClr val="tx1"/>
                </a:solidFill>
              </a:rPr>
              <a:t> is a system of interlinked, hypertext documents that runs over the Internet</a:t>
            </a:r>
          </a:p>
          <a:p>
            <a:r>
              <a:rPr lang="en-US" altLang="en-US" sz="2800" dirty="0">
                <a:solidFill>
                  <a:schemeClr val="tx1"/>
                </a:solidFill>
              </a:rPr>
              <a:t>Two types of software:</a:t>
            </a:r>
          </a:p>
          <a:p>
            <a:pPr lvl="1"/>
            <a:r>
              <a:rPr lang="en-US" altLang="en-US" sz="2400" b="1" dirty="0">
                <a:solidFill>
                  <a:schemeClr val="tx1"/>
                </a:solidFill>
              </a:rPr>
              <a:t>Client</a:t>
            </a:r>
            <a:r>
              <a:rPr lang="en-US" altLang="en-US" sz="2400" dirty="0">
                <a:solidFill>
                  <a:schemeClr val="tx1"/>
                </a:solidFill>
              </a:rPr>
              <a:t>: a system that wishes to access the information provided by servers must run client software (e.g., web browser)</a:t>
            </a:r>
          </a:p>
          <a:p>
            <a:pPr lvl="1"/>
            <a:r>
              <a:rPr lang="en-US" altLang="en-US" sz="2400" b="1" dirty="0">
                <a:solidFill>
                  <a:schemeClr val="tx1"/>
                </a:solidFill>
              </a:rPr>
              <a:t>Server</a:t>
            </a:r>
            <a:r>
              <a:rPr lang="en-US" altLang="en-US" sz="2400" dirty="0">
                <a:solidFill>
                  <a:schemeClr val="tx1"/>
                </a:solidFill>
              </a:rPr>
              <a:t>: an internet-connected computer that wishes to provide information to others must run server software</a:t>
            </a:r>
          </a:p>
          <a:p>
            <a:pPr lvl="1"/>
            <a:r>
              <a:rPr lang="en-US" altLang="en-US" sz="2400" dirty="0">
                <a:solidFill>
                  <a:schemeClr val="tx1"/>
                </a:solidFill>
              </a:rPr>
              <a:t>Client and server applications communicate over the Internet by following a protocol built on top of TCP/IP – </a:t>
            </a:r>
            <a:r>
              <a:rPr lang="en-US" altLang="en-US" sz="2400" dirty="0" err="1">
                <a:solidFill>
                  <a:schemeClr val="tx1"/>
                </a:solidFill>
              </a:rPr>
              <a:t>HyperText</a:t>
            </a:r>
            <a:r>
              <a:rPr lang="en-US" altLang="en-US" sz="2400" dirty="0">
                <a:solidFill>
                  <a:schemeClr val="tx1"/>
                </a:solidFill>
              </a:rPr>
              <a:t> Transport Protocol (</a:t>
            </a:r>
            <a:r>
              <a:rPr lang="en-US" altLang="en-US" sz="2400" b="1" dirty="0">
                <a:solidFill>
                  <a:schemeClr val="tx1"/>
                </a:solidFill>
              </a:rPr>
              <a:t>HTTP</a:t>
            </a:r>
            <a:r>
              <a:rPr lang="en-US" altLang="en-US" sz="2400" dirty="0">
                <a:solidFill>
                  <a:schemeClr val="tx1"/>
                </a:solidFill>
              </a:rPr>
              <a:t>) </a:t>
            </a:r>
          </a:p>
        </p:txBody>
      </p:sp>
      <p:sp>
        <p:nvSpPr>
          <p:cNvPr id="2" name="Slide Number Placeholder 1"/>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41</a:t>
            </a:fld>
            <a:endParaRPr lang="en-US" altLang="en-US">
              <a:solidFill>
                <a:srgbClr val="000000"/>
              </a:solidFill>
            </a:endParaRPr>
          </a:p>
        </p:txBody>
      </p:sp>
    </p:spTree>
    <p:extLst>
      <p:ext uri="{BB962C8B-B14F-4D97-AF65-F5344CB8AC3E}">
        <p14:creationId xmlns:p14="http://schemas.microsoft.com/office/powerpoint/2010/main" val="6413471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i="0" u="none" strike="noStrike" baseline="0" dirty="0" smtClean="0">
                <a:latin typeface="CIDFont+F2"/>
              </a:rPr>
              <a:t>Basic Terminologies of Internet.</a:t>
            </a:r>
            <a:endParaRPr lang="en-US" dirty="0"/>
          </a:p>
        </p:txBody>
      </p:sp>
      <p:sp>
        <p:nvSpPr>
          <p:cNvPr id="6" name="Content Placeholder 5"/>
          <p:cNvSpPr>
            <a:spLocks noGrp="1"/>
          </p:cNvSpPr>
          <p:nvPr>
            <p:ph idx="1"/>
          </p:nvPr>
        </p:nvSpPr>
        <p:spPr/>
        <p:txBody>
          <a:bodyPr>
            <a:normAutofit fontScale="92500" lnSpcReduction="20000"/>
          </a:bodyPr>
          <a:lstStyle/>
          <a:p>
            <a:r>
              <a:rPr lang="en-US" b="0" i="0" u="none" strike="noStrike" baseline="0" dirty="0" smtClean="0">
                <a:latin typeface="CIDFont+F1"/>
              </a:rPr>
              <a:t>Website:</a:t>
            </a:r>
          </a:p>
          <a:p>
            <a:pPr lvl="1"/>
            <a:r>
              <a:rPr lang="en-US" b="0" i="0" u="none" strike="noStrike" baseline="0" dirty="0" smtClean="0">
                <a:latin typeface="CIDFont+F1"/>
              </a:rPr>
              <a:t>A collection of related web pages that you can access electronically is called website. It contains text, graphics, sound and video.</a:t>
            </a:r>
          </a:p>
          <a:p>
            <a:r>
              <a:rPr lang="en-US" b="0" i="0" u="none" strike="noStrike" baseline="0" dirty="0" smtClean="0">
                <a:latin typeface="CIDFont+F1"/>
              </a:rPr>
              <a:t>Home Page:</a:t>
            </a:r>
          </a:p>
          <a:p>
            <a:pPr lvl="1"/>
            <a:r>
              <a:rPr lang="en-US" b="0" i="0" u="none" strike="noStrike" baseline="0" dirty="0" smtClean="0">
                <a:latin typeface="CIDFont+F1"/>
              </a:rPr>
              <a:t>Home page is the starting point of a web site. It normally provides information about the site’s purpose and content.</a:t>
            </a:r>
          </a:p>
          <a:p>
            <a:r>
              <a:rPr lang="en-US" b="0" i="0" u="none" strike="noStrike" baseline="0" dirty="0" smtClean="0">
                <a:latin typeface="CIDFont+F1"/>
              </a:rPr>
              <a:t>Hyper Link:</a:t>
            </a:r>
          </a:p>
          <a:p>
            <a:pPr lvl="1"/>
            <a:r>
              <a:rPr lang="en-US" b="0" i="0" u="none" strike="noStrike" baseline="0" dirty="0" smtClean="0">
                <a:latin typeface="CIDFont+F1"/>
              </a:rPr>
              <a:t> Hyper link is simply a part of text or graphics on a web page that is when clicked will either take the user to a different part of the same page or to a different page within or out side of the website etc.</a:t>
            </a:r>
          </a:p>
          <a:p>
            <a:r>
              <a:rPr lang="en-US" b="0" i="0" u="none" strike="noStrike" baseline="0" dirty="0" smtClean="0">
                <a:latin typeface="CIDFont+F1"/>
              </a:rPr>
              <a:t>Frames:</a:t>
            </a:r>
          </a:p>
          <a:p>
            <a:pPr lvl="1"/>
            <a:r>
              <a:rPr lang="en-US" b="0" i="0" u="none" strike="noStrike" baseline="0" dirty="0" smtClean="0">
                <a:latin typeface="CIDFont+F1"/>
              </a:rPr>
              <a:t>Frames are used to divide a web page into different parts.</a:t>
            </a:r>
          </a:p>
          <a:p>
            <a:pPr lvl="1"/>
            <a:r>
              <a:rPr lang="en-US" b="0" i="0" u="none" strike="noStrike" baseline="0" dirty="0" smtClean="0">
                <a:latin typeface="CIDFont+F1"/>
              </a:rPr>
              <a:t> Different web pages can be displayed in each part.</a:t>
            </a:r>
            <a:endParaRPr lang="en-US" dirty="0" smtClean="0"/>
          </a:p>
          <a:p>
            <a:endParaRPr lang="en-US" dirty="0"/>
          </a:p>
        </p:txBody>
      </p:sp>
    </p:spTree>
    <p:extLst>
      <p:ext uri="{BB962C8B-B14F-4D97-AF65-F5344CB8AC3E}">
        <p14:creationId xmlns:p14="http://schemas.microsoft.com/office/powerpoint/2010/main" val="531818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i="0" u="none" strike="noStrike" baseline="0" dirty="0" smtClean="0">
                <a:latin typeface="CIDFont+F2"/>
              </a:rPr>
              <a:t>Basic Terminologies of Internet.</a:t>
            </a:r>
            <a:br>
              <a:rPr lang="en-US" b="0" i="0" u="none" strike="noStrike" baseline="0" dirty="0" smtClean="0">
                <a:latin typeface="CIDFont+F2"/>
              </a:rPr>
            </a:br>
            <a:endParaRPr lang="en-US" dirty="0"/>
          </a:p>
        </p:txBody>
      </p:sp>
      <p:sp>
        <p:nvSpPr>
          <p:cNvPr id="6" name="Content Placeholder 5"/>
          <p:cNvSpPr>
            <a:spLocks noGrp="1"/>
          </p:cNvSpPr>
          <p:nvPr>
            <p:ph idx="1"/>
          </p:nvPr>
        </p:nvSpPr>
        <p:spPr/>
        <p:txBody>
          <a:bodyPr>
            <a:normAutofit fontScale="92500" lnSpcReduction="20000"/>
          </a:bodyPr>
          <a:lstStyle/>
          <a:p>
            <a:r>
              <a:rPr lang="en-US" b="0" i="0" u="none" strike="noStrike" baseline="0" dirty="0" smtClean="0">
                <a:latin typeface="CIDFont+F1"/>
              </a:rPr>
              <a:t>HTTP:</a:t>
            </a:r>
          </a:p>
          <a:p>
            <a:pPr lvl="1"/>
            <a:r>
              <a:rPr lang="en-US" b="0" i="0" u="none" strike="noStrike" baseline="0" dirty="0" smtClean="0">
                <a:latin typeface="CIDFont+F1"/>
              </a:rPr>
              <a:t>HTTP is the protocol used to make web requests (web page on the Internet).</a:t>
            </a:r>
          </a:p>
          <a:p>
            <a:r>
              <a:rPr lang="en-US" b="0" i="0" u="none" strike="noStrike" baseline="0" dirty="0" smtClean="0">
                <a:latin typeface="CIDFont+F1"/>
              </a:rPr>
              <a:t>HTML:</a:t>
            </a:r>
          </a:p>
          <a:p>
            <a:pPr lvl="1"/>
            <a:r>
              <a:rPr lang="en-US" b="0" i="0" u="none" strike="noStrike" baseline="0" dirty="0" smtClean="0">
                <a:latin typeface="CIDFont+F1"/>
              </a:rPr>
              <a:t>HTML is the fundamental language to design web pages.</a:t>
            </a:r>
          </a:p>
          <a:p>
            <a:r>
              <a:rPr lang="en-US" b="0" i="0" u="none" strike="noStrike" baseline="0" dirty="0" smtClean="0">
                <a:latin typeface="CIDFont+F1"/>
              </a:rPr>
              <a:t>Webmaster:</a:t>
            </a:r>
          </a:p>
          <a:p>
            <a:pPr lvl="1"/>
            <a:r>
              <a:rPr lang="en-US" b="0" i="0" u="none" strike="noStrike" baseline="0" dirty="0" smtClean="0">
                <a:latin typeface="CIDFont+F1"/>
              </a:rPr>
              <a:t>A person who develops and maintains a website.</a:t>
            </a:r>
          </a:p>
          <a:p>
            <a:r>
              <a:rPr lang="en-US" b="0" i="0" u="none" strike="noStrike" baseline="0" dirty="0" smtClean="0">
                <a:latin typeface="CIDFont+F1"/>
              </a:rPr>
              <a:t>ISP:</a:t>
            </a:r>
          </a:p>
          <a:p>
            <a:pPr lvl="1"/>
            <a:r>
              <a:rPr lang="en-US" b="0" i="0" u="none" strike="noStrike" baseline="0" dirty="0" smtClean="0">
                <a:latin typeface="CIDFont+F1"/>
              </a:rPr>
              <a:t>ISP is a company that provides a connection between the user’s computer and the Internet.</a:t>
            </a:r>
            <a:endParaRPr lang="en-US" sz="1600" b="0" i="0" u="none" strike="noStrike" baseline="0" dirty="0" smtClean="0">
              <a:latin typeface="CIDFont+F2"/>
            </a:endParaRPr>
          </a:p>
          <a:p>
            <a:pPr lvl="1"/>
            <a:r>
              <a:rPr lang="en-US" b="0" i="0" u="none" strike="noStrike" baseline="0" dirty="0" smtClean="0">
                <a:latin typeface="CIDFont+F1"/>
              </a:rPr>
              <a:t>The common type of connection is dial-up using modems on normal telephone lines.</a:t>
            </a:r>
          </a:p>
          <a:p>
            <a:pPr lvl="1"/>
            <a:r>
              <a:rPr lang="en-US" b="0" i="0" u="none" strike="noStrike" baseline="0" dirty="0" smtClean="0">
                <a:latin typeface="CIDFont+F1"/>
              </a:rPr>
              <a:t>ISP provides the facilities like FTP and E-mail.</a:t>
            </a:r>
          </a:p>
          <a:p>
            <a:pPr lvl="1"/>
            <a:r>
              <a:rPr lang="fr-FR" b="0" i="0" u="none" strike="noStrike" baseline="0" dirty="0" err="1" smtClean="0">
                <a:latin typeface="CIDFont+F1"/>
              </a:rPr>
              <a:t>Examples</a:t>
            </a:r>
            <a:r>
              <a:rPr lang="fr-FR" b="0" i="0" u="none" strike="noStrike" baseline="0" dirty="0" smtClean="0">
                <a:latin typeface="CIDFont+F1"/>
              </a:rPr>
              <a:t> are </a:t>
            </a:r>
            <a:r>
              <a:rPr lang="fr-FR" b="0" i="0" u="none" strike="noStrike" baseline="0" dirty="0" err="1" smtClean="0">
                <a:latin typeface="CIDFont+F1"/>
              </a:rPr>
              <a:t>Comsats</a:t>
            </a:r>
            <a:r>
              <a:rPr lang="fr-FR" b="0" i="0" u="none" strike="noStrike" baseline="0" dirty="0" smtClean="0">
                <a:latin typeface="CIDFont+F1"/>
              </a:rPr>
              <a:t>, Brain Net etc.</a:t>
            </a:r>
            <a:endParaRPr lang="en-US" dirty="0" smtClean="0"/>
          </a:p>
          <a:p>
            <a:endParaRPr lang="en-US" dirty="0"/>
          </a:p>
        </p:txBody>
      </p:sp>
    </p:spTree>
    <p:extLst>
      <p:ext uri="{BB962C8B-B14F-4D97-AF65-F5344CB8AC3E}">
        <p14:creationId xmlns:p14="http://schemas.microsoft.com/office/powerpoint/2010/main" val="34479549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CIDFont+F2"/>
              </a:rPr>
              <a:t>Web Browser</a:t>
            </a:r>
            <a:r>
              <a:rPr lang="en-US" dirty="0" smtClean="0">
                <a:latin typeface="CIDFont+F2"/>
              </a:rPr>
              <a:t>.</a:t>
            </a:r>
            <a:endParaRPr lang="en-US" dirty="0"/>
          </a:p>
        </p:txBody>
      </p:sp>
      <p:sp>
        <p:nvSpPr>
          <p:cNvPr id="6" name="Content Placeholder 5"/>
          <p:cNvSpPr>
            <a:spLocks noGrp="1"/>
          </p:cNvSpPr>
          <p:nvPr>
            <p:ph idx="1"/>
          </p:nvPr>
        </p:nvSpPr>
        <p:spPr/>
        <p:txBody>
          <a:bodyPr>
            <a:normAutofit fontScale="62500" lnSpcReduction="20000"/>
          </a:bodyPr>
          <a:lstStyle/>
          <a:p>
            <a:r>
              <a:rPr lang="en-US" b="0" i="0" u="none" strike="noStrike" baseline="0" dirty="0" smtClean="0">
                <a:latin typeface="CIDFont+F1"/>
              </a:rPr>
              <a:t>A web browser is an application software that acts as an interface between the user and the Internet.</a:t>
            </a:r>
          </a:p>
          <a:p>
            <a:r>
              <a:rPr lang="en-US" b="0" i="0" u="none" strike="noStrike" baseline="0" dirty="0" smtClean="0">
                <a:latin typeface="CIDFont+F1"/>
              </a:rPr>
              <a:t>It has the capability to understand HTML.</a:t>
            </a:r>
          </a:p>
          <a:p>
            <a:r>
              <a:rPr lang="en-US" b="0" i="0" u="none" strike="noStrike" baseline="0" dirty="0" smtClean="0">
                <a:latin typeface="CIDFont+F1"/>
              </a:rPr>
              <a:t>It can display text and graphics.</a:t>
            </a:r>
          </a:p>
          <a:p>
            <a:r>
              <a:rPr lang="en-US" b="0" i="0" u="none" strike="noStrike" baseline="0" dirty="0" smtClean="0">
                <a:latin typeface="CIDFont+F1"/>
              </a:rPr>
              <a:t>Browsers are also known as web clients or universal clients.</a:t>
            </a:r>
          </a:p>
          <a:p>
            <a:r>
              <a:rPr lang="en-US" b="0" i="0" u="none" strike="noStrike" baseline="0" dirty="0" smtClean="0">
                <a:latin typeface="CIDFont+F1"/>
              </a:rPr>
              <a:t>Two types of browsers:</a:t>
            </a:r>
          </a:p>
          <a:p>
            <a:r>
              <a:rPr lang="en-US" b="0" i="0" u="none" strike="noStrike" baseline="0" dirty="0" smtClean="0">
                <a:latin typeface="CIDFont+F1"/>
              </a:rPr>
              <a:t>Text-based Browsers:</a:t>
            </a:r>
          </a:p>
          <a:p>
            <a:pPr lvl="1"/>
            <a:r>
              <a:rPr lang="en-US" b="0" i="0" u="none" strike="noStrike" baseline="0" dirty="0" smtClean="0">
                <a:latin typeface="CIDFont+F1"/>
              </a:rPr>
              <a:t>It displays only textual information, not graphics.</a:t>
            </a:r>
          </a:p>
          <a:p>
            <a:pPr lvl="1"/>
            <a:r>
              <a:rPr lang="en-US" b="0" i="0" u="none" strike="noStrike" baseline="0" dirty="0" smtClean="0">
                <a:latin typeface="CIDFont+F1"/>
              </a:rPr>
              <a:t>Text is all of the same size and can only be either underlined or boldface.</a:t>
            </a:r>
          </a:p>
          <a:p>
            <a:pPr lvl="1"/>
            <a:r>
              <a:rPr lang="en-US" b="0" i="0" u="none" strike="noStrike" baseline="0" dirty="0" smtClean="0">
                <a:latin typeface="CIDFont+F1"/>
              </a:rPr>
              <a:t>It supports only keyboard to move in the web page. It does not support mouse.</a:t>
            </a:r>
          </a:p>
          <a:p>
            <a:pPr lvl="1"/>
            <a:r>
              <a:rPr lang="en-US" b="0" i="0" u="none" strike="noStrike" baseline="0" dirty="0" smtClean="0">
                <a:latin typeface="CIDFont+F1"/>
              </a:rPr>
              <a:t>Example is Lynx. </a:t>
            </a:r>
            <a:endParaRPr lang="en-US" sz="1800" b="0" i="0" u="none" strike="noStrike" baseline="0" dirty="0" smtClean="0">
              <a:latin typeface="CIDFont+F2"/>
            </a:endParaRPr>
          </a:p>
          <a:p>
            <a:r>
              <a:rPr lang="en-US" b="0" i="0" u="none" strike="noStrike" baseline="0" dirty="0" smtClean="0">
                <a:latin typeface="CIDFont+F1"/>
              </a:rPr>
              <a:t>Graphical Browsers:</a:t>
            </a:r>
          </a:p>
          <a:p>
            <a:pPr lvl="1"/>
            <a:r>
              <a:rPr lang="en-US" b="0" i="0" u="none" strike="noStrike" baseline="0" dirty="0" smtClean="0">
                <a:latin typeface="CIDFont+F1"/>
              </a:rPr>
              <a:t>It can display both text and graphics.</a:t>
            </a:r>
          </a:p>
          <a:p>
            <a:pPr lvl="1"/>
            <a:r>
              <a:rPr lang="en-US" b="0" i="0" u="none" strike="noStrike" baseline="0" dirty="0" smtClean="0">
                <a:latin typeface="CIDFont+F1"/>
              </a:rPr>
              <a:t>Web page contents can be formatted in any way and colors.</a:t>
            </a:r>
          </a:p>
          <a:p>
            <a:pPr lvl="1"/>
            <a:r>
              <a:rPr lang="en-US" b="0" i="0" u="none" strike="noStrike" baseline="0" dirty="0" smtClean="0">
                <a:latin typeface="CIDFont+F1"/>
              </a:rPr>
              <a:t>It supports both keyboard and mouse for user interaction.</a:t>
            </a:r>
          </a:p>
          <a:p>
            <a:pPr lvl="1"/>
            <a:r>
              <a:rPr lang="en-US" b="0" i="0" u="none" strike="noStrike" baseline="0" dirty="0" smtClean="0">
                <a:latin typeface="CIDFont+F1"/>
              </a:rPr>
              <a:t>Examples are Internet Explorer and Netscape Communicator.</a:t>
            </a:r>
            <a:endParaRPr lang="en-US" dirty="0" smtClean="0"/>
          </a:p>
          <a:p>
            <a:endParaRPr lang="en-US" dirty="0"/>
          </a:p>
        </p:txBody>
      </p:sp>
    </p:spTree>
    <p:extLst>
      <p:ext uri="{BB962C8B-B14F-4D97-AF65-F5344CB8AC3E}">
        <p14:creationId xmlns:p14="http://schemas.microsoft.com/office/powerpoint/2010/main" val="2315626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i="0" u="none" strike="noStrike" baseline="0" dirty="0" smtClean="0">
                <a:latin typeface="CIDFont+F2"/>
              </a:rPr>
              <a:t>Web Server.</a:t>
            </a:r>
            <a:br>
              <a:rPr lang="en-US" b="0" i="0" u="none" strike="noStrike" baseline="0" dirty="0" smtClean="0">
                <a:latin typeface="CIDFont+F2"/>
              </a:rPr>
            </a:br>
            <a:endParaRPr lang="en-US" dirty="0"/>
          </a:p>
        </p:txBody>
      </p:sp>
      <p:sp>
        <p:nvSpPr>
          <p:cNvPr id="6" name="Content Placeholder 5"/>
          <p:cNvSpPr>
            <a:spLocks noGrp="1"/>
          </p:cNvSpPr>
          <p:nvPr>
            <p:ph idx="1"/>
          </p:nvPr>
        </p:nvSpPr>
        <p:spPr/>
        <p:txBody>
          <a:bodyPr>
            <a:normAutofit fontScale="85000" lnSpcReduction="20000"/>
          </a:bodyPr>
          <a:lstStyle/>
          <a:p>
            <a:r>
              <a:rPr lang="en-US" b="0" i="0" u="none" strike="noStrike" baseline="0" dirty="0" smtClean="0">
                <a:latin typeface="CIDFont+F1"/>
              </a:rPr>
              <a:t>Web server is a software running on a computer much faster and powerful than an ordinary PC computer.</a:t>
            </a:r>
          </a:p>
          <a:p>
            <a:r>
              <a:rPr lang="en-US" b="0" i="0" u="none" strike="noStrike" baseline="0" dirty="0" smtClean="0">
                <a:latin typeface="CIDFont+F1"/>
              </a:rPr>
              <a:t>Commonly the computer running with web server software is called web server.</a:t>
            </a:r>
          </a:p>
          <a:p>
            <a:r>
              <a:rPr lang="en-US" b="0" i="0" u="none" strike="noStrike" baseline="0" dirty="0" smtClean="0">
                <a:latin typeface="CIDFont+F1"/>
              </a:rPr>
              <a:t>Web server shares the web pages stored on the web server computer among the users upon request.</a:t>
            </a:r>
          </a:p>
          <a:p>
            <a:r>
              <a:rPr lang="en-US" b="0" i="0" u="none" strike="noStrike" baseline="0" dirty="0" smtClean="0">
                <a:latin typeface="CIDFont+F1"/>
              </a:rPr>
              <a:t>Web server computer can be located anywhere in the world and is connected to the Internet 24 hours a day.</a:t>
            </a:r>
          </a:p>
          <a:p>
            <a:r>
              <a:rPr lang="en-US" b="0" i="0" u="none" strike="noStrike" baseline="0" dirty="0" smtClean="0">
                <a:latin typeface="CIDFont+F1"/>
              </a:rPr>
              <a:t>A web server can host any number of websites depending on its performance.</a:t>
            </a:r>
            <a:endParaRPr lang="en-US" sz="1400" b="0" i="0" u="none" strike="noStrike" baseline="0" dirty="0" smtClean="0">
              <a:latin typeface="CIDFont+F2"/>
            </a:endParaRPr>
          </a:p>
          <a:p>
            <a:r>
              <a:rPr lang="en-US" b="0" i="0" u="none" strike="noStrike" baseline="0" dirty="0" smtClean="0">
                <a:latin typeface="CIDFont+F1"/>
              </a:rPr>
              <a:t>A web server receives a web request form a web browser and responds with the contents of the page requested.</a:t>
            </a:r>
          </a:p>
          <a:p>
            <a:r>
              <a:rPr lang="en-US" b="0" i="0" u="none" strike="noStrike" baseline="0" dirty="0" smtClean="0">
                <a:latin typeface="CIDFont+F1"/>
              </a:rPr>
              <a:t>The contents of a page is described in HTML.</a:t>
            </a:r>
            <a:endParaRPr lang="en-US" dirty="0" smtClean="0"/>
          </a:p>
          <a:p>
            <a:endParaRPr lang="en-US" dirty="0"/>
          </a:p>
        </p:txBody>
      </p:sp>
    </p:spTree>
    <p:extLst>
      <p:ext uri="{BB962C8B-B14F-4D97-AF65-F5344CB8AC3E}">
        <p14:creationId xmlns:p14="http://schemas.microsoft.com/office/powerpoint/2010/main" val="26887988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38600" y="1895475"/>
            <a:ext cx="4114800" cy="3067050"/>
          </a:xfrm>
          <a:prstGeom prst="rect">
            <a:avLst/>
          </a:prstGeom>
        </p:spPr>
      </p:pic>
    </p:spTree>
    <p:extLst>
      <p:ext uri="{BB962C8B-B14F-4D97-AF65-F5344CB8AC3E}">
        <p14:creationId xmlns:p14="http://schemas.microsoft.com/office/powerpoint/2010/main" val="2207441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i="0" u="none" strike="noStrike" baseline="0" dirty="0" smtClean="0">
                <a:solidFill>
                  <a:srgbClr val="000000"/>
                </a:solidFill>
                <a:latin typeface="CIDFont+F2"/>
              </a:rPr>
              <a:t>Search Engine.</a:t>
            </a:r>
            <a:endParaRPr lang="en-US" dirty="0"/>
          </a:p>
        </p:txBody>
      </p:sp>
      <p:sp>
        <p:nvSpPr>
          <p:cNvPr id="6" name="Content Placeholder 5"/>
          <p:cNvSpPr>
            <a:spLocks noGrp="1"/>
          </p:cNvSpPr>
          <p:nvPr>
            <p:ph idx="1"/>
          </p:nvPr>
        </p:nvSpPr>
        <p:spPr/>
        <p:txBody>
          <a:bodyPr>
            <a:normAutofit fontScale="92500" lnSpcReduction="20000"/>
          </a:bodyPr>
          <a:lstStyle/>
          <a:p>
            <a:r>
              <a:rPr lang="en-US" b="0" i="0" u="none" strike="noStrike" baseline="0" dirty="0" smtClean="0">
                <a:solidFill>
                  <a:srgbClr val="000000"/>
                </a:solidFill>
                <a:latin typeface="CIDFont+F1"/>
              </a:rPr>
              <a:t>Internet is an important source of </a:t>
            </a:r>
            <a:r>
              <a:rPr lang="en-US" b="0" i="0" u="none" strike="noStrike" baseline="0" dirty="0" err="1" smtClean="0">
                <a:solidFill>
                  <a:srgbClr val="000000"/>
                </a:solidFill>
                <a:latin typeface="CIDFont+F1"/>
              </a:rPr>
              <a:t>informations</a:t>
            </a:r>
            <a:r>
              <a:rPr lang="en-US" b="0" i="0" u="none" strike="noStrike" baseline="0" dirty="0" smtClean="0">
                <a:solidFill>
                  <a:srgbClr val="000000"/>
                </a:solidFill>
                <a:latin typeface="CIDFont+F1"/>
              </a:rPr>
              <a:t>. A large number of websites provides </a:t>
            </a:r>
            <a:r>
              <a:rPr lang="en-US" b="0" i="0" u="none" strike="noStrike" baseline="0" dirty="0" err="1" smtClean="0">
                <a:solidFill>
                  <a:srgbClr val="000000"/>
                </a:solidFill>
                <a:latin typeface="CIDFont+F1"/>
              </a:rPr>
              <a:t>informations</a:t>
            </a:r>
            <a:r>
              <a:rPr lang="en-US" b="0" i="0" u="none" strike="noStrike" baseline="0" dirty="0" smtClean="0">
                <a:solidFill>
                  <a:srgbClr val="000000"/>
                </a:solidFill>
                <a:latin typeface="CIDFont+F1"/>
              </a:rPr>
              <a:t> about different topics.</a:t>
            </a:r>
          </a:p>
          <a:p>
            <a:r>
              <a:rPr lang="en-US" b="0" i="0" u="none" strike="noStrike" baseline="0" dirty="0" smtClean="0">
                <a:solidFill>
                  <a:srgbClr val="000000"/>
                </a:solidFill>
                <a:latin typeface="CIDFont+F1"/>
              </a:rPr>
              <a:t>Search engine is a website working with a very vast and rich database, that provides the ability to find the required website on a particular topic.</a:t>
            </a:r>
          </a:p>
          <a:p>
            <a:r>
              <a:rPr lang="en-US" b="0" i="0" u="none" strike="noStrike" baseline="0" dirty="0" smtClean="0">
                <a:solidFill>
                  <a:srgbClr val="000000"/>
                </a:solidFill>
                <a:latin typeface="CIDFont+F1"/>
              </a:rPr>
              <a:t>Search engine contains record of different websites and display the relevant websites to the users depends on the topic they are interested in.</a:t>
            </a:r>
          </a:p>
          <a:p>
            <a:r>
              <a:rPr lang="en-US" b="0" i="0" u="none" strike="noStrike" baseline="0" dirty="0" smtClean="0">
                <a:solidFill>
                  <a:srgbClr val="000000"/>
                </a:solidFill>
                <a:latin typeface="CIDFont+F1"/>
              </a:rPr>
              <a:t>Some popular search engines are:</a:t>
            </a:r>
          </a:p>
          <a:p>
            <a:pPr lvl="1"/>
            <a:r>
              <a:rPr lang="en-US" b="0" i="0" u="none" strike="noStrike" baseline="0" dirty="0" smtClean="0">
                <a:solidFill>
                  <a:srgbClr val="A5B6E1"/>
                </a:solidFill>
                <a:latin typeface="CIDFont+F1"/>
                <a:hlinkClick r:id="rId2"/>
              </a:rPr>
              <a:t>www.google.com</a:t>
            </a:r>
            <a:r>
              <a:rPr lang="en-US" b="0" i="0" u="none" strike="noStrike" baseline="0" dirty="0" smtClean="0">
                <a:solidFill>
                  <a:srgbClr val="008100"/>
                </a:solidFill>
                <a:latin typeface="CIDFont+F1"/>
              </a:rPr>
              <a:t>. </a:t>
            </a:r>
            <a:endParaRPr lang="en-US" sz="1600" b="0" i="0" u="none" strike="noStrike" baseline="0" dirty="0" smtClean="0">
              <a:solidFill>
                <a:srgbClr val="000000"/>
              </a:solidFill>
              <a:latin typeface="CIDFont+F2"/>
            </a:endParaRPr>
          </a:p>
          <a:p>
            <a:pPr lvl="1"/>
            <a:r>
              <a:rPr lang="en-US" b="0" i="0" u="none" strike="noStrike" baseline="0" dirty="0" smtClean="0">
                <a:solidFill>
                  <a:srgbClr val="A5B6E1"/>
                </a:solidFill>
                <a:latin typeface="CIDFont+F1"/>
                <a:hlinkClick r:id="rId3"/>
              </a:rPr>
              <a:t>www.altavista.com</a:t>
            </a:r>
            <a:r>
              <a:rPr lang="en-US" b="0" i="0" u="none" strike="noStrike" baseline="0" dirty="0" smtClean="0">
                <a:solidFill>
                  <a:srgbClr val="008100"/>
                </a:solidFill>
                <a:latin typeface="CIDFont+F1"/>
              </a:rPr>
              <a:t>. </a:t>
            </a:r>
          </a:p>
          <a:p>
            <a:pPr lvl="1"/>
            <a:r>
              <a:rPr lang="en-US" b="0" i="0" u="none" strike="noStrike" baseline="0" dirty="0" smtClean="0">
                <a:solidFill>
                  <a:srgbClr val="A5B6E1"/>
                </a:solidFill>
                <a:latin typeface="CIDFont+F1"/>
                <a:hlinkClick r:id="rId4"/>
              </a:rPr>
              <a:t>www.hotbot.com</a:t>
            </a:r>
            <a:r>
              <a:rPr lang="en-US" b="0" i="0" u="none" strike="noStrike" baseline="0" dirty="0" smtClean="0">
                <a:solidFill>
                  <a:srgbClr val="008100"/>
                </a:solidFill>
                <a:latin typeface="CIDFont+F1"/>
              </a:rPr>
              <a:t>. </a:t>
            </a:r>
          </a:p>
          <a:p>
            <a:pPr lvl="1"/>
            <a:r>
              <a:rPr lang="en-US" b="0" i="0" u="none" strike="noStrike" baseline="0" dirty="0" smtClean="0">
                <a:solidFill>
                  <a:srgbClr val="A5B6E1"/>
                </a:solidFill>
                <a:latin typeface="CIDFont+F1"/>
                <a:hlinkClick r:id="rId5"/>
              </a:rPr>
              <a:t>www.excite.com</a:t>
            </a:r>
            <a:r>
              <a:rPr lang="en-US" b="0" i="0" u="none" strike="noStrike" baseline="0" dirty="0" smtClean="0">
                <a:solidFill>
                  <a:srgbClr val="A5B6E1"/>
                </a:solidFill>
                <a:latin typeface="CIDFont+F1"/>
              </a:rPr>
              <a:t> </a:t>
            </a:r>
            <a:endParaRPr lang="en-US" dirty="0" smtClean="0"/>
          </a:p>
          <a:p>
            <a:endParaRPr lang="en-US" dirty="0"/>
          </a:p>
        </p:txBody>
      </p:sp>
    </p:spTree>
    <p:extLst>
      <p:ext uri="{BB962C8B-B14F-4D97-AF65-F5344CB8AC3E}">
        <p14:creationId xmlns:p14="http://schemas.microsoft.com/office/powerpoint/2010/main" val="28187752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i="0" u="none" strike="noStrike" baseline="0" dirty="0" smtClean="0">
                <a:latin typeface="CIDFont+F2"/>
              </a:rPr>
              <a:t>Types of Websites.</a:t>
            </a:r>
            <a:br>
              <a:rPr lang="en-US" b="0" i="0" u="none" strike="noStrike" baseline="0" dirty="0" smtClean="0">
                <a:latin typeface="CIDFont+F2"/>
              </a:rPr>
            </a:br>
            <a:endParaRPr lang="en-US" dirty="0"/>
          </a:p>
        </p:txBody>
      </p:sp>
      <p:sp>
        <p:nvSpPr>
          <p:cNvPr id="6" name="Content Placeholder 5"/>
          <p:cNvSpPr>
            <a:spLocks noGrp="1"/>
          </p:cNvSpPr>
          <p:nvPr>
            <p:ph idx="1"/>
          </p:nvPr>
        </p:nvSpPr>
        <p:spPr/>
        <p:txBody>
          <a:bodyPr>
            <a:normAutofit fontScale="92500" lnSpcReduction="10000"/>
          </a:bodyPr>
          <a:lstStyle/>
          <a:p>
            <a:r>
              <a:rPr lang="en-US" b="0" i="0" u="none" strike="noStrike" baseline="0" dirty="0" smtClean="0">
                <a:latin typeface="CIDFont+F1"/>
              </a:rPr>
              <a:t>Portal</a:t>
            </a:r>
          </a:p>
          <a:p>
            <a:r>
              <a:rPr lang="en-US" b="0" i="0" u="none" strike="noStrike" baseline="0" dirty="0" smtClean="0">
                <a:latin typeface="CIDFont+F1"/>
              </a:rPr>
              <a:t>Portal is a website that provides different types of Internet services such as:</a:t>
            </a:r>
          </a:p>
          <a:p>
            <a:pPr lvl="1"/>
            <a:r>
              <a:rPr lang="en-US" b="0" i="0" u="none" strike="noStrike" baseline="0" dirty="0" smtClean="0">
                <a:latin typeface="CIDFont+F1"/>
              </a:rPr>
              <a:t>Search engine</a:t>
            </a:r>
          </a:p>
          <a:p>
            <a:pPr lvl="1"/>
            <a:r>
              <a:rPr lang="en-US" b="0" i="0" u="none" strike="noStrike" baseline="0" dirty="0" smtClean="0">
                <a:latin typeface="CIDFont+F1"/>
              </a:rPr>
              <a:t>News.</a:t>
            </a:r>
          </a:p>
          <a:p>
            <a:pPr lvl="1"/>
            <a:r>
              <a:rPr lang="en-US" b="0" i="0" u="none" strike="noStrike" baseline="0" dirty="0" smtClean="0">
                <a:latin typeface="CIDFont+F1"/>
              </a:rPr>
              <a:t>Sports and Weather.</a:t>
            </a:r>
          </a:p>
          <a:p>
            <a:pPr lvl="1"/>
            <a:r>
              <a:rPr lang="en-US" b="0" i="0" u="none" strike="noStrike" baseline="0" dirty="0" smtClean="0">
                <a:latin typeface="CIDFont+F1"/>
              </a:rPr>
              <a:t>Stock quotes.</a:t>
            </a:r>
          </a:p>
          <a:p>
            <a:pPr lvl="1"/>
            <a:r>
              <a:rPr lang="en-US" b="0" i="0" u="none" strike="noStrike" baseline="0" dirty="0" smtClean="0">
                <a:latin typeface="CIDFont+F1"/>
              </a:rPr>
              <a:t>Shopping malls.</a:t>
            </a:r>
          </a:p>
          <a:p>
            <a:pPr lvl="1"/>
            <a:r>
              <a:rPr lang="en-US" b="0" i="0" u="none" strike="noStrike" baseline="0" dirty="0" smtClean="0">
                <a:latin typeface="CIDFont+F1"/>
              </a:rPr>
              <a:t>Auctions.</a:t>
            </a:r>
            <a:endParaRPr lang="en-US" sz="1600" b="0" i="0" u="none" strike="noStrike" baseline="0" dirty="0" smtClean="0">
              <a:latin typeface="CIDFont+F2"/>
            </a:endParaRPr>
          </a:p>
          <a:p>
            <a:pPr lvl="1"/>
            <a:r>
              <a:rPr lang="en-US" b="0" i="0" u="none" strike="noStrike" baseline="0" dirty="0" smtClean="0">
                <a:latin typeface="CIDFont+F1"/>
              </a:rPr>
              <a:t>Emails.</a:t>
            </a:r>
          </a:p>
          <a:p>
            <a:pPr lvl="1"/>
            <a:r>
              <a:rPr lang="en-US" b="0" i="0" u="none" strike="noStrike" baseline="0" dirty="0" smtClean="0">
                <a:latin typeface="CIDFont+F1"/>
              </a:rPr>
              <a:t>Online communication.</a:t>
            </a:r>
          </a:p>
          <a:p>
            <a:r>
              <a:rPr lang="en-US" b="0" i="0" u="none" strike="noStrike" baseline="0" dirty="0" smtClean="0">
                <a:latin typeface="CIDFont+F1"/>
              </a:rPr>
              <a:t>The common portal is YAHOO!, Alta Vista, AOL, MSN.</a:t>
            </a:r>
            <a:endParaRPr lang="en-US" dirty="0" smtClean="0"/>
          </a:p>
          <a:p>
            <a:endParaRPr lang="en-US" dirty="0"/>
          </a:p>
        </p:txBody>
      </p:sp>
    </p:spTree>
    <p:extLst>
      <p:ext uri="{BB962C8B-B14F-4D97-AF65-F5344CB8AC3E}">
        <p14:creationId xmlns:p14="http://schemas.microsoft.com/office/powerpoint/2010/main" val="19787141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i="0" u="none" strike="noStrike" baseline="0" dirty="0" smtClean="0">
                <a:solidFill>
                  <a:srgbClr val="000000"/>
                </a:solidFill>
                <a:latin typeface="CIDFont+F2"/>
              </a:rPr>
              <a:t>Types of Websites.</a:t>
            </a:r>
            <a:br>
              <a:rPr lang="en-US" b="0" i="0" u="none" strike="noStrike" baseline="0" dirty="0" smtClean="0">
                <a:solidFill>
                  <a:srgbClr val="000000"/>
                </a:solidFill>
                <a:latin typeface="CIDFont+F2"/>
              </a:rPr>
            </a:br>
            <a:endParaRPr lang="en-US" dirty="0"/>
          </a:p>
        </p:txBody>
      </p:sp>
      <p:sp>
        <p:nvSpPr>
          <p:cNvPr id="6" name="Content Placeholder 5"/>
          <p:cNvSpPr>
            <a:spLocks noGrp="1"/>
          </p:cNvSpPr>
          <p:nvPr>
            <p:ph idx="1"/>
          </p:nvPr>
        </p:nvSpPr>
        <p:spPr/>
        <p:txBody>
          <a:bodyPr>
            <a:normAutofit fontScale="92500" lnSpcReduction="20000"/>
          </a:bodyPr>
          <a:lstStyle/>
          <a:p>
            <a:r>
              <a:rPr lang="en-US" b="0" i="0" u="none" strike="noStrike" baseline="0" dirty="0" smtClean="0">
                <a:solidFill>
                  <a:srgbClr val="000000"/>
                </a:solidFill>
                <a:latin typeface="CIDFont+F4"/>
              </a:rPr>
              <a:t>News:</a:t>
            </a:r>
          </a:p>
          <a:p>
            <a:pPr lvl="1"/>
            <a:r>
              <a:rPr lang="en-US" b="0" i="0" u="none" strike="noStrike" baseline="0" dirty="0" smtClean="0">
                <a:solidFill>
                  <a:srgbClr val="000000"/>
                </a:solidFill>
                <a:latin typeface="CIDFont+F1"/>
              </a:rPr>
              <a:t>News websites provides different types of news related to current affairs, politics, sports and weather etc.</a:t>
            </a:r>
          </a:p>
          <a:p>
            <a:pPr lvl="1"/>
            <a:r>
              <a:rPr lang="en-US" b="0" i="0" u="none" strike="noStrike" baseline="0" dirty="0" smtClean="0">
                <a:solidFill>
                  <a:srgbClr val="000000"/>
                </a:solidFill>
                <a:latin typeface="CIDFont+F1"/>
              </a:rPr>
              <a:t>Popular magazines and news papers provide news on their websites.</a:t>
            </a:r>
          </a:p>
          <a:p>
            <a:pPr lvl="1"/>
            <a:r>
              <a:rPr lang="en-US" b="0" i="0" u="none" strike="noStrike" baseline="0" dirty="0" smtClean="0">
                <a:solidFill>
                  <a:srgbClr val="000000"/>
                </a:solidFill>
                <a:latin typeface="CIDFont+F1"/>
              </a:rPr>
              <a:t>Examples are:</a:t>
            </a:r>
          </a:p>
          <a:p>
            <a:pPr lvl="2"/>
            <a:r>
              <a:rPr lang="en-US" b="0" i="0" u="none" strike="noStrike" baseline="0" dirty="0" smtClean="0">
                <a:solidFill>
                  <a:srgbClr val="000000"/>
                </a:solidFill>
                <a:latin typeface="CIDFont+F3"/>
              </a:rPr>
              <a:t> </a:t>
            </a:r>
            <a:r>
              <a:rPr lang="en-US" b="0" i="0" u="none" strike="noStrike" baseline="0" dirty="0" smtClean="0">
                <a:solidFill>
                  <a:srgbClr val="A5B6E1"/>
                </a:solidFill>
                <a:latin typeface="CIDFont+F1"/>
                <a:hlinkClick r:id="rId2"/>
              </a:rPr>
              <a:t>www.geo.com</a:t>
            </a:r>
            <a:r>
              <a:rPr lang="en-US" b="0" i="0" u="none" strike="noStrike" baseline="0" dirty="0" smtClean="0">
                <a:solidFill>
                  <a:srgbClr val="000000"/>
                </a:solidFill>
                <a:latin typeface="CIDFont+F1"/>
              </a:rPr>
              <a:t>. </a:t>
            </a:r>
          </a:p>
          <a:p>
            <a:pPr lvl="2"/>
            <a:r>
              <a:rPr lang="en-US" b="0" i="0" u="none" strike="noStrike" baseline="0" dirty="0" smtClean="0">
                <a:solidFill>
                  <a:srgbClr val="A5B6E1"/>
                </a:solidFill>
                <a:latin typeface="CIDFont+F1"/>
                <a:hlinkClick r:id="rId3"/>
              </a:rPr>
              <a:t>www.jang.com.pk</a:t>
            </a:r>
            <a:r>
              <a:rPr lang="en-US" b="0" i="0" u="none" strike="noStrike" baseline="0" dirty="0" smtClean="0">
                <a:solidFill>
                  <a:srgbClr val="000000"/>
                </a:solidFill>
                <a:latin typeface="CIDFont+F1"/>
              </a:rPr>
              <a:t>. </a:t>
            </a:r>
          </a:p>
          <a:p>
            <a:r>
              <a:rPr lang="en-US" b="0" i="0" u="none" strike="noStrike" baseline="0" dirty="0" smtClean="0">
                <a:solidFill>
                  <a:srgbClr val="000000"/>
                </a:solidFill>
                <a:latin typeface="CIDFont+F4"/>
              </a:rPr>
              <a:t>Informational:</a:t>
            </a:r>
          </a:p>
          <a:p>
            <a:pPr lvl="1"/>
            <a:r>
              <a:rPr lang="en-US" b="0" i="0" u="none" strike="noStrike" baseline="0" dirty="0" smtClean="0">
                <a:solidFill>
                  <a:srgbClr val="000000"/>
                </a:solidFill>
                <a:latin typeface="CIDFont+F1"/>
              </a:rPr>
              <a:t>Informational websites provides information with facts and figures.</a:t>
            </a:r>
            <a:endParaRPr lang="en-US" sz="1600" b="0" i="0" u="none" strike="noStrike" baseline="0" dirty="0" smtClean="0">
              <a:solidFill>
                <a:srgbClr val="000000"/>
              </a:solidFill>
              <a:latin typeface="CIDFont+F2"/>
            </a:endParaRPr>
          </a:p>
          <a:p>
            <a:pPr lvl="1"/>
            <a:r>
              <a:rPr lang="en-US" b="0" i="0" u="none" strike="noStrike" baseline="0" dirty="0" smtClean="0">
                <a:solidFill>
                  <a:srgbClr val="000000"/>
                </a:solidFill>
                <a:latin typeface="CIDFont+F1"/>
              </a:rPr>
              <a:t>Governments provides information about different departments and policies for general public.</a:t>
            </a:r>
          </a:p>
          <a:p>
            <a:pPr lvl="1"/>
            <a:r>
              <a:rPr lang="en-US" b="0" i="0" u="none" strike="noStrike" baseline="0" dirty="0" smtClean="0">
                <a:solidFill>
                  <a:srgbClr val="000000"/>
                </a:solidFill>
                <a:latin typeface="CIDFont+F1"/>
              </a:rPr>
              <a:t>Examples are:</a:t>
            </a:r>
          </a:p>
          <a:p>
            <a:pPr lvl="2"/>
            <a:r>
              <a:rPr lang="en-US" b="0" i="0" u="none" strike="noStrike" baseline="0" dirty="0" smtClean="0">
                <a:solidFill>
                  <a:srgbClr val="A5B6E1"/>
                </a:solidFill>
                <a:latin typeface="CIDFont+F1"/>
                <a:hlinkClick r:id="rId4"/>
              </a:rPr>
              <a:t>www.pakistan.gov.pk</a:t>
            </a:r>
            <a:r>
              <a:rPr lang="en-US" b="0" i="0" u="none" strike="noStrike" baseline="0" dirty="0" smtClean="0">
                <a:solidFill>
                  <a:srgbClr val="000000"/>
                </a:solidFill>
                <a:latin typeface="CIDFont+F1"/>
              </a:rPr>
              <a:t>. </a:t>
            </a:r>
          </a:p>
          <a:p>
            <a:pPr lvl="2"/>
            <a:r>
              <a:rPr lang="en-US" b="0" i="0" u="none" strike="noStrike" baseline="0" dirty="0" smtClean="0">
                <a:solidFill>
                  <a:srgbClr val="A5B6E1"/>
                </a:solidFill>
                <a:latin typeface="CIDFont+F1"/>
                <a:hlinkClick r:id="rId5"/>
              </a:rPr>
              <a:t>www.hec.gov.pk</a:t>
            </a:r>
            <a:r>
              <a:rPr lang="en-US" b="0" i="0" u="none" strike="noStrike" baseline="0" dirty="0" smtClean="0">
                <a:solidFill>
                  <a:srgbClr val="000000"/>
                </a:solidFill>
                <a:latin typeface="CIDFont+F1"/>
              </a:rPr>
              <a:t>. </a:t>
            </a:r>
          </a:p>
          <a:p>
            <a:endParaRPr lang="en-US" dirty="0"/>
          </a:p>
        </p:txBody>
      </p:sp>
    </p:spTree>
    <p:extLst>
      <p:ext uri="{BB962C8B-B14F-4D97-AF65-F5344CB8AC3E}">
        <p14:creationId xmlns:p14="http://schemas.microsoft.com/office/powerpoint/2010/main" val="58985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i="0" u="none" strike="noStrike" baseline="0" dirty="0" smtClean="0">
                <a:latin typeface="CIDFont+F2"/>
              </a:rPr>
              <a:t>History of Internet.</a:t>
            </a:r>
            <a:br>
              <a:rPr lang="en-US" b="0" i="0" u="none" strike="noStrike" baseline="0" dirty="0" smtClean="0">
                <a:latin typeface="CIDFont+F2"/>
              </a:rPr>
            </a:br>
            <a:endParaRPr lang="en-US" dirty="0"/>
          </a:p>
        </p:txBody>
      </p:sp>
      <p:sp>
        <p:nvSpPr>
          <p:cNvPr id="6" name="Content Placeholder 5"/>
          <p:cNvSpPr>
            <a:spLocks noGrp="1"/>
          </p:cNvSpPr>
          <p:nvPr>
            <p:ph idx="1"/>
          </p:nvPr>
        </p:nvSpPr>
        <p:spPr/>
        <p:txBody>
          <a:bodyPr>
            <a:normAutofit/>
          </a:bodyPr>
          <a:lstStyle/>
          <a:p>
            <a:r>
              <a:rPr lang="en-US" b="0" i="0" u="none" strike="noStrike" baseline="0" dirty="0" smtClean="0">
                <a:latin typeface="CIDFont+F1"/>
              </a:rPr>
              <a:t>DARPA:</a:t>
            </a:r>
          </a:p>
          <a:p>
            <a:r>
              <a:rPr lang="en-US" b="0" i="0" u="none" strike="noStrike" baseline="0" dirty="0" smtClean="0">
                <a:latin typeface="CIDFont+F1"/>
              </a:rPr>
              <a:t>Defense Advanced Research Project Agency was a new name for ARPA.</a:t>
            </a:r>
          </a:p>
          <a:p>
            <a:r>
              <a:rPr lang="en-US" b="0" i="0" u="none" strike="noStrike" baseline="0" dirty="0" smtClean="0">
                <a:latin typeface="CIDFont+F1"/>
              </a:rPr>
              <a:t>DARPA started work to share information not only on single network but also among different and scattered networks.</a:t>
            </a:r>
          </a:p>
          <a:p>
            <a:r>
              <a:rPr lang="en-US" b="0" i="0" u="none" strike="noStrike" baseline="0" dirty="0" smtClean="0">
                <a:latin typeface="CIDFont+F1"/>
              </a:rPr>
              <a:t>TCP/IP:</a:t>
            </a:r>
          </a:p>
          <a:p>
            <a:r>
              <a:rPr lang="en-US" b="0" i="0" u="none" strike="noStrike" baseline="0" dirty="0" smtClean="0">
                <a:latin typeface="CIDFont+F1"/>
              </a:rPr>
              <a:t>TCP/IP was developed by Stanford Research Institute.</a:t>
            </a:r>
            <a:endParaRPr lang="en-US" sz="1400" b="0" i="0" u="none" strike="noStrike" baseline="0" dirty="0" smtClean="0">
              <a:latin typeface="CIDFont+F2"/>
            </a:endParaRPr>
          </a:p>
          <a:p>
            <a:r>
              <a:rPr lang="en-US" b="0" i="0" u="none" strike="noStrike" baseline="0" dirty="0" smtClean="0">
                <a:latin typeface="CIDFont+F1"/>
              </a:rPr>
              <a:t>It was designed to share and transfer data among different networks.</a:t>
            </a:r>
            <a:endParaRPr lang="en-US" dirty="0" smtClean="0"/>
          </a:p>
          <a:p>
            <a:endParaRPr lang="en-US" dirty="0"/>
          </a:p>
        </p:txBody>
      </p:sp>
    </p:spTree>
    <p:extLst>
      <p:ext uri="{BB962C8B-B14F-4D97-AF65-F5344CB8AC3E}">
        <p14:creationId xmlns:p14="http://schemas.microsoft.com/office/powerpoint/2010/main" val="27630050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000000"/>
                </a:solidFill>
                <a:latin typeface="CIDFont+F2"/>
              </a:rPr>
              <a:t>Types of Websites</a:t>
            </a:r>
            <a:r>
              <a:rPr lang="en-US" dirty="0" smtClean="0">
                <a:solidFill>
                  <a:srgbClr val="000000"/>
                </a:solidFill>
                <a:latin typeface="CIDFont+F2"/>
              </a:rPr>
              <a:t>.</a:t>
            </a:r>
            <a:endParaRPr lang="en-US" dirty="0"/>
          </a:p>
        </p:txBody>
      </p:sp>
      <p:sp>
        <p:nvSpPr>
          <p:cNvPr id="6" name="Content Placeholder 5"/>
          <p:cNvSpPr>
            <a:spLocks noGrp="1"/>
          </p:cNvSpPr>
          <p:nvPr>
            <p:ph idx="1"/>
          </p:nvPr>
        </p:nvSpPr>
        <p:spPr/>
        <p:txBody>
          <a:bodyPr>
            <a:normAutofit fontScale="70000" lnSpcReduction="20000"/>
          </a:bodyPr>
          <a:lstStyle/>
          <a:p>
            <a:r>
              <a:rPr lang="en-US" b="0" i="0" u="none" strike="noStrike" baseline="0" dirty="0" smtClean="0">
                <a:solidFill>
                  <a:srgbClr val="000000"/>
                </a:solidFill>
                <a:latin typeface="CIDFont+F4"/>
              </a:rPr>
              <a:t>Business/Marketing.</a:t>
            </a:r>
          </a:p>
          <a:p>
            <a:pPr lvl="1"/>
            <a:r>
              <a:rPr lang="en-US" b="0" i="0" u="none" strike="noStrike" baseline="0" dirty="0" smtClean="0">
                <a:solidFill>
                  <a:srgbClr val="000000"/>
                </a:solidFill>
                <a:latin typeface="CIDFont+F1"/>
              </a:rPr>
              <a:t>Business/Marketing websites provides material to promote products and services.</a:t>
            </a:r>
          </a:p>
          <a:p>
            <a:pPr lvl="1"/>
            <a:r>
              <a:rPr lang="en-US" b="0" i="0" u="none" strike="noStrike" baseline="0" dirty="0" smtClean="0">
                <a:solidFill>
                  <a:srgbClr val="000000"/>
                </a:solidFill>
                <a:latin typeface="CIDFont+F1"/>
              </a:rPr>
              <a:t>Most companies have their own sites. The customer can view the products and interact with the company.</a:t>
            </a:r>
          </a:p>
          <a:p>
            <a:pPr lvl="1"/>
            <a:r>
              <a:rPr lang="en-US" b="0" i="0" u="none" strike="noStrike" baseline="0" dirty="0" smtClean="0">
                <a:solidFill>
                  <a:srgbClr val="000000"/>
                </a:solidFill>
                <a:latin typeface="CIDFont+F1"/>
              </a:rPr>
              <a:t>Most companies also provides the facilities of online shopping using Internet.</a:t>
            </a:r>
          </a:p>
          <a:p>
            <a:pPr lvl="1"/>
            <a:r>
              <a:rPr lang="en-US" b="0" i="0" u="none" strike="noStrike" baseline="0" dirty="0" smtClean="0">
                <a:solidFill>
                  <a:srgbClr val="000000"/>
                </a:solidFill>
                <a:latin typeface="CIDFont+F1"/>
              </a:rPr>
              <a:t>Examples are:</a:t>
            </a:r>
          </a:p>
          <a:p>
            <a:pPr lvl="2"/>
            <a:r>
              <a:rPr lang="en-US" b="0" i="0" u="none" strike="noStrike" baseline="0" dirty="0" smtClean="0">
                <a:solidFill>
                  <a:srgbClr val="A5B6E1"/>
                </a:solidFill>
                <a:latin typeface="CIDFont+F1"/>
                <a:hlinkClick r:id="rId2"/>
              </a:rPr>
              <a:t>www.dell.com</a:t>
            </a:r>
            <a:r>
              <a:rPr lang="en-US" b="0" i="0" u="none" strike="noStrike" baseline="0" dirty="0" smtClean="0">
                <a:solidFill>
                  <a:srgbClr val="000000"/>
                </a:solidFill>
                <a:latin typeface="CIDFont+F1"/>
              </a:rPr>
              <a:t>. </a:t>
            </a:r>
          </a:p>
          <a:p>
            <a:pPr lvl="2"/>
            <a:r>
              <a:rPr lang="en-US" b="0" i="0" u="none" strike="noStrike" baseline="0" dirty="0" smtClean="0">
                <a:solidFill>
                  <a:srgbClr val="A5B6E1"/>
                </a:solidFill>
                <a:latin typeface="CIDFont+F1"/>
                <a:hlinkClick r:id="rId3"/>
              </a:rPr>
              <a:t>www.ibm.com</a:t>
            </a:r>
            <a:r>
              <a:rPr lang="en-US" b="0" i="0" u="none" strike="noStrike" baseline="0" dirty="0" smtClean="0">
                <a:solidFill>
                  <a:srgbClr val="000000"/>
                </a:solidFill>
                <a:latin typeface="CIDFont+F1"/>
              </a:rPr>
              <a:t>. </a:t>
            </a:r>
          </a:p>
          <a:p>
            <a:r>
              <a:rPr lang="en-US" b="0" i="0" u="none" strike="noStrike" baseline="0" dirty="0" smtClean="0">
                <a:solidFill>
                  <a:srgbClr val="000000"/>
                </a:solidFill>
                <a:latin typeface="CIDFont+F4"/>
              </a:rPr>
              <a:t>Educational:</a:t>
            </a:r>
          </a:p>
          <a:p>
            <a:pPr lvl="1"/>
            <a:r>
              <a:rPr lang="en-US" b="0" i="0" u="none" strike="noStrike" baseline="0" dirty="0" smtClean="0">
                <a:solidFill>
                  <a:srgbClr val="000000"/>
                </a:solidFill>
                <a:latin typeface="CIDFont+F1"/>
              </a:rPr>
              <a:t>Educational institutions provides their </a:t>
            </a:r>
            <a:r>
              <a:rPr lang="en-US" b="0" i="0" u="none" strike="noStrike" baseline="0" dirty="0" err="1" smtClean="0">
                <a:solidFill>
                  <a:srgbClr val="000000"/>
                </a:solidFill>
                <a:latin typeface="CIDFont+F1"/>
              </a:rPr>
              <a:t>informations</a:t>
            </a:r>
            <a:r>
              <a:rPr lang="en-US" b="0" i="0" u="none" strike="noStrike" baseline="0" dirty="0" smtClean="0">
                <a:solidFill>
                  <a:srgbClr val="000000"/>
                </a:solidFill>
                <a:latin typeface="CIDFont+F1"/>
              </a:rPr>
              <a:t> on their sites.</a:t>
            </a:r>
          </a:p>
          <a:p>
            <a:pPr lvl="1"/>
            <a:r>
              <a:rPr lang="en-US" b="0" i="0" u="none" strike="noStrike" baseline="0" dirty="0" smtClean="0">
                <a:solidFill>
                  <a:srgbClr val="000000"/>
                </a:solidFill>
                <a:latin typeface="CIDFont+F1"/>
              </a:rPr>
              <a:t>They provides </a:t>
            </a:r>
            <a:r>
              <a:rPr lang="en-US" b="0" i="0" u="none" strike="noStrike" baseline="0" dirty="0" err="1" smtClean="0">
                <a:solidFill>
                  <a:srgbClr val="000000"/>
                </a:solidFill>
                <a:latin typeface="CIDFont+F1"/>
              </a:rPr>
              <a:t>informations</a:t>
            </a:r>
            <a:r>
              <a:rPr lang="en-US" b="0" i="0" u="none" strike="noStrike" baseline="0" dirty="0" smtClean="0">
                <a:solidFill>
                  <a:srgbClr val="000000"/>
                </a:solidFill>
                <a:latin typeface="CIDFont+F1"/>
              </a:rPr>
              <a:t> related to teaching and learning.</a:t>
            </a:r>
            <a:endParaRPr lang="en-US" sz="1800" b="0" i="0" u="none" strike="noStrike" baseline="0" dirty="0" smtClean="0">
              <a:solidFill>
                <a:srgbClr val="000000"/>
              </a:solidFill>
              <a:latin typeface="CIDFont+F2"/>
            </a:endParaRPr>
          </a:p>
          <a:p>
            <a:pPr lvl="1"/>
            <a:r>
              <a:rPr lang="en-US" b="0" i="0" u="none" strike="noStrike" baseline="0" dirty="0" smtClean="0">
                <a:solidFill>
                  <a:srgbClr val="000000"/>
                </a:solidFill>
                <a:latin typeface="CIDFont+F1"/>
              </a:rPr>
              <a:t>Some websites also provides online training classes.</a:t>
            </a:r>
          </a:p>
          <a:p>
            <a:pPr lvl="1"/>
            <a:r>
              <a:rPr lang="en-US" b="0" i="0" u="none" strike="noStrike" baseline="0" dirty="0" smtClean="0">
                <a:solidFill>
                  <a:srgbClr val="000000"/>
                </a:solidFill>
                <a:latin typeface="CIDFont+F1"/>
              </a:rPr>
              <a:t>Universities provides information about their classes, courses, admissions, results on their website.</a:t>
            </a:r>
          </a:p>
          <a:p>
            <a:pPr lvl="1"/>
            <a:r>
              <a:rPr lang="en-US" b="0" i="0" u="none" strike="noStrike" baseline="0" dirty="0" smtClean="0">
                <a:solidFill>
                  <a:srgbClr val="000000"/>
                </a:solidFill>
                <a:latin typeface="CIDFont+F1"/>
              </a:rPr>
              <a:t>Examples are:</a:t>
            </a:r>
          </a:p>
          <a:p>
            <a:pPr lvl="2"/>
            <a:r>
              <a:rPr lang="en-US" b="0" i="0" u="none" strike="noStrike" baseline="0" dirty="0" smtClean="0">
                <a:solidFill>
                  <a:srgbClr val="A5B6E1"/>
                </a:solidFill>
                <a:latin typeface="CIDFont+F1"/>
                <a:hlinkClick r:id="rId4"/>
              </a:rPr>
              <a:t>www.nu.edu.pk</a:t>
            </a:r>
            <a:r>
              <a:rPr lang="en-US" b="0" i="0" u="none" strike="noStrike" baseline="0" dirty="0" smtClean="0">
                <a:solidFill>
                  <a:srgbClr val="000000"/>
                </a:solidFill>
                <a:latin typeface="CIDFont+F1"/>
              </a:rPr>
              <a:t>. </a:t>
            </a:r>
          </a:p>
          <a:p>
            <a:pPr lvl="2"/>
            <a:r>
              <a:rPr lang="en-US" b="0" i="0" u="none" strike="noStrike" baseline="0" dirty="0" smtClean="0">
                <a:solidFill>
                  <a:srgbClr val="A5B6E1"/>
                </a:solidFill>
                <a:latin typeface="CIDFont+F1"/>
                <a:hlinkClick r:id="rId5"/>
              </a:rPr>
              <a:t>www.uop.edu.pk</a:t>
            </a:r>
            <a:r>
              <a:rPr lang="en-US" b="0" i="0" u="none" strike="noStrike" baseline="0" dirty="0" smtClean="0">
                <a:solidFill>
                  <a:srgbClr val="000000"/>
                </a:solidFill>
                <a:latin typeface="CIDFont+F1"/>
              </a:rPr>
              <a:t>. </a:t>
            </a:r>
            <a:endParaRPr lang="en-US" dirty="0" smtClean="0"/>
          </a:p>
          <a:p>
            <a:endParaRPr lang="en-US" dirty="0"/>
          </a:p>
        </p:txBody>
      </p:sp>
    </p:spTree>
    <p:extLst>
      <p:ext uri="{BB962C8B-B14F-4D97-AF65-F5344CB8AC3E}">
        <p14:creationId xmlns:p14="http://schemas.microsoft.com/office/powerpoint/2010/main" val="39009697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i="0" u="none" strike="noStrike" baseline="0" dirty="0" smtClean="0">
                <a:solidFill>
                  <a:srgbClr val="000000"/>
                </a:solidFill>
                <a:latin typeface="CIDFont+F2"/>
              </a:rPr>
              <a:t>Types of Websites.</a:t>
            </a:r>
            <a:br>
              <a:rPr lang="en-US" b="0" i="0" u="none" strike="noStrike" baseline="0" dirty="0" smtClean="0">
                <a:solidFill>
                  <a:srgbClr val="000000"/>
                </a:solidFill>
                <a:latin typeface="CIDFont+F2"/>
              </a:rPr>
            </a:br>
            <a:endParaRPr lang="en-US" dirty="0"/>
          </a:p>
        </p:txBody>
      </p:sp>
      <p:sp>
        <p:nvSpPr>
          <p:cNvPr id="6" name="Content Placeholder 5"/>
          <p:cNvSpPr>
            <a:spLocks noGrp="1"/>
          </p:cNvSpPr>
          <p:nvPr>
            <p:ph idx="1"/>
          </p:nvPr>
        </p:nvSpPr>
        <p:spPr/>
        <p:txBody>
          <a:bodyPr>
            <a:normAutofit fontScale="85000" lnSpcReduction="20000"/>
          </a:bodyPr>
          <a:lstStyle/>
          <a:p>
            <a:r>
              <a:rPr lang="en-US" b="0" i="0" u="none" strike="noStrike" baseline="0" dirty="0" smtClean="0">
                <a:solidFill>
                  <a:srgbClr val="000000"/>
                </a:solidFill>
                <a:latin typeface="CIDFont+F4"/>
              </a:rPr>
              <a:t>Entertainment</a:t>
            </a:r>
          </a:p>
          <a:p>
            <a:pPr lvl="1"/>
            <a:r>
              <a:rPr lang="en-US" b="0" i="0" u="none" strike="noStrike" baseline="0" dirty="0" smtClean="0">
                <a:solidFill>
                  <a:srgbClr val="000000"/>
                </a:solidFill>
                <a:latin typeface="CIDFont+F1"/>
              </a:rPr>
              <a:t>Entertainment websites provides material for enjoyment. They provides information about movies, music, sports, games and chats etc.</a:t>
            </a:r>
          </a:p>
          <a:p>
            <a:pPr lvl="1"/>
            <a:r>
              <a:rPr lang="en-US" b="0" i="0" u="none" strike="noStrike" baseline="0" dirty="0" smtClean="0">
                <a:solidFill>
                  <a:srgbClr val="000000"/>
                </a:solidFill>
                <a:latin typeface="CIDFont+F1"/>
              </a:rPr>
              <a:t>Some website provides online shows, live sports etc.</a:t>
            </a:r>
          </a:p>
          <a:p>
            <a:pPr lvl="1"/>
            <a:r>
              <a:rPr lang="en-US" b="0" i="0" u="none" strike="noStrike" baseline="0" dirty="0" smtClean="0">
                <a:solidFill>
                  <a:srgbClr val="000000"/>
                </a:solidFill>
                <a:latin typeface="CIDFont+F1"/>
              </a:rPr>
              <a:t>Examples are:</a:t>
            </a:r>
          </a:p>
          <a:p>
            <a:pPr lvl="2"/>
            <a:r>
              <a:rPr lang="en-US" b="0" i="0" u="none" strike="noStrike" baseline="0" dirty="0" smtClean="0">
                <a:solidFill>
                  <a:srgbClr val="A5B6E1"/>
                </a:solidFill>
                <a:latin typeface="CIDFont+F1"/>
                <a:hlinkClick r:id="rId2"/>
              </a:rPr>
              <a:t>www.lollywood.com</a:t>
            </a:r>
            <a:r>
              <a:rPr lang="en-US" b="0" i="0" u="none" strike="noStrike" baseline="0" dirty="0" smtClean="0">
                <a:solidFill>
                  <a:srgbClr val="000000"/>
                </a:solidFill>
                <a:latin typeface="CIDFont+F1"/>
              </a:rPr>
              <a:t>. </a:t>
            </a:r>
          </a:p>
          <a:p>
            <a:pPr lvl="2"/>
            <a:r>
              <a:rPr lang="en-US" b="0" i="0" u="none" strike="noStrike" baseline="0" dirty="0" smtClean="0">
                <a:solidFill>
                  <a:srgbClr val="A5B6E1"/>
                </a:solidFill>
                <a:latin typeface="CIDFont+F1"/>
                <a:hlinkClick r:id="rId3"/>
              </a:rPr>
              <a:t>www.pakistanmusic.com</a:t>
            </a:r>
            <a:r>
              <a:rPr lang="en-US" b="0" i="0" u="none" strike="noStrike" baseline="0" dirty="0" smtClean="0">
                <a:solidFill>
                  <a:srgbClr val="000000"/>
                </a:solidFill>
                <a:latin typeface="CIDFont+F1"/>
              </a:rPr>
              <a:t>. </a:t>
            </a:r>
          </a:p>
          <a:p>
            <a:r>
              <a:rPr lang="en-US" b="0" i="0" u="none" strike="noStrike" baseline="0" dirty="0" smtClean="0">
                <a:solidFill>
                  <a:srgbClr val="000000"/>
                </a:solidFill>
                <a:latin typeface="CIDFont+F4"/>
              </a:rPr>
              <a:t>Advocacy:</a:t>
            </a:r>
          </a:p>
          <a:p>
            <a:pPr lvl="1"/>
            <a:r>
              <a:rPr lang="en-US" b="0" i="0" u="none" strike="noStrike" baseline="0" dirty="0" smtClean="0">
                <a:solidFill>
                  <a:srgbClr val="000000"/>
                </a:solidFill>
                <a:latin typeface="CIDFont+F1"/>
              </a:rPr>
              <a:t>Advocacy websites provides material to convince people of a cause, opinion or idea.</a:t>
            </a:r>
          </a:p>
          <a:p>
            <a:pPr lvl="1"/>
            <a:r>
              <a:rPr lang="en-US" b="0" i="0" u="none" strike="noStrike" baseline="0" dirty="0" smtClean="0">
                <a:solidFill>
                  <a:srgbClr val="000000"/>
                </a:solidFill>
                <a:latin typeface="CIDFont+F1"/>
              </a:rPr>
              <a:t>Examples are : NGO’s websites.</a:t>
            </a:r>
          </a:p>
          <a:p>
            <a:r>
              <a:rPr lang="en-US" b="0" i="0" u="none" strike="noStrike" baseline="0" dirty="0" smtClean="0">
                <a:solidFill>
                  <a:srgbClr val="000000"/>
                </a:solidFill>
                <a:latin typeface="CIDFont+F1"/>
              </a:rPr>
              <a:t>• </a:t>
            </a:r>
            <a:r>
              <a:rPr lang="en-US" b="0" i="0" u="none" strike="noStrike" baseline="0" dirty="0" smtClean="0">
                <a:solidFill>
                  <a:srgbClr val="000000"/>
                </a:solidFill>
                <a:latin typeface="CIDFont+F4"/>
              </a:rPr>
              <a:t>Personal:</a:t>
            </a:r>
            <a:endParaRPr lang="en-US" sz="1600" b="0" i="0" u="none" strike="noStrike" baseline="0" dirty="0" smtClean="0">
              <a:solidFill>
                <a:srgbClr val="000000"/>
              </a:solidFill>
              <a:latin typeface="CIDFont+F2"/>
            </a:endParaRPr>
          </a:p>
          <a:p>
            <a:pPr lvl="1"/>
            <a:r>
              <a:rPr lang="en-US" b="0" i="0" u="none" strike="noStrike" baseline="0" dirty="0" smtClean="0">
                <a:solidFill>
                  <a:srgbClr val="000000"/>
                </a:solidFill>
                <a:latin typeface="CIDFont+F1"/>
              </a:rPr>
              <a:t>Personal websites contains material of an individual or a family.</a:t>
            </a:r>
          </a:p>
          <a:p>
            <a:pPr lvl="1"/>
            <a:r>
              <a:rPr lang="en-US" b="0" i="0" u="none" strike="noStrike" baseline="0" dirty="0" smtClean="0">
                <a:solidFill>
                  <a:srgbClr val="000000"/>
                </a:solidFill>
                <a:latin typeface="CIDFont+F1"/>
              </a:rPr>
              <a:t>People publish personal website to share their life, views </a:t>
            </a:r>
            <a:r>
              <a:rPr lang="en-US" b="0" i="0" u="none" strike="noStrike" baseline="0" dirty="0" err="1" smtClean="0">
                <a:solidFill>
                  <a:srgbClr val="000000"/>
                </a:solidFill>
                <a:latin typeface="CIDFont+F1"/>
              </a:rPr>
              <a:t>etc</a:t>
            </a:r>
            <a:r>
              <a:rPr lang="en-US" b="0" i="0" u="none" strike="noStrike" baseline="0" dirty="0" smtClean="0">
                <a:solidFill>
                  <a:srgbClr val="000000"/>
                </a:solidFill>
                <a:latin typeface="CIDFont+F1"/>
              </a:rPr>
              <a:t> with others.</a:t>
            </a:r>
          </a:p>
          <a:p>
            <a:pPr lvl="1"/>
            <a:r>
              <a:rPr lang="en-US" b="0" i="0" u="none" strike="noStrike" baseline="0" dirty="0" smtClean="0">
                <a:solidFill>
                  <a:srgbClr val="000000"/>
                </a:solidFill>
                <a:latin typeface="CIDFont+F1"/>
              </a:rPr>
              <a:t>Examples are : websites of researchers, actors, players </a:t>
            </a:r>
            <a:endParaRPr lang="en-US" dirty="0" smtClean="0"/>
          </a:p>
          <a:p>
            <a:endParaRPr lang="en-US" dirty="0"/>
          </a:p>
        </p:txBody>
      </p:sp>
    </p:spTree>
    <p:extLst>
      <p:ext uri="{BB962C8B-B14F-4D97-AF65-F5344CB8AC3E}">
        <p14:creationId xmlns:p14="http://schemas.microsoft.com/office/powerpoint/2010/main" val="25978578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i="0" u="none" strike="noStrike" baseline="0" dirty="0" smtClean="0">
                <a:latin typeface="CIDFont+F2"/>
              </a:rPr>
              <a:t>Web Pages Types.</a:t>
            </a:r>
            <a:endParaRPr lang="en-US" dirty="0"/>
          </a:p>
        </p:txBody>
      </p:sp>
      <p:sp>
        <p:nvSpPr>
          <p:cNvPr id="6" name="Content Placeholder 5"/>
          <p:cNvSpPr>
            <a:spLocks noGrp="1"/>
          </p:cNvSpPr>
          <p:nvPr>
            <p:ph idx="1"/>
          </p:nvPr>
        </p:nvSpPr>
        <p:spPr/>
        <p:txBody>
          <a:bodyPr>
            <a:normAutofit fontScale="92500" lnSpcReduction="10000"/>
          </a:bodyPr>
          <a:lstStyle/>
          <a:p>
            <a:pPr marL="0" indent="0">
              <a:buNone/>
            </a:pPr>
            <a:r>
              <a:rPr lang="en-US" b="0" i="0" u="none" strike="noStrike" baseline="0" dirty="0" smtClean="0">
                <a:latin typeface="CIDFont+F1"/>
              </a:rPr>
              <a:t>Two types of web pages:</a:t>
            </a:r>
          </a:p>
          <a:p>
            <a:pPr marL="0" indent="0">
              <a:buNone/>
            </a:pPr>
            <a:r>
              <a:rPr lang="en-US" b="0" i="0" u="none" strike="noStrike" baseline="0" dirty="0" smtClean="0">
                <a:latin typeface="CIDFont+F1"/>
              </a:rPr>
              <a:t>Static web pages:</a:t>
            </a:r>
          </a:p>
          <a:p>
            <a:r>
              <a:rPr lang="en-US" b="0" i="0" u="none" strike="noStrike" baseline="0" dirty="0" smtClean="0">
                <a:latin typeface="CIDFont+F1"/>
              </a:rPr>
              <a:t>Static web pages are those pages whose contents does not changes with the passage of time or they will show the same contents each time it has been visited until or unless they are changed by the web author.</a:t>
            </a:r>
          </a:p>
          <a:p>
            <a:pPr marL="0" indent="0">
              <a:buNone/>
            </a:pPr>
            <a:r>
              <a:rPr lang="en-US" b="0" i="0" u="none" strike="noStrike" baseline="0" dirty="0" smtClean="0">
                <a:latin typeface="CIDFont+F1"/>
              </a:rPr>
              <a:t>Dynamic web pages:</a:t>
            </a:r>
          </a:p>
          <a:p>
            <a:r>
              <a:rPr lang="en-US" b="0" i="0" u="none" strike="noStrike" baseline="0" dirty="0" smtClean="0">
                <a:latin typeface="CIDFont+F1"/>
              </a:rPr>
              <a:t>Dynamic web pages are those pages whose contents changes with the passage of time or they will show different contents each time it has been visited.</a:t>
            </a:r>
          </a:p>
          <a:p>
            <a:r>
              <a:rPr lang="en-US" b="0" i="0" u="none" strike="noStrike" baseline="0" dirty="0" smtClean="0">
                <a:latin typeface="CIDFont+F1"/>
              </a:rPr>
              <a:t>They changes their content automatically</a:t>
            </a:r>
            <a:endParaRPr lang="en-US" dirty="0" smtClean="0"/>
          </a:p>
          <a:p>
            <a:endParaRPr lang="en-US" dirty="0"/>
          </a:p>
        </p:txBody>
      </p:sp>
    </p:spTree>
    <p:extLst>
      <p:ext uri="{BB962C8B-B14F-4D97-AF65-F5344CB8AC3E}">
        <p14:creationId xmlns:p14="http://schemas.microsoft.com/office/powerpoint/2010/main" val="197805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299024"/>
            <a:ext cx="10515600" cy="1325563"/>
          </a:xfrm>
        </p:spPr>
        <p:txBody>
          <a:bodyPr/>
          <a:lstStyle/>
          <a:p>
            <a:r>
              <a:rPr lang="en-US" b="0" i="0" u="none" strike="noStrike" baseline="0" dirty="0" smtClean="0">
                <a:latin typeface="CIDFont+F2"/>
              </a:rPr>
              <a:t>Scripting Languages.</a:t>
            </a:r>
            <a:br>
              <a:rPr lang="en-US" b="0" i="0" u="none" strike="noStrike" baseline="0" dirty="0" smtClean="0">
                <a:latin typeface="CIDFont+F2"/>
              </a:rPr>
            </a:br>
            <a:endParaRPr lang="en-US" dirty="0"/>
          </a:p>
        </p:txBody>
      </p:sp>
      <p:sp>
        <p:nvSpPr>
          <p:cNvPr id="6" name="Content Placeholder 5"/>
          <p:cNvSpPr>
            <a:spLocks noGrp="1"/>
          </p:cNvSpPr>
          <p:nvPr>
            <p:ph idx="1"/>
          </p:nvPr>
        </p:nvSpPr>
        <p:spPr/>
        <p:txBody>
          <a:bodyPr>
            <a:normAutofit fontScale="85000" lnSpcReduction="20000"/>
          </a:bodyPr>
          <a:lstStyle/>
          <a:p>
            <a:r>
              <a:rPr lang="en-US" b="0" i="0" u="none" strike="noStrike" baseline="0" dirty="0" smtClean="0">
                <a:latin typeface="CIDFont+F1"/>
              </a:rPr>
              <a:t>Scripting languages are used to provides programming capabilities to a web page.</a:t>
            </a:r>
          </a:p>
          <a:p>
            <a:r>
              <a:rPr lang="en-US" b="0" i="0" u="none" strike="noStrike" baseline="0" dirty="0" smtClean="0">
                <a:latin typeface="CIDFont+F1"/>
              </a:rPr>
              <a:t>Scripting language can be divided into TWO types:</a:t>
            </a:r>
          </a:p>
          <a:p>
            <a:r>
              <a:rPr lang="en-US" b="0" i="0" u="none" strike="noStrike" baseline="0" dirty="0" smtClean="0">
                <a:latin typeface="CIDFont+F1"/>
              </a:rPr>
              <a:t>Client-Side Scripting Languages:</a:t>
            </a:r>
          </a:p>
          <a:p>
            <a:pPr lvl="1"/>
            <a:r>
              <a:rPr lang="en-US" b="0" i="0" u="none" strike="noStrike" baseline="0" dirty="0" smtClean="0">
                <a:latin typeface="CIDFont+F1"/>
              </a:rPr>
              <a:t>The Script that is executed on the client machine is called client-side scripting.</a:t>
            </a:r>
          </a:p>
          <a:p>
            <a:pPr lvl="1"/>
            <a:r>
              <a:rPr lang="en-US" b="0" i="0" u="none" strike="noStrike" baseline="0" dirty="0" smtClean="0">
                <a:latin typeface="CIDFont+F1"/>
              </a:rPr>
              <a:t>Languages used for client-side scripting are:</a:t>
            </a:r>
          </a:p>
          <a:p>
            <a:pPr lvl="2"/>
            <a:r>
              <a:rPr lang="en-US" b="0" i="0" u="none" strike="noStrike" baseline="0" dirty="0" smtClean="0">
                <a:latin typeface="CIDFont+F1"/>
              </a:rPr>
              <a:t>JavaScript.</a:t>
            </a:r>
          </a:p>
          <a:p>
            <a:pPr lvl="2"/>
            <a:r>
              <a:rPr lang="en-US" b="0" i="0" u="none" strike="noStrike" baseline="0" dirty="0" smtClean="0">
                <a:latin typeface="CIDFont+F1"/>
              </a:rPr>
              <a:t>VBScript.</a:t>
            </a:r>
          </a:p>
          <a:p>
            <a:r>
              <a:rPr lang="en-US" b="0" i="0" u="none" strike="noStrike" baseline="0" dirty="0" smtClean="0">
                <a:latin typeface="CIDFont+F1"/>
              </a:rPr>
              <a:t>Server-Side Scripting Languages:</a:t>
            </a:r>
          </a:p>
          <a:p>
            <a:pPr lvl="1"/>
            <a:r>
              <a:rPr lang="en-US" b="0" i="0" u="none" strike="noStrike" baseline="0" dirty="0" smtClean="0">
                <a:latin typeface="CIDFont+F1"/>
              </a:rPr>
              <a:t>The script that is executed on the server machine. </a:t>
            </a:r>
            <a:endParaRPr lang="en-US" sz="1600" b="0" i="0" u="none" strike="noStrike" baseline="0" dirty="0" smtClean="0">
              <a:latin typeface="CIDFont+F2"/>
            </a:endParaRPr>
          </a:p>
          <a:p>
            <a:pPr lvl="1"/>
            <a:r>
              <a:rPr lang="en-US" b="0" i="0" u="none" strike="noStrike" baseline="0" dirty="0" smtClean="0">
                <a:latin typeface="CIDFont+F1"/>
              </a:rPr>
              <a:t>Languages used for server-side scripting are:</a:t>
            </a:r>
          </a:p>
          <a:p>
            <a:pPr lvl="2"/>
            <a:r>
              <a:rPr lang="en-US" b="0" i="0" u="none" strike="noStrike" baseline="0" dirty="0" smtClean="0">
                <a:latin typeface="CIDFont+F1"/>
              </a:rPr>
              <a:t>Active Server Pages.</a:t>
            </a:r>
          </a:p>
          <a:p>
            <a:pPr lvl="2"/>
            <a:r>
              <a:rPr lang="en-US" b="0" i="0" u="none" strike="noStrike" baseline="0" dirty="0" smtClean="0">
                <a:latin typeface="CIDFont+F1"/>
              </a:rPr>
              <a:t>Servlet.</a:t>
            </a:r>
          </a:p>
          <a:p>
            <a:pPr lvl="2"/>
            <a:r>
              <a:rPr lang="en-US" b="0" i="0" u="none" strike="noStrike" baseline="0" dirty="0" smtClean="0">
                <a:latin typeface="CIDFont+F1"/>
              </a:rPr>
              <a:t>PERL CGI.</a:t>
            </a:r>
            <a:endParaRPr lang="en-US" dirty="0" smtClean="0"/>
          </a:p>
          <a:p>
            <a:endParaRPr lang="en-US" dirty="0"/>
          </a:p>
        </p:txBody>
      </p:sp>
    </p:spTree>
    <p:extLst>
      <p:ext uri="{BB962C8B-B14F-4D97-AF65-F5344CB8AC3E}">
        <p14:creationId xmlns:p14="http://schemas.microsoft.com/office/powerpoint/2010/main" val="113821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i="0" u="none" strike="noStrike" baseline="0" dirty="0" smtClean="0">
                <a:latin typeface="CIDFont+F2"/>
              </a:rPr>
              <a:t>History of Internet.</a:t>
            </a:r>
            <a:br>
              <a:rPr lang="en-US" b="0" i="0" u="none" strike="noStrike" baseline="0" dirty="0" smtClean="0">
                <a:latin typeface="CIDFont+F2"/>
              </a:rPr>
            </a:br>
            <a:endParaRPr lang="en-US" dirty="0"/>
          </a:p>
        </p:txBody>
      </p:sp>
      <p:sp>
        <p:nvSpPr>
          <p:cNvPr id="6" name="Content Placeholder 5"/>
          <p:cNvSpPr>
            <a:spLocks noGrp="1"/>
          </p:cNvSpPr>
          <p:nvPr>
            <p:ph idx="1"/>
          </p:nvPr>
        </p:nvSpPr>
        <p:spPr/>
        <p:txBody>
          <a:bodyPr/>
          <a:lstStyle/>
          <a:p>
            <a:pPr marL="0" indent="0">
              <a:buNone/>
            </a:pPr>
            <a:r>
              <a:rPr lang="en-US" b="0" i="0" u="none" strike="noStrike" baseline="0" dirty="0" smtClean="0">
                <a:latin typeface="CIDFont+F1"/>
              </a:rPr>
              <a:t>Internet:</a:t>
            </a:r>
          </a:p>
          <a:p>
            <a:r>
              <a:rPr lang="en-US" b="0" i="0" u="none" strike="noStrike" baseline="0" dirty="0" smtClean="0">
                <a:latin typeface="CIDFont+F1"/>
              </a:rPr>
              <a:t>Internet is now the largest network in the world.</a:t>
            </a:r>
          </a:p>
          <a:p>
            <a:r>
              <a:rPr lang="en-US" b="0" i="0" u="none" strike="noStrike" baseline="0" dirty="0" smtClean="0">
                <a:latin typeface="CIDFont+F1"/>
              </a:rPr>
              <a:t>Millions of computers are connected together</a:t>
            </a:r>
            <a:r>
              <a:rPr lang="en-US" b="0" i="0" u="none" strike="noStrike" dirty="0" smtClean="0">
                <a:latin typeface="CIDFont+F1"/>
              </a:rPr>
              <a:t> </a:t>
            </a:r>
            <a:r>
              <a:rPr lang="en-US" b="0" i="0" u="none" strike="noStrike" baseline="0" dirty="0" smtClean="0">
                <a:latin typeface="CIDFont+F1"/>
              </a:rPr>
              <a:t>through different mediums.</a:t>
            </a:r>
          </a:p>
          <a:p>
            <a:r>
              <a:rPr lang="en-US" b="0" i="0" u="none" strike="noStrike" baseline="0" dirty="0" smtClean="0">
                <a:latin typeface="CIDFont+F1"/>
              </a:rPr>
              <a:t>Any computer with a modem and telephone line</a:t>
            </a:r>
            <a:r>
              <a:rPr lang="en-US" b="0" i="0" u="none" strike="noStrike" dirty="0" smtClean="0">
                <a:latin typeface="CIDFont+F1"/>
              </a:rPr>
              <a:t> </a:t>
            </a:r>
            <a:r>
              <a:rPr lang="en-US" b="0" i="0" u="none" strike="noStrike" baseline="0" dirty="0" smtClean="0">
                <a:latin typeface="CIDFont+F1"/>
              </a:rPr>
              <a:t>can become a part of the Internet.</a:t>
            </a:r>
            <a:endParaRPr lang="en-US" dirty="0" smtClean="0"/>
          </a:p>
          <a:p>
            <a:endParaRPr lang="en-US" dirty="0"/>
          </a:p>
        </p:txBody>
      </p:sp>
    </p:spTree>
    <p:extLst>
      <p:ext uri="{BB962C8B-B14F-4D97-AF65-F5344CB8AC3E}">
        <p14:creationId xmlns:p14="http://schemas.microsoft.com/office/powerpoint/2010/main" val="2181439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i="0" u="none" strike="noStrike" baseline="0" dirty="0" smtClean="0">
                <a:latin typeface="CIDFont+F2"/>
              </a:rPr>
              <a:t>Connection to the Internet.</a:t>
            </a:r>
            <a:br>
              <a:rPr lang="en-US" b="0" i="0" u="none" strike="noStrike" baseline="0" dirty="0" smtClean="0">
                <a:latin typeface="CIDFont+F2"/>
              </a:rPr>
            </a:br>
            <a:endParaRPr lang="en-US" dirty="0"/>
          </a:p>
        </p:txBody>
      </p:sp>
      <p:sp>
        <p:nvSpPr>
          <p:cNvPr id="6" name="Content Placeholder 5"/>
          <p:cNvSpPr>
            <a:spLocks noGrp="1"/>
          </p:cNvSpPr>
          <p:nvPr>
            <p:ph idx="1"/>
          </p:nvPr>
        </p:nvSpPr>
        <p:spPr/>
        <p:txBody>
          <a:bodyPr>
            <a:normAutofit fontScale="85000" lnSpcReduction="20000"/>
          </a:bodyPr>
          <a:lstStyle/>
          <a:p>
            <a:pPr marL="0" indent="0">
              <a:buNone/>
            </a:pPr>
            <a:r>
              <a:rPr lang="en-US" b="0" i="0" u="none" strike="noStrike" baseline="0" dirty="0" smtClean="0">
                <a:latin typeface="CIDFont+F1"/>
              </a:rPr>
              <a:t>Computer:</a:t>
            </a:r>
          </a:p>
          <a:p>
            <a:r>
              <a:rPr lang="en-US" b="0" i="0" u="none" strike="noStrike" baseline="0" dirty="0" smtClean="0">
                <a:latin typeface="CIDFont+F1"/>
              </a:rPr>
              <a:t>Any computer can be used for connection to Internet.</a:t>
            </a:r>
          </a:p>
          <a:p>
            <a:pPr marL="0" indent="0">
              <a:buNone/>
            </a:pPr>
            <a:r>
              <a:rPr lang="en-US" b="0" i="0" u="none" strike="noStrike" baseline="0" dirty="0" smtClean="0">
                <a:latin typeface="CIDFont+F1"/>
              </a:rPr>
              <a:t>DSL Modem:</a:t>
            </a:r>
          </a:p>
          <a:p>
            <a:r>
              <a:rPr lang="en-US" b="0" i="0" u="none" strike="noStrike" baseline="0" dirty="0" smtClean="0">
                <a:latin typeface="CIDFont+F1"/>
              </a:rPr>
              <a:t>DSL modem is an electronic device that converts digital data</a:t>
            </a:r>
            <a:r>
              <a:rPr lang="en-US" b="0" i="0" u="none" strike="noStrike" dirty="0" smtClean="0">
                <a:latin typeface="CIDFont+F1"/>
              </a:rPr>
              <a:t> </a:t>
            </a:r>
            <a:r>
              <a:rPr lang="en-US" b="0" i="0" u="none" strike="noStrike" baseline="0" dirty="0" smtClean="0">
                <a:latin typeface="CIDFont+F1"/>
              </a:rPr>
              <a:t>form the computer to an analog form and vice versa.</a:t>
            </a:r>
          </a:p>
          <a:p>
            <a:pPr marL="0" indent="0">
              <a:buNone/>
            </a:pPr>
            <a:r>
              <a:rPr lang="en-US" b="0" i="0" u="none" strike="noStrike" baseline="0" dirty="0" smtClean="0">
                <a:latin typeface="CIDFont+F1"/>
              </a:rPr>
              <a:t>ISP Connection:</a:t>
            </a:r>
          </a:p>
          <a:p>
            <a:r>
              <a:rPr lang="en-US" b="0" i="0" u="none" strike="noStrike" baseline="0" dirty="0" smtClean="0">
                <a:latin typeface="CIDFont+F1"/>
              </a:rPr>
              <a:t>ISP provides the link between the computer and the Internet.</a:t>
            </a:r>
          </a:p>
          <a:p>
            <a:r>
              <a:rPr lang="en-US" b="0" i="0" u="none" strike="noStrike" baseline="0" dirty="0" smtClean="0">
                <a:latin typeface="CIDFont+F1"/>
              </a:rPr>
              <a:t>A person has to get an account of an ISP for establishing a</a:t>
            </a:r>
            <a:r>
              <a:rPr lang="en-US" b="0" i="0" u="none" strike="noStrike" dirty="0" smtClean="0">
                <a:latin typeface="CIDFont+F1"/>
              </a:rPr>
              <a:t> </a:t>
            </a:r>
            <a:r>
              <a:rPr lang="en-US" b="0" i="0" u="none" strike="noStrike" baseline="0" dirty="0" smtClean="0">
                <a:latin typeface="CIDFont+F1"/>
              </a:rPr>
              <a:t>connection to the Internet.</a:t>
            </a:r>
          </a:p>
          <a:p>
            <a:pPr marL="0" indent="0">
              <a:buNone/>
            </a:pPr>
            <a:r>
              <a:rPr lang="en-US" b="0" i="0" u="none" strike="noStrike" baseline="0" dirty="0" smtClean="0">
                <a:latin typeface="CIDFont+F1"/>
              </a:rPr>
              <a:t>Web Browser:</a:t>
            </a:r>
          </a:p>
          <a:p>
            <a:r>
              <a:rPr lang="en-US" b="0" i="0" u="none" strike="noStrike" baseline="0" dirty="0" smtClean="0">
                <a:latin typeface="CIDFont+F1"/>
              </a:rPr>
              <a:t>Web browser is a software that is used to view web pages .i.e. Internet Explorer and Netscape Communicator etc.</a:t>
            </a:r>
            <a:endParaRPr lang="en-US" dirty="0" smtClean="0"/>
          </a:p>
          <a:p>
            <a:endParaRPr lang="en-US" dirty="0"/>
          </a:p>
        </p:txBody>
      </p:sp>
    </p:spTree>
    <p:extLst>
      <p:ext uri="{BB962C8B-B14F-4D97-AF65-F5344CB8AC3E}">
        <p14:creationId xmlns:p14="http://schemas.microsoft.com/office/powerpoint/2010/main" val="1888598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u="none" strike="noStrike" baseline="0" dirty="0" smtClean="0">
                <a:latin typeface="CIDFont+F2"/>
              </a:rPr>
              <a:t>Uses of Internet.</a:t>
            </a:r>
            <a:endParaRPr lang="en-US" dirty="0"/>
          </a:p>
        </p:txBody>
      </p:sp>
      <p:sp>
        <p:nvSpPr>
          <p:cNvPr id="8" name="Content Placeholder 7"/>
          <p:cNvSpPr>
            <a:spLocks noGrp="1"/>
          </p:cNvSpPr>
          <p:nvPr>
            <p:ph idx="1"/>
          </p:nvPr>
        </p:nvSpPr>
        <p:spPr/>
        <p:txBody>
          <a:bodyPr>
            <a:normAutofit/>
          </a:bodyPr>
          <a:lstStyle/>
          <a:p>
            <a:pPr marL="0" indent="0">
              <a:buNone/>
            </a:pPr>
            <a:r>
              <a:rPr lang="en-US" b="0" i="0" u="none" strike="noStrike" baseline="0" dirty="0" smtClean="0">
                <a:latin typeface="CIDFont+F1"/>
              </a:rPr>
              <a:t>• To access information, news, research and education material.</a:t>
            </a:r>
          </a:p>
          <a:p>
            <a:pPr marL="0" indent="0">
              <a:buNone/>
            </a:pPr>
            <a:r>
              <a:rPr lang="en-US" b="0" i="0" u="none" strike="noStrike" baseline="0" dirty="0" smtClean="0">
                <a:latin typeface="CIDFont+F1"/>
              </a:rPr>
              <a:t>• To conduct business.</a:t>
            </a:r>
          </a:p>
          <a:p>
            <a:pPr marL="0" indent="0">
              <a:buNone/>
            </a:pPr>
            <a:r>
              <a:rPr lang="en-US" b="0" i="0" u="none" strike="noStrike" baseline="0" dirty="0" smtClean="0">
                <a:latin typeface="CIDFont+F1"/>
              </a:rPr>
              <a:t>• To access sources of entertainment such as online games, magazines etc.</a:t>
            </a:r>
          </a:p>
          <a:p>
            <a:pPr marL="0" indent="0">
              <a:buNone/>
            </a:pPr>
            <a:r>
              <a:rPr lang="en-US" b="0" i="0" u="none" strike="noStrike" baseline="0" dirty="0" smtClean="0">
                <a:latin typeface="CIDFont+F1"/>
              </a:rPr>
              <a:t>• To meet and talk with people around the world in discussion groups or chat rooms.</a:t>
            </a:r>
          </a:p>
          <a:p>
            <a:pPr marL="0" indent="0">
              <a:buNone/>
            </a:pPr>
            <a:r>
              <a:rPr lang="en-US" b="0" i="0" u="none" strike="noStrike" baseline="0" dirty="0" smtClean="0">
                <a:latin typeface="CIDFont+F1"/>
              </a:rPr>
              <a:t>• To access other computers and exchange files.</a:t>
            </a:r>
            <a:endParaRPr lang="en-US" sz="1400" b="0" i="0" u="none" strike="noStrike" baseline="0" dirty="0" smtClean="0">
              <a:latin typeface="CIDFont+F2"/>
            </a:endParaRPr>
          </a:p>
          <a:p>
            <a:pPr marL="0" indent="0">
              <a:buNone/>
            </a:pPr>
            <a:r>
              <a:rPr lang="en-US" b="0" i="0" u="none" strike="noStrike" baseline="0" dirty="0" smtClean="0">
                <a:latin typeface="CIDFont+F1"/>
              </a:rPr>
              <a:t>• To send and receive E-mail messages.</a:t>
            </a:r>
          </a:p>
          <a:p>
            <a:pPr marL="0" indent="0">
              <a:buNone/>
            </a:pPr>
            <a:r>
              <a:rPr lang="en-US" b="0" i="0" u="none" strike="noStrike" baseline="0" dirty="0" smtClean="0">
                <a:latin typeface="CIDFont+F1"/>
              </a:rPr>
              <a:t>• To shop for goods and services.</a:t>
            </a:r>
            <a:endParaRPr lang="en-US" dirty="0" smtClean="0"/>
          </a:p>
          <a:p>
            <a:endParaRPr lang="en-US" dirty="0"/>
          </a:p>
        </p:txBody>
      </p:sp>
    </p:spTree>
    <p:extLst>
      <p:ext uri="{BB962C8B-B14F-4D97-AF65-F5344CB8AC3E}">
        <p14:creationId xmlns:p14="http://schemas.microsoft.com/office/powerpoint/2010/main" val="4230525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Internet</a:t>
            </a:r>
            <a:endParaRPr lang="en-US" dirty="0"/>
          </a:p>
        </p:txBody>
      </p:sp>
      <p:sp>
        <p:nvSpPr>
          <p:cNvPr id="3" name="Content Placeholder 2"/>
          <p:cNvSpPr>
            <a:spLocks noGrp="1"/>
          </p:cNvSpPr>
          <p:nvPr>
            <p:ph idx="1"/>
          </p:nvPr>
        </p:nvSpPr>
        <p:spPr/>
        <p:txBody>
          <a:bodyPr/>
          <a:lstStyle/>
          <a:p>
            <a:r>
              <a:rPr lang="en-US" dirty="0" smtClean="0"/>
              <a:t>Emails</a:t>
            </a:r>
          </a:p>
          <a:p>
            <a:r>
              <a:rPr lang="en-US" dirty="0" smtClean="0"/>
              <a:t>Instant messengers</a:t>
            </a:r>
          </a:p>
          <a:p>
            <a:r>
              <a:rPr lang="en-US" dirty="0" smtClean="0"/>
              <a:t>Social networks</a:t>
            </a:r>
            <a:endParaRPr lang="en-US" dirty="0"/>
          </a:p>
          <a:p>
            <a:r>
              <a:rPr lang="en-US" dirty="0" smtClean="0"/>
              <a:t>Professional networks</a:t>
            </a:r>
          </a:p>
          <a:p>
            <a:r>
              <a:rPr lang="en-US" dirty="0" smtClean="0"/>
              <a:t>Blogs</a:t>
            </a:r>
          </a:p>
          <a:p>
            <a:r>
              <a:rPr lang="en-US" dirty="0" smtClean="0"/>
              <a:t>Discussion forums</a:t>
            </a:r>
          </a:p>
          <a:p>
            <a:endParaRPr lang="en-US" dirty="0"/>
          </a:p>
        </p:txBody>
      </p:sp>
      <p:sp>
        <p:nvSpPr>
          <p:cNvPr id="4" name="Slide Number Placeholder 3"/>
          <p:cNvSpPr>
            <a:spLocks noGrp="1"/>
          </p:cNvSpPr>
          <p:nvPr>
            <p:ph type="sldNum" sz="quarter" idx="12"/>
          </p:nvPr>
        </p:nvSpPr>
        <p:spPr/>
        <p:txBody>
          <a:bodyPr/>
          <a:lstStyle/>
          <a:p>
            <a:pPr fontAlgn="base">
              <a:spcBef>
                <a:spcPct val="0"/>
              </a:spcBef>
              <a:spcAft>
                <a:spcPct val="0"/>
              </a:spcAft>
            </a:pPr>
            <a:fld id="{03E6F6F1-CCC7-48EA-9584-5F0465FF12FA}" type="slidenum">
              <a:rPr lang="en-US" altLang="en-US" smtClean="0">
                <a:solidFill>
                  <a:srgbClr val="000000"/>
                </a:solidFill>
              </a:rPr>
              <a:pPr fontAlgn="base">
                <a:spcBef>
                  <a:spcPct val="0"/>
                </a:spcBef>
                <a:spcAft>
                  <a:spcPct val="0"/>
                </a:spcAft>
              </a:pPr>
              <a:t>9</a:t>
            </a:fld>
            <a:endParaRPr lang="en-US" altLang="en-US">
              <a:solidFill>
                <a:srgbClr val="000000"/>
              </a:solidFill>
            </a:endParaRPr>
          </a:p>
        </p:txBody>
      </p:sp>
    </p:spTree>
    <p:extLst>
      <p:ext uri="{BB962C8B-B14F-4D97-AF65-F5344CB8AC3E}">
        <p14:creationId xmlns:p14="http://schemas.microsoft.com/office/powerpoint/2010/main" val="3417908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3780</Words>
  <Application>Microsoft Office PowerPoint</Application>
  <PresentationFormat>Widescreen</PresentationFormat>
  <Paragraphs>425</Paragraphs>
  <Slides>53</Slides>
  <Notes>2</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53</vt:i4>
      </vt:variant>
    </vt:vector>
  </HeadingPairs>
  <TitlesOfParts>
    <vt:vector size="66" baseType="lpstr">
      <vt:lpstr>Arial</vt:lpstr>
      <vt:lpstr>Calibri</vt:lpstr>
      <vt:lpstr>Calibri Light</vt:lpstr>
      <vt:lpstr>CIDFont+F1</vt:lpstr>
      <vt:lpstr>CIDFont+F2</vt:lpstr>
      <vt:lpstr>CIDFont+F3</vt:lpstr>
      <vt:lpstr>CIDFont+F4</vt:lpstr>
      <vt:lpstr>Google Sans</vt:lpstr>
      <vt:lpstr>Poppins</vt:lpstr>
      <vt:lpstr>Times New Roman</vt:lpstr>
      <vt:lpstr>Office Theme</vt:lpstr>
      <vt:lpstr>Retrospect</vt:lpstr>
      <vt:lpstr>Clip</vt:lpstr>
      <vt:lpstr>Internet &amp; World Wide Web</vt:lpstr>
      <vt:lpstr>Internet</vt:lpstr>
      <vt:lpstr>Internet. </vt:lpstr>
      <vt:lpstr>History of Internet.</vt:lpstr>
      <vt:lpstr>History of Internet. </vt:lpstr>
      <vt:lpstr>History of Internet. </vt:lpstr>
      <vt:lpstr>Connection to the Internet. </vt:lpstr>
      <vt:lpstr>Uses of Internet.</vt:lpstr>
      <vt:lpstr>Uses of Internet</vt:lpstr>
      <vt:lpstr>Advantages of Internet. </vt:lpstr>
      <vt:lpstr>Disadvantages of Internet. </vt:lpstr>
      <vt:lpstr>Disadvantages of Internet. </vt:lpstr>
      <vt:lpstr>Service of Internet. </vt:lpstr>
      <vt:lpstr>Service of Internet. </vt:lpstr>
      <vt:lpstr>Service of Internet. </vt:lpstr>
      <vt:lpstr>The Web </vt:lpstr>
      <vt:lpstr>WEB TECHNOLOGIES</vt:lpstr>
      <vt:lpstr>PowerPoint Presentation</vt:lpstr>
      <vt:lpstr>Web Essentials</vt:lpstr>
      <vt:lpstr>Communication on the WEB</vt:lpstr>
      <vt:lpstr>The Internet Protocol (IP)</vt:lpstr>
      <vt:lpstr>Fetching Pages over the Internet </vt:lpstr>
      <vt:lpstr>Fetching Pages over the Internet</vt:lpstr>
      <vt:lpstr>The Transmission Control Protocol (TCP)</vt:lpstr>
      <vt:lpstr>TCP/IP Protocol Suites</vt:lpstr>
      <vt:lpstr>PowerPoint Presentation</vt:lpstr>
      <vt:lpstr>HTTP</vt:lpstr>
      <vt:lpstr>Basics of the WWW</vt:lpstr>
      <vt:lpstr>Web Client: Browser</vt:lpstr>
      <vt:lpstr>Web Servers</vt:lpstr>
      <vt:lpstr>Uniform Resource Locators (URLs)</vt:lpstr>
      <vt:lpstr>Uniform Resource Locators (URLs)</vt:lpstr>
      <vt:lpstr>IP Addresses and DNS </vt:lpstr>
      <vt:lpstr>Domain Name</vt:lpstr>
      <vt:lpstr>Domain Name</vt:lpstr>
      <vt:lpstr>Linking Domain Names and IP Addresses </vt:lpstr>
      <vt:lpstr>Path name</vt:lpstr>
      <vt:lpstr>Static Web: HTML/XHTML, CSS</vt:lpstr>
      <vt:lpstr>Client-Side Programmability</vt:lpstr>
      <vt:lpstr>Server-Side Programmability</vt:lpstr>
      <vt:lpstr>The World Wide Web (WWW)</vt:lpstr>
      <vt:lpstr>Basic Terminologies of Internet.</vt:lpstr>
      <vt:lpstr>Basic Terminologies of Internet. </vt:lpstr>
      <vt:lpstr>Web Browser.</vt:lpstr>
      <vt:lpstr>Web Server. </vt:lpstr>
      <vt:lpstr>PowerPoint Presentation</vt:lpstr>
      <vt:lpstr>Search Engine.</vt:lpstr>
      <vt:lpstr>Types of Websites. </vt:lpstr>
      <vt:lpstr>Types of Websites. </vt:lpstr>
      <vt:lpstr>Types of Websites.</vt:lpstr>
      <vt:lpstr>Types of Websites. </vt:lpstr>
      <vt:lpstr>Web Pages Types.</vt:lpstr>
      <vt:lpstr>Scripting Languages.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&amp; World Wide Web</dc:title>
  <dc:creator>Lenovo</dc:creator>
  <cp:lastModifiedBy>Lenovo</cp:lastModifiedBy>
  <cp:revision>12</cp:revision>
  <dcterms:created xsi:type="dcterms:W3CDTF">2021-03-02T08:41:20Z</dcterms:created>
  <dcterms:modified xsi:type="dcterms:W3CDTF">2021-03-04T10:38:14Z</dcterms:modified>
</cp:coreProperties>
</file>