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58" r:id="rId9"/>
    <p:sldId id="264" r:id="rId10"/>
    <p:sldId id="265" r:id="rId11"/>
    <p:sldId id="259" r:id="rId12"/>
    <p:sldId id="266" r:id="rId13"/>
    <p:sldId id="260" r:id="rId14"/>
    <p:sldId id="261" r:id="rId15"/>
    <p:sldId id="262" r:id="rId16"/>
    <p:sldId id="263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5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1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7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1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8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8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4D45-EB86-4E5E-A6C6-812B340594E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1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Tags, elements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 </a:t>
            </a:r>
            <a:r>
              <a:rPr lang="en-US" dirty="0"/>
              <a:t>are the additional information about the element that </a:t>
            </a:r>
            <a:r>
              <a:rPr lang="en-US" dirty="0" smtClean="0"/>
              <a:t>is included </a:t>
            </a:r>
            <a:r>
              <a:rPr lang="en-US" dirty="0"/>
              <a:t>with the element inside the angle brackets.</a:t>
            </a:r>
          </a:p>
          <a:p>
            <a:r>
              <a:rPr lang="en-US" dirty="0" smtClean="0"/>
              <a:t>Some </a:t>
            </a:r>
            <a:r>
              <a:rPr lang="en-US" dirty="0"/>
              <a:t>attributes are optional whereas come are compulsory.</a:t>
            </a:r>
          </a:p>
          <a:p>
            <a:r>
              <a:rPr lang="en-US" dirty="0" smtClean="0"/>
              <a:t>Example </a:t>
            </a:r>
            <a:r>
              <a:rPr lang="en-US" dirty="0"/>
              <a:t>: &lt;BODY BGCOLOR = “red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 </a:t>
            </a:r>
            <a:r>
              <a:rPr lang="en-US" dirty="0"/>
              <a:t>&lt;TABLE ALIGN </a:t>
            </a:r>
            <a:r>
              <a:rPr lang="en-US" dirty="0" smtClean="0"/>
              <a:t>= </a:t>
            </a:r>
            <a:r>
              <a:rPr lang="fr-FR" dirty="0" smtClean="0"/>
              <a:t>“</a:t>
            </a:r>
            <a:r>
              <a:rPr lang="fr-FR" dirty="0"/>
              <a:t>center” &gt;, 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/>
              <a:t>IMG SOURCE = “C</a:t>
            </a:r>
            <a:r>
              <a:rPr lang="fr-FR" dirty="0" smtClean="0"/>
              <a:t>:\\</a:t>
            </a:r>
            <a:r>
              <a:rPr lang="fr-FR" dirty="0" err="1" smtClean="0"/>
              <a:t>pictures</a:t>
            </a:r>
            <a:r>
              <a:rPr lang="fr-FR" dirty="0" smtClean="0"/>
              <a:t>\abc.jpg”&gt;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tags can be written in both uppercase and lowercase.</a:t>
            </a:r>
          </a:p>
          <a:p>
            <a:r>
              <a:rPr lang="en-US" dirty="0" smtClean="0"/>
              <a:t>HTML tags can be nested and can be opened and closed in any order.</a:t>
            </a:r>
          </a:p>
          <a:p>
            <a:r>
              <a:rPr lang="en-US" dirty="0" smtClean="0"/>
              <a:t>HTML tag effects the contents coming between the opening and closing tags.</a:t>
            </a:r>
          </a:p>
          <a:p>
            <a:r>
              <a:rPr lang="en-US" dirty="0" smtClean="0"/>
              <a:t>The closing tag has the same element name but preceded by “/”.</a:t>
            </a:r>
          </a:p>
          <a:p>
            <a:r>
              <a:rPr lang="en-US" dirty="0" smtClean="0"/>
              <a:t>If a closing tag is missing, the browser will not report an error but the page will not be displayed as expected.</a:t>
            </a:r>
          </a:p>
        </p:txBody>
      </p:sp>
    </p:spTree>
    <p:extLst>
      <p:ext uri="{BB962C8B-B14F-4D97-AF65-F5344CB8AC3E}">
        <p14:creationId xmlns:p14="http://schemas.microsoft.com/office/powerpoint/2010/main" val="18733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032" y="179257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HTML tag will be either single or paired tag:</a:t>
            </a:r>
          </a:p>
          <a:p>
            <a:r>
              <a:rPr lang="en-US" dirty="0" smtClean="0"/>
              <a:t>Single </a:t>
            </a:r>
            <a:r>
              <a:rPr lang="en-US" dirty="0"/>
              <a:t>Tag:</a:t>
            </a:r>
          </a:p>
          <a:p>
            <a:r>
              <a:rPr lang="en-US" dirty="0" smtClean="0"/>
              <a:t>A </a:t>
            </a:r>
            <a:r>
              <a:rPr lang="en-US" dirty="0"/>
              <a:t>tag that has only the opening tag but does not have </a:t>
            </a:r>
            <a:r>
              <a:rPr lang="en-US" dirty="0" smtClean="0"/>
              <a:t>the closing </a:t>
            </a:r>
            <a:r>
              <a:rPr lang="en-US" dirty="0"/>
              <a:t>tag.</a:t>
            </a:r>
          </a:p>
          <a:p>
            <a:r>
              <a:rPr lang="en-US" dirty="0" smtClean="0"/>
              <a:t>Example </a:t>
            </a:r>
            <a:r>
              <a:rPr lang="en-US" dirty="0"/>
              <a:t>: &lt;HR&gt;, &lt;BR&gt; etc.</a:t>
            </a:r>
          </a:p>
          <a:p>
            <a:r>
              <a:rPr lang="en-US" dirty="0" smtClean="0"/>
              <a:t>Paired </a:t>
            </a:r>
            <a:r>
              <a:rPr lang="en-US" dirty="0"/>
              <a:t>Tag:</a:t>
            </a:r>
          </a:p>
          <a:p>
            <a:r>
              <a:rPr lang="en-US" dirty="0" smtClean="0"/>
              <a:t>A </a:t>
            </a:r>
            <a:r>
              <a:rPr lang="en-US" dirty="0"/>
              <a:t>tag that has the opening as well as the closing tag.</a:t>
            </a:r>
          </a:p>
          <a:p>
            <a:r>
              <a:rPr lang="en-US" dirty="0" smtClean="0"/>
              <a:t>Example </a:t>
            </a:r>
            <a:r>
              <a:rPr lang="en-US" dirty="0"/>
              <a:t>: &lt;BODY&gt;----Some Text----&lt;/BODY&gt;</a:t>
            </a:r>
          </a:p>
          <a:p>
            <a:r>
              <a:rPr lang="en-US" dirty="0" smtClean="0"/>
              <a:t> </a:t>
            </a:r>
            <a:r>
              <a:rPr lang="en-US" dirty="0"/>
              <a:t>Example : &lt;B&gt;&lt;</a:t>
            </a:r>
            <a:r>
              <a:rPr lang="en-US" dirty="0" smtClean="0"/>
              <a:t>I&gt;BS-CS&lt;/</a:t>
            </a:r>
            <a:r>
              <a:rPr lang="en-US" dirty="0"/>
              <a:t>B&gt;&lt;/I&gt;</a:t>
            </a:r>
          </a:p>
        </p:txBody>
      </p:sp>
    </p:spTree>
    <p:extLst>
      <p:ext uri="{BB962C8B-B14F-4D97-AF65-F5344CB8AC3E}">
        <p14:creationId xmlns:p14="http://schemas.microsoft.com/office/powerpoint/2010/main" val="36220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36132"/>
            <a:ext cx="5181600" cy="288795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36132"/>
            <a:ext cx="5181600" cy="25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&lt;BODY&gt; Tag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BODY&gt; ---- &lt;/BODY&gt; tag contains the </a:t>
            </a:r>
            <a:r>
              <a:rPr lang="en-US" dirty="0" smtClean="0"/>
              <a:t>actual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  <a:r>
              <a:rPr lang="en-US" dirty="0"/>
              <a:t>to be displayed in the display area of </a:t>
            </a:r>
            <a:r>
              <a:rPr lang="en-US" dirty="0" smtClean="0"/>
              <a:t>the browser</a:t>
            </a:r>
            <a:r>
              <a:rPr lang="en-US" dirty="0"/>
              <a:t>.</a:t>
            </a:r>
          </a:p>
          <a:p>
            <a:r>
              <a:rPr lang="en-US" dirty="0" smtClean="0"/>
              <a:t>&lt;</a:t>
            </a:r>
            <a:r>
              <a:rPr lang="en-US" dirty="0"/>
              <a:t>BODY&gt; has some attributes that will effect the </a:t>
            </a:r>
            <a:r>
              <a:rPr lang="en-US" dirty="0" smtClean="0"/>
              <a:t>whole document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BGCOLOR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Specifies </a:t>
            </a:r>
            <a:r>
              <a:rPr lang="en-US" dirty="0"/>
              <a:t>the background color of the web page.</a:t>
            </a:r>
          </a:p>
          <a:p>
            <a:pPr lvl="1"/>
            <a:r>
              <a:rPr lang="en-US" dirty="0" smtClean="0"/>
              <a:t>BACKGROUND:</a:t>
            </a:r>
            <a:endParaRPr lang="en-US" dirty="0"/>
          </a:p>
          <a:p>
            <a:pPr lvl="2"/>
            <a:r>
              <a:rPr lang="en-US" dirty="0" smtClean="0"/>
              <a:t>Specifies </a:t>
            </a:r>
            <a:r>
              <a:rPr lang="en-US" dirty="0"/>
              <a:t>the background picture of the web page.</a:t>
            </a:r>
          </a:p>
          <a:p>
            <a:pPr lvl="1"/>
            <a:r>
              <a:rPr lang="en-US" dirty="0" smtClean="0"/>
              <a:t>TEXT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Specifies </a:t>
            </a:r>
            <a:r>
              <a:rPr lang="en-US" dirty="0"/>
              <a:t>the color of text to be displayed in </a:t>
            </a:r>
            <a:r>
              <a:rPr lang="en-US" dirty="0" smtClean="0"/>
              <a:t>the web </a:t>
            </a:r>
            <a:r>
              <a:rPr lang="en-US" dirty="0"/>
              <a:t>page.</a:t>
            </a:r>
          </a:p>
        </p:txBody>
      </p:sp>
    </p:spTree>
    <p:extLst>
      <p:ext uri="{BB962C8B-B14F-4D97-AF65-F5344CB8AC3E}">
        <p14:creationId xmlns:p14="http://schemas.microsoft.com/office/powerpoint/2010/main" val="3024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Headings </a:t>
            </a:r>
            <a:r>
              <a:rPr lang="en-US" dirty="0"/>
              <a:t>are used to display different types of </a:t>
            </a:r>
            <a:r>
              <a:rPr lang="en-US" dirty="0" smtClean="0"/>
              <a:t>headings in </a:t>
            </a:r>
            <a:r>
              <a:rPr lang="en-US" dirty="0"/>
              <a:t>the &lt;BODY&gt; tag of HTML document.</a:t>
            </a:r>
          </a:p>
          <a:p>
            <a:r>
              <a:rPr lang="en-US" dirty="0" smtClean="0"/>
              <a:t>The </a:t>
            </a:r>
            <a:r>
              <a:rPr lang="en-US" dirty="0"/>
              <a:t>opening tag for heading tag is &lt;</a:t>
            </a:r>
            <a:r>
              <a:rPr lang="en-US" dirty="0" err="1"/>
              <a:t>Hn</a:t>
            </a:r>
            <a:r>
              <a:rPr lang="en-US" dirty="0"/>
              <a:t>&gt; and the </a:t>
            </a:r>
            <a:r>
              <a:rPr lang="en-US" dirty="0" smtClean="0"/>
              <a:t>closing tag </a:t>
            </a:r>
            <a:r>
              <a:rPr lang="en-US" dirty="0"/>
              <a:t>is &lt;/</a:t>
            </a:r>
            <a:r>
              <a:rPr lang="en-US" dirty="0" err="1"/>
              <a:t>Hn</a:t>
            </a:r>
            <a:r>
              <a:rPr lang="en-US" dirty="0"/>
              <a:t>&gt; where n is the size of heading and its </a:t>
            </a:r>
            <a:r>
              <a:rPr lang="en-US" dirty="0" smtClean="0"/>
              <a:t>value can </a:t>
            </a:r>
            <a:r>
              <a:rPr lang="en-US" dirty="0"/>
              <a:t>be from 1 to 6.</a:t>
            </a:r>
          </a:p>
          <a:p>
            <a:r>
              <a:rPr lang="en-US" dirty="0" smtClean="0"/>
              <a:t>The </a:t>
            </a:r>
            <a:r>
              <a:rPr lang="en-US" dirty="0"/>
              <a:t>value 1 represents the largest and the value </a:t>
            </a:r>
            <a:r>
              <a:rPr lang="en-US" dirty="0" smtClean="0"/>
              <a:t>6 represents </a:t>
            </a:r>
            <a:r>
              <a:rPr lang="en-US" dirty="0"/>
              <a:t>the smallest heading size.</a:t>
            </a:r>
          </a:p>
          <a:p>
            <a:r>
              <a:rPr lang="en-US" dirty="0" smtClean="0"/>
              <a:t>Headings </a:t>
            </a:r>
            <a:r>
              <a:rPr lang="en-US" dirty="0"/>
              <a:t>tag has an attribute:</a:t>
            </a:r>
          </a:p>
          <a:p>
            <a:r>
              <a:rPr lang="en-US" dirty="0" smtClean="0"/>
              <a:t>ALIGN: </a:t>
            </a:r>
            <a:endParaRPr lang="en-US" dirty="0"/>
          </a:p>
          <a:p>
            <a:r>
              <a:rPr lang="en-US" dirty="0" smtClean="0"/>
              <a:t>Specifies </a:t>
            </a:r>
            <a:r>
              <a:rPr lang="en-US" dirty="0"/>
              <a:t>the alignment of the heading. </a:t>
            </a:r>
            <a:r>
              <a:rPr lang="en-US" dirty="0" smtClean="0"/>
              <a:t>The possible </a:t>
            </a:r>
            <a:r>
              <a:rPr lang="en-US" dirty="0"/>
              <a:t>values can be center, left and right. </a:t>
            </a:r>
            <a:r>
              <a:rPr lang="en-US" dirty="0" smtClean="0"/>
              <a:t>The value </a:t>
            </a:r>
            <a:r>
              <a:rPr lang="en-US" dirty="0"/>
              <a:t>left is by default.</a:t>
            </a:r>
          </a:p>
        </p:txBody>
      </p:sp>
    </p:spTree>
    <p:extLst>
      <p:ext uri="{BB962C8B-B14F-4D97-AF65-F5344CB8AC3E}">
        <p14:creationId xmlns:p14="http://schemas.microsoft.com/office/powerpoint/2010/main" val="29341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Paragraphs &lt;P&gt; Tag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P&gt; adds text to a document in such away that it </a:t>
            </a:r>
            <a:r>
              <a:rPr lang="en-US" dirty="0" smtClean="0"/>
              <a:t>will automatically </a:t>
            </a:r>
            <a:r>
              <a:rPr lang="en-US" dirty="0"/>
              <a:t>adjust the end of the lines to suit </a:t>
            </a:r>
            <a:r>
              <a:rPr lang="en-US" dirty="0" smtClean="0"/>
              <a:t>the window </a:t>
            </a:r>
            <a:r>
              <a:rPr lang="en-US" dirty="0"/>
              <a:t>size of the browser.</a:t>
            </a:r>
          </a:p>
          <a:p>
            <a:r>
              <a:rPr lang="en-US" dirty="0" smtClean="0"/>
              <a:t>Text </a:t>
            </a:r>
            <a:r>
              <a:rPr lang="en-US" dirty="0"/>
              <a:t>to be displayed is written between &lt;P&gt; and &lt;/P</a:t>
            </a:r>
            <a:r>
              <a:rPr lang="en-US" dirty="0" smtClean="0"/>
              <a:t>&gt; tags</a:t>
            </a:r>
            <a:r>
              <a:rPr lang="en-US" dirty="0"/>
              <a:t>.</a:t>
            </a:r>
          </a:p>
          <a:p>
            <a:r>
              <a:rPr lang="en-US" dirty="0" smtClean="0"/>
              <a:t>&lt;</a:t>
            </a:r>
            <a:r>
              <a:rPr lang="en-US" dirty="0"/>
              <a:t>P&gt; tag also add and extra </a:t>
            </a:r>
            <a:r>
              <a:rPr lang="en-US" dirty="0" err="1"/>
              <a:t>balnk</a:t>
            </a:r>
            <a:r>
              <a:rPr lang="en-US" dirty="0"/>
              <a:t> line before and after </a:t>
            </a:r>
            <a:r>
              <a:rPr lang="en-US" dirty="0" smtClean="0"/>
              <a:t>the paragraph</a:t>
            </a:r>
            <a:r>
              <a:rPr lang="en-US" dirty="0"/>
              <a:t>.</a:t>
            </a:r>
          </a:p>
          <a:p>
            <a:r>
              <a:rPr lang="en-US" dirty="0" smtClean="0"/>
              <a:t>Attribute </a:t>
            </a:r>
            <a:r>
              <a:rPr lang="en-US" dirty="0"/>
              <a:t>of &lt;P&gt; is:</a:t>
            </a:r>
          </a:p>
          <a:p>
            <a:r>
              <a:rPr lang="en-US" dirty="0" smtClean="0"/>
              <a:t>ALIGN:</a:t>
            </a:r>
            <a:endParaRPr lang="en-US" dirty="0"/>
          </a:p>
          <a:p>
            <a:r>
              <a:rPr lang="en-US" dirty="0" smtClean="0"/>
              <a:t>Specifies </a:t>
            </a:r>
            <a:r>
              <a:rPr lang="en-US" dirty="0"/>
              <a:t>the alignment of the heading. </a:t>
            </a:r>
            <a:r>
              <a:rPr lang="en-US" dirty="0" smtClean="0"/>
              <a:t>The possible </a:t>
            </a:r>
            <a:r>
              <a:rPr lang="en-US" dirty="0"/>
              <a:t>values can be center, left and right. </a:t>
            </a:r>
            <a:r>
              <a:rPr lang="en-US" dirty="0" smtClean="0"/>
              <a:t>The value </a:t>
            </a:r>
            <a:r>
              <a:rPr lang="en-US" dirty="0"/>
              <a:t>left is by default.</a:t>
            </a:r>
          </a:p>
        </p:txBody>
      </p:sp>
    </p:spTree>
    <p:extLst>
      <p:ext uri="{BB962C8B-B14F-4D97-AF65-F5344CB8AC3E}">
        <p14:creationId xmlns:p14="http://schemas.microsoft.com/office/powerpoint/2010/main" val="21396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Breaks &lt;BR&gt; Tag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</a:t>
            </a:r>
            <a:r>
              <a:rPr lang="en-US" dirty="0"/>
              <a:t>Line break is used to decide that where the text </a:t>
            </a:r>
            <a:r>
              <a:rPr lang="en-US" dirty="0" smtClean="0"/>
              <a:t>will break </a:t>
            </a:r>
            <a:r>
              <a:rPr lang="en-US" dirty="0"/>
              <a:t>one a line or continue to the end of the window.</a:t>
            </a:r>
          </a:p>
          <a:p>
            <a:r>
              <a:rPr lang="en-US" dirty="0"/>
              <a:t>• Line break is used to break the current line and move </a:t>
            </a:r>
            <a:r>
              <a:rPr lang="en-US" dirty="0" smtClean="0"/>
              <a:t>the control </a:t>
            </a:r>
            <a:r>
              <a:rPr lang="en-US" dirty="0"/>
              <a:t>to the next line.</a:t>
            </a:r>
          </a:p>
          <a:p>
            <a:r>
              <a:rPr lang="en-US" dirty="0"/>
              <a:t>• The &lt;BR&gt; tag is used to end a line and it is single </a:t>
            </a:r>
            <a:r>
              <a:rPr lang="en-US" dirty="0" smtClean="0"/>
              <a:t>tag (</a:t>
            </a:r>
            <a:r>
              <a:rPr lang="en-US" dirty="0"/>
              <a:t>having no closing tag) and does not have any attribute.</a:t>
            </a:r>
          </a:p>
        </p:txBody>
      </p:sp>
    </p:spTree>
    <p:extLst>
      <p:ext uri="{BB962C8B-B14F-4D97-AF65-F5344CB8AC3E}">
        <p14:creationId xmlns:p14="http://schemas.microsoft.com/office/powerpoint/2010/main" val="1708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Line &lt;HR&gt; Tag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• </a:t>
            </a:r>
            <a:r>
              <a:rPr lang="en-US" dirty="0"/>
              <a:t>Horizontal line &lt;HR&gt; tag is used to display a horizontal line </a:t>
            </a:r>
            <a:r>
              <a:rPr lang="en-US" dirty="0" smtClean="0"/>
              <a:t>in the </a:t>
            </a:r>
            <a:r>
              <a:rPr lang="en-US" dirty="0"/>
              <a:t>page to separate different areas of a web page.</a:t>
            </a:r>
          </a:p>
          <a:p>
            <a:r>
              <a:rPr lang="en-US" dirty="0"/>
              <a:t>• &lt;HR&gt; is a single tag (having no closing tag).</a:t>
            </a:r>
          </a:p>
          <a:p>
            <a:r>
              <a:rPr lang="en-US" dirty="0"/>
              <a:t>• &lt;HR&gt; tag attributes are:</a:t>
            </a:r>
          </a:p>
          <a:p>
            <a:r>
              <a:rPr lang="en-US" dirty="0" smtClean="0"/>
              <a:t>ALIGN</a:t>
            </a:r>
            <a:r>
              <a:rPr lang="en-US" dirty="0"/>
              <a:t>:</a:t>
            </a:r>
          </a:p>
          <a:p>
            <a:r>
              <a:rPr lang="en-US" dirty="0" smtClean="0"/>
              <a:t>Specifies </a:t>
            </a:r>
            <a:r>
              <a:rPr lang="en-US" dirty="0"/>
              <a:t>the alignment of the heading. The possible </a:t>
            </a:r>
            <a:r>
              <a:rPr lang="en-US" dirty="0" smtClean="0"/>
              <a:t>values can </a:t>
            </a:r>
            <a:r>
              <a:rPr lang="en-US" dirty="0"/>
              <a:t>be center, left and right. The value left is by default.</a:t>
            </a:r>
          </a:p>
          <a:p>
            <a:r>
              <a:rPr lang="en-US" dirty="0" smtClean="0"/>
              <a:t>SIZE</a:t>
            </a:r>
            <a:r>
              <a:rPr lang="en-US" dirty="0"/>
              <a:t>:</a:t>
            </a:r>
          </a:p>
          <a:p>
            <a:r>
              <a:rPr lang="en-US" dirty="0" smtClean="0"/>
              <a:t>Specifies </a:t>
            </a:r>
            <a:r>
              <a:rPr lang="en-US" dirty="0"/>
              <a:t>the size of the line in pixels. The default size is </a:t>
            </a:r>
            <a:r>
              <a:rPr lang="en-US" dirty="0" smtClean="0"/>
              <a:t>2 pixels</a:t>
            </a:r>
            <a:r>
              <a:rPr lang="en-US" dirty="0"/>
              <a:t>.</a:t>
            </a:r>
          </a:p>
          <a:p>
            <a:r>
              <a:rPr lang="en-US" dirty="0" smtClean="0"/>
              <a:t>WIDTH</a:t>
            </a:r>
            <a:r>
              <a:rPr lang="en-US" dirty="0"/>
              <a:t>:</a:t>
            </a:r>
          </a:p>
          <a:p>
            <a:r>
              <a:rPr lang="en-US" dirty="0" smtClean="0"/>
              <a:t>Specifies </a:t>
            </a:r>
            <a:r>
              <a:rPr lang="en-US" dirty="0"/>
              <a:t>the width of the line in either pixels </a:t>
            </a:r>
            <a:r>
              <a:rPr lang="en-US" dirty="0" smtClean="0"/>
              <a:t>or percentage</a:t>
            </a:r>
            <a:r>
              <a:rPr lang="en-US" dirty="0"/>
              <a:t>. The width of the line is according to the </a:t>
            </a:r>
            <a:r>
              <a:rPr lang="en-US" dirty="0" smtClean="0"/>
              <a:t>width of </a:t>
            </a:r>
            <a:r>
              <a:rPr lang="en-US" dirty="0"/>
              <a:t>the web page by default.</a:t>
            </a:r>
          </a:p>
          <a:p>
            <a:r>
              <a:rPr lang="en-US" dirty="0" smtClean="0"/>
              <a:t>NOSHADE</a:t>
            </a:r>
            <a:r>
              <a:rPr lang="en-US" dirty="0"/>
              <a:t>:</a:t>
            </a:r>
          </a:p>
          <a:p>
            <a:r>
              <a:rPr lang="en-US" dirty="0" smtClean="0"/>
              <a:t>Turns </a:t>
            </a:r>
            <a:r>
              <a:rPr lang="en-US" dirty="0"/>
              <a:t>off the shading of the line.</a:t>
            </a:r>
          </a:p>
          <a:p>
            <a:r>
              <a:rPr lang="en-US" dirty="0" smtClean="0"/>
              <a:t>COLOR</a:t>
            </a:r>
            <a:r>
              <a:rPr lang="en-US" dirty="0"/>
              <a:t>:</a:t>
            </a:r>
          </a:p>
          <a:p>
            <a:r>
              <a:rPr lang="en-US" dirty="0" smtClean="0"/>
              <a:t>Specifies </a:t>
            </a:r>
            <a:r>
              <a:rPr lang="en-US" dirty="0"/>
              <a:t>the color of the line.</a:t>
            </a:r>
          </a:p>
        </p:txBody>
      </p:sp>
    </p:spTree>
    <p:extLst>
      <p:ext uri="{BB962C8B-B14F-4D97-AF65-F5344CB8AC3E}">
        <p14:creationId xmlns:p14="http://schemas.microsoft.com/office/powerpoint/2010/main" val="13114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Formatting Tags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Bold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B&gt; tag is used to display text in bold face style.</a:t>
            </a:r>
          </a:p>
          <a:p>
            <a:pPr lvl="1"/>
            <a:r>
              <a:rPr lang="en-US" dirty="0" smtClean="0"/>
              <a:t>Example </a:t>
            </a:r>
            <a:r>
              <a:rPr lang="en-US" dirty="0"/>
              <a:t>: &lt;B&gt;Formatting make things cool.&lt;/B&gt;</a:t>
            </a:r>
          </a:p>
          <a:p>
            <a:r>
              <a:rPr lang="en-US" dirty="0" smtClean="0"/>
              <a:t>Italic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I&gt; tag is used to display text in italic style.</a:t>
            </a:r>
          </a:p>
          <a:p>
            <a:pPr lvl="1"/>
            <a:r>
              <a:rPr lang="en-US" dirty="0" smtClean="0"/>
              <a:t>Example </a:t>
            </a:r>
            <a:r>
              <a:rPr lang="en-US" dirty="0"/>
              <a:t>: &lt;I&gt;Italic text looks stylish.&lt;/I&gt;</a:t>
            </a:r>
          </a:p>
          <a:p>
            <a:r>
              <a:rPr lang="en-US" dirty="0" smtClean="0"/>
              <a:t>Underline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U&gt;tag is used to display text as underline.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&lt;U&gt;Underline text look Prominent.&lt;/U&gt;</a:t>
            </a:r>
          </a:p>
          <a:p>
            <a:r>
              <a:rPr lang="en-US" dirty="0" smtClean="0"/>
              <a:t>Superscript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SUP&gt; tag is used to display text as superscript.</a:t>
            </a:r>
          </a:p>
          <a:p>
            <a:pPr lvl="1"/>
            <a:r>
              <a:rPr lang="en-US" dirty="0" smtClean="0"/>
              <a:t>Ex</a:t>
            </a:r>
            <a:r>
              <a:rPr lang="en-US" dirty="0"/>
              <a:t>: X&lt;SUP&gt;3&lt;/&lt;SUP&gt;.</a:t>
            </a:r>
          </a:p>
          <a:p>
            <a:r>
              <a:rPr lang="en-US" dirty="0" smtClean="0"/>
              <a:t>Subscript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SUB&gt;tag is used to display text as subscript.</a:t>
            </a:r>
          </a:p>
          <a:p>
            <a:pPr lvl="1"/>
            <a:r>
              <a:rPr lang="en-US" dirty="0" smtClean="0"/>
              <a:t>Example </a:t>
            </a:r>
            <a:r>
              <a:rPr lang="en-US" dirty="0"/>
              <a:t>: H&lt;SUB&gt;2&lt;/SUB&gt;O.</a:t>
            </a:r>
          </a:p>
        </p:txBody>
      </p:sp>
    </p:spTree>
    <p:extLst>
      <p:ext uri="{BB962C8B-B14F-4D97-AF65-F5344CB8AC3E}">
        <p14:creationId xmlns:p14="http://schemas.microsoft.com/office/powerpoint/2010/main" val="353380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br>
              <a:rPr lang="en-US" dirty="0" smtClean="0"/>
            </a:br>
            <a:r>
              <a:rPr lang="en-US" dirty="0" smtClean="0"/>
              <a:t>Hyper Text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HTML is </a:t>
            </a:r>
            <a:r>
              <a:rPr lang="en-US" dirty="0"/>
              <a:t>a formatting </a:t>
            </a:r>
            <a:r>
              <a:rPr lang="en-US" dirty="0" smtClean="0"/>
              <a:t>language used </a:t>
            </a:r>
            <a:r>
              <a:rPr lang="en-US" dirty="0"/>
              <a:t>to develop web pages.</a:t>
            </a:r>
          </a:p>
          <a:p>
            <a:pPr marL="0" indent="0">
              <a:buNone/>
            </a:pPr>
            <a:r>
              <a:rPr lang="en-US" dirty="0"/>
              <a:t>• HTML language tells a Web Browser how </a:t>
            </a:r>
            <a:r>
              <a:rPr lang="en-US" dirty="0" smtClean="0"/>
              <a:t>to format/represent </a:t>
            </a:r>
            <a:r>
              <a:rPr lang="en-US" dirty="0"/>
              <a:t>the document i.e. where to put text, </a:t>
            </a:r>
            <a:r>
              <a:rPr lang="en-US" dirty="0" smtClean="0"/>
              <a:t>how big </a:t>
            </a:r>
            <a:r>
              <a:rPr lang="en-US" dirty="0"/>
              <a:t>to make the words, where to place pictures etc.</a:t>
            </a:r>
          </a:p>
          <a:p>
            <a:pPr marL="0" indent="0">
              <a:buNone/>
            </a:pPr>
            <a:r>
              <a:rPr lang="en-US" dirty="0"/>
              <a:t>• HTML is not a programming language .i.e. it does </a:t>
            </a:r>
            <a:r>
              <a:rPr lang="en-US" dirty="0" smtClean="0"/>
              <a:t>not have </a:t>
            </a:r>
            <a:r>
              <a:rPr lang="en-US" dirty="0"/>
              <a:t>variable declaration, decision control structure </a:t>
            </a:r>
            <a:r>
              <a:rPr lang="en-US" dirty="0" smtClean="0"/>
              <a:t>and loop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But, HTML is a language; as it has certain rule </a:t>
            </a:r>
            <a:r>
              <a:rPr lang="en-US" dirty="0" smtClean="0"/>
              <a:t>about formatting </a:t>
            </a:r>
            <a:r>
              <a:rPr lang="en-US" dirty="0"/>
              <a:t>the contents of a web page.</a:t>
            </a:r>
          </a:p>
          <a:p>
            <a:pPr marL="0" indent="0">
              <a:buNone/>
            </a:pPr>
            <a:r>
              <a:rPr lang="en-US" dirty="0"/>
              <a:t>• HTML uses tags or markups to specify that how </a:t>
            </a:r>
            <a:r>
              <a:rPr lang="en-US" dirty="0" smtClean="0"/>
              <a:t>the contents </a:t>
            </a:r>
            <a:r>
              <a:rPr lang="en-US" dirty="0"/>
              <a:t>of a web page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10730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IDFont+F2"/>
              </a:rPr>
              <a:t>&lt;STRONG&gt; and &lt;EM&gt; Tags</a:t>
            </a:r>
            <a:br>
              <a:rPr lang="en-US" dirty="0">
                <a:latin typeface="CIDFont+F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baseline="0" dirty="0" smtClean="0">
                <a:latin typeface="CIDFont+F1"/>
              </a:rPr>
              <a:t>• &lt;STRONG&gt;---&lt;/STRONG&gt; </a:t>
            </a:r>
          </a:p>
          <a:p>
            <a:r>
              <a:rPr lang="en-US" dirty="0" smtClean="0">
                <a:latin typeface="CIDFont+F1"/>
              </a:rPr>
              <a:t>This </a:t>
            </a:r>
            <a:r>
              <a:rPr lang="en-US" b="0" i="0" u="none" strike="noStrike" baseline="0" dirty="0" smtClean="0">
                <a:latin typeface="CIDFont+F1"/>
              </a:rPr>
              <a:t>tag is an alternative to &lt;B&gt;--&lt;/B&gt; tag.</a:t>
            </a:r>
          </a:p>
          <a:p>
            <a:r>
              <a:rPr lang="en-US" b="0" i="0" u="none" strike="noStrike" baseline="0" dirty="0" smtClean="0">
                <a:latin typeface="CIDFont+F1"/>
              </a:rPr>
              <a:t>• &lt;EM&gt;---&lt;/EM&gt; </a:t>
            </a:r>
          </a:p>
          <a:p>
            <a:r>
              <a:rPr lang="en-US" dirty="0" smtClean="0">
                <a:latin typeface="CIDFont+F1"/>
              </a:rPr>
              <a:t>This </a:t>
            </a:r>
            <a:r>
              <a:rPr lang="en-US" b="0" i="0" u="none" strike="noStrike" baseline="0" dirty="0" smtClean="0">
                <a:latin typeface="CIDFont+F1"/>
              </a:rPr>
              <a:t>tag is an alternative to &lt;I&gt;--&lt;/I&gt; tag.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IDFont+F2"/>
              </a:rPr>
              <a:t>&lt;CENTER&gt; Tag</a:t>
            </a:r>
            <a:br>
              <a:rPr lang="en-US" dirty="0">
                <a:latin typeface="CIDFont+F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baseline="0" dirty="0" smtClean="0">
                <a:latin typeface="CIDFont+F1"/>
              </a:rPr>
              <a:t>• &lt;CENTER&gt;---&lt;/CENTER&gt; </a:t>
            </a:r>
          </a:p>
          <a:p>
            <a:r>
              <a:rPr lang="en-US" dirty="0" smtClean="0">
                <a:latin typeface="CIDFont+F1"/>
              </a:rPr>
              <a:t>This </a:t>
            </a:r>
            <a:r>
              <a:rPr lang="en-US" b="0" i="0" u="none" strike="noStrike" baseline="0" dirty="0" smtClean="0">
                <a:latin typeface="CIDFont+F1"/>
              </a:rPr>
              <a:t>tag is used to center everything found between them .i.e. Text, Image, Tables or any page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IDFont+F2"/>
              </a:rPr>
              <a:t>FONT&lt;FONT&gt; Tag</a:t>
            </a:r>
            <a:br>
              <a:rPr lang="en-US" dirty="0">
                <a:latin typeface="CIDFont+F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u="none" strike="noStrike" baseline="0" dirty="0" smtClean="0">
                <a:latin typeface="CIDFont+F1"/>
              </a:rPr>
              <a:t>&lt;FONT&gt; tag is used to specify the font name, size and color of the text to be displayed.</a:t>
            </a:r>
          </a:p>
          <a:p>
            <a:r>
              <a:rPr lang="en-US" b="0" i="0" u="none" strike="noStrike" baseline="0" dirty="0" smtClean="0">
                <a:latin typeface="CIDFont+F1"/>
              </a:rPr>
              <a:t>Text to be displayed is between &lt;FONT&gt; and &lt;/FONT&gt;.</a:t>
            </a:r>
          </a:p>
          <a:p>
            <a:r>
              <a:rPr lang="en-US" b="0" i="0" u="none" strike="noStrike" baseline="0" dirty="0" smtClean="0">
                <a:latin typeface="CIDFont+F1"/>
              </a:rPr>
              <a:t>&lt;FONT&gt; tag attributes are:</a:t>
            </a:r>
          </a:p>
          <a:p>
            <a:pPr lvl="1"/>
            <a:r>
              <a:rPr lang="en-US" b="0" i="0" u="none" strike="noStrike" baseline="0" dirty="0" smtClean="0">
                <a:latin typeface="CIDFont+F1"/>
              </a:rPr>
              <a:t>FACE:</a:t>
            </a:r>
          </a:p>
          <a:p>
            <a:pPr lvl="1"/>
            <a:r>
              <a:rPr lang="en-US" b="0" i="0" u="none" strike="noStrike" baseline="0" dirty="0" smtClean="0">
                <a:latin typeface="CIDFont+F1"/>
              </a:rPr>
              <a:t>Specifies the font of the text. Possible values are “Arial”, “Arial Black”, “Courier” etc.</a:t>
            </a:r>
          </a:p>
          <a:p>
            <a:pPr lvl="1"/>
            <a:r>
              <a:rPr lang="en-US" b="0" i="0" u="none" strike="noStrike" baseline="0" dirty="0" smtClean="0">
                <a:latin typeface="CIDFont+F1"/>
              </a:rPr>
              <a:t>SIZE:</a:t>
            </a:r>
          </a:p>
          <a:p>
            <a:pPr lvl="1"/>
            <a:r>
              <a:rPr lang="en-US" b="0" i="0" u="none" strike="noStrike" baseline="0" dirty="0" smtClean="0">
                <a:latin typeface="CIDFont+F1"/>
              </a:rPr>
              <a:t>Specifies font size of the text. It can be from 1 to 7. The default size is 3. The size 1 displays 8pt size, size 2 displays 10pt and so on.</a:t>
            </a:r>
          </a:p>
          <a:p>
            <a:pPr lvl="1"/>
            <a:r>
              <a:rPr lang="en-US" b="0" i="0" u="none" strike="noStrike" baseline="0" dirty="0" smtClean="0">
                <a:latin typeface="CIDFont+F1"/>
              </a:rPr>
              <a:t>COLOR:</a:t>
            </a:r>
          </a:p>
          <a:p>
            <a:pPr lvl="1"/>
            <a:r>
              <a:rPr lang="en-US" b="0" i="0" u="none" strike="noStrike" baseline="0" dirty="0" smtClean="0">
                <a:latin typeface="CIDFont+F1"/>
              </a:rPr>
              <a:t>Specifies the color of the text. Its value can either the color name or the hexadecimal value of the 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542" y="1825625"/>
            <a:ext cx="71189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Spaces and Character Entities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</a:t>
            </a:r>
            <a:r>
              <a:rPr lang="en-US" dirty="0"/>
              <a:t>an HTML document has many spaces between </a:t>
            </a:r>
            <a:r>
              <a:rPr lang="en-US" dirty="0" smtClean="0"/>
              <a:t>two words</a:t>
            </a:r>
            <a:r>
              <a:rPr lang="en-US" dirty="0"/>
              <a:t>, additional spaces are removed automatically.</a:t>
            </a:r>
          </a:p>
          <a:p>
            <a:r>
              <a:rPr lang="en-US" dirty="0" smtClean="0"/>
              <a:t>If </a:t>
            </a:r>
            <a:r>
              <a:rPr lang="en-US" dirty="0"/>
              <a:t>the user inserts Five spaces between two characters</a:t>
            </a:r>
            <a:r>
              <a:rPr lang="en-US" dirty="0" smtClean="0"/>
              <a:t>, four </a:t>
            </a:r>
            <a:r>
              <a:rPr lang="en-US" dirty="0"/>
              <a:t>of them will be removed automatically.</a:t>
            </a:r>
          </a:p>
          <a:p>
            <a:r>
              <a:rPr lang="en-US" dirty="0" smtClean="0"/>
              <a:t>Example</a:t>
            </a:r>
            <a:r>
              <a:rPr lang="en-US" dirty="0"/>
              <a:t>: If I write &lt;</a:t>
            </a:r>
            <a:r>
              <a:rPr lang="en-US" dirty="0" smtClean="0"/>
              <a:t>B&gt;Wed         Technologies&lt;/</a:t>
            </a:r>
            <a:r>
              <a:rPr lang="en-US" dirty="0"/>
              <a:t>B&gt;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will be displayed as </a:t>
            </a:r>
            <a:r>
              <a:rPr lang="en-US" dirty="0" smtClean="0"/>
              <a:t>Web Technologies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I want more spaces, I will write it as</a:t>
            </a:r>
          </a:p>
          <a:p>
            <a:r>
              <a:rPr lang="en-US" dirty="0"/>
              <a:t>&lt;</a:t>
            </a:r>
            <a:r>
              <a:rPr lang="en-US" dirty="0" smtClean="0"/>
              <a:t>B&gt;web </a:t>
            </a:r>
            <a:r>
              <a:rPr lang="en-US" dirty="0"/>
              <a:t>&amp;</a:t>
            </a:r>
            <a:r>
              <a:rPr lang="en-US" dirty="0" err="1"/>
              <a:t>nbsp</a:t>
            </a:r>
            <a:r>
              <a:rPr lang="en-US" dirty="0"/>
              <a:t>; &amp;</a:t>
            </a:r>
            <a:r>
              <a:rPr lang="en-US" dirty="0" err="1"/>
              <a:t>nbsp</a:t>
            </a:r>
            <a:r>
              <a:rPr lang="en-US" dirty="0"/>
              <a:t>; &amp;</a:t>
            </a:r>
            <a:r>
              <a:rPr lang="en-US" dirty="0" err="1"/>
              <a:t>nbsp</a:t>
            </a:r>
            <a:r>
              <a:rPr lang="en-US" dirty="0"/>
              <a:t>; &amp;</a:t>
            </a:r>
            <a:r>
              <a:rPr lang="en-US" dirty="0" err="1" smtClean="0"/>
              <a:t>nbsp</a:t>
            </a:r>
            <a:r>
              <a:rPr lang="en-US" dirty="0" smtClean="0"/>
              <a:t>; Technologies&lt;/</a:t>
            </a:r>
            <a:r>
              <a:rPr lang="en-US" dirty="0"/>
              <a:t>B&gt;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will be displayed as </a:t>
            </a:r>
            <a:r>
              <a:rPr lang="en-US" dirty="0" smtClean="0"/>
              <a:t>Web    Technologies</a:t>
            </a:r>
          </a:p>
          <a:p>
            <a:r>
              <a:rPr lang="en-US" dirty="0" smtClean="0"/>
              <a:t>Therefore </a:t>
            </a:r>
            <a:r>
              <a:rPr lang="en-US" dirty="0"/>
              <a:t>if additional spaces are required, </a:t>
            </a:r>
            <a:r>
              <a:rPr lang="en-US" dirty="0" smtClean="0"/>
              <a:t>character entity </a:t>
            </a:r>
            <a:r>
              <a:rPr lang="en-US" dirty="0"/>
              <a:t>(&amp;</a:t>
            </a:r>
            <a:r>
              <a:rPr lang="en-US" dirty="0" err="1"/>
              <a:t>nbsp</a:t>
            </a:r>
            <a:r>
              <a:rPr lang="en-US" dirty="0"/>
              <a:t>;) has to be used.</a:t>
            </a:r>
          </a:p>
        </p:txBody>
      </p:sp>
    </p:spTree>
    <p:extLst>
      <p:ext uri="{BB962C8B-B14F-4D97-AF65-F5344CB8AC3E}">
        <p14:creationId xmlns:p14="http://schemas.microsoft.com/office/powerpoint/2010/main" val="26969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HTML Character Entities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397" y="1825625"/>
            <a:ext cx="62372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Preformatted Text &lt;PRE&gt; Tag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</a:t>
            </a:r>
            <a:r>
              <a:rPr lang="en-US" dirty="0"/>
              <a:t>browser </a:t>
            </a:r>
            <a:r>
              <a:rPr lang="en-US" dirty="0" smtClean="0"/>
              <a:t>normally while </a:t>
            </a:r>
            <a:r>
              <a:rPr lang="en-US" dirty="0"/>
              <a:t>executing the </a:t>
            </a:r>
            <a:r>
              <a:rPr lang="en-US" dirty="0" smtClean="0"/>
              <a:t>HTML stream </a:t>
            </a:r>
            <a:r>
              <a:rPr lang="en-US" dirty="0"/>
              <a:t>back from the server ignores the carriage </a:t>
            </a:r>
            <a:r>
              <a:rPr lang="en-US" dirty="0" smtClean="0"/>
              <a:t>returns (</a:t>
            </a:r>
            <a:r>
              <a:rPr lang="en-US" dirty="0"/>
              <a:t>enter) pressed by the developer during writing text </a:t>
            </a:r>
            <a:r>
              <a:rPr lang="en-US" dirty="0" smtClean="0"/>
              <a:t>in the </a:t>
            </a:r>
            <a:r>
              <a:rPr lang="en-US" dirty="0"/>
              <a:t>web page.</a:t>
            </a:r>
          </a:p>
          <a:p>
            <a:r>
              <a:rPr lang="en-US" dirty="0"/>
              <a:t>The &lt;</a:t>
            </a:r>
            <a:r>
              <a:rPr lang="en-US" b="1" dirty="0"/>
              <a:t>pre</a:t>
            </a:r>
            <a:r>
              <a:rPr lang="en-US" dirty="0"/>
              <a:t>&gt; </a:t>
            </a:r>
            <a:r>
              <a:rPr lang="en-US" b="1" dirty="0"/>
              <a:t>tag</a:t>
            </a:r>
            <a:r>
              <a:rPr lang="en-US" dirty="0"/>
              <a:t> defines </a:t>
            </a:r>
            <a:r>
              <a:rPr lang="en-US" b="1" dirty="0"/>
              <a:t>preformatted text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b="1" dirty="0" smtClean="0"/>
              <a:t>Text</a:t>
            </a:r>
            <a:r>
              <a:rPr lang="en-US" dirty="0"/>
              <a:t> in a &lt;</a:t>
            </a:r>
            <a:r>
              <a:rPr lang="en-US" b="1" dirty="0"/>
              <a:t>pre</a:t>
            </a:r>
            <a:r>
              <a:rPr lang="en-US" dirty="0"/>
              <a:t>&gt; </a:t>
            </a:r>
            <a:r>
              <a:rPr lang="en-US" b="1" dirty="0"/>
              <a:t>element</a:t>
            </a:r>
            <a:r>
              <a:rPr lang="en-US" dirty="0"/>
              <a:t> is displayed in a fixed-width </a:t>
            </a:r>
            <a:r>
              <a:rPr lang="en-US" b="1" dirty="0"/>
              <a:t>font</a:t>
            </a:r>
            <a:r>
              <a:rPr lang="en-US" dirty="0"/>
              <a:t>, and the </a:t>
            </a:r>
            <a:r>
              <a:rPr lang="en-US" b="1" dirty="0"/>
              <a:t>text</a:t>
            </a:r>
            <a:r>
              <a:rPr lang="en-US" dirty="0"/>
              <a:t> preserves both spaces and line breaks.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text</a:t>
            </a:r>
            <a:r>
              <a:rPr lang="en-US" dirty="0"/>
              <a:t> will be displayed exactly as written in the HTML source code.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text to be displayed is written between &lt;PRE&gt; </a:t>
            </a:r>
            <a:r>
              <a:rPr lang="en-US" dirty="0" smtClean="0"/>
              <a:t>and &lt;/</a:t>
            </a:r>
            <a:r>
              <a:rPr lang="en-US" dirty="0"/>
              <a:t>PRE&gt; tags.</a:t>
            </a:r>
          </a:p>
        </p:txBody>
      </p:sp>
    </p:spTree>
    <p:extLst>
      <p:ext uri="{BB962C8B-B14F-4D97-AF65-F5344CB8AC3E}">
        <p14:creationId xmlns:p14="http://schemas.microsoft.com/office/powerpoint/2010/main" val="16787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Preformatted Text &lt;PRE&gt; Tag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2263555"/>
            <a:ext cx="4495800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3555"/>
            <a:ext cx="44862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static Web page using HTML by applying all the tags and their attributes in todays lecture. The static page can be about anything of your interest.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6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Simplicity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is a simple language. Any person can use </a:t>
            </a:r>
            <a:r>
              <a:rPr lang="en-US" dirty="0" smtClean="0"/>
              <a:t>HTML easily </a:t>
            </a:r>
            <a:r>
              <a:rPr lang="en-US" dirty="0"/>
              <a:t>to create web pages.</a:t>
            </a:r>
          </a:p>
          <a:p>
            <a:r>
              <a:rPr lang="en-US" dirty="0" smtClean="0"/>
              <a:t>Platform </a:t>
            </a:r>
            <a:r>
              <a:rPr lang="en-US" dirty="0"/>
              <a:t>Independent: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works on any </a:t>
            </a:r>
            <a:r>
              <a:rPr lang="en-US" dirty="0" smtClean="0"/>
              <a:t>platform </a:t>
            </a:r>
            <a:r>
              <a:rPr lang="en-US" dirty="0"/>
              <a:t>(OS, Hardware).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is text based language. Therefore HTML </a:t>
            </a:r>
            <a:r>
              <a:rPr lang="en-US" dirty="0" smtClean="0"/>
              <a:t>document created </a:t>
            </a:r>
            <a:r>
              <a:rPr lang="en-US" dirty="0"/>
              <a:t>for one type </a:t>
            </a:r>
            <a:r>
              <a:rPr lang="en-US" dirty="0" smtClean="0"/>
              <a:t>platform </a:t>
            </a:r>
            <a:r>
              <a:rPr lang="en-US" dirty="0"/>
              <a:t>can be used on different type </a:t>
            </a:r>
            <a:r>
              <a:rPr lang="en-US" dirty="0" smtClean="0"/>
              <a:t>of platform.</a:t>
            </a:r>
            <a:endParaRPr lang="en-US" dirty="0"/>
          </a:p>
          <a:p>
            <a:r>
              <a:rPr lang="en-US" dirty="0" smtClean="0"/>
              <a:t>Easy Navigation:</a:t>
            </a:r>
            <a:endParaRPr lang="en-US" dirty="0"/>
          </a:p>
          <a:p>
            <a:pPr lvl="1"/>
            <a:r>
              <a:rPr lang="en-US" dirty="0" smtClean="0"/>
              <a:t>HTML </a:t>
            </a:r>
            <a:r>
              <a:rPr lang="en-US" dirty="0"/>
              <a:t>web pages are linked together using hyperlinks. </a:t>
            </a:r>
            <a:endParaRPr lang="en-US" dirty="0" smtClean="0"/>
          </a:p>
          <a:p>
            <a:pPr lvl="1"/>
            <a:r>
              <a:rPr lang="en-US" dirty="0" smtClean="0"/>
              <a:t>It provides </a:t>
            </a:r>
            <a:r>
              <a:rPr lang="en-US" dirty="0"/>
              <a:t>easy navigation form one page to another page.</a:t>
            </a:r>
          </a:p>
          <a:p>
            <a:r>
              <a:rPr lang="en-US" dirty="0" smtClean="0"/>
              <a:t>Attractive </a:t>
            </a:r>
            <a:r>
              <a:rPr lang="en-US" dirty="0"/>
              <a:t>and Easier to Read: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allows the use of graphics and animation. </a:t>
            </a:r>
            <a:endParaRPr lang="en-US" dirty="0" smtClean="0"/>
          </a:p>
          <a:p>
            <a:pPr lvl="1"/>
            <a:r>
              <a:rPr lang="en-US" dirty="0" smtClean="0"/>
              <a:t>It delivers richer </a:t>
            </a:r>
            <a:r>
              <a:rPr lang="en-US" dirty="0"/>
              <a:t>contents and arranges the content creatively.</a:t>
            </a:r>
          </a:p>
        </p:txBody>
      </p:sp>
    </p:spTree>
    <p:extLst>
      <p:ext uri="{BB962C8B-B14F-4D97-AF65-F5344CB8AC3E}">
        <p14:creationId xmlns:p14="http://schemas.microsoft.com/office/powerpoint/2010/main" val="24027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Programming Capabilities: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provides no programming capabilities.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only provides formatted text, pictures and </a:t>
            </a:r>
            <a:r>
              <a:rPr lang="en-US" dirty="0" smtClean="0"/>
              <a:t>sounds etc</a:t>
            </a:r>
            <a:r>
              <a:rPr lang="en-US" dirty="0"/>
              <a:t>.</a:t>
            </a:r>
          </a:p>
          <a:p>
            <a:r>
              <a:rPr lang="en-US" dirty="0" smtClean="0"/>
              <a:t>Static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can only be used to create static web pages.</a:t>
            </a:r>
          </a:p>
        </p:txBody>
      </p:sp>
    </p:spTree>
    <p:extLst>
      <p:ext uri="{BB962C8B-B14F-4D97-AF65-F5344CB8AC3E}">
        <p14:creationId xmlns:p14="http://schemas.microsoft.com/office/powerpoint/2010/main" val="41431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HTML Document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</a:t>
            </a:r>
            <a:r>
              <a:rPr lang="en-US" dirty="0"/>
              <a:t>document is a file that contains tags </a:t>
            </a:r>
            <a:r>
              <a:rPr lang="en-US" dirty="0" smtClean="0"/>
              <a:t>and information </a:t>
            </a:r>
            <a:r>
              <a:rPr lang="en-US" dirty="0"/>
              <a:t>(text, pictures) to be </a:t>
            </a:r>
            <a:r>
              <a:rPr lang="en-US" dirty="0" smtClean="0"/>
              <a:t>formatted. HTML </a:t>
            </a:r>
            <a:r>
              <a:rPr lang="en-US" dirty="0"/>
              <a:t>file will have extension either .HTM or .HTML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basic requirements to create HTML documents are:</a:t>
            </a:r>
          </a:p>
          <a:p>
            <a:r>
              <a:rPr lang="en-US" dirty="0" smtClean="0"/>
              <a:t>Text </a:t>
            </a:r>
            <a:r>
              <a:rPr lang="en-US" dirty="0"/>
              <a:t>Editor:</a:t>
            </a:r>
          </a:p>
          <a:p>
            <a:pPr lvl="1"/>
            <a:r>
              <a:rPr lang="en-US" dirty="0" smtClean="0"/>
              <a:t>Text </a:t>
            </a:r>
            <a:r>
              <a:rPr lang="en-US" dirty="0"/>
              <a:t>editor is used to write HTML </a:t>
            </a:r>
            <a:r>
              <a:rPr lang="en-US" dirty="0" smtClean="0"/>
              <a:t>commands (</a:t>
            </a:r>
            <a:r>
              <a:rPr lang="en-US" dirty="0"/>
              <a:t>tags).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simple text editor like Notepad or </a:t>
            </a:r>
            <a:r>
              <a:rPr lang="en-US" dirty="0" err="1" smtClean="0"/>
              <a:t>Wordpad</a:t>
            </a:r>
            <a:r>
              <a:rPr lang="en-US" dirty="0" smtClean="0"/>
              <a:t> can </a:t>
            </a:r>
            <a:r>
              <a:rPr lang="en-US" dirty="0"/>
              <a:t>be used for this purpose.</a:t>
            </a:r>
          </a:p>
          <a:p>
            <a:endParaRPr lang="en-US" dirty="0"/>
          </a:p>
          <a:p>
            <a:r>
              <a:rPr lang="en-US" dirty="0" smtClean="0"/>
              <a:t>Web </a:t>
            </a:r>
            <a:r>
              <a:rPr lang="en-US" dirty="0"/>
              <a:t>Browser: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browser is used to test web pages.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web browser like Internet Explorer, </a:t>
            </a:r>
            <a:r>
              <a:rPr lang="en-US" dirty="0" smtClean="0"/>
              <a:t>Netscape Communicator </a:t>
            </a:r>
            <a:r>
              <a:rPr lang="en-US" dirty="0"/>
              <a:t>can be used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28591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a HTML Document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• </a:t>
            </a:r>
            <a:r>
              <a:rPr lang="en-US" dirty="0"/>
              <a:t>HTML document starts with &lt;HTML</a:t>
            </a:r>
            <a:r>
              <a:rPr lang="en-US" dirty="0" smtClean="0"/>
              <a:t>&gt; and </a:t>
            </a:r>
            <a:r>
              <a:rPr lang="en-US" dirty="0"/>
              <a:t>ends with &lt;/HTML&gt; tags.</a:t>
            </a:r>
          </a:p>
          <a:p>
            <a:r>
              <a:rPr lang="en-US" dirty="0"/>
              <a:t>• HTML documents has TWO sections:</a:t>
            </a:r>
          </a:p>
          <a:p>
            <a:r>
              <a:rPr lang="en-US" dirty="0" smtClean="0"/>
              <a:t>Head </a:t>
            </a:r>
            <a:r>
              <a:rPr lang="en-US" dirty="0"/>
              <a:t>Section:</a:t>
            </a:r>
          </a:p>
          <a:p>
            <a:r>
              <a:rPr lang="en-US" dirty="0" smtClean="0"/>
              <a:t>Head </a:t>
            </a:r>
            <a:r>
              <a:rPr lang="en-US" dirty="0"/>
              <a:t>section contains </a:t>
            </a:r>
            <a:r>
              <a:rPr lang="en-US" dirty="0" smtClean="0"/>
              <a:t>tags that has some control information.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pPr lvl="1"/>
            <a:r>
              <a:rPr lang="en-US" dirty="0"/>
              <a:t>&lt;HEAD&gt;</a:t>
            </a:r>
          </a:p>
          <a:p>
            <a:pPr lvl="1"/>
            <a:r>
              <a:rPr lang="en-US" dirty="0"/>
              <a:t>&lt;TITLE&gt;</a:t>
            </a:r>
          </a:p>
          <a:p>
            <a:r>
              <a:rPr lang="en-US" dirty="0" smtClean="0"/>
              <a:t>The </a:t>
            </a:r>
            <a:r>
              <a:rPr lang="en-US" dirty="0"/>
              <a:t>text between &lt;TITLE</a:t>
            </a:r>
            <a:r>
              <a:rPr lang="en-US" dirty="0" smtClean="0"/>
              <a:t>&gt; and </a:t>
            </a:r>
            <a:r>
              <a:rPr lang="en-US" dirty="0"/>
              <a:t>&lt;/TITLE&gt; tags </a:t>
            </a:r>
            <a:r>
              <a:rPr lang="en-US" dirty="0" smtClean="0"/>
              <a:t>is displayed </a:t>
            </a:r>
            <a:r>
              <a:rPr lang="en-US" dirty="0"/>
              <a:t>at the title bar of </a:t>
            </a:r>
            <a:r>
              <a:rPr lang="en-US" dirty="0" smtClean="0"/>
              <a:t>the browser</a:t>
            </a:r>
            <a:r>
              <a:rPr lang="en-US" dirty="0"/>
              <a:t>.</a:t>
            </a:r>
          </a:p>
          <a:p>
            <a:r>
              <a:rPr lang="en-US" dirty="0" smtClean="0"/>
              <a:t>Body </a:t>
            </a:r>
            <a:r>
              <a:rPr lang="en-US" dirty="0"/>
              <a:t>Section:</a:t>
            </a:r>
          </a:p>
          <a:p>
            <a:r>
              <a:rPr lang="en-US" dirty="0" smtClean="0"/>
              <a:t>Body </a:t>
            </a:r>
            <a:r>
              <a:rPr lang="en-US" dirty="0"/>
              <a:t>section contains </a:t>
            </a:r>
            <a:r>
              <a:rPr lang="en-US" dirty="0" smtClean="0"/>
              <a:t>the actual information </a:t>
            </a:r>
            <a:r>
              <a:rPr lang="en-US" dirty="0"/>
              <a:t>(text</a:t>
            </a:r>
            <a:r>
              <a:rPr lang="en-US" dirty="0" smtClean="0"/>
              <a:t>, graphics) that is to be displayed in the display are of the browser.</a:t>
            </a:r>
          </a:p>
          <a:p>
            <a:r>
              <a:rPr lang="en-US" dirty="0" smtClean="0"/>
              <a:t>It also contains the tags for formatting the text to be displayed.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a HTML Document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&lt;TITLE&gt; some text for title&lt;/</a:t>
            </a:r>
            <a:r>
              <a:rPr lang="en-US" dirty="0"/>
              <a:t>TITLE&gt;</a:t>
            </a:r>
          </a:p>
          <a:p>
            <a:r>
              <a:rPr lang="en-US" dirty="0" smtClean="0"/>
              <a:t>&lt;HEAD&gt;  &lt;/</a:t>
            </a:r>
            <a:r>
              <a:rPr lang="en-US" dirty="0"/>
              <a:t>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---------</a:t>
            </a:r>
          </a:p>
          <a:p>
            <a:r>
              <a:rPr lang="en-US" dirty="0"/>
              <a:t>---------</a:t>
            </a:r>
          </a:p>
          <a:p>
            <a:r>
              <a:rPr lang="en-US" dirty="0" smtClean="0"/>
              <a:t>---------</a:t>
            </a:r>
            <a:endParaRPr lang="en-US" dirty="0"/>
          </a:p>
          <a:p>
            <a:r>
              <a:rPr lang="en-US" dirty="0"/>
              <a:t>---------</a:t>
            </a:r>
          </a:p>
          <a:p>
            <a:r>
              <a:rPr lang="en-US" dirty="0"/>
              <a:t>---------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Tags, elements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/>
              <a:t>uses tags or markups to specify that how the contents of </a:t>
            </a:r>
            <a:r>
              <a:rPr lang="en-US" dirty="0" smtClean="0"/>
              <a:t>a web </a:t>
            </a:r>
            <a:r>
              <a:rPr lang="en-US" dirty="0"/>
              <a:t>page will be displayed.</a:t>
            </a:r>
          </a:p>
          <a:p>
            <a:r>
              <a:rPr lang="en-US" dirty="0" smtClean="0"/>
              <a:t>A </a:t>
            </a:r>
            <a:r>
              <a:rPr lang="en-US" dirty="0"/>
              <a:t>HTML tag is started with character “&lt;“ followed by an </a:t>
            </a:r>
            <a:r>
              <a:rPr lang="en-US" dirty="0" smtClean="0"/>
              <a:t>element and </a:t>
            </a:r>
            <a:r>
              <a:rPr lang="en-US" dirty="0"/>
              <a:t>ends with character “&gt;”.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characters are called </a:t>
            </a:r>
            <a:r>
              <a:rPr lang="en-US" dirty="0" smtClean="0"/>
              <a:t>angle brackets.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Tags, elements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element is a word that instructs to the browser that how </a:t>
            </a:r>
            <a:r>
              <a:rPr lang="en-US" dirty="0" smtClean="0"/>
              <a:t>to format </a:t>
            </a:r>
            <a:r>
              <a:rPr lang="en-US" dirty="0"/>
              <a:t>the content of the page coming after.</a:t>
            </a:r>
          </a:p>
          <a:p>
            <a:r>
              <a:rPr lang="en-US" dirty="0"/>
              <a:t>Example : &lt;</a:t>
            </a:r>
            <a:r>
              <a:rPr lang="en-US" dirty="0" smtClean="0"/>
              <a:t>B&gt;BS-CS&lt;/</a:t>
            </a:r>
            <a:r>
              <a:rPr lang="en-US" dirty="0"/>
              <a:t>B&gt;</a:t>
            </a:r>
          </a:p>
          <a:p>
            <a:r>
              <a:rPr lang="en-US" dirty="0" smtClean="0"/>
              <a:t>Element </a:t>
            </a:r>
            <a:r>
              <a:rPr lang="en-US" dirty="0"/>
              <a:t>is surrounded by angle brackets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1843</Words>
  <Application>Microsoft Office PowerPoint</Application>
  <PresentationFormat>Widescreen</PresentationFormat>
  <Paragraphs>186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CIDFont+F1</vt:lpstr>
      <vt:lpstr>CIDFont+F2</vt:lpstr>
      <vt:lpstr>Office Theme</vt:lpstr>
      <vt:lpstr>Introduction to HTML</vt:lpstr>
      <vt:lpstr>HTML Hyper Text Markup Language</vt:lpstr>
      <vt:lpstr>Benefits of HTML </vt:lpstr>
      <vt:lpstr>Limitation of HTML </vt:lpstr>
      <vt:lpstr>Creation of HTML Document </vt:lpstr>
      <vt:lpstr>Basic Structure of a HTML Document </vt:lpstr>
      <vt:lpstr>Basic Structure of a HTML Document </vt:lpstr>
      <vt:lpstr>Tags, elements and Attributes</vt:lpstr>
      <vt:lpstr>Tags, elements and Attributes</vt:lpstr>
      <vt:lpstr>Tags, elements and Attributes</vt:lpstr>
      <vt:lpstr>Tags</vt:lpstr>
      <vt:lpstr>Tags</vt:lpstr>
      <vt:lpstr>Example</vt:lpstr>
      <vt:lpstr>&lt;BODY&gt; Tag </vt:lpstr>
      <vt:lpstr>Headings </vt:lpstr>
      <vt:lpstr>Paragraphs &lt;P&gt; Tag </vt:lpstr>
      <vt:lpstr>Line Breaks &lt;BR&gt; Tag </vt:lpstr>
      <vt:lpstr>Horizontal Line &lt;HR&gt; Tag </vt:lpstr>
      <vt:lpstr>Text Formatting Tags </vt:lpstr>
      <vt:lpstr>&lt;STRONG&gt; and &lt;EM&gt; Tags </vt:lpstr>
      <vt:lpstr>&lt;CENTER&gt; Tag </vt:lpstr>
      <vt:lpstr>FONT&lt;FONT&gt; Tag </vt:lpstr>
      <vt:lpstr>Color examples</vt:lpstr>
      <vt:lpstr>Spaces and Character Entities </vt:lpstr>
      <vt:lpstr>Some Useful HTML Character Entities </vt:lpstr>
      <vt:lpstr>Preformatted Text &lt;PRE&gt; Tag </vt:lpstr>
      <vt:lpstr>Preformatted Text &lt;PRE&gt; Tag </vt:lpstr>
      <vt:lpstr>Lab-1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Lenovo</dc:creator>
  <cp:lastModifiedBy>student</cp:lastModifiedBy>
  <cp:revision>15</cp:revision>
  <dcterms:created xsi:type="dcterms:W3CDTF">2021-03-04T07:51:15Z</dcterms:created>
  <dcterms:modified xsi:type="dcterms:W3CDTF">2025-02-11T17:36:28Z</dcterms:modified>
</cp:coreProperties>
</file>