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75" r:id="rId9"/>
    <p:sldId id="262" r:id="rId10"/>
    <p:sldId id="276" r:id="rId11"/>
    <p:sldId id="263" r:id="rId12"/>
    <p:sldId id="277" r:id="rId13"/>
    <p:sldId id="265" r:id="rId14"/>
    <p:sldId id="270" r:id="rId15"/>
    <p:sldId id="266" r:id="rId16"/>
    <p:sldId id="267" r:id="rId17"/>
    <p:sldId id="268" r:id="rId18"/>
    <p:sldId id="274" r:id="rId19"/>
    <p:sldId id="278" r:id="rId20"/>
    <p:sldId id="269" r:id="rId21"/>
    <p:sldId id="273" r:id="rId22"/>
    <p:sldId id="279" r:id="rId23"/>
    <p:sldId id="271" r:id="rId24"/>
    <p:sldId id="272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-9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F26-90D0-4471-9A93-4933D38E38B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EB5-F3AE-4F00-91D9-664557B4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F26-90D0-4471-9A93-4933D38E38B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EB5-F3AE-4F00-91D9-664557B4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7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F26-90D0-4471-9A93-4933D38E38B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EB5-F3AE-4F00-91D9-664557B4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4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F26-90D0-4471-9A93-4933D38E38B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EB5-F3AE-4F00-91D9-664557B4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1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F26-90D0-4471-9A93-4933D38E38B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EB5-F3AE-4F00-91D9-664557B4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1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F26-90D0-4471-9A93-4933D38E38B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EB5-F3AE-4F00-91D9-664557B4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F26-90D0-4471-9A93-4933D38E38B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EB5-F3AE-4F00-91D9-664557B4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0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F26-90D0-4471-9A93-4933D38E38B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EB5-F3AE-4F00-91D9-664557B4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5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F26-90D0-4471-9A93-4933D38E38B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EB5-F3AE-4F00-91D9-664557B4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6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F26-90D0-4471-9A93-4933D38E38B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EB5-F3AE-4F00-91D9-664557B4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8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F26-90D0-4471-9A93-4933D38E38B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EB5-F3AE-4F00-91D9-664557B4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9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3F26-90D0-4471-9A93-4933D38E38B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7BEB5-F3AE-4F00-91D9-664557B4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Lists, Images and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0218" y="1825625"/>
            <a:ext cx="2917563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85694" y="1825625"/>
            <a:ext cx="29546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Defining </a:t>
            </a:r>
            <a:r>
              <a:rPr lang="en-US" dirty="0"/>
              <a:t>a list inside of another list is called nested lists.</a:t>
            </a:r>
          </a:p>
          <a:p>
            <a:r>
              <a:rPr lang="en-US" dirty="0" smtClean="0"/>
              <a:t>Lists </a:t>
            </a:r>
            <a:r>
              <a:rPr lang="en-US" dirty="0"/>
              <a:t>can be nested in any fashion. Like:</a:t>
            </a:r>
          </a:p>
          <a:p>
            <a:pPr lvl="1"/>
            <a:r>
              <a:rPr lang="en-US" dirty="0" smtClean="0"/>
              <a:t>Ordered </a:t>
            </a:r>
            <a:r>
              <a:rPr lang="en-US" dirty="0"/>
              <a:t>List inside of Unordered list.</a:t>
            </a:r>
          </a:p>
          <a:p>
            <a:pPr lvl="1"/>
            <a:r>
              <a:rPr lang="en-US" dirty="0" smtClean="0"/>
              <a:t>Unordered </a:t>
            </a:r>
            <a:r>
              <a:rPr lang="en-US" dirty="0"/>
              <a:t>list inside of Ordered list.</a:t>
            </a:r>
          </a:p>
          <a:p>
            <a:pPr lvl="1"/>
            <a:r>
              <a:rPr lang="en-US" dirty="0" smtClean="0"/>
              <a:t>Definition </a:t>
            </a:r>
            <a:r>
              <a:rPr lang="en-US" dirty="0"/>
              <a:t>list inside of Ordered list.</a:t>
            </a:r>
          </a:p>
          <a:p>
            <a:pPr lvl="1"/>
            <a:r>
              <a:rPr lang="en-US" dirty="0" smtClean="0"/>
              <a:t>Definition </a:t>
            </a:r>
            <a:r>
              <a:rPr lang="en-US" dirty="0"/>
              <a:t>list inside of Unordered list.</a:t>
            </a:r>
          </a:p>
          <a:p>
            <a:pPr lvl="1"/>
            <a:r>
              <a:rPr lang="en-US" dirty="0" smtClean="0"/>
              <a:t>Ordered </a:t>
            </a:r>
            <a:r>
              <a:rPr lang="en-US" dirty="0"/>
              <a:t>list inside of Definition list.</a:t>
            </a:r>
          </a:p>
          <a:p>
            <a:pPr lvl="1"/>
            <a:r>
              <a:rPr lang="en-US" dirty="0" smtClean="0"/>
              <a:t>Unordered </a:t>
            </a:r>
            <a:r>
              <a:rPr lang="en-US" dirty="0"/>
              <a:t>list inside of Definition list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Ordered </a:t>
            </a:r>
            <a:r>
              <a:rPr lang="en-US" dirty="0"/>
              <a:t>list inside of Ordered list.</a:t>
            </a:r>
          </a:p>
          <a:p>
            <a:pPr lvl="1"/>
            <a:r>
              <a:rPr lang="en-US" dirty="0" smtClean="0"/>
              <a:t>Unordered </a:t>
            </a:r>
            <a:r>
              <a:rPr lang="en-US" dirty="0"/>
              <a:t>list inside of Unordered list.</a:t>
            </a:r>
          </a:p>
          <a:p>
            <a:pPr lvl="1"/>
            <a:r>
              <a:rPr lang="en-US" dirty="0" smtClean="0"/>
              <a:t>Definition </a:t>
            </a:r>
            <a:r>
              <a:rPr lang="en-US" dirty="0"/>
              <a:t>list inside of Definition list.</a:t>
            </a:r>
          </a:p>
        </p:txBody>
      </p:sp>
    </p:spTree>
    <p:extLst>
      <p:ext uri="{BB962C8B-B14F-4D97-AF65-F5344CB8AC3E}">
        <p14:creationId xmlns:p14="http://schemas.microsoft.com/office/powerpoint/2010/main" val="20927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14402" y="1825625"/>
            <a:ext cx="2829196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3212" y="2062956"/>
            <a:ext cx="42195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in HTML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• </a:t>
            </a:r>
            <a:r>
              <a:rPr lang="en-US" dirty="0"/>
              <a:t>A web page may contain different types of graphics and </a:t>
            </a:r>
            <a:r>
              <a:rPr lang="en-US" dirty="0" smtClean="0"/>
              <a:t>graphics makes </a:t>
            </a:r>
            <a:r>
              <a:rPr lang="en-US" dirty="0"/>
              <a:t>websites more attractive and interesting.</a:t>
            </a:r>
          </a:p>
          <a:p>
            <a:r>
              <a:rPr lang="en-US" dirty="0"/>
              <a:t>• HTML can be used to add both static and animated graphics </a:t>
            </a:r>
            <a:r>
              <a:rPr lang="en-US" dirty="0" smtClean="0"/>
              <a:t>in websites</a:t>
            </a:r>
            <a:r>
              <a:rPr lang="en-US" dirty="0"/>
              <a:t>.</a:t>
            </a:r>
          </a:p>
          <a:p>
            <a:r>
              <a:rPr lang="en-US" dirty="0"/>
              <a:t>• The images put into a web page are called inline images.</a:t>
            </a:r>
          </a:p>
          <a:p>
            <a:r>
              <a:rPr lang="en-US" dirty="0"/>
              <a:t>• The popular types of images used in web pages are .GIF, .JPG</a:t>
            </a:r>
            <a:r>
              <a:rPr lang="en-US" dirty="0" smtClean="0"/>
              <a:t>, .</a:t>
            </a:r>
            <a:r>
              <a:rPr lang="en-US" dirty="0"/>
              <a:t>PNG, .BMP.</a:t>
            </a:r>
          </a:p>
          <a:p>
            <a:r>
              <a:rPr lang="en-US" dirty="0"/>
              <a:t>• &lt;IMG&gt; tag is used to insert images in web pages.</a:t>
            </a:r>
          </a:p>
          <a:p>
            <a:r>
              <a:rPr lang="sv-SE" dirty="0"/>
              <a:t>• &lt;IMG&gt; tag has no ending tag</a:t>
            </a:r>
            <a:r>
              <a:rPr lang="sv-SE" dirty="0" smtClean="0"/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920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in HTML</a:t>
            </a:r>
            <a:br>
              <a:rPr lang="en-US" dirty="0" smtClean="0"/>
            </a:br>
            <a:r>
              <a:rPr lang="en-US" dirty="0" smtClean="0"/>
              <a:t>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SRC</a:t>
            </a:r>
            <a:r>
              <a:rPr lang="en-US" dirty="0"/>
              <a:t>: Specifies the name and path of image to be displayed.</a:t>
            </a:r>
          </a:p>
          <a:p>
            <a:pPr lvl="1"/>
            <a:r>
              <a:rPr lang="en-US" dirty="0"/>
              <a:t>Only name of the image is specified if the image is stored </a:t>
            </a:r>
            <a:r>
              <a:rPr lang="en-US" dirty="0" smtClean="0"/>
              <a:t>in the </a:t>
            </a:r>
            <a:r>
              <a:rPr lang="en-US" dirty="0"/>
              <a:t>same directory in which web page is stored, </a:t>
            </a:r>
            <a:endParaRPr lang="en-US" dirty="0" smtClean="0"/>
          </a:p>
          <a:p>
            <a:pPr lvl="1"/>
            <a:r>
              <a:rPr lang="en-US" dirty="0" smtClean="0"/>
              <a:t>otherwise, complete </a:t>
            </a:r>
            <a:r>
              <a:rPr lang="en-US" dirty="0"/>
              <a:t>path of the image is specified</a:t>
            </a:r>
            <a:r>
              <a:rPr lang="en-US" dirty="0" smtClean="0"/>
              <a:t>.</a:t>
            </a:r>
          </a:p>
          <a:p>
            <a:r>
              <a:rPr lang="en-US" dirty="0"/>
              <a:t>ALIGN: Specifies the alignment of the image with respect </a:t>
            </a:r>
            <a:r>
              <a:rPr lang="en-US" dirty="0" smtClean="0"/>
              <a:t>to screen</a:t>
            </a:r>
            <a:r>
              <a:rPr lang="en-US" dirty="0"/>
              <a:t>. Possible alignment values are left, right, center.</a:t>
            </a:r>
          </a:p>
          <a:p>
            <a:r>
              <a:rPr lang="en-US" dirty="0" smtClean="0"/>
              <a:t>BORDER</a:t>
            </a:r>
            <a:r>
              <a:rPr lang="en-US" dirty="0"/>
              <a:t>: Specifies the size of border around the image </a:t>
            </a:r>
            <a:r>
              <a:rPr lang="en-US" dirty="0" smtClean="0"/>
              <a:t>in pixels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possible values are 1, 2, 3, so on. The default </a:t>
            </a:r>
            <a:r>
              <a:rPr lang="en-US" dirty="0" smtClean="0"/>
              <a:t>value is </a:t>
            </a:r>
            <a:r>
              <a:rPr lang="en-US" dirty="0"/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21220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in HTML</a:t>
            </a:r>
            <a:br>
              <a:rPr lang="en-US" dirty="0" smtClean="0"/>
            </a:br>
            <a:r>
              <a:rPr lang="en-US" dirty="0" smtClean="0"/>
              <a:t>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WIDTH : Specifies the width of the image in pixels or </a:t>
            </a:r>
            <a:r>
              <a:rPr lang="en-US" dirty="0" smtClean="0"/>
              <a:t>in percentage </a:t>
            </a:r>
            <a:r>
              <a:rPr lang="en-US" dirty="0"/>
              <a:t>of the area covered by the browser..</a:t>
            </a:r>
          </a:p>
          <a:p>
            <a:r>
              <a:rPr lang="en-US" dirty="0" smtClean="0"/>
              <a:t>HEIGHT </a:t>
            </a:r>
            <a:r>
              <a:rPr lang="en-US" dirty="0"/>
              <a:t>: Specifies the height of the image in pixels or </a:t>
            </a:r>
            <a:r>
              <a:rPr lang="en-US" dirty="0" smtClean="0"/>
              <a:t>in percentage </a:t>
            </a:r>
            <a:r>
              <a:rPr lang="en-US" dirty="0"/>
              <a:t>of the area covered by the browser.</a:t>
            </a:r>
          </a:p>
          <a:p>
            <a:r>
              <a:rPr lang="en-US" dirty="0" smtClean="0"/>
              <a:t>ALT </a:t>
            </a:r>
            <a:r>
              <a:rPr lang="en-US" dirty="0"/>
              <a:t>: Specifies the text to be displayed in tool-tip or if </a:t>
            </a:r>
            <a:r>
              <a:rPr lang="en-US" dirty="0" smtClean="0"/>
              <a:t>the browser </a:t>
            </a:r>
            <a:r>
              <a:rPr lang="en-US" dirty="0"/>
              <a:t>cannot display the image.</a:t>
            </a:r>
          </a:p>
          <a:p>
            <a:r>
              <a:rPr lang="en-US" dirty="0"/>
              <a:t>• Example :</a:t>
            </a:r>
          </a:p>
          <a:p>
            <a:r>
              <a:rPr lang="en-US" dirty="0"/>
              <a:t>&lt;IMG SRC = “</a:t>
            </a:r>
            <a:r>
              <a:rPr lang="en-US" dirty="0" smtClean="0"/>
              <a:t>Picture.jpg</a:t>
            </a:r>
            <a:r>
              <a:rPr lang="en-US" dirty="0"/>
              <a:t>” ALIGN = “Right” BORDER = “2”&gt;</a:t>
            </a:r>
          </a:p>
        </p:txBody>
      </p:sp>
    </p:spTree>
    <p:extLst>
      <p:ext uri="{BB962C8B-B14F-4D97-AF65-F5344CB8AC3E}">
        <p14:creationId xmlns:p14="http://schemas.microsoft.com/office/powerpoint/2010/main" val="33764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35013"/>
            <a:ext cx="5181600" cy="393256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4871" y="1825625"/>
            <a:ext cx="42962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5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in HTML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• </a:t>
            </a:r>
            <a:r>
              <a:rPr lang="en-US" dirty="0"/>
              <a:t>A table is a two dimensional matrix, consisting of </a:t>
            </a:r>
            <a:r>
              <a:rPr lang="en-US" dirty="0" smtClean="0"/>
              <a:t>rows and </a:t>
            </a:r>
            <a:r>
              <a:rPr lang="en-US" dirty="0"/>
              <a:t>columns.</a:t>
            </a:r>
          </a:p>
          <a:p>
            <a:r>
              <a:rPr lang="en-US" dirty="0"/>
              <a:t>&lt;TABLE&gt;--&lt;/TABLE&gt; tag shows the beginning and ending of a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&lt;</a:t>
            </a:r>
            <a:r>
              <a:rPr lang="en-US" dirty="0"/>
              <a:t>TR&gt;---&lt;/TR&gt; tag is used to define row in a table.</a:t>
            </a:r>
          </a:p>
          <a:p>
            <a:r>
              <a:rPr lang="en-US" dirty="0" smtClean="0"/>
              <a:t>&lt;</a:t>
            </a:r>
            <a:r>
              <a:rPr lang="en-US" dirty="0"/>
              <a:t>TD&gt;--&lt;/TD&gt; tag is used to define column in a row.</a:t>
            </a:r>
          </a:p>
          <a:p>
            <a:r>
              <a:rPr lang="en-US" dirty="0" smtClean="0"/>
              <a:t>&lt;/</a:t>
            </a:r>
            <a:r>
              <a:rPr lang="en-US" dirty="0"/>
              <a:t>TH&gt;---&lt;/TH&gt; tag is used to define header row (</a:t>
            </a:r>
            <a:r>
              <a:rPr lang="en-US" dirty="0" smtClean="0"/>
              <a:t>column headers</a:t>
            </a:r>
            <a:r>
              <a:rPr lang="en-US" dirty="0"/>
              <a:t>) in a table. Contents is automatically center </a:t>
            </a:r>
            <a:r>
              <a:rPr lang="en-US" dirty="0" smtClean="0"/>
              <a:t>and appears </a:t>
            </a:r>
            <a:r>
              <a:rPr lang="en-US" dirty="0"/>
              <a:t>in boldface.</a:t>
            </a:r>
          </a:p>
          <a:p>
            <a:r>
              <a:rPr lang="en-US" dirty="0"/>
              <a:t>• &lt;CAPTION&gt;--&lt;/CAPTION&gt; element contents (text) </a:t>
            </a:r>
            <a:r>
              <a:rPr lang="en-US" dirty="0" smtClean="0"/>
              <a:t>is inserted </a:t>
            </a:r>
            <a:r>
              <a:rPr lang="en-US" dirty="0"/>
              <a:t>directly above the table in the browser window.</a:t>
            </a:r>
          </a:p>
        </p:txBody>
      </p:sp>
    </p:spTree>
    <p:extLst>
      <p:ext uri="{BB962C8B-B14F-4D97-AF65-F5344CB8AC3E}">
        <p14:creationId xmlns:p14="http://schemas.microsoft.com/office/powerpoint/2010/main" val="20770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Inserting Table rows</a:t>
            </a:r>
            <a:br>
              <a:rPr lang="en-US" dirty="0" smtClean="0"/>
            </a:br>
            <a:r>
              <a:rPr lang="en-US" dirty="0" smtClean="0"/>
              <a:t>&lt;TR&gt;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&lt;TR&gt;--&lt;/TR&gt; tag is used to create row in the table.</a:t>
            </a:r>
          </a:p>
          <a:p>
            <a:r>
              <a:rPr lang="en-US" dirty="0" smtClean="0"/>
              <a:t> </a:t>
            </a:r>
            <a:r>
              <a:rPr lang="en-US" dirty="0"/>
              <a:t>&lt;TR&gt;--&lt;/TR&gt; contains &lt;TD&gt;---&lt;/TD&gt; to define </a:t>
            </a:r>
            <a:r>
              <a:rPr lang="en-US" dirty="0" smtClean="0"/>
              <a:t>the columns </a:t>
            </a:r>
            <a:r>
              <a:rPr lang="en-US" dirty="0"/>
              <a:t>in the row.</a:t>
            </a:r>
          </a:p>
          <a:p>
            <a:r>
              <a:rPr lang="en-US" dirty="0" smtClean="0"/>
              <a:t>Attributes </a:t>
            </a:r>
            <a:r>
              <a:rPr lang="en-US" dirty="0"/>
              <a:t>are:</a:t>
            </a:r>
          </a:p>
          <a:p>
            <a:r>
              <a:rPr lang="en-US" dirty="0" smtClean="0"/>
              <a:t>ALIGN</a:t>
            </a:r>
            <a:r>
              <a:rPr lang="en-US" dirty="0"/>
              <a:t>: Specifies the horizontal alignment of </a:t>
            </a:r>
            <a:r>
              <a:rPr lang="en-US" dirty="0" smtClean="0"/>
              <a:t>the row</a:t>
            </a:r>
            <a:r>
              <a:rPr lang="en-US" dirty="0"/>
              <a:t>. Possible values are Left, Right and Center.</a:t>
            </a:r>
          </a:p>
          <a:p>
            <a:r>
              <a:rPr lang="en-US" dirty="0" smtClean="0"/>
              <a:t>BGCOLOR </a:t>
            </a:r>
            <a:r>
              <a:rPr lang="en-US" dirty="0"/>
              <a:t>: Specifies the background color of </a:t>
            </a:r>
            <a:r>
              <a:rPr lang="en-US" dirty="0" smtClean="0"/>
              <a:t>the row</a:t>
            </a:r>
            <a:r>
              <a:rPr lang="en-US" dirty="0"/>
              <a:t>. Its value can be color name or </a:t>
            </a:r>
            <a:r>
              <a:rPr lang="en-US" dirty="0" smtClean="0"/>
              <a:t>hexadecimal value</a:t>
            </a:r>
            <a:r>
              <a:rPr lang="en-US" dirty="0"/>
              <a:t>.</a:t>
            </a:r>
          </a:p>
          <a:p>
            <a:r>
              <a:rPr lang="en-US" dirty="0" smtClean="0"/>
              <a:t>VALIGN </a:t>
            </a:r>
            <a:r>
              <a:rPr lang="en-US" dirty="0"/>
              <a:t>: Specifies the vertical alignment of </a:t>
            </a:r>
            <a:r>
              <a:rPr lang="en-US" dirty="0" smtClean="0"/>
              <a:t>the contents </a:t>
            </a:r>
            <a:r>
              <a:rPr lang="en-US" dirty="0"/>
              <a:t>of the row. The possible values are Top</a:t>
            </a:r>
            <a:r>
              <a:rPr lang="en-US" dirty="0" smtClean="0"/>
              <a:t>, Middle</a:t>
            </a:r>
            <a:r>
              <a:rPr lang="en-US" dirty="0"/>
              <a:t>, or Bottom.</a:t>
            </a:r>
          </a:p>
          <a:p>
            <a:r>
              <a:rPr lang="en-US" dirty="0"/>
              <a:t>&lt;TR ALIGN= “Right” BGCOLOR= “Red” VALIGN = “Top&gt; </a:t>
            </a:r>
            <a:r>
              <a:rPr lang="en-US" dirty="0" smtClean="0"/>
              <a:t>-- &lt;/</a:t>
            </a:r>
            <a:r>
              <a:rPr lang="en-US" dirty="0"/>
              <a:t>TR&gt;</a:t>
            </a:r>
          </a:p>
        </p:txBody>
      </p:sp>
    </p:spTree>
    <p:extLst>
      <p:ext uri="{BB962C8B-B14F-4D97-AF65-F5344CB8AC3E}">
        <p14:creationId xmlns:p14="http://schemas.microsoft.com/office/powerpoint/2010/main" val="37163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4817" y="1825625"/>
            <a:ext cx="4128365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5112" y="2224881"/>
            <a:ext cx="42957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are used to present text in more readable form.</a:t>
            </a:r>
          </a:p>
          <a:p>
            <a:r>
              <a:rPr lang="en-US" dirty="0" smtClean="0"/>
              <a:t>HTML </a:t>
            </a:r>
            <a:r>
              <a:rPr lang="en-US" dirty="0"/>
              <a:t>can display different items in the form of lists</a:t>
            </a:r>
            <a:r>
              <a:rPr lang="en-US" dirty="0" smtClean="0"/>
              <a:t>. Different </a:t>
            </a:r>
            <a:r>
              <a:rPr lang="en-US" dirty="0"/>
              <a:t>types of lists that are supported by HTML are:</a:t>
            </a:r>
          </a:p>
          <a:p>
            <a:r>
              <a:rPr lang="en-US" dirty="0" smtClean="0"/>
              <a:t>Ordered </a:t>
            </a:r>
            <a:r>
              <a:rPr lang="en-US" dirty="0"/>
              <a:t>Lists.</a:t>
            </a:r>
          </a:p>
          <a:p>
            <a:r>
              <a:rPr lang="en-US" dirty="0" smtClean="0"/>
              <a:t>Unordered </a:t>
            </a:r>
            <a:r>
              <a:rPr lang="en-US" dirty="0"/>
              <a:t>Lists.</a:t>
            </a:r>
          </a:p>
          <a:p>
            <a:r>
              <a:rPr lang="en-US" dirty="0" smtClean="0"/>
              <a:t>Definition </a:t>
            </a:r>
            <a:r>
              <a:rPr lang="en-US" dirty="0"/>
              <a:t>Lists.</a:t>
            </a:r>
          </a:p>
        </p:txBody>
      </p:sp>
    </p:spTree>
    <p:extLst>
      <p:ext uri="{BB962C8B-B14F-4D97-AF65-F5344CB8AC3E}">
        <p14:creationId xmlns:p14="http://schemas.microsoft.com/office/powerpoint/2010/main" val="6001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in HTML</a:t>
            </a:r>
            <a:br>
              <a:rPr lang="en-US" dirty="0" smtClean="0"/>
            </a:b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ALIGN </a:t>
            </a:r>
            <a:r>
              <a:rPr lang="en-US" dirty="0"/>
              <a:t>: Specifies the horizontal alignment of the table in the </a:t>
            </a:r>
            <a:r>
              <a:rPr lang="en-US" dirty="0" smtClean="0"/>
              <a:t>browser window</a:t>
            </a:r>
            <a:r>
              <a:rPr lang="en-US" dirty="0"/>
              <a:t>. Possible values are: Left, Right and Center.</a:t>
            </a:r>
          </a:p>
          <a:p>
            <a:r>
              <a:rPr lang="en-US" dirty="0" smtClean="0"/>
              <a:t>VALIGN </a:t>
            </a:r>
            <a:r>
              <a:rPr lang="en-US" dirty="0"/>
              <a:t>: Specifies the vertical alignment of cell contents. Possible </a:t>
            </a:r>
            <a:r>
              <a:rPr lang="en-US" dirty="0" smtClean="0"/>
              <a:t>values are</a:t>
            </a:r>
            <a:r>
              <a:rPr lang="en-US" dirty="0"/>
              <a:t>: Top, Bottom and Middle.</a:t>
            </a:r>
          </a:p>
          <a:p>
            <a:r>
              <a:rPr lang="en-US" dirty="0" smtClean="0"/>
              <a:t>WIDTH </a:t>
            </a:r>
            <a:r>
              <a:rPr lang="en-US" dirty="0"/>
              <a:t>: Specifies the width of the table. It can be given as number </a:t>
            </a:r>
            <a:r>
              <a:rPr lang="en-US" dirty="0" smtClean="0"/>
              <a:t>of pixels </a:t>
            </a:r>
            <a:r>
              <a:rPr lang="en-US" dirty="0"/>
              <a:t>or as percentage relative to the browser window.</a:t>
            </a:r>
          </a:p>
          <a:p>
            <a:r>
              <a:rPr lang="en-US" dirty="0" smtClean="0"/>
              <a:t>BORDER</a:t>
            </a:r>
            <a:r>
              <a:rPr lang="en-US" dirty="0"/>
              <a:t>: Specifies the border thickness of the table. Its value can be </a:t>
            </a:r>
            <a:r>
              <a:rPr lang="en-US" dirty="0" smtClean="0"/>
              <a:t> any number </a:t>
            </a:r>
            <a:r>
              <a:rPr lang="en-US" dirty="0"/>
              <a:t>of pixels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&lt;CAPTION&gt; Tag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• </a:t>
            </a:r>
            <a:r>
              <a:rPr lang="fr-FR" dirty="0"/>
              <a:t>&lt;CAPTION&gt;--&lt;/CAPTION&gt; tag </a:t>
            </a:r>
            <a:r>
              <a:rPr lang="fr-FR" dirty="0" err="1"/>
              <a:t>gives</a:t>
            </a:r>
            <a:r>
              <a:rPr lang="fr-FR" dirty="0"/>
              <a:t> </a:t>
            </a:r>
            <a:r>
              <a:rPr lang="fr-FR" dirty="0" smtClean="0"/>
              <a:t>information </a:t>
            </a:r>
            <a:r>
              <a:rPr lang="en-US" dirty="0" smtClean="0"/>
              <a:t>about </a:t>
            </a:r>
            <a:r>
              <a:rPr lang="en-US" dirty="0"/>
              <a:t>the contents of the table.</a:t>
            </a:r>
          </a:p>
          <a:p>
            <a:r>
              <a:rPr lang="en-US" dirty="0"/>
              <a:t>• &lt;CAPTION&gt;--&lt;/CAPTION&gt; appears within </a:t>
            </a:r>
            <a:r>
              <a:rPr lang="en-US" dirty="0" smtClean="0"/>
              <a:t>the &lt;</a:t>
            </a:r>
            <a:r>
              <a:rPr lang="en-US" dirty="0"/>
              <a:t>TABLE&gt;--&lt;/TABLE&gt; tag.</a:t>
            </a:r>
          </a:p>
          <a:p>
            <a:r>
              <a:rPr lang="en-US" dirty="0"/>
              <a:t>• The caption can be placed either above or below </a:t>
            </a:r>
            <a:r>
              <a:rPr lang="en-US" dirty="0" smtClean="0"/>
              <a:t>the table </a:t>
            </a:r>
            <a:r>
              <a:rPr lang="en-US" dirty="0"/>
              <a:t>depending on its ALIGN attribute value.</a:t>
            </a:r>
          </a:p>
          <a:p>
            <a:r>
              <a:rPr lang="en-US" dirty="0" smtClean="0"/>
              <a:t>ALIGN </a:t>
            </a:r>
            <a:r>
              <a:rPr lang="en-US" dirty="0"/>
              <a:t>: It controls placing of the caption </a:t>
            </a:r>
            <a:r>
              <a:rPr lang="en-US" dirty="0" smtClean="0"/>
              <a:t>with respect </a:t>
            </a:r>
            <a:r>
              <a:rPr lang="en-US" dirty="0"/>
              <a:t>to the table. The possible values can </a:t>
            </a:r>
            <a:r>
              <a:rPr lang="en-US" dirty="0" smtClean="0"/>
              <a:t>be Bottom</a:t>
            </a:r>
            <a:r>
              <a:rPr lang="en-US" dirty="0"/>
              <a:t>, Top.</a:t>
            </a:r>
          </a:p>
        </p:txBody>
      </p:sp>
    </p:spTree>
    <p:extLst>
      <p:ext uri="{BB962C8B-B14F-4D97-AF65-F5344CB8AC3E}">
        <p14:creationId xmlns:p14="http://schemas.microsoft.com/office/powerpoint/2010/main" val="36413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Captions and headers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60852"/>
            <a:ext cx="5181600" cy="408088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0825" y="2177256"/>
            <a:ext cx="43243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8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in HTML</a:t>
            </a:r>
            <a:br>
              <a:rPr lang="en-US" dirty="0" smtClean="0"/>
            </a:b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CELLPADDING </a:t>
            </a:r>
            <a:r>
              <a:rPr lang="en-US" dirty="0"/>
              <a:t>: Specifies the distance between the data in a cell and </a:t>
            </a:r>
            <a:r>
              <a:rPr lang="en-US" dirty="0" smtClean="0"/>
              <a:t>the boundaries </a:t>
            </a:r>
            <a:r>
              <a:rPr lang="en-US" dirty="0"/>
              <a:t>of the cell in pixels.</a:t>
            </a:r>
          </a:p>
          <a:p>
            <a:r>
              <a:rPr lang="en-US" dirty="0" smtClean="0"/>
              <a:t>CELLSPACING </a:t>
            </a:r>
            <a:r>
              <a:rPr lang="en-US" dirty="0"/>
              <a:t>: Specifies the spacing between adjacent cells in pixels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COLSPAN </a:t>
            </a:r>
            <a:r>
              <a:rPr lang="en-US" dirty="0"/>
              <a:t>: Specifies the number of columns for a cell. It is used </a:t>
            </a:r>
            <a:r>
              <a:rPr lang="en-US" dirty="0" smtClean="0"/>
              <a:t>inside &lt;</a:t>
            </a:r>
            <a:r>
              <a:rPr lang="en-US" dirty="0"/>
              <a:t>TH&gt; or &lt;TD&gt; tags. A Cell may be consists of many columns.</a:t>
            </a:r>
          </a:p>
          <a:p>
            <a:r>
              <a:rPr lang="en-US" dirty="0" smtClean="0"/>
              <a:t>ROWSPAN </a:t>
            </a:r>
            <a:r>
              <a:rPr lang="en-US" dirty="0"/>
              <a:t>: Specifies the number of rows for a cell. It is used </a:t>
            </a:r>
            <a:r>
              <a:rPr lang="en-US" dirty="0" smtClean="0"/>
              <a:t>inside &lt;</a:t>
            </a:r>
            <a:r>
              <a:rPr lang="en-US" dirty="0"/>
              <a:t>TD&gt; tag. A cell may consists of many rows.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&lt;</a:t>
            </a:r>
            <a:r>
              <a:rPr lang="en-US" dirty="0"/>
              <a:t>TABLE ALIGN =“Left” BORDER=“1” CELLPADDING = </a:t>
            </a:r>
            <a:r>
              <a:rPr lang="en-US" dirty="0" smtClean="0"/>
              <a:t>5</a:t>
            </a:r>
            <a:endParaRPr lang="en-US" dirty="0"/>
          </a:p>
          <a:p>
            <a:r>
              <a:rPr lang="en-US" dirty="0"/>
              <a:t>VALIGN = “Top” CELLSPACING </a:t>
            </a:r>
            <a:r>
              <a:rPr lang="en-US"/>
              <a:t>= </a:t>
            </a:r>
            <a:r>
              <a:rPr lang="en-US" smtClean="0"/>
              <a:t>2 </a:t>
            </a:r>
            <a:r>
              <a:rPr lang="en-US" dirty="0"/>
              <a:t>WIDTH = </a:t>
            </a:r>
            <a:r>
              <a:rPr lang="en-US" dirty="0" smtClean="0"/>
              <a:t>90% 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543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26674"/>
            <a:ext cx="5181600" cy="314924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4591" y="1825625"/>
            <a:ext cx="50968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ordered list of your semesters and an  unordered list of respective subjects in each semester </a:t>
            </a:r>
          </a:p>
          <a:p>
            <a:r>
              <a:rPr lang="en-US" dirty="0" smtClean="0"/>
              <a:t>Insert the university logo at the top right corner in the web page</a:t>
            </a:r>
          </a:p>
          <a:p>
            <a:r>
              <a:rPr lang="en-US" dirty="0" smtClean="0"/>
              <a:t>Create a table of your subjects and respective marks in that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8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ordered list is a list of items in which each item is marked </a:t>
            </a:r>
            <a:r>
              <a:rPr lang="en-US" dirty="0" smtClean="0"/>
              <a:t>with a </a:t>
            </a:r>
            <a:r>
              <a:rPr lang="en-US" dirty="0"/>
              <a:t>number in the ascending order.</a:t>
            </a:r>
          </a:p>
          <a:p>
            <a:r>
              <a:rPr lang="en-US" dirty="0" smtClean="0"/>
              <a:t>Ordered </a:t>
            </a:r>
            <a:r>
              <a:rPr lang="en-US" dirty="0"/>
              <a:t>lists are also known as numbered list.</a:t>
            </a:r>
          </a:p>
          <a:p>
            <a:r>
              <a:rPr lang="en-US" dirty="0" smtClean="0"/>
              <a:t>&lt;</a:t>
            </a:r>
            <a:r>
              <a:rPr lang="en-US" dirty="0"/>
              <a:t>OL&gt; tag is used to create an ordered list. &lt;/OL&gt; should be at </a:t>
            </a:r>
            <a:r>
              <a:rPr lang="en-US" dirty="0" smtClean="0"/>
              <a:t>the end </a:t>
            </a:r>
            <a:r>
              <a:rPr lang="en-US" dirty="0"/>
              <a:t>of the list.</a:t>
            </a:r>
          </a:p>
          <a:p>
            <a:r>
              <a:rPr lang="en-US" dirty="0" smtClean="0"/>
              <a:t>&lt;</a:t>
            </a:r>
            <a:r>
              <a:rPr lang="en-US" dirty="0"/>
              <a:t>LI&gt; tag is used with each of the items in the list. &lt;/LI&gt; tag at </a:t>
            </a:r>
            <a:r>
              <a:rPr lang="en-US" dirty="0" smtClean="0"/>
              <a:t>the end </a:t>
            </a:r>
            <a:r>
              <a:rPr lang="en-US" dirty="0"/>
              <a:t>of an item is optional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Lists</a:t>
            </a:r>
            <a:br>
              <a:rPr lang="en-US" dirty="0" smtClean="0"/>
            </a:br>
            <a:r>
              <a:rPr lang="en-US" dirty="0" smtClean="0"/>
              <a:t>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</a:t>
            </a:r>
            <a:r>
              <a:rPr lang="en-US" dirty="0"/>
              <a:t>: Specifies the number scheme for the list. The </a:t>
            </a:r>
            <a:r>
              <a:rPr lang="en-US" dirty="0" smtClean="0"/>
              <a:t>default number </a:t>
            </a:r>
            <a:r>
              <a:rPr lang="en-US" dirty="0"/>
              <a:t>scheme is 1, 2, 3, 4, …. Possible schemes/values are:</a:t>
            </a:r>
          </a:p>
          <a:p>
            <a:r>
              <a:rPr lang="en-US" dirty="0" smtClean="0"/>
              <a:t> </a:t>
            </a:r>
            <a:r>
              <a:rPr lang="en-US" dirty="0"/>
              <a:t>1 for 1, 2, 3, 4, …..</a:t>
            </a:r>
          </a:p>
          <a:p>
            <a:r>
              <a:rPr lang="en-US" dirty="0" smtClean="0"/>
              <a:t> </a:t>
            </a:r>
            <a:r>
              <a:rPr lang="en-US" dirty="0"/>
              <a:t>A for A, B, C, ……</a:t>
            </a:r>
          </a:p>
          <a:p>
            <a:r>
              <a:rPr lang="en-US" dirty="0" smtClean="0"/>
              <a:t> </a:t>
            </a:r>
            <a:r>
              <a:rPr lang="en-US" dirty="0"/>
              <a:t>a for a, b, c, ……..</a:t>
            </a:r>
          </a:p>
          <a:p>
            <a:r>
              <a:rPr lang="en-US" dirty="0" smtClean="0"/>
              <a:t> </a:t>
            </a:r>
            <a:r>
              <a:rPr lang="en-US" dirty="0"/>
              <a:t>I for I, II, III, ……</a:t>
            </a:r>
          </a:p>
          <a:p>
            <a:r>
              <a:rPr lang="en-US" dirty="0" smtClean="0"/>
              <a:t> </a:t>
            </a:r>
            <a:r>
              <a:rPr lang="en-US" dirty="0"/>
              <a:t>I for I, ii, iii, …….</a:t>
            </a:r>
          </a:p>
          <a:p>
            <a:r>
              <a:rPr lang="en-US" dirty="0" smtClean="0"/>
              <a:t>Start</a:t>
            </a:r>
            <a:r>
              <a:rPr lang="en-US" dirty="0"/>
              <a:t>: Specifies the starting number of the list.</a:t>
            </a:r>
          </a:p>
          <a:p>
            <a:r>
              <a:rPr lang="en-US" dirty="0" smtClean="0"/>
              <a:t>Value</a:t>
            </a:r>
            <a:r>
              <a:rPr lang="en-US" dirty="0"/>
              <a:t>: Changes the numbering sequence in the middle of </a:t>
            </a:r>
            <a:r>
              <a:rPr lang="en-US" dirty="0" smtClean="0"/>
              <a:t>the list</a:t>
            </a:r>
            <a:r>
              <a:rPr lang="en-US" dirty="0"/>
              <a:t>. It is used in &lt;LI&gt; tag.</a:t>
            </a:r>
          </a:p>
        </p:txBody>
      </p:sp>
    </p:spTree>
    <p:extLst>
      <p:ext uri="{BB962C8B-B14F-4D97-AF65-F5344CB8AC3E}">
        <p14:creationId xmlns:p14="http://schemas.microsoft.com/office/powerpoint/2010/main" val="42281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3043" y="1825625"/>
            <a:ext cx="3959913" cy="4351338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60978" y="1825625"/>
            <a:ext cx="29360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Lists Tags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• </a:t>
            </a:r>
            <a:r>
              <a:rPr lang="en-US" dirty="0"/>
              <a:t>An unordered list is a list in which each item is </a:t>
            </a:r>
            <a:r>
              <a:rPr lang="en-US" dirty="0" smtClean="0"/>
              <a:t>marked with </a:t>
            </a:r>
            <a:r>
              <a:rPr lang="en-US" dirty="0"/>
              <a:t>a symbol.</a:t>
            </a:r>
          </a:p>
          <a:p>
            <a:r>
              <a:rPr lang="en-US" dirty="0"/>
              <a:t>• Unordered list is also known as unnumbered list.</a:t>
            </a:r>
          </a:p>
          <a:p>
            <a:r>
              <a:rPr lang="en-US" dirty="0"/>
              <a:t>• &lt;UL&gt; tag is used to create an unordered list. &lt;/UL&gt;</a:t>
            </a:r>
          </a:p>
          <a:p>
            <a:r>
              <a:rPr lang="en-US" dirty="0"/>
              <a:t>should be at the end of the list.</a:t>
            </a:r>
          </a:p>
          <a:p>
            <a:r>
              <a:rPr lang="en-US" dirty="0"/>
              <a:t>• &lt;LI&gt; tag is used with each of the items in the </a:t>
            </a:r>
            <a:r>
              <a:rPr lang="en-US" dirty="0" smtClean="0"/>
              <a:t>unordered list</a:t>
            </a:r>
            <a:r>
              <a:rPr lang="en-US" dirty="0"/>
              <a:t>. &lt;/LI&gt; tag at the end of an item is optional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4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Lists</a:t>
            </a:r>
            <a:br>
              <a:rPr lang="en-US" dirty="0" smtClean="0"/>
            </a:br>
            <a:r>
              <a:rPr lang="en-US" dirty="0" smtClean="0"/>
              <a:t> Attribute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TYPE:</a:t>
            </a:r>
          </a:p>
          <a:p>
            <a:r>
              <a:rPr lang="en-US" dirty="0" smtClean="0"/>
              <a:t>Specifies the type of the symbol to appear with each item of the list. Possible values are</a:t>
            </a:r>
          </a:p>
          <a:p>
            <a:r>
              <a:rPr lang="en-US" dirty="0" smtClean="0"/>
              <a:t>FILLROUND, SQUARE, CIRCLE. </a:t>
            </a:r>
          </a:p>
          <a:p>
            <a:r>
              <a:rPr lang="en-US" dirty="0" smtClean="0"/>
              <a:t>The default value is FILLROUND.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66901" y="1825625"/>
            <a:ext cx="3124198" cy="435133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3212" y="1986756"/>
            <a:ext cx="42195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• </a:t>
            </a:r>
            <a:r>
              <a:rPr lang="en-US" dirty="0"/>
              <a:t>Definition list is a list of terms. It consists of terms </a:t>
            </a:r>
            <a:r>
              <a:rPr lang="en-US" dirty="0" smtClean="0"/>
              <a:t>and description </a:t>
            </a:r>
            <a:r>
              <a:rPr lang="en-US" dirty="0"/>
              <a:t>of the terms.</a:t>
            </a:r>
          </a:p>
          <a:p>
            <a:r>
              <a:rPr lang="en-US" dirty="0"/>
              <a:t>• &lt;DL&gt; tag is used to create a definition list and &lt;/DL&gt; </a:t>
            </a:r>
            <a:r>
              <a:rPr lang="en-US" dirty="0" smtClean="0"/>
              <a:t>is used </a:t>
            </a:r>
            <a:r>
              <a:rPr lang="en-US" dirty="0"/>
              <a:t>at the end of the list.</a:t>
            </a:r>
          </a:p>
          <a:p>
            <a:r>
              <a:rPr lang="en-US" dirty="0"/>
              <a:t>• &lt;DT&gt; tag is used with each term in the definition and</a:t>
            </a:r>
          </a:p>
          <a:p>
            <a:r>
              <a:rPr lang="en-US" dirty="0"/>
              <a:t>&lt;/DT&gt; is used at the end of the term.</a:t>
            </a:r>
          </a:p>
          <a:p>
            <a:r>
              <a:rPr lang="en-US" dirty="0"/>
              <a:t>• &lt;DD&gt; tag is used with each of the description of </a:t>
            </a:r>
            <a:r>
              <a:rPr lang="en-US" dirty="0" smtClean="0"/>
              <a:t>the term </a:t>
            </a:r>
            <a:r>
              <a:rPr lang="en-US" dirty="0"/>
              <a:t>and &lt;/DD&gt; is used at the end of each description.</a:t>
            </a:r>
          </a:p>
          <a:p>
            <a:r>
              <a:rPr lang="en-US" dirty="0"/>
              <a:t>• Example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&lt;DL&gt;</a:t>
            </a:r>
          </a:p>
          <a:p>
            <a:r>
              <a:rPr lang="en-US" dirty="0"/>
              <a:t>&lt;DT&gt; Data.&lt;/DT&gt;</a:t>
            </a:r>
          </a:p>
          <a:p>
            <a:r>
              <a:rPr lang="en-US" dirty="0"/>
              <a:t>&lt;DD&gt;Raw facts about an entity.&lt;/DD&gt;</a:t>
            </a:r>
          </a:p>
          <a:p>
            <a:r>
              <a:rPr lang="en-US" dirty="0"/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25448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1445</Words>
  <Application>Microsoft Office PowerPoint</Application>
  <PresentationFormat>Custom</PresentationFormat>
  <Paragraphs>115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HTML</vt:lpstr>
      <vt:lpstr>Lists</vt:lpstr>
      <vt:lpstr>Ordered Lists </vt:lpstr>
      <vt:lpstr>Ordered Lists  Attributes </vt:lpstr>
      <vt:lpstr>Example</vt:lpstr>
      <vt:lpstr>Unordered Lists Tags </vt:lpstr>
      <vt:lpstr>Unordered Lists  Attribute </vt:lpstr>
      <vt:lpstr>PowerPoint Presentation</vt:lpstr>
      <vt:lpstr>Definition Lists </vt:lpstr>
      <vt:lpstr>PowerPoint Presentation</vt:lpstr>
      <vt:lpstr>Nested Lists </vt:lpstr>
      <vt:lpstr>PowerPoint Presentation</vt:lpstr>
      <vt:lpstr>Images in HTML </vt:lpstr>
      <vt:lpstr>Images in HTML  Attributes </vt:lpstr>
      <vt:lpstr>Images in HTML  Attributes </vt:lpstr>
      <vt:lpstr>PowerPoint Presentation</vt:lpstr>
      <vt:lpstr>TABLES in HTML </vt:lpstr>
      <vt:lpstr>Inserting Table rows &lt;TR&gt; Tag</vt:lpstr>
      <vt:lpstr>PowerPoint Presentation</vt:lpstr>
      <vt:lpstr>TABLES in HTML Attributes</vt:lpstr>
      <vt:lpstr>&lt;CAPTION&gt; Tag </vt:lpstr>
      <vt:lpstr>Setting Captions and headers</vt:lpstr>
      <vt:lpstr>TABLES in HTML Attributes</vt:lpstr>
      <vt:lpstr>PowerPoint Presentation</vt:lpstr>
      <vt:lpstr>Lab2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User</dc:creator>
  <cp:lastModifiedBy>Windows User</cp:lastModifiedBy>
  <cp:revision>11</cp:revision>
  <dcterms:created xsi:type="dcterms:W3CDTF">2021-03-28T07:11:06Z</dcterms:created>
  <dcterms:modified xsi:type="dcterms:W3CDTF">2023-12-04T12:01:26Z</dcterms:modified>
</cp:coreProperties>
</file>