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69" r:id="rId7"/>
    <p:sldId id="259" r:id="rId8"/>
    <p:sldId id="271" r:id="rId9"/>
    <p:sldId id="260" r:id="rId10"/>
    <p:sldId id="261" r:id="rId11"/>
    <p:sldId id="274" r:id="rId12"/>
    <p:sldId id="275" r:id="rId13"/>
    <p:sldId id="262" r:id="rId14"/>
    <p:sldId id="270" r:id="rId15"/>
    <p:sldId id="276" r:id="rId16"/>
    <p:sldId id="266" r:id="rId17"/>
    <p:sldId id="263" r:id="rId18"/>
    <p:sldId id="272" r:id="rId19"/>
    <p:sldId id="273" r:id="rId20"/>
    <p:sldId id="267" r:id="rId21"/>
    <p:sldId id="268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16" autoAdjust="0"/>
    <p:restoredTop sz="94660"/>
  </p:normalViewPr>
  <p:slideViewPr>
    <p:cSldViewPr snapToGrid="0">
      <p:cViewPr>
        <p:scale>
          <a:sx n="70" d="100"/>
          <a:sy n="70" d="100"/>
        </p:scale>
        <p:origin x="2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6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2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5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0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1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5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1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6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8B59E-AA00-4D5A-866A-C7FC92529068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CF9C4-5524-408B-A941-3A46C9B30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6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Hyperlinks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20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 to Relative address</a:t>
            </a:r>
            <a:br>
              <a:rPr lang="en-US" dirty="0" smtClean="0"/>
            </a:br>
            <a:r>
              <a:rPr lang="en-US" dirty="0" smtClean="0"/>
              <a:t>Another Web Page in the Same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hyperlink can refer to a web page in the same website.</a:t>
            </a:r>
          </a:p>
          <a:p>
            <a:r>
              <a:rPr lang="en-US" dirty="0" smtClean="0"/>
              <a:t>This </a:t>
            </a:r>
            <a:r>
              <a:rPr lang="en-US" dirty="0"/>
              <a:t>type of hyperlink is frequently used in almost all websites.</a:t>
            </a:r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HREF =“Contact.HTML”&gt;Contact us.&lt;/A&gt;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text “Contact us” is a hyperlink that refers </a:t>
            </a:r>
            <a:r>
              <a:rPr lang="en-US" dirty="0" smtClean="0"/>
              <a:t>to Contact.HTML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file should be in the same directory.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HREF =“pages/Contact.HTML”&gt;Contact us.&lt;/A&gt;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Contact.HTML is stored in directory “pages”, stored </a:t>
            </a:r>
            <a:r>
              <a:rPr lang="en-US" dirty="0" smtClean="0"/>
              <a:t>in the </a:t>
            </a:r>
            <a:r>
              <a:rPr lang="en-US" dirty="0"/>
              <a:t>same directory in which the current page is stored.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HREF =“Contact.HTML” TARGET =“_blank”&gt;</a:t>
            </a:r>
            <a:r>
              <a:rPr lang="en-US" dirty="0" smtClean="0"/>
              <a:t>Contact us</a:t>
            </a:r>
            <a:r>
              <a:rPr lang="en-US" dirty="0"/>
              <a:t>.&lt;/A&gt;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page has to be opened in a new web browser window.</a:t>
            </a:r>
          </a:p>
        </p:txBody>
      </p:sp>
    </p:spTree>
    <p:extLst>
      <p:ext uri="{BB962C8B-B14F-4D97-AF65-F5344CB8AC3E}">
        <p14:creationId xmlns:p14="http://schemas.microsoft.com/office/powerpoint/2010/main" val="355124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-33338"/>
            <a:ext cx="9667875" cy="69246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812758" y="6031831"/>
            <a:ext cx="7138737" cy="6015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7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-161925"/>
            <a:ext cx="8848725" cy="71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2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 to absolute address</a:t>
            </a:r>
            <a:br>
              <a:rPr lang="en-US" dirty="0" smtClean="0"/>
            </a:br>
            <a:r>
              <a:rPr lang="en-US" dirty="0" smtClean="0"/>
              <a:t>the Pages of Other </a:t>
            </a:r>
            <a:r>
              <a:rPr lang="en-US" dirty="0" err="1" smtClean="0"/>
              <a:t>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hyperlink can refer to a web page of another website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full </a:t>
            </a:r>
            <a:r>
              <a:rPr lang="en-US" dirty="0"/>
              <a:t>web </a:t>
            </a:r>
            <a:r>
              <a:rPr lang="en-US" dirty="0" smtClean="0"/>
              <a:t>address should be mentioned in ‘</a:t>
            </a:r>
            <a:r>
              <a:rPr lang="en-US" dirty="0" err="1" smtClean="0"/>
              <a:t>href</a:t>
            </a:r>
            <a:r>
              <a:rPr lang="en-US" dirty="0" smtClean="0"/>
              <a:t>’ attribute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visitor can move to that page by clicking </a:t>
            </a:r>
            <a:r>
              <a:rPr lang="en-US" dirty="0" smtClean="0"/>
              <a:t>that hyperlink</a:t>
            </a:r>
            <a:r>
              <a:rPr lang="en-US" dirty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HREF =“http://www.itseries.com/books.asp”&gt;</a:t>
            </a:r>
          </a:p>
          <a:p>
            <a:pPr lvl="1"/>
            <a:r>
              <a:rPr lang="en-US" dirty="0"/>
              <a:t>Click here to view list of books. &lt;/A&gt;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 must be used if the link refers to a web page </a:t>
            </a:r>
            <a:r>
              <a:rPr lang="en-US" dirty="0" smtClean="0"/>
              <a:t>of another </a:t>
            </a:r>
            <a:r>
              <a:rPr lang="en-US" dirty="0"/>
              <a:t>website.</a:t>
            </a:r>
          </a:p>
        </p:txBody>
      </p:sp>
    </p:spTree>
    <p:extLst>
      <p:ext uri="{BB962C8B-B14F-4D97-AF65-F5344CB8AC3E}">
        <p14:creationId xmlns:p14="http://schemas.microsoft.com/office/powerpoint/2010/main" val="25197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55" y="1428750"/>
            <a:ext cx="1099213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9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7" y="332622"/>
            <a:ext cx="8839200" cy="6353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413709"/>
            <a:ext cx="9829800" cy="20955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5" name="Oval 4"/>
          <p:cNvSpPr/>
          <p:nvPr/>
        </p:nvSpPr>
        <p:spPr>
          <a:xfrm>
            <a:off x="2448426" y="2727158"/>
            <a:ext cx="9657347" cy="4973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 Hyperlinks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E-mail hyperlink is a type of hyperlink that is </a:t>
            </a:r>
            <a:r>
              <a:rPr lang="en-US" dirty="0" smtClean="0"/>
              <a:t>linked to </a:t>
            </a:r>
            <a:r>
              <a:rPr lang="en-US" dirty="0"/>
              <a:t>send E-mail to the specified E-mail address.</a:t>
            </a:r>
          </a:p>
          <a:p>
            <a:r>
              <a:rPr lang="en-US" dirty="0" smtClean="0"/>
              <a:t>As </a:t>
            </a:r>
            <a:r>
              <a:rPr lang="en-US" dirty="0"/>
              <a:t>the user clicks on the hyperlink, the default </a:t>
            </a:r>
            <a:r>
              <a:rPr lang="en-US" dirty="0" smtClean="0"/>
              <a:t>E-mail editor </a:t>
            </a:r>
            <a:r>
              <a:rPr lang="en-US" dirty="0"/>
              <a:t>opens.</a:t>
            </a:r>
          </a:p>
          <a:p>
            <a:r>
              <a:rPr lang="en-US" dirty="0" smtClean="0"/>
              <a:t>The </a:t>
            </a:r>
            <a:r>
              <a:rPr lang="en-US" dirty="0"/>
              <a:t>mailto attribute is used in &lt;A&gt;tag to create </a:t>
            </a:r>
            <a:r>
              <a:rPr lang="en-US" dirty="0" smtClean="0"/>
              <a:t>E-mail hyperlink</a:t>
            </a:r>
            <a:r>
              <a:rPr lang="en-US" dirty="0"/>
              <a:t>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HREF =“</a:t>
            </a:r>
            <a:r>
              <a:rPr lang="en-US" dirty="0" smtClean="0"/>
              <a:t>mailto:abc@gmail.com</a:t>
            </a:r>
            <a:r>
              <a:rPr lang="en-US" dirty="0"/>
              <a:t>”&gt; Email</a:t>
            </a:r>
            <a:r>
              <a:rPr lang="en-US" dirty="0" smtClean="0"/>
              <a:t>&lt;/ A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9122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to Other Parts of the Same Page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hyperlink can refer to another part of the </a:t>
            </a:r>
            <a:r>
              <a:rPr lang="en-US" dirty="0" smtClean="0"/>
              <a:t>same webpage</a:t>
            </a:r>
            <a:r>
              <a:rPr lang="en-US" dirty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is done in two steps:</a:t>
            </a:r>
          </a:p>
          <a:p>
            <a:pPr lvl="1"/>
            <a:r>
              <a:rPr lang="en-US" dirty="0" smtClean="0"/>
              <a:t>NAME </a:t>
            </a:r>
            <a:r>
              <a:rPr lang="en-US" dirty="0"/>
              <a:t>attribute is used in &lt;A&gt; tag to identify </a:t>
            </a:r>
            <a:r>
              <a:rPr lang="en-US" dirty="0" smtClean="0"/>
              <a:t>the location </a:t>
            </a:r>
            <a:r>
              <a:rPr lang="en-US" dirty="0"/>
              <a:t>that will be connected with the hyperlink.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Create the hyperlink.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NAME =“location”&gt;&lt;/A&gt;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HREF = “#location”&gt;Jump.&lt;/A&gt;</a:t>
            </a:r>
          </a:p>
        </p:txBody>
      </p:sp>
    </p:spTree>
    <p:extLst>
      <p:ext uri="{BB962C8B-B14F-4D97-AF65-F5344CB8AC3E}">
        <p14:creationId xmlns:p14="http://schemas.microsoft.com/office/powerpoint/2010/main" val="219185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5300" y="-314325"/>
            <a:ext cx="13182600" cy="74866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-513347" y="0"/>
            <a:ext cx="2614863" cy="465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6416843"/>
            <a:ext cx="3705726" cy="6737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9682"/>
            <a:ext cx="8839200" cy="7181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3626518"/>
            <a:ext cx="87820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1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web pages in a </a:t>
            </a:r>
            <a:r>
              <a:rPr lang="en-US" dirty="0" smtClean="0"/>
              <a:t>website </a:t>
            </a:r>
            <a:r>
              <a:rPr lang="en-US" dirty="0"/>
              <a:t>are linked with each other.</a:t>
            </a:r>
          </a:p>
          <a:p>
            <a:r>
              <a:rPr lang="en-US" dirty="0" smtClean="0"/>
              <a:t>Clicking </a:t>
            </a:r>
            <a:r>
              <a:rPr lang="en-US" dirty="0"/>
              <a:t>on a section of text or an image in one </a:t>
            </a:r>
            <a:r>
              <a:rPr lang="en-US" dirty="0" smtClean="0"/>
              <a:t>web page </a:t>
            </a:r>
            <a:r>
              <a:rPr lang="en-US" dirty="0"/>
              <a:t>will open an entire web page or an image </a:t>
            </a:r>
            <a:r>
              <a:rPr lang="en-US" dirty="0" smtClean="0"/>
              <a:t>belonging to </a:t>
            </a:r>
            <a:r>
              <a:rPr lang="en-US" dirty="0"/>
              <a:t>either the same web site or to another over </a:t>
            </a:r>
            <a:r>
              <a:rPr lang="en-US" dirty="0" smtClean="0"/>
              <a:t>the Internet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text or an image that provides such linkage is </a:t>
            </a:r>
            <a:r>
              <a:rPr lang="en-US" dirty="0" smtClean="0"/>
              <a:t>called Hyperlink</a:t>
            </a:r>
            <a:r>
              <a:rPr lang="en-US" dirty="0"/>
              <a:t>, Hypertext or Hotspot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05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Setting Images </a:t>
            </a:r>
            <a:r>
              <a:rPr lang="en-US" dirty="0" smtClean="0"/>
              <a:t>as Hyperlinks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 </a:t>
            </a:r>
            <a:r>
              <a:rPr lang="en-US" dirty="0"/>
              <a:t>can also be used as hyperlinks.</a:t>
            </a:r>
          </a:p>
          <a:p>
            <a:r>
              <a:rPr lang="en-US" dirty="0" smtClean="0"/>
              <a:t>The </a:t>
            </a:r>
            <a:r>
              <a:rPr lang="en-US" dirty="0"/>
              <a:t>method of using images as hyperlinks is similar </a:t>
            </a:r>
            <a:r>
              <a:rPr lang="en-US" dirty="0" smtClean="0"/>
              <a:t>to text </a:t>
            </a:r>
            <a:r>
              <a:rPr lang="en-US" dirty="0"/>
              <a:t>hyperlinks.</a:t>
            </a:r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&lt;</a:t>
            </a:r>
            <a:r>
              <a:rPr lang="en-US" dirty="0"/>
              <a:t>A HREF =“http://www.yahoo.com” TARGET </a:t>
            </a:r>
            <a:r>
              <a:rPr lang="en-US" dirty="0" smtClean="0"/>
              <a:t>= “_</a:t>
            </a:r>
            <a:r>
              <a:rPr lang="en-US" dirty="0"/>
              <a:t>blank</a:t>
            </a:r>
            <a:r>
              <a:rPr lang="en-US" dirty="0" smtClean="0"/>
              <a:t>”&gt;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&lt;IMG </a:t>
            </a:r>
            <a:r>
              <a:rPr lang="en-US" dirty="0" smtClean="0"/>
              <a:t>SRC=“flr.JPG”&gt;</a:t>
            </a:r>
          </a:p>
          <a:p>
            <a:pPr lvl="1"/>
            <a:r>
              <a:rPr lang="en-US" dirty="0" smtClean="0"/>
              <a:t>&lt;/</a:t>
            </a:r>
            <a:r>
              <a:rPr lang="en-US" dirty="0"/>
              <a:t>A&gt;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example abc.JPG will become a hyperlink.</a:t>
            </a:r>
          </a:p>
        </p:txBody>
      </p:sp>
    </p:spTree>
    <p:extLst>
      <p:ext uri="{BB962C8B-B14F-4D97-AF65-F5344CB8AC3E}">
        <p14:creationId xmlns:p14="http://schemas.microsoft.com/office/powerpoint/2010/main" val="120291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making the entire image as hyperlink, there is a way to make hot spots within an image called image maps.</a:t>
            </a:r>
          </a:p>
          <a:p>
            <a:r>
              <a:rPr lang="en-US" dirty="0" smtClean="0"/>
              <a:t>An </a:t>
            </a:r>
            <a:r>
              <a:rPr lang="en-US" dirty="0"/>
              <a:t>image map is a way of defining “hot spots” </a:t>
            </a:r>
            <a:r>
              <a:rPr lang="en-US" dirty="0" smtClean="0"/>
              <a:t>links within </a:t>
            </a:r>
            <a:r>
              <a:rPr lang="en-US" dirty="0"/>
              <a:t>an image on a web page.</a:t>
            </a:r>
          </a:p>
          <a:p>
            <a:r>
              <a:rPr lang="en-US" dirty="0" smtClean="0"/>
              <a:t>Different </a:t>
            </a:r>
            <a:r>
              <a:rPr lang="en-US" dirty="0"/>
              <a:t>parts of the image in an image map are </a:t>
            </a:r>
            <a:r>
              <a:rPr lang="en-US" dirty="0" smtClean="0"/>
              <a:t>linked to </a:t>
            </a:r>
            <a:r>
              <a:rPr lang="en-US" dirty="0"/>
              <a:t>different locations.</a:t>
            </a:r>
          </a:p>
          <a:p>
            <a:r>
              <a:rPr lang="en-US" dirty="0" smtClean="0"/>
              <a:t>Linked </a:t>
            </a:r>
            <a:r>
              <a:rPr lang="en-US" dirty="0"/>
              <a:t>regions of an image map are called “</a:t>
            </a:r>
            <a:r>
              <a:rPr lang="en-US" dirty="0" smtClean="0"/>
              <a:t>hot regions</a:t>
            </a:r>
            <a:r>
              <a:rPr lang="en-US" dirty="0"/>
              <a:t>” and each region is associated </a:t>
            </a:r>
            <a:r>
              <a:rPr lang="en-US" dirty="0" smtClean="0"/>
              <a:t>with filename.HTML, </a:t>
            </a:r>
            <a:r>
              <a:rPr lang="en-US" dirty="0"/>
              <a:t>that will be loaded into the </a:t>
            </a:r>
            <a:r>
              <a:rPr lang="en-US" dirty="0" smtClean="0"/>
              <a:t>browser when </a:t>
            </a:r>
            <a:r>
              <a:rPr lang="en-US" dirty="0"/>
              <a:t>the “hot region” is clicked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8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“USEMAP”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/>
              <a:t>map is associated with an image by adding </a:t>
            </a:r>
            <a:r>
              <a:rPr lang="en-US" dirty="0" smtClean="0"/>
              <a:t>the “</a:t>
            </a:r>
            <a:r>
              <a:rPr lang="en-US" dirty="0" err="1"/>
              <a:t>usemap</a:t>
            </a:r>
            <a:r>
              <a:rPr lang="en-US" dirty="0"/>
              <a:t>” attribute to &lt;IMG&gt; tag.</a:t>
            </a:r>
          </a:p>
          <a:p>
            <a:pPr marL="0" indent="0">
              <a:buNone/>
            </a:pPr>
            <a:r>
              <a:rPr lang="en-US" dirty="0"/>
              <a:t>&lt;IMG SRC=“Symbols.GIF” WIDTH=“20</a:t>
            </a:r>
            <a:r>
              <a:rPr lang="en-US" dirty="0" smtClean="0"/>
              <a:t>%” HEIGHT</a:t>
            </a:r>
            <a:r>
              <a:rPr lang="en-US" dirty="0"/>
              <a:t>=“20%” BORDER=“0”</a:t>
            </a:r>
          </a:p>
          <a:p>
            <a:pPr marL="0" indent="0">
              <a:buNone/>
            </a:pPr>
            <a:r>
              <a:rPr lang="en-US" dirty="0"/>
              <a:t>USEMAP=“#symbols”&gt;</a:t>
            </a:r>
          </a:p>
          <a:p>
            <a:r>
              <a:rPr lang="en-US" dirty="0"/>
              <a:t>• In the above line, USEMAP=“#symbols” associates </a:t>
            </a:r>
            <a:r>
              <a:rPr lang="en-US" dirty="0" smtClean="0"/>
              <a:t>the image </a:t>
            </a:r>
            <a:r>
              <a:rPr lang="en-US" dirty="0"/>
              <a:t>map with the image.</a:t>
            </a:r>
          </a:p>
        </p:txBody>
      </p:sp>
    </p:spTree>
    <p:extLst>
      <p:ext uri="{BB962C8B-B14F-4D97-AF65-F5344CB8AC3E}">
        <p14:creationId xmlns:p14="http://schemas.microsoft.com/office/powerpoint/2010/main" val="1202221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&lt;MAP&gt; </a:t>
            </a:r>
            <a:r>
              <a:rPr lang="en-US" dirty="0" smtClean="0"/>
              <a:t>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&lt;</a:t>
            </a:r>
            <a:r>
              <a:rPr lang="en-US" dirty="0"/>
              <a:t>MAP&gt; tag defines the map for creating an image map.</a:t>
            </a:r>
          </a:p>
          <a:p>
            <a:r>
              <a:rPr lang="en-US" dirty="0" smtClean="0"/>
              <a:t>It </a:t>
            </a:r>
            <a:r>
              <a:rPr lang="en-US" dirty="0"/>
              <a:t>tells the browser where the hot spot exist in the image and </a:t>
            </a:r>
            <a:r>
              <a:rPr lang="en-US" dirty="0" smtClean="0"/>
              <a:t>also links </a:t>
            </a:r>
            <a:r>
              <a:rPr lang="en-US" dirty="0"/>
              <a:t>the hot spots with different locations.</a:t>
            </a:r>
          </a:p>
          <a:p>
            <a:r>
              <a:rPr lang="en-US" dirty="0" smtClean="0"/>
              <a:t>All </a:t>
            </a:r>
            <a:r>
              <a:rPr lang="en-US" dirty="0"/>
              <a:t>elements of image map are defined inside &lt;MAP</a:t>
            </a:r>
            <a:r>
              <a:rPr lang="en-US" dirty="0" smtClean="0"/>
              <a:t>&gt; …&lt;/</a:t>
            </a:r>
            <a:r>
              <a:rPr lang="en-US" dirty="0"/>
              <a:t>MAP&gt; tags.</a:t>
            </a:r>
          </a:p>
          <a:p>
            <a:r>
              <a:rPr lang="en-US" dirty="0" smtClean="0"/>
              <a:t>&lt;</a:t>
            </a:r>
            <a:r>
              <a:rPr lang="en-US" dirty="0"/>
              <a:t>MAP&gt; tag requires NAME attribute</a:t>
            </a:r>
          </a:p>
          <a:p>
            <a:r>
              <a:rPr lang="en-US" dirty="0" smtClean="0"/>
              <a:t> </a:t>
            </a:r>
            <a:r>
              <a:rPr lang="en-US" dirty="0"/>
              <a:t>&lt;MAP NAME = “picture”&gt;</a:t>
            </a:r>
          </a:p>
          <a:p>
            <a:r>
              <a:rPr lang="en-US" dirty="0" smtClean="0"/>
              <a:t>Hotspots </a:t>
            </a:r>
            <a:r>
              <a:rPr lang="en-US" dirty="0"/>
              <a:t>designated with AREA element, defined inside &lt;MAP</a:t>
            </a:r>
            <a:r>
              <a:rPr lang="en-US" dirty="0" smtClean="0"/>
              <a:t>&gt; …&lt;/</a:t>
            </a:r>
            <a:r>
              <a:rPr lang="en-US" dirty="0"/>
              <a:t>MAP&gt; tags.</a:t>
            </a:r>
          </a:p>
          <a:p>
            <a:pPr lvl="1"/>
            <a:r>
              <a:rPr lang="en-US" dirty="0" smtClean="0"/>
              <a:t>AREA </a:t>
            </a:r>
            <a:r>
              <a:rPr lang="en-US" dirty="0"/>
              <a:t>attributes:</a:t>
            </a:r>
          </a:p>
          <a:p>
            <a:pPr lvl="1"/>
            <a:r>
              <a:rPr lang="en-US" dirty="0" smtClean="0"/>
              <a:t>HREF</a:t>
            </a:r>
            <a:r>
              <a:rPr lang="en-US" dirty="0"/>
              <a:t>: sets the target for the link on that spot.</a:t>
            </a:r>
          </a:p>
          <a:p>
            <a:pPr lvl="1"/>
            <a:r>
              <a:rPr lang="en-US" dirty="0" smtClean="0"/>
              <a:t>SHAPE </a:t>
            </a:r>
            <a:r>
              <a:rPr lang="en-US" dirty="0"/>
              <a:t>and COORDS set the characteristics of the AREA.</a:t>
            </a:r>
          </a:p>
          <a:p>
            <a:pPr lvl="1"/>
            <a:r>
              <a:rPr lang="en-US" dirty="0" smtClean="0"/>
              <a:t>TITLE</a:t>
            </a:r>
            <a:r>
              <a:rPr lang="en-US" dirty="0"/>
              <a:t>: provides </a:t>
            </a:r>
            <a:r>
              <a:rPr lang="en-US" dirty="0" err="1"/>
              <a:t>tootltip</a:t>
            </a:r>
            <a:r>
              <a:rPr lang="en-US" dirty="0"/>
              <a:t>, textual description.</a:t>
            </a:r>
          </a:p>
        </p:txBody>
      </p:sp>
    </p:spTree>
    <p:extLst>
      <p:ext uri="{BB962C8B-B14F-4D97-AF65-F5344CB8AC3E}">
        <p14:creationId xmlns:p14="http://schemas.microsoft.com/office/powerpoint/2010/main" val="84258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&lt;AREA&gt; element (continued)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• </a:t>
            </a:r>
            <a:r>
              <a:rPr lang="en-US" dirty="0"/>
              <a:t>SHAPE = “</a:t>
            </a:r>
            <a:r>
              <a:rPr lang="en-US" dirty="0" err="1"/>
              <a:t>rect</a:t>
            </a:r>
            <a:r>
              <a:rPr lang="en-US" dirty="0"/>
              <a:t>”</a:t>
            </a:r>
          </a:p>
          <a:p>
            <a:pPr lvl="1"/>
            <a:r>
              <a:rPr lang="en-US" dirty="0" smtClean="0"/>
              <a:t>Causes </a:t>
            </a:r>
            <a:r>
              <a:rPr lang="en-US" dirty="0"/>
              <a:t>rectangular hotspot to be drawn around </a:t>
            </a:r>
            <a:r>
              <a:rPr lang="en-US" dirty="0" smtClean="0"/>
              <a:t>the coordinates </a:t>
            </a:r>
            <a:r>
              <a:rPr lang="en-US" dirty="0"/>
              <a:t>given in the COORDS attribute.</a:t>
            </a:r>
          </a:p>
          <a:p>
            <a:r>
              <a:rPr lang="en-US" dirty="0" smtClean="0"/>
              <a:t>COORDS </a:t>
            </a:r>
            <a:r>
              <a:rPr lang="en-US" dirty="0"/>
              <a:t>- pairs of numbers corresponding to the x and </a:t>
            </a:r>
            <a:r>
              <a:rPr lang="en-US" dirty="0" smtClean="0"/>
              <a:t>y axes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x </a:t>
            </a:r>
            <a:r>
              <a:rPr lang="en-US" dirty="0"/>
              <a:t>axis extends horizontally from upper-left corner.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axis extends vertically from upper-left corner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rectangle will take four coordinates X1, Y1, X2, Y2.</a:t>
            </a:r>
          </a:p>
          <a:p>
            <a:r>
              <a:rPr lang="en-US" dirty="0" smtClean="0"/>
              <a:t>Ex</a:t>
            </a:r>
            <a:r>
              <a:rPr lang="en-US" dirty="0"/>
              <a:t>. &lt;AREA HREF = “form.html” SHAPE </a:t>
            </a:r>
            <a:r>
              <a:rPr lang="en-US" dirty="0" smtClean="0"/>
              <a:t>=“</a:t>
            </a:r>
            <a:r>
              <a:rPr lang="en-US" dirty="0" err="1"/>
              <a:t>rect</a:t>
            </a:r>
            <a:r>
              <a:rPr lang="en-US" dirty="0"/>
              <a:t>” COORDS = “3, 122, 73, 143” </a:t>
            </a:r>
            <a:r>
              <a:rPr lang="en-US" dirty="0" smtClean="0"/>
              <a:t>TITLE = </a:t>
            </a:r>
            <a:r>
              <a:rPr lang="en-US" dirty="0"/>
              <a:t>“Go to the form”&gt;</a:t>
            </a:r>
          </a:p>
          <a:p>
            <a:r>
              <a:rPr lang="en-US" dirty="0" smtClean="0"/>
              <a:t>Rectangular </a:t>
            </a:r>
            <a:r>
              <a:rPr lang="en-US" dirty="0"/>
              <a:t>hotspot with upper-left corner of </a:t>
            </a:r>
            <a:r>
              <a:rPr lang="en-US" dirty="0" smtClean="0"/>
              <a:t>rectangle at </a:t>
            </a:r>
            <a:r>
              <a:rPr lang="en-US" dirty="0"/>
              <a:t>(3, 122) and lower-right corner at (73, 143).</a:t>
            </a:r>
          </a:p>
        </p:txBody>
      </p:sp>
    </p:spTree>
    <p:extLst>
      <p:ext uri="{BB962C8B-B14F-4D97-AF65-F5344CB8AC3E}">
        <p14:creationId xmlns:p14="http://schemas.microsoft.com/office/powerpoint/2010/main" val="3474005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&lt;AREA&gt; element (continued)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• </a:t>
            </a:r>
            <a:r>
              <a:rPr lang="en-US" dirty="0"/>
              <a:t>SHAPE = “poly”</a:t>
            </a:r>
          </a:p>
          <a:p>
            <a:r>
              <a:rPr lang="en-US" dirty="0" smtClean="0"/>
              <a:t>Causes </a:t>
            </a:r>
            <a:r>
              <a:rPr lang="en-US" dirty="0"/>
              <a:t>a hotspot to be created around </a:t>
            </a:r>
            <a:r>
              <a:rPr lang="en-US" dirty="0" smtClean="0"/>
              <a:t>specified coordinates </a:t>
            </a:r>
            <a:r>
              <a:rPr lang="en-US" dirty="0"/>
              <a:t>for a polygon.</a:t>
            </a:r>
          </a:p>
          <a:p>
            <a:r>
              <a:rPr lang="en-US" dirty="0" smtClean="0"/>
              <a:t>A </a:t>
            </a:r>
            <a:r>
              <a:rPr lang="en-US" dirty="0"/>
              <a:t>polygon will take three or more pairs (X1, </a:t>
            </a:r>
            <a:r>
              <a:rPr lang="en-US" dirty="0" smtClean="0"/>
              <a:t>Y1, X2</a:t>
            </a:r>
            <a:r>
              <a:rPr lang="en-US" dirty="0"/>
              <a:t>, Y2,---, </a:t>
            </a:r>
            <a:r>
              <a:rPr lang="en-US" dirty="0" err="1"/>
              <a:t>Xn</a:t>
            </a:r>
            <a:r>
              <a:rPr lang="en-US" dirty="0"/>
              <a:t>, </a:t>
            </a:r>
            <a:r>
              <a:rPr lang="en-US" dirty="0" err="1"/>
              <a:t>Yn</a:t>
            </a:r>
            <a:r>
              <a:rPr lang="en-US" dirty="0"/>
              <a:t>) of coordinates denoting </a:t>
            </a:r>
            <a:r>
              <a:rPr lang="en-US" dirty="0" smtClean="0"/>
              <a:t>a polygonal </a:t>
            </a:r>
            <a:r>
              <a:rPr lang="en-US" dirty="0"/>
              <a:t>region.</a:t>
            </a:r>
          </a:p>
          <a:p>
            <a:r>
              <a:rPr lang="en-US" dirty="0" smtClean="0"/>
              <a:t>x </a:t>
            </a:r>
            <a:r>
              <a:rPr lang="en-US" dirty="0"/>
              <a:t>axis extends horizontally from </a:t>
            </a:r>
            <a:r>
              <a:rPr lang="en-US" dirty="0" smtClean="0"/>
              <a:t>upper-left corner</a:t>
            </a:r>
            <a:r>
              <a:rPr lang="en-US" dirty="0"/>
              <a:t>.</a:t>
            </a:r>
          </a:p>
          <a:p>
            <a:r>
              <a:rPr lang="en-US" dirty="0" smtClean="0"/>
              <a:t>y </a:t>
            </a:r>
            <a:r>
              <a:rPr lang="en-US" dirty="0"/>
              <a:t>axis extends vertically from upper-left corner</a:t>
            </a:r>
          </a:p>
          <a:p>
            <a:r>
              <a:rPr lang="en-US" dirty="0" smtClean="0"/>
              <a:t>Ex</a:t>
            </a:r>
            <a:r>
              <a:rPr lang="en-US" dirty="0"/>
              <a:t>. &lt;AREA HREF </a:t>
            </a:r>
            <a:r>
              <a:rPr lang="en-US" dirty="0" smtClean="0"/>
              <a:t>= “</a:t>
            </a:r>
            <a:r>
              <a:rPr lang="en-US" dirty="0"/>
              <a:t>http://www.yahoo.com” SHAPE </a:t>
            </a:r>
            <a:r>
              <a:rPr lang="en-US" dirty="0" smtClean="0"/>
              <a:t>= “</a:t>
            </a:r>
            <a:r>
              <a:rPr lang="en-US" dirty="0"/>
              <a:t>poly” COORDS = “28, 22, 24, 68</a:t>
            </a:r>
            <a:r>
              <a:rPr lang="en-US" dirty="0" smtClean="0"/>
              <a:t>, 46</a:t>
            </a:r>
            <a:r>
              <a:rPr lang="en-US" dirty="0"/>
              <a:t>, 114, 84, 111, 99, 56, 86, 13</a:t>
            </a:r>
            <a:r>
              <a:rPr lang="en-US" dirty="0" smtClean="0"/>
              <a:t>” TITLE </a:t>
            </a:r>
            <a:r>
              <a:rPr lang="en-US" dirty="0"/>
              <a:t>= “Link to YAHOO!”&gt;.</a:t>
            </a:r>
          </a:p>
        </p:txBody>
      </p:sp>
    </p:spTree>
    <p:extLst>
      <p:ext uri="{BB962C8B-B14F-4D97-AF65-F5344CB8AC3E}">
        <p14:creationId xmlns:p14="http://schemas.microsoft.com/office/powerpoint/2010/main" val="2601766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&lt;AREA&gt; element (continued)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SHAPE </a:t>
            </a:r>
            <a:r>
              <a:rPr lang="en-US" dirty="0"/>
              <a:t>= “circle”</a:t>
            </a:r>
          </a:p>
          <a:p>
            <a:r>
              <a:rPr lang="en-US" dirty="0" smtClean="0"/>
              <a:t>Creates </a:t>
            </a:r>
            <a:r>
              <a:rPr lang="en-US" dirty="0"/>
              <a:t>a circular hotspot.</a:t>
            </a:r>
          </a:p>
          <a:p>
            <a:r>
              <a:rPr lang="en-US" dirty="0" smtClean="0"/>
              <a:t>A </a:t>
            </a:r>
            <a:r>
              <a:rPr lang="en-US" dirty="0"/>
              <a:t>circle will take three coordinates: </a:t>
            </a:r>
            <a:r>
              <a:rPr lang="en-US" dirty="0" err="1"/>
              <a:t>centerX</a:t>
            </a:r>
            <a:r>
              <a:rPr lang="en-US" dirty="0" smtClean="0"/>
              <a:t>, </a:t>
            </a:r>
            <a:r>
              <a:rPr lang="en-US" dirty="0" err="1" smtClean="0"/>
              <a:t>centerY</a:t>
            </a:r>
            <a:r>
              <a:rPr lang="en-US" dirty="0" smtClean="0"/>
              <a:t> and radius in pixels.</a:t>
            </a:r>
          </a:p>
          <a:p>
            <a:r>
              <a:rPr lang="en-US" dirty="0" err="1" smtClean="0"/>
              <a:t>CenterX</a:t>
            </a:r>
            <a:r>
              <a:rPr lang="en-US" dirty="0" smtClean="0"/>
              <a:t> </a:t>
            </a:r>
            <a:r>
              <a:rPr lang="en-US" dirty="0"/>
              <a:t>axis extends horizontally from </a:t>
            </a:r>
            <a:r>
              <a:rPr lang="en-US" dirty="0" err="1" smtClean="0"/>
              <a:t>upperleft</a:t>
            </a:r>
            <a:r>
              <a:rPr lang="en-US" dirty="0" smtClean="0"/>
              <a:t> corner</a:t>
            </a:r>
            <a:r>
              <a:rPr lang="en-US" dirty="0"/>
              <a:t>.</a:t>
            </a:r>
          </a:p>
          <a:p>
            <a:r>
              <a:rPr lang="en-US" dirty="0" err="1" smtClean="0"/>
              <a:t>CenterY</a:t>
            </a:r>
            <a:r>
              <a:rPr lang="en-US" dirty="0" smtClean="0"/>
              <a:t> </a:t>
            </a:r>
            <a:r>
              <a:rPr lang="en-US" dirty="0"/>
              <a:t>axis extends vertically from </a:t>
            </a:r>
            <a:r>
              <a:rPr lang="en-US" dirty="0" smtClean="0"/>
              <a:t>upper-left corner</a:t>
            </a:r>
            <a:r>
              <a:rPr lang="en-US" dirty="0"/>
              <a:t>.</a:t>
            </a:r>
          </a:p>
          <a:p>
            <a:r>
              <a:rPr lang="en-US" dirty="0" smtClean="0"/>
              <a:t>Radius </a:t>
            </a:r>
            <a:r>
              <a:rPr lang="en-US" dirty="0"/>
              <a:t>specifies the radius of the circle.</a:t>
            </a:r>
          </a:p>
          <a:p>
            <a:r>
              <a:rPr lang="en-US" dirty="0" smtClean="0"/>
              <a:t>Ex</a:t>
            </a:r>
            <a:r>
              <a:rPr lang="en-US" dirty="0"/>
              <a:t>. &lt;AREA HREF </a:t>
            </a:r>
            <a:r>
              <a:rPr lang="en-US" dirty="0" smtClean="0"/>
              <a:t>= “</a:t>
            </a:r>
            <a:r>
              <a:rPr lang="en-US" dirty="0"/>
              <a:t>http://www.yahoo.com” SHAPE </a:t>
            </a:r>
            <a:r>
              <a:rPr lang="en-US" dirty="0" smtClean="0"/>
              <a:t>= </a:t>
            </a:r>
            <a:r>
              <a:rPr lang="fr-FR" dirty="0" smtClean="0"/>
              <a:t>“</a:t>
            </a:r>
            <a:r>
              <a:rPr lang="fr-FR" dirty="0" err="1"/>
              <a:t>circle</a:t>
            </a:r>
            <a:r>
              <a:rPr lang="fr-FR" dirty="0"/>
              <a:t>” COORDS = “146, 66, 42</a:t>
            </a:r>
            <a:r>
              <a:rPr lang="fr-FR" dirty="0" smtClean="0"/>
              <a:t>” </a:t>
            </a:r>
            <a:r>
              <a:rPr lang="en-US" dirty="0" smtClean="0"/>
              <a:t>TITLE </a:t>
            </a:r>
            <a:r>
              <a:rPr lang="en-US" dirty="0"/>
              <a:t>= “Link to YAHOO!”&gt;.</a:t>
            </a:r>
          </a:p>
        </p:txBody>
      </p:sp>
    </p:spTree>
    <p:extLst>
      <p:ext uri="{BB962C8B-B14F-4D97-AF65-F5344CB8AC3E}">
        <p14:creationId xmlns:p14="http://schemas.microsoft.com/office/powerpoint/2010/main" val="4202679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&lt;AREA&gt; element (continued)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• </a:t>
            </a:r>
            <a:r>
              <a:rPr lang="en-US" dirty="0"/>
              <a:t>SHAPE = “default”</a:t>
            </a:r>
          </a:p>
          <a:p>
            <a:r>
              <a:rPr lang="en-US" dirty="0" smtClean="0"/>
              <a:t>Represents </a:t>
            </a:r>
            <a:r>
              <a:rPr lang="en-US" dirty="0"/>
              <a:t>the remaining area of the image </a:t>
            </a:r>
            <a:r>
              <a:rPr lang="en-US" dirty="0" smtClean="0"/>
              <a:t>not defined </a:t>
            </a:r>
            <a:r>
              <a:rPr lang="en-US" dirty="0"/>
              <a:t>by any &lt;AREA&gt; element.</a:t>
            </a:r>
          </a:p>
          <a:p>
            <a:r>
              <a:rPr lang="en-US" dirty="0" smtClean="0"/>
              <a:t>If </a:t>
            </a:r>
            <a:r>
              <a:rPr lang="en-US" dirty="0"/>
              <a:t>NOHREF attribute is used with default </a:t>
            </a:r>
            <a:r>
              <a:rPr lang="en-US" dirty="0" smtClean="0"/>
              <a:t>or another </a:t>
            </a:r>
            <a:r>
              <a:rPr lang="en-US" dirty="0"/>
              <a:t>&lt;AREA&gt; element, the hot spot will </a:t>
            </a:r>
            <a:r>
              <a:rPr lang="en-US" dirty="0" smtClean="0"/>
              <a:t>not link </a:t>
            </a:r>
            <a:r>
              <a:rPr lang="en-US" dirty="0"/>
              <a:t>to any thing.</a:t>
            </a:r>
          </a:p>
        </p:txBody>
      </p:sp>
    </p:spTree>
    <p:extLst>
      <p:ext uri="{BB962C8B-B14F-4D97-AF65-F5344CB8AC3E}">
        <p14:creationId xmlns:p14="http://schemas.microsoft.com/office/powerpoint/2010/main" val="419478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7300" y="1825625"/>
            <a:ext cx="5043399" cy="435133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9837" y="2043906"/>
            <a:ext cx="48863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1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Hyperlink can be easily identified by </a:t>
            </a:r>
            <a:r>
              <a:rPr lang="en-US" dirty="0" smtClean="0"/>
              <a:t>following properties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Hyperlink </a:t>
            </a:r>
            <a:r>
              <a:rPr lang="en-US" dirty="0"/>
              <a:t>is normally underlined.</a:t>
            </a:r>
          </a:p>
          <a:p>
            <a:pPr lvl="1"/>
            <a:r>
              <a:rPr lang="en-US" dirty="0" smtClean="0"/>
              <a:t>Color </a:t>
            </a:r>
            <a:r>
              <a:rPr lang="en-US" dirty="0"/>
              <a:t>of Hyperlink is normally different form </a:t>
            </a:r>
            <a:r>
              <a:rPr lang="en-US" dirty="0" smtClean="0"/>
              <a:t>normal text </a:t>
            </a:r>
            <a:r>
              <a:rPr lang="en-US" dirty="0"/>
              <a:t>(.i.e. it is blue.).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mouse pointer moves to a hyperlink, </a:t>
            </a:r>
            <a:r>
              <a:rPr lang="en-US" dirty="0" smtClean="0"/>
              <a:t>arrow pointer </a:t>
            </a:r>
            <a:r>
              <a:rPr lang="en-US" dirty="0"/>
              <a:t>changes to a pointing hand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Any type of hyperlink can be created using &lt;A&gt; tag in a web page.</a:t>
            </a:r>
          </a:p>
          <a:p>
            <a:r>
              <a:rPr lang="en-US" dirty="0" smtClean="0"/>
              <a:t>&lt;A&gt; is pair tag and text between &lt;A&gt;---&lt;/A&gt; is displayed in the webpage as a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3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Hyperlinks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</a:t>
            </a:r>
            <a:r>
              <a:rPr lang="en-US" sz="3200" dirty="0"/>
              <a:t>Document Reference:</a:t>
            </a:r>
          </a:p>
          <a:p>
            <a:pPr lvl="1"/>
            <a:r>
              <a:rPr lang="en-US" sz="2800" dirty="0" smtClean="0"/>
              <a:t>The hyperlinks </a:t>
            </a:r>
            <a:r>
              <a:rPr lang="en-US" sz="2800" dirty="0"/>
              <a:t>are linked with other locations </a:t>
            </a:r>
            <a:r>
              <a:rPr lang="en-US" sz="2800" dirty="0" smtClean="0"/>
              <a:t>within the </a:t>
            </a:r>
            <a:r>
              <a:rPr lang="en-US" sz="2800" dirty="0"/>
              <a:t>same page.</a:t>
            </a:r>
          </a:p>
          <a:p>
            <a:pPr lvl="1"/>
            <a:r>
              <a:rPr lang="en-US" sz="2800" dirty="0" smtClean="0"/>
              <a:t>The </a:t>
            </a:r>
            <a:r>
              <a:rPr lang="en-US" sz="2800" dirty="0"/>
              <a:t>locations, to which these hyperlinks are linked, </a:t>
            </a:r>
            <a:r>
              <a:rPr lang="en-US" sz="2800" dirty="0" smtClean="0"/>
              <a:t>called Bookmarks</a:t>
            </a:r>
            <a:r>
              <a:rPr lang="en-US" sz="2800" dirty="0"/>
              <a:t>.’</a:t>
            </a:r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Bookmarks helps the viewer to easily navigate/find </a:t>
            </a:r>
            <a:r>
              <a:rPr lang="en-US" sz="2400" dirty="0" smtClean="0"/>
              <a:t>a particular </a:t>
            </a:r>
            <a:r>
              <a:rPr lang="en-US" sz="2400" dirty="0"/>
              <a:t>place in the same web page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844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Hyperlinks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Internal </a:t>
            </a:r>
            <a:r>
              <a:rPr lang="en-US" dirty="0"/>
              <a:t>Links: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hyperlinks </a:t>
            </a:r>
            <a:r>
              <a:rPr lang="en-US" dirty="0" smtClean="0"/>
              <a:t>are </a:t>
            </a:r>
            <a:r>
              <a:rPr lang="en-US" dirty="0"/>
              <a:t>linked with the other </a:t>
            </a:r>
            <a:r>
              <a:rPr lang="en-US" dirty="0" smtClean="0"/>
              <a:t>web pages </a:t>
            </a:r>
            <a:r>
              <a:rPr lang="en-US" dirty="0"/>
              <a:t>within the same website.</a:t>
            </a:r>
          </a:p>
          <a:p>
            <a:r>
              <a:rPr lang="en-US" dirty="0" smtClean="0"/>
              <a:t>External </a:t>
            </a:r>
            <a:r>
              <a:rPr lang="en-US" dirty="0"/>
              <a:t>Links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the hyperlinks that are linked with web pages </a:t>
            </a:r>
            <a:r>
              <a:rPr lang="en-US" dirty="0" smtClean="0"/>
              <a:t>within the </a:t>
            </a:r>
            <a:r>
              <a:rPr lang="en-US" dirty="0"/>
              <a:t>other website or with other websites.</a:t>
            </a:r>
          </a:p>
          <a:p>
            <a:r>
              <a:rPr lang="en-US" dirty="0" smtClean="0"/>
              <a:t>Email </a:t>
            </a:r>
            <a:r>
              <a:rPr lang="en-US" dirty="0"/>
              <a:t>Links: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are the hyperlinks that are linked with the </a:t>
            </a:r>
            <a:r>
              <a:rPr lang="en-US" dirty="0" smtClean="0"/>
              <a:t>E-mail address </a:t>
            </a:r>
            <a:r>
              <a:rPr lang="en-US" dirty="0"/>
              <a:t>of a person.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E-mail application (MS-Exchange) starts automatically</a:t>
            </a:r>
            <a:r>
              <a:rPr lang="en-US" dirty="0" smtClean="0"/>
              <a:t>, when </a:t>
            </a:r>
            <a:r>
              <a:rPr lang="en-US" dirty="0"/>
              <a:t>the user clicks on them.</a:t>
            </a:r>
          </a:p>
        </p:txBody>
      </p:sp>
    </p:spTree>
    <p:extLst>
      <p:ext uri="{BB962C8B-B14F-4D97-AF65-F5344CB8AC3E}">
        <p14:creationId xmlns:p14="http://schemas.microsoft.com/office/powerpoint/2010/main" val="103960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3" y="1022682"/>
            <a:ext cx="7543800" cy="49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 Colors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/>
              <a:t>default hyperlink color is blue.</a:t>
            </a:r>
          </a:p>
          <a:p>
            <a:r>
              <a:rPr lang="en-US" dirty="0" smtClean="0"/>
              <a:t>Blue </a:t>
            </a:r>
            <a:r>
              <a:rPr lang="en-US" dirty="0"/>
              <a:t>color can be changed by using some attributes </a:t>
            </a:r>
            <a:r>
              <a:rPr lang="en-US" dirty="0" smtClean="0"/>
              <a:t>in the </a:t>
            </a:r>
            <a:r>
              <a:rPr lang="en-US" dirty="0"/>
              <a:t>&lt;BODY&gt; tag. The value of these attributes can </a:t>
            </a:r>
            <a:r>
              <a:rPr lang="en-US" dirty="0" smtClean="0"/>
              <a:t>be either </a:t>
            </a:r>
            <a:r>
              <a:rPr lang="en-US" dirty="0"/>
              <a:t>a color name or its hexadecimal value.</a:t>
            </a:r>
          </a:p>
          <a:p>
            <a:r>
              <a:rPr lang="en-US" dirty="0" smtClean="0"/>
              <a:t>By default, links will appear as follows in all browsers:</a:t>
            </a:r>
          </a:p>
          <a:p>
            <a:pPr lvl="1"/>
            <a:r>
              <a:rPr lang="en-US" dirty="0" smtClean="0"/>
              <a:t>An unvisited link is underlined and blue</a:t>
            </a:r>
          </a:p>
          <a:p>
            <a:pPr lvl="1"/>
            <a:r>
              <a:rPr lang="en-US" dirty="0" smtClean="0"/>
              <a:t>A visited link is underlined and purple</a:t>
            </a:r>
          </a:p>
          <a:p>
            <a:pPr lvl="1"/>
            <a:r>
              <a:rPr lang="en-US" dirty="0" smtClean="0"/>
              <a:t>An active link is underlined and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8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Hyperlink Colors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</a:t>
            </a:r>
            <a:r>
              <a:rPr lang="en-US" dirty="0"/>
              <a:t>: it sets the color for a hyperlink before it </a:t>
            </a:r>
            <a:r>
              <a:rPr lang="en-US" dirty="0" smtClean="0"/>
              <a:t>is clicked </a:t>
            </a:r>
            <a:r>
              <a:rPr lang="en-US" dirty="0"/>
              <a:t>or visited.</a:t>
            </a:r>
          </a:p>
          <a:p>
            <a:r>
              <a:rPr lang="en-US" dirty="0" smtClean="0"/>
              <a:t>ALINK </a:t>
            </a:r>
            <a:r>
              <a:rPr lang="en-US" dirty="0"/>
              <a:t>: it defines the hyperlink color when mouse </a:t>
            </a:r>
            <a:r>
              <a:rPr lang="en-US" dirty="0" smtClean="0"/>
              <a:t>is in </a:t>
            </a:r>
            <a:r>
              <a:rPr lang="en-US" dirty="0"/>
              <a:t>the clicked position over a hyperlink. It </a:t>
            </a:r>
            <a:r>
              <a:rPr lang="en-US" dirty="0" smtClean="0"/>
              <a:t>remains until </a:t>
            </a:r>
            <a:r>
              <a:rPr lang="en-US" dirty="0"/>
              <a:t>the mouse button is pressed and disappears </a:t>
            </a:r>
            <a:r>
              <a:rPr lang="en-US" dirty="0" smtClean="0"/>
              <a:t>when the </a:t>
            </a:r>
            <a:r>
              <a:rPr lang="en-US" dirty="0"/>
              <a:t>button is released.</a:t>
            </a:r>
          </a:p>
          <a:p>
            <a:r>
              <a:rPr lang="en-US" dirty="0" smtClean="0"/>
              <a:t>VLINK </a:t>
            </a:r>
            <a:r>
              <a:rPr lang="en-US" dirty="0"/>
              <a:t>: it sets the color for hyperlink after it </a:t>
            </a:r>
            <a:r>
              <a:rPr lang="en-US" dirty="0" smtClean="0"/>
              <a:t>has been </a:t>
            </a:r>
            <a:r>
              <a:rPr lang="en-US" dirty="0"/>
              <a:t>visited.</a:t>
            </a:r>
          </a:p>
        </p:txBody>
      </p:sp>
    </p:spTree>
    <p:extLst>
      <p:ext uri="{BB962C8B-B14F-4D97-AF65-F5344CB8AC3E}">
        <p14:creationId xmlns:p14="http://schemas.microsoft.com/office/powerpoint/2010/main" val="150872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Hyperlinks in HTML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Tags used for creating hyperlinks is</a:t>
            </a:r>
          </a:p>
          <a:p>
            <a:r>
              <a:rPr lang="en-US" dirty="0" smtClean="0"/>
              <a:t>&lt;A HREF =“page.HTML”&gt; Link Text &lt;/A&gt;</a:t>
            </a:r>
          </a:p>
          <a:p>
            <a:endParaRPr lang="en-US" dirty="0" smtClean="0"/>
          </a:p>
          <a:p>
            <a:r>
              <a:rPr lang="en-US" dirty="0" smtClean="0"/>
              <a:t>Attributes</a:t>
            </a:r>
            <a:endParaRPr lang="en-US" dirty="0"/>
          </a:p>
          <a:p>
            <a:r>
              <a:rPr lang="en-US" dirty="0" smtClean="0"/>
              <a:t>HREF </a:t>
            </a:r>
            <a:r>
              <a:rPr lang="en-US" dirty="0"/>
              <a:t>: specifies the location to which the link is connected</a:t>
            </a:r>
            <a:r>
              <a:rPr lang="en-US" dirty="0" smtClean="0"/>
              <a:t>. An </a:t>
            </a:r>
            <a:r>
              <a:rPr lang="en-US" dirty="0"/>
              <a:t>anchor can be linked to: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web page.</a:t>
            </a:r>
          </a:p>
          <a:p>
            <a:pPr lvl="1"/>
            <a:r>
              <a:rPr lang="en-US" dirty="0" smtClean="0"/>
              <a:t>Another </a:t>
            </a:r>
            <a:r>
              <a:rPr lang="en-US" dirty="0"/>
              <a:t>part of the same web page.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file etc.</a:t>
            </a:r>
          </a:p>
          <a:p>
            <a:r>
              <a:rPr lang="en-US" dirty="0" smtClean="0"/>
              <a:t>TARGET </a:t>
            </a:r>
            <a:r>
              <a:rPr lang="en-US" dirty="0"/>
              <a:t>: specifies the window to open the linked page.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value “_blank” specifies that the linked page should </a:t>
            </a:r>
            <a:r>
              <a:rPr lang="en-US" dirty="0" smtClean="0"/>
              <a:t>be opened </a:t>
            </a:r>
            <a:r>
              <a:rPr lang="en-US" dirty="0"/>
              <a:t>in a new web browser window.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default is the same web browser window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3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1584</Words>
  <Application>Microsoft Office PowerPoint</Application>
  <PresentationFormat>Widescreen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HTML Hyperlinks</vt:lpstr>
      <vt:lpstr>Hyperlinks </vt:lpstr>
      <vt:lpstr>Hyperlinks </vt:lpstr>
      <vt:lpstr>Types of Hyperlinks </vt:lpstr>
      <vt:lpstr>Types of Hyperlinks </vt:lpstr>
      <vt:lpstr>PowerPoint Presentation</vt:lpstr>
      <vt:lpstr>Hyperlink Colors </vt:lpstr>
      <vt:lpstr>Hyperlink Colors </vt:lpstr>
      <vt:lpstr>Creating Hyperlinks in HTML </vt:lpstr>
      <vt:lpstr>Links to Relative address Another Web Page in the Same Site</vt:lpstr>
      <vt:lpstr>PowerPoint Presentation</vt:lpstr>
      <vt:lpstr>PowerPoint Presentation</vt:lpstr>
      <vt:lpstr>Links to absolute address the Pages of Other WebSites</vt:lpstr>
      <vt:lpstr>PowerPoint Presentation</vt:lpstr>
      <vt:lpstr>PowerPoint Presentation</vt:lpstr>
      <vt:lpstr>E-mail Hyperlinks </vt:lpstr>
      <vt:lpstr>Links to Other Parts of the Same Page </vt:lpstr>
      <vt:lpstr>PowerPoint Presentation</vt:lpstr>
      <vt:lpstr>PowerPoint Presentation</vt:lpstr>
      <vt:lpstr>Setting Images as Hyperlinks </vt:lpstr>
      <vt:lpstr>Image Maps</vt:lpstr>
      <vt:lpstr>The “USEMAP” Attribute</vt:lpstr>
      <vt:lpstr>&lt;MAP&gt; Tag</vt:lpstr>
      <vt:lpstr>&lt;AREA&gt; element (continued) </vt:lpstr>
      <vt:lpstr>&lt;AREA&gt; element (continued) </vt:lpstr>
      <vt:lpstr>&lt;AREA&gt; element (continued) </vt:lpstr>
      <vt:lpstr>&lt;AREA&gt; element (continued)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User</dc:creator>
  <cp:lastModifiedBy>User</cp:lastModifiedBy>
  <cp:revision>24</cp:revision>
  <dcterms:created xsi:type="dcterms:W3CDTF">2021-04-03T05:50:10Z</dcterms:created>
  <dcterms:modified xsi:type="dcterms:W3CDTF">2021-04-08T07:54:55Z</dcterms:modified>
</cp:coreProperties>
</file>