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7" r:id="rId2"/>
    <p:sldId id="258" r:id="rId3"/>
    <p:sldId id="284" r:id="rId4"/>
    <p:sldId id="285" r:id="rId5"/>
    <p:sldId id="286" r:id="rId6"/>
    <p:sldId id="259" r:id="rId7"/>
    <p:sldId id="275" r:id="rId8"/>
    <p:sldId id="276" r:id="rId9"/>
    <p:sldId id="277" r:id="rId10"/>
    <p:sldId id="278" r:id="rId11"/>
    <p:sldId id="279" r:id="rId12"/>
    <p:sldId id="260" r:id="rId13"/>
    <p:sldId id="261" r:id="rId14"/>
    <p:sldId id="262" r:id="rId15"/>
    <p:sldId id="269" r:id="rId16"/>
    <p:sldId id="283" r:id="rId17"/>
    <p:sldId id="274" r:id="rId18"/>
    <p:sldId id="270" r:id="rId19"/>
    <p:sldId id="271" r:id="rId20"/>
    <p:sldId id="272" r:id="rId21"/>
    <p:sldId id="265" r:id="rId22"/>
    <p:sldId id="273"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7" d="100"/>
          <a:sy n="87" d="100"/>
        </p:scale>
        <p:origin x="-437"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C6DC9-A34F-409F-BCFD-CCA6DC79DCC3}" type="datetimeFigureOut">
              <a:rPr lang="en-US" smtClean="0"/>
              <a:t>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0EDF5-EEE4-428A-93A1-FBACC47D9075}" type="slidenum">
              <a:rPr lang="en-US" smtClean="0"/>
              <a:t>‹#›</a:t>
            </a:fld>
            <a:endParaRPr lang="en-US"/>
          </a:p>
        </p:txBody>
      </p:sp>
    </p:spTree>
    <p:extLst>
      <p:ext uri="{BB962C8B-B14F-4D97-AF65-F5344CB8AC3E}">
        <p14:creationId xmlns:p14="http://schemas.microsoft.com/office/powerpoint/2010/main" val="2359294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3C1554-5350-1E09-4CDC-27365D79C3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36C9143-E43E-C8FA-B3F1-547EF4F86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7F5EDBA-7E87-EADE-55D7-4C40576A18B9}"/>
              </a:ext>
            </a:extLst>
          </p:cNvPr>
          <p:cNvSpPr>
            <a:spLocks noGrp="1"/>
          </p:cNvSpPr>
          <p:nvPr>
            <p:ph type="dt" sz="half" idx="10"/>
          </p:nvPr>
        </p:nvSpPr>
        <p:spPr/>
        <p:txBody>
          <a:bodyPr/>
          <a:lstStyle/>
          <a:p>
            <a:fld id="{5E96537B-D569-496B-8835-C4D7A48F9817}" type="datetime1">
              <a:rPr lang="en-US" smtClean="0"/>
              <a:t>2/4/2025</a:t>
            </a:fld>
            <a:endParaRPr lang="en-US"/>
          </a:p>
        </p:txBody>
      </p:sp>
      <p:sp>
        <p:nvSpPr>
          <p:cNvPr id="5" name="Footer Placeholder 4">
            <a:extLst>
              <a:ext uri="{FF2B5EF4-FFF2-40B4-BE49-F238E27FC236}">
                <a16:creationId xmlns:a16="http://schemas.microsoft.com/office/drawing/2014/main" xmlns="" id="{2AF5971D-63A3-B218-2E57-FEC812D64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C02566-C659-C5BC-C2D6-92CE650651F2}"/>
              </a:ext>
            </a:extLst>
          </p:cNvPr>
          <p:cNvSpPr>
            <a:spLocks noGrp="1"/>
          </p:cNvSpPr>
          <p:nvPr>
            <p:ph type="sldNum" sz="quarter" idx="12"/>
          </p:nvPr>
        </p:nvSpPr>
        <p:spPr/>
        <p:txBody>
          <a:bodyPr/>
          <a:lstStyle/>
          <a:p>
            <a:fld id="{79BC365B-CEB5-43DB-85BB-AA585115BDA3}" type="slidenum">
              <a:rPr lang="en-US" smtClean="0"/>
              <a:t>‹#›</a:t>
            </a:fld>
            <a:endParaRPr lang="en-US"/>
          </a:p>
        </p:txBody>
      </p:sp>
    </p:spTree>
    <p:extLst>
      <p:ext uri="{BB962C8B-B14F-4D97-AF65-F5344CB8AC3E}">
        <p14:creationId xmlns:p14="http://schemas.microsoft.com/office/powerpoint/2010/main" val="2596800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DC3A5-31D8-BDB0-8465-F277430691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C5F3103-11CB-A682-6B4D-BF2602483A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94B6FA3-1EE9-A8CF-45FC-D65F76102880}"/>
              </a:ext>
            </a:extLst>
          </p:cNvPr>
          <p:cNvSpPr>
            <a:spLocks noGrp="1"/>
          </p:cNvSpPr>
          <p:nvPr>
            <p:ph type="dt" sz="half" idx="10"/>
          </p:nvPr>
        </p:nvSpPr>
        <p:spPr/>
        <p:txBody>
          <a:bodyPr/>
          <a:lstStyle/>
          <a:p>
            <a:fld id="{7C2CBF63-D4EB-4840-8F13-6BECADD9BF23}" type="datetime1">
              <a:rPr lang="en-US" smtClean="0"/>
              <a:t>2/4/2025</a:t>
            </a:fld>
            <a:endParaRPr lang="en-US"/>
          </a:p>
        </p:txBody>
      </p:sp>
      <p:sp>
        <p:nvSpPr>
          <p:cNvPr id="5" name="Footer Placeholder 4">
            <a:extLst>
              <a:ext uri="{FF2B5EF4-FFF2-40B4-BE49-F238E27FC236}">
                <a16:creationId xmlns:a16="http://schemas.microsoft.com/office/drawing/2014/main" xmlns="" id="{D69CF0AB-AA7C-73F9-EAA3-789B80BF15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853435-B215-3691-E693-849E4F70821A}"/>
              </a:ext>
            </a:extLst>
          </p:cNvPr>
          <p:cNvSpPr>
            <a:spLocks noGrp="1"/>
          </p:cNvSpPr>
          <p:nvPr>
            <p:ph type="sldNum" sz="quarter" idx="12"/>
          </p:nvPr>
        </p:nvSpPr>
        <p:spPr/>
        <p:txBody>
          <a:bodyPr/>
          <a:lstStyle/>
          <a:p>
            <a:fld id="{79BC365B-CEB5-43DB-85BB-AA585115BDA3}" type="slidenum">
              <a:rPr lang="en-US" smtClean="0"/>
              <a:t>‹#›</a:t>
            </a:fld>
            <a:endParaRPr lang="en-US"/>
          </a:p>
        </p:txBody>
      </p:sp>
    </p:spTree>
    <p:extLst>
      <p:ext uri="{BB962C8B-B14F-4D97-AF65-F5344CB8AC3E}">
        <p14:creationId xmlns:p14="http://schemas.microsoft.com/office/powerpoint/2010/main" val="732485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225707C-7A82-0D11-C7EA-1A7AFF78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AE74856-EB9C-7172-CE20-A5E1999556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2F44DD5-1CD2-92D6-25ED-268F4B001962}"/>
              </a:ext>
            </a:extLst>
          </p:cNvPr>
          <p:cNvSpPr>
            <a:spLocks noGrp="1"/>
          </p:cNvSpPr>
          <p:nvPr>
            <p:ph type="dt" sz="half" idx="10"/>
          </p:nvPr>
        </p:nvSpPr>
        <p:spPr/>
        <p:txBody>
          <a:bodyPr/>
          <a:lstStyle/>
          <a:p>
            <a:fld id="{17A6BD5D-3174-4959-9EDD-1E886F25BF15}" type="datetime1">
              <a:rPr lang="en-US" smtClean="0"/>
              <a:t>2/4/2025</a:t>
            </a:fld>
            <a:endParaRPr lang="en-US"/>
          </a:p>
        </p:txBody>
      </p:sp>
      <p:sp>
        <p:nvSpPr>
          <p:cNvPr id="5" name="Footer Placeholder 4">
            <a:extLst>
              <a:ext uri="{FF2B5EF4-FFF2-40B4-BE49-F238E27FC236}">
                <a16:creationId xmlns:a16="http://schemas.microsoft.com/office/drawing/2014/main" xmlns="" id="{03881957-6C8A-1F58-9AB3-D086AF752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8BFE9AB-E128-A6C8-F438-1F0664B581EB}"/>
              </a:ext>
            </a:extLst>
          </p:cNvPr>
          <p:cNvSpPr>
            <a:spLocks noGrp="1"/>
          </p:cNvSpPr>
          <p:nvPr>
            <p:ph type="sldNum" sz="quarter" idx="12"/>
          </p:nvPr>
        </p:nvSpPr>
        <p:spPr/>
        <p:txBody>
          <a:bodyPr/>
          <a:lstStyle/>
          <a:p>
            <a:fld id="{79BC365B-CEB5-43DB-85BB-AA585115BDA3}" type="slidenum">
              <a:rPr lang="en-US" smtClean="0"/>
              <a:t>‹#›</a:t>
            </a:fld>
            <a:endParaRPr lang="en-US"/>
          </a:p>
        </p:txBody>
      </p:sp>
    </p:spTree>
    <p:extLst>
      <p:ext uri="{BB962C8B-B14F-4D97-AF65-F5344CB8AC3E}">
        <p14:creationId xmlns:p14="http://schemas.microsoft.com/office/powerpoint/2010/main" val="415880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FFC396-94A8-D2EC-8443-5709492A8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7B76B69-F7D9-2CA2-D18E-AED1D018C2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D7F1C5A-927E-2FDD-CEC6-34AC7D3AD11D}"/>
              </a:ext>
            </a:extLst>
          </p:cNvPr>
          <p:cNvSpPr>
            <a:spLocks noGrp="1"/>
          </p:cNvSpPr>
          <p:nvPr>
            <p:ph type="dt" sz="half" idx="10"/>
          </p:nvPr>
        </p:nvSpPr>
        <p:spPr/>
        <p:txBody>
          <a:bodyPr/>
          <a:lstStyle/>
          <a:p>
            <a:fld id="{6085FCB9-694B-47C3-B727-6A62340B3891}" type="datetime1">
              <a:rPr lang="en-US" smtClean="0"/>
              <a:t>2/4/2025</a:t>
            </a:fld>
            <a:endParaRPr lang="en-US"/>
          </a:p>
        </p:txBody>
      </p:sp>
      <p:sp>
        <p:nvSpPr>
          <p:cNvPr id="5" name="Footer Placeholder 4">
            <a:extLst>
              <a:ext uri="{FF2B5EF4-FFF2-40B4-BE49-F238E27FC236}">
                <a16:creationId xmlns:a16="http://schemas.microsoft.com/office/drawing/2014/main" xmlns="" id="{C55BF061-F276-85AA-0B61-1C4313275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C7AE58D-0D52-C225-0757-21BA46D1C03E}"/>
              </a:ext>
            </a:extLst>
          </p:cNvPr>
          <p:cNvSpPr>
            <a:spLocks noGrp="1"/>
          </p:cNvSpPr>
          <p:nvPr>
            <p:ph type="sldNum" sz="quarter" idx="12"/>
          </p:nvPr>
        </p:nvSpPr>
        <p:spPr/>
        <p:txBody>
          <a:bodyPr/>
          <a:lstStyle/>
          <a:p>
            <a:fld id="{79BC365B-CEB5-43DB-85BB-AA585115BDA3}" type="slidenum">
              <a:rPr lang="en-US" smtClean="0"/>
              <a:t>‹#›</a:t>
            </a:fld>
            <a:endParaRPr lang="en-US"/>
          </a:p>
        </p:txBody>
      </p:sp>
    </p:spTree>
    <p:extLst>
      <p:ext uri="{BB962C8B-B14F-4D97-AF65-F5344CB8AC3E}">
        <p14:creationId xmlns:p14="http://schemas.microsoft.com/office/powerpoint/2010/main" val="291231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AF6B36-763E-01AB-D0E6-C79BBA4FDC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8F0E432-957F-8633-7B9F-7C219710DF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044C840-EA56-679B-1515-5C64029AE0C2}"/>
              </a:ext>
            </a:extLst>
          </p:cNvPr>
          <p:cNvSpPr>
            <a:spLocks noGrp="1"/>
          </p:cNvSpPr>
          <p:nvPr>
            <p:ph type="dt" sz="half" idx="10"/>
          </p:nvPr>
        </p:nvSpPr>
        <p:spPr/>
        <p:txBody>
          <a:bodyPr/>
          <a:lstStyle/>
          <a:p>
            <a:fld id="{38351648-4BB7-4D09-AC14-EC30A056022B}" type="datetime1">
              <a:rPr lang="en-US" smtClean="0"/>
              <a:t>2/4/2025</a:t>
            </a:fld>
            <a:endParaRPr lang="en-US"/>
          </a:p>
        </p:txBody>
      </p:sp>
      <p:sp>
        <p:nvSpPr>
          <p:cNvPr id="5" name="Footer Placeholder 4">
            <a:extLst>
              <a:ext uri="{FF2B5EF4-FFF2-40B4-BE49-F238E27FC236}">
                <a16:creationId xmlns:a16="http://schemas.microsoft.com/office/drawing/2014/main" xmlns="" id="{DE65E67B-ABC3-C468-CD0B-EE6FCA673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8063F37-5F86-8150-5EEE-23ACCEEE681E}"/>
              </a:ext>
            </a:extLst>
          </p:cNvPr>
          <p:cNvSpPr>
            <a:spLocks noGrp="1"/>
          </p:cNvSpPr>
          <p:nvPr>
            <p:ph type="sldNum" sz="quarter" idx="12"/>
          </p:nvPr>
        </p:nvSpPr>
        <p:spPr/>
        <p:txBody>
          <a:bodyPr/>
          <a:lstStyle/>
          <a:p>
            <a:fld id="{79BC365B-CEB5-43DB-85BB-AA585115BDA3}" type="slidenum">
              <a:rPr lang="en-US" smtClean="0"/>
              <a:t>‹#›</a:t>
            </a:fld>
            <a:endParaRPr lang="en-US"/>
          </a:p>
        </p:txBody>
      </p:sp>
    </p:spTree>
    <p:extLst>
      <p:ext uri="{BB962C8B-B14F-4D97-AF65-F5344CB8AC3E}">
        <p14:creationId xmlns:p14="http://schemas.microsoft.com/office/powerpoint/2010/main" val="1148441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425673-3D63-DB33-89F1-07A86E547A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76A2D51-5AAC-19D3-2DFA-2C4E10A7D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361D624-79CC-E4D1-C8E6-ACF0E6BC3F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7266B82-8A4E-E620-F987-6F609FF5032E}"/>
              </a:ext>
            </a:extLst>
          </p:cNvPr>
          <p:cNvSpPr>
            <a:spLocks noGrp="1"/>
          </p:cNvSpPr>
          <p:nvPr>
            <p:ph type="dt" sz="half" idx="10"/>
          </p:nvPr>
        </p:nvSpPr>
        <p:spPr/>
        <p:txBody>
          <a:bodyPr/>
          <a:lstStyle/>
          <a:p>
            <a:fld id="{59BCB738-138C-4A2C-B5E9-90CB847B8F6F}" type="datetime1">
              <a:rPr lang="en-US" smtClean="0"/>
              <a:t>2/4/2025</a:t>
            </a:fld>
            <a:endParaRPr lang="en-US"/>
          </a:p>
        </p:txBody>
      </p:sp>
      <p:sp>
        <p:nvSpPr>
          <p:cNvPr id="6" name="Footer Placeholder 5">
            <a:extLst>
              <a:ext uri="{FF2B5EF4-FFF2-40B4-BE49-F238E27FC236}">
                <a16:creationId xmlns:a16="http://schemas.microsoft.com/office/drawing/2014/main" xmlns="" id="{7C7CFC83-1024-E1BE-7245-6A5625074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0D8F713-6230-90E4-D7CA-F795DE9ED429}"/>
              </a:ext>
            </a:extLst>
          </p:cNvPr>
          <p:cNvSpPr>
            <a:spLocks noGrp="1"/>
          </p:cNvSpPr>
          <p:nvPr>
            <p:ph type="sldNum" sz="quarter" idx="12"/>
          </p:nvPr>
        </p:nvSpPr>
        <p:spPr/>
        <p:txBody>
          <a:bodyPr/>
          <a:lstStyle/>
          <a:p>
            <a:fld id="{79BC365B-CEB5-43DB-85BB-AA585115BDA3}" type="slidenum">
              <a:rPr lang="en-US" smtClean="0"/>
              <a:t>‹#›</a:t>
            </a:fld>
            <a:endParaRPr lang="en-US"/>
          </a:p>
        </p:txBody>
      </p:sp>
    </p:spTree>
    <p:extLst>
      <p:ext uri="{BB962C8B-B14F-4D97-AF65-F5344CB8AC3E}">
        <p14:creationId xmlns:p14="http://schemas.microsoft.com/office/powerpoint/2010/main" val="3388320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78BEA-0EE0-BB60-7DD0-814AF11EB5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47031DB-89EC-C542-E76B-72E51511E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FF0225E-384C-C7B8-6606-8E09606450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49A5036-8D99-F81C-E85F-B81DEF61F9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59932E1-0DB0-AD2F-8F23-9759EDBFB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BA1FD80-20DE-18E8-442A-972E24C79D3C}"/>
              </a:ext>
            </a:extLst>
          </p:cNvPr>
          <p:cNvSpPr>
            <a:spLocks noGrp="1"/>
          </p:cNvSpPr>
          <p:nvPr>
            <p:ph type="dt" sz="half" idx="10"/>
          </p:nvPr>
        </p:nvSpPr>
        <p:spPr/>
        <p:txBody>
          <a:bodyPr/>
          <a:lstStyle/>
          <a:p>
            <a:fld id="{7C5B502E-0AE2-4924-BB34-4FB040361822}" type="datetime1">
              <a:rPr lang="en-US" smtClean="0"/>
              <a:t>2/4/2025</a:t>
            </a:fld>
            <a:endParaRPr lang="en-US"/>
          </a:p>
        </p:txBody>
      </p:sp>
      <p:sp>
        <p:nvSpPr>
          <p:cNvPr id="8" name="Footer Placeholder 7">
            <a:extLst>
              <a:ext uri="{FF2B5EF4-FFF2-40B4-BE49-F238E27FC236}">
                <a16:creationId xmlns:a16="http://schemas.microsoft.com/office/drawing/2014/main" xmlns="" id="{65698F1E-E4AB-0316-4B88-8E62461FC0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9BD57E6-FCB9-4D4C-C331-359951E484F6}"/>
              </a:ext>
            </a:extLst>
          </p:cNvPr>
          <p:cNvSpPr>
            <a:spLocks noGrp="1"/>
          </p:cNvSpPr>
          <p:nvPr>
            <p:ph type="sldNum" sz="quarter" idx="12"/>
          </p:nvPr>
        </p:nvSpPr>
        <p:spPr/>
        <p:txBody>
          <a:bodyPr/>
          <a:lstStyle/>
          <a:p>
            <a:fld id="{79BC365B-CEB5-43DB-85BB-AA585115BDA3}" type="slidenum">
              <a:rPr lang="en-US" smtClean="0"/>
              <a:t>‹#›</a:t>
            </a:fld>
            <a:endParaRPr lang="en-US"/>
          </a:p>
        </p:txBody>
      </p:sp>
    </p:spTree>
    <p:extLst>
      <p:ext uri="{BB962C8B-B14F-4D97-AF65-F5344CB8AC3E}">
        <p14:creationId xmlns:p14="http://schemas.microsoft.com/office/powerpoint/2010/main" val="2670745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DDA627-F572-0184-B73D-573555E5C9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E227E3A-9030-DE89-98CB-98903E610F22}"/>
              </a:ext>
            </a:extLst>
          </p:cNvPr>
          <p:cNvSpPr>
            <a:spLocks noGrp="1"/>
          </p:cNvSpPr>
          <p:nvPr>
            <p:ph type="dt" sz="half" idx="10"/>
          </p:nvPr>
        </p:nvSpPr>
        <p:spPr/>
        <p:txBody>
          <a:bodyPr/>
          <a:lstStyle/>
          <a:p>
            <a:fld id="{10234E17-65BF-4A45-AD42-F485C03191FD}" type="datetime1">
              <a:rPr lang="en-US" smtClean="0"/>
              <a:t>2/4/2025</a:t>
            </a:fld>
            <a:endParaRPr lang="en-US"/>
          </a:p>
        </p:txBody>
      </p:sp>
      <p:sp>
        <p:nvSpPr>
          <p:cNvPr id="4" name="Footer Placeholder 3">
            <a:extLst>
              <a:ext uri="{FF2B5EF4-FFF2-40B4-BE49-F238E27FC236}">
                <a16:creationId xmlns:a16="http://schemas.microsoft.com/office/drawing/2014/main" xmlns="" id="{FE160233-2FB0-7FF0-FD60-1D447A208D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198AD68-8F01-04E9-0ACE-74C755B3ED85}"/>
              </a:ext>
            </a:extLst>
          </p:cNvPr>
          <p:cNvSpPr>
            <a:spLocks noGrp="1"/>
          </p:cNvSpPr>
          <p:nvPr>
            <p:ph type="sldNum" sz="quarter" idx="12"/>
          </p:nvPr>
        </p:nvSpPr>
        <p:spPr/>
        <p:txBody>
          <a:bodyPr/>
          <a:lstStyle/>
          <a:p>
            <a:fld id="{79BC365B-CEB5-43DB-85BB-AA585115BDA3}" type="slidenum">
              <a:rPr lang="en-US" smtClean="0"/>
              <a:t>‹#›</a:t>
            </a:fld>
            <a:endParaRPr lang="en-US"/>
          </a:p>
        </p:txBody>
      </p:sp>
    </p:spTree>
    <p:extLst>
      <p:ext uri="{BB962C8B-B14F-4D97-AF65-F5344CB8AC3E}">
        <p14:creationId xmlns:p14="http://schemas.microsoft.com/office/powerpoint/2010/main" val="356339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9F9B943-295A-CC89-C144-F06EFEB9A2B1}"/>
              </a:ext>
            </a:extLst>
          </p:cNvPr>
          <p:cNvSpPr>
            <a:spLocks noGrp="1"/>
          </p:cNvSpPr>
          <p:nvPr>
            <p:ph type="dt" sz="half" idx="10"/>
          </p:nvPr>
        </p:nvSpPr>
        <p:spPr/>
        <p:txBody>
          <a:bodyPr/>
          <a:lstStyle/>
          <a:p>
            <a:fld id="{A5EB6E15-FF9D-4D0A-81FA-5E4127544A67}" type="datetime1">
              <a:rPr lang="en-US" smtClean="0"/>
              <a:t>2/4/2025</a:t>
            </a:fld>
            <a:endParaRPr lang="en-US"/>
          </a:p>
        </p:txBody>
      </p:sp>
      <p:sp>
        <p:nvSpPr>
          <p:cNvPr id="3" name="Footer Placeholder 2">
            <a:extLst>
              <a:ext uri="{FF2B5EF4-FFF2-40B4-BE49-F238E27FC236}">
                <a16:creationId xmlns:a16="http://schemas.microsoft.com/office/drawing/2014/main" xmlns="" id="{6DAB1EEF-DC45-B416-EA05-85881E1DC0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57D7F2F-F8DD-4C61-D314-8EE2CA87D327}"/>
              </a:ext>
            </a:extLst>
          </p:cNvPr>
          <p:cNvSpPr>
            <a:spLocks noGrp="1"/>
          </p:cNvSpPr>
          <p:nvPr>
            <p:ph type="sldNum" sz="quarter" idx="12"/>
          </p:nvPr>
        </p:nvSpPr>
        <p:spPr/>
        <p:txBody>
          <a:bodyPr/>
          <a:lstStyle/>
          <a:p>
            <a:fld id="{79BC365B-CEB5-43DB-85BB-AA585115BDA3}" type="slidenum">
              <a:rPr lang="en-US" smtClean="0"/>
              <a:t>‹#›</a:t>
            </a:fld>
            <a:endParaRPr lang="en-US"/>
          </a:p>
        </p:txBody>
      </p:sp>
    </p:spTree>
    <p:extLst>
      <p:ext uri="{BB962C8B-B14F-4D97-AF65-F5344CB8AC3E}">
        <p14:creationId xmlns:p14="http://schemas.microsoft.com/office/powerpoint/2010/main" val="45324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C49F2B-1686-36A2-FA9F-5B5E46766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F534D93-FDF3-F0C9-A2AB-FF1BB39F26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8EE6A26-52C9-BB66-A2CD-1B541A999F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6E39D7A-E910-F59E-77AA-5E1004818BF3}"/>
              </a:ext>
            </a:extLst>
          </p:cNvPr>
          <p:cNvSpPr>
            <a:spLocks noGrp="1"/>
          </p:cNvSpPr>
          <p:nvPr>
            <p:ph type="dt" sz="half" idx="10"/>
          </p:nvPr>
        </p:nvSpPr>
        <p:spPr/>
        <p:txBody>
          <a:bodyPr/>
          <a:lstStyle/>
          <a:p>
            <a:fld id="{FEF81CDD-3537-4905-BC0E-88E113544B39}" type="datetime1">
              <a:rPr lang="en-US" smtClean="0"/>
              <a:t>2/4/2025</a:t>
            </a:fld>
            <a:endParaRPr lang="en-US"/>
          </a:p>
        </p:txBody>
      </p:sp>
      <p:sp>
        <p:nvSpPr>
          <p:cNvPr id="6" name="Footer Placeholder 5">
            <a:extLst>
              <a:ext uri="{FF2B5EF4-FFF2-40B4-BE49-F238E27FC236}">
                <a16:creationId xmlns:a16="http://schemas.microsoft.com/office/drawing/2014/main" xmlns="" id="{EB857A5B-6368-B3AA-9A93-B09571F8A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E4AC6FD-4AF0-AA18-7447-DDBC65957E88}"/>
              </a:ext>
            </a:extLst>
          </p:cNvPr>
          <p:cNvSpPr>
            <a:spLocks noGrp="1"/>
          </p:cNvSpPr>
          <p:nvPr>
            <p:ph type="sldNum" sz="quarter" idx="12"/>
          </p:nvPr>
        </p:nvSpPr>
        <p:spPr/>
        <p:txBody>
          <a:bodyPr/>
          <a:lstStyle/>
          <a:p>
            <a:fld id="{79BC365B-CEB5-43DB-85BB-AA585115BDA3}" type="slidenum">
              <a:rPr lang="en-US" smtClean="0"/>
              <a:t>‹#›</a:t>
            </a:fld>
            <a:endParaRPr lang="en-US"/>
          </a:p>
        </p:txBody>
      </p:sp>
    </p:spTree>
    <p:extLst>
      <p:ext uri="{BB962C8B-B14F-4D97-AF65-F5344CB8AC3E}">
        <p14:creationId xmlns:p14="http://schemas.microsoft.com/office/powerpoint/2010/main" val="64767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83E2A0-E0BB-F802-F819-6263AA0ED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8EBA58E-3608-37FE-451E-5531D7E35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45FDFDA-ADCE-3550-946E-80A7F9A0D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0797A94-B3A1-E363-171D-532094AD3F0C}"/>
              </a:ext>
            </a:extLst>
          </p:cNvPr>
          <p:cNvSpPr>
            <a:spLocks noGrp="1"/>
          </p:cNvSpPr>
          <p:nvPr>
            <p:ph type="dt" sz="half" idx="10"/>
          </p:nvPr>
        </p:nvSpPr>
        <p:spPr/>
        <p:txBody>
          <a:bodyPr/>
          <a:lstStyle/>
          <a:p>
            <a:fld id="{C2D9C575-DC88-482D-8B58-E00ABD368C5A}" type="datetime1">
              <a:rPr lang="en-US" smtClean="0"/>
              <a:t>2/4/2025</a:t>
            </a:fld>
            <a:endParaRPr lang="en-US"/>
          </a:p>
        </p:txBody>
      </p:sp>
      <p:sp>
        <p:nvSpPr>
          <p:cNvPr id="6" name="Footer Placeholder 5">
            <a:extLst>
              <a:ext uri="{FF2B5EF4-FFF2-40B4-BE49-F238E27FC236}">
                <a16:creationId xmlns:a16="http://schemas.microsoft.com/office/drawing/2014/main" xmlns="" id="{97F1CDAE-B363-D825-A8AE-9B03C0DD77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DC4A491-0D96-95D2-400E-EA08065A74FE}"/>
              </a:ext>
            </a:extLst>
          </p:cNvPr>
          <p:cNvSpPr>
            <a:spLocks noGrp="1"/>
          </p:cNvSpPr>
          <p:nvPr>
            <p:ph type="sldNum" sz="quarter" idx="12"/>
          </p:nvPr>
        </p:nvSpPr>
        <p:spPr/>
        <p:txBody>
          <a:bodyPr/>
          <a:lstStyle/>
          <a:p>
            <a:fld id="{79BC365B-CEB5-43DB-85BB-AA585115BDA3}" type="slidenum">
              <a:rPr lang="en-US" smtClean="0"/>
              <a:t>‹#›</a:t>
            </a:fld>
            <a:endParaRPr lang="en-US"/>
          </a:p>
        </p:txBody>
      </p:sp>
    </p:spTree>
    <p:extLst>
      <p:ext uri="{BB962C8B-B14F-4D97-AF65-F5344CB8AC3E}">
        <p14:creationId xmlns:p14="http://schemas.microsoft.com/office/powerpoint/2010/main" val="1816698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87B18F-A278-BF12-5D6B-D3BB4445EB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572EB6D-6F28-D3C5-4472-7558FD3FE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6B51392-0A09-C1E0-F292-C83B9E128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4F1C51-D1AE-4501-8DB5-D895B3AB6AA1}" type="datetime1">
              <a:rPr lang="en-US" smtClean="0"/>
              <a:t>2/4/2025</a:t>
            </a:fld>
            <a:endParaRPr lang="en-US"/>
          </a:p>
        </p:txBody>
      </p:sp>
      <p:sp>
        <p:nvSpPr>
          <p:cNvPr id="5" name="Footer Placeholder 4">
            <a:extLst>
              <a:ext uri="{FF2B5EF4-FFF2-40B4-BE49-F238E27FC236}">
                <a16:creationId xmlns:a16="http://schemas.microsoft.com/office/drawing/2014/main" xmlns="" id="{CED4D57E-4F12-EEA0-8F89-83374BD6C6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7D454F3-4228-69CD-A2F7-3AFC18E14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C365B-CEB5-43DB-85BB-AA585115BDA3}" type="slidenum">
              <a:rPr lang="en-US" smtClean="0"/>
              <a:t>‹#›</a:t>
            </a:fld>
            <a:endParaRPr lang="en-US"/>
          </a:p>
        </p:txBody>
      </p:sp>
    </p:spTree>
    <p:extLst>
      <p:ext uri="{BB962C8B-B14F-4D97-AF65-F5344CB8AC3E}">
        <p14:creationId xmlns:p14="http://schemas.microsoft.com/office/powerpoint/2010/main" val="3711363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3A3C8E-D75C-FA43-698E-F6F6751F80B1}"/>
              </a:ext>
            </a:extLst>
          </p:cNvPr>
          <p:cNvSpPr>
            <a:spLocks noGrp="1"/>
          </p:cNvSpPr>
          <p:nvPr>
            <p:ph type="ctrTitle"/>
          </p:nvPr>
        </p:nvSpPr>
        <p:spPr/>
        <p:txBody>
          <a:bodyPr/>
          <a:lstStyle/>
          <a:p>
            <a:r>
              <a:rPr lang="en-US" dirty="0"/>
              <a:t>Computer Networks</a:t>
            </a:r>
            <a:br>
              <a:rPr lang="en-US" dirty="0"/>
            </a:br>
            <a:endParaRPr lang="en-US" dirty="0"/>
          </a:p>
        </p:txBody>
      </p:sp>
      <p:sp>
        <p:nvSpPr>
          <p:cNvPr id="3" name="Subtitle 2">
            <a:extLst>
              <a:ext uri="{FF2B5EF4-FFF2-40B4-BE49-F238E27FC236}">
                <a16:creationId xmlns:a16="http://schemas.microsoft.com/office/drawing/2014/main" xmlns="" id="{FBB0B7C0-2E36-6202-CB2E-487F970BC135}"/>
              </a:ext>
            </a:extLst>
          </p:cNvPr>
          <p:cNvSpPr>
            <a:spLocks noGrp="1"/>
          </p:cNvSpPr>
          <p:nvPr>
            <p:ph type="subTitle" idx="1"/>
          </p:nvPr>
        </p:nvSpPr>
        <p:spPr/>
        <p:txBody>
          <a:bodyPr>
            <a:normAutofit lnSpcReduction="10000"/>
          </a:bodyPr>
          <a:lstStyle/>
          <a:p>
            <a:r>
              <a:rPr lang="en-US" dirty="0"/>
              <a:t>Network Introduction</a:t>
            </a:r>
          </a:p>
          <a:p>
            <a:r>
              <a:rPr lang="en-US" dirty="0"/>
              <a:t>Peer to Peer (P2P) network</a:t>
            </a:r>
          </a:p>
          <a:p>
            <a:r>
              <a:rPr lang="en-US" dirty="0"/>
              <a:t>Client/Server network</a:t>
            </a:r>
          </a:p>
          <a:p>
            <a:r>
              <a:rPr lang="en-US" dirty="0"/>
              <a:t>Hybrid network</a:t>
            </a:r>
          </a:p>
        </p:txBody>
      </p:sp>
    </p:spTree>
    <p:extLst>
      <p:ext uri="{BB962C8B-B14F-4D97-AF65-F5344CB8AC3E}">
        <p14:creationId xmlns:p14="http://schemas.microsoft.com/office/powerpoint/2010/main" val="248183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C99837-1DE1-9653-FE2E-BFDE45CB75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1DD2990-2A28-51DB-104F-490CDB3858B9}"/>
              </a:ext>
            </a:extLst>
          </p:cNvPr>
          <p:cNvSpPr>
            <a:spLocks noGrp="1"/>
          </p:cNvSpPr>
          <p:nvPr>
            <p:ph idx="1"/>
          </p:nvPr>
        </p:nvSpPr>
        <p:spPr/>
        <p:txBody>
          <a:bodyPr>
            <a:normAutofit fontScale="92500" lnSpcReduction="20000"/>
          </a:bodyPr>
          <a:lstStyle/>
          <a:p>
            <a:pPr algn="just"/>
            <a:r>
              <a:rPr lang="en-US" b="0" i="0" dirty="0">
                <a:solidFill>
                  <a:srgbClr val="212529"/>
                </a:solidFill>
                <a:effectLst/>
                <a:latin typeface="Arial" panose="020B0604020202020204" pitchFamily="34" charset="0"/>
              </a:rPr>
              <a:t>Since usernames and passwords are stored locally, a user can change them without notifying you. If this happens, the user will not be able to connect to the shared folder. This can be an organizational nightmare.</a:t>
            </a:r>
          </a:p>
          <a:p>
            <a:pPr algn="just"/>
            <a:r>
              <a:rPr lang="en-US" b="0" i="0" dirty="0">
                <a:solidFill>
                  <a:srgbClr val="212529"/>
                </a:solidFill>
                <a:effectLst/>
                <a:latin typeface="Arial" panose="020B0604020202020204" pitchFamily="34" charset="0"/>
              </a:rPr>
              <a:t>Since peer-to-peer networks do not use dedicated network operating systems, the performance of these networks is less than client-server networks that use dedicated network operating systems or applications.</a:t>
            </a:r>
          </a:p>
          <a:p>
            <a:pPr algn="just"/>
            <a:r>
              <a:rPr lang="en-US" b="0" i="0" dirty="0">
                <a:solidFill>
                  <a:srgbClr val="212529"/>
                </a:solidFill>
                <a:effectLst/>
                <a:latin typeface="Arial" panose="020B0604020202020204" pitchFamily="34" charset="0"/>
              </a:rPr>
              <a:t>Peer-to-peer networks are also not considered secure networks. In a peer-to-peer network, shared resources can be easily discovered and used by unauthorized users.</a:t>
            </a:r>
          </a:p>
          <a:p>
            <a:pPr algn="just"/>
            <a:r>
              <a:rPr lang="en-US" b="0" i="0" dirty="0">
                <a:solidFill>
                  <a:srgbClr val="212529"/>
                </a:solidFill>
                <a:effectLst/>
                <a:latin typeface="Arial" panose="020B0604020202020204" pitchFamily="34" charset="0"/>
              </a:rPr>
              <a:t>In this type of network, since data is not stored in a centralized location, backing up critical data is quite a difficult task.</a:t>
            </a:r>
          </a:p>
          <a:p>
            <a:endParaRPr lang="en-US" dirty="0"/>
          </a:p>
        </p:txBody>
      </p:sp>
      <p:sp>
        <p:nvSpPr>
          <p:cNvPr id="4" name="Date Placeholder 3">
            <a:extLst>
              <a:ext uri="{FF2B5EF4-FFF2-40B4-BE49-F238E27FC236}">
                <a16:creationId xmlns:a16="http://schemas.microsoft.com/office/drawing/2014/main" xmlns="" id="{05307BEC-3029-CDF1-7EA6-A359D87D065B}"/>
              </a:ext>
            </a:extLst>
          </p:cNvPr>
          <p:cNvSpPr>
            <a:spLocks noGrp="1"/>
          </p:cNvSpPr>
          <p:nvPr>
            <p:ph type="dt" sz="half" idx="10"/>
          </p:nvPr>
        </p:nvSpPr>
        <p:spPr/>
        <p:txBody>
          <a:bodyPr/>
          <a:lstStyle/>
          <a:p>
            <a:fld id="{424A42DF-4408-4B78-895D-744858737897}" type="datetime1">
              <a:rPr lang="en-US" smtClean="0"/>
              <a:t>2/4/2025</a:t>
            </a:fld>
            <a:endParaRPr lang="en-US"/>
          </a:p>
        </p:txBody>
      </p:sp>
      <p:sp>
        <p:nvSpPr>
          <p:cNvPr id="5" name="Footer Placeholder 4">
            <a:extLst>
              <a:ext uri="{FF2B5EF4-FFF2-40B4-BE49-F238E27FC236}">
                <a16:creationId xmlns:a16="http://schemas.microsoft.com/office/drawing/2014/main" xmlns="" id="{039855A0-7A99-B49F-7031-692C266C7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477319-32C2-E3F0-F018-A825FEF02AD1}"/>
              </a:ext>
            </a:extLst>
          </p:cNvPr>
          <p:cNvSpPr>
            <a:spLocks noGrp="1"/>
          </p:cNvSpPr>
          <p:nvPr>
            <p:ph type="sldNum" sz="quarter" idx="12"/>
          </p:nvPr>
        </p:nvSpPr>
        <p:spPr/>
        <p:txBody>
          <a:bodyPr/>
          <a:lstStyle/>
          <a:p>
            <a:fld id="{79BC365B-CEB5-43DB-85BB-AA585115BDA3}" type="slidenum">
              <a:rPr lang="en-US" smtClean="0"/>
              <a:t>10</a:t>
            </a:fld>
            <a:endParaRPr lang="en-US"/>
          </a:p>
        </p:txBody>
      </p:sp>
    </p:spTree>
    <p:extLst>
      <p:ext uri="{BB962C8B-B14F-4D97-AF65-F5344CB8AC3E}">
        <p14:creationId xmlns:p14="http://schemas.microsoft.com/office/powerpoint/2010/main" val="162822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2C925-3435-BCD1-95D3-392E5509E32D}"/>
              </a:ext>
            </a:extLst>
          </p:cNvPr>
          <p:cNvSpPr>
            <a:spLocks noGrp="1"/>
          </p:cNvSpPr>
          <p:nvPr>
            <p:ph type="title"/>
          </p:nvPr>
        </p:nvSpPr>
        <p:spPr/>
        <p:txBody>
          <a:bodyPr>
            <a:normAutofit/>
          </a:bodyPr>
          <a:lstStyle/>
          <a:p>
            <a:r>
              <a:rPr lang="en-US" sz="3200" b="1" i="0" dirty="0">
                <a:effectLst/>
                <a:latin typeface="Arial" panose="020B0604020202020204" pitchFamily="34" charset="0"/>
              </a:rPr>
              <a:t>Where should peer-to-peer networking be used?</a:t>
            </a:r>
            <a:br>
              <a:rPr lang="en-US" sz="3200" b="1" i="0" dirty="0">
                <a:effectLst/>
                <a:latin typeface="Arial" panose="020B0604020202020204" pitchFamily="34" charset="0"/>
              </a:rPr>
            </a:br>
            <a:endParaRPr lang="en-US" sz="3200" b="1" dirty="0"/>
          </a:p>
        </p:txBody>
      </p:sp>
      <p:sp>
        <p:nvSpPr>
          <p:cNvPr id="3" name="Content Placeholder 2">
            <a:extLst>
              <a:ext uri="{FF2B5EF4-FFF2-40B4-BE49-F238E27FC236}">
                <a16:creationId xmlns:a16="http://schemas.microsoft.com/office/drawing/2014/main" xmlns="" id="{58F961D8-824A-CEE1-DAD8-2EFEEFFF87A8}"/>
              </a:ext>
            </a:extLst>
          </p:cNvPr>
          <p:cNvSpPr>
            <a:spLocks noGrp="1"/>
          </p:cNvSpPr>
          <p:nvPr>
            <p:ph idx="1"/>
          </p:nvPr>
        </p:nvSpPr>
        <p:spPr/>
        <p:txBody>
          <a:bodyPr>
            <a:normAutofit fontScale="92500" lnSpcReduction="10000"/>
          </a:bodyPr>
          <a:lstStyle/>
          <a:p>
            <a:pPr algn="just"/>
            <a:r>
              <a:rPr lang="en-US" b="0" i="0" dirty="0">
                <a:solidFill>
                  <a:srgbClr val="212529"/>
                </a:solidFill>
                <a:effectLst/>
                <a:latin typeface="Arial" panose="020B0604020202020204" pitchFamily="34" charset="0"/>
              </a:rPr>
              <a:t>Peer-to-peer networking is useful in the following conditions.</a:t>
            </a:r>
          </a:p>
          <a:p>
            <a:pPr algn="l">
              <a:buFont typeface="Arial" panose="020B0604020202020204" pitchFamily="34" charset="0"/>
              <a:buChar char="•"/>
            </a:pPr>
            <a:r>
              <a:rPr lang="en-US" b="0" i="0" dirty="0">
                <a:solidFill>
                  <a:srgbClr val="212529"/>
                </a:solidFill>
                <a:effectLst/>
                <a:latin typeface="Arial" panose="020B0604020202020204" pitchFamily="34" charset="0"/>
              </a:rPr>
              <a:t>The number of computers or devices in the network is less than 15.</a:t>
            </a:r>
          </a:p>
          <a:p>
            <a:pPr algn="l">
              <a:buFont typeface="Arial" panose="020B0604020202020204" pitchFamily="34" charset="0"/>
              <a:buChar char="•"/>
            </a:pPr>
            <a:r>
              <a:rPr lang="en-US" b="0" i="0" dirty="0">
                <a:solidFill>
                  <a:srgbClr val="212529"/>
                </a:solidFill>
                <a:effectLst/>
                <a:latin typeface="Arial" panose="020B0604020202020204" pitchFamily="34" charset="0"/>
              </a:rPr>
              <a:t>Networking is mainly required for hardware sharing.</a:t>
            </a:r>
          </a:p>
          <a:p>
            <a:pPr algn="l">
              <a:buFont typeface="Arial" panose="020B0604020202020204" pitchFamily="34" charset="0"/>
              <a:buChar char="•"/>
            </a:pPr>
            <a:r>
              <a:rPr lang="en-US" b="0" i="0" dirty="0">
                <a:solidFill>
                  <a:srgbClr val="212529"/>
                </a:solidFill>
                <a:effectLst/>
                <a:latin typeface="Arial" panose="020B0604020202020204" pitchFamily="34" charset="0"/>
              </a:rPr>
              <a:t>Advanced sharing is not required.</a:t>
            </a:r>
          </a:p>
          <a:p>
            <a:pPr algn="l">
              <a:buFont typeface="Arial" panose="020B0604020202020204" pitchFamily="34" charset="0"/>
              <a:buChar char="•"/>
            </a:pPr>
            <a:r>
              <a:rPr lang="en-US" b="0" i="0" dirty="0">
                <a:solidFill>
                  <a:srgbClr val="212529"/>
                </a:solidFill>
                <a:effectLst/>
                <a:latin typeface="Arial" panose="020B0604020202020204" pitchFamily="34" charset="0"/>
              </a:rPr>
              <a:t>Additional networking features are not required.</a:t>
            </a:r>
          </a:p>
          <a:p>
            <a:pPr algn="l">
              <a:buFont typeface="Arial" panose="020B0604020202020204" pitchFamily="34" charset="0"/>
              <a:buChar char="•"/>
            </a:pPr>
            <a:r>
              <a:rPr lang="en-US" b="0" i="0" dirty="0">
                <a:solidFill>
                  <a:srgbClr val="212529"/>
                </a:solidFill>
                <a:effectLst/>
                <a:latin typeface="Arial" panose="020B0604020202020204" pitchFamily="34" charset="0"/>
              </a:rPr>
              <a:t>The administrator personally knows all users of the network.</a:t>
            </a:r>
          </a:p>
          <a:p>
            <a:pPr algn="l">
              <a:buFont typeface="Arial" panose="020B0604020202020204" pitchFamily="34" charset="0"/>
              <a:buChar char="•"/>
            </a:pPr>
            <a:r>
              <a:rPr lang="en-US" b="0" i="0" dirty="0">
                <a:solidFill>
                  <a:srgbClr val="212529"/>
                </a:solidFill>
                <a:effectLst/>
                <a:latin typeface="Arial" panose="020B0604020202020204" pitchFamily="34" charset="0"/>
              </a:rPr>
              <a:t>Data security is not the top priority.</a:t>
            </a:r>
          </a:p>
          <a:p>
            <a:pPr algn="just"/>
            <a:r>
              <a:rPr lang="en-US" b="0" i="0" dirty="0">
                <a:solidFill>
                  <a:srgbClr val="212529"/>
                </a:solidFill>
                <a:effectLst/>
                <a:latin typeface="Arial" panose="020B0604020202020204" pitchFamily="34" charset="0"/>
              </a:rPr>
              <a:t>The above conditions are usually fulfilled in home and small office networks. Thus, peer-to-peer networking is mostly used in home and small office networks.</a:t>
            </a:r>
          </a:p>
          <a:p>
            <a:endParaRPr lang="en-US" dirty="0"/>
          </a:p>
        </p:txBody>
      </p:sp>
      <p:sp>
        <p:nvSpPr>
          <p:cNvPr id="4" name="Date Placeholder 3">
            <a:extLst>
              <a:ext uri="{FF2B5EF4-FFF2-40B4-BE49-F238E27FC236}">
                <a16:creationId xmlns:a16="http://schemas.microsoft.com/office/drawing/2014/main" xmlns="" id="{CDC96700-FB28-45F6-E8FF-18F5C7A216C8}"/>
              </a:ext>
            </a:extLst>
          </p:cNvPr>
          <p:cNvSpPr>
            <a:spLocks noGrp="1"/>
          </p:cNvSpPr>
          <p:nvPr>
            <p:ph type="dt" sz="half" idx="10"/>
          </p:nvPr>
        </p:nvSpPr>
        <p:spPr/>
        <p:txBody>
          <a:bodyPr/>
          <a:lstStyle/>
          <a:p>
            <a:fld id="{9732D988-A233-42E6-A8A8-51B588DCDFE4}" type="datetime1">
              <a:rPr lang="en-US" smtClean="0"/>
              <a:t>2/4/2025</a:t>
            </a:fld>
            <a:endParaRPr lang="en-US"/>
          </a:p>
        </p:txBody>
      </p:sp>
      <p:sp>
        <p:nvSpPr>
          <p:cNvPr id="5" name="Footer Placeholder 4">
            <a:extLst>
              <a:ext uri="{FF2B5EF4-FFF2-40B4-BE49-F238E27FC236}">
                <a16:creationId xmlns:a16="http://schemas.microsoft.com/office/drawing/2014/main" xmlns="" id="{596DB198-79A2-E882-BDDE-A36D36125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5E9D453-FB72-9CB5-2B79-2B783CE83274}"/>
              </a:ext>
            </a:extLst>
          </p:cNvPr>
          <p:cNvSpPr>
            <a:spLocks noGrp="1"/>
          </p:cNvSpPr>
          <p:nvPr>
            <p:ph type="sldNum" sz="quarter" idx="12"/>
          </p:nvPr>
        </p:nvSpPr>
        <p:spPr/>
        <p:txBody>
          <a:bodyPr/>
          <a:lstStyle/>
          <a:p>
            <a:fld id="{79BC365B-CEB5-43DB-85BB-AA585115BDA3}" type="slidenum">
              <a:rPr lang="en-US" smtClean="0"/>
              <a:t>11</a:t>
            </a:fld>
            <a:endParaRPr lang="en-US"/>
          </a:p>
        </p:txBody>
      </p:sp>
    </p:spTree>
    <p:extLst>
      <p:ext uri="{BB962C8B-B14F-4D97-AF65-F5344CB8AC3E}">
        <p14:creationId xmlns:p14="http://schemas.microsoft.com/office/powerpoint/2010/main" val="1801383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7B28B6-1271-5C74-7376-BA1EEBB7EDF1}"/>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xmlns="" id="{5996396E-DD90-938E-0EC9-51ED2FE58D06}"/>
              </a:ext>
            </a:extLst>
          </p:cNvPr>
          <p:cNvSpPr>
            <a:spLocks noGrp="1"/>
          </p:cNvSpPr>
          <p:nvPr>
            <p:ph idx="1"/>
          </p:nvPr>
        </p:nvSpPr>
        <p:spPr/>
        <p:txBody>
          <a:bodyPr>
            <a:noAutofit/>
          </a:bodyPr>
          <a:lstStyle/>
          <a:p>
            <a:pPr algn="just" fontAlgn="base"/>
            <a:r>
              <a:rPr lang="en-US" b="0" i="0" dirty="0">
                <a:effectLst/>
              </a:rPr>
              <a:t>To understand better, imagine a group of friends studying together for an exam. In a traditional classroom setting (client-server architecture), there is a teacher who serves as a central authority and provides information to all the students (clients). The students rely on the teacher for the necessary study materials and guidance.</a:t>
            </a:r>
          </a:p>
          <a:p>
            <a:pPr algn="just" fontAlgn="base"/>
            <a:r>
              <a:rPr lang="en-US" b="0" i="0" dirty="0">
                <a:effectLst/>
              </a:rPr>
              <a:t>Now, let’s apply the P2P concept to our study group. In this scenario, each student is considered a peer. Instead of relying solely on the teacher, the students can directly interact with each other, exchange study materials, and help each other understand difficult concepts.</a:t>
            </a:r>
          </a:p>
          <a:p>
            <a:pPr algn="just"/>
            <a:endParaRPr lang="en-US" dirty="0"/>
          </a:p>
        </p:txBody>
      </p:sp>
      <p:sp>
        <p:nvSpPr>
          <p:cNvPr id="4" name="Date Placeholder 3">
            <a:extLst>
              <a:ext uri="{FF2B5EF4-FFF2-40B4-BE49-F238E27FC236}">
                <a16:creationId xmlns:a16="http://schemas.microsoft.com/office/drawing/2014/main" xmlns="" id="{F65DC32C-ED75-7F36-D122-36BEAEE9FA1F}"/>
              </a:ext>
            </a:extLst>
          </p:cNvPr>
          <p:cNvSpPr>
            <a:spLocks noGrp="1"/>
          </p:cNvSpPr>
          <p:nvPr>
            <p:ph type="dt" sz="half" idx="10"/>
          </p:nvPr>
        </p:nvSpPr>
        <p:spPr/>
        <p:txBody>
          <a:bodyPr/>
          <a:lstStyle/>
          <a:p>
            <a:fld id="{87C4124E-B5F6-4956-8361-55C66B5FE7CB}" type="datetime1">
              <a:rPr lang="en-US" smtClean="0"/>
              <a:t>2/4/2025</a:t>
            </a:fld>
            <a:endParaRPr lang="en-US"/>
          </a:p>
        </p:txBody>
      </p:sp>
      <p:sp>
        <p:nvSpPr>
          <p:cNvPr id="5" name="Footer Placeholder 4">
            <a:extLst>
              <a:ext uri="{FF2B5EF4-FFF2-40B4-BE49-F238E27FC236}">
                <a16:creationId xmlns:a16="http://schemas.microsoft.com/office/drawing/2014/main" xmlns="" id="{5C420254-DEEA-79E0-D3C0-D4E64214D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BDCDB2A-BD5B-D72C-E02E-119C8CF76ABF}"/>
              </a:ext>
            </a:extLst>
          </p:cNvPr>
          <p:cNvSpPr>
            <a:spLocks noGrp="1"/>
          </p:cNvSpPr>
          <p:nvPr>
            <p:ph type="sldNum" sz="quarter" idx="12"/>
          </p:nvPr>
        </p:nvSpPr>
        <p:spPr/>
        <p:txBody>
          <a:bodyPr/>
          <a:lstStyle/>
          <a:p>
            <a:fld id="{79BC365B-CEB5-43DB-85BB-AA585115BDA3}" type="slidenum">
              <a:rPr lang="en-US" smtClean="0"/>
              <a:t>12</a:t>
            </a:fld>
            <a:endParaRPr lang="en-US"/>
          </a:p>
        </p:txBody>
      </p:sp>
    </p:spTree>
    <p:extLst>
      <p:ext uri="{BB962C8B-B14F-4D97-AF65-F5344CB8AC3E}">
        <p14:creationId xmlns:p14="http://schemas.microsoft.com/office/powerpoint/2010/main" val="261855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E42D63-988C-8A6A-2CF7-57BC005FC09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F3714D8C-4F5E-8AC9-C245-800F16812CEE}"/>
              </a:ext>
            </a:extLst>
          </p:cNvPr>
          <p:cNvSpPr>
            <a:spLocks noGrp="1"/>
          </p:cNvSpPr>
          <p:nvPr>
            <p:ph idx="1"/>
          </p:nvPr>
        </p:nvSpPr>
        <p:spPr/>
        <p:txBody>
          <a:bodyPr>
            <a:normAutofit lnSpcReduction="10000"/>
          </a:bodyPr>
          <a:lstStyle/>
          <a:p>
            <a:pPr algn="just" fontAlgn="base"/>
            <a:r>
              <a:rPr lang="en-US" sz="2600" b="0" i="0" dirty="0">
                <a:effectLst/>
              </a:rPr>
              <a:t>For example, if one student has summarized notes for a particular topic, they can share it with the rest of the group by making copies or simply showing it to others. Another student might have found useful online resources or practice questions, which they can share with the group. The students can discuss and explain concepts to each other, asking questions and clarifying doubts.</a:t>
            </a:r>
          </a:p>
          <a:p>
            <a:pPr algn="just" fontAlgn="base"/>
            <a:r>
              <a:rPr lang="en-US" sz="2600" b="0" i="0" dirty="0">
                <a:effectLst/>
              </a:rPr>
              <a:t>In this P2P study group, no one student is solely responsible for providing all the information. Instead, each student contributes knowledge and resources, and everyone benefits from the collective effort. If one student is absent, it doesn’t stop the others from studying and sharing information. The study group functions efficiently because the peers are directly interacting and sharing resources without relying on a central authority.</a:t>
            </a:r>
          </a:p>
          <a:p>
            <a:endParaRPr lang="en-US" dirty="0"/>
          </a:p>
        </p:txBody>
      </p:sp>
      <p:sp>
        <p:nvSpPr>
          <p:cNvPr id="4" name="Date Placeholder 3">
            <a:extLst>
              <a:ext uri="{FF2B5EF4-FFF2-40B4-BE49-F238E27FC236}">
                <a16:creationId xmlns:a16="http://schemas.microsoft.com/office/drawing/2014/main" xmlns="" id="{C2F53E5C-5B46-A4D4-C982-FBD7177FED78}"/>
              </a:ext>
            </a:extLst>
          </p:cNvPr>
          <p:cNvSpPr>
            <a:spLocks noGrp="1"/>
          </p:cNvSpPr>
          <p:nvPr>
            <p:ph type="dt" sz="half" idx="10"/>
          </p:nvPr>
        </p:nvSpPr>
        <p:spPr/>
        <p:txBody>
          <a:bodyPr/>
          <a:lstStyle/>
          <a:p>
            <a:fld id="{BE4966D5-B461-4819-9542-60667680FC77}" type="datetime1">
              <a:rPr lang="en-US" smtClean="0"/>
              <a:t>2/4/2025</a:t>
            </a:fld>
            <a:endParaRPr lang="en-US"/>
          </a:p>
        </p:txBody>
      </p:sp>
      <p:sp>
        <p:nvSpPr>
          <p:cNvPr id="5" name="Footer Placeholder 4">
            <a:extLst>
              <a:ext uri="{FF2B5EF4-FFF2-40B4-BE49-F238E27FC236}">
                <a16:creationId xmlns:a16="http://schemas.microsoft.com/office/drawing/2014/main" xmlns="" id="{40A36C1D-A219-1FDD-6744-7BDE60F63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1962E4-5C95-819B-8124-20D0733DA2C8}"/>
              </a:ext>
            </a:extLst>
          </p:cNvPr>
          <p:cNvSpPr>
            <a:spLocks noGrp="1"/>
          </p:cNvSpPr>
          <p:nvPr>
            <p:ph type="sldNum" sz="quarter" idx="12"/>
          </p:nvPr>
        </p:nvSpPr>
        <p:spPr/>
        <p:txBody>
          <a:bodyPr/>
          <a:lstStyle/>
          <a:p>
            <a:fld id="{79BC365B-CEB5-43DB-85BB-AA585115BDA3}" type="slidenum">
              <a:rPr lang="en-US" smtClean="0"/>
              <a:t>13</a:t>
            </a:fld>
            <a:endParaRPr lang="en-US"/>
          </a:p>
        </p:txBody>
      </p:sp>
    </p:spTree>
    <p:extLst>
      <p:ext uri="{BB962C8B-B14F-4D97-AF65-F5344CB8AC3E}">
        <p14:creationId xmlns:p14="http://schemas.microsoft.com/office/powerpoint/2010/main" val="298101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EF6E3-55A5-7429-927F-5CFBB6EE97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8CD79DE-B167-8F46-B44F-02B27A3CCE60}"/>
              </a:ext>
            </a:extLst>
          </p:cNvPr>
          <p:cNvSpPr>
            <a:spLocks noGrp="1"/>
          </p:cNvSpPr>
          <p:nvPr>
            <p:ph idx="1"/>
          </p:nvPr>
        </p:nvSpPr>
        <p:spPr/>
        <p:txBody>
          <a:bodyPr>
            <a:normAutofit/>
          </a:bodyPr>
          <a:lstStyle/>
          <a:p>
            <a:r>
              <a:rPr lang="en-US" sz="2400" b="0" i="0" dirty="0">
                <a:effectLst/>
              </a:rPr>
              <a:t>Similarly, in a P2P</a:t>
            </a:r>
            <a:r>
              <a:rPr lang="en-US" sz="2400" u="sng" dirty="0"/>
              <a:t> </a:t>
            </a:r>
            <a:r>
              <a:rPr lang="en-US" sz="2400" b="0" i="0" dirty="0">
                <a:effectLst/>
              </a:rPr>
              <a:t>computer network, each device can act as a peer, sharing files, data, or services directly with other peers in the network. There is no need for a central server to manage and distribute resources. Peers can communicate, exchange information, and collaborate, creating a decentralized network where everyone contributes to the overall functioning of the system.</a:t>
            </a:r>
            <a:endParaRPr lang="en-US" sz="2400" dirty="0"/>
          </a:p>
        </p:txBody>
      </p:sp>
      <p:sp>
        <p:nvSpPr>
          <p:cNvPr id="4" name="Date Placeholder 3">
            <a:extLst>
              <a:ext uri="{FF2B5EF4-FFF2-40B4-BE49-F238E27FC236}">
                <a16:creationId xmlns:a16="http://schemas.microsoft.com/office/drawing/2014/main" xmlns="" id="{136D7D90-281B-00E6-1CC6-856D182E695A}"/>
              </a:ext>
            </a:extLst>
          </p:cNvPr>
          <p:cNvSpPr>
            <a:spLocks noGrp="1"/>
          </p:cNvSpPr>
          <p:nvPr>
            <p:ph type="dt" sz="half" idx="10"/>
          </p:nvPr>
        </p:nvSpPr>
        <p:spPr/>
        <p:txBody>
          <a:bodyPr/>
          <a:lstStyle/>
          <a:p>
            <a:fld id="{E2E541CC-0CAE-454F-A4D0-8E0E6D48746F}" type="datetime1">
              <a:rPr lang="en-US" smtClean="0"/>
              <a:t>2/4/2025</a:t>
            </a:fld>
            <a:endParaRPr lang="en-US"/>
          </a:p>
        </p:txBody>
      </p:sp>
      <p:sp>
        <p:nvSpPr>
          <p:cNvPr id="5" name="Footer Placeholder 4">
            <a:extLst>
              <a:ext uri="{FF2B5EF4-FFF2-40B4-BE49-F238E27FC236}">
                <a16:creationId xmlns:a16="http://schemas.microsoft.com/office/drawing/2014/main" xmlns="" id="{72A97933-B63A-A5BA-57F0-0926C58EF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B2DCA7B-A379-4C61-5212-52B618EA5316}"/>
              </a:ext>
            </a:extLst>
          </p:cNvPr>
          <p:cNvSpPr>
            <a:spLocks noGrp="1"/>
          </p:cNvSpPr>
          <p:nvPr>
            <p:ph type="sldNum" sz="quarter" idx="12"/>
          </p:nvPr>
        </p:nvSpPr>
        <p:spPr/>
        <p:txBody>
          <a:bodyPr/>
          <a:lstStyle/>
          <a:p>
            <a:fld id="{79BC365B-CEB5-43DB-85BB-AA585115BDA3}" type="slidenum">
              <a:rPr lang="en-US" smtClean="0"/>
              <a:t>14</a:t>
            </a:fld>
            <a:endParaRPr lang="en-US"/>
          </a:p>
        </p:txBody>
      </p:sp>
    </p:spTree>
    <p:extLst>
      <p:ext uri="{BB962C8B-B14F-4D97-AF65-F5344CB8AC3E}">
        <p14:creationId xmlns:p14="http://schemas.microsoft.com/office/powerpoint/2010/main" val="1108122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E91576-C7E1-5A38-F400-EDBBA8CE3230}"/>
              </a:ext>
            </a:extLst>
          </p:cNvPr>
          <p:cNvSpPr>
            <a:spLocks noGrp="1"/>
          </p:cNvSpPr>
          <p:nvPr>
            <p:ph type="title"/>
          </p:nvPr>
        </p:nvSpPr>
        <p:spPr/>
        <p:txBody>
          <a:bodyPr/>
          <a:lstStyle/>
          <a:p>
            <a:r>
              <a:rPr lang="en-US" b="1" dirty="0"/>
              <a:t>Client/Server Network</a:t>
            </a:r>
          </a:p>
        </p:txBody>
      </p:sp>
      <p:sp>
        <p:nvSpPr>
          <p:cNvPr id="3" name="Content Placeholder 2">
            <a:extLst>
              <a:ext uri="{FF2B5EF4-FFF2-40B4-BE49-F238E27FC236}">
                <a16:creationId xmlns:a16="http://schemas.microsoft.com/office/drawing/2014/main" xmlns="" id="{8FCDA6D6-9CE6-940A-82A6-CC70EAB8C39F}"/>
              </a:ext>
            </a:extLst>
          </p:cNvPr>
          <p:cNvSpPr>
            <a:spLocks noGrp="1"/>
          </p:cNvSpPr>
          <p:nvPr>
            <p:ph idx="1"/>
          </p:nvPr>
        </p:nvSpPr>
        <p:spPr>
          <a:xfrm>
            <a:off x="838200" y="1825625"/>
            <a:ext cx="10515600" cy="4820708"/>
          </a:xfrm>
        </p:spPr>
        <p:txBody>
          <a:bodyPr>
            <a:noAutofit/>
          </a:bodyPr>
          <a:lstStyle/>
          <a:p>
            <a:pPr algn="just"/>
            <a:r>
              <a:rPr lang="en-US" sz="2400" b="0" i="0" dirty="0">
                <a:effectLst/>
                <a:latin typeface="Arial" panose="020B0604020202020204" pitchFamily="34" charset="0"/>
              </a:rPr>
              <a:t>In the client-server network model, shared resources are managed through a centralized database. A centralized database stores all information about the network. Usually, this information includes user accounts, passwords, computer accounts, location of shared resources, access rules, and the hierarchy of the network. The system on which the centralized database is installed is known as the server system.</a:t>
            </a:r>
          </a:p>
          <a:p>
            <a:pPr algn="just"/>
            <a:r>
              <a:rPr lang="en-US" sz="2400" b="0" i="0" dirty="0">
                <a:effectLst/>
                <a:latin typeface="Arial" panose="020B0604020202020204" pitchFamily="34" charset="0"/>
              </a:rPr>
              <a:t>Depending on the size of the centralized database and hierarchy of the network, the database can be installed on a single server system or multiple server systems. A centralized database can only be installed on a NOS. A NOS (network operating system) is a type of operating system that is mainly designed for applications that are used to perform networking-related tasks. Microsoft Windows Server, Ubuntu Server, and RHEL Server are examples of NOS.</a:t>
            </a:r>
          </a:p>
          <a:p>
            <a:endParaRPr lang="en-US" sz="1600" dirty="0"/>
          </a:p>
        </p:txBody>
      </p:sp>
      <p:sp>
        <p:nvSpPr>
          <p:cNvPr id="4" name="Date Placeholder 3">
            <a:extLst>
              <a:ext uri="{FF2B5EF4-FFF2-40B4-BE49-F238E27FC236}">
                <a16:creationId xmlns:a16="http://schemas.microsoft.com/office/drawing/2014/main" xmlns="" id="{D9712314-6787-977E-5C85-D7FB6613FB4B}"/>
              </a:ext>
            </a:extLst>
          </p:cNvPr>
          <p:cNvSpPr>
            <a:spLocks noGrp="1"/>
          </p:cNvSpPr>
          <p:nvPr>
            <p:ph type="dt" sz="half" idx="10"/>
          </p:nvPr>
        </p:nvSpPr>
        <p:spPr/>
        <p:txBody>
          <a:bodyPr/>
          <a:lstStyle/>
          <a:p>
            <a:fld id="{6C26BE84-4E67-40D6-A229-5086C7B00C78}" type="datetime1">
              <a:rPr lang="en-US" smtClean="0"/>
              <a:t>2/4/2025</a:t>
            </a:fld>
            <a:endParaRPr lang="en-US"/>
          </a:p>
        </p:txBody>
      </p:sp>
      <p:sp>
        <p:nvSpPr>
          <p:cNvPr id="5" name="Footer Placeholder 4">
            <a:extLst>
              <a:ext uri="{FF2B5EF4-FFF2-40B4-BE49-F238E27FC236}">
                <a16:creationId xmlns:a16="http://schemas.microsoft.com/office/drawing/2014/main" xmlns="" id="{13A9C8EC-C2DF-1FC9-CAC7-6B6845D89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7056B2-3F25-9EC8-0DBB-D5A5C6CDCF61}"/>
              </a:ext>
            </a:extLst>
          </p:cNvPr>
          <p:cNvSpPr>
            <a:spLocks noGrp="1"/>
          </p:cNvSpPr>
          <p:nvPr>
            <p:ph type="sldNum" sz="quarter" idx="12"/>
          </p:nvPr>
        </p:nvSpPr>
        <p:spPr/>
        <p:txBody>
          <a:bodyPr/>
          <a:lstStyle/>
          <a:p>
            <a:fld id="{79BC365B-CEB5-43DB-85BB-AA585115BDA3}" type="slidenum">
              <a:rPr lang="en-US" smtClean="0"/>
              <a:t>15</a:t>
            </a:fld>
            <a:endParaRPr lang="en-US"/>
          </a:p>
        </p:txBody>
      </p:sp>
    </p:spTree>
    <p:extLst>
      <p:ext uri="{BB962C8B-B14F-4D97-AF65-F5344CB8AC3E}">
        <p14:creationId xmlns:p14="http://schemas.microsoft.com/office/powerpoint/2010/main" val="319835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D49ED-D104-BAA3-9AB6-A0C459FE12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615CD02-94DC-092E-23D2-C30CBA191D98}"/>
              </a:ext>
            </a:extLst>
          </p:cNvPr>
          <p:cNvSpPr>
            <a:spLocks noGrp="1"/>
          </p:cNvSpPr>
          <p:nvPr>
            <p:ph idx="1"/>
          </p:nvPr>
        </p:nvSpPr>
        <p:spPr/>
        <p:txBody>
          <a:bodyPr>
            <a:noAutofit/>
          </a:bodyPr>
          <a:lstStyle/>
          <a:p>
            <a:pPr algn="just"/>
            <a:r>
              <a:rPr lang="en-US" sz="2400" b="0" i="0" dirty="0">
                <a:effectLst/>
                <a:latin typeface="Arial" panose="020B0604020202020204" pitchFamily="34" charset="0"/>
              </a:rPr>
              <a:t>Client systems are used to access shared resources. A client system provides two types of login access: local login and network login. The local login is used to access the resources available on the local system. The network login is used to access the shared resources available on the network.</a:t>
            </a:r>
          </a:p>
          <a:p>
            <a:pPr algn="just"/>
            <a:r>
              <a:rPr lang="en-US" sz="2400" b="0" i="0" dirty="0">
                <a:effectLst/>
                <a:latin typeface="Arial" panose="020B0604020202020204" pitchFamily="34" charset="0"/>
              </a:rPr>
              <a:t>A client system stores login information of only local user accounts. When a user uses the local user account to log in, the client system authenticates the login. When the user uses the network user account to log in, the client system transfers the credential to the server system. The server system checks the centralized database and grants login access if the supplied username and password are correct.</a:t>
            </a:r>
          </a:p>
          <a:p>
            <a:pPr algn="just"/>
            <a:r>
              <a:rPr lang="en-US" sz="2400" b="0" i="0" dirty="0">
                <a:effectLst/>
                <a:latin typeface="Arial" panose="020B0604020202020204" pitchFamily="34" charset="0"/>
              </a:rPr>
              <a:t>Since the login information of network user accounts is stored on the server system, a user can use any client system to log in and access his network user account.</a:t>
            </a:r>
          </a:p>
          <a:p>
            <a:endParaRPr lang="en-US" sz="2400" dirty="0"/>
          </a:p>
        </p:txBody>
      </p:sp>
      <p:sp>
        <p:nvSpPr>
          <p:cNvPr id="4" name="Date Placeholder 3">
            <a:extLst>
              <a:ext uri="{FF2B5EF4-FFF2-40B4-BE49-F238E27FC236}">
                <a16:creationId xmlns:a16="http://schemas.microsoft.com/office/drawing/2014/main" xmlns="" id="{1FC0A6D6-2B78-773E-2CB7-036998350D35}"/>
              </a:ext>
            </a:extLst>
          </p:cNvPr>
          <p:cNvSpPr>
            <a:spLocks noGrp="1"/>
          </p:cNvSpPr>
          <p:nvPr>
            <p:ph type="dt" sz="half" idx="10"/>
          </p:nvPr>
        </p:nvSpPr>
        <p:spPr/>
        <p:txBody>
          <a:bodyPr/>
          <a:lstStyle/>
          <a:p>
            <a:fld id="{982AD7AD-B2B3-45DB-A45E-1F2AD9758531}" type="datetime1">
              <a:rPr lang="en-US" smtClean="0"/>
              <a:t>2/4/2025</a:t>
            </a:fld>
            <a:endParaRPr lang="en-US"/>
          </a:p>
        </p:txBody>
      </p:sp>
      <p:sp>
        <p:nvSpPr>
          <p:cNvPr id="5" name="Footer Placeholder 4">
            <a:extLst>
              <a:ext uri="{FF2B5EF4-FFF2-40B4-BE49-F238E27FC236}">
                <a16:creationId xmlns:a16="http://schemas.microsoft.com/office/drawing/2014/main" xmlns="" id="{DDA75A06-5866-2184-71CE-5F2D62DDA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71F51E0-7278-6D15-AA5A-0ECB4B53BBA4}"/>
              </a:ext>
            </a:extLst>
          </p:cNvPr>
          <p:cNvSpPr>
            <a:spLocks noGrp="1"/>
          </p:cNvSpPr>
          <p:nvPr>
            <p:ph type="sldNum" sz="quarter" idx="12"/>
          </p:nvPr>
        </p:nvSpPr>
        <p:spPr/>
        <p:txBody>
          <a:bodyPr/>
          <a:lstStyle/>
          <a:p>
            <a:fld id="{79BC365B-CEB5-43DB-85BB-AA585115BDA3}" type="slidenum">
              <a:rPr lang="en-US" smtClean="0"/>
              <a:t>16</a:t>
            </a:fld>
            <a:endParaRPr lang="en-US"/>
          </a:p>
        </p:txBody>
      </p:sp>
    </p:spTree>
    <p:extLst>
      <p:ext uri="{BB962C8B-B14F-4D97-AF65-F5344CB8AC3E}">
        <p14:creationId xmlns:p14="http://schemas.microsoft.com/office/powerpoint/2010/main" val="18796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0F30AE-9090-E463-65CC-B6CD8A3BD093}"/>
              </a:ext>
            </a:extLst>
          </p:cNvPr>
          <p:cNvSpPr>
            <a:spLocks noGrp="1"/>
          </p:cNvSpPr>
          <p:nvPr>
            <p:ph type="title"/>
          </p:nvPr>
        </p:nvSpPr>
        <p:spPr/>
        <p:txBody>
          <a:bodyPr/>
          <a:lstStyle/>
          <a:p>
            <a:r>
              <a:rPr lang="en-US" dirty="0"/>
              <a:t>Client/Server network</a:t>
            </a:r>
          </a:p>
        </p:txBody>
      </p:sp>
      <p:pic>
        <p:nvPicPr>
          <p:cNvPr id="5" name="Content Placeholder 4">
            <a:extLst>
              <a:ext uri="{FF2B5EF4-FFF2-40B4-BE49-F238E27FC236}">
                <a16:creationId xmlns:a16="http://schemas.microsoft.com/office/drawing/2014/main" xmlns="" id="{F038EF24-4A5A-984A-103C-42A6A227BE77}"/>
              </a:ext>
            </a:extLst>
          </p:cNvPr>
          <p:cNvPicPr>
            <a:picLocks noGrp="1" noChangeAspect="1"/>
          </p:cNvPicPr>
          <p:nvPr>
            <p:ph idx="1"/>
          </p:nvPr>
        </p:nvPicPr>
        <p:blipFill>
          <a:blip r:embed="rId2"/>
          <a:stretch>
            <a:fillRect/>
          </a:stretch>
        </p:blipFill>
        <p:spPr>
          <a:xfrm>
            <a:off x="2316152" y="2427627"/>
            <a:ext cx="7559695" cy="3147333"/>
          </a:xfrm>
        </p:spPr>
      </p:pic>
      <p:sp>
        <p:nvSpPr>
          <p:cNvPr id="6" name="Date Placeholder 5">
            <a:extLst>
              <a:ext uri="{FF2B5EF4-FFF2-40B4-BE49-F238E27FC236}">
                <a16:creationId xmlns:a16="http://schemas.microsoft.com/office/drawing/2014/main" xmlns="" id="{CE5127D0-BF9B-3E9A-3B0F-455DF1E9E7EC}"/>
              </a:ext>
            </a:extLst>
          </p:cNvPr>
          <p:cNvSpPr>
            <a:spLocks noGrp="1"/>
          </p:cNvSpPr>
          <p:nvPr>
            <p:ph type="dt" sz="half" idx="10"/>
          </p:nvPr>
        </p:nvSpPr>
        <p:spPr/>
        <p:txBody>
          <a:bodyPr/>
          <a:lstStyle/>
          <a:p>
            <a:fld id="{825CE317-9BC5-4A93-A52B-EA264EAD6B0F}" type="datetime1">
              <a:rPr lang="en-US" smtClean="0"/>
              <a:t>2/4/2025</a:t>
            </a:fld>
            <a:endParaRPr lang="en-US"/>
          </a:p>
        </p:txBody>
      </p:sp>
      <p:sp>
        <p:nvSpPr>
          <p:cNvPr id="7" name="Footer Placeholder 6">
            <a:extLst>
              <a:ext uri="{FF2B5EF4-FFF2-40B4-BE49-F238E27FC236}">
                <a16:creationId xmlns:a16="http://schemas.microsoft.com/office/drawing/2014/main" xmlns="" id="{56A76024-7401-6ED2-E422-EE93E3426FDA}"/>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xmlns="" id="{7CD96131-B868-682A-350C-67FCCBEEF7B2}"/>
              </a:ext>
            </a:extLst>
          </p:cNvPr>
          <p:cNvSpPr>
            <a:spLocks noGrp="1"/>
          </p:cNvSpPr>
          <p:nvPr>
            <p:ph type="sldNum" sz="quarter" idx="12"/>
          </p:nvPr>
        </p:nvSpPr>
        <p:spPr/>
        <p:txBody>
          <a:bodyPr/>
          <a:lstStyle/>
          <a:p>
            <a:fld id="{79BC365B-CEB5-43DB-85BB-AA585115BDA3}" type="slidenum">
              <a:rPr lang="en-US" smtClean="0"/>
              <a:t>17</a:t>
            </a:fld>
            <a:endParaRPr lang="en-US"/>
          </a:p>
        </p:txBody>
      </p:sp>
    </p:spTree>
    <p:extLst>
      <p:ext uri="{BB962C8B-B14F-4D97-AF65-F5344CB8AC3E}">
        <p14:creationId xmlns:p14="http://schemas.microsoft.com/office/powerpoint/2010/main" val="55723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2A6DF-70A0-1933-C09C-12DDCE3503B1}"/>
              </a:ext>
            </a:extLst>
          </p:cNvPr>
          <p:cNvSpPr>
            <a:spLocks noGrp="1"/>
          </p:cNvSpPr>
          <p:nvPr>
            <p:ph type="title"/>
          </p:nvPr>
        </p:nvSpPr>
        <p:spPr/>
        <p:txBody>
          <a:bodyPr>
            <a:normAutofit/>
          </a:bodyPr>
          <a:lstStyle/>
          <a:p>
            <a:r>
              <a:rPr lang="en-US" sz="3200" b="1" i="0" dirty="0">
                <a:solidFill>
                  <a:srgbClr val="212529"/>
                </a:solidFill>
                <a:effectLst/>
                <a:latin typeface="Arial" panose="020B0604020202020204" pitchFamily="34" charset="0"/>
              </a:rPr>
              <a:t>Typically, a server is used for the following functions:</a:t>
            </a:r>
            <a:br>
              <a:rPr lang="en-US" sz="3200" b="1" i="0" dirty="0">
                <a:solidFill>
                  <a:srgbClr val="212529"/>
                </a:solidFill>
                <a:effectLst/>
                <a:latin typeface="Arial" panose="020B0604020202020204" pitchFamily="34" charset="0"/>
              </a:rPr>
            </a:br>
            <a:endParaRPr lang="en-US" sz="3200" b="1" dirty="0"/>
          </a:p>
        </p:txBody>
      </p:sp>
      <p:sp>
        <p:nvSpPr>
          <p:cNvPr id="3" name="Content Placeholder 2">
            <a:extLst>
              <a:ext uri="{FF2B5EF4-FFF2-40B4-BE49-F238E27FC236}">
                <a16:creationId xmlns:a16="http://schemas.microsoft.com/office/drawing/2014/main" xmlns="" id="{E9EAFF2E-FE2B-12C9-A44E-5F39F38DD5F2}"/>
              </a:ext>
            </a:extLst>
          </p:cNvPr>
          <p:cNvSpPr>
            <a:spLocks noGrp="1"/>
          </p:cNvSpPr>
          <p:nvPr>
            <p:ph idx="1"/>
          </p:nvPr>
        </p:nvSpPr>
        <p:spPr>
          <a:xfrm>
            <a:off x="702733" y="1346200"/>
            <a:ext cx="10651067" cy="4830763"/>
          </a:xfrm>
        </p:spPr>
        <p:txBody>
          <a:bodyPr>
            <a:noAutofit/>
          </a:bodyPr>
          <a:lstStyle/>
          <a:p>
            <a:pPr algn="l">
              <a:buFont typeface="Arial" panose="020B0604020202020204" pitchFamily="34" charset="0"/>
              <a:buChar char="•"/>
            </a:pPr>
            <a:r>
              <a:rPr lang="en-US" sz="1600" b="0" i="0" dirty="0">
                <a:effectLst/>
                <a:latin typeface="Arial" panose="020B0604020202020204" pitchFamily="34" charset="0"/>
              </a:rPr>
              <a:t>Authenticating user login</a:t>
            </a:r>
          </a:p>
          <a:p>
            <a:pPr algn="l">
              <a:buFont typeface="Arial" panose="020B0604020202020204" pitchFamily="34" charset="0"/>
              <a:buChar char="•"/>
            </a:pPr>
            <a:r>
              <a:rPr lang="en-US" sz="1600" b="0" i="0" dirty="0">
                <a:effectLst/>
                <a:latin typeface="Arial" panose="020B0604020202020204" pitchFamily="34" charset="0"/>
              </a:rPr>
              <a:t>Restricting unauthorized access</a:t>
            </a:r>
          </a:p>
          <a:p>
            <a:pPr algn="l">
              <a:buFont typeface="Arial" panose="020B0604020202020204" pitchFamily="34" charset="0"/>
              <a:buChar char="•"/>
            </a:pPr>
            <a:r>
              <a:rPr lang="en-US" sz="1600" b="0" i="0" dirty="0">
                <a:effectLst/>
                <a:latin typeface="Arial" panose="020B0604020202020204" pitchFamily="34" charset="0"/>
              </a:rPr>
              <a:t>Controlling what a user can access</a:t>
            </a:r>
          </a:p>
          <a:p>
            <a:pPr algn="l">
              <a:buFont typeface="Arial" panose="020B0604020202020204" pitchFamily="34" charset="0"/>
              <a:buChar char="•"/>
            </a:pPr>
            <a:r>
              <a:rPr lang="en-US" sz="1600" b="0" i="0" dirty="0">
                <a:effectLst/>
                <a:latin typeface="Arial" panose="020B0604020202020204" pitchFamily="34" charset="0"/>
              </a:rPr>
              <a:t>Storing and managing data in a centralized location</a:t>
            </a:r>
          </a:p>
          <a:p>
            <a:pPr algn="l">
              <a:buFont typeface="Arial" panose="020B0604020202020204" pitchFamily="34" charset="0"/>
              <a:buChar char="•"/>
            </a:pPr>
            <a:r>
              <a:rPr lang="en-US" sz="1600" b="0" i="0" dirty="0">
                <a:effectLst/>
                <a:latin typeface="Arial" panose="020B0604020202020204" pitchFamily="34" charset="0"/>
              </a:rPr>
              <a:t>Backing up data regularly</a:t>
            </a:r>
          </a:p>
          <a:p>
            <a:pPr algn="l">
              <a:buFont typeface="Arial" panose="020B0604020202020204" pitchFamily="34" charset="0"/>
              <a:buChar char="•"/>
            </a:pPr>
            <a:r>
              <a:rPr lang="en-US" sz="1600" b="0" i="0" dirty="0">
                <a:effectLst/>
                <a:latin typeface="Arial" panose="020B0604020202020204" pitchFamily="34" charset="0"/>
              </a:rPr>
              <a:t>Creating network users accounts</a:t>
            </a:r>
          </a:p>
          <a:p>
            <a:pPr algn="l">
              <a:buFont typeface="Arial" panose="020B0604020202020204" pitchFamily="34" charset="0"/>
              <a:buChar char="•"/>
            </a:pPr>
            <a:r>
              <a:rPr lang="en-US" sz="1600" b="0" i="0" dirty="0">
                <a:effectLst/>
                <a:latin typeface="Arial" panose="020B0604020202020204" pitchFamily="34" charset="0"/>
              </a:rPr>
              <a:t>Grouping user accounts based on multiple criteria and requirements</a:t>
            </a:r>
          </a:p>
          <a:p>
            <a:pPr algn="l">
              <a:buFont typeface="Arial" panose="020B0604020202020204" pitchFamily="34" charset="0"/>
              <a:buChar char="•"/>
            </a:pPr>
            <a:r>
              <a:rPr lang="en-US" sz="1600" b="0" i="0" dirty="0">
                <a:effectLst/>
                <a:latin typeface="Arial" panose="020B0604020202020204" pitchFamily="34" charset="0"/>
              </a:rPr>
              <a:t>Storing locations of shared resources</a:t>
            </a:r>
          </a:p>
          <a:p>
            <a:pPr algn="l">
              <a:buFont typeface="Arial" panose="020B0604020202020204" pitchFamily="34" charset="0"/>
              <a:buChar char="•"/>
            </a:pPr>
            <a:r>
              <a:rPr lang="en-US" sz="1600" b="0" i="0" dirty="0">
                <a:effectLst/>
                <a:latin typeface="Arial" panose="020B0604020202020204" pitchFamily="34" charset="0"/>
              </a:rPr>
              <a:t>Mapping user accounts with shared resources</a:t>
            </a:r>
          </a:p>
          <a:p>
            <a:pPr algn="l">
              <a:buFont typeface="Arial" panose="020B0604020202020204" pitchFamily="34" charset="0"/>
              <a:buChar char="•"/>
            </a:pPr>
            <a:r>
              <a:rPr lang="en-US" sz="1600" b="0" i="0" dirty="0">
                <a:effectLst/>
                <a:latin typeface="Arial" panose="020B0604020202020204" pitchFamily="34" charset="0"/>
              </a:rPr>
              <a:t>Creating access rules for shared resources</a:t>
            </a:r>
          </a:p>
          <a:p>
            <a:pPr algn="l">
              <a:buFont typeface="Arial" panose="020B0604020202020204" pitchFamily="34" charset="0"/>
              <a:buChar char="•"/>
            </a:pPr>
            <a:r>
              <a:rPr lang="en-US" sz="1600" b="0" i="0" dirty="0">
                <a:effectLst/>
                <a:latin typeface="Arial" panose="020B0604020202020204" pitchFamily="34" charset="0"/>
              </a:rPr>
              <a:t>Supplying network applications to client systems</a:t>
            </a:r>
          </a:p>
          <a:p>
            <a:pPr algn="l">
              <a:buFont typeface="Arial" panose="020B0604020202020204" pitchFamily="34" charset="0"/>
              <a:buChar char="•"/>
            </a:pPr>
            <a:r>
              <a:rPr lang="en-US" sz="1600" b="0" i="0" dirty="0">
                <a:effectLst/>
                <a:latin typeface="Arial" panose="020B0604020202020204" pitchFamily="34" charset="0"/>
              </a:rPr>
              <a:t>Defining client computers from where a user can log in</a:t>
            </a:r>
          </a:p>
          <a:p>
            <a:pPr algn="just"/>
            <a:r>
              <a:rPr lang="en-US" sz="1600" b="0" i="0" dirty="0">
                <a:effectLst/>
                <a:latin typeface="Arial" panose="020B0604020202020204" pitchFamily="34" charset="0"/>
              </a:rPr>
              <a:t>To perform the above tasks, a server system requires more processing power, memory, and storage capacity than client systems. For example, a file server may use multiple hard disks to store a large amount of data.</a:t>
            </a:r>
          </a:p>
          <a:p>
            <a:endParaRPr lang="en-US" sz="1600" dirty="0"/>
          </a:p>
        </p:txBody>
      </p:sp>
      <p:sp>
        <p:nvSpPr>
          <p:cNvPr id="4" name="Date Placeholder 3">
            <a:extLst>
              <a:ext uri="{FF2B5EF4-FFF2-40B4-BE49-F238E27FC236}">
                <a16:creationId xmlns:a16="http://schemas.microsoft.com/office/drawing/2014/main" xmlns="" id="{57E37A1C-87DB-3FBA-6FAA-7872AD8236B7}"/>
              </a:ext>
            </a:extLst>
          </p:cNvPr>
          <p:cNvSpPr>
            <a:spLocks noGrp="1"/>
          </p:cNvSpPr>
          <p:nvPr>
            <p:ph type="dt" sz="half" idx="10"/>
          </p:nvPr>
        </p:nvSpPr>
        <p:spPr/>
        <p:txBody>
          <a:bodyPr/>
          <a:lstStyle/>
          <a:p>
            <a:fld id="{066821C1-CD86-4F6C-8E0D-D041F637C29E}" type="datetime1">
              <a:rPr lang="en-US" smtClean="0"/>
              <a:t>2/4/2025</a:t>
            </a:fld>
            <a:endParaRPr lang="en-US"/>
          </a:p>
        </p:txBody>
      </p:sp>
      <p:sp>
        <p:nvSpPr>
          <p:cNvPr id="5" name="Footer Placeholder 4">
            <a:extLst>
              <a:ext uri="{FF2B5EF4-FFF2-40B4-BE49-F238E27FC236}">
                <a16:creationId xmlns:a16="http://schemas.microsoft.com/office/drawing/2014/main" xmlns="" id="{C95F315C-E94D-9294-5743-E28D3C4A0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4994679-7291-B5F0-4E76-7433921D42CE}"/>
              </a:ext>
            </a:extLst>
          </p:cNvPr>
          <p:cNvSpPr>
            <a:spLocks noGrp="1"/>
          </p:cNvSpPr>
          <p:nvPr>
            <p:ph type="sldNum" sz="quarter" idx="12"/>
          </p:nvPr>
        </p:nvSpPr>
        <p:spPr/>
        <p:txBody>
          <a:bodyPr/>
          <a:lstStyle/>
          <a:p>
            <a:fld id="{79BC365B-CEB5-43DB-85BB-AA585115BDA3}" type="slidenum">
              <a:rPr lang="en-US" smtClean="0"/>
              <a:t>18</a:t>
            </a:fld>
            <a:endParaRPr lang="en-US"/>
          </a:p>
        </p:txBody>
      </p:sp>
    </p:spTree>
    <p:extLst>
      <p:ext uri="{BB962C8B-B14F-4D97-AF65-F5344CB8AC3E}">
        <p14:creationId xmlns:p14="http://schemas.microsoft.com/office/powerpoint/2010/main" val="2766236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DC4C2-D242-E3AF-CC46-5E1396D01EFC}"/>
              </a:ext>
            </a:extLst>
          </p:cNvPr>
          <p:cNvSpPr>
            <a:spLocks noGrp="1"/>
          </p:cNvSpPr>
          <p:nvPr>
            <p:ph type="title"/>
          </p:nvPr>
        </p:nvSpPr>
        <p:spPr/>
        <p:txBody>
          <a:bodyPr>
            <a:normAutofit/>
          </a:bodyPr>
          <a:lstStyle/>
          <a:p>
            <a:r>
              <a:rPr lang="en-US" sz="3600" b="1" i="0" dirty="0">
                <a:effectLst/>
                <a:latin typeface="Arial" panose="020B0604020202020204" pitchFamily="34" charset="0"/>
              </a:rPr>
              <a:t>Advantages of the client-server network model</a:t>
            </a:r>
            <a:br>
              <a:rPr lang="en-US" sz="3600" b="1" i="0" dirty="0">
                <a:effectLst/>
                <a:latin typeface="Arial" panose="020B0604020202020204" pitchFamily="34" charset="0"/>
              </a:rPr>
            </a:br>
            <a:endParaRPr lang="en-US" sz="3600" b="1" dirty="0"/>
          </a:p>
        </p:txBody>
      </p:sp>
      <p:sp>
        <p:nvSpPr>
          <p:cNvPr id="3" name="Content Placeholder 2">
            <a:extLst>
              <a:ext uri="{FF2B5EF4-FFF2-40B4-BE49-F238E27FC236}">
                <a16:creationId xmlns:a16="http://schemas.microsoft.com/office/drawing/2014/main" xmlns="" id="{8B6500BD-F308-C27E-E7AC-01D4B02C53B7}"/>
              </a:ext>
            </a:extLst>
          </p:cNvPr>
          <p:cNvSpPr>
            <a:spLocks noGrp="1"/>
          </p:cNvSpPr>
          <p:nvPr>
            <p:ph idx="1"/>
          </p:nvPr>
        </p:nvSpPr>
        <p:spPr/>
        <p:txBody>
          <a:bodyPr>
            <a:normAutofit fontScale="92500" lnSpcReduction="10000"/>
          </a:bodyPr>
          <a:lstStyle/>
          <a:p>
            <a:pPr algn="just"/>
            <a:r>
              <a:rPr lang="en-US" b="0" i="0" dirty="0">
                <a:effectLst/>
                <a:latin typeface="Arial" panose="020B0604020202020204" pitchFamily="34" charset="0"/>
              </a:rPr>
              <a:t>It stores all critical information in a single place which makes it easier to manage and backup.</a:t>
            </a:r>
          </a:p>
          <a:p>
            <a:pPr algn="just"/>
            <a:r>
              <a:rPr lang="en-US" b="0" i="0" dirty="0">
                <a:effectLst/>
                <a:latin typeface="Arial" panose="020B0604020202020204" pitchFamily="34" charset="0"/>
              </a:rPr>
              <a:t>It allows an administrator to define access rules for each shared object.</a:t>
            </a:r>
          </a:p>
          <a:p>
            <a:pPr algn="just"/>
            <a:r>
              <a:rPr lang="en-US" b="0" i="0" dirty="0">
                <a:effectLst/>
                <a:latin typeface="Arial" panose="020B0604020202020204" pitchFamily="34" charset="0"/>
              </a:rPr>
              <a:t>It allows an administrator to control the entire network from a single place.</a:t>
            </a:r>
          </a:p>
          <a:p>
            <a:pPr algn="just"/>
            <a:r>
              <a:rPr lang="en-US" b="0" i="0" dirty="0">
                <a:effectLst/>
                <a:latin typeface="Arial" panose="020B0604020202020204" pitchFamily="34" charset="0"/>
              </a:rPr>
              <a:t>It is the most secure network model among all available network models.</a:t>
            </a:r>
          </a:p>
          <a:p>
            <a:pPr algn="just"/>
            <a:r>
              <a:rPr lang="en-US" b="0" i="0" dirty="0">
                <a:effectLst/>
                <a:latin typeface="Arial" panose="020B0604020202020204" pitchFamily="34" charset="0"/>
              </a:rPr>
              <a:t>It is scalable. An administrator can easily add and remove clients from the network.</a:t>
            </a:r>
          </a:p>
          <a:p>
            <a:pPr algn="just"/>
            <a:r>
              <a:rPr lang="en-US" b="0" i="0" dirty="0">
                <a:effectLst/>
                <a:latin typeface="Arial" panose="020B0604020202020204" pitchFamily="34" charset="0"/>
              </a:rPr>
              <a:t>In this model, troubleshooting is easy.</a:t>
            </a:r>
          </a:p>
          <a:p>
            <a:endParaRPr lang="en-US" dirty="0"/>
          </a:p>
        </p:txBody>
      </p:sp>
      <p:sp>
        <p:nvSpPr>
          <p:cNvPr id="4" name="Date Placeholder 3">
            <a:extLst>
              <a:ext uri="{FF2B5EF4-FFF2-40B4-BE49-F238E27FC236}">
                <a16:creationId xmlns:a16="http://schemas.microsoft.com/office/drawing/2014/main" xmlns="" id="{8A4036BC-EE99-32FC-2C63-E3FC7A5220FB}"/>
              </a:ext>
            </a:extLst>
          </p:cNvPr>
          <p:cNvSpPr>
            <a:spLocks noGrp="1"/>
          </p:cNvSpPr>
          <p:nvPr>
            <p:ph type="dt" sz="half" idx="10"/>
          </p:nvPr>
        </p:nvSpPr>
        <p:spPr/>
        <p:txBody>
          <a:bodyPr/>
          <a:lstStyle/>
          <a:p>
            <a:fld id="{724F99B2-923A-41BA-A964-20AF8F46050B}" type="datetime1">
              <a:rPr lang="en-US" smtClean="0"/>
              <a:t>2/4/2025</a:t>
            </a:fld>
            <a:endParaRPr lang="en-US"/>
          </a:p>
        </p:txBody>
      </p:sp>
      <p:sp>
        <p:nvSpPr>
          <p:cNvPr id="5" name="Footer Placeholder 4">
            <a:extLst>
              <a:ext uri="{FF2B5EF4-FFF2-40B4-BE49-F238E27FC236}">
                <a16:creationId xmlns:a16="http://schemas.microsoft.com/office/drawing/2014/main" xmlns="" id="{9527A3AD-16EF-64AC-8EA0-AEF5651F9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5B2FB2E-42B2-516B-8D0D-EF33D04B78B8}"/>
              </a:ext>
            </a:extLst>
          </p:cNvPr>
          <p:cNvSpPr>
            <a:spLocks noGrp="1"/>
          </p:cNvSpPr>
          <p:nvPr>
            <p:ph type="sldNum" sz="quarter" idx="12"/>
          </p:nvPr>
        </p:nvSpPr>
        <p:spPr/>
        <p:txBody>
          <a:bodyPr/>
          <a:lstStyle/>
          <a:p>
            <a:fld id="{79BC365B-CEB5-43DB-85BB-AA585115BDA3}" type="slidenum">
              <a:rPr lang="en-US" smtClean="0"/>
              <a:t>19</a:t>
            </a:fld>
            <a:endParaRPr lang="en-US"/>
          </a:p>
        </p:txBody>
      </p:sp>
    </p:spTree>
    <p:extLst>
      <p:ext uri="{BB962C8B-B14F-4D97-AF65-F5344CB8AC3E}">
        <p14:creationId xmlns:p14="http://schemas.microsoft.com/office/powerpoint/2010/main" val="10358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EB6E85-4C69-9105-B86B-DF08D5F758B0}"/>
              </a:ext>
            </a:extLst>
          </p:cNvPr>
          <p:cNvSpPr>
            <a:spLocks noGrp="1"/>
          </p:cNvSpPr>
          <p:nvPr>
            <p:ph type="title"/>
          </p:nvPr>
        </p:nvSpPr>
        <p:spPr/>
        <p:txBody>
          <a:bodyPr/>
          <a:lstStyle/>
          <a:p>
            <a:r>
              <a:rPr lang="en-US" dirty="0"/>
              <a:t>Network Introduction</a:t>
            </a:r>
          </a:p>
        </p:txBody>
      </p:sp>
      <p:sp>
        <p:nvSpPr>
          <p:cNvPr id="3" name="Content Placeholder 2">
            <a:extLst>
              <a:ext uri="{FF2B5EF4-FFF2-40B4-BE49-F238E27FC236}">
                <a16:creationId xmlns:a16="http://schemas.microsoft.com/office/drawing/2014/main" xmlns="" id="{FEC65BDA-C40C-C46D-BD73-8FC1A6A40224}"/>
              </a:ext>
            </a:extLst>
          </p:cNvPr>
          <p:cNvSpPr>
            <a:spLocks noGrp="1"/>
          </p:cNvSpPr>
          <p:nvPr>
            <p:ph idx="1"/>
          </p:nvPr>
        </p:nvSpPr>
        <p:spPr/>
        <p:txBody>
          <a:bodyPr/>
          <a:lstStyle/>
          <a:p>
            <a:pPr algn="l"/>
            <a:r>
              <a:rPr lang="en-US" b="1" i="0" dirty="0">
                <a:solidFill>
                  <a:srgbClr val="000000"/>
                </a:solidFill>
                <a:effectLst/>
                <a:latin typeface="Times New Roman" panose="02020603050405020304" pitchFamily="18" charset="0"/>
              </a:rPr>
              <a:t>What is a Network?</a:t>
            </a:r>
          </a:p>
          <a:p>
            <a:pPr algn="l"/>
            <a:r>
              <a:rPr lang="en-US" b="0" i="0" dirty="0">
                <a:solidFill>
                  <a:srgbClr val="000000"/>
                </a:solidFill>
                <a:effectLst/>
                <a:latin typeface="Times New Roman" panose="02020603050405020304" pitchFamily="18" charset="0"/>
              </a:rPr>
              <a:t>A network consists of two or more computers that are linked in order to share resources (such as printers and CDs), exchange files, or allow electronic communications. The computers on a network may be linked through cables, telephone lines, radio waves, satellites, or infrared light beams.</a:t>
            </a:r>
          </a:p>
          <a:p>
            <a:pPr algn="l"/>
            <a:r>
              <a:rPr lang="en-US" b="0" i="0" dirty="0">
                <a:solidFill>
                  <a:srgbClr val="000000"/>
                </a:solidFill>
                <a:effectLst/>
                <a:latin typeface="Times New Roman" panose="02020603050405020304" pitchFamily="18" charset="0"/>
              </a:rPr>
              <a:t>Two very common types of networks include:</a:t>
            </a:r>
          </a:p>
          <a:p>
            <a:pPr algn="l">
              <a:buFont typeface="Arial" panose="020B0604020202020204" pitchFamily="34" charset="0"/>
              <a:buChar char="•"/>
            </a:pPr>
            <a:r>
              <a:rPr lang="en-US" b="0" i="0" dirty="0">
                <a:solidFill>
                  <a:srgbClr val="003366"/>
                </a:solidFill>
                <a:effectLst/>
                <a:latin typeface="Times New Roman" panose="02020603050405020304" pitchFamily="18" charset="0"/>
              </a:rPr>
              <a:t>Local Area Network (LAN)</a:t>
            </a:r>
            <a:endParaRPr lang="en-US" b="0" i="0" dirty="0">
              <a:solidFill>
                <a:srgbClr val="000000"/>
              </a:solidFill>
              <a:effectLst/>
              <a:latin typeface="Times New Roman" panose="02020603050405020304" pitchFamily="18" charset="0"/>
            </a:endParaRPr>
          </a:p>
          <a:p>
            <a:pPr algn="l">
              <a:buFont typeface="Arial" panose="020B0604020202020204" pitchFamily="34" charset="0"/>
              <a:buChar char="•"/>
            </a:pPr>
            <a:r>
              <a:rPr lang="en-US" b="0" i="0" dirty="0">
                <a:solidFill>
                  <a:srgbClr val="003366"/>
                </a:solidFill>
                <a:effectLst/>
                <a:latin typeface="Times New Roman" panose="02020603050405020304" pitchFamily="18" charset="0"/>
              </a:rPr>
              <a:t>Wide Area Network (WAN)</a:t>
            </a:r>
            <a:endParaRPr lang="en-US" b="0" i="0" dirty="0">
              <a:solidFill>
                <a:srgbClr val="000000"/>
              </a:solidFill>
              <a:effectLst/>
              <a:latin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xmlns="" id="{3F8F69D4-B669-EF19-A78B-A7F5B000B3E9}"/>
              </a:ext>
            </a:extLst>
          </p:cNvPr>
          <p:cNvSpPr>
            <a:spLocks noGrp="1"/>
          </p:cNvSpPr>
          <p:nvPr>
            <p:ph type="dt" sz="half" idx="10"/>
          </p:nvPr>
        </p:nvSpPr>
        <p:spPr/>
        <p:txBody>
          <a:bodyPr/>
          <a:lstStyle/>
          <a:p>
            <a:fld id="{B8F981BA-433A-4066-AC9A-86C86A2AFC88}" type="datetime1">
              <a:rPr lang="en-US" smtClean="0"/>
              <a:t>2/4/2025</a:t>
            </a:fld>
            <a:endParaRPr lang="en-US"/>
          </a:p>
        </p:txBody>
      </p:sp>
      <p:sp>
        <p:nvSpPr>
          <p:cNvPr id="5" name="Footer Placeholder 4">
            <a:extLst>
              <a:ext uri="{FF2B5EF4-FFF2-40B4-BE49-F238E27FC236}">
                <a16:creationId xmlns:a16="http://schemas.microsoft.com/office/drawing/2014/main" xmlns="" id="{B5A8339B-1F60-28FC-DAC0-968655BAB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3A67672-C8AF-B70F-FF4C-6B117167EED0}"/>
              </a:ext>
            </a:extLst>
          </p:cNvPr>
          <p:cNvSpPr>
            <a:spLocks noGrp="1"/>
          </p:cNvSpPr>
          <p:nvPr>
            <p:ph type="sldNum" sz="quarter" idx="12"/>
          </p:nvPr>
        </p:nvSpPr>
        <p:spPr/>
        <p:txBody>
          <a:bodyPr/>
          <a:lstStyle/>
          <a:p>
            <a:fld id="{79BC365B-CEB5-43DB-85BB-AA585115BDA3}" type="slidenum">
              <a:rPr lang="en-US" smtClean="0"/>
              <a:t>2</a:t>
            </a:fld>
            <a:endParaRPr lang="en-US"/>
          </a:p>
        </p:txBody>
      </p:sp>
    </p:spTree>
    <p:extLst>
      <p:ext uri="{BB962C8B-B14F-4D97-AF65-F5344CB8AC3E}">
        <p14:creationId xmlns:p14="http://schemas.microsoft.com/office/powerpoint/2010/main" val="1762733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5C6476-6246-EB66-9B6E-CAAC9350C53C}"/>
              </a:ext>
            </a:extLst>
          </p:cNvPr>
          <p:cNvSpPr>
            <a:spLocks noGrp="1"/>
          </p:cNvSpPr>
          <p:nvPr>
            <p:ph type="title"/>
          </p:nvPr>
        </p:nvSpPr>
        <p:spPr/>
        <p:txBody>
          <a:bodyPr>
            <a:noAutofit/>
          </a:bodyPr>
          <a:lstStyle/>
          <a:p>
            <a:r>
              <a:rPr lang="en-US" sz="2800" b="1" i="0" dirty="0">
                <a:effectLst/>
                <a:latin typeface="Arial" panose="020B0604020202020204" pitchFamily="34" charset="0"/>
              </a:rPr>
              <a:t>Disadvantages of the client-server network model</a:t>
            </a:r>
            <a:br>
              <a:rPr lang="en-US" sz="2800" b="1" i="0" dirty="0">
                <a:effectLst/>
                <a:latin typeface="Arial" panose="020B0604020202020204" pitchFamily="34" charset="0"/>
              </a:rPr>
            </a:br>
            <a:endParaRPr lang="en-US" sz="2800" b="1" dirty="0"/>
          </a:p>
        </p:txBody>
      </p:sp>
      <p:sp>
        <p:nvSpPr>
          <p:cNvPr id="3" name="Content Placeholder 2">
            <a:extLst>
              <a:ext uri="{FF2B5EF4-FFF2-40B4-BE49-F238E27FC236}">
                <a16:creationId xmlns:a16="http://schemas.microsoft.com/office/drawing/2014/main" xmlns="" id="{88479208-4BCB-7AAA-BABA-28751E2BF2E1}"/>
              </a:ext>
            </a:extLst>
          </p:cNvPr>
          <p:cNvSpPr>
            <a:spLocks noGrp="1"/>
          </p:cNvSpPr>
          <p:nvPr>
            <p:ph idx="1"/>
          </p:nvPr>
        </p:nvSpPr>
        <p:spPr/>
        <p:txBody>
          <a:bodyPr>
            <a:normAutofit/>
          </a:bodyPr>
          <a:lstStyle/>
          <a:p>
            <a:pPr algn="just"/>
            <a:r>
              <a:rPr lang="en-US" sz="2400" b="0" i="0" dirty="0">
                <a:effectLst/>
                <a:latin typeface="Arial" panose="020B0604020202020204" pitchFamily="34" charset="0"/>
              </a:rPr>
              <a:t>Since it stores all information in a single place, it has a single point of failure. If the server fails, the entire network fails.</a:t>
            </a:r>
          </a:p>
          <a:p>
            <a:pPr algn="just"/>
            <a:r>
              <a:rPr lang="en-US" sz="2400" b="0" i="0" dirty="0">
                <a:effectLst/>
                <a:latin typeface="Arial" panose="020B0604020202020204" pitchFamily="34" charset="0"/>
              </a:rPr>
              <a:t>It requires a network operating system(NOS) and network applications that cost a lot of money. You can easily purchase a top-end desktop computer for the price of a single NOS.</a:t>
            </a:r>
          </a:p>
          <a:p>
            <a:pPr algn="just"/>
            <a:r>
              <a:rPr lang="en-US" sz="2400" b="0" i="0" dirty="0">
                <a:effectLst/>
                <a:latin typeface="Arial" panose="020B0604020202020204" pitchFamily="34" charset="0"/>
              </a:rPr>
              <a:t>It requires a dedicated and experienced administer for setup and management.</a:t>
            </a:r>
          </a:p>
          <a:p>
            <a:pPr algn="just"/>
            <a:r>
              <a:rPr lang="en-US" sz="2400" b="0" i="0" dirty="0">
                <a:effectLst/>
                <a:latin typeface="Arial" panose="020B0604020202020204" pitchFamily="34" charset="0"/>
              </a:rPr>
              <a:t>It is not suitable for home and small offices.</a:t>
            </a:r>
          </a:p>
          <a:p>
            <a:endParaRPr lang="en-US" sz="2400" dirty="0"/>
          </a:p>
        </p:txBody>
      </p:sp>
      <p:sp>
        <p:nvSpPr>
          <p:cNvPr id="4" name="Date Placeholder 3">
            <a:extLst>
              <a:ext uri="{FF2B5EF4-FFF2-40B4-BE49-F238E27FC236}">
                <a16:creationId xmlns:a16="http://schemas.microsoft.com/office/drawing/2014/main" xmlns="" id="{EA8478CC-1292-649B-48F4-3BCBA3CA826A}"/>
              </a:ext>
            </a:extLst>
          </p:cNvPr>
          <p:cNvSpPr>
            <a:spLocks noGrp="1"/>
          </p:cNvSpPr>
          <p:nvPr>
            <p:ph type="dt" sz="half" idx="10"/>
          </p:nvPr>
        </p:nvSpPr>
        <p:spPr/>
        <p:txBody>
          <a:bodyPr/>
          <a:lstStyle/>
          <a:p>
            <a:fld id="{7A8EC14B-BBBE-4564-83FD-9C883F7AC335}" type="datetime1">
              <a:rPr lang="en-US" smtClean="0"/>
              <a:t>2/4/2025</a:t>
            </a:fld>
            <a:endParaRPr lang="en-US"/>
          </a:p>
        </p:txBody>
      </p:sp>
      <p:sp>
        <p:nvSpPr>
          <p:cNvPr id="5" name="Footer Placeholder 4">
            <a:extLst>
              <a:ext uri="{FF2B5EF4-FFF2-40B4-BE49-F238E27FC236}">
                <a16:creationId xmlns:a16="http://schemas.microsoft.com/office/drawing/2014/main" xmlns="" id="{5DCCCBF4-979C-0AB2-535E-D3E2AB6E1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18F3D52-6177-7BDA-C2A9-9B8663C26639}"/>
              </a:ext>
            </a:extLst>
          </p:cNvPr>
          <p:cNvSpPr>
            <a:spLocks noGrp="1"/>
          </p:cNvSpPr>
          <p:nvPr>
            <p:ph type="sldNum" sz="quarter" idx="12"/>
          </p:nvPr>
        </p:nvSpPr>
        <p:spPr/>
        <p:txBody>
          <a:bodyPr/>
          <a:lstStyle/>
          <a:p>
            <a:fld id="{79BC365B-CEB5-43DB-85BB-AA585115BDA3}" type="slidenum">
              <a:rPr lang="en-US" smtClean="0"/>
              <a:t>20</a:t>
            </a:fld>
            <a:endParaRPr lang="en-US"/>
          </a:p>
        </p:txBody>
      </p:sp>
    </p:spTree>
    <p:extLst>
      <p:ext uri="{BB962C8B-B14F-4D97-AF65-F5344CB8AC3E}">
        <p14:creationId xmlns:p14="http://schemas.microsoft.com/office/powerpoint/2010/main" val="471630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189AF4-7186-2CAD-2DC0-A80B8E5CBD42}"/>
              </a:ext>
            </a:extLst>
          </p:cNvPr>
          <p:cNvSpPr>
            <a:spLocks noGrp="1"/>
          </p:cNvSpPr>
          <p:nvPr>
            <p:ph type="title"/>
          </p:nvPr>
        </p:nvSpPr>
        <p:spPr>
          <a:xfrm>
            <a:off x="905932" y="94192"/>
            <a:ext cx="10354733" cy="1006476"/>
          </a:xfrm>
        </p:spPr>
        <p:txBody>
          <a:bodyPr>
            <a:normAutofit/>
          </a:bodyPr>
          <a:lstStyle/>
          <a:p>
            <a:r>
              <a:rPr lang="en-US" sz="2000" b="1" i="0" dirty="0">
                <a:effectLst/>
                <a:latin typeface="Arial" panose="020B0604020202020204" pitchFamily="34" charset="0"/>
              </a:rPr>
              <a:t>Differences between the client-server network model and peer-to-peer network model</a:t>
            </a:r>
            <a:br>
              <a:rPr lang="en-US" sz="2000" b="1" i="0" dirty="0">
                <a:effectLst/>
                <a:latin typeface="Arial" panose="020B0604020202020204" pitchFamily="34" charset="0"/>
              </a:rPr>
            </a:br>
            <a:endParaRPr lang="en-US" sz="2000" b="1" dirty="0"/>
          </a:p>
        </p:txBody>
      </p:sp>
      <p:sp>
        <p:nvSpPr>
          <p:cNvPr id="3" name="Content Placeholder 2">
            <a:extLst>
              <a:ext uri="{FF2B5EF4-FFF2-40B4-BE49-F238E27FC236}">
                <a16:creationId xmlns:a16="http://schemas.microsoft.com/office/drawing/2014/main" xmlns="" id="{5C38004F-EA39-CFE8-F506-0998ACC0EC9D}"/>
              </a:ext>
            </a:extLst>
          </p:cNvPr>
          <p:cNvSpPr>
            <a:spLocks noGrp="1"/>
          </p:cNvSpPr>
          <p:nvPr>
            <p:ph idx="1"/>
          </p:nvPr>
        </p:nvSpPr>
        <p:spPr>
          <a:xfrm>
            <a:off x="651933" y="1236133"/>
            <a:ext cx="10701867" cy="4940830"/>
          </a:xfrm>
        </p:spPr>
        <p:txBody>
          <a:bodyPr>
            <a:noAutofit/>
          </a:bodyPr>
          <a:lstStyle/>
          <a:p>
            <a:pPr algn="just"/>
            <a:r>
              <a:rPr lang="en-US" sz="2000" b="0" i="0" dirty="0">
                <a:effectLst/>
                <a:latin typeface="Arial" panose="020B0604020202020204" pitchFamily="34" charset="0"/>
              </a:rPr>
              <a:t>The peer-to-peer network model stores user accounts and passwords on the local system. The client-server network model stores user accounts and passwords on a centralized database that can be installed on a single system or a group of systems.</a:t>
            </a:r>
          </a:p>
          <a:p>
            <a:pPr algn="just"/>
            <a:r>
              <a:rPr lang="en-US" sz="2000" b="0" i="0" dirty="0">
                <a:effectLst/>
                <a:latin typeface="Arial" panose="020B0604020202020204" pitchFamily="34" charset="0"/>
              </a:rPr>
              <a:t>If a device accesses a service and presents a platform to use the accessed service, the device is known as the client. If a device provides a service, the device is known as the server. In the peer-to-peer network model, a device can act as both. It can act as a server to provide a service and act as a client to access a service. In the client-server model, a device has a dedicated role. It can be either a server or a client. It cannot be both.</a:t>
            </a:r>
          </a:p>
          <a:p>
            <a:pPr algn="just"/>
            <a:r>
              <a:rPr lang="en-US" sz="2000" b="0" i="0" dirty="0">
                <a:effectLst/>
                <a:latin typeface="Arial" panose="020B0604020202020204" pitchFamily="34" charset="0"/>
              </a:rPr>
              <a:t>In the peer-to-peer network model, each device has equal rights. A device cannot control another device in any form. In the client-server network model, the server defines the rights of each client.</a:t>
            </a:r>
          </a:p>
          <a:p>
            <a:pPr algn="just"/>
            <a:r>
              <a:rPr lang="en-US" sz="2000" b="0" i="0" dirty="0">
                <a:effectLst/>
                <a:latin typeface="Arial" panose="020B0604020202020204" pitchFamily="34" charset="0"/>
              </a:rPr>
              <a:t>The peer-to-peer network model does not require a special operating system and applications. The client-server network model needs a special operating system known as NOS and network applications.</a:t>
            </a:r>
          </a:p>
          <a:p>
            <a:endParaRPr lang="en-US" sz="2000" dirty="0"/>
          </a:p>
        </p:txBody>
      </p:sp>
      <p:sp>
        <p:nvSpPr>
          <p:cNvPr id="4" name="Date Placeholder 3">
            <a:extLst>
              <a:ext uri="{FF2B5EF4-FFF2-40B4-BE49-F238E27FC236}">
                <a16:creationId xmlns:a16="http://schemas.microsoft.com/office/drawing/2014/main" xmlns="" id="{BF97C620-D0E1-3139-571F-EA1E5B2CBFE1}"/>
              </a:ext>
            </a:extLst>
          </p:cNvPr>
          <p:cNvSpPr>
            <a:spLocks noGrp="1"/>
          </p:cNvSpPr>
          <p:nvPr>
            <p:ph type="dt" sz="half" idx="10"/>
          </p:nvPr>
        </p:nvSpPr>
        <p:spPr/>
        <p:txBody>
          <a:bodyPr/>
          <a:lstStyle/>
          <a:p>
            <a:fld id="{6A654081-5F47-499C-87E5-ECF7FCA3D7A7}" type="datetime1">
              <a:rPr lang="en-US" smtClean="0"/>
              <a:t>2/4/2025</a:t>
            </a:fld>
            <a:endParaRPr lang="en-US"/>
          </a:p>
        </p:txBody>
      </p:sp>
      <p:sp>
        <p:nvSpPr>
          <p:cNvPr id="5" name="Footer Placeholder 4">
            <a:extLst>
              <a:ext uri="{FF2B5EF4-FFF2-40B4-BE49-F238E27FC236}">
                <a16:creationId xmlns:a16="http://schemas.microsoft.com/office/drawing/2014/main" xmlns="" id="{48E1987E-3CD3-EC3B-EE4C-0FD79991C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B576C30-E1DA-25A6-33BB-0582E2DF22C7}"/>
              </a:ext>
            </a:extLst>
          </p:cNvPr>
          <p:cNvSpPr>
            <a:spLocks noGrp="1"/>
          </p:cNvSpPr>
          <p:nvPr>
            <p:ph type="sldNum" sz="quarter" idx="12"/>
          </p:nvPr>
        </p:nvSpPr>
        <p:spPr/>
        <p:txBody>
          <a:bodyPr/>
          <a:lstStyle/>
          <a:p>
            <a:fld id="{79BC365B-CEB5-43DB-85BB-AA585115BDA3}" type="slidenum">
              <a:rPr lang="en-US" smtClean="0"/>
              <a:t>21</a:t>
            </a:fld>
            <a:endParaRPr lang="en-US"/>
          </a:p>
        </p:txBody>
      </p:sp>
    </p:spTree>
    <p:extLst>
      <p:ext uri="{BB962C8B-B14F-4D97-AF65-F5344CB8AC3E}">
        <p14:creationId xmlns:p14="http://schemas.microsoft.com/office/powerpoint/2010/main" val="2543897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050F28-0EE9-F84B-CC5E-6E86D9E75D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AA86E608-88A8-FFC3-0D1C-3ACB183530E7}"/>
              </a:ext>
            </a:extLst>
          </p:cNvPr>
          <p:cNvSpPr>
            <a:spLocks noGrp="1"/>
          </p:cNvSpPr>
          <p:nvPr>
            <p:ph idx="1"/>
          </p:nvPr>
        </p:nvSpPr>
        <p:spPr/>
        <p:txBody>
          <a:bodyPr>
            <a:normAutofit lnSpcReduction="10000"/>
          </a:bodyPr>
          <a:lstStyle/>
          <a:p>
            <a:pPr algn="just"/>
            <a:r>
              <a:rPr lang="en-US" b="0" i="0" dirty="0">
                <a:effectLst/>
                <a:latin typeface="Arial" panose="020B0604020202020204" pitchFamily="34" charset="0"/>
              </a:rPr>
              <a:t>The peer-to-peer network model is easy to set up and does not need an experienced administrator for management. The client-server network model is complex and needs an experienced administrator for management.</a:t>
            </a:r>
          </a:p>
          <a:p>
            <a:pPr algn="just"/>
            <a:r>
              <a:rPr lang="en-US" b="0" i="0" dirty="0">
                <a:effectLst/>
                <a:latin typeface="Arial" panose="020B0604020202020204" pitchFamily="34" charset="0"/>
              </a:rPr>
              <a:t>The peer-to-peer network is less expensive than the client-server network model.</a:t>
            </a:r>
          </a:p>
          <a:p>
            <a:pPr algn="just"/>
            <a:r>
              <a:rPr lang="en-US" b="0" i="0" dirty="0">
                <a:effectLst/>
                <a:latin typeface="Arial" panose="020B0604020202020204" pitchFamily="34" charset="0"/>
              </a:rPr>
              <a:t>The peer-to-peer network model provides basic sharing options. The client-server model provides all sharing options.</a:t>
            </a:r>
          </a:p>
          <a:p>
            <a:pPr algn="just"/>
            <a:r>
              <a:rPr lang="en-US" b="0" i="0" dirty="0">
                <a:effectLst/>
                <a:latin typeface="Arial" panose="020B0604020202020204" pitchFamily="34" charset="0"/>
              </a:rPr>
              <a:t>The peer-to-peer network is mostly used in a home or small office network. The client-server model is mainly used in a business environment.</a:t>
            </a:r>
          </a:p>
          <a:p>
            <a:endParaRPr lang="en-US" dirty="0"/>
          </a:p>
        </p:txBody>
      </p:sp>
      <p:sp>
        <p:nvSpPr>
          <p:cNvPr id="4" name="Date Placeholder 3">
            <a:extLst>
              <a:ext uri="{FF2B5EF4-FFF2-40B4-BE49-F238E27FC236}">
                <a16:creationId xmlns:a16="http://schemas.microsoft.com/office/drawing/2014/main" xmlns="" id="{1348F1E9-E6AD-A7EE-C8A1-2F20B9E63505}"/>
              </a:ext>
            </a:extLst>
          </p:cNvPr>
          <p:cNvSpPr>
            <a:spLocks noGrp="1"/>
          </p:cNvSpPr>
          <p:nvPr>
            <p:ph type="dt" sz="half" idx="10"/>
          </p:nvPr>
        </p:nvSpPr>
        <p:spPr/>
        <p:txBody>
          <a:bodyPr/>
          <a:lstStyle/>
          <a:p>
            <a:fld id="{33A300EA-7301-4E92-9667-56C3721691DC}" type="datetime1">
              <a:rPr lang="en-US" smtClean="0"/>
              <a:t>2/4/2025</a:t>
            </a:fld>
            <a:endParaRPr lang="en-US"/>
          </a:p>
        </p:txBody>
      </p:sp>
      <p:sp>
        <p:nvSpPr>
          <p:cNvPr id="5" name="Footer Placeholder 4">
            <a:extLst>
              <a:ext uri="{FF2B5EF4-FFF2-40B4-BE49-F238E27FC236}">
                <a16:creationId xmlns:a16="http://schemas.microsoft.com/office/drawing/2014/main" xmlns="" id="{9A31E2DD-1CCC-D1D4-6A0F-258212BF6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4ADF04-5EF3-A2FA-4E33-652B54A9052B}"/>
              </a:ext>
            </a:extLst>
          </p:cNvPr>
          <p:cNvSpPr>
            <a:spLocks noGrp="1"/>
          </p:cNvSpPr>
          <p:nvPr>
            <p:ph type="sldNum" sz="quarter" idx="12"/>
          </p:nvPr>
        </p:nvSpPr>
        <p:spPr/>
        <p:txBody>
          <a:bodyPr/>
          <a:lstStyle/>
          <a:p>
            <a:fld id="{79BC365B-CEB5-43DB-85BB-AA585115BDA3}" type="slidenum">
              <a:rPr lang="en-US" smtClean="0"/>
              <a:t>22</a:t>
            </a:fld>
            <a:endParaRPr lang="en-US"/>
          </a:p>
        </p:txBody>
      </p:sp>
    </p:spTree>
    <p:extLst>
      <p:ext uri="{BB962C8B-B14F-4D97-AF65-F5344CB8AC3E}">
        <p14:creationId xmlns:p14="http://schemas.microsoft.com/office/powerpoint/2010/main" val="2387061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384209-4A76-0B40-E755-F233CFB69AAF}"/>
              </a:ext>
            </a:extLst>
          </p:cNvPr>
          <p:cNvSpPr>
            <a:spLocks noGrp="1"/>
          </p:cNvSpPr>
          <p:nvPr>
            <p:ph type="title"/>
          </p:nvPr>
        </p:nvSpPr>
        <p:spPr/>
        <p:txBody>
          <a:bodyPr/>
          <a:lstStyle/>
          <a:p>
            <a:r>
              <a:rPr lang="en-US" b="1" dirty="0"/>
              <a:t>Hybrid Network</a:t>
            </a:r>
          </a:p>
        </p:txBody>
      </p:sp>
      <p:sp>
        <p:nvSpPr>
          <p:cNvPr id="3" name="Content Placeholder 2">
            <a:extLst>
              <a:ext uri="{FF2B5EF4-FFF2-40B4-BE49-F238E27FC236}">
                <a16:creationId xmlns:a16="http://schemas.microsoft.com/office/drawing/2014/main" xmlns="" id="{54D43415-4A82-7DD2-E362-33FCF202718C}"/>
              </a:ext>
            </a:extLst>
          </p:cNvPr>
          <p:cNvSpPr>
            <a:spLocks noGrp="1"/>
          </p:cNvSpPr>
          <p:nvPr>
            <p:ph idx="1"/>
          </p:nvPr>
        </p:nvSpPr>
        <p:spPr/>
        <p:txBody>
          <a:bodyPr/>
          <a:lstStyle/>
          <a:p>
            <a:r>
              <a:rPr lang="en-US" sz="1800" b="0" i="0" dirty="0">
                <a:solidFill>
                  <a:srgbClr val="000000"/>
                </a:solidFill>
                <a:effectLst/>
                <a:latin typeface="arial" panose="020B0604020202020204" pitchFamily="34" charset="0"/>
              </a:rPr>
              <a:t>Hybrid networks are the networks that are based on both peer-to-peer &amp; client-server relationship.</a:t>
            </a:r>
          </a:p>
          <a:p>
            <a:endParaRPr lang="en-US" sz="1800" b="0" i="0" dirty="0">
              <a:solidFill>
                <a:srgbClr val="000000"/>
              </a:solidFill>
              <a:effectLst/>
              <a:latin typeface="arial" panose="020B0604020202020204" pitchFamily="34" charset="0"/>
            </a:endParaRPr>
          </a:p>
          <a:p>
            <a:pPr marL="0" indent="0">
              <a:buNone/>
            </a:pPr>
            <a:r>
              <a:rPr lang="en-US" sz="1800" b="0" i="0" dirty="0">
                <a:solidFill>
                  <a:srgbClr val="000000"/>
                </a:solidFill>
                <a:effectLst/>
                <a:latin typeface="arial" panose="020B0604020202020204" pitchFamily="34" charset="0"/>
              </a:rPr>
              <a:t>• Hybrid networks incorporate the best features of workgroups in peer-to-peer networks with the performance, security and reliability of server-based networks.</a:t>
            </a:r>
          </a:p>
          <a:p>
            <a:pPr marL="0" indent="0">
              <a:buNone/>
            </a:pPr>
            <a:r>
              <a:rPr lang="en-US" dirty="0"/>
              <a:t/>
            </a:r>
            <a:br>
              <a:rPr lang="en-US" dirty="0"/>
            </a:br>
            <a:r>
              <a:rPr lang="en-US" sz="1800" b="0" i="0" dirty="0">
                <a:solidFill>
                  <a:srgbClr val="000000"/>
                </a:solidFill>
                <a:effectLst/>
                <a:latin typeface="arial" panose="020B0604020202020204" pitchFamily="34" charset="0"/>
              </a:rPr>
              <a:t>• Hybrid networks still provide all of the centralized services of servers, but they also allow users to share and manage their own resources within the workgroup.</a:t>
            </a:r>
            <a:endParaRPr lang="en-US" dirty="0"/>
          </a:p>
        </p:txBody>
      </p:sp>
      <p:sp>
        <p:nvSpPr>
          <p:cNvPr id="4" name="Date Placeholder 3">
            <a:extLst>
              <a:ext uri="{FF2B5EF4-FFF2-40B4-BE49-F238E27FC236}">
                <a16:creationId xmlns:a16="http://schemas.microsoft.com/office/drawing/2014/main" xmlns="" id="{DC47118C-1FEC-86E6-2BE0-8066ACFC1C2F}"/>
              </a:ext>
            </a:extLst>
          </p:cNvPr>
          <p:cNvSpPr>
            <a:spLocks noGrp="1"/>
          </p:cNvSpPr>
          <p:nvPr>
            <p:ph type="dt" sz="half" idx="10"/>
          </p:nvPr>
        </p:nvSpPr>
        <p:spPr/>
        <p:txBody>
          <a:bodyPr/>
          <a:lstStyle/>
          <a:p>
            <a:fld id="{F2E7DA6A-D6B5-4A01-85B1-92C1F04E61F8}" type="datetime1">
              <a:rPr lang="en-US" smtClean="0"/>
              <a:t>2/4/2025</a:t>
            </a:fld>
            <a:endParaRPr lang="en-US"/>
          </a:p>
        </p:txBody>
      </p:sp>
      <p:sp>
        <p:nvSpPr>
          <p:cNvPr id="5" name="Footer Placeholder 4">
            <a:extLst>
              <a:ext uri="{FF2B5EF4-FFF2-40B4-BE49-F238E27FC236}">
                <a16:creationId xmlns:a16="http://schemas.microsoft.com/office/drawing/2014/main" xmlns="" id="{820DFB1E-C0DF-C2E9-F201-2C6A41969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5CB510-A94E-8B1F-042E-0D65BC385C2D}"/>
              </a:ext>
            </a:extLst>
          </p:cNvPr>
          <p:cNvSpPr>
            <a:spLocks noGrp="1"/>
          </p:cNvSpPr>
          <p:nvPr>
            <p:ph type="sldNum" sz="quarter" idx="12"/>
          </p:nvPr>
        </p:nvSpPr>
        <p:spPr/>
        <p:txBody>
          <a:bodyPr/>
          <a:lstStyle/>
          <a:p>
            <a:fld id="{79BC365B-CEB5-43DB-85BB-AA585115BDA3}" type="slidenum">
              <a:rPr lang="en-US" smtClean="0"/>
              <a:t>23</a:t>
            </a:fld>
            <a:endParaRPr lang="en-US"/>
          </a:p>
        </p:txBody>
      </p:sp>
    </p:spTree>
    <p:extLst>
      <p:ext uri="{BB962C8B-B14F-4D97-AF65-F5344CB8AC3E}">
        <p14:creationId xmlns:p14="http://schemas.microsoft.com/office/powerpoint/2010/main" val="3418913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C6E57-59EB-9A99-6AFD-B5CA8F82B3C1}"/>
              </a:ext>
            </a:extLst>
          </p:cNvPr>
          <p:cNvSpPr>
            <a:spLocks noGrp="1"/>
          </p:cNvSpPr>
          <p:nvPr>
            <p:ph type="title"/>
          </p:nvPr>
        </p:nvSpPr>
        <p:spPr/>
        <p:txBody>
          <a:bodyPr>
            <a:normAutofit/>
          </a:bodyPr>
          <a:lstStyle/>
          <a:p>
            <a:r>
              <a:rPr lang="en-US" sz="3200" b="1" i="0" dirty="0">
                <a:solidFill>
                  <a:srgbClr val="000000"/>
                </a:solidFill>
                <a:effectLst/>
                <a:latin typeface="arial" panose="020B0604020202020204" pitchFamily="34" charset="0"/>
              </a:rPr>
              <a:t>Advantages of Hybrid Network</a:t>
            </a:r>
            <a:r>
              <a:rPr lang="en-US" sz="3200" b="1" i="0" dirty="0">
                <a:solidFill>
                  <a:srgbClr val="000000"/>
                </a:solidFill>
                <a:effectLst/>
                <a:latin typeface="oswald" panose="020F0502020204030204" pitchFamily="2" charset="0"/>
              </a:rPr>
              <a:t/>
            </a:r>
            <a:br>
              <a:rPr lang="en-US" sz="3200" b="1" i="0" dirty="0">
                <a:solidFill>
                  <a:srgbClr val="000000"/>
                </a:solidFill>
                <a:effectLst/>
                <a:latin typeface="oswald" panose="020F0502020204030204" pitchFamily="2" charset="0"/>
              </a:rPr>
            </a:br>
            <a:endParaRPr lang="en-US" sz="3200" dirty="0"/>
          </a:p>
        </p:txBody>
      </p:sp>
      <p:sp>
        <p:nvSpPr>
          <p:cNvPr id="3" name="Content Placeholder 2">
            <a:extLst>
              <a:ext uri="{FF2B5EF4-FFF2-40B4-BE49-F238E27FC236}">
                <a16:creationId xmlns:a16="http://schemas.microsoft.com/office/drawing/2014/main" xmlns="" id="{FE404F5C-FEF3-9B51-7141-E70C2A2C6B70}"/>
              </a:ext>
            </a:extLst>
          </p:cNvPr>
          <p:cNvSpPr>
            <a:spLocks noGrp="1"/>
          </p:cNvSpPr>
          <p:nvPr>
            <p:ph idx="1"/>
          </p:nvPr>
        </p:nvSpPr>
        <p:spPr/>
        <p:txBody>
          <a:bodyPr/>
          <a:lstStyle/>
          <a:p>
            <a:pPr marL="457200" indent="-457200" algn="just">
              <a:buFont typeface="+mj-lt"/>
              <a:buAutoNum type="arabicPeriod"/>
            </a:pPr>
            <a:r>
              <a:rPr lang="en-US" sz="2000" b="0" i="0" dirty="0">
                <a:solidFill>
                  <a:srgbClr val="000000"/>
                </a:solidFill>
                <a:effectLst/>
                <a:latin typeface="arial" panose="020B0604020202020204" pitchFamily="34" charset="0"/>
              </a:rPr>
              <a:t>Client Server application are still centrally located and managed.</a:t>
            </a:r>
          </a:p>
          <a:p>
            <a:pPr marL="457200" indent="-457200" algn="just">
              <a:buFont typeface="+mj-lt"/>
              <a:buAutoNum type="arabicPeriod"/>
            </a:pPr>
            <a:r>
              <a:rPr lang="en-US" sz="2000" b="0" i="0" dirty="0">
                <a:solidFill>
                  <a:srgbClr val="000000"/>
                </a:solidFill>
                <a:effectLst/>
                <a:latin typeface="arial" panose="020B0604020202020204" pitchFamily="34" charset="0"/>
              </a:rPr>
              <a:t>Users can assign local access to resources in their computers.</a:t>
            </a:r>
          </a:p>
          <a:p>
            <a:pPr marL="457200" indent="-457200" algn="just">
              <a:buFont typeface="+mj-lt"/>
              <a:buAutoNum type="arabicPeriod"/>
            </a:pPr>
            <a:r>
              <a:rPr lang="en-US" sz="2000" b="0" i="0" dirty="0">
                <a:solidFill>
                  <a:srgbClr val="000000"/>
                </a:solidFill>
                <a:effectLst/>
                <a:latin typeface="arial" panose="020B0604020202020204" pitchFamily="34" charset="0"/>
              </a:rPr>
              <a:t>Workgroups can manage resources without requiring assistance from network administrator.</a:t>
            </a:r>
          </a:p>
          <a:p>
            <a:endParaRPr lang="en-US" dirty="0"/>
          </a:p>
        </p:txBody>
      </p:sp>
      <p:sp>
        <p:nvSpPr>
          <p:cNvPr id="4" name="Date Placeholder 3">
            <a:extLst>
              <a:ext uri="{FF2B5EF4-FFF2-40B4-BE49-F238E27FC236}">
                <a16:creationId xmlns:a16="http://schemas.microsoft.com/office/drawing/2014/main" xmlns="" id="{1A1D6E73-3390-E3E1-9E4A-777B13A932F6}"/>
              </a:ext>
            </a:extLst>
          </p:cNvPr>
          <p:cNvSpPr>
            <a:spLocks noGrp="1"/>
          </p:cNvSpPr>
          <p:nvPr>
            <p:ph type="dt" sz="half" idx="10"/>
          </p:nvPr>
        </p:nvSpPr>
        <p:spPr/>
        <p:txBody>
          <a:bodyPr/>
          <a:lstStyle/>
          <a:p>
            <a:fld id="{9590B0B8-4E04-41EE-BEDF-1626D9F99D4C}" type="datetime1">
              <a:rPr lang="en-US" smtClean="0"/>
              <a:t>2/4/2025</a:t>
            </a:fld>
            <a:endParaRPr lang="en-US"/>
          </a:p>
        </p:txBody>
      </p:sp>
      <p:sp>
        <p:nvSpPr>
          <p:cNvPr id="5" name="Footer Placeholder 4">
            <a:extLst>
              <a:ext uri="{FF2B5EF4-FFF2-40B4-BE49-F238E27FC236}">
                <a16:creationId xmlns:a16="http://schemas.microsoft.com/office/drawing/2014/main" xmlns="" id="{10960EEE-BA05-A3F5-BC17-67C2BD66D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CDFFFA7-F349-D6EC-8DBD-596EA9E94C4C}"/>
              </a:ext>
            </a:extLst>
          </p:cNvPr>
          <p:cNvSpPr>
            <a:spLocks noGrp="1"/>
          </p:cNvSpPr>
          <p:nvPr>
            <p:ph type="sldNum" sz="quarter" idx="12"/>
          </p:nvPr>
        </p:nvSpPr>
        <p:spPr/>
        <p:txBody>
          <a:bodyPr/>
          <a:lstStyle/>
          <a:p>
            <a:fld id="{79BC365B-CEB5-43DB-85BB-AA585115BDA3}" type="slidenum">
              <a:rPr lang="en-US" smtClean="0"/>
              <a:t>24</a:t>
            </a:fld>
            <a:endParaRPr lang="en-US"/>
          </a:p>
        </p:txBody>
      </p:sp>
    </p:spTree>
    <p:extLst>
      <p:ext uri="{BB962C8B-B14F-4D97-AF65-F5344CB8AC3E}">
        <p14:creationId xmlns:p14="http://schemas.microsoft.com/office/powerpoint/2010/main" val="2924577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6AEF9-51F1-838E-A992-F3E8B023E0FC}"/>
              </a:ext>
            </a:extLst>
          </p:cNvPr>
          <p:cNvSpPr>
            <a:spLocks noGrp="1"/>
          </p:cNvSpPr>
          <p:nvPr>
            <p:ph type="title"/>
          </p:nvPr>
        </p:nvSpPr>
        <p:spPr/>
        <p:txBody>
          <a:bodyPr/>
          <a:lstStyle/>
          <a:p>
            <a:r>
              <a:rPr lang="en-US" sz="3200" b="1" i="0" dirty="0">
                <a:solidFill>
                  <a:srgbClr val="000000"/>
                </a:solidFill>
                <a:effectLst/>
                <a:latin typeface="arial" panose="020B0604020202020204" pitchFamily="34" charset="0"/>
              </a:rPr>
              <a:t>Disadvantages of Hybrid Network</a:t>
            </a:r>
            <a:r>
              <a:rPr lang="en-US" b="1" i="0" dirty="0">
                <a:solidFill>
                  <a:srgbClr val="000000"/>
                </a:solidFill>
                <a:effectLst/>
                <a:latin typeface="oswald" panose="00000500000000000000" pitchFamily="2" charset="0"/>
              </a:rPr>
              <a:t/>
            </a:r>
            <a:br>
              <a:rPr lang="en-US" b="1" i="0" dirty="0">
                <a:solidFill>
                  <a:srgbClr val="000000"/>
                </a:solidFill>
                <a:effectLst/>
                <a:latin typeface="oswald" panose="00000500000000000000" pitchFamily="2" charset="0"/>
              </a:rPr>
            </a:br>
            <a:endParaRPr lang="en-US" dirty="0"/>
          </a:p>
        </p:txBody>
      </p:sp>
      <p:sp>
        <p:nvSpPr>
          <p:cNvPr id="3" name="Content Placeholder 2">
            <a:extLst>
              <a:ext uri="{FF2B5EF4-FFF2-40B4-BE49-F238E27FC236}">
                <a16:creationId xmlns:a16="http://schemas.microsoft.com/office/drawing/2014/main" xmlns="" id="{D17AE49F-3010-CF8A-F82C-58D3801E74C7}"/>
              </a:ext>
            </a:extLst>
          </p:cNvPr>
          <p:cNvSpPr>
            <a:spLocks noGrp="1"/>
          </p:cNvSpPr>
          <p:nvPr>
            <p:ph idx="1"/>
          </p:nvPr>
        </p:nvSpPr>
        <p:spPr/>
        <p:txBody>
          <a:bodyPr>
            <a:normAutofit/>
          </a:bodyPr>
          <a:lstStyle/>
          <a:p>
            <a:pPr marL="457200" indent="-457200" algn="just">
              <a:buFont typeface="+mj-lt"/>
              <a:buAutoNum type="arabicPeriod"/>
            </a:pPr>
            <a:r>
              <a:rPr lang="en-US" sz="2000" b="0" i="0" dirty="0">
                <a:solidFill>
                  <a:srgbClr val="000000"/>
                </a:solidFill>
                <a:effectLst/>
                <a:latin typeface="arial" panose="020B0604020202020204" pitchFamily="34" charset="0"/>
              </a:rPr>
              <a:t>Users may need to remember multiple passwords.</a:t>
            </a:r>
          </a:p>
          <a:p>
            <a:pPr marL="457200" indent="-457200" algn="just">
              <a:buFont typeface="+mj-lt"/>
              <a:buAutoNum type="arabicPeriod"/>
            </a:pPr>
            <a:r>
              <a:rPr lang="en-US" sz="2000" b="0" i="0" dirty="0">
                <a:solidFill>
                  <a:srgbClr val="000000"/>
                </a:solidFill>
                <a:effectLst/>
                <a:latin typeface="arial" panose="020B0604020202020204" pitchFamily="34" charset="0"/>
              </a:rPr>
              <a:t>Files can be duplicated and changes overwritten between the computers with the shared folder and the Server.</a:t>
            </a:r>
          </a:p>
          <a:p>
            <a:pPr marL="457200" indent="-457200">
              <a:buFont typeface="+mj-lt"/>
              <a:buAutoNum type="arabicPeriod"/>
            </a:pPr>
            <a:r>
              <a:rPr lang="en-US" sz="2000" b="0" i="0" dirty="0">
                <a:solidFill>
                  <a:srgbClr val="000000"/>
                </a:solidFill>
                <a:effectLst/>
                <a:latin typeface="arial" panose="020B0604020202020204" pitchFamily="34" charset="0"/>
              </a:rPr>
              <a:t>Files saved on the workstation are not backed up.</a:t>
            </a:r>
            <a:endParaRPr lang="en-US" sz="2000" dirty="0"/>
          </a:p>
        </p:txBody>
      </p:sp>
      <p:sp>
        <p:nvSpPr>
          <p:cNvPr id="4" name="Date Placeholder 3">
            <a:extLst>
              <a:ext uri="{FF2B5EF4-FFF2-40B4-BE49-F238E27FC236}">
                <a16:creationId xmlns:a16="http://schemas.microsoft.com/office/drawing/2014/main" xmlns="" id="{22FA4EAF-FE1A-950F-F7A2-A179D84BC176}"/>
              </a:ext>
            </a:extLst>
          </p:cNvPr>
          <p:cNvSpPr>
            <a:spLocks noGrp="1"/>
          </p:cNvSpPr>
          <p:nvPr>
            <p:ph type="dt" sz="half" idx="10"/>
          </p:nvPr>
        </p:nvSpPr>
        <p:spPr/>
        <p:txBody>
          <a:bodyPr/>
          <a:lstStyle/>
          <a:p>
            <a:fld id="{92B86B1B-B9F4-4B2D-8B8A-B36F06924DAF}" type="datetime1">
              <a:rPr lang="en-US" smtClean="0"/>
              <a:t>2/4/2025</a:t>
            </a:fld>
            <a:endParaRPr lang="en-US"/>
          </a:p>
        </p:txBody>
      </p:sp>
      <p:sp>
        <p:nvSpPr>
          <p:cNvPr id="5" name="Footer Placeholder 4">
            <a:extLst>
              <a:ext uri="{FF2B5EF4-FFF2-40B4-BE49-F238E27FC236}">
                <a16:creationId xmlns:a16="http://schemas.microsoft.com/office/drawing/2014/main" xmlns="" id="{27CBF114-5F97-274F-5DBD-D3A61E62DB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E0208AD-CD6B-0B4A-381E-CA23EAED20A6}"/>
              </a:ext>
            </a:extLst>
          </p:cNvPr>
          <p:cNvSpPr>
            <a:spLocks noGrp="1"/>
          </p:cNvSpPr>
          <p:nvPr>
            <p:ph type="sldNum" sz="quarter" idx="12"/>
          </p:nvPr>
        </p:nvSpPr>
        <p:spPr/>
        <p:txBody>
          <a:bodyPr/>
          <a:lstStyle/>
          <a:p>
            <a:fld id="{79BC365B-CEB5-43DB-85BB-AA585115BDA3}" type="slidenum">
              <a:rPr lang="en-US" smtClean="0"/>
              <a:t>25</a:t>
            </a:fld>
            <a:endParaRPr lang="en-US"/>
          </a:p>
        </p:txBody>
      </p:sp>
    </p:spTree>
    <p:extLst>
      <p:ext uri="{BB962C8B-B14F-4D97-AF65-F5344CB8AC3E}">
        <p14:creationId xmlns:p14="http://schemas.microsoft.com/office/powerpoint/2010/main" val="130775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F8A0A5-EC58-3769-78F4-753A9FA89A87}"/>
              </a:ext>
            </a:extLst>
          </p:cNvPr>
          <p:cNvSpPr>
            <a:spLocks noGrp="1"/>
          </p:cNvSpPr>
          <p:nvPr>
            <p:ph type="title"/>
          </p:nvPr>
        </p:nvSpPr>
        <p:spPr/>
        <p:txBody>
          <a:bodyPr/>
          <a:lstStyle/>
          <a:p>
            <a:r>
              <a:rPr lang="en-US" dirty="0"/>
              <a:t>Advantage of a network</a:t>
            </a:r>
          </a:p>
        </p:txBody>
      </p:sp>
      <p:sp>
        <p:nvSpPr>
          <p:cNvPr id="3" name="Content Placeholder 2">
            <a:extLst>
              <a:ext uri="{FF2B5EF4-FFF2-40B4-BE49-F238E27FC236}">
                <a16:creationId xmlns:a16="http://schemas.microsoft.com/office/drawing/2014/main" xmlns="" id="{E30B4D44-AE3C-2EE9-B22E-049F2988BC52}"/>
              </a:ext>
            </a:extLst>
          </p:cNvPr>
          <p:cNvSpPr>
            <a:spLocks noGrp="1"/>
          </p:cNvSpPr>
          <p:nvPr>
            <p:ph idx="1"/>
          </p:nvPr>
        </p:nvSpPr>
        <p:spPr/>
        <p:txBody>
          <a:bodyPr/>
          <a:lstStyle/>
          <a:p>
            <a:r>
              <a:rPr lang="en-US" b="0" i="0" dirty="0">
                <a:effectLst/>
                <a:latin typeface="__Inter_556910"/>
              </a:rPr>
              <a:t>Resource Sharing : A network enables sharing of data files. Software can be installed on a central server instead of buying </a:t>
            </a:r>
            <a:r>
              <a:rPr lang="en-US" b="0" i="0" dirty="0" err="1">
                <a:effectLst/>
                <a:latin typeface="__Inter_556910"/>
              </a:rPr>
              <a:t>licences</a:t>
            </a:r>
            <a:r>
              <a:rPr lang="en-US" b="0" i="0" dirty="0">
                <a:effectLst/>
                <a:latin typeface="__Inter_556910"/>
              </a:rPr>
              <a:t> for every machine. Peripherals such as printers scanners can be shared across an organization. Databases and files can be shared. This reduces cost effectively. </a:t>
            </a:r>
          </a:p>
          <a:p>
            <a:r>
              <a:rPr lang="en-US" b="0" i="0" dirty="0">
                <a:effectLst/>
                <a:latin typeface="__Inter_556910"/>
              </a:rPr>
              <a:t>Better Communication : Internet enables better communication through email messaging chat rooms and video conferencing. </a:t>
            </a:r>
          </a:p>
          <a:p>
            <a:r>
              <a:rPr lang="en-US" b="0" i="0" dirty="0">
                <a:effectLst/>
                <a:latin typeface="__Inter_556910"/>
              </a:rPr>
              <a:t>Access to remote databases : Internet allows users to access the remote databases like railway reservation universities hotels etc.</a:t>
            </a:r>
          </a:p>
          <a:p>
            <a:endParaRPr lang="en-US" dirty="0"/>
          </a:p>
        </p:txBody>
      </p:sp>
      <p:sp>
        <p:nvSpPr>
          <p:cNvPr id="4" name="Date Placeholder 3">
            <a:extLst>
              <a:ext uri="{FF2B5EF4-FFF2-40B4-BE49-F238E27FC236}">
                <a16:creationId xmlns:a16="http://schemas.microsoft.com/office/drawing/2014/main" xmlns="" id="{291BCAA3-3915-A113-6F30-01DEE026C397}"/>
              </a:ext>
            </a:extLst>
          </p:cNvPr>
          <p:cNvSpPr>
            <a:spLocks noGrp="1"/>
          </p:cNvSpPr>
          <p:nvPr>
            <p:ph type="dt" sz="half" idx="10"/>
          </p:nvPr>
        </p:nvSpPr>
        <p:spPr/>
        <p:txBody>
          <a:bodyPr/>
          <a:lstStyle/>
          <a:p>
            <a:fld id="{AE298FA5-31C6-44CB-85D6-A690D0634E1A}" type="datetime1">
              <a:rPr lang="en-US" smtClean="0"/>
              <a:t>2/4/2025</a:t>
            </a:fld>
            <a:endParaRPr lang="en-US"/>
          </a:p>
        </p:txBody>
      </p:sp>
      <p:sp>
        <p:nvSpPr>
          <p:cNvPr id="5" name="Footer Placeholder 4">
            <a:extLst>
              <a:ext uri="{FF2B5EF4-FFF2-40B4-BE49-F238E27FC236}">
                <a16:creationId xmlns:a16="http://schemas.microsoft.com/office/drawing/2014/main" xmlns="" id="{097506B2-0BEE-28EC-DB78-188509481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CC08367-E40E-196D-CB4C-26093ACB8788}"/>
              </a:ext>
            </a:extLst>
          </p:cNvPr>
          <p:cNvSpPr>
            <a:spLocks noGrp="1"/>
          </p:cNvSpPr>
          <p:nvPr>
            <p:ph type="sldNum" sz="quarter" idx="12"/>
          </p:nvPr>
        </p:nvSpPr>
        <p:spPr/>
        <p:txBody>
          <a:bodyPr/>
          <a:lstStyle/>
          <a:p>
            <a:fld id="{79BC365B-CEB5-43DB-85BB-AA585115BDA3}" type="slidenum">
              <a:rPr lang="en-US" smtClean="0"/>
              <a:t>3</a:t>
            </a:fld>
            <a:endParaRPr lang="en-US"/>
          </a:p>
        </p:txBody>
      </p:sp>
    </p:spTree>
    <p:extLst>
      <p:ext uri="{BB962C8B-B14F-4D97-AF65-F5344CB8AC3E}">
        <p14:creationId xmlns:p14="http://schemas.microsoft.com/office/powerpoint/2010/main" val="174021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D06E8-05A5-8B52-B1B3-4B6631AC61F7}"/>
              </a:ext>
            </a:extLst>
          </p:cNvPr>
          <p:cNvSpPr>
            <a:spLocks noGrp="1"/>
          </p:cNvSpPr>
          <p:nvPr>
            <p:ph type="title"/>
          </p:nvPr>
        </p:nvSpPr>
        <p:spPr/>
        <p:txBody>
          <a:bodyPr/>
          <a:lstStyle/>
          <a:p>
            <a:r>
              <a:rPr lang="en-US" b="0" i="0" dirty="0">
                <a:solidFill>
                  <a:srgbClr val="000000"/>
                </a:solidFill>
                <a:effectLst/>
                <a:latin typeface="var(--ff-lato)"/>
              </a:rPr>
              <a:t>Need of Computer Network</a:t>
            </a:r>
            <a:br>
              <a:rPr lang="en-US" b="0" i="0" dirty="0">
                <a:solidFill>
                  <a:srgbClr val="000000"/>
                </a:solidFill>
                <a:effectLst/>
                <a:latin typeface="var(--ff-lato)"/>
              </a:rPr>
            </a:br>
            <a:endParaRPr lang="en-US" dirty="0"/>
          </a:p>
        </p:txBody>
      </p:sp>
      <p:sp>
        <p:nvSpPr>
          <p:cNvPr id="3" name="Content Placeholder 2">
            <a:extLst>
              <a:ext uri="{FF2B5EF4-FFF2-40B4-BE49-F238E27FC236}">
                <a16:creationId xmlns:a16="http://schemas.microsoft.com/office/drawing/2014/main" xmlns="" id="{4BA9AD56-71C4-DCDA-CF45-7956FC7C4F78}"/>
              </a:ext>
            </a:extLst>
          </p:cNvPr>
          <p:cNvSpPr>
            <a:spLocks noGrp="1"/>
          </p:cNvSpPr>
          <p:nvPr>
            <p:ph idx="1"/>
          </p:nvPr>
        </p:nvSpPr>
        <p:spPr/>
        <p:txBody>
          <a:bodyPr>
            <a:normAutofit fontScale="92500" lnSpcReduction="20000"/>
          </a:bodyPr>
          <a:lstStyle/>
          <a:p>
            <a:r>
              <a:rPr lang="en-US" b="0" i="0" dirty="0">
                <a:solidFill>
                  <a:srgbClr val="000000"/>
                </a:solidFill>
                <a:effectLst/>
                <a:latin typeface="Verdana" panose="020B0604030504040204" pitchFamily="34" charset="0"/>
              </a:rPr>
              <a:t>Computer networks have become vital in the modern age because they allow interaction as well as sharing of resources among various devices and individuals. </a:t>
            </a:r>
          </a:p>
          <a:p>
            <a:r>
              <a:rPr lang="en-US" b="0" i="0" dirty="0">
                <a:solidFill>
                  <a:srgbClr val="000000"/>
                </a:solidFill>
                <a:effectLst/>
                <a:latin typeface="Verdana" panose="020B0604030504040204" pitchFamily="34" charset="0"/>
              </a:rPr>
              <a:t>The following is a list of things that we do via computer networks, matters that we benefit from using computer networks, or items that have become achievable or in effect as a result of computer networks. </a:t>
            </a:r>
          </a:p>
          <a:p>
            <a:pPr lvl="1" algn="just"/>
            <a:r>
              <a:rPr lang="en-US" b="1" i="0" dirty="0">
                <a:solidFill>
                  <a:srgbClr val="000000"/>
                </a:solidFill>
                <a:effectLst/>
                <a:latin typeface="inherit"/>
              </a:rPr>
              <a:t>Easy resource sharing</a:t>
            </a:r>
            <a:r>
              <a:rPr lang="en-US" b="0" i="0" dirty="0">
                <a:solidFill>
                  <a:srgbClr val="000000"/>
                </a:solidFill>
                <a:effectLst/>
                <a:latin typeface="inherit"/>
              </a:rPr>
              <a:t> − Computer networks allow users and devices to share resources like printers, documents, and apps easily. This increases efficiency while decreasing the expense of offering resources.</a:t>
            </a:r>
          </a:p>
          <a:p>
            <a:pPr lvl="1" algn="just"/>
            <a:r>
              <a:rPr lang="en-US" b="1" i="0" dirty="0">
                <a:solidFill>
                  <a:srgbClr val="000000"/>
                </a:solidFill>
                <a:effectLst/>
                <a:latin typeface="inherit"/>
              </a:rPr>
              <a:t>Good communication facility</a:t>
            </a:r>
            <a:r>
              <a:rPr lang="en-US" b="0" i="0" dirty="0">
                <a:solidFill>
                  <a:srgbClr val="000000"/>
                </a:solidFill>
                <a:effectLst/>
                <a:latin typeface="inherit"/>
              </a:rPr>
              <a:t> − Computer networks help individuals to communicate with one another regardless of where they are. Individuals can communicate in real-time using networking tools such as instant messaging, email, and video conferencing.</a:t>
            </a:r>
          </a:p>
          <a:p>
            <a:pPr lvl="1"/>
            <a:endParaRPr lang="en-US" b="0" i="0" dirty="0">
              <a:solidFill>
                <a:srgbClr val="000000"/>
              </a:solidFill>
              <a:effectLst/>
              <a:latin typeface="Verdana" panose="020B0604030504040204" pitchFamily="34" charset="0"/>
            </a:endParaRPr>
          </a:p>
          <a:p>
            <a:pPr lvl="1"/>
            <a:endParaRPr lang="en-US" b="0" i="0" dirty="0">
              <a:solidFill>
                <a:srgbClr val="000000"/>
              </a:solidFill>
              <a:effectLst/>
              <a:latin typeface="var(--ff-lato)"/>
            </a:endParaRPr>
          </a:p>
          <a:p>
            <a:endParaRPr lang="en-US" dirty="0"/>
          </a:p>
        </p:txBody>
      </p:sp>
      <p:sp>
        <p:nvSpPr>
          <p:cNvPr id="4" name="Date Placeholder 3">
            <a:extLst>
              <a:ext uri="{FF2B5EF4-FFF2-40B4-BE49-F238E27FC236}">
                <a16:creationId xmlns:a16="http://schemas.microsoft.com/office/drawing/2014/main" xmlns="" id="{E6711B99-D7E6-0A0E-9543-93E855A95002}"/>
              </a:ext>
            </a:extLst>
          </p:cNvPr>
          <p:cNvSpPr>
            <a:spLocks noGrp="1"/>
          </p:cNvSpPr>
          <p:nvPr>
            <p:ph type="dt" sz="half" idx="10"/>
          </p:nvPr>
        </p:nvSpPr>
        <p:spPr/>
        <p:txBody>
          <a:bodyPr/>
          <a:lstStyle/>
          <a:p>
            <a:fld id="{9B963853-D123-4B46-A357-BB600F42E059}" type="datetime1">
              <a:rPr lang="en-US" smtClean="0"/>
              <a:t>2/4/2025</a:t>
            </a:fld>
            <a:endParaRPr lang="en-US"/>
          </a:p>
        </p:txBody>
      </p:sp>
      <p:sp>
        <p:nvSpPr>
          <p:cNvPr id="5" name="Footer Placeholder 4">
            <a:extLst>
              <a:ext uri="{FF2B5EF4-FFF2-40B4-BE49-F238E27FC236}">
                <a16:creationId xmlns:a16="http://schemas.microsoft.com/office/drawing/2014/main" xmlns="" id="{F2B46A4E-F78A-D821-F24A-9B5A8FE10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4B72C2F-CCE7-714B-04BC-12759513B407}"/>
              </a:ext>
            </a:extLst>
          </p:cNvPr>
          <p:cNvSpPr>
            <a:spLocks noGrp="1"/>
          </p:cNvSpPr>
          <p:nvPr>
            <p:ph type="sldNum" sz="quarter" idx="12"/>
          </p:nvPr>
        </p:nvSpPr>
        <p:spPr/>
        <p:txBody>
          <a:bodyPr/>
          <a:lstStyle/>
          <a:p>
            <a:fld id="{79BC365B-CEB5-43DB-85BB-AA585115BDA3}" type="slidenum">
              <a:rPr lang="en-US" smtClean="0"/>
              <a:t>4</a:t>
            </a:fld>
            <a:endParaRPr lang="en-US"/>
          </a:p>
        </p:txBody>
      </p:sp>
    </p:spTree>
    <p:extLst>
      <p:ext uri="{BB962C8B-B14F-4D97-AF65-F5344CB8AC3E}">
        <p14:creationId xmlns:p14="http://schemas.microsoft.com/office/powerpoint/2010/main" val="117294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8A1C69-FDF8-E1F6-D5BD-CB7065B299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2384C88-EB75-409E-8E86-0B977C3FB322}"/>
              </a:ext>
            </a:extLst>
          </p:cNvPr>
          <p:cNvSpPr>
            <a:spLocks noGrp="1"/>
          </p:cNvSpPr>
          <p:nvPr>
            <p:ph idx="1"/>
          </p:nvPr>
        </p:nvSpPr>
        <p:spPr/>
        <p:txBody>
          <a:bodyPr>
            <a:normAutofit/>
          </a:bodyPr>
          <a:lstStyle/>
          <a:p>
            <a:pPr lvl="1" algn="just"/>
            <a:r>
              <a:rPr lang="en-US" b="1" i="0" dirty="0">
                <a:solidFill>
                  <a:srgbClr val="000000"/>
                </a:solidFill>
                <a:effectLst/>
                <a:latin typeface="inherit"/>
              </a:rPr>
              <a:t>Access information</a:t>
            </a:r>
            <a:r>
              <a:rPr lang="en-US" b="0" i="0" dirty="0">
                <a:solidFill>
                  <a:srgbClr val="000000"/>
                </a:solidFill>
                <a:effectLst/>
                <a:latin typeface="inherit"/>
              </a:rPr>
              <a:t> − Networks enable access to a diverse set of services and information, such as the internet, database servers, and cloud-based services for computing. Individuals can now obtain and share data all over the globe.</a:t>
            </a:r>
          </a:p>
          <a:p>
            <a:pPr lvl="1" algn="just"/>
            <a:r>
              <a:rPr lang="en-US" b="1" i="0" dirty="0">
                <a:solidFill>
                  <a:srgbClr val="000000"/>
                </a:solidFill>
                <a:effectLst/>
                <a:latin typeface="inherit"/>
              </a:rPr>
              <a:t>High security</a:t>
            </a:r>
            <a:r>
              <a:rPr lang="en-US" b="0" i="0" dirty="0">
                <a:solidFill>
                  <a:srgbClr val="000000"/>
                </a:solidFill>
                <a:effectLst/>
                <a:latin typeface="inherit"/>
              </a:rPr>
              <a:t> − Networks enable the deployment of security precautions like encrypted connections, firewalls, and access control that help protect sensitive information and data from illicit access and other safety hazards.</a:t>
            </a:r>
          </a:p>
          <a:p>
            <a:pPr lvl="1" algn="just"/>
            <a:r>
              <a:rPr lang="en-US" b="1" i="0" dirty="0">
                <a:solidFill>
                  <a:srgbClr val="000000"/>
                </a:solidFill>
                <a:effectLst/>
                <a:latin typeface="inherit"/>
              </a:rPr>
              <a:t>Collaboration</a:t>
            </a:r>
            <a:r>
              <a:rPr lang="en-US" b="0" i="0" dirty="0">
                <a:solidFill>
                  <a:srgbClr val="000000"/>
                </a:solidFill>
                <a:effectLst/>
                <a:latin typeface="inherit"/>
              </a:rPr>
              <a:t> − Networks enable collaboration among people and groups engaged in the same task, regardless of their geographical location. This encourages collaboration, improves productivity, and fosters creativity.</a:t>
            </a:r>
          </a:p>
          <a:p>
            <a:pPr lvl="1" algn="just"/>
            <a:r>
              <a:rPr lang="en-US" b="1" i="0" dirty="0">
                <a:solidFill>
                  <a:srgbClr val="000000"/>
                </a:solidFill>
                <a:effectLst/>
                <a:latin typeface="inherit"/>
              </a:rPr>
              <a:t>Centralized management</a:t>
            </a:r>
            <a:r>
              <a:rPr lang="en-US" b="0" i="0" dirty="0">
                <a:solidFill>
                  <a:srgbClr val="000000"/>
                </a:solidFill>
                <a:effectLst/>
                <a:latin typeface="inherit"/>
              </a:rPr>
              <a:t> − Networks enable centralized handling of resources, apps, and information.</a:t>
            </a:r>
          </a:p>
          <a:p>
            <a:pPr lvl="1"/>
            <a:endParaRPr lang="en-US" dirty="0"/>
          </a:p>
        </p:txBody>
      </p:sp>
      <p:sp>
        <p:nvSpPr>
          <p:cNvPr id="4" name="Date Placeholder 3">
            <a:extLst>
              <a:ext uri="{FF2B5EF4-FFF2-40B4-BE49-F238E27FC236}">
                <a16:creationId xmlns:a16="http://schemas.microsoft.com/office/drawing/2014/main" xmlns="" id="{B96D0F35-9CF1-9428-DBF3-358DA26BAF36}"/>
              </a:ext>
            </a:extLst>
          </p:cNvPr>
          <p:cNvSpPr>
            <a:spLocks noGrp="1"/>
          </p:cNvSpPr>
          <p:nvPr>
            <p:ph type="dt" sz="half" idx="10"/>
          </p:nvPr>
        </p:nvSpPr>
        <p:spPr/>
        <p:txBody>
          <a:bodyPr/>
          <a:lstStyle/>
          <a:p>
            <a:fld id="{A2B9FDC3-9F7A-4909-B6A9-F61CD728311D}" type="datetime1">
              <a:rPr lang="en-US" smtClean="0"/>
              <a:t>2/4/2025</a:t>
            </a:fld>
            <a:endParaRPr lang="en-US"/>
          </a:p>
        </p:txBody>
      </p:sp>
      <p:sp>
        <p:nvSpPr>
          <p:cNvPr id="5" name="Footer Placeholder 4">
            <a:extLst>
              <a:ext uri="{FF2B5EF4-FFF2-40B4-BE49-F238E27FC236}">
                <a16:creationId xmlns:a16="http://schemas.microsoft.com/office/drawing/2014/main" xmlns="" id="{61F1C68D-A5A6-6AD9-3584-02E2AD382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BEBF2DB-A69C-8E30-A0F9-B6375EAB5E44}"/>
              </a:ext>
            </a:extLst>
          </p:cNvPr>
          <p:cNvSpPr>
            <a:spLocks noGrp="1"/>
          </p:cNvSpPr>
          <p:nvPr>
            <p:ph type="sldNum" sz="quarter" idx="12"/>
          </p:nvPr>
        </p:nvSpPr>
        <p:spPr/>
        <p:txBody>
          <a:bodyPr/>
          <a:lstStyle/>
          <a:p>
            <a:fld id="{79BC365B-CEB5-43DB-85BB-AA585115BDA3}" type="slidenum">
              <a:rPr lang="en-US" smtClean="0"/>
              <a:t>5</a:t>
            </a:fld>
            <a:endParaRPr lang="en-US"/>
          </a:p>
        </p:txBody>
      </p:sp>
    </p:spTree>
    <p:extLst>
      <p:ext uri="{BB962C8B-B14F-4D97-AF65-F5344CB8AC3E}">
        <p14:creationId xmlns:p14="http://schemas.microsoft.com/office/powerpoint/2010/main" val="219803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47547A-9535-4E69-3730-7D5246D96E18}"/>
              </a:ext>
            </a:extLst>
          </p:cNvPr>
          <p:cNvSpPr>
            <a:spLocks noGrp="1"/>
          </p:cNvSpPr>
          <p:nvPr>
            <p:ph type="title"/>
          </p:nvPr>
        </p:nvSpPr>
        <p:spPr/>
        <p:txBody>
          <a:bodyPr/>
          <a:lstStyle/>
          <a:p>
            <a:r>
              <a:rPr lang="en-US" dirty="0"/>
              <a:t>Peer to Peer (P2P) network/Workgroup</a:t>
            </a:r>
            <a:br>
              <a:rPr lang="en-US" dirty="0"/>
            </a:br>
            <a:endParaRPr lang="en-US" dirty="0"/>
          </a:p>
        </p:txBody>
      </p:sp>
      <p:sp>
        <p:nvSpPr>
          <p:cNvPr id="3" name="Content Placeholder 2">
            <a:extLst>
              <a:ext uri="{FF2B5EF4-FFF2-40B4-BE49-F238E27FC236}">
                <a16:creationId xmlns:a16="http://schemas.microsoft.com/office/drawing/2014/main" xmlns="" id="{D3D4E65A-200C-CC05-7414-4A18E88A1B65}"/>
              </a:ext>
            </a:extLst>
          </p:cNvPr>
          <p:cNvSpPr>
            <a:spLocks noGrp="1"/>
          </p:cNvSpPr>
          <p:nvPr>
            <p:ph idx="1"/>
          </p:nvPr>
        </p:nvSpPr>
        <p:spPr/>
        <p:txBody>
          <a:bodyPr>
            <a:normAutofit/>
          </a:bodyPr>
          <a:lstStyle/>
          <a:p>
            <a:pPr algn="just"/>
            <a:r>
              <a:rPr lang="en-US" sz="2400" dirty="0">
                <a:effectLst/>
              </a:rPr>
              <a:t>Peer-to-peer refers to the direct sharing of resources and information between devices or users without relying on a central server.</a:t>
            </a:r>
          </a:p>
          <a:p>
            <a:pPr algn="just" fontAlgn="base">
              <a:buFont typeface="Arial" panose="020B0604020202020204" pitchFamily="34" charset="0"/>
              <a:buChar char="•"/>
            </a:pPr>
            <a:r>
              <a:rPr lang="en-US" sz="2400" dirty="0">
                <a:effectLst/>
              </a:rPr>
              <a:t>Peer-to-peer (P2P) is defined as a decentralized network architecture in which participants, called peers, interact directly with each other without the need for a central authority or server.</a:t>
            </a:r>
          </a:p>
          <a:p>
            <a:pPr algn="just" fontAlgn="base">
              <a:buFont typeface="Arial" panose="020B0604020202020204" pitchFamily="34" charset="0"/>
              <a:buChar char="•"/>
            </a:pPr>
            <a:r>
              <a:rPr lang="en-US" sz="2400" dirty="0">
                <a:effectLst/>
              </a:rPr>
              <a:t>In a P2P network, each participant acts as both a client and a server, enabling them to share resources and services directly with other peers.</a:t>
            </a:r>
          </a:p>
          <a:p>
            <a:pPr algn="just" fontAlgn="base">
              <a:buFont typeface="Arial" panose="020B0604020202020204" pitchFamily="34" charset="0"/>
              <a:buChar char="•"/>
            </a:pPr>
            <a:r>
              <a:rPr lang="en-US" sz="2400" dirty="0">
                <a:effectLst/>
              </a:rPr>
              <a:t>A peer-to-peer network is a group of computers or devices(called peers) that share resources and access shared resources without centralized control. In the group, there is no central authority that defines access rules. All group members have equal rights. A member cannot control another member in any form.</a:t>
            </a:r>
          </a:p>
          <a:p>
            <a:pPr algn="just"/>
            <a:endParaRPr lang="en-US" sz="2400" dirty="0"/>
          </a:p>
        </p:txBody>
      </p:sp>
      <p:sp>
        <p:nvSpPr>
          <p:cNvPr id="4" name="Date Placeholder 3">
            <a:extLst>
              <a:ext uri="{FF2B5EF4-FFF2-40B4-BE49-F238E27FC236}">
                <a16:creationId xmlns:a16="http://schemas.microsoft.com/office/drawing/2014/main" xmlns="" id="{DD0017D2-005D-D7FF-1C73-028D7750E273}"/>
              </a:ext>
            </a:extLst>
          </p:cNvPr>
          <p:cNvSpPr>
            <a:spLocks noGrp="1"/>
          </p:cNvSpPr>
          <p:nvPr>
            <p:ph type="dt" sz="half" idx="10"/>
          </p:nvPr>
        </p:nvSpPr>
        <p:spPr/>
        <p:txBody>
          <a:bodyPr/>
          <a:lstStyle/>
          <a:p>
            <a:fld id="{D209BF99-B558-4E34-87D8-10FCF99BBDB2}" type="datetime1">
              <a:rPr lang="en-US" smtClean="0"/>
              <a:t>2/4/2025</a:t>
            </a:fld>
            <a:endParaRPr lang="en-US"/>
          </a:p>
        </p:txBody>
      </p:sp>
      <p:sp>
        <p:nvSpPr>
          <p:cNvPr id="5" name="Footer Placeholder 4">
            <a:extLst>
              <a:ext uri="{FF2B5EF4-FFF2-40B4-BE49-F238E27FC236}">
                <a16:creationId xmlns:a16="http://schemas.microsoft.com/office/drawing/2014/main" xmlns="" id="{0E71FD41-980A-849B-643D-ECDC8FE88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8D611C-BF0E-FB20-20A7-F732C0D04220}"/>
              </a:ext>
            </a:extLst>
          </p:cNvPr>
          <p:cNvSpPr>
            <a:spLocks noGrp="1"/>
          </p:cNvSpPr>
          <p:nvPr>
            <p:ph type="sldNum" sz="quarter" idx="12"/>
          </p:nvPr>
        </p:nvSpPr>
        <p:spPr/>
        <p:txBody>
          <a:bodyPr/>
          <a:lstStyle/>
          <a:p>
            <a:fld id="{79BC365B-CEB5-43DB-85BB-AA585115BDA3}" type="slidenum">
              <a:rPr lang="en-US" smtClean="0"/>
              <a:t>6</a:t>
            </a:fld>
            <a:endParaRPr lang="en-US"/>
          </a:p>
        </p:txBody>
      </p:sp>
    </p:spTree>
    <p:extLst>
      <p:ext uri="{BB962C8B-B14F-4D97-AF65-F5344CB8AC3E}">
        <p14:creationId xmlns:p14="http://schemas.microsoft.com/office/powerpoint/2010/main" val="175182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D39249-ECEC-021A-1098-9B78B14E4897}"/>
              </a:ext>
            </a:extLst>
          </p:cNvPr>
          <p:cNvSpPr>
            <a:spLocks noGrp="1"/>
          </p:cNvSpPr>
          <p:nvPr>
            <p:ph type="title"/>
          </p:nvPr>
        </p:nvSpPr>
        <p:spPr/>
        <p:txBody>
          <a:bodyPr>
            <a:normAutofit/>
          </a:bodyPr>
          <a:lstStyle/>
          <a:p>
            <a:r>
              <a:rPr lang="en-US" sz="3200" b="0" i="0" dirty="0">
                <a:effectLst/>
                <a:latin typeface="Arial" panose="020B0604020202020204" pitchFamily="34" charset="0"/>
              </a:rPr>
              <a:t>Advantages of peer-to-peer networks</a:t>
            </a:r>
            <a:br>
              <a:rPr lang="en-US" sz="3200" b="0" i="0" dirty="0">
                <a:effectLst/>
                <a:latin typeface="Arial" panose="020B0604020202020204" pitchFamily="34" charset="0"/>
              </a:rPr>
            </a:br>
            <a:endParaRPr lang="en-US" sz="3200" dirty="0"/>
          </a:p>
        </p:txBody>
      </p:sp>
      <p:sp>
        <p:nvSpPr>
          <p:cNvPr id="3" name="Content Placeholder 2">
            <a:extLst>
              <a:ext uri="{FF2B5EF4-FFF2-40B4-BE49-F238E27FC236}">
                <a16:creationId xmlns:a16="http://schemas.microsoft.com/office/drawing/2014/main" xmlns="" id="{2C5FAF60-2988-8561-CE4E-94F97419219F}"/>
              </a:ext>
            </a:extLst>
          </p:cNvPr>
          <p:cNvSpPr>
            <a:spLocks noGrp="1"/>
          </p:cNvSpPr>
          <p:nvPr>
            <p:ph idx="1"/>
          </p:nvPr>
        </p:nvSpPr>
        <p:spPr/>
        <p:txBody>
          <a:bodyPr>
            <a:normAutofit lnSpcReduction="10000"/>
          </a:bodyPr>
          <a:lstStyle/>
          <a:p>
            <a:pPr algn="just"/>
            <a:r>
              <a:rPr lang="en-US" b="0" i="0" dirty="0">
                <a:solidFill>
                  <a:srgbClr val="212529"/>
                </a:solidFill>
                <a:effectLst/>
                <a:latin typeface="Arial" panose="020B0604020202020204" pitchFamily="34" charset="0"/>
              </a:rPr>
              <a:t>A peer-to-peer network is easier to set up. It does not require any special software or operating system. You can set up a peer-to-peer network by using any operating system. Almost all operating systems support peer-to-peer networking and include necessary components to connect an existing peer-to-peer group or to create a new peer-to-peer group.</a:t>
            </a:r>
          </a:p>
          <a:p>
            <a:pPr algn="just"/>
            <a:r>
              <a:rPr lang="en-US" b="0" i="0" dirty="0">
                <a:solidFill>
                  <a:srgbClr val="212529"/>
                </a:solidFill>
                <a:effectLst/>
                <a:latin typeface="Arial" panose="020B0604020202020204" pitchFamily="34" charset="0"/>
              </a:rPr>
              <a:t>Since a peer-to-peer network does not require additional components or applications, it does not increase the setup cost. A peer-to-peer network also does not require any special networking knowledge. With basic networking knowledge, anyone can easily set up a simple peer-to-peer network.</a:t>
            </a:r>
          </a:p>
          <a:p>
            <a:endParaRPr lang="en-US" dirty="0"/>
          </a:p>
        </p:txBody>
      </p:sp>
      <p:sp>
        <p:nvSpPr>
          <p:cNvPr id="4" name="Date Placeholder 3">
            <a:extLst>
              <a:ext uri="{FF2B5EF4-FFF2-40B4-BE49-F238E27FC236}">
                <a16:creationId xmlns:a16="http://schemas.microsoft.com/office/drawing/2014/main" xmlns="" id="{99D48B48-7D26-E307-F7AB-E618B868D7AA}"/>
              </a:ext>
            </a:extLst>
          </p:cNvPr>
          <p:cNvSpPr>
            <a:spLocks noGrp="1"/>
          </p:cNvSpPr>
          <p:nvPr>
            <p:ph type="dt" sz="half" idx="10"/>
          </p:nvPr>
        </p:nvSpPr>
        <p:spPr/>
        <p:txBody>
          <a:bodyPr/>
          <a:lstStyle/>
          <a:p>
            <a:fld id="{E834282B-7660-4DBE-9412-81F143D59F2C}" type="datetime1">
              <a:rPr lang="en-US" smtClean="0"/>
              <a:t>2/4/2025</a:t>
            </a:fld>
            <a:endParaRPr lang="en-US"/>
          </a:p>
        </p:txBody>
      </p:sp>
      <p:sp>
        <p:nvSpPr>
          <p:cNvPr id="5" name="Footer Placeholder 4">
            <a:extLst>
              <a:ext uri="{FF2B5EF4-FFF2-40B4-BE49-F238E27FC236}">
                <a16:creationId xmlns:a16="http://schemas.microsoft.com/office/drawing/2014/main" xmlns="" id="{064A07D1-613F-D4A7-7BE1-E2773563E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1E8250E-17D6-12F6-C2F2-E9C2144A8AEB}"/>
              </a:ext>
            </a:extLst>
          </p:cNvPr>
          <p:cNvSpPr>
            <a:spLocks noGrp="1"/>
          </p:cNvSpPr>
          <p:nvPr>
            <p:ph type="sldNum" sz="quarter" idx="12"/>
          </p:nvPr>
        </p:nvSpPr>
        <p:spPr/>
        <p:txBody>
          <a:bodyPr/>
          <a:lstStyle/>
          <a:p>
            <a:fld id="{79BC365B-CEB5-43DB-85BB-AA585115BDA3}" type="slidenum">
              <a:rPr lang="en-US" smtClean="0"/>
              <a:t>7</a:t>
            </a:fld>
            <a:endParaRPr lang="en-US"/>
          </a:p>
        </p:txBody>
      </p:sp>
    </p:spTree>
    <p:extLst>
      <p:ext uri="{BB962C8B-B14F-4D97-AF65-F5344CB8AC3E}">
        <p14:creationId xmlns:p14="http://schemas.microsoft.com/office/powerpoint/2010/main" val="302814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B7B36C-3425-A488-3BBA-E3A7B599F2D6}"/>
              </a:ext>
            </a:extLst>
          </p:cNvPr>
          <p:cNvSpPr>
            <a:spLocks noGrp="1"/>
          </p:cNvSpPr>
          <p:nvPr>
            <p:ph type="title"/>
          </p:nvPr>
        </p:nvSpPr>
        <p:spPr/>
        <p:txBody>
          <a:bodyPr>
            <a:normAutofit/>
          </a:bodyPr>
          <a:lstStyle/>
          <a:p>
            <a:r>
              <a:rPr lang="en-US" sz="3200" b="0" i="0" dirty="0">
                <a:effectLst/>
                <a:latin typeface="Arial" panose="020B0604020202020204" pitchFamily="34" charset="0"/>
              </a:rPr>
              <a:t>Disadvantages of peer-to-peer networks</a:t>
            </a:r>
            <a:br>
              <a:rPr lang="en-US" sz="3200" b="0" i="0" dirty="0">
                <a:effectLst/>
                <a:latin typeface="Arial" panose="020B0604020202020204" pitchFamily="34" charset="0"/>
              </a:rPr>
            </a:br>
            <a:endParaRPr lang="en-US" sz="3200" dirty="0"/>
          </a:p>
        </p:txBody>
      </p:sp>
      <p:sp>
        <p:nvSpPr>
          <p:cNvPr id="3" name="Content Placeholder 2">
            <a:extLst>
              <a:ext uri="{FF2B5EF4-FFF2-40B4-BE49-F238E27FC236}">
                <a16:creationId xmlns:a16="http://schemas.microsoft.com/office/drawing/2014/main" xmlns="" id="{15CDFF41-31B6-1511-753D-05EC5035EFF3}"/>
              </a:ext>
            </a:extLst>
          </p:cNvPr>
          <p:cNvSpPr>
            <a:spLocks noGrp="1"/>
          </p:cNvSpPr>
          <p:nvPr>
            <p:ph idx="1"/>
          </p:nvPr>
        </p:nvSpPr>
        <p:spPr/>
        <p:txBody>
          <a:bodyPr>
            <a:normAutofit lnSpcReduction="10000"/>
          </a:bodyPr>
          <a:lstStyle/>
          <a:p>
            <a:pPr algn="just"/>
            <a:r>
              <a:rPr lang="en-US" b="0" i="0" dirty="0">
                <a:solidFill>
                  <a:srgbClr val="212529"/>
                </a:solidFill>
                <a:effectLst/>
                <a:latin typeface="Arial" panose="020B0604020202020204" pitchFamily="34" charset="0"/>
              </a:rPr>
              <a:t>Peer-to-peer networks provide only basic options for advanced sharing. To use these options, a lot of setups are required. For example, suppose you have 10 computers in your network and want to use this architecture to set up a folder where users can save files.</a:t>
            </a:r>
          </a:p>
          <a:p>
            <a:pPr algn="just"/>
            <a:r>
              <a:rPr lang="en-US" b="0" i="0" dirty="0">
                <a:solidFill>
                  <a:srgbClr val="212529"/>
                </a:solidFill>
                <a:effectLst/>
                <a:latin typeface="Arial" panose="020B0604020202020204" pitchFamily="34" charset="0"/>
              </a:rPr>
              <a:t>In this case, first, you have to create 10 local user accounts on the system that holds the shared folder and defines access rules for each user account. Then you have to create the same user accounts with the same passwords on all reaming computers. You have to create and manage 100 user accounts (10x10 = 100) for a simple setup.</a:t>
            </a:r>
          </a:p>
          <a:p>
            <a:endParaRPr lang="en-US" dirty="0"/>
          </a:p>
        </p:txBody>
      </p:sp>
      <p:sp>
        <p:nvSpPr>
          <p:cNvPr id="4" name="Date Placeholder 3">
            <a:extLst>
              <a:ext uri="{FF2B5EF4-FFF2-40B4-BE49-F238E27FC236}">
                <a16:creationId xmlns:a16="http://schemas.microsoft.com/office/drawing/2014/main" xmlns="" id="{749AE80A-26EA-7D8B-22F0-42568D090040}"/>
              </a:ext>
            </a:extLst>
          </p:cNvPr>
          <p:cNvSpPr>
            <a:spLocks noGrp="1"/>
          </p:cNvSpPr>
          <p:nvPr>
            <p:ph type="dt" sz="half" idx="10"/>
          </p:nvPr>
        </p:nvSpPr>
        <p:spPr/>
        <p:txBody>
          <a:bodyPr/>
          <a:lstStyle/>
          <a:p>
            <a:fld id="{4C441EF5-DCDA-4FDA-B497-ADB84B450165}" type="datetime1">
              <a:rPr lang="en-US" smtClean="0"/>
              <a:t>2/4/2025</a:t>
            </a:fld>
            <a:endParaRPr lang="en-US"/>
          </a:p>
        </p:txBody>
      </p:sp>
      <p:sp>
        <p:nvSpPr>
          <p:cNvPr id="5" name="Footer Placeholder 4">
            <a:extLst>
              <a:ext uri="{FF2B5EF4-FFF2-40B4-BE49-F238E27FC236}">
                <a16:creationId xmlns:a16="http://schemas.microsoft.com/office/drawing/2014/main" xmlns="" id="{F74BC21F-220F-CA90-F830-75E888C6A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633F605-ABBF-FA9B-5451-D2FC3D36846A}"/>
              </a:ext>
            </a:extLst>
          </p:cNvPr>
          <p:cNvSpPr>
            <a:spLocks noGrp="1"/>
          </p:cNvSpPr>
          <p:nvPr>
            <p:ph type="sldNum" sz="quarter" idx="12"/>
          </p:nvPr>
        </p:nvSpPr>
        <p:spPr/>
        <p:txBody>
          <a:bodyPr/>
          <a:lstStyle/>
          <a:p>
            <a:fld id="{79BC365B-CEB5-43DB-85BB-AA585115BDA3}" type="slidenum">
              <a:rPr lang="en-US" smtClean="0"/>
              <a:t>8</a:t>
            </a:fld>
            <a:endParaRPr lang="en-US"/>
          </a:p>
        </p:txBody>
      </p:sp>
    </p:spTree>
    <p:extLst>
      <p:ext uri="{BB962C8B-B14F-4D97-AF65-F5344CB8AC3E}">
        <p14:creationId xmlns:p14="http://schemas.microsoft.com/office/powerpoint/2010/main" val="452261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DC3FF3-C5D2-14E9-5D52-BDB1B9C55C8B}"/>
              </a:ext>
            </a:extLst>
          </p:cNvPr>
          <p:cNvSpPr>
            <a:spLocks noGrp="1"/>
          </p:cNvSpPr>
          <p:nvPr>
            <p:ph type="title"/>
          </p:nvPr>
        </p:nvSpPr>
        <p:spPr/>
        <p:txBody>
          <a:bodyPr/>
          <a:lstStyle/>
          <a:p>
            <a:r>
              <a:rPr lang="en-US" dirty="0"/>
              <a:t>Peer to Peer Network</a:t>
            </a:r>
          </a:p>
        </p:txBody>
      </p:sp>
      <p:pic>
        <p:nvPicPr>
          <p:cNvPr id="5" name="Content Placeholder 4">
            <a:extLst>
              <a:ext uri="{FF2B5EF4-FFF2-40B4-BE49-F238E27FC236}">
                <a16:creationId xmlns:a16="http://schemas.microsoft.com/office/drawing/2014/main" xmlns="" id="{5A337CE0-49D8-CF9F-AC49-51A266D2F06B}"/>
              </a:ext>
            </a:extLst>
          </p:cNvPr>
          <p:cNvPicPr>
            <a:picLocks noGrp="1" noChangeAspect="1"/>
          </p:cNvPicPr>
          <p:nvPr>
            <p:ph idx="1"/>
          </p:nvPr>
        </p:nvPicPr>
        <p:blipFill>
          <a:blip r:embed="rId2"/>
          <a:stretch>
            <a:fillRect/>
          </a:stretch>
        </p:blipFill>
        <p:spPr>
          <a:xfrm>
            <a:off x="1624001" y="1825625"/>
            <a:ext cx="8943997" cy="4351338"/>
          </a:xfrm>
        </p:spPr>
      </p:pic>
      <p:sp>
        <p:nvSpPr>
          <p:cNvPr id="6" name="Date Placeholder 5">
            <a:extLst>
              <a:ext uri="{FF2B5EF4-FFF2-40B4-BE49-F238E27FC236}">
                <a16:creationId xmlns:a16="http://schemas.microsoft.com/office/drawing/2014/main" xmlns="" id="{78AB39AC-469F-6A84-1E5F-FDFE32629192}"/>
              </a:ext>
            </a:extLst>
          </p:cNvPr>
          <p:cNvSpPr>
            <a:spLocks noGrp="1"/>
          </p:cNvSpPr>
          <p:nvPr>
            <p:ph type="dt" sz="half" idx="10"/>
          </p:nvPr>
        </p:nvSpPr>
        <p:spPr/>
        <p:txBody>
          <a:bodyPr/>
          <a:lstStyle/>
          <a:p>
            <a:fld id="{C2A015E1-74D0-4604-AFF4-9D0C13616566}" type="datetime1">
              <a:rPr lang="en-US" smtClean="0"/>
              <a:t>2/4/2025</a:t>
            </a:fld>
            <a:endParaRPr lang="en-US"/>
          </a:p>
        </p:txBody>
      </p:sp>
      <p:sp>
        <p:nvSpPr>
          <p:cNvPr id="7" name="Footer Placeholder 6">
            <a:extLst>
              <a:ext uri="{FF2B5EF4-FFF2-40B4-BE49-F238E27FC236}">
                <a16:creationId xmlns:a16="http://schemas.microsoft.com/office/drawing/2014/main" xmlns="" id="{94D749D0-89E6-FA42-2E7F-B285D58EECE8}"/>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xmlns="" id="{74694C3B-894F-28F9-BA43-346948B3001D}"/>
              </a:ext>
            </a:extLst>
          </p:cNvPr>
          <p:cNvSpPr>
            <a:spLocks noGrp="1"/>
          </p:cNvSpPr>
          <p:nvPr>
            <p:ph type="sldNum" sz="quarter" idx="12"/>
          </p:nvPr>
        </p:nvSpPr>
        <p:spPr/>
        <p:txBody>
          <a:bodyPr/>
          <a:lstStyle/>
          <a:p>
            <a:fld id="{79BC365B-CEB5-43DB-85BB-AA585115BDA3}" type="slidenum">
              <a:rPr lang="en-US" smtClean="0"/>
              <a:t>9</a:t>
            </a:fld>
            <a:endParaRPr lang="en-US"/>
          </a:p>
        </p:txBody>
      </p:sp>
    </p:spTree>
    <p:extLst>
      <p:ext uri="{BB962C8B-B14F-4D97-AF65-F5344CB8AC3E}">
        <p14:creationId xmlns:p14="http://schemas.microsoft.com/office/powerpoint/2010/main" val="3949361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2129</Words>
  <Application>Microsoft Office PowerPoint</Application>
  <PresentationFormat>Custom</PresentationFormat>
  <Paragraphs>159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Computer Networks </vt:lpstr>
      <vt:lpstr>Network Introduction</vt:lpstr>
      <vt:lpstr>Advantage of a network</vt:lpstr>
      <vt:lpstr>Need of Computer Network </vt:lpstr>
      <vt:lpstr>PowerPoint Presentation</vt:lpstr>
      <vt:lpstr>Peer to Peer (P2P) network/Workgroup </vt:lpstr>
      <vt:lpstr>Advantages of peer-to-peer networks </vt:lpstr>
      <vt:lpstr>Disadvantages of peer-to-peer networks </vt:lpstr>
      <vt:lpstr>Peer to Peer Network</vt:lpstr>
      <vt:lpstr>PowerPoint Presentation</vt:lpstr>
      <vt:lpstr>Where should peer-to-peer networking be used? </vt:lpstr>
      <vt:lpstr>SCENARIO</vt:lpstr>
      <vt:lpstr>PowerPoint Presentation</vt:lpstr>
      <vt:lpstr>PowerPoint Presentation</vt:lpstr>
      <vt:lpstr>Client/Server Network</vt:lpstr>
      <vt:lpstr>PowerPoint Presentation</vt:lpstr>
      <vt:lpstr>Client/Server network</vt:lpstr>
      <vt:lpstr>Typically, a server is used for the following functions: </vt:lpstr>
      <vt:lpstr>Advantages of the client-server network model </vt:lpstr>
      <vt:lpstr>Disadvantages of the client-server network model </vt:lpstr>
      <vt:lpstr>Differences between the client-server network model and peer-to-peer network model </vt:lpstr>
      <vt:lpstr>PowerPoint Presentation</vt:lpstr>
      <vt:lpstr>Hybrid Network</vt:lpstr>
      <vt:lpstr>Advantages of Hybrid Network </vt:lpstr>
      <vt:lpstr>Disadvantages of Hybrid Network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ok</dc:creator>
  <cp:lastModifiedBy>ok</cp:lastModifiedBy>
  <cp:revision>33</cp:revision>
  <dcterms:created xsi:type="dcterms:W3CDTF">2024-02-26T07:28:05Z</dcterms:created>
  <dcterms:modified xsi:type="dcterms:W3CDTF">2025-02-04T04:43:36Z</dcterms:modified>
</cp:coreProperties>
</file>