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0" r:id="rId2"/>
    <p:sldId id="5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E9D7-9BF1-4168-BF5E-47B4F3EF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1D6BB-6304-4753-8DBB-54368FD3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990A-042F-4C7B-92BA-8332978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10F7-6B48-496C-8F79-075C4BF5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F8DC-D607-47A2-9583-27116E58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9C2-B093-4A7D-8FC3-DCD5224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71EC7-DE7D-41BA-937B-6CFF6571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76A7-26AC-49F1-963E-FA6057E4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0227-AEFE-42E2-B509-10FE16CA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9EF1-DED2-4EE7-8388-F68EDC71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5E6A5-87E0-4BD4-9D00-BC5BC0CA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6E6F-3DB3-4052-A383-BD577FECE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418F-9AE3-4D6E-9C59-4C6FC5F0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6816-FBA2-48CC-AD2C-B366A141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2DBB-253E-4658-9A69-B8F6453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2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Emerging Innovatio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61365-D140-F44C-8247-CF04C5FE5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5A43-D00C-4A55-A3F8-A55FBCE8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E130-CC4E-4188-B575-79A7E3FA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BB5C-3377-47AE-944C-0011C9E7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58A0-DD40-411C-BC3A-318E3DEC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313C-C902-40ED-9924-672B5306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C618-8843-40FA-9D5B-F8619ABE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689AF-25E3-4031-B3E6-610C378F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66AB-34E4-4D3C-801C-B0EAED7C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F130-C547-4823-A38F-52660165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21E1-1286-4B43-BDA9-B30E63D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628-3E42-4FAF-97FF-33CB4B51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031E-1C4F-4366-A4CA-6FC6968ED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024B-1991-482C-B3B3-999526C2D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EB8F-27A4-4255-A171-64F31CCE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0782-ED01-44BD-9160-76006702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12BF9-9902-4831-87D8-095953FB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4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CC-ADB0-40E9-BEFB-35CAEEFA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3EAF-1261-45AD-B116-B3D80925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03B3-1287-40A0-8E94-99E6189BC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E773E-194E-4F3A-8F55-2F3023A5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EE6AF-060A-4420-9242-957ECC29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04829-199A-45F7-8E7B-27E2FAEF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9F343-67C5-41D3-9BE7-E6BECFF6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CBDB7-49F7-4DC3-8553-FA9ECD8F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3736-BD23-42B2-9EF3-201A876C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E20DE-AA0D-4269-BFEB-E13F8EE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93270-9A0E-4EDC-A387-F1A4F493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3F6B3-6E1D-4614-BC42-C7D6A9D0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EF5F1-55C7-4050-B901-6CD63EE2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66DE5-03DE-4507-AEBD-C19C58B0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8A2A7-24E8-4BF6-9DEB-29EEC095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DE45-137C-4E98-920C-A6BAED5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11D3-4F01-4037-9E68-9D96B7BD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E098-AE04-476A-BEF9-8CF1F432D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04DF3-F4AB-4CDD-845F-F67B02B9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2301-D119-4364-888D-BA4861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94D40-2F3A-4C85-8EA9-D1EBF13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F063-C069-4027-8BDF-95ADADBF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68C15-6393-48DA-91A8-698DF0B30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7EF3B-A70F-48BE-830E-9A1ADB75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F99B-F8F2-41DA-AD94-D6B2B63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EDC8-7B6B-4C7C-9420-96D9C464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AE20-3050-4005-8334-12264571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70188-691B-4DFC-9B23-88FC502E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F99E-790D-4365-825F-BC5141A9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F2D9-51AA-4E4C-A201-121A957F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6F29-D099-48C9-BEAB-20CA31F5E08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3545-EE2F-49BE-9C2C-52B5CECC7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3B33-7F3A-4253-98AC-F3665605C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F8E6-F26E-47D9-B3F5-08A789E0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A4178AE6-A994-44B1-8F26-DF46890DCBCF}"/>
              </a:ext>
            </a:extLst>
          </p:cNvPr>
          <p:cNvSpPr/>
          <p:nvPr/>
        </p:nvSpPr>
        <p:spPr>
          <a:xfrm>
            <a:off x="3438578" y="3016544"/>
            <a:ext cx="578622" cy="490285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12E3-BEAB-44A3-BDC6-1D921413A031}"/>
              </a:ext>
            </a:extLst>
          </p:cNvPr>
          <p:cNvSpPr txBox="1">
            <a:spLocks/>
          </p:cNvSpPr>
          <p:nvPr/>
        </p:nvSpPr>
        <p:spPr>
          <a:xfrm>
            <a:off x="-1089401" y="1026775"/>
            <a:ext cx="11582400" cy="53644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b="1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Care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2338C-00CB-4117-89CB-1BC5B0A0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8559">
            <a:off x="10718125" y="7079755"/>
            <a:ext cx="302056" cy="2801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A510EE-9F6B-44EE-94CD-2E63379463E0}"/>
              </a:ext>
            </a:extLst>
          </p:cNvPr>
          <p:cNvSpPr/>
          <p:nvPr/>
        </p:nvSpPr>
        <p:spPr>
          <a:xfrm>
            <a:off x="9855200" y="6922151"/>
            <a:ext cx="711200" cy="595321"/>
          </a:xfrm>
          <a:prstGeom prst="ellipse">
            <a:avLst/>
          </a:prstGeom>
          <a:solidFill>
            <a:srgbClr val="0094A4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DAA856-F85E-419C-85F4-7F2E5D7F1B32}"/>
              </a:ext>
            </a:extLst>
          </p:cNvPr>
          <p:cNvCxnSpPr>
            <a:cxnSpLocks/>
          </p:cNvCxnSpPr>
          <p:nvPr/>
        </p:nvCxnSpPr>
        <p:spPr>
          <a:xfrm flipV="1">
            <a:off x="9611071" y="2641673"/>
            <a:ext cx="0" cy="415116"/>
          </a:xfrm>
          <a:prstGeom prst="line">
            <a:avLst/>
          </a:prstGeom>
          <a:ln w="38100">
            <a:solidFill>
              <a:srgbClr val="00B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794D6-9756-45DD-A5A3-900E0E7D8A63}"/>
              </a:ext>
            </a:extLst>
          </p:cNvPr>
          <p:cNvCxnSpPr>
            <a:cxnSpLocks/>
          </p:cNvCxnSpPr>
          <p:nvPr/>
        </p:nvCxnSpPr>
        <p:spPr>
          <a:xfrm flipV="1">
            <a:off x="3731361" y="2726974"/>
            <a:ext cx="0" cy="287782"/>
          </a:xfrm>
          <a:prstGeom prst="line">
            <a:avLst/>
          </a:prstGeom>
          <a:ln w="38100">
            <a:solidFill>
              <a:srgbClr val="009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57B213-1CFE-4457-A44F-D4CC11445B97}"/>
              </a:ext>
            </a:extLst>
          </p:cNvPr>
          <p:cNvCxnSpPr>
            <a:cxnSpLocks/>
          </p:cNvCxnSpPr>
          <p:nvPr/>
        </p:nvCxnSpPr>
        <p:spPr>
          <a:xfrm flipV="1">
            <a:off x="2221013" y="2700245"/>
            <a:ext cx="0" cy="326883"/>
          </a:xfrm>
          <a:prstGeom prst="line">
            <a:avLst/>
          </a:prstGeom>
          <a:ln w="38100">
            <a:solidFill>
              <a:srgbClr val="007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DE035-7F68-4AF7-9835-D7D82D0365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34355" y="2762694"/>
            <a:ext cx="0" cy="312342"/>
          </a:xfrm>
          <a:prstGeom prst="line">
            <a:avLst/>
          </a:prstGeom>
          <a:ln w="38100">
            <a:solidFill>
              <a:srgbClr val="006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4">
            <a:extLst>
              <a:ext uri="{FF2B5EF4-FFF2-40B4-BE49-F238E27FC236}">
                <a16:creationId xmlns:a16="http://schemas.microsoft.com/office/drawing/2014/main" id="{39C27127-A480-4C77-AF2B-E348118E9BC3}"/>
              </a:ext>
            </a:extLst>
          </p:cNvPr>
          <p:cNvSpPr/>
          <p:nvPr/>
        </p:nvSpPr>
        <p:spPr>
          <a:xfrm>
            <a:off x="8775121" y="2265758"/>
            <a:ext cx="1479158" cy="461216"/>
          </a:xfrm>
          <a:prstGeom prst="chevron">
            <a:avLst>
              <a:gd name="adj" fmla="val 20758"/>
            </a:avLst>
          </a:prstGeom>
          <a:solidFill>
            <a:srgbClr val="00BCD0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Care Plan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BF18ED-11D5-42FB-B6B7-115007A88A97}"/>
              </a:ext>
            </a:extLst>
          </p:cNvPr>
          <p:cNvSpPr txBox="1">
            <a:spLocks/>
          </p:cNvSpPr>
          <p:nvPr/>
        </p:nvSpPr>
        <p:spPr>
          <a:xfrm>
            <a:off x="301752" y="860552"/>
            <a:ext cx="11582400" cy="53644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b="1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67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1C879-F411-431B-B305-F2103FFC5B11}"/>
              </a:ext>
            </a:extLst>
          </p:cNvPr>
          <p:cNvSpPr/>
          <p:nvPr/>
        </p:nvSpPr>
        <p:spPr>
          <a:xfrm>
            <a:off x="840285" y="3075036"/>
            <a:ext cx="588140" cy="439605"/>
          </a:xfrm>
          <a:prstGeom prst="ellipse">
            <a:avLst/>
          </a:prstGeom>
          <a:solidFill>
            <a:srgbClr val="00626C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AF0636-1DAA-4DED-87A8-0E88F3913046}"/>
              </a:ext>
            </a:extLst>
          </p:cNvPr>
          <p:cNvSpPr/>
          <p:nvPr/>
        </p:nvSpPr>
        <p:spPr>
          <a:xfrm>
            <a:off x="1921765" y="3027129"/>
            <a:ext cx="551883" cy="449492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856A0B-2CA9-417B-A2E8-533B5D7A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23" y="3113427"/>
            <a:ext cx="344602" cy="2965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946467-E070-4AE5-B9C9-7AEFECBF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59" y="3133897"/>
            <a:ext cx="341742" cy="3268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E5509E-9766-4A7D-9D9B-1351C4E8B72C}"/>
              </a:ext>
            </a:extLst>
          </p:cNvPr>
          <p:cNvSpPr/>
          <p:nvPr/>
        </p:nvSpPr>
        <p:spPr>
          <a:xfrm>
            <a:off x="306685" y="3576609"/>
            <a:ext cx="1699849" cy="27206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Has Encounter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2D2A3D-4F66-4BB1-8885-B0C78F50EA91}"/>
              </a:ext>
            </a:extLst>
          </p:cNvPr>
          <p:cNvSpPr/>
          <p:nvPr/>
        </p:nvSpPr>
        <p:spPr>
          <a:xfrm>
            <a:off x="2798886" y="3573178"/>
            <a:ext cx="1902913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Select order sets, protocols,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5E65E-98F9-4141-A8ED-83B32F94592E}"/>
              </a:ext>
            </a:extLst>
          </p:cNvPr>
          <p:cNvSpPr/>
          <p:nvPr/>
        </p:nvSpPr>
        <p:spPr>
          <a:xfrm>
            <a:off x="1506325" y="3544826"/>
            <a:ext cx="1566049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Assessment, Goal, Plan care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88A8F7-ABFE-4125-B063-13C90E6E0D99}"/>
              </a:ext>
            </a:extLst>
          </p:cNvPr>
          <p:cNvSpPr/>
          <p:nvPr/>
        </p:nvSpPr>
        <p:spPr>
          <a:xfrm>
            <a:off x="9333551" y="3047026"/>
            <a:ext cx="555040" cy="518630"/>
          </a:xfrm>
          <a:prstGeom prst="ellipse">
            <a:avLst/>
          </a:prstGeom>
          <a:solidFill>
            <a:srgbClr val="00BCD0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AB0FA-D0AB-4094-A3C9-D91208C1E615}"/>
              </a:ext>
            </a:extLst>
          </p:cNvPr>
          <p:cNvSpPr/>
          <p:nvPr/>
        </p:nvSpPr>
        <p:spPr>
          <a:xfrm>
            <a:off x="8961390" y="3609677"/>
            <a:ext cx="1360182" cy="60074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Create, Update Care Plan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DEC3AA-FCCA-463D-9557-CD125001D062}"/>
              </a:ext>
            </a:extLst>
          </p:cNvPr>
          <p:cNvCxnSpPr>
            <a:cxnSpLocks/>
          </p:cNvCxnSpPr>
          <p:nvPr/>
        </p:nvCxnSpPr>
        <p:spPr>
          <a:xfrm>
            <a:off x="508000" y="1803400"/>
            <a:ext cx="9769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1C7CB4-7175-4006-BE8B-A6BB7399BDAA}"/>
              </a:ext>
            </a:extLst>
          </p:cNvPr>
          <p:cNvSpPr/>
          <p:nvPr/>
        </p:nvSpPr>
        <p:spPr>
          <a:xfrm>
            <a:off x="5142219" y="2981051"/>
            <a:ext cx="578622" cy="490285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 dirty="0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673218-AB6C-4618-A480-448ACC58C493}"/>
              </a:ext>
            </a:extLst>
          </p:cNvPr>
          <p:cNvCxnSpPr>
            <a:cxnSpLocks/>
          </p:cNvCxnSpPr>
          <p:nvPr/>
        </p:nvCxnSpPr>
        <p:spPr>
          <a:xfrm flipV="1">
            <a:off x="5431530" y="2700245"/>
            <a:ext cx="0" cy="287782"/>
          </a:xfrm>
          <a:prstGeom prst="line">
            <a:avLst/>
          </a:prstGeom>
          <a:ln w="38100">
            <a:solidFill>
              <a:srgbClr val="009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1A875BF-D6DB-4774-A5B7-4238E0BAB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41" y="3092445"/>
            <a:ext cx="344602" cy="2571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C03F0F0-5BF0-498D-9121-4233E60D7B51}"/>
              </a:ext>
            </a:extLst>
          </p:cNvPr>
          <p:cNvSpPr/>
          <p:nvPr/>
        </p:nvSpPr>
        <p:spPr>
          <a:xfrm>
            <a:off x="4425458" y="3564168"/>
            <a:ext cx="2004851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Select orders, requests, Tasks, etc.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C1D838-FBCB-4E4F-B58F-7F0AFAC6AF68}"/>
              </a:ext>
            </a:extLst>
          </p:cNvPr>
          <p:cNvSpPr/>
          <p:nvPr/>
        </p:nvSpPr>
        <p:spPr>
          <a:xfrm>
            <a:off x="6531161" y="3056789"/>
            <a:ext cx="588140" cy="439605"/>
          </a:xfrm>
          <a:prstGeom prst="ellipse">
            <a:avLst/>
          </a:prstGeom>
          <a:solidFill>
            <a:srgbClr val="00626C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E1D1B30-8831-4DA3-8C2B-DE27CDFFD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83" y="3116193"/>
            <a:ext cx="406378" cy="3268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739B9B-4AF7-45B0-845E-99B5DF2C3758}"/>
              </a:ext>
            </a:extLst>
          </p:cNvPr>
          <p:cNvCxnSpPr>
            <a:cxnSpLocks/>
          </p:cNvCxnSpPr>
          <p:nvPr/>
        </p:nvCxnSpPr>
        <p:spPr>
          <a:xfrm flipV="1">
            <a:off x="6802781" y="2744447"/>
            <a:ext cx="0" cy="312342"/>
          </a:xfrm>
          <a:prstGeom prst="line">
            <a:avLst/>
          </a:prstGeom>
          <a:ln w="38100">
            <a:solidFill>
              <a:srgbClr val="006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932896-9D49-4EA4-81EB-8071CB71220C}"/>
              </a:ext>
            </a:extLst>
          </p:cNvPr>
          <p:cNvSpPr/>
          <p:nvPr/>
        </p:nvSpPr>
        <p:spPr>
          <a:xfrm>
            <a:off x="6004019" y="3586703"/>
            <a:ext cx="1902913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Create/update orders, requests, Tasks, etc.</a:t>
            </a:r>
          </a:p>
        </p:txBody>
      </p:sp>
      <p:sp>
        <p:nvSpPr>
          <p:cNvPr id="54" name="Chevron 4">
            <a:extLst>
              <a:ext uri="{FF2B5EF4-FFF2-40B4-BE49-F238E27FC236}">
                <a16:creationId xmlns:a16="http://schemas.microsoft.com/office/drawing/2014/main" id="{4DA08199-7CF7-4C69-BAE4-E0A4829A3337}"/>
              </a:ext>
            </a:extLst>
          </p:cNvPr>
          <p:cNvSpPr/>
          <p:nvPr/>
        </p:nvSpPr>
        <p:spPr>
          <a:xfrm>
            <a:off x="7345055" y="2265758"/>
            <a:ext cx="1582119" cy="471757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Care Team</a:t>
            </a:r>
          </a:p>
        </p:txBody>
      </p:sp>
      <p:sp>
        <p:nvSpPr>
          <p:cNvPr id="48" name="Pentagon 5">
            <a:extLst>
              <a:ext uri="{FF2B5EF4-FFF2-40B4-BE49-F238E27FC236}">
                <a16:creationId xmlns:a16="http://schemas.microsoft.com/office/drawing/2014/main" id="{3D45AE7D-CA1C-486F-9A6A-1D0921A6F75C}"/>
              </a:ext>
            </a:extLst>
          </p:cNvPr>
          <p:cNvSpPr/>
          <p:nvPr/>
        </p:nvSpPr>
        <p:spPr>
          <a:xfrm>
            <a:off x="6063208" y="2265594"/>
            <a:ext cx="1582118" cy="477887"/>
          </a:xfrm>
          <a:prstGeom prst="homePlate">
            <a:avLst>
              <a:gd name="adj" fmla="val 22102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ECC08C-9919-4593-9E38-7D2E56B9BCD5}"/>
              </a:ext>
            </a:extLst>
          </p:cNvPr>
          <p:cNvSpPr/>
          <p:nvPr/>
        </p:nvSpPr>
        <p:spPr>
          <a:xfrm>
            <a:off x="8002740" y="3027146"/>
            <a:ext cx="578622" cy="490285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27D58-CF39-4E4D-AAA5-EC39D009F922}"/>
              </a:ext>
            </a:extLst>
          </p:cNvPr>
          <p:cNvCxnSpPr>
            <a:cxnSpLocks/>
          </p:cNvCxnSpPr>
          <p:nvPr/>
        </p:nvCxnSpPr>
        <p:spPr>
          <a:xfrm flipV="1">
            <a:off x="8278406" y="2707424"/>
            <a:ext cx="0" cy="326883"/>
          </a:xfrm>
          <a:prstGeom prst="line">
            <a:avLst/>
          </a:prstGeom>
          <a:ln w="38100">
            <a:solidFill>
              <a:srgbClr val="007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Group">
            <a:extLst>
              <a:ext uri="{FF2B5EF4-FFF2-40B4-BE49-F238E27FC236}">
                <a16:creationId xmlns:a16="http://schemas.microsoft.com/office/drawing/2014/main" id="{80E1F6D7-C90D-4809-A11C-E14691D73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7024" y="3016544"/>
            <a:ext cx="490285" cy="49028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3C3C8C0-76AE-4C77-8985-64B6BA77C17A}"/>
              </a:ext>
            </a:extLst>
          </p:cNvPr>
          <p:cNvSpPr/>
          <p:nvPr/>
        </p:nvSpPr>
        <p:spPr>
          <a:xfrm>
            <a:off x="7577712" y="3485630"/>
            <a:ext cx="1645627" cy="60074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Determine/select care team members</a:t>
            </a:r>
          </a:p>
        </p:txBody>
      </p:sp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9F0C87FA-9C29-47F8-8D17-6C9AF5822D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8497" y="3085678"/>
            <a:ext cx="405147" cy="405147"/>
          </a:xfrm>
          <a:prstGeom prst="rect">
            <a:avLst/>
          </a:prstGeom>
        </p:spPr>
      </p:pic>
      <p:sp>
        <p:nvSpPr>
          <p:cNvPr id="42" name="Chevron 3">
            <a:extLst>
              <a:ext uri="{FF2B5EF4-FFF2-40B4-BE49-F238E27FC236}">
                <a16:creationId xmlns:a16="http://schemas.microsoft.com/office/drawing/2014/main" id="{D30F6907-AEE1-475C-9CE6-8D24D9EE52A0}"/>
              </a:ext>
            </a:extLst>
          </p:cNvPr>
          <p:cNvSpPr/>
          <p:nvPr/>
        </p:nvSpPr>
        <p:spPr>
          <a:xfrm>
            <a:off x="4375709" y="2266950"/>
            <a:ext cx="1902895" cy="470565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Orders, Requests,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Chevron 3">
            <a:extLst>
              <a:ext uri="{FF2B5EF4-FFF2-40B4-BE49-F238E27FC236}">
                <a16:creationId xmlns:a16="http://schemas.microsoft.com/office/drawing/2014/main" id="{ACCD319C-5158-4ABE-8AE6-87EF44A5BCF5}"/>
              </a:ext>
            </a:extLst>
          </p:cNvPr>
          <p:cNvSpPr/>
          <p:nvPr/>
        </p:nvSpPr>
        <p:spPr>
          <a:xfrm>
            <a:off x="2789940" y="2265594"/>
            <a:ext cx="1794515" cy="480931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Order Sets, Protocols,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Chevron 4">
            <a:extLst>
              <a:ext uri="{FF2B5EF4-FFF2-40B4-BE49-F238E27FC236}">
                <a16:creationId xmlns:a16="http://schemas.microsoft.com/office/drawing/2014/main" id="{7A763D32-F8DD-4B50-9222-499D472FC8B0}"/>
              </a:ext>
            </a:extLst>
          </p:cNvPr>
          <p:cNvSpPr/>
          <p:nvPr/>
        </p:nvSpPr>
        <p:spPr>
          <a:xfrm>
            <a:off x="1590668" y="2255920"/>
            <a:ext cx="1358926" cy="481595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7D8A">
                  <a:shade val="30000"/>
                  <a:satMod val="115000"/>
                </a:srgbClr>
              </a:gs>
              <a:gs pos="50000">
                <a:srgbClr val="007D8A">
                  <a:shade val="67500"/>
                  <a:satMod val="115000"/>
                </a:srgbClr>
              </a:gs>
              <a:gs pos="100000">
                <a:srgbClr val="007D8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</a:p>
        </p:txBody>
      </p:sp>
      <p:sp>
        <p:nvSpPr>
          <p:cNvPr id="16" name="Pentagon 5">
            <a:extLst>
              <a:ext uri="{FF2B5EF4-FFF2-40B4-BE49-F238E27FC236}">
                <a16:creationId xmlns:a16="http://schemas.microsoft.com/office/drawing/2014/main" id="{143FB954-352E-4DF8-910F-E3B894FE67A6}"/>
              </a:ext>
            </a:extLst>
          </p:cNvPr>
          <p:cNvSpPr/>
          <p:nvPr/>
        </p:nvSpPr>
        <p:spPr>
          <a:xfrm>
            <a:off x="520845" y="2255920"/>
            <a:ext cx="1299555" cy="490605"/>
          </a:xfrm>
          <a:prstGeom prst="homePlate">
            <a:avLst>
              <a:gd name="adj" fmla="val 22102"/>
            </a:avLst>
          </a:prstGeom>
          <a:solidFill>
            <a:srgbClr val="00626C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Patient</a:t>
            </a:r>
          </a:p>
        </p:txBody>
      </p:sp>
      <p:pic>
        <p:nvPicPr>
          <p:cNvPr id="69" name="Graphic 68" descr="Stethoscope">
            <a:extLst>
              <a:ext uri="{FF2B5EF4-FFF2-40B4-BE49-F238E27FC236}">
                <a16:creationId xmlns:a16="http://schemas.microsoft.com/office/drawing/2014/main" id="{C2E0063C-2841-43D1-BBE5-A49F17CFB4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4975" y="3054684"/>
            <a:ext cx="365845" cy="3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2111"/>
      </p:ext>
    </p:extLst>
  </p:cSld>
  <p:clrMapOvr>
    <a:masterClrMapping/>
  </p:clrMapOvr>
  <p:transition spd="med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1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9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55556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52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53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68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69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2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8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00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01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5" grpId="0" animBg="1"/>
          <p:bldP spid="11" grpId="0" animBg="1"/>
          <p:bldP spid="18" grpId="0" animBg="1"/>
          <p:bldP spid="19" grpId="0" animBg="1"/>
          <p:bldP spid="23" grpId="0"/>
          <p:bldP spid="24" grpId="0"/>
          <p:bldP spid="25" grpId="0"/>
          <p:bldP spid="28" grpId="0" animBg="1"/>
          <p:bldP spid="32" grpId="0"/>
          <p:bldP spid="43" grpId="0" animBg="1"/>
          <p:bldP spid="46" grpId="0"/>
          <p:bldP spid="50" grpId="0" animBg="1"/>
          <p:bldP spid="53" grpId="0"/>
          <p:bldP spid="54" grpId="0" animBg="1"/>
          <p:bldP spid="48" grpId="0" animBg="1"/>
          <p:bldP spid="55" grpId="0" animBg="1"/>
          <p:bldP spid="59" grpId="0"/>
          <p:bldP spid="42" grpId="0" animBg="1"/>
          <p:bldP spid="14" grpId="0" animBg="1"/>
          <p:bldP spid="15" grpId="0" animBg="1"/>
          <p:bldP spid="1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2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5" grpId="0" animBg="1"/>
          <p:bldP spid="11" grpId="0" animBg="1"/>
          <p:bldP spid="18" grpId="0" animBg="1"/>
          <p:bldP spid="19" grpId="0" animBg="1"/>
          <p:bldP spid="23" grpId="0"/>
          <p:bldP spid="24" grpId="0"/>
          <p:bldP spid="25" grpId="0"/>
          <p:bldP spid="28" grpId="0" animBg="1"/>
          <p:bldP spid="32" grpId="0"/>
          <p:bldP spid="43" grpId="0" animBg="1"/>
          <p:bldP spid="46" grpId="0"/>
          <p:bldP spid="50" grpId="0" animBg="1"/>
          <p:bldP spid="53" grpId="0"/>
          <p:bldP spid="54" grpId="0" animBg="1"/>
          <p:bldP spid="48" grpId="0" animBg="1"/>
          <p:bldP spid="55" grpId="0" animBg="1"/>
          <p:bldP spid="59" grpId="0"/>
          <p:bldP spid="42" grpId="0" animBg="1"/>
          <p:bldP spid="14" grpId="0" animBg="1"/>
          <p:bldP spid="15" grpId="0" animBg="1"/>
          <p:bldP spid="1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A4178AE6-A994-44B1-8F26-DF46890DCBCF}"/>
              </a:ext>
            </a:extLst>
          </p:cNvPr>
          <p:cNvSpPr/>
          <p:nvPr/>
        </p:nvSpPr>
        <p:spPr>
          <a:xfrm>
            <a:off x="3438578" y="3016544"/>
            <a:ext cx="578622" cy="490285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12E3-BEAB-44A3-BDC6-1D921413A031}"/>
              </a:ext>
            </a:extLst>
          </p:cNvPr>
          <p:cNvSpPr txBox="1">
            <a:spLocks/>
          </p:cNvSpPr>
          <p:nvPr/>
        </p:nvSpPr>
        <p:spPr>
          <a:xfrm>
            <a:off x="-1089401" y="835818"/>
            <a:ext cx="11582400" cy="53644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b="1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Care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2338C-00CB-4117-89CB-1BC5B0A0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8559">
            <a:off x="10718125" y="7079755"/>
            <a:ext cx="302056" cy="2801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A510EE-9F6B-44EE-94CD-2E63379463E0}"/>
              </a:ext>
            </a:extLst>
          </p:cNvPr>
          <p:cNvSpPr/>
          <p:nvPr/>
        </p:nvSpPr>
        <p:spPr>
          <a:xfrm>
            <a:off x="9855200" y="6922151"/>
            <a:ext cx="711200" cy="595321"/>
          </a:xfrm>
          <a:prstGeom prst="ellipse">
            <a:avLst/>
          </a:prstGeom>
          <a:solidFill>
            <a:srgbClr val="0094A4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DAA856-F85E-419C-85F4-7F2E5D7F1B32}"/>
              </a:ext>
            </a:extLst>
          </p:cNvPr>
          <p:cNvCxnSpPr>
            <a:cxnSpLocks/>
          </p:cNvCxnSpPr>
          <p:nvPr/>
        </p:nvCxnSpPr>
        <p:spPr>
          <a:xfrm flipV="1">
            <a:off x="9611071" y="2641673"/>
            <a:ext cx="0" cy="415116"/>
          </a:xfrm>
          <a:prstGeom prst="line">
            <a:avLst/>
          </a:prstGeom>
          <a:ln w="38100">
            <a:solidFill>
              <a:srgbClr val="00B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794D6-9756-45DD-A5A3-900E0E7D8A63}"/>
              </a:ext>
            </a:extLst>
          </p:cNvPr>
          <p:cNvCxnSpPr>
            <a:cxnSpLocks/>
          </p:cNvCxnSpPr>
          <p:nvPr/>
        </p:nvCxnSpPr>
        <p:spPr>
          <a:xfrm flipV="1">
            <a:off x="3731361" y="2726974"/>
            <a:ext cx="0" cy="287782"/>
          </a:xfrm>
          <a:prstGeom prst="line">
            <a:avLst/>
          </a:prstGeom>
          <a:ln w="38100">
            <a:solidFill>
              <a:srgbClr val="009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57B213-1CFE-4457-A44F-D4CC11445B97}"/>
              </a:ext>
            </a:extLst>
          </p:cNvPr>
          <p:cNvCxnSpPr>
            <a:cxnSpLocks/>
          </p:cNvCxnSpPr>
          <p:nvPr/>
        </p:nvCxnSpPr>
        <p:spPr>
          <a:xfrm flipV="1">
            <a:off x="2221013" y="2700245"/>
            <a:ext cx="0" cy="326883"/>
          </a:xfrm>
          <a:prstGeom prst="line">
            <a:avLst/>
          </a:prstGeom>
          <a:ln w="38100">
            <a:solidFill>
              <a:srgbClr val="007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1DE035-7F68-4AF7-9835-D7D82D0365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34355" y="2762694"/>
            <a:ext cx="0" cy="312342"/>
          </a:xfrm>
          <a:prstGeom prst="line">
            <a:avLst/>
          </a:prstGeom>
          <a:ln w="38100">
            <a:solidFill>
              <a:srgbClr val="006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4">
            <a:extLst>
              <a:ext uri="{FF2B5EF4-FFF2-40B4-BE49-F238E27FC236}">
                <a16:creationId xmlns:a16="http://schemas.microsoft.com/office/drawing/2014/main" id="{39C27127-A480-4C77-AF2B-E348118E9BC3}"/>
              </a:ext>
            </a:extLst>
          </p:cNvPr>
          <p:cNvSpPr/>
          <p:nvPr/>
        </p:nvSpPr>
        <p:spPr>
          <a:xfrm>
            <a:off x="8775121" y="2265758"/>
            <a:ext cx="1479158" cy="461216"/>
          </a:xfrm>
          <a:prstGeom prst="chevron">
            <a:avLst>
              <a:gd name="adj" fmla="val 20758"/>
            </a:avLst>
          </a:prstGeom>
          <a:solidFill>
            <a:srgbClr val="FFC000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</a:rPr>
              <a:t>CarePlan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BF18ED-11D5-42FB-B6B7-115007A88A97}"/>
              </a:ext>
            </a:extLst>
          </p:cNvPr>
          <p:cNvSpPr txBox="1">
            <a:spLocks/>
          </p:cNvSpPr>
          <p:nvPr/>
        </p:nvSpPr>
        <p:spPr>
          <a:xfrm>
            <a:off x="301752" y="860552"/>
            <a:ext cx="11582400" cy="53644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200" b="1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67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1C879-F411-431B-B305-F2103FFC5B11}"/>
              </a:ext>
            </a:extLst>
          </p:cNvPr>
          <p:cNvSpPr/>
          <p:nvPr/>
        </p:nvSpPr>
        <p:spPr>
          <a:xfrm>
            <a:off x="840285" y="3075036"/>
            <a:ext cx="588140" cy="439605"/>
          </a:xfrm>
          <a:prstGeom prst="ellipse">
            <a:avLst/>
          </a:prstGeom>
          <a:solidFill>
            <a:srgbClr val="00626C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AF0636-1DAA-4DED-87A8-0E88F3913046}"/>
              </a:ext>
            </a:extLst>
          </p:cNvPr>
          <p:cNvSpPr/>
          <p:nvPr/>
        </p:nvSpPr>
        <p:spPr>
          <a:xfrm>
            <a:off x="1921765" y="3027129"/>
            <a:ext cx="551883" cy="449492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856A0B-2CA9-417B-A2E8-533B5D7A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23" y="3113427"/>
            <a:ext cx="344602" cy="2965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946467-E070-4AE5-B9C9-7AEFECBF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59" y="3133897"/>
            <a:ext cx="341742" cy="3268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E5509E-9766-4A7D-9D9B-1351C4E8B72C}"/>
              </a:ext>
            </a:extLst>
          </p:cNvPr>
          <p:cNvSpPr/>
          <p:nvPr/>
        </p:nvSpPr>
        <p:spPr>
          <a:xfrm>
            <a:off x="306685" y="3517413"/>
            <a:ext cx="1699849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FHIR Patient/ Encounter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2D2A3D-4F66-4BB1-8885-B0C78F50EA91}"/>
              </a:ext>
            </a:extLst>
          </p:cNvPr>
          <p:cNvSpPr/>
          <p:nvPr/>
        </p:nvSpPr>
        <p:spPr>
          <a:xfrm>
            <a:off x="2758723" y="3513982"/>
            <a:ext cx="2004851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Search/Retrieve/Update PlanDefinition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5E65E-98F9-4141-A8ED-83B32F94592E}"/>
              </a:ext>
            </a:extLst>
          </p:cNvPr>
          <p:cNvSpPr/>
          <p:nvPr/>
        </p:nvSpPr>
        <p:spPr>
          <a:xfrm>
            <a:off x="1506325" y="3485630"/>
            <a:ext cx="1566049" cy="27206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FHIR Condition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88A8F7-ABFE-4125-B063-13C90E6E0D99}"/>
              </a:ext>
            </a:extLst>
          </p:cNvPr>
          <p:cNvSpPr/>
          <p:nvPr/>
        </p:nvSpPr>
        <p:spPr>
          <a:xfrm>
            <a:off x="9333551" y="3047026"/>
            <a:ext cx="555040" cy="518630"/>
          </a:xfrm>
          <a:prstGeom prst="ellipse">
            <a:avLst/>
          </a:prstGeom>
          <a:solidFill>
            <a:srgbClr val="00BCD0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AB0FA-D0AB-4094-A3C9-D91208C1E615}"/>
              </a:ext>
            </a:extLst>
          </p:cNvPr>
          <p:cNvSpPr/>
          <p:nvPr/>
        </p:nvSpPr>
        <p:spPr>
          <a:xfrm>
            <a:off x="8961390" y="3609677"/>
            <a:ext cx="1605010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Search/Retrieve/Update CarePlan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DEC3AA-FCCA-463D-9557-CD125001D062}"/>
              </a:ext>
            </a:extLst>
          </p:cNvPr>
          <p:cNvCxnSpPr>
            <a:cxnSpLocks/>
          </p:cNvCxnSpPr>
          <p:nvPr/>
        </p:nvCxnSpPr>
        <p:spPr>
          <a:xfrm>
            <a:off x="520845" y="1584325"/>
            <a:ext cx="9769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1C7CB4-7175-4006-BE8B-A6BB7399BDAA}"/>
              </a:ext>
            </a:extLst>
          </p:cNvPr>
          <p:cNvSpPr/>
          <p:nvPr/>
        </p:nvSpPr>
        <p:spPr>
          <a:xfrm>
            <a:off x="5142219" y="2981051"/>
            <a:ext cx="578622" cy="490285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 dirty="0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673218-AB6C-4618-A480-448ACC58C493}"/>
              </a:ext>
            </a:extLst>
          </p:cNvPr>
          <p:cNvCxnSpPr>
            <a:cxnSpLocks/>
          </p:cNvCxnSpPr>
          <p:nvPr/>
        </p:nvCxnSpPr>
        <p:spPr>
          <a:xfrm flipV="1">
            <a:off x="5431530" y="2700245"/>
            <a:ext cx="0" cy="287782"/>
          </a:xfrm>
          <a:prstGeom prst="line">
            <a:avLst/>
          </a:prstGeom>
          <a:ln w="38100">
            <a:solidFill>
              <a:srgbClr val="009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1A875BF-D6DB-4774-A5B7-4238E0BAB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41" y="3092445"/>
            <a:ext cx="344602" cy="2571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C03F0F0-5BF0-498D-9121-4233E60D7B51}"/>
              </a:ext>
            </a:extLst>
          </p:cNvPr>
          <p:cNvSpPr/>
          <p:nvPr/>
        </p:nvSpPr>
        <p:spPr>
          <a:xfrm>
            <a:off x="4425458" y="3504972"/>
            <a:ext cx="2004851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Provide </a:t>
            </a:r>
            <a:r>
              <a:rPr lang="en-US" sz="1200" dirty="0" err="1">
                <a:solidFill>
                  <a:schemeClr val="bg1"/>
                </a:solidFill>
              </a:rPr>
              <a:t>ActivityDefinition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C1D838-FBCB-4E4F-B58F-7F0AFAC6AF68}"/>
              </a:ext>
            </a:extLst>
          </p:cNvPr>
          <p:cNvSpPr/>
          <p:nvPr/>
        </p:nvSpPr>
        <p:spPr>
          <a:xfrm>
            <a:off x="6531161" y="3056789"/>
            <a:ext cx="588140" cy="439605"/>
          </a:xfrm>
          <a:prstGeom prst="ellipse">
            <a:avLst/>
          </a:prstGeom>
          <a:solidFill>
            <a:srgbClr val="00626C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E1D1B30-8831-4DA3-8C2B-DE27CDFFD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083" y="3116193"/>
            <a:ext cx="406378" cy="3268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739B9B-4AF7-45B0-845E-99B5DF2C3758}"/>
              </a:ext>
            </a:extLst>
          </p:cNvPr>
          <p:cNvCxnSpPr>
            <a:cxnSpLocks/>
          </p:cNvCxnSpPr>
          <p:nvPr/>
        </p:nvCxnSpPr>
        <p:spPr>
          <a:xfrm flipV="1">
            <a:off x="6802781" y="2744447"/>
            <a:ext cx="0" cy="312342"/>
          </a:xfrm>
          <a:prstGeom prst="line">
            <a:avLst/>
          </a:prstGeom>
          <a:ln w="38100">
            <a:solidFill>
              <a:srgbClr val="0062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932896-9D49-4EA4-81EB-8071CB71220C}"/>
              </a:ext>
            </a:extLst>
          </p:cNvPr>
          <p:cNvSpPr/>
          <p:nvPr/>
        </p:nvSpPr>
        <p:spPr>
          <a:xfrm>
            <a:off x="6004019" y="3527507"/>
            <a:ext cx="1902913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Apply </a:t>
            </a:r>
            <a:r>
              <a:rPr lang="en-US" sz="1200" dirty="0" err="1">
                <a:solidFill>
                  <a:schemeClr val="bg1"/>
                </a:solidFill>
              </a:rPr>
              <a:t>ActivityDefinition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4" name="Chevron 4">
            <a:extLst>
              <a:ext uri="{FF2B5EF4-FFF2-40B4-BE49-F238E27FC236}">
                <a16:creationId xmlns:a16="http://schemas.microsoft.com/office/drawing/2014/main" id="{4DA08199-7CF7-4C69-BAE4-E0A4829A3337}"/>
              </a:ext>
            </a:extLst>
          </p:cNvPr>
          <p:cNvSpPr/>
          <p:nvPr/>
        </p:nvSpPr>
        <p:spPr>
          <a:xfrm>
            <a:off x="7345055" y="2265758"/>
            <a:ext cx="1582119" cy="471757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</a:rPr>
              <a:t>CareTeam</a:t>
            </a:r>
          </a:p>
        </p:txBody>
      </p:sp>
      <p:sp>
        <p:nvSpPr>
          <p:cNvPr id="48" name="Pentagon 5">
            <a:extLst>
              <a:ext uri="{FF2B5EF4-FFF2-40B4-BE49-F238E27FC236}">
                <a16:creationId xmlns:a16="http://schemas.microsoft.com/office/drawing/2014/main" id="{3D45AE7D-CA1C-486F-9A6A-1D0921A6F75C}"/>
              </a:ext>
            </a:extLst>
          </p:cNvPr>
          <p:cNvSpPr/>
          <p:nvPr/>
        </p:nvSpPr>
        <p:spPr>
          <a:xfrm>
            <a:off x="6063208" y="2265594"/>
            <a:ext cx="1479147" cy="477887"/>
          </a:xfrm>
          <a:prstGeom prst="homePlate">
            <a:avLst>
              <a:gd name="adj" fmla="val 2210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$apply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ECC08C-9919-4593-9E38-7D2E56B9BCD5}"/>
              </a:ext>
            </a:extLst>
          </p:cNvPr>
          <p:cNvSpPr/>
          <p:nvPr/>
        </p:nvSpPr>
        <p:spPr>
          <a:xfrm>
            <a:off x="8002740" y="3027146"/>
            <a:ext cx="578622" cy="490285"/>
          </a:xfrm>
          <a:prstGeom prst="ellipse">
            <a:avLst/>
          </a:prstGeom>
          <a:solidFill>
            <a:srgbClr val="007D8A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algn="ctr"/>
            <a:endParaRPr lang="en-US" sz="1867" b="1">
              <a:solidFill>
                <a:srgbClr val="FFFFFF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27D58-CF39-4E4D-AAA5-EC39D009F922}"/>
              </a:ext>
            </a:extLst>
          </p:cNvPr>
          <p:cNvCxnSpPr>
            <a:cxnSpLocks/>
          </p:cNvCxnSpPr>
          <p:nvPr/>
        </p:nvCxnSpPr>
        <p:spPr>
          <a:xfrm flipV="1">
            <a:off x="8278406" y="2707424"/>
            <a:ext cx="0" cy="326883"/>
          </a:xfrm>
          <a:prstGeom prst="line">
            <a:avLst/>
          </a:prstGeom>
          <a:ln w="38100">
            <a:solidFill>
              <a:srgbClr val="007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Group">
            <a:extLst>
              <a:ext uri="{FF2B5EF4-FFF2-40B4-BE49-F238E27FC236}">
                <a16:creationId xmlns:a16="http://schemas.microsoft.com/office/drawing/2014/main" id="{80E1F6D7-C90D-4809-A11C-E14691D73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7024" y="3016544"/>
            <a:ext cx="490285" cy="49028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3C3C8C0-76AE-4C77-8985-64B6BA77C17A}"/>
              </a:ext>
            </a:extLst>
          </p:cNvPr>
          <p:cNvSpPr/>
          <p:nvPr/>
        </p:nvSpPr>
        <p:spPr>
          <a:xfrm>
            <a:off x="7484767" y="3528033"/>
            <a:ext cx="1724384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bg1"/>
                </a:solidFill>
              </a:rPr>
              <a:t>Search/Retrieve/Update CareTeam</a:t>
            </a:r>
          </a:p>
        </p:txBody>
      </p:sp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9F0C87FA-9C29-47F8-8D17-6C9AF5822D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8497" y="3085678"/>
            <a:ext cx="405147" cy="405147"/>
          </a:xfrm>
          <a:prstGeom prst="rect">
            <a:avLst/>
          </a:prstGeom>
        </p:spPr>
      </p:pic>
      <p:sp>
        <p:nvSpPr>
          <p:cNvPr id="42" name="Chevron 3">
            <a:extLst>
              <a:ext uri="{FF2B5EF4-FFF2-40B4-BE49-F238E27FC236}">
                <a16:creationId xmlns:a16="http://schemas.microsoft.com/office/drawing/2014/main" id="{D30F6907-AEE1-475C-9CE6-8D24D9EE52A0}"/>
              </a:ext>
            </a:extLst>
          </p:cNvPr>
          <p:cNvSpPr/>
          <p:nvPr/>
        </p:nvSpPr>
        <p:spPr>
          <a:xfrm>
            <a:off x="4375709" y="2266951"/>
            <a:ext cx="1902895" cy="466724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</a:rPr>
              <a:t>ActivityDefinitions</a:t>
            </a:r>
          </a:p>
        </p:txBody>
      </p:sp>
      <p:sp>
        <p:nvSpPr>
          <p:cNvPr id="14" name="Chevron 3">
            <a:extLst>
              <a:ext uri="{FF2B5EF4-FFF2-40B4-BE49-F238E27FC236}">
                <a16:creationId xmlns:a16="http://schemas.microsoft.com/office/drawing/2014/main" id="{ACCD319C-5158-4ABE-8AE6-87EF44A5BCF5}"/>
              </a:ext>
            </a:extLst>
          </p:cNvPr>
          <p:cNvSpPr/>
          <p:nvPr/>
        </p:nvSpPr>
        <p:spPr>
          <a:xfrm>
            <a:off x="2789941" y="2226492"/>
            <a:ext cx="1810633" cy="535757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</a:rPr>
              <a:t>PlanDefinitions</a:t>
            </a:r>
          </a:p>
        </p:txBody>
      </p:sp>
      <p:sp>
        <p:nvSpPr>
          <p:cNvPr id="15" name="Chevron 4">
            <a:extLst>
              <a:ext uri="{FF2B5EF4-FFF2-40B4-BE49-F238E27FC236}">
                <a16:creationId xmlns:a16="http://schemas.microsoft.com/office/drawing/2014/main" id="{7A763D32-F8DD-4B50-9222-499D472FC8B0}"/>
              </a:ext>
            </a:extLst>
          </p:cNvPr>
          <p:cNvSpPr/>
          <p:nvPr/>
        </p:nvSpPr>
        <p:spPr>
          <a:xfrm>
            <a:off x="1590668" y="2255920"/>
            <a:ext cx="1358914" cy="506329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16" name="Pentagon 5">
            <a:extLst>
              <a:ext uri="{FF2B5EF4-FFF2-40B4-BE49-F238E27FC236}">
                <a16:creationId xmlns:a16="http://schemas.microsoft.com/office/drawing/2014/main" id="{143FB954-352E-4DF8-910F-E3B894FE67A6}"/>
              </a:ext>
            </a:extLst>
          </p:cNvPr>
          <p:cNvSpPr/>
          <p:nvPr/>
        </p:nvSpPr>
        <p:spPr>
          <a:xfrm>
            <a:off x="520845" y="2255920"/>
            <a:ext cx="1299555" cy="504002"/>
          </a:xfrm>
          <a:prstGeom prst="homePlate">
            <a:avLst>
              <a:gd name="adj" fmla="val 2210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Patient</a:t>
            </a:r>
          </a:p>
        </p:txBody>
      </p:sp>
      <p:pic>
        <p:nvPicPr>
          <p:cNvPr id="69" name="Graphic 68" descr="Stethoscope">
            <a:extLst>
              <a:ext uri="{FF2B5EF4-FFF2-40B4-BE49-F238E27FC236}">
                <a16:creationId xmlns:a16="http://schemas.microsoft.com/office/drawing/2014/main" id="{C2E0063C-2841-43D1-BBE5-A49F17CFB4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4975" y="3054684"/>
            <a:ext cx="365845" cy="365845"/>
          </a:xfrm>
          <a:prstGeom prst="rect">
            <a:avLst/>
          </a:prstGeom>
        </p:spPr>
      </p:pic>
      <p:sp>
        <p:nvSpPr>
          <p:cNvPr id="71" name="Chevron 3">
            <a:extLst>
              <a:ext uri="{FF2B5EF4-FFF2-40B4-BE49-F238E27FC236}">
                <a16:creationId xmlns:a16="http://schemas.microsoft.com/office/drawing/2014/main" id="{DC21C62A-5BF9-40D6-A740-8BD5A0A046A1}"/>
              </a:ext>
            </a:extLst>
          </p:cNvPr>
          <p:cNvSpPr/>
          <p:nvPr/>
        </p:nvSpPr>
        <p:spPr>
          <a:xfrm>
            <a:off x="2798886" y="1766332"/>
            <a:ext cx="1794515" cy="480931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Order Sets, Protocols,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Chevron 4">
            <a:extLst>
              <a:ext uri="{FF2B5EF4-FFF2-40B4-BE49-F238E27FC236}">
                <a16:creationId xmlns:a16="http://schemas.microsoft.com/office/drawing/2014/main" id="{578CFCD8-C1ED-450D-8CBC-DB1E16BD223D}"/>
              </a:ext>
            </a:extLst>
          </p:cNvPr>
          <p:cNvSpPr/>
          <p:nvPr/>
        </p:nvSpPr>
        <p:spPr>
          <a:xfrm>
            <a:off x="8794817" y="1781487"/>
            <a:ext cx="1459462" cy="498215"/>
          </a:xfrm>
          <a:prstGeom prst="chevron">
            <a:avLst>
              <a:gd name="adj" fmla="val 20758"/>
            </a:avLst>
          </a:prstGeom>
          <a:solidFill>
            <a:srgbClr val="00BCD0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Care Plan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4" name="Chevron 4">
            <a:extLst>
              <a:ext uri="{FF2B5EF4-FFF2-40B4-BE49-F238E27FC236}">
                <a16:creationId xmlns:a16="http://schemas.microsoft.com/office/drawing/2014/main" id="{19F89979-2307-43D7-9C88-D2248F7FCEC1}"/>
              </a:ext>
            </a:extLst>
          </p:cNvPr>
          <p:cNvSpPr/>
          <p:nvPr/>
        </p:nvSpPr>
        <p:spPr>
          <a:xfrm>
            <a:off x="7364751" y="1781488"/>
            <a:ext cx="1582119" cy="471757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Care Team</a:t>
            </a:r>
          </a:p>
        </p:txBody>
      </p:sp>
      <p:sp>
        <p:nvSpPr>
          <p:cNvPr id="75" name="Pentagon 5">
            <a:extLst>
              <a:ext uri="{FF2B5EF4-FFF2-40B4-BE49-F238E27FC236}">
                <a16:creationId xmlns:a16="http://schemas.microsoft.com/office/drawing/2014/main" id="{D9E17054-9C44-49A3-8489-4BA8C1F168A9}"/>
              </a:ext>
            </a:extLst>
          </p:cNvPr>
          <p:cNvSpPr/>
          <p:nvPr/>
        </p:nvSpPr>
        <p:spPr>
          <a:xfrm>
            <a:off x="6082904" y="1781324"/>
            <a:ext cx="1582118" cy="477887"/>
          </a:xfrm>
          <a:prstGeom prst="homePlate">
            <a:avLst>
              <a:gd name="adj" fmla="val 22102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72" name="Chevron 3">
            <a:extLst>
              <a:ext uri="{FF2B5EF4-FFF2-40B4-BE49-F238E27FC236}">
                <a16:creationId xmlns:a16="http://schemas.microsoft.com/office/drawing/2014/main" id="{C10EEDED-127D-4948-B028-36E8809E7210}"/>
              </a:ext>
            </a:extLst>
          </p:cNvPr>
          <p:cNvSpPr/>
          <p:nvPr/>
        </p:nvSpPr>
        <p:spPr>
          <a:xfrm>
            <a:off x="4425458" y="1782680"/>
            <a:ext cx="1902895" cy="470565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94A4">
                  <a:shade val="30000"/>
                  <a:satMod val="115000"/>
                </a:srgbClr>
              </a:gs>
              <a:gs pos="50000">
                <a:srgbClr val="0094A4">
                  <a:shade val="67500"/>
                  <a:satMod val="115000"/>
                </a:srgbClr>
              </a:gs>
              <a:gs pos="100000">
                <a:srgbClr val="0094A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Orders, Requests,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Chevron 4">
            <a:extLst>
              <a:ext uri="{FF2B5EF4-FFF2-40B4-BE49-F238E27FC236}">
                <a16:creationId xmlns:a16="http://schemas.microsoft.com/office/drawing/2014/main" id="{0C243443-79CA-4C1E-9433-862B6BB9A38D}"/>
              </a:ext>
            </a:extLst>
          </p:cNvPr>
          <p:cNvSpPr/>
          <p:nvPr/>
        </p:nvSpPr>
        <p:spPr>
          <a:xfrm>
            <a:off x="1630214" y="1760350"/>
            <a:ext cx="1358926" cy="519352"/>
          </a:xfrm>
          <a:prstGeom prst="chevron">
            <a:avLst>
              <a:gd name="adj" fmla="val 20758"/>
            </a:avLst>
          </a:prstGeom>
          <a:gradFill flip="none" rotWithShape="1">
            <a:gsLst>
              <a:gs pos="0">
                <a:srgbClr val="007D8A">
                  <a:shade val="30000"/>
                  <a:satMod val="115000"/>
                </a:srgbClr>
              </a:gs>
              <a:gs pos="50000">
                <a:srgbClr val="007D8A">
                  <a:shade val="67500"/>
                  <a:satMod val="115000"/>
                </a:srgbClr>
              </a:gs>
              <a:gs pos="100000">
                <a:srgbClr val="007D8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0" bIns="91440" rtlCol="0" anchor="ctr" anchorCtr="0"/>
          <a:lstStyle/>
          <a:p>
            <a:pPr lvl="0"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</a:p>
        </p:txBody>
      </p:sp>
      <p:sp>
        <p:nvSpPr>
          <p:cNvPr id="77" name="Pentagon 5">
            <a:extLst>
              <a:ext uri="{FF2B5EF4-FFF2-40B4-BE49-F238E27FC236}">
                <a16:creationId xmlns:a16="http://schemas.microsoft.com/office/drawing/2014/main" id="{29E8A2D7-1230-4C3E-8DBB-8664F1387796}"/>
              </a:ext>
            </a:extLst>
          </p:cNvPr>
          <p:cNvSpPr/>
          <p:nvPr/>
        </p:nvSpPr>
        <p:spPr>
          <a:xfrm>
            <a:off x="547470" y="1772063"/>
            <a:ext cx="1299555" cy="490606"/>
          </a:xfrm>
          <a:prstGeom prst="homePlate">
            <a:avLst>
              <a:gd name="adj" fmla="val 22102"/>
            </a:avLst>
          </a:prstGeom>
          <a:solidFill>
            <a:srgbClr val="00626C"/>
          </a:solidFill>
          <a:ln>
            <a:noFill/>
          </a:ln>
          <a:effectLst>
            <a:outerShdw blurRad="50800" dist="508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0" bIns="91440" rtlCol="0" anchor="ctr" anchorCtr="0"/>
          <a:lstStyle/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Patient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6EC32F-2CE0-4F8B-B0CC-53A37382A32E}"/>
              </a:ext>
            </a:extLst>
          </p:cNvPr>
          <p:cNvSpPr/>
          <p:nvPr/>
        </p:nvSpPr>
        <p:spPr>
          <a:xfrm>
            <a:off x="407537" y="4272305"/>
            <a:ext cx="1699849" cy="27206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Has Encounter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AA9A35-C71D-47FD-99BB-D313F4FA68D3}"/>
              </a:ext>
            </a:extLst>
          </p:cNvPr>
          <p:cNvSpPr/>
          <p:nvPr/>
        </p:nvSpPr>
        <p:spPr>
          <a:xfrm>
            <a:off x="2899738" y="4268874"/>
            <a:ext cx="1902913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Select order sets, protocols, etc.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69F30D-3E58-4941-ABB6-3B4000E66F29}"/>
              </a:ext>
            </a:extLst>
          </p:cNvPr>
          <p:cNvSpPr/>
          <p:nvPr/>
        </p:nvSpPr>
        <p:spPr>
          <a:xfrm>
            <a:off x="1607177" y="4240522"/>
            <a:ext cx="1566049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Assessment, Goal, Plan care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D50062-D9FA-4F03-9DA2-D55335A4D4E1}"/>
              </a:ext>
            </a:extLst>
          </p:cNvPr>
          <p:cNvSpPr/>
          <p:nvPr/>
        </p:nvSpPr>
        <p:spPr>
          <a:xfrm>
            <a:off x="9062242" y="4305373"/>
            <a:ext cx="1360182" cy="60074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Create, Update Care Plan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5A2965-26C5-4FCF-8D84-CA7F0D9259BF}"/>
              </a:ext>
            </a:extLst>
          </p:cNvPr>
          <p:cNvSpPr/>
          <p:nvPr/>
        </p:nvSpPr>
        <p:spPr>
          <a:xfrm>
            <a:off x="4526310" y="4259864"/>
            <a:ext cx="2004851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Select orders, requests, Tasks, etc.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DDB114-C939-4232-8DA4-42C9ED6067FA}"/>
              </a:ext>
            </a:extLst>
          </p:cNvPr>
          <p:cNvSpPr/>
          <p:nvPr/>
        </p:nvSpPr>
        <p:spPr>
          <a:xfrm>
            <a:off x="6104871" y="4282399"/>
            <a:ext cx="1902913" cy="43640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Create/update orders, requests, Tasks, etc.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6F5B0F-70C9-4C93-9DEA-D295C3A3B530}"/>
              </a:ext>
            </a:extLst>
          </p:cNvPr>
          <p:cNvSpPr/>
          <p:nvPr/>
        </p:nvSpPr>
        <p:spPr>
          <a:xfrm>
            <a:off x="7678564" y="4181326"/>
            <a:ext cx="1645627" cy="600742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Determine/select care team members</a:t>
            </a:r>
          </a:p>
        </p:txBody>
      </p:sp>
    </p:spTree>
    <p:extLst>
      <p:ext uri="{BB962C8B-B14F-4D97-AF65-F5344CB8AC3E}">
        <p14:creationId xmlns:p14="http://schemas.microsoft.com/office/powerpoint/2010/main" val="4035488846"/>
      </p:ext>
    </p:extLst>
  </p:cSld>
  <p:clrMapOvr>
    <a:masterClrMapping/>
  </p:clrMapOvr>
  <p:transition spd="med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1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9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55556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52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53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68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69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2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8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00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01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3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14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7" dur="2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18" dur="2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8" fill="hold" grpId="0" nodeType="withEffect" p14:presetBounceEnd="55556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21" dur="3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2" dur="3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25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6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29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30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33" dur="2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34" dur="2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3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3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5" grpId="0" animBg="1"/>
          <p:bldP spid="11" grpId="0" animBg="1"/>
          <p:bldP spid="18" grpId="0" animBg="1"/>
          <p:bldP spid="19" grpId="0" animBg="1"/>
          <p:bldP spid="23" grpId="0"/>
          <p:bldP spid="24" grpId="0"/>
          <p:bldP spid="25" grpId="0"/>
          <p:bldP spid="28" grpId="0" animBg="1"/>
          <p:bldP spid="32" grpId="0"/>
          <p:bldP spid="43" grpId="0" animBg="1"/>
          <p:bldP spid="46" grpId="0"/>
          <p:bldP spid="50" grpId="0" animBg="1"/>
          <p:bldP spid="53" grpId="0"/>
          <p:bldP spid="54" grpId="0" animBg="1"/>
          <p:bldP spid="48" grpId="0" animBg="1"/>
          <p:bldP spid="55" grpId="0" animBg="1"/>
          <p:bldP spid="59" grpId="0"/>
          <p:bldP spid="42" grpId="0" animBg="1"/>
          <p:bldP spid="14" grpId="0" animBg="1"/>
          <p:bldP spid="15" grpId="0" animBg="1"/>
          <p:bldP spid="16" grpId="0" animBg="1"/>
          <p:bldP spid="71" grpId="0" animBg="1"/>
          <p:bldP spid="73" grpId="0" animBg="1"/>
          <p:bldP spid="74" grpId="0" animBg="1"/>
          <p:bldP spid="75" grpId="0" animBg="1"/>
          <p:bldP spid="72" grpId="0" animBg="1"/>
          <p:bldP spid="76" grpId="0" animBg="1"/>
          <p:bldP spid="77" grpId="0" animBg="1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3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2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2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2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2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3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3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2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2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5" grpId="0" animBg="1"/>
          <p:bldP spid="11" grpId="0" animBg="1"/>
          <p:bldP spid="18" grpId="0" animBg="1"/>
          <p:bldP spid="19" grpId="0" animBg="1"/>
          <p:bldP spid="23" grpId="0"/>
          <p:bldP spid="24" grpId="0"/>
          <p:bldP spid="25" grpId="0"/>
          <p:bldP spid="28" grpId="0" animBg="1"/>
          <p:bldP spid="32" grpId="0"/>
          <p:bldP spid="43" grpId="0" animBg="1"/>
          <p:bldP spid="46" grpId="0"/>
          <p:bldP spid="50" grpId="0" animBg="1"/>
          <p:bldP spid="53" grpId="0"/>
          <p:bldP spid="54" grpId="0" animBg="1"/>
          <p:bldP spid="48" grpId="0" animBg="1"/>
          <p:bldP spid="55" grpId="0" animBg="1"/>
          <p:bldP spid="59" grpId="0"/>
          <p:bldP spid="42" grpId="0" animBg="1"/>
          <p:bldP spid="14" grpId="0" animBg="1"/>
          <p:bldP spid="15" grpId="0" animBg="1"/>
          <p:bldP spid="16" grpId="0" animBg="1"/>
          <p:bldP spid="71" grpId="0" animBg="1"/>
          <p:bldP spid="73" grpId="0" animBg="1"/>
          <p:bldP spid="74" grpId="0" animBg="1"/>
          <p:bldP spid="75" grpId="0" animBg="1"/>
          <p:bldP spid="72" grpId="0" animBg="1"/>
          <p:bldP spid="76" grpId="0" animBg="1"/>
          <p:bldP spid="77" grpId="0" animBg="1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172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Emma</dc:creator>
  <cp:lastModifiedBy>Jones, Emma</cp:lastModifiedBy>
  <cp:revision>20</cp:revision>
  <dcterms:created xsi:type="dcterms:W3CDTF">2019-02-14T17:37:36Z</dcterms:created>
  <dcterms:modified xsi:type="dcterms:W3CDTF">2019-02-15T18:42:15Z</dcterms:modified>
</cp:coreProperties>
</file>