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65" r:id="rId6"/>
    <p:sldId id="268" r:id="rId7"/>
    <p:sldId id="258" r:id="rId8"/>
    <p:sldId id="276" r:id="rId9"/>
    <p:sldId id="278" r:id="rId10"/>
    <p:sldId id="277" r:id="rId11"/>
    <p:sldId id="279" r:id="rId12"/>
    <p:sldId id="280" r:id="rId13"/>
    <p:sldId id="259" r:id="rId14"/>
    <p:sldId id="260" r:id="rId15"/>
    <p:sldId id="261" r:id="rId16"/>
    <p:sldId id="273" r:id="rId17"/>
    <p:sldId id="269" r:id="rId18"/>
    <p:sldId id="270"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evor Misfeldt" initials="TM" lastIdx="23" clrIdx="0">
    <p:extLst>
      <p:ext uri="{19B8F6BF-5375-455C-9EA6-DF929625EA0E}">
        <p15:presenceInfo xmlns:p15="http://schemas.microsoft.com/office/powerpoint/2012/main" userId="S::tmisfeldt@innovisionmedical.com::22448296-57fe-4aa9-969f-afd4bf7e9ea1" providerId="AD"/>
      </p:ext>
    </p:extLst>
  </p:cmAuthor>
  <p:cmAuthor id="2" name="Eldon Metz" initials="EM" lastIdx="9" clrIdx="1">
    <p:extLst>
      <p:ext uri="{19B8F6BF-5375-455C-9EA6-DF929625EA0E}">
        <p15:presenceInfo xmlns:p15="http://schemas.microsoft.com/office/powerpoint/2012/main" userId="S::emetz@intensivecareonline.com::0052618b-2d17-47db-b228-268fbf5ef7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98"/>
    <p:restoredTop sz="96327"/>
  </p:normalViewPr>
  <p:slideViewPr>
    <p:cSldViewPr snapToGrid="0" snapToObjects="1">
      <p:cViewPr>
        <p:scale>
          <a:sx n="106" d="100"/>
          <a:sy n="106" d="100"/>
        </p:scale>
        <p:origin x="1304" y="12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22027-DA06-194A-91CA-CABAA54D773F}" type="doc">
      <dgm:prSet loTypeId="urn:microsoft.com/office/officeart/2005/8/layout/hProcess11" loCatId="process" qsTypeId="urn:microsoft.com/office/officeart/2005/8/quickstyle/simple1" qsCatId="simple" csTypeId="urn:microsoft.com/office/officeart/2005/8/colors/accent1_2" csCatId="accent1" phldr="1"/>
      <dgm:spPr/>
    </dgm:pt>
    <dgm:pt modelId="{A94A1E8B-D4D4-C14D-B05F-00E407B3C507}">
      <dgm:prSet phldrT="[Text]"/>
      <dgm:spPr>
        <a:solidFill>
          <a:schemeClr val="bg1">
            <a:alpha val="25342"/>
          </a:schemeClr>
        </a:solidFill>
      </dgm:spPr>
      <dgm:t>
        <a:bodyPr/>
        <a:lstStyle/>
        <a:p>
          <a:r>
            <a:rPr lang="en-US" u="sng" dirty="0"/>
            <a:t>4Q 2022</a:t>
          </a:r>
        </a:p>
      </dgm:t>
    </dgm:pt>
    <dgm:pt modelId="{7D964BC0-838E-184E-B064-9540A9E6C792}" type="parTrans" cxnId="{9642EF41-5845-E848-8320-285809E74942}">
      <dgm:prSet/>
      <dgm:spPr/>
      <dgm:t>
        <a:bodyPr/>
        <a:lstStyle/>
        <a:p>
          <a:endParaRPr lang="en-US"/>
        </a:p>
      </dgm:t>
    </dgm:pt>
    <dgm:pt modelId="{7F3BC53A-A66E-8543-BC4F-E75C4D4ECDF0}" type="sibTrans" cxnId="{9642EF41-5845-E848-8320-285809E74942}">
      <dgm:prSet/>
      <dgm:spPr/>
      <dgm:t>
        <a:bodyPr/>
        <a:lstStyle/>
        <a:p>
          <a:endParaRPr lang="en-US"/>
        </a:p>
      </dgm:t>
    </dgm:pt>
    <dgm:pt modelId="{57FF3801-EC41-F240-A4BF-B33CFB64459E}">
      <dgm:prSet phldrT="[Text]"/>
      <dgm:spPr>
        <a:solidFill>
          <a:schemeClr val="bg1">
            <a:alpha val="27596"/>
          </a:schemeClr>
        </a:solidFill>
      </dgm:spPr>
      <dgm:t>
        <a:bodyPr/>
        <a:lstStyle/>
        <a:p>
          <a:r>
            <a:rPr lang="en-US" u="sng" dirty="0"/>
            <a:t>1Q 2023</a:t>
          </a:r>
        </a:p>
      </dgm:t>
    </dgm:pt>
    <dgm:pt modelId="{0666585C-63E7-6647-AFED-D587AE222363}" type="parTrans" cxnId="{4E5CB72A-DB3E-2F4D-8AB4-CBE62B668C0F}">
      <dgm:prSet/>
      <dgm:spPr/>
      <dgm:t>
        <a:bodyPr/>
        <a:lstStyle/>
        <a:p>
          <a:endParaRPr lang="en-US"/>
        </a:p>
      </dgm:t>
    </dgm:pt>
    <dgm:pt modelId="{8453B12F-6635-8D4D-B697-D317AA465099}" type="sibTrans" cxnId="{4E5CB72A-DB3E-2F4D-8AB4-CBE62B668C0F}">
      <dgm:prSet/>
      <dgm:spPr/>
      <dgm:t>
        <a:bodyPr/>
        <a:lstStyle/>
        <a:p>
          <a:endParaRPr lang="en-US"/>
        </a:p>
      </dgm:t>
    </dgm:pt>
    <dgm:pt modelId="{6879E678-B961-904C-B55F-2EAE293F9CD4}">
      <dgm:prSet/>
      <dgm:spPr>
        <a:solidFill>
          <a:schemeClr val="bg1">
            <a:alpha val="25342"/>
          </a:schemeClr>
        </a:solidFill>
      </dgm:spPr>
      <dgm:t>
        <a:bodyPr/>
        <a:lstStyle/>
        <a:p>
          <a:r>
            <a:rPr lang="en-US" dirty="0"/>
            <a:t>Foundational CP Drafted</a:t>
          </a:r>
        </a:p>
      </dgm:t>
    </dgm:pt>
    <dgm:pt modelId="{FF220399-4D37-6846-B430-8D0C532766BC}" type="parTrans" cxnId="{476D6582-9E7D-1D4C-8503-432BFB7F65BA}">
      <dgm:prSet/>
      <dgm:spPr/>
      <dgm:t>
        <a:bodyPr/>
        <a:lstStyle/>
        <a:p>
          <a:endParaRPr lang="en-US"/>
        </a:p>
      </dgm:t>
    </dgm:pt>
    <dgm:pt modelId="{AE611F70-5889-2443-A2F6-FE9306509C0A}" type="sibTrans" cxnId="{476D6582-9E7D-1D4C-8503-432BFB7F65BA}">
      <dgm:prSet/>
      <dgm:spPr/>
      <dgm:t>
        <a:bodyPr/>
        <a:lstStyle/>
        <a:p>
          <a:endParaRPr lang="en-US"/>
        </a:p>
      </dgm:t>
    </dgm:pt>
    <dgm:pt modelId="{27A6813B-037D-994F-B640-34BEC922E306}">
      <dgm:prSet custT="1"/>
      <dgm:spPr>
        <a:solidFill>
          <a:schemeClr val="bg1">
            <a:alpha val="26000"/>
          </a:schemeClr>
        </a:solidFill>
      </dgm:spPr>
      <dgm:t>
        <a:bodyPr/>
        <a:lstStyle/>
        <a:p>
          <a:r>
            <a:rPr lang="en-US" sz="1800" u="sng" dirty="0"/>
            <a:t>2-4Q 2023</a:t>
          </a:r>
        </a:p>
        <a:p>
          <a:r>
            <a:rPr lang="en-US" sz="1400" dirty="0"/>
            <a:t>Additional CP Review</a:t>
          </a:r>
        </a:p>
        <a:p>
          <a:r>
            <a:rPr lang="en-US" sz="1400" dirty="0"/>
            <a:t>Update </a:t>
          </a:r>
          <a:r>
            <a:rPr lang="en-US" sz="1400" dirty="0" err="1"/>
            <a:t>Connectathon</a:t>
          </a:r>
          <a:r>
            <a:rPr lang="en-US" sz="1400" dirty="0"/>
            <a:t> Tests</a:t>
          </a:r>
        </a:p>
        <a:p>
          <a:r>
            <a:rPr lang="en-US" sz="1400" dirty="0"/>
            <a:t>Update NIST HL7v2 Validation</a:t>
          </a:r>
        </a:p>
      </dgm:t>
    </dgm:pt>
    <dgm:pt modelId="{B99352E9-6B79-624B-94A8-8938725AA166}" type="parTrans" cxnId="{BC9DB006-A0E1-954F-A206-032D8938621E}">
      <dgm:prSet/>
      <dgm:spPr/>
      <dgm:t>
        <a:bodyPr/>
        <a:lstStyle/>
        <a:p>
          <a:endParaRPr lang="en-US"/>
        </a:p>
      </dgm:t>
    </dgm:pt>
    <dgm:pt modelId="{3845034F-0359-654F-A484-604663EEDA6C}" type="sibTrans" cxnId="{BC9DB006-A0E1-954F-A206-032D8938621E}">
      <dgm:prSet/>
      <dgm:spPr/>
      <dgm:t>
        <a:bodyPr/>
        <a:lstStyle/>
        <a:p>
          <a:endParaRPr lang="en-US"/>
        </a:p>
      </dgm:t>
    </dgm:pt>
    <dgm:pt modelId="{598D619C-5DD4-CA4A-B49A-52DBF087EFF7}">
      <dgm:prSet/>
      <dgm:spPr>
        <a:solidFill>
          <a:schemeClr val="bg1">
            <a:alpha val="27596"/>
          </a:schemeClr>
        </a:solidFill>
      </dgm:spPr>
      <dgm:t>
        <a:bodyPr/>
        <a:lstStyle/>
        <a:p>
          <a:r>
            <a:rPr lang="en-US" dirty="0"/>
            <a:t>Foundational CP Approval</a:t>
          </a:r>
        </a:p>
      </dgm:t>
    </dgm:pt>
    <dgm:pt modelId="{43A5BEF5-AC9E-404D-87A5-E610DFC850B7}" type="parTrans" cxnId="{55AADB74-FA87-8E4C-B53D-EDCFB6CBEA8B}">
      <dgm:prSet/>
      <dgm:spPr/>
      <dgm:t>
        <a:bodyPr/>
        <a:lstStyle/>
        <a:p>
          <a:endParaRPr lang="en-US"/>
        </a:p>
      </dgm:t>
    </dgm:pt>
    <dgm:pt modelId="{76DBA112-7F44-A94D-A04A-6FB22F9B5988}" type="sibTrans" cxnId="{55AADB74-FA87-8E4C-B53D-EDCFB6CBEA8B}">
      <dgm:prSet/>
      <dgm:spPr/>
      <dgm:t>
        <a:bodyPr/>
        <a:lstStyle/>
        <a:p>
          <a:endParaRPr lang="en-US"/>
        </a:p>
      </dgm:t>
    </dgm:pt>
    <dgm:pt modelId="{741BF9CB-712B-6748-BBA3-446ADEFBC834}">
      <dgm:prSet/>
      <dgm:spPr>
        <a:solidFill>
          <a:schemeClr val="bg1">
            <a:alpha val="25342"/>
          </a:schemeClr>
        </a:solidFill>
      </dgm:spPr>
      <dgm:t>
        <a:bodyPr/>
        <a:lstStyle/>
        <a:p>
          <a:r>
            <a:rPr lang="en-US" dirty="0"/>
            <a:t>Foundational CP Review</a:t>
          </a:r>
        </a:p>
      </dgm:t>
    </dgm:pt>
    <dgm:pt modelId="{6931C7AD-9B6E-B842-AE4A-0E75C730975C}" type="parTrans" cxnId="{CFBD4130-7381-3746-9B1D-70A9C52F300F}">
      <dgm:prSet/>
      <dgm:spPr/>
      <dgm:t>
        <a:bodyPr/>
        <a:lstStyle/>
        <a:p>
          <a:endParaRPr lang="en-US"/>
        </a:p>
      </dgm:t>
    </dgm:pt>
    <dgm:pt modelId="{7BA9479B-1872-1142-BEC0-0702A2F35AC8}" type="sibTrans" cxnId="{CFBD4130-7381-3746-9B1D-70A9C52F300F}">
      <dgm:prSet/>
      <dgm:spPr/>
      <dgm:t>
        <a:bodyPr/>
        <a:lstStyle/>
        <a:p>
          <a:endParaRPr lang="en-US"/>
        </a:p>
      </dgm:t>
    </dgm:pt>
    <dgm:pt modelId="{1CA4E8DC-154B-4C4C-B831-58813E80EC07}">
      <dgm:prSet/>
      <dgm:spPr>
        <a:solidFill>
          <a:schemeClr val="bg1">
            <a:alpha val="27596"/>
          </a:schemeClr>
        </a:solidFill>
      </dgm:spPr>
      <dgm:t>
        <a:bodyPr/>
        <a:lstStyle/>
        <a:p>
          <a:r>
            <a:rPr lang="en-US" dirty="0"/>
            <a:t>Additional CP Drafts</a:t>
          </a:r>
        </a:p>
      </dgm:t>
    </dgm:pt>
    <dgm:pt modelId="{BC0100D2-6C1E-6441-84CF-877B3F817A6A}" type="parTrans" cxnId="{1BFC1ECE-05A9-354B-B4FA-BAB31931C551}">
      <dgm:prSet/>
      <dgm:spPr/>
      <dgm:t>
        <a:bodyPr/>
        <a:lstStyle/>
        <a:p>
          <a:endParaRPr lang="en-US"/>
        </a:p>
      </dgm:t>
    </dgm:pt>
    <dgm:pt modelId="{8A09E7DE-A626-0341-B467-F2F11E7F518B}" type="sibTrans" cxnId="{1BFC1ECE-05A9-354B-B4FA-BAB31931C551}">
      <dgm:prSet/>
      <dgm:spPr/>
      <dgm:t>
        <a:bodyPr/>
        <a:lstStyle/>
        <a:p>
          <a:endParaRPr lang="en-US"/>
        </a:p>
      </dgm:t>
    </dgm:pt>
    <dgm:pt modelId="{59918B85-7AE3-9C46-A776-DE4A17078C37}">
      <dgm:prSet/>
      <dgm:spPr>
        <a:solidFill>
          <a:schemeClr val="bg1">
            <a:alpha val="27596"/>
          </a:schemeClr>
        </a:solidFill>
      </dgm:spPr>
      <dgm:t>
        <a:bodyPr/>
        <a:lstStyle/>
        <a:p>
          <a:endParaRPr lang="en-US" dirty="0"/>
        </a:p>
      </dgm:t>
    </dgm:pt>
    <dgm:pt modelId="{34DCF465-359C-874C-90F1-C4A8D0F16F10}" type="parTrans" cxnId="{3F93835B-AA65-3448-A22A-71779A2792DA}">
      <dgm:prSet/>
      <dgm:spPr/>
      <dgm:t>
        <a:bodyPr/>
        <a:lstStyle/>
        <a:p>
          <a:endParaRPr lang="en-US"/>
        </a:p>
      </dgm:t>
    </dgm:pt>
    <dgm:pt modelId="{9A52A7A8-F6F3-BF48-B1FC-AE7ED8AB65FE}" type="sibTrans" cxnId="{3F93835B-AA65-3448-A22A-71779A2792DA}">
      <dgm:prSet/>
      <dgm:spPr/>
      <dgm:t>
        <a:bodyPr/>
        <a:lstStyle/>
        <a:p>
          <a:endParaRPr lang="en-US"/>
        </a:p>
      </dgm:t>
    </dgm:pt>
    <dgm:pt modelId="{3EFE5F2D-553D-AF40-B304-5298FBE5DD06}">
      <dgm:prSet/>
      <dgm:spPr>
        <a:solidFill>
          <a:schemeClr val="bg1">
            <a:alpha val="27596"/>
          </a:schemeClr>
        </a:solidFill>
      </dgm:spPr>
      <dgm:t>
        <a:bodyPr/>
        <a:lstStyle/>
        <a:p>
          <a:r>
            <a:rPr lang="en-US" dirty="0"/>
            <a:t>Additional CP Review</a:t>
          </a:r>
        </a:p>
      </dgm:t>
    </dgm:pt>
    <dgm:pt modelId="{5B7AB55B-0F11-0F4C-91EB-15E7D5E43CF9}" type="parTrans" cxnId="{BD75EB4A-0F0A-724E-BDD1-D3309867BE81}">
      <dgm:prSet/>
      <dgm:spPr/>
      <dgm:t>
        <a:bodyPr/>
        <a:lstStyle/>
        <a:p>
          <a:endParaRPr lang="en-US"/>
        </a:p>
      </dgm:t>
    </dgm:pt>
    <dgm:pt modelId="{F19C5744-09BF-EC4D-868F-D8F239189008}" type="sibTrans" cxnId="{BD75EB4A-0F0A-724E-BDD1-D3309867BE81}">
      <dgm:prSet/>
      <dgm:spPr/>
      <dgm:t>
        <a:bodyPr/>
        <a:lstStyle/>
        <a:p>
          <a:endParaRPr lang="en-US"/>
        </a:p>
      </dgm:t>
    </dgm:pt>
    <dgm:pt modelId="{0CAA0946-10C9-BA49-9134-58C60CED167D}" type="pres">
      <dgm:prSet presAssocID="{2E622027-DA06-194A-91CA-CABAA54D773F}" presName="Name0" presStyleCnt="0">
        <dgm:presLayoutVars>
          <dgm:dir/>
          <dgm:resizeHandles val="exact"/>
        </dgm:presLayoutVars>
      </dgm:prSet>
      <dgm:spPr/>
    </dgm:pt>
    <dgm:pt modelId="{F22E9A0F-25A9-5942-AF54-83B4A1D0941C}" type="pres">
      <dgm:prSet presAssocID="{2E622027-DA06-194A-91CA-CABAA54D773F}" presName="arrow" presStyleLbl="bgShp" presStyleIdx="0" presStyleCnt="1"/>
      <dgm:spPr/>
    </dgm:pt>
    <dgm:pt modelId="{0D288B53-E758-4B4D-BFBE-3C7CFDC5F7EE}" type="pres">
      <dgm:prSet presAssocID="{2E622027-DA06-194A-91CA-CABAA54D773F}" presName="points" presStyleCnt="0"/>
      <dgm:spPr/>
    </dgm:pt>
    <dgm:pt modelId="{C272F6C5-079C-C04A-9FBF-227D6008110B}" type="pres">
      <dgm:prSet presAssocID="{A94A1E8B-D4D4-C14D-B05F-00E407B3C507}" presName="compositeA" presStyleCnt="0"/>
      <dgm:spPr/>
    </dgm:pt>
    <dgm:pt modelId="{8516E620-2109-BF4D-B055-468B1ADC16BF}" type="pres">
      <dgm:prSet presAssocID="{A94A1E8B-D4D4-C14D-B05F-00E407B3C507}" presName="textA" presStyleLbl="revTx" presStyleIdx="0" presStyleCnt="3" custLinFactNeighborX="1444" custLinFactNeighborY="5198">
        <dgm:presLayoutVars>
          <dgm:bulletEnabled val="1"/>
        </dgm:presLayoutVars>
      </dgm:prSet>
      <dgm:spPr/>
    </dgm:pt>
    <dgm:pt modelId="{9F93A5E2-7D9E-894D-A869-865B4353DCCF}" type="pres">
      <dgm:prSet presAssocID="{A94A1E8B-D4D4-C14D-B05F-00E407B3C507}" presName="circleA" presStyleLbl="node1" presStyleIdx="0" presStyleCnt="3"/>
      <dgm:spPr/>
    </dgm:pt>
    <dgm:pt modelId="{BD3C94AF-929A-D943-A54D-AA379F516891}" type="pres">
      <dgm:prSet presAssocID="{A94A1E8B-D4D4-C14D-B05F-00E407B3C507}" presName="spaceA" presStyleCnt="0"/>
      <dgm:spPr/>
    </dgm:pt>
    <dgm:pt modelId="{E686523C-9C87-ED42-88A6-5EFF6BE03370}" type="pres">
      <dgm:prSet presAssocID="{7F3BC53A-A66E-8543-BC4F-E75C4D4ECDF0}" presName="space" presStyleCnt="0"/>
      <dgm:spPr/>
    </dgm:pt>
    <dgm:pt modelId="{C564B282-7F7C-644A-9C4F-1E25424B2367}" type="pres">
      <dgm:prSet presAssocID="{57FF3801-EC41-F240-A4BF-B33CFB64459E}" presName="compositeB" presStyleCnt="0"/>
      <dgm:spPr/>
    </dgm:pt>
    <dgm:pt modelId="{DD83B748-4096-B749-81E1-FF941DC87153}" type="pres">
      <dgm:prSet presAssocID="{57FF3801-EC41-F240-A4BF-B33CFB64459E}" presName="textB" presStyleLbl="revTx" presStyleIdx="1" presStyleCnt="3">
        <dgm:presLayoutVars>
          <dgm:bulletEnabled val="1"/>
        </dgm:presLayoutVars>
      </dgm:prSet>
      <dgm:spPr/>
    </dgm:pt>
    <dgm:pt modelId="{7D0C8067-1482-C44D-BB38-E9E90A4B91F4}" type="pres">
      <dgm:prSet presAssocID="{57FF3801-EC41-F240-A4BF-B33CFB64459E}" presName="circleB" presStyleLbl="node1" presStyleIdx="1" presStyleCnt="3"/>
      <dgm:spPr/>
    </dgm:pt>
    <dgm:pt modelId="{8215CF99-11F4-A84A-A7BC-9E48DAA3C3B1}" type="pres">
      <dgm:prSet presAssocID="{57FF3801-EC41-F240-A4BF-B33CFB64459E}" presName="spaceB" presStyleCnt="0"/>
      <dgm:spPr/>
    </dgm:pt>
    <dgm:pt modelId="{F1DBFEDF-8A7D-844A-A3AF-40986058B104}" type="pres">
      <dgm:prSet presAssocID="{8453B12F-6635-8D4D-B697-D317AA465099}" presName="space" presStyleCnt="0"/>
      <dgm:spPr/>
    </dgm:pt>
    <dgm:pt modelId="{1C5F91D3-4207-7F48-815B-393AFA9BA643}" type="pres">
      <dgm:prSet presAssocID="{27A6813B-037D-994F-B640-34BEC922E306}" presName="compositeA" presStyleCnt="0"/>
      <dgm:spPr/>
    </dgm:pt>
    <dgm:pt modelId="{6AC8FF0F-F902-9844-B691-2139CCECCEF6}" type="pres">
      <dgm:prSet presAssocID="{27A6813B-037D-994F-B640-34BEC922E306}" presName="textA" presStyleLbl="revTx" presStyleIdx="2" presStyleCnt="3">
        <dgm:presLayoutVars>
          <dgm:bulletEnabled val="1"/>
        </dgm:presLayoutVars>
      </dgm:prSet>
      <dgm:spPr/>
    </dgm:pt>
    <dgm:pt modelId="{D60E1B25-4B39-FC43-9069-1EE15B289AE2}" type="pres">
      <dgm:prSet presAssocID="{27A6813B-037D-994F-B640-34BEC922E306}" presName="circleA" presStyleLbl="node1" presStyleIdx="2" presStyleCnt="3"/>
      <dgm:spPr/>
    </dgm:pt>
    <dgm:pt modelId="{931B0523-5E63-B940-BDC0-AA2A2C38B552}" type="pres">
      <dgm:prSet presAssocID="{27A6813B-037D-994F-B640-34BEC922E306}" presName="spaceA" presStyleCnt="0"/>
      <dgm:spPr/>
    </dgm:pt>
  </dgm:ptLst>
  <dgm:cxnLst>
    <dgm:cxn modelId="{3E151E05-8D53-C440-A23E-11AD2AC74402}" type="presOf" srcId="{3EFE5F2D-553D-AF40-B304-5298FBE5DD06}" destId="{DD83B748-4096-B749-81E1-FF941DC87153}" srcOrd="0" destOrd="3" presId="urn:microsoft.com/office/officeart/2005/8/layout/hProcess11"/>
    <dgm:cxn modelId="{BC9DB006-A0E1-954F-A206-032D8938621E}" srcId="{2E622027-DA06-194A-91CA-CABAA54D773F}" destId="{27A6813B-037D-994F-B640-34BEC922E306}" srcOrd="2" destOrd="0" parTransId="{B99352E9-6B79-624B-94A8-8938725AA166}" sibTransId="{3845034F-0359-654F-A484-604663EEDA6C}"/>
    <dgm:cxn modelId="{672EA80A-52CA-4749-B4C7-E235B24CE21C}" type="presOf" srcId="{598D619C-5DD4-CA4A-B49A-52DBF087EFF7}" destId="{DD83B748-4096-B749-81E1-FF941DC87153}" srcOrd="0" destOrd="1" presId="urn:microsoft.com/office/officeart/2005/8/layout/hProcess11"/>
    <dgm:cxn modelId="{18324117-7C57-3C46-88B0-CA741B03DFCB}" type="presOf" srcId="{27A6813B-037D-994F-B640-34BEC922E306}" destId="{6AC8FF0F-F902-9844-B691-2139CCECCEF6}" srcOrd="0" destOrd="0" presId="urn:microsoft.com/office/officeart/2005/8/layout/hProcess11"/>
    <dgm:cxn modelId="{BF4DC21D-18BE-A541-A1F3-E225ADC9A409}" type="presOf" srcId="{741BF9CB-712B-6748-BBA3-446ADEFBC834}" destId="{8516E620-2109-BF4D-B055-468B1ADC16BF}" srcOrd="0" destOrd="2" presId="urn:microsoft.com/office/officeart/2005/8/layout/hProcess11"/>
    <dgm:cxn modelId="{AE934F27-F17E-704D-A04D-81C6E43152D2}" type="presOf" srcId="{A94A1E8B-D4D4-C14D-B05F-00E407B3C507}" destId="{8516E620-2109-BF4D-B055-468B1ADC16BF}" srcOrd="0" destOrd="0" presId="urn:microsoft.com/office/officeart/2005/8/layout/hProcess11"/>
    <dgm:cxn modelId="{4E5CB72A-DB3E-2F4D-8AB4-CBE62B668C0F}" srcId="{2E622027-DA06-194A-91CA-CABAA54D773F}" destId="{57FF3801-EC41-F240-A4BF-B33CFB64459E}" srcOrd="1" destOrd="0" parTransId="{0666585C-63E7-6647-AFED-D587AE222363}" sibTransId="{8453B12F-6635-8D4D-B697-D317AA465099}"/>
    <dgm:cxn modelId="{CFBD4130-7381-3746-9B1D-70A9C52F300F}" srcId="{A94A1E8B-D4D4-C14D-B05F-00E407B3C507}" destId="{741BF9CB-712B-6748-BBA3-446ADEFBC834}" srcOrd="1" destOrd="0" parTransId="{6931C7AD-9B6E-B842-AE4A-0E75C730975C}" sibTransId="{7BA9479B-1872-1142-BEC0-0702A2F35AC8}"/>
    <dgm:cxn modelId="{9642EF41-5845-E848-8320-285809E74942}" srcId="{2E622027-DA06-194A-91CA-CABAA54D773F}" destId="{A94A1E8B-D4D4-C14D-B05F-00E407B3C507}" srcOrd="0" destOrd="0" parTransId="{7D964BC0-838E-184E-B064-9540A9E6C792}" sibTransId="{7F3BC53A-A66E-8543-BC4F-E75C4D4ECDF0}"/>
    <dgm:cxn modelId="{BD75EB4A-0F0A-724E-BDD1-D3309867BE81}" srcId="{57FF3801-EC41-F240-A4BF-B33CFB64459E}" destId="{3EFE5F2D-553D-AF40-B304-5298FBE5DD06}" srcOrd="2" destOrd="0" parTransId="{5B7AB55B-0F11-0F4C-91EB-15E7D5E43CF9}" sibTransId="{F19C5744-09BF-EC4D-868F-D8F239189008}"/>
    <dgm:cxn modelId="{3F93835B-AA65-3448-A22A-71779A2792DA}" srcId="{57FF3801-EC41-F240-A4BF-B33CFB64459E}" destId="{59918B85-7AE3-9C46-A776-DE4A17078C37}" srcOrd="3" destOrd="0" parTransId="{34DCF465-359C-874C-90F1-C4A8D0F16F10}" sibTransId="{9A52A7A8-F6F3-BF48-B1FC-AE7ED8AB65FE}"/>
    <dgm:cxn modelId="{55AADB74-FA87-8E4C-B53D-EDCFB6CBEA8B}" srcId="{57FF3801-EC41-F240-A4BF-B33CFB64459E}" destId="{598D619C-5DD4-CA4A-B49A-52DBF087EFF7}" srcOrd="0" destOrd="0" parTransId="{43A5BEF5-AC9E-404D-87A5-E610DFC850B7}" sibTransId="{76DBA112-7F44-A94D-A04A-6FB22F9B5988}"/>
    <dgm:cxn modelId="{476D6582-9E7D-1D4C-8503-432BFB7F65BA}" srcId="{A94A1E8B-D4D4-C14D-B05F-00E407B3C507}" destId="{6879E678-B961-904C-B55F-2EAE293F9CD4}" srcOrd="0" destOrd="0" parTransId="{FF220399-4D37-6846-B430-8D0C532766BC}" sibTransId="{AE611F70-5889-2443-A2F6-FE9306509C0A}"/>
    <dgm:cxn modelId="{93C4948E-6BFE-2046-82B7-15138E62E645}" type="presOf" srcId="{57FF3801-EC41-F240-A4BF-B33CFB64459E}" destId="{DD83B748-4096-B749-81E1-FF941DC87153}" srcOrd="0" destOrd="0" presId="urn:microsoft.com/office/officeart/2005/8/layout/hProcess11"/>
    <dgm:cxn modelId="{B7549E91-0D80-8744-94AC-D4F73D6E1570}" type="presOf" srcId="{1CA4E8DC-154B-4C4C-B831-58813E80EC07}" destId="{DD83B748-4096-B749-81E1-FF941DC87153}" srcOrd="0" destOrd="2" presId="urn:microsoft.com/office/officeart/2005/8/layout/hProcess11"/>
    <dgm:cxn modelId="{35F5EAA2-1EA2-914A-B5EF-EA428436C5E4}" type="presOf" srcId="{2E622027-DA06-194A-91CA-CABAA54D773F}" destId="{0CAA0946-10C9-BA49-9134-58C60CED167D}" srcOrd="0" destOrd="0" presId="urn:microsoft.com/office/officeart/2005/8/layout/hProcess11"/>
    <dgm:cxn modelId="{1BFC1ECE-05A9-354B-B4FA-BAB31931C551}" srcId="{57FF3801-EC41-F240-A4BF-B33CFB64459E}" destId="{1CA4E8DC-154B-4C4C-B831-58813E80EC07}" srcOrd="1" destOrd="0" parTransId="{BC0100D2-6C1E-6441-84CF-877B3F817A6A}" sibTransId="{8A09E7DE-A626-0341-B467-F2F11E7F518B}"/>
    <dgm:cxn modelId="{49E6BDD0-416F-074B-8588-C8AA8604D799}" type="presOf" srcId="{59918B85-7AE3-9C46-A776-DE4A17078C37}" destId="{DD83B748-4096-B749-81E1-FF941DC87153}" srcOrd="0" destOrd="4" presId="urn:microsoft.com/office/officeart/2005/8/layout/hProcess11"/>
    <dgm:cxn modelId="{03AD5EDA-6041-1540-A23F-17AEAEB9BBE0}" type="presOf" srcId="{6879E678-B961-904C-B55F-2EAE293F9CD4}" destId="{8516E620-2109-BF4D-B055-468B1ADC16BF}" srcOrd="0" destOrd="1" presId="urn:microsoft.com/office/officeart/2005/8/layout/hProcess11"/>
    <dgm:cxn modelId="{9AAB3177-13D8-9041-8836-E5528C6D21A4}" type="presParOf" srcId="{0CAA0946-10C9-BA49-9134-58C60CED167D}" destId="{F22E9A0F-25A9-5942-AF54-83B4A1D0941C}" srcOrd="0" destOrd="0" presId="urn:microsoft.com/office/officeart/2005/8/layout/hProcess11"/>
    <dgm:cxn modelId="{ECC6B731-5B17-284B-AD77-A112C46CC850}" type="presParOf" srcId="{0CAA0946-10C9-BA49-9134-58C60CED167D}" destId="{0D288B53-E758-4B4D-BFBE-3C7CFDC5F7EE}" srcOrd="1" destOrd="0" presId="urn:microsoft.com/office/officeart/2005/8/layout/hProcess11"/>
    <dgm:cxn modelId="{F055DE6B-8152-004E-AA42-ECBB7B9B2D82}" type="presParOf" srcId="{0D288B53-E758-4B4D-BFBE-3C7CFDC5F7EE}" destId="{C272F6C5-079C-C04A-9FBF-227D6008110B}" srcOrd="0" destOrd="0" presId="urn:microsoft.com/office/officeart/2005/8/layout/hProcess11"/>
    <dgm:cxn modelId="{46B7451C-9428-BE45-AF3E-BF669C1E6BCC}" type="presParOf" srcId="{C272F6C5-079C-C04A-9FBF-227D6008110B}" destId="{8516E620-2109-BF4D-B055-468B1ADC16BF}" srcOrd="0" destOrd="0" presId="urn:microsoft.com/office/officeart/2005/8/layout/hProcess11"/>
    <dgm:cxn modelId="{74E93F23-EF88-D74E-8471-7BD3DC419CAF}" type="presParOf" srcId="{C272F6C5-079C-C04A-9FBF-227D6008110B}" destId="{9F93A5E2-7D9E-894D-A869-865B4353DCCF}" srcOrd="1" destOrd="0" presId="urn:microsoft.com/office/officeart/2005/8/layout/hProcess11"/>
    <dgm:cxn modelId="{0D76E35E-8BD0-354F-8FA8-AAC36F2B8472}" type="presParOf" srcId="{C272F6C5-079C-C04A-9FBF-227D6008110B}" destId="{BD3C94AF-929A-D943-A54D-AA379F516891}" srcOrd="2" destOrd="0" presId="urn:microsoft.com/office/officeart/2005/8/layout/hProcess11"/>
    <dgm:cxn modelId="{BF1635A5-47B8-3141-8472-19D31DFF67CC}" type="presParOf" srcId="{0D288B53-E758-4B4D-BFBE-3C7CFDC5F7EE}" destId="{E686523C-9C87-ED42-88A6-5EFF6BE03370}" srcOrd="1" destOrd="0" presId="urn:microsoft.com/office/officeart/2005/8/layout/hProcess11"/>
    <dgm:cxn modelId="{03376A26-BF09-1841-958A-363E12D13652}" type="presParOf" srcId="{0D288B53-E758-4B4D-BFBE-3C7CFDC5F7EE}" destId="{C564B282-7F7C-644A-9C4F-1E25424B2367}" srcOrd="2" destOrd="0" presId="urn:microsoft.com/office/officeart/2005/8/layout/hProcess11"/>
    <dgm:cxn modelId="{00270643-E3C5-AA41-B877-D056566E3A08}" type="presParOf" srcId="{C564B282-7F7C-644A-9C4F-1E25424B2367}" destId="{DD83B748-4096-B749-81E1-FF941DC87153}" srcOrd="0" destOrd="0" presId="urn:microsoft.com/office/officeart/2005/8/layout/hProcess11"/>
    <dgm:cxn modelId="{35DF7C03-E234-6943-86E2-E15D24280792}" type="presParOf" srcId="{C564B282-7F7C-644A-9C4F-1E25424B2367}" destId="{7D0C8067-1482-C44D-BB38-E9E90A4B91F4}" srcOrd="1" destOrd="0" presId="urn:microsoft.com/office/officeart/2005/8/layout/hProcess11"/>
    <dgm:cxn modelId="{E848C33F-02CD-A849-8471-458B357E2903}" type="presParOf" srcId="{C564B282-7F7C-644A-9C4F-1E25424B2367}" destId="{8215CF99-11F4-A84A-A7BC-9E48DAA3C3B1}" srcOrd="2" destOrd="0" presId="urn:microsoft.com/office/officeart/2005/8/layout/hProcess11"/>
    <dgm:cxn modelId="{0B2A0D08-1F9C-A344-A956-BD1269D5A018}" type="presParOf" srcId="{0D288B53-E758-4B4D-BFBE-3C7CFDC5F7EE}" destId="{F1DBFEDF-8A7D-844A-A3AF-40986058B104}" srcOrd="3" destOrd="0" presId="urn:microsoft.com/office/officeart/2005/8/layout/hProcess11"/>
    <dgm:cxn modelId="{532A9465-985A-ED4F-9DE1-4C2E9C63A2EB}" type="presParOf" srcId="{0D288B53-E758-4B4D-BFBE-3C7CFDC5F7EE}" destId="{1C5F91D3-4207-7F48-815B-393AFA9BA643}" srcOrd="4" destOrd="0" presId="urn:microsoft.com/office/officeart/2005/8/layout/hProcess11"/>
    <dgm:cxn modelId="{CF40E8EF-097B-D149-9228-AF69F41AB258}" type="presParOf" srcId="{1C5F91D3-4207-7F48-815B-393AFA9BA643}" destId="{6AC8FF0F-F902-9844-B691-2139CCECCEF6}" srcOrd="0" destOrd="0" presId="urn:microsoft.com/office/officeart/2005/8/layout/hProcess11"/>
    <dgm:cxn modelId="{957838AE-FFF6-AD4D-98E4-53E3D64B8DD6}" type="presParOf" srcId="{1C5F91D3-4207-7F48-815B-393AFA9BA643}" destId="{D60E1B25-4B39-FC43-9069-1EE15B289AE2}" srcOrd="1" destOrd="0" presId="urn:microsoft.com/office/officeart/2005/8/layout/hProcess11"/>
    <dgm:cxn modelId="{391149AE-8793-B745-8B9C-77BDFC836EC5}" type="presParOf" srcId="{1C5F91D3-4207-7F48-815B-393AFA9BA643}" destId="{931B0523-5E63-B940-BDC0-AA2A2C38B55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E9A0F-25A9-5942-AF54-83B4A1D0941C}">
      <dsp:nvSpPr>
        <dsp:cNvPr id="0" name=""/>
        <dsp:cNvSpPr/>
      </dsp:nvSpPr>
      <dsp:spPr>
        <a:xfrm>
          <a:off x="0" y="1268532"/>
          <a:ext cx="10515600" cy="169137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6E620-2109-BF4D-B055-468B1ADC16BF}">
      <dsp:nvSpPr>
        <dsp:cNvPr id="0" name=""/>
        <dsp:cNvSpPr/>
      </dsp:nvSpPr>
      <dsp:spPr>
        <a:xfrm>
          <a:off x="48662" y="87917"/>
          <a:ext cx="3049934" cy="1691377"/>
        </a:xfrm>
        <a:prstGeom prst="rect">
          <a:avLst/>
        </a:prstGeom>
        <a:solidFill>
          <a:schemeClr val="bg1">
            <a:alpha val="25342"/>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1">
          <a:noAutofit/>
        </a:bodyPr>
        <a:lstStyle/>
        <a:p>
          <a:pPr marL="0" lvl="0" indent="0" algn="l" defTabSz="889000">
            <a:lnSpc>
              <a:spcPct val="90000"/>
            </a:lnSpc>
            <a:spcBef>
              <a:spcPct val="0"/>
            </a:spcBef>
            <a:spcAft>
              <a:spcPct val="35000"/>
            </a:spcAft>
            <a:buNone/>
          </a:pPr>
          <a:r>
            <a:rPr lang="en-US" sz="2000" u="sng" kern="1200" dirty="0"/>
            <a:t>4Q 2022</a:t>
          </a:r>
        </a:p>
        <a:p>
          <a:pPr marL="171450" lvl="1" indent="-171450" algn="l" defTabSz="711200">
            <a:lnSpc>
              <a:spcPct val="90000"/>
            </a:lnSpc>
            <a:spcBef>
              <a:spcPct val="0"/>
            </a:spcBef>
            <a:spcAft>
              <a:spcPct val="15000"/>
            </a:spcAft>
            <a:buChar char="•"/>
          </a:pPr>
          <a:r>
            <a:rPr lang="en-US" sz="1600" kern="1200" dirty="0"/>
            <a:t>Foundational CP Drafted</a:t>
          </a:r>
        </a:p>
        <a:p>
          <a:pPr marL="171450" lvl="1" indent="-171450" algn="l" defTabSz="711200">
            <a:lnSpc>
              <a:spcPct val="90000"/>
            </a:lnSpc>
            <a:spcBef>
              <a:spcPct val="0"/>
            </a:spcBef>
            <a:spcAft>
              <a:spcPct val="15000"/>
            </a:spcAft>
            <a:buChar char="•"/>
          </a:pPr>
          <a:r>
            <a:rPr lang="en-US" sz="1600" kern="1200" dirty="0"/>
            <a:t>Foundational CP Review</a:t>
          </a:r>
        </a:p>
      </dsp:txBody>
      <dsp:txXfrm>
        <a:off x="48662" y="87917"/>
        <a:ext cx="3049934" cy="1691377"/>
      </dsp:txXfrm>
    </dsp:sp>
    <dsp:sp modelId="{9F93A5E2-7D9E-894D-A869-865B4353DCCF}">
      <dsp:nvSpPr>
        <dsp:cNvPr id="0" name=""/>
        <dsp:cNvSpPr/>
      </dsp:nvSpPr>
      <dsp:spPr>
        <a:xfrm>
          <a:off x="1318166" y="1902799"/>
          <a:ext cx="422844" cy="422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83B748-4096-B749-81E1-FF941DC87153}">
      <dsp:nvSpPr>
        <dsp:cNvPr id="0" name=""/>
        <dsp:cNvSpPr/>
      </dsp:nvSpPr>
      <dsp:spPr>
        <a:xfrm>
          <a:off x="3207052" y="2537065"/>
          <a:ext cx="3049934" cy="1691377"/>
        </a:xfrm>
        <a:prstGeom prst="rect">
          <a:avLst/>
        </a:prstGeom>
        <a:solidFill>
          <a:schemeClr val="bg1">
            <a:alpha val="27596"/>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u="sng" kern="1200" dirty="0"/>
            <a:t>1Q 2023</a:t>
          </a:r>
        </a:p>
        <a:p>
          <a:pPr marL="171450" lvl="1" indent="-171450" algn="l" defTabSz="711200">
            <a:lnSpc>
              <a:spcPct val="90000"/>
            </a:lnSpc>
            <a:spcBef>
              <a:spcPct val="0"/>
            </a:spcBef>
            <a:spcAft>
              <a:spcPct val="15000"/>
            </a:spcAft>
            <a:buChar char="•"/>
          </a:pPr>
          <a:r>
            <a:rPr lang="en-US" sz="1600" kern="1200" dirty="0"/>
            <a:t>Foundational CP Approval</a:t>
          </a:r>
        </a:p>
        <a:p>
          <a:pPr marL="171450" lvl="1" indent="-171450" algn="l" defTabSz="711200">
            <a:lnSpc>
              <a:spcPct val="90000"/>
            </a:lnSpc>
            <a:spcBef>
              <a:spcPct val="0"/>
            </a:spcBef>
            <a:spcAft>
              <a:spcPct val="15000"/>
            </a:spcAft>
            <a:buChar char="•"/>
          </a:pPr>
          <a:r>
            <a:rPr lang="en-US" sz="1600" kern="1200" dirty="0"/>
            <a:t>Additional CP Drafts</a:t>
          </a:r>
        </a:p>
        <a:p>
          <a:pPr marL="171450" lvl="1" indent="-171450" algn="l" defTabSz="711200">
            <a:lnSpc>
              <a:spcPct val="90000"/>
            </a:lnSpc>
            <a:spcBef>
              <a:spcPct val="0"/>
            </a:spcBef>
            <a:spcAft>
              <a:spcPct val="15000"/>
            </a:spcAft>
            <a:buChar char="•"/>
          </a:pPr>
          <a:r>
            <a:rPr lang="en-US" sz="1600" kern="1200" dirty="0"/>
            <a:t>Additional CP Review</a:t>
          </a:r>
        </a:p>
        <a:p>
          <a:pPr marL="171450" lvl="1" indent="-171450" algn="l" defTabSz="711200">
            <a:lnSpc>
              <a:spcPct val="90000"/>
            </a:lnSpc>
            <a:spcBef>
              <a:spcPct val="0"/>
            </a:spcBef>
            <a:spcAft>
              <a:spcPct val="15000"/>
            </a:spcAft>
            <a:buChar char="•"/>
          </a:pPr>
          <a:endParaRPr lang="en-US" sz="1600" kern="1200" dirty="0"/>
        </a:p>
      </dsp:txBody>
      <dsp:txXfrm>
        <a:off x="3207052" y="2537065"/>
        <a:ext cx="3049934" cy="1691377"/>
      </dsp:txXfrm>
    </dsp:sp>
    <dsp:sp modelId="{7D0C8067-1482-C44D-BB38-E9E90A4B91F4}">
      <dsp:nvSpPr>
        <dsp:cNvPr id="0" name=""/>
        <dsp:cNvSpPr/>
      </dsp:nvSpPr>
      <dsp:spPr>
        <a:xfrm>
          <a:off x="4520597" y="1902799"/>
          <a:ext cx="422844" cy="422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FF0F-F902-9844-B691-2139CCECCEF6}">
      <dsp:nvSpPr>
        <dsp:cNvPr id="0" name=""/>
        <dsp:cNvSpPr/>
      </dsp:nvSpPr>
      <dsp:spPr>
        <a:xfrm>
          <a:off x="6409484" y="0"/>
          <a:ext cx="3049934" cy="1691377"/>
        </a:xfrm>
        <a:prstGeom prst="rect">
          <a:avLst/>
        </a:prstGeom>
        <a:solidFill>
          <a:schemeClr val="bg1">
            <a:alpha val="26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u="sng" kern="1200" dirty="0"/>
            <a:t>2-4Q 2023</a:t>
          </a:r>
        </a:p>
        <a:p>
          <a:pPr marL="0" lvl="0" indent="0" algn="ctr" defTabSz="800100">
            <a:lnSpc>
              <a:spcPct val="90000"/>
            </a:lnSpc>
            <a:spcBef>
              <a:spcPct val="0"/>
            </a:spcBef>
            <a:spcAft>
              <a:spcPct val="35000"/>
            </a:spcAft>
            <a:buNone/>
          </a:pPr>
          <a:r>
            <a:rPr lang="en-US" sz="1400" kern="1200" dirty="0"/>
            <a:t>Additional CP Review</a:t>
          </a:r>
        </a:p>
        <a:p>
          <a:pPr marL="0" lvl="0" indent="0" algn="ctr" defTabSz="800100">
            <a:lnSpc>
              <a:spcPct val="90000"/>
            </a:lnSpc>
            <a:spcBef>
              <a:spcPct val="0"/>
            </a:spcBef>
            <a:spcAft>
              <a:spcPct val="35000"/>
            </a:spcAft>
            <a:buNone/>
          </a:pPr>
          <a:r>
            <a:rPr lang="en-US" sz="1400" kern="1200" dirty="0"/>
            <a:t>Update </a:t>
          </a:r>
          <a:r>
            <a:rPr lang="en-US" sz="1400" kern="1200" dirty="0" err="1"/>
            <a:t>Connectathon</a:t>
          </a:r>
          <a:r>
            <a:rPr lang="en-US" sz="1400" kern="1200" dirty="0"/>
            <a:t> Tests</a:t>
          </a:r>
        </a:p>
        <a:p>
          <a:pPr marL="0" lvl="0" indent="0" algn="ctr" defTabSz="800100">
            <a:lnSpc>
              <a:spcPct val="90000"/>
            </a:lnSpc>
            <a:spcBef>
              <a:spcPct val="0"/>
            </a:spcBef>
            <a:spcAft>
              <a:spcPct val="35000"/>
            </a:spcAft>
            <a:buNone/>
          </a:pPr>
          <a:r>
            <a:rPr lang="en-US" sz="1400" kern="1200" dirty="0"/>
            <a:t>Update NIST HL7v2 Validation</a:t>
          </a:r>
        </a:p>
      </dsp:txBody>
      <dsp:txXfrm>
        <a:off x="6409484" y="0"/>
        <a:ext cx="3049934" cy="1691377"/>
      </dsp:txXfrm>
    </dsp:sp>
    <dsp:sp modelId="{D60E1B25-4B39-FC43-9069-1EE15B289AE2}">
      <dsp:nvSpPr>
        <dsp:cNvPr id="0" name=""/>
        <dsp:cNvSpPr/>
      </dsp:nvSpPr>
      <dsp:spPr>
        <a:xfrm>
          <a:off x="7723029" y="1902799"/>
          <a:ext cx="422844" cy="422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8CA27-1A9E-7846-8BC0-BAE4B6CE1817}"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A8B10-B8C6-764B-9C29-2BB51875456F}" type="slidenum">
              <a:rPr lang="en-US" smtClean="0"/>
              <a:t>‹#›</a:t>
            </a:fld>
            <a:endParaRPr lang="en-US"/>
          </a:p>
        </p:txBody>
      </p:sp>
    </p:spTree>
    <p:extLst>
      <p:ext uri="{BB962C8B-B14F-4D97-AF65-F5344CB8AC3E}">
        <p14:creationId xmlns:p14="http://schemas.microsoft.com/office/powerpoint/2010/main" val="137790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0A8B10-B8C6-764B-9C29-2BB51875456F}" type="slidenum">
              <a:rPr lang="en-US" smtClean="0"/>
              <a:t>1</a:t>
            </a:fld>
            <a:endParaRPr lang="en-US"/>
          </a:p>
        </p:txBody>
      </p:sp>
    </p:spTree>
    <p:extLst>
      <p:ext uri="{BB962C8B-B14F-4D97-AF65-F5344CB8AC3E}">
        <p14:creationId xmlns:p14="http://schemas.microsoft.com/office/powerpoint/2010/main" val="3514116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C3400B-9BFA-2E45-8259-D99E1A7F61F2}"/>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01E47-6CC1-7744-A3F6-BF2C47C18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AD23EC-7964-B545-B615-5CCA7F260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B10EA431-DD7A-A846-8331-DA8EED7F087F}"/>
              </a:ext>
            </a:extLst>
          </p:cNvPr>
          <p:cNvSpPr>
            <a:spLocks noGrp="1"/>
          </p:cNvSpPr>
          <p:nvPr>
            <p:ph type="sldNum" sz="quarter" idx="12"/>
          </p:nvPr>
        </p:nvSpPr>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pic>
        <p:nvPicPr>
          <p:cNvPr id="8" name="Graphic 7">
            <a:extLst>
              <a:ext uri="{FF2B5EF4-FFF2-40B4-BE49-F238E27FC236}">
                <a16:creationId xmlns:a16="http://schemas.microsoft.com/office/drawing/2014/main" id="{6D095E3D-69FB-6F47-8595-AC24C6063D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05801" y="377032"/>
            <a:ext cx="4780397" cy="1490662"/>
          </a:xfrm>
          <a:prstGeom prst="rect">
            <a:avLst/>
          </a:prstGeom>
        </p:spPr>
      </p:pic>
      <p:sp>
        <p:nvSpPr>
          <p:cNvPr id="4" name="Date Placeholder 3">
            <a:extLst>
              <a:ext uri="{FF2B5EF4-FFF2-40B4-BE49-F238E27FC236}">
                <a16:creationId xmlns:a16="http://schemas.microsoft.com/office/drawing/2014/main" id="{3025FD0F-BBB2-3145-A100-9EA339B3F570}"/>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5" name="Footer Placeholder 4">
            <a:extLst>
              <a:ext uri="{FF2B5EF4-FFF2-40B4-BE49-F238E27FC236}">
                <a16:creationId xmlns:a16="http://schemas.microsoft.com/office/drawing/2014/main" id="{21C4B464-71A2-8549-819E-79857E6FF32A}"/>
              </a:ext>
            </a:extLst>
          </p:cNvPr>
          <p:cNvSpPr>
            <a:spLocks noGrp="1"/>
          </p:cNvSpPr>
          <p:nvPr>
            <p:ph type="ftr" sz="quarter" idx="11"/>
          </p:nvPr>
        </p:nvSpPr>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Tree>
    <p:extLst>
      <p:ext uri="{BB962C8B-B14F-4D97-AF65-F5344CB8AC3E}">
        <p14:creationId xmlns:p14="http://schemas.microsoft.com/office/powerpoint/2010/main" val="315825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8420-6FB1-CE44-A0F9-8FE48408B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C98E52-AE3F-7846-A233-73E10FDDA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E386998F-450E-004D-8A35-7AB4A70BCCDD}"/>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448C8942-33EE-F24B-AF72-B7DF29BE7460}"/>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9" name="Footer Placeholder 4">
            <a:extLst>
              <a:ext uri="{FF2B5EF4-FFF2-40B4-BE49-F238E27FC236}">
                <a16:creationId xmlns:a16="http://schemas.microsoft.com/office/drawing/2014/main" id="{EE91961D-8FE2-8F45-A73A-549AE8051FF8}"/>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0" name="Slide Number Placeholder 5">
            <a:extLst>
              <a:ext uri="{FF2B5EF4-FFF2-40B4-BE49-F238E27FC236}">
                <a16:creationId xmlns:a16="http://schemas.microsoft.com/office/drawing/2014/main" id="{6F3B8EA6-F13D-ED4C-81A6-53C8C6C42780}"/>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164649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06429-710A-8646-8495-B1ABF30694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31479-5B13-C442-8DEB-54DF14A10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5016F24-BB7B-2945-8AA7-E0AC18C7F1AA}"/>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92B119EA-A520-164D-8497-1939C4ABF05C}"/>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9" name="Footer Placeholder 4">
            <a:extLst>
              <a:ext uri="{FF2B5EF4-FFF2-40B4-BE49-F238E27FC236}">
                <a16:creationId xmlns:a16="http://schemas.microsoft.com/office/drawing/2014/main" id="{3FE64A93-6F09-E74C-ADF1-F481D3139698}"/>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0" name="Slide Number Placeholder 5">
            <a:extLst>
              <a:ext uri="{FF2B5EF4-FFF2-40B4-BE49-F238E27FC236}">
                <a16:creationId xmlns:a16="http://schemas.microsoft.com/office/drawing/2014/main" id="{83692DAA-5478-8141-86FB-B0CA1DFB0F16}"/>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65196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E0AED2-4037-1043-8E88-07D5119C3C68}"/>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A2C4B2-64D1-0E49-B2CA-C3BB7E7B7FCD}"/>
              </a:ext>
            </a:extLst>
          </p:cNvPr>
          <p:cNvSpPr>
            <a:spLocks noGrp="1"/>
          </p:cNvSpPr>
          <p:nvPr>
            <p:ph type="title"/>
          </p:nvPr>
        </p:nvSpPr>
        <p:spPr>
          <a:xfrm>
            <a:off x="2141538" y="365125"/>
            <a:ext cx="9212261"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38AD21-9121-C84B-99CD-0CBD48ACCAA3}"/>
              </a:ext>
            </a:extLst>
          </p:cNvPr>
          <p:cNvSpPr>
            <a:spLocks noGrp="1"/>
          </p:cNvSpPr>
          <p:nvPr>
            <p:ph idx="1"/>
          </p:nvPr>
        </p:nvSpPr>
        <p:spPr>
          <a:xfrm>
            <a:off x="838200" y="1825625"/>
            <a:ext cx="10515600" cy="42284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raphic 13">
            <a:extLst>
              <a:ext uri="{FF2B5EF4-FFF2-40B4-BE49-F238E27FC236}">
                <a16:creationId xmlns:a16="http://schemas.microsoft.com/office/drawing/2014/main" id="{48F216AD-7EC9-754E-AF10-737EBF4280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709" y="283939"/>
            <a:ext cx="1303338" cy="1405161"/>
          </a:xfrm>
          <a:prstGeom prst="rect">
            <a:avLst/>
          </a:prstGeom>
        </p:spPr>
      </p:pic>
      <p:sp>
        <p:nvSpPr>
          <p:cNvPr id="10" name="Date Placeholder 3">
            <a:extLst>
              <a:ext uri="{FF2B5EF4-FFF2-40B4-BE49-F238E27FC236}">
                <a16:creationId xmlns:a16="http://schemas.microsoft.com/office/drawing/2014/main" id="{FADC9091-56F3-5B46-A159-6FFB822925C0}"/>
              </a:ext>
            </a:extLst>
          </p:cNvPr>
          <p:cNvSpPr txBox="1">
            <a:spLocks/>
          </p:cNvSpPr>
          <p:nvPr userDrawn="1"/>
        </p:nvSpPr>
        <p:spPr>
          <a:xfrm>
            <a:off x="220717" y="6356350"/>
            <a:ext cx="3720661" cy="365125"/>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rgbClr val="FFFFFF"/>
                </a:solidFill>
                <a:latin typeface="Georgia"/>
                <a:cs typeface="Georgia"/>
              </a:rPr>
              <a:t>© </a:t>
            </a:r>
            <a:r>
              <a:rPr lang="is-IS" i="1" dirty="0">
                <a:solidFill>
                  <a:srgbClr val="FFFFFF"/>
                </a:solidFill>
                <a:latin typeface="Georgia"/>
                <a:cs typeface="Georgia"/>
              </a:rPr>
              <a:t>2022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16" name="Date Placeholder 3">
            <a:extLst>
              <a:ext uri="{FF2B5EF4-FFF2-40B4-BE49-F238E27FC236}">
                <a16:creationId xmlns:a16="http://schemas.microsoft.com/office/drawing/2014/main" id="{10F433F6-8C02-2847-A487-5DFAD5762E93}"/>
              </a:ext>
            </a:extLst>
          </p:cNvPr>
          <p:cNvSpPr txBox="1">
            <a:spLocks/>
          </p:cNvSpPr>
          <p:nvPr userDrawn="1"/>
        </p:nvSpPr>
        <p:spPr>
          <a:xfrm>
            <a:off x="9722498" y="6338920"/>
            <a:ext cx="1873092" cy="382555"/>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F3A588A-B06D-6543-A6B0-AFBC31C4EE6E}" type="slidenum">
              <a:rPr lang="en-US" i="1" smtClean="0">
                <a:solidFill>
                  <a:srgbClr val="FFFFFF"/>
                </a:solidFill>
                <a:latin typeface="Georgia"/>
                <a:cs typeface="Georgia"/>
              </a:rPr>
              <a:t>‹#›</a:t>
            </a:fld>
            <a:endParaRPr lang="en-US" i="1" dirty="0">
              <a:solidFill>
                <a:srgbClr val="FFFFFF"/>
              </a:solidFill>
              <a:latin typeface="Georgia"/>
              <a:cs typeface="Georgia"/>
            </a:endParaRPr>
          </a:p>
        </p:txBody>
      </p:sp>
    </p:spTree>
    <p:extLst>
      <p:ext uri="{BB962C8B-B14F-4D97-AF65-F5344CB8AC3E}">
        <p14:creationId xmlns:p14="http://schemas.microsoft.com/office/powerpoint/2010/main" val="321092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7CE-FC73-184D-8A7C-259E5D407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4B1443-1A04-B54D-B778-4E43DD457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E4CA2BA9-51D9-1943-B3EC-B2CDBB4EF026}"/>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F030836D-0485-F346-94E9-347AA69EFF3E}"/>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9" name="Footer Placeholder 4">
            <a:extLst>
              <a:ext uri="{FF2B5EF4-FFF2-40B4-BE49-F238E27FC236}">
                <a16:creationId xmlns:a16="http://schemas.microsoft.com/office/drawing/2014/main" id="{DC6BD856-1EE0-8347-BF43-6B0C81DBF09A}"/>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0" name="Slide Number Placeholder 5">
            <a:extLst>
              <a:ext uri="{FF2B5EF4-FFF2-40B4-BE49-F238E27FC236}">
                <a16:creationId xmlns:a16="http://schemas.microsoft.com/office/drawing/2014/main" id="{07FAF7CE-DC1E-E941-A977-DE410B46602C}"/>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420386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1573-2B96-E64F-B80F-D9014A3318A5}"/>
              </a:ext>
            </a:extLst>
          </p:cNvPr>
          <p:cNvSpPr>
            <a:spLocks noGrp="1"/>
          </p:cNvSpPr>
          <p:nvPr>
            <p:ph type="title"/>
          </p:nvPr>
        </p:nvSpPr>
        <p:spPr>
          <a:xfrm>
            <a:off x="2185988" y="365125"/>
            <a:ext cx="916781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915AB42-0660-274E-8967-F83BD08B8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E9E36E-1467-2F48-AF66-259760CEB7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756E17D3-1B64-1547-A966-62A1220E6385}"/>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a:extLst>
              <a:ext uri="{FF2B5EF4-FFF2-40B4-BE49-F238E27FC236}">
                <a16:creationId xmlns:a16="http://schemas.microsoft.com/office/drawing/2014/main" id="{F29DD037-2857-1740-BD34-12A87F6428C2}"/>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10" name="Footer Placeholder 4">
            <a:extLst>
              <a:ext uri="{FF2B5EF4-FFF2-40B4-BE49-F238E27FC236}">
                <a16:creationId xmlns:a16="http://schemas.microsoft.com/office/drawing/2014/main" id="{AB56C672-3882-9449-8169-54AF48650EBB}"/>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1" name="Slide Number Placeholder 5">
            <a:extLst>
              <a:ext uri="{FF2B5EF4-FFF2-40B4-BE49-F238E27FC236}">
                <a16:creationId xmlns:a16="http://schemas.microsoft.com/office/drawing/2014/main" id="{35CFF021-3CBB-0D42-A2F2-7F261E16217D}"/>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pic>
        <p:nvPicPr>
          <p:cNvPr id="12" name="Graphic 11">
            <a:extLst>
              <a:ext uri="{FF2B5EF4-FFF2-40B4-BE49-F238E27FC236}">
                <a16:creationId xmlns:a16="http://schemas.microsoft.com/office/drawing/2014/main" id="{33269BDB-0B55-9045-B34D-63799E4E78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709" y="283939"/>
            <a:ext cx="1303338" cy="1405161"/>
          </a:xfrm>
          <a:prstGeom prst="rect">
            <a:avLst/>
          </a:prstGeom>
        </p:spPr>
      </p:pic>
    </p:spTree>
    <p:extLst>
      <p:ext uri="{BB962C8B-B14F-4D97-AF65-F5344CB8AC3E}">
        <p14:creationId xmlns:p14="http://schemas.microsoft.com/office/powerpoint/2010/main" val="421835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3A4A-48E9-674C-B19A-F9F5BF0B66AB}"/>
              </a:ext>
            </a:extLst>
          </p:cNvPr>
          <p:cNvSpPr>
            <a:spLocks noGrp="1"/>
          </p:cNvSpPr>
          <p:nvPr>
            <p:ph type="title"/>
          </p:nvPr>
        </p:nvSpPr>
        <p:spPr>
          <a:xfrm>
            <a:off x="2143126" y="365125"/>
            <a:ext cx="92122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63FFCA-7CC1-5140-9122-994DE9016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A8859-2764-C24A-B88E-2A702E94C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2D6A7B-BA86-9044-B570-FA8BF29D6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2ECF7-7610-3F40-A4BB-3FF7B48EE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FFE381CE-845D-604D-A2FC-0B44B7363A17}"/>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7E5F6419-D7FE-3A4B-974F-377B23FDA3D8}"/>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12" name="Footer Placeholder 4">
            <a:extLst>
              <a:ext uri="{FF2B5EF4-FFF2-40B4-BE49-F238E27FC236}">
                <a16:creationId xmlns:a16="http://schemas.microsoft.com/office/drawing/2014/main" id="{92194A4E-4273-704A-8719-F659228C129A}"/>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3" name="Slide Number Placeholder 5">
            <a:extLst>
              <a:ext uri="{FF2B5EF4-FFF2-40B4-BE49-F238E27FC236}">
                <a16:creationId xmlns:a16="http://schemas.microsoft.com/office/drawing/2014/main" id="{54FCA732-D961-CA4E-8CDB-247FE296AE6C}"/>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pic>
        <p:nvPicPr>
          <p:cNvPr id="14" name="Graphic 13">
            <a:extLst>
              <a:ext uri="{FF2B5EF4-FFF2-40B4-BE49-F238E27FC236}">
                <a16:creationId xmlns:a16="http://schemas.microsoft.com/office/drawing/2014/main" id="{F983FC0B-CF0F-384E-9E1E-195E01131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709" y="283939"/>
            <a:ext cx="1303338" cy="1405161"/>
          </a:xfrm>
          <a:prstGeom prst="rect">
            <a:avLst/>
          </a:prstGeom>
        </p:spPr>
      </p:pic>
    </p:spTree>
    <p:extLst>
      <p:ext uri="{BB962C8B-B14F-4D97-AF65-F5344CB8AC3E}">
        <p14:creationId xmlns:p14="http://schemas.microsoft.com/office/powerpoint/2010/main" val="26010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90C-895E-9C4E-B3E4-C44F1BB50399}"/>
              </a:ext>
            </a:extLst>
          </p:cNvPr>
          <p:cNvSpPr>
            <a:spLocks noGrp="1"/>
          </p:cNvSpPr>
          <p:nvPr>
            <p:ph type="title"/>
          </p:nvPr>
        </p:nvSpPr>
        <p:spPr>
          <a:xfrm>
            <a:off x="2300288" y="365125"/>
            <a:ext cx="9053512" cy="1325563"/>
          </a:xfrm>
        </p:spPr>
        <p:txBody>
          <a:bodyPr/>
          <a:lstStyle/>
          <a:p>
            <a:r>
              <a:rPr lang="en-US"/>
              <a:t>Click to edit Master title style</a:t>
            </a:r>
          </a:p>
        </p:txBody>
      </p:sp>
      <p:sp>
        <p:nvSpPr>
          <p:cNvPr id="6" name="Rectangle 5">
            <a:extLst>
              <a:ext uri="{FF2B5EF4-FFF2-40B4-BE49-F238E27FC236}">
                <a16:creationId xmlns:a16="http://schemas.microsoft.com/office/drawing/2014/main" id="{6B4518CC-27BA-B644-BB2C-6059622C6933}"/>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3">
            <a:extLst>
              <a:ext uri="{FF2B5EF4-FFF2-40B4-BE49-F238E27FC236}">
                <a16:creationId xmlns:a16="http://schemas.microsoft.com/office/drawing/2014/main" id="{D132842B-B721-1B4F-A641-F7CC2087FDFD}"/>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8" name="Footer Placeholder 4">
            <a:extLst>
              <a:ext uri="{FF2B5EF4-FFF2-40B4-BE49-F238E27FC236}">
                <a16:creationId xmlns:a16="http://schemas.microsoft.com/office/drawing/2014/main" id="{62F70FD9-EC42-E949-A871-6230DFCDB7E7}"/>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9" name="Slide Number Placeholder 5">
            <a:extLst>
              <a:ext uri="{FF2B5EF4-FFF2-40B4-BE49-F238E27FC236}">
                <a16:creationId xmlns:a16="http://schemas.microsoft.com/office/drawing/2014/main" id="{516375C7-D032-7D4E-A73D-2206F6F0AD57}"/>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pic>
        <p:nvPicPr>
          <p:cNvPr id="10" name="Graphic 9">
            <a:extLst>
              <a:ext uri="{FF2B5EF4-FFF2-40B4-BE49-F238E27FC236}">
                <a16:creationId xmlns:a16="http://schemas.microsoft.com/office/drawing/2014/main" id="{3FAFF52F-F154-B144-9C95-A4D7886EFA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709" y="283939"/>
            <a:ext cx="1303338" cy="1405161"/>
          </a:xfrm>
          <a:prstGeom prst="rect">
            <a:avLst/>
          </a:prstGeom>
        </p:spPr>
      </p:pic>
    </p:spTree>
    <p:extLst>
      <p:ext uri="{BB962C8B-B14F-4D97-AF65-F5344CB8AC3E}">
        <p14:creationId xmlns:p14="http://schemas.microsoft.com/office/powerpoint/2010/main" val="66467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BE6AB2-4A5E-7C44-8AA9-282357A45BA7}"/>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3">
            <a:extLst>
              <a:ext uri="{FF2B5EF4-FFF2-40B4-BE49-F238E27FC236}">
                <a16:creationId xmlns:a16="http://schemas.microsoft.com/office/drawing/2014/main" id="{2FDF1AF3-2DD5-D64C-9F52-E1044A6457DE}"/>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7" name="Footer Placeholder 4">
            <a:extLst>
              <a:ext uri="{FF2B5EF4-FFF2-40B4-BE49-F238E27FC236}">
                <a16:creationId xmlns:a16="http://schemas.microsoft.com/office/drawing/2014/main" id="{8B9E701A-9697-1D45-B339-9A81B6167403}"/>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8" name="Slide Number Placeholder 5">
            <a:extLst>
              <a:ext uri="{FF2B5EF4-FFF2-40B4-BE49-F238E27FC236}">
                <a16:creationId xmlns:a16="http://schemas.microsoft.com/office/drawing/2014/main" id="{1DC59843-5519-D748-8D17-B5F351E914A3}"/>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255075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4426-D319-EB4C-8F25-A94BC24AD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89555-BDCB-604A-83B2-CD11EECC3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ED6BA-2A19-9447-B40E-6DC5E0C97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10AA4F50-E5CB-E044-97E8-89A170A69D31}"/>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a:extLst>
              <a:ext uri="{FF2B5EF4-FFF2-40B4-BE49-F238E27FC236}">
                <a16:creationId xmlns:a16="http://schemas.microsoft.com/office/drawing/2014/main" id="{92FC0CD1-4AD0-2842-B179-3F9DB4C3481C}"/>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10" name="Footer Placeholder 4">
            <a:extLst>
              <a:ext uri="{FF2B5EF4-FFF2-40B4-BE49-F238E27FC236}">
                <a16:creationId xmlns:a16="http://schemas.microsoft.com/office/drawing/2014/main" id="{A41496D7-129C-914A-8F98-1778EE218C9B}"/>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1" name="Slide Number Placeholder 5">
            <a:extLst>
              <a:ext uri="{FF2B5EF4-FFF2-40B4-BE49-F238E27FC236}">
                <a16:creationId xmlns:a16="http://schemas.microsoft.com/office/drawing/2014/main" id="{14CBE903-3DCD-9144-A329-EA6E98C5CB87}"/>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389784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6FE-69A0-714A-A180-9EA6488C3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8512A-177A-2243-B742-C222AC433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F19DCD5-7C5A-6F4C-95B4-A835FB9CE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494E66E8-0912-5946-9AB2-B142694BD5CC}"/>
              </a:ext>
            </a:extLst>
          </p:cNvPr>
          <p:cNvSpPr/>
          <p:nvPr userDrawn="1"/>
        </p:nvSpPr>
        <p:spPr>
          <a:xfrm>
            <a:off x="0" y="6190593"/>
            <a:ext cx="12192000" cy="667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a:extLst>
              <a:ext uri="{FF2B5EF4-FFF2-40B4-BE49-F238E27FC236}">
                <a16:creationId xmlns:a16="http://schemas.microsoft.com/office/drawing/2014/main" id="{11910D68-B54A-374B-AB53-63D49111C8C2}"/>
              </a:ext>
            </a:extLst>
          </p:cNvPr>
          <p:cNvSpPr>
            <a:spLocks noGrp="1"/>
          </p:cNvSpPr>
          <p:nvPr>
            <p:ph type="dt" sz="half" idx="10"/>
          </p:nvPr>
        </p:nvSpPr>
        <p:spPr>
          <a:xfrm>
            <a:off x="220717" y="6356350"/>
            <a:ext cx="3720661" cy="365125"/>
          </a:xfrm>
          <a:ln>
            <a:noFill/>
          </a:ln>
        </p:spPr>
        <p:txBody>
          <a:bodyPr/>
          <a:lstStyle>
            <a:lvl1pPr>
              <a:defRPr>
                <a:solidFill>
                  <a:schemeClr val="bg1"/>
                </a:solidFill>
              </a:defRPr>
            </a:lvl1pPr>
          </a:lstStyle>
          <a:p>
            <a:r>
              <a:rPr lang="en-US" i="1" dirty="0">
                <a:solidFill>
                  <a:srgbClr val="FFFFFF"/>
                </a:solidFill>
                <a:latin typeface="Georgia"/>
                <a:cs typeface="Georgia"/>
              </a:rPr>
              <a:t>©</a:t>
            </a:r>
            <a:r>
              <a:rPr lang="is-IS" i="1" dirty="0">
                <a:solidFill>
                  <a:srgbClr val="FFFFFF"/>
                </a:solidFill>
                <a:latin typeface="Georgia"/>
                <a:cs typeface="Georgia"/>
              </a:rPr>
              <a:t>2021</a:t>
            </a:r>
            <a:r>
              <a:rPr lang="en-US" i="1" dirty="0">
                <a:solidFill>
                  <a:srgbClr val="FFFFFF"/>
                </a:solidFill>
                <a:latin typeface="Georgia"/>
                <a:cs typeface="Georgia"/>
              </a:rPr>
              <a:t> </a:t>
            </a:r>
            <a:r>
              <a:rPr lang="en-US" i="1" dirty="0" err="1">
                <a:solidFill>
                  <a:srgbClr val="FFFFFF"/>
                </a:solidFill>
                <a:latin typeface="Georgia"/>
                <a:cs typeface="Georgia"/>
              </a:rPr>
              <a:t>InnoVision</a:t>
            </a:r>
            <a:r>
              <a:rPr lang="en-US" i="1" dirty="0">
                <a:solidFill>
                  <a:srgbClr val="FFFFFF"/>
                </a:solidFill>
                <a:latin typeface="Georgia"/>
                <a:cs typeface="Georgia"/>
              </a:rPr>
              <a:t> Medical Technologies</a:t>
            </a:r>
          </a:p>
        </p:txBody>
      </p:sp>
      <p:sp>
        <p:nvSpPr>
          <p:cNvPr id="10" name="Footer Placeholder 4">
            <a:extLst>
              <a:ext uri="{FF2B5EF4-FFF2-40B4-BE49-F238E27FC236}">
                <a16:creationId xmlns:a16="http://schemas.microsoft.com/office/drawing/2014/main" id="{991D4F7E-79A2-1044-ABFF-0E9D3A97F324}"/>
              </a:ext>
            </a:extLst>
          </p:cNvPr>
          <p:cNvSpPr>
            <a:spLocks noGrp="1"/>
          </p:cNvSpPr>
          <p:nvPr>
            <p:ph type="ftr" sz="quarter" idx="11"/>
          </p:nvPr>
        </p:nvSpPr>
        <p:spPr>
          <a:xfrm>
            <a:off x="4038600" y="6356350"/>
            <a:ext cx="4114800" cy="365125"/>
          </a:xfrm>
        </p:spPr>
        <p:txBody>
          <a:bodyPr/>
          <a:lstStyle>
            <a:lvl1pPr>
              <a:defRPr>
                <a:ln>
                  <a:solidFill>
                    <a:schemeClr val="bg1"/>
                  </a:solidFill>
                </a:ln>
              </a:defRPr>
            </a:lvl1pPr>
          </a:lstStyle>
          <a:p>
            <a:r>
              <a:rPr lang="en-US" i="1" dirty="0">
                <a:solidFill>
                  <a:srgbClr val="FFFFFF"/>
                </a:solidFill>
                <a:latin typeface="Georgia"/>
                <a:cs typeface="Georgia"/>
              </a:rPr>
              <a:t>Confidential &amp; Proprietary</a:t>
            </a:r>
            <a:endParaRPr lang="en-US" dirty="0"/>
          </a:p>
        </p:txBody>
      </p:sp>
      <p:sp>
        <p:nvSpPr>
          <p:cNvPr id="11" name="Slide Number Placeholder 5">
            <a:extLst>
              <a:ext uri="{FF2B5EF4-FFF2-40B4-BE49-F238E27FC236}">
                <a16:creationId xmlns:a16="http://schemas.microsoft.com/office/drawing/2014/main" id="{8E8D8194-DA72-3242-92B1-DB046DBE5A5B}"/>
              </a:ext>
            </a:extLst>
          </p:cNvPr>
          <p:cNvSpPr>
            <a:spLocks noGrp="1"/>
          </p:cNvSpPr>
          <p:nvPr>
            <p:ph type="sldNum" sz="quarter" idx="12"/>
          </p:nvPr>
        </p:nvSpPr>
        <p:spPr>
          <a:xfrm>
            <a:off x="8610600" y="6356350"/>
            <a:ext cx="2743200" cy="365125"/>
          </a:xfrm>
        </p:spPr>
        <p:txBody>
          <a:bodyPr/>
          <a:lstStyle>
            <a:lvl1pPr>
              <a:defRPr>
                <a:ln>
                  <a:solidFill>
                    <a:schemeClr val="bg1"/>
                  </a:solidFill>
                </a:ln>
                <a:solidFill>
                  <a:schemeClr val="bg1"/>
                </a:solidFill>
              </a:defRPr>
            </a:lvl1pPr>
          </a:lstStyle>
          <a:p>
            <a:fld id="{C316475B-46EC-664C-9ECA-8816A55565C7}" type="slidenum">
              <a:rPr lang="en-US" smtClean="0"/>
              <a:pPr/>
              <a:t>‹#›</a:t>
            </a:fld>
            <a:endParaRPr lang="en-US" dirty="0"/>
          </a:p>
        </p:txBody>
      </p:sp>
    </p:spTree>
    <p:extLst>
      <p:ext uri="{BB962C8B-B14F-4D97-AF65-F5344CB8AC3E}">
        <p14:creationId xmlns:p14="http://schemas.microsoft.com/office/powerpoint/2010/main" val="224632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93DFE-867F-1F43-A005-31373ECE1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1A29F-1A4B-984D-A433-C106A5953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4BD48-8080-E846-A942-7B1DBB0CA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B388F-4339-7B4E-941A-D95AA6CF01CB}" type="datetimeFigureOut">
              <a:rPr lang="en-US" smtClean="0"/>
              <a:t>12/16/22</a:t>
            </a:fld>
            <a:endParaRPr lang="en-US"/>
          </a:p>
        </p:txBody>
      </p:sp>
      <p:sp>
        <p:nvSpPr>
          <p:cNvPr id="5" name="Footer Placeholder 4">
            <a:extLst>
              <a:ext uri="{FF2B5EF4-FFF2-40B4-BE49-F238E27FC236}">
                <a16:creationId xmlns:a16="http://schemas.microsoft.com/office/drawing/2014/main" id="{59A2847F-E461-A044-B1B0-9B76150E9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27915-325B-7C4C-8D2A-6844A6077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6475B-46EC-664C-9ECA-8816A55565C7}" type="slidenum">
              <a:rPr lang="en-US" smtClean="0"/>
              <a:t>‹#›</a:t>
            </a:fld>
            <a:endParaRPr lang="en-US"/>
          </a:p>
        </p:txBody>
      </p:sp>
    </p:spTree>
    <p:extLst>
      <p:ext uri="{BB962C8B-B14F-4D97-AF65-F5344CB8AC3E}">
        <p14:creationId xmlns:p14="http://schemas.microsoft.com/office/powerpoint/2010/main" val="155059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9BF4-8BC3-B044-B94F-6373B0B8F157}"/>
              </a:ext>
            </a:extLst>
          </p:cNvPr>
          <p:cNvSpPr>
            <a:spLocks noGrp="1"/>
          </p:cNvSpPr>
          <p:nvPr>
            <p:ph type="ctrTitle"/>
          </p:nvPr>
        </p:nvSpPr>
        <p:spPr>
          <a:xfrm>
            <a:off x="1146048" y="1600200"/>
            <a:ext cx="9899904" cy="2387600"/>
          </a:xfrm>
        </p:spPr>
        <p:txBody>
          <a:bodyPr>
            <a:normAutofit/>
          </a:bodyPr>
          <a:lstStyle/>
          <a:p>
            <a:r>
              <a:rPr lang="en-US" dirty="0"/>
              <a:t>PCIM Purpose</a:t>
            </a:r>
            <a:br>
              <a:rPr lang="en-US" dirty="0"/>
            </a:br>
            <a:endParaRPr lang="en-US" dirty="0"/>
          </a:p>
        </p:txBody>
      </p:sp>
      <p:sp>
        <p:nvSpPr>
          <p:cNvPr id="3" name="Subtitle 2">
            <a:extLst>
              <a:ext uri="{FF2B5EF4-FFF2-40B4-BE49-F238E27FC236}">
                <a16:creationId xmlns:a16="http://schemas.microsoft.com/office/drawing/2014/main" id="{BFA76454-FA76-AA48-B30B-29B71FDE1C28}"/>
              </a:ext>
            </a:extLst>
          </p:cNvPr>
          <p:cNvSpPr>
            <a:spLocks noGrp="1"/>
          </p:cNvSpPr>
          <p:nvPr>
            <p:ph type="subTitle" idx="1"/>
          </p:nvPr>
        </p:nvSpPr>
        <p:spPr/>
        <p:txBody>
          <a:bodyPr/>
          <a:lstStyle/>
          <a:p>
            <a:r>
              <a:rPr lang="en-US" dirty="0"/>
              <a:t>December 2022</a:t>
            </a:r>
          </a:p>
          <a:p>
            <a:r>
              <a:rPr lang="en-US" dirty="0"/>
              <a:t>Eldon Metz</a:t>
            </a:r>
          </a:p>
        </p:txBody>
      </p:sp>
    </p:spTree>
    <p:extLst>
      <p:ext uri="{BB962C8B-B14F-4D97-AF65-F5344CB8AC3E}">
        <p14:creationId xmlns:p14="http://schemas.microsoft.com/office/powerpoint/2010/main" val="418818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FFA-B6DE-8C45-8D19-87104D7FA0C5}"/>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AC5972D8-7586-9F4E-87CC-BDEA0DF8B933}"/>
              </a:ext>
            </a:extLst>
          </p:cNvPr>
          <p:cNvSpPr>
            <a:spLocks noGrp="1"/>
          </p:cNvSpPr>
          <p:nvPr>
            <p:ph idx="1"/>
          </p:nvPr>
        </p:nvSpPr>
        <p:spPr/>
        <p:txBody>
          <a:bodyPr/>
          <a:lstStyle/>
          <a:p>
            <a:r>
              <a:rPr lang="en-US" dirty="0"/>
              <a:t>No one vendor will typically implement all three roles in deployed scenario</a:t>
            </a:r>
          </a:p>
          <a:p>
            <a:r>
              <a:rPr lang="en-US" dirty="0"/>
              <a:t>Interoperable, hospital system chooses manager and reporters of their choice based on features, IT capabilities and budget</a:t>
            </a:r>
          </a:p>
          <a:p>
            <a:pPr lvl="1"/>
            <a:endParaRPr lang="en-US" dirty="0"/>
          </a:p>
          <a:p>
            <a:pPr marL="457200" lvl="1" indent="0">
              <a:buNone/>
            </a:pPr>
            <a:endParaRPr lang="en-US" dirty="0"/>
          </a:p>
        </p:txBody>
      </p:sp>
    </p:spTree>
    <p:extLst>
      <p:ext uri="{BB962C8B-B14F-4D97-AF65-F5344CB8AC3E}">
        <p14:creationId xmlns:p14="http://schemas.microsoft.com/office/powerpoint/2010/main" val="145176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ic EMR Software EHR and Practice Management Software">
            <a:extLst>
              <a:ext uri="{FF2B5EF4-FFF2-40B4-BE49-F238E27FC236}">
                <a16:creationId xmlns:a16="http://schemas.microsoft.com/office/drawing/2014/main" id="{BEAE2676-6915-464B-BAE3-838A13157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21" y="1931763"/>
            <a:ext cx="3539451" cy="1990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9B171D-3AE6-AF40-BC5A-0CD5B29EF293}"/>
              </a:ext>
            </a:extLst>
          </p:cNvPr>
          <p:cNvSpPr>
            <a:spLocks noGrp="1"/>
          </p:cNvSpPr>
          <p:nvPr>
            <p:ph type="title"/>
          </p:nvPr>
        </p:nvSpPr>
        <p:spPr/>
        <p:txBody>
          <a:bodyPr/>
          <a:lstStyle/>
          <a:p>
            <a:r>
              <a:rPr lang="en-US" dirty="0"/>
              <a:t>EMR scanner</a:t>
            </a:r>
          </a:p>
        </p:txBody>
      </p:sp>
      <p:pic>
        <p:nvPicPr>
          <p:cNvPr id="5" name="Picture 4">
            <a:extLst>
              <a:ext uri="{FF2B5EF4-FFF2-40B4-BE49-F238E27FC236}">
                <a16:creationId xmlns:a16="http://schemas.microsoft.com/office/drawing/2014/main" id="{4451384A-E8A3-E549-ACAF-CA8B7D08CAAA}"/>
              </a:ext>
            </a:extLst>
          </p:cNvPr>
          <p:cNvPicPr>
            <a:picLocks noChangeAspect="1"/>
          </p:cNvPicPr>
          <p:nvPr/>
        </p:nvPicPr>
        <p:blipFill>
          <a:blip r:embed="rId3"/>
          <a:stretch>
            <a:fillRect/>
          </a:stretch>
        </p:blipFill>
        <p:spPr>
          <a:xfrm>
            <a:off x="3840584" y="3428999"/>
            <a:ext cx="705292" cy="987409"/>
          </a:xfrm>
          <a:prstGeom prst="rect">
            <a:avLst/>
          </a:prstGeom>
        </p:spPr>
      </p:pic>
      <p:pic>
        <p:nvPicPr>
          <p:cNvPr id="6" name="Picture 5">
            <a:extLst>
              <a:ext uri="{FF2B5EF4-FFF2-40B4-BE49-F238E27FC236}">
                <a16:creationId xmlns:a16="http://schemas.microsoft.com/office/drawing/2014/main" id="{F384BBD0-6732-CF47-851A-1903789A8941}"/>
              </a:ext>
            </a:extLst>
          </p:cNvPr>
          <p:cNvPicPr>
            <a:picLocks noChangeAspect="1"/>
          </p:cNvPicPr>
          <p:nvPr/>
        </p:nvPicPr>
        <p:blipFill>
          <a:blip r:embed="rId4"/>
          <a:stretch>
            <a:fillRect/>
          </a:stretch>
        </p:blipFill>
        <p:spPr>
          <a:xfrm>
            <a:off x="7586864" y="259717"/>
            <a:ext cx="1168377" cy="1672046"/>
          </a:xfrm>
          <a:prstGeom prst="rect">
            <a:avLst/>
          </a:prstGeom>
        </p:spPr>
      </p:pic>
      <p:pic>
        <p:nvPicPr>
          <p:cNvPr id="7" name="Picture 6">
            <a:extLst>
              <a:ext uri="{FF2B5EF4-FFF2-40B4-BE49-F238E27FC236}">
                <a16:creationId xmlns:a16="http://schemas.microsoft.com/office/drawing/2014/main" id="{55490DA2-2F80-4E4A-A1DC-D1198C15D8D4}"/>
              </a:ext>
            </a:extLst>
          </p:cNvPr>
          <p:cNvPicPr>
            <a:picLocks noChangeAspect="1"/>
          </p:cNvPicPr>
          <p:nvPr/>
        </p:nvPicPr>
        <p:blipFill>
          <a:blip r:embed="rId5"/>
          <a:stretch>
            <a:fillRect/>
          </a:stretch>
        </p:blipFill>
        <p:spPr>
          <a:xfrm flipH="1">
            <a:off x="9498943" y="903069"/>
            <a:ext cx="1785973" cy="1812109"/>
          </a:xfrm>
          <a:prstGeom prst="rect">
            <a:avLst/>
          </a:prstGeom>
        </p:spPr>
      </p:pic>
      <p:pic>
        <p:nvPicPr>
          <p:cNvPr id="8" name="Picture 7">
            <a:extLst>
              <a:ext uri="{FF2B5EF4-FFF2-40B4-BE49-F238E27FC236}">
                <a16:creationId xmlns:a16="http://schemas.microsoft.com/office/drawing/2014/main" id="{D1895AF2-E0B2-A94B-8A0C-9BE12B50D0A3}"/>
              </a:ext>
            </a:extLst>
          </p:cNvPr>
          <p:cNvPicPr>
            <a:picLocks noChangeAspect="1"/>
          </p:cNvPicPr>
          <p:nvPr/>
        </p:nvPicPr>
        <p:blipFill>
          <a:blip r:embed="rId6"/>
          <a:stretch>
            <a:fillRect/>
          </a:stretch>
        </p:blipFill>
        <p:spPr>
          <a:xfrm>
            <a:off x="8171052" y="3047771"/>
            <a:ext cx="2031784" cy="1925646"/>
          </a:xfrm>
          <a:prstGeom prst="rect">
            <a:avLst/>
          </a:prstGeom>
        </p:spPr>
      </p:pic>
      <p:sp>
        <p:nvSpPr>
          <p:cNvPr id="9" name="TextBox 8">
            <a:extLst>
              <a:ext uri="{FF2B5EF4-FFF2-40B4-BE49-F238E27FC236}">
                <a16:creationId xmlns:a16="http://schemas.microsoft.com/office/drawing/2014/main" id="{EE8CE96A-4632-9843-8E8A-E0C51585E2CD}"/>
              </a:ext>
            </a:extLst>
          </p:cNvPr>
          <p:cNvSpPr txBox="1"/>
          <p:nvPr/>
        </p:nvSpPr>
        <p:spPr>
          <a:xfrm>
            <a:off x="8709409" y="4973417"/>
            <a:ext cx="955070" cy="369332"/>
          </a:xfrm>
          <a:prstGeom prst="rect">
            <a:avLst/>
          </a:prstGeom>
          <a:noFill/>
        </p:spPr>
        <p:txBody>
          <a:bodyPr wrap="none" rtlCol="0">
            <a:spAutoFit/>
          </a:bodyPr>
          <a:lstStyle/>
          <a:p>
            <a:r>
              <a:rPr lang="en-US" dirty="0"/>
              <a:t>Monitor</a:t>
            </a:r>
          </a:p>
        </p:txBody>
      </p:sp>
      <p:sp>
        <p:nvSpPr>
          <p:cNvPr id="11" name="TextBox 10">
            <a:extLst>
              <a:ext uri="{FF2B5EF4-FFF2-40B4-BE49-F238E27FC236}">
                <a16:creationId xmlns:a16="http://schemas.microsoft.com/office/drawing/2014/main" id="{E56BDD71-143A-9E4A-87A3-98FB92F1A375}"/>
              </a:ext>
            </a:extLst>
          </p:cNvPr>
          <p:cNvSpPr txBox="1"/>
          <p:nvPr/>
        </p:nvSpPr>
        <p:spPr>
          <a:xfrm>
            <a:off x="9954127" y="2725116"/>
            <a:ext cx="616707" cy="369332"/>
          </a:xfrm>
          <a:prstGeom prst="rect">
            <a:avLst/>
          </a:prstGeom>
          <a:noFill/>
        </p:spPr>
        <p:txBody>
          <a:bodyPr wrap="none" rtlCol="0">
            <a:spAutoFit/>
          </a:bodyPr>
          <a:lstStyle/>
          <a:p>
            <a:r>
              <a:rPr lang="en-US" dirty="0"/>
              <a:t>Vent</a:t>
            </a:r>
          </a:p>
        </p:txBody>
      </p:sp>
      <p:sp>
        <p:nvSpPr>
          <p:cNvPr id="12" name="TextBox 11">
            <a:extLst>
              <a:ext uri="{FF2B5EF4-FFF2-40B4-BE49-F238E27FC236}">
                <a16:creationId xmlns:a16="http://schemas.microsoft.com/office/drawing/2014/main" id="{6A95FFA1-278C-154C-AA7A-E1F37C3CFD94}"/>
              </a:ext>
            </a:extLst>
          </p:cNvPr>
          <p:cNvSpPr txBox="1"/>
          <p:nvPr/>
        </p:nvSpPr>
        <p:spPr>
          <a:xfrm>
            <a:off x="7805407" y="1967233"/>
            <a:ext cx="731290" cy="369332"/>
          </a:xfrm>
          <a:prstGeom prst="rect">
            <a:avLst/>
          </a:prstGeom>
          <a:noFill/>
        </p:spPr>
        <p:txBody>
          <a:bodyPr wrap="none" rtlCol="0">
            <a:spAutoFit/>
          </a:bodyPr>
          <a:lstStyle/>
          <a:p>
            <a:r>
              <a:rPr lang="en-US" dirty="0"/>
              <a:t>Pump</a:t>
            </a:r>
          </a:p>
        </p:txBody>
      </p:sp>
      <p:pic>
        <p:nvPicPr>
          <p:cNvPr id="10" name="Picture 9">
            <a:extLst>
              <a:ext uri="{FF2B5EF4-FFF2-40B4-BE49-F238E27FC236}">
                <a16:creationId xmlns:a16="http://schemas.microsoft.com/office/drawing/2014/main" id="{9C372587-22A2-074D-9351-96137610C284}"/>
              </a:ext>
            </a:extLst>
          </p:cNvPr>
          <p:cNvPicPr>
            <a:picLocks noChangeAspect="1"/>
          </p:cNvPicPr>
          <p:nvPr/>
        </p:nvPicPr>
        <p:blipFill>
          <a:blip r:embed="rId7"/>
          <a:stretch>
            <a:fillRect/>
          </a:stretch>
        </p:blipFill>
        <p:spPr>
          <a:xfrm>
            <a:off x="5750718" y="1948139"/>
            <a:ext cx="1993900" cy="1689100"/>
          </a:xfrm>
          <a:prstGeom prst="rect">
            <a:avLst/>
          </a:prstGeom>
        </p:spPr>
      </p:pic>
      <p:sp>
        <p:nvSpPr>
          <p:cNvPr id="14" name="TextBox 13">
            <a:extLst>
              <a:ext uri="{FF2B5EF4-FFF2-40B4-BE49-F238E27FC236}">
                <a16:creationId xmlns:a16="http://schemas.microsoft.com/office/drawing/2014/main" id="{B3C25334-726D-F643-A8E0-DCACFA63A23C}"/>
              </a:ext>
            </a:extLst>
          </p:cNvPr>
          <p:cNvSpPr txBox="1"/>
          <p:nvPr/>
        </p:nvSpPr>
        <p:spPr>
          <a:xfrm>
            <a:off x="6183086" y="4036010"/>
            <a:ext cx="546945" cy="369332"/>
          </a:xfrm>
          <a:prstGeom prst="rect">
            <a:avLst/>
          </a:prstGeom>
          <a:noFill/>
        </p:spPr>
        <p:txBody>
          <a:bodyPr wrap="none" rtlCol="0">
            <a:spAutoFit/>
          </a:bodyPr>
          <a:lstStyle/>
          <a:p>
            <a:r>
              <a:rPr lang="en-US" dirty="0"/>
              <a:t>Bed</a:t>
            </a:r>
          </a:p>
        </p:txBody>
      </p:sp>
      <p:sp>
        <p:nvSpPr>
          <p:cNvPr id="15" name="TextBox 14">
            <a:extLst>
              <a:ext uri="{FF2B5EF4-FFF2-40B4-BE49-F238E27FC236}">
                <a16:creationId xmlns:a16="http://schemas.microsoft.com/office/drawing/2014/main" id="{D3B01E5C-5261-2A44-BB64-064159BB4CA0}"/>
              </a:ext>
            </a:extLst>
          </p:cNvPr>
          <p:cNvSpPr txBox="1"/>
          <p:nvPr/>
        </p:nvSpPr>
        <p:spPr>
          <a:xfrm>
            <a:off x="1583872" y="4049073"/>
            <a:ext cx="1893147" cy="369332"/>
          </a:xfrm>
          <a:prstGeom prst="rect">
            <a:avLst/>
          </a:prstGeom>
          <a:noFill/>
        </p:spPr>
        <p:txBody>
          <a:bodyPr wrap="none" rtlCol="0">
            <a:spAutoFit/>
          </a:bodyPr>
          <a:lstStyle/>
          <a:p>
            <a:r>
              <a:rPr lang="en-US" dirty="0"/>
              <a:t>EMR with Scanner</a:t>
            </a:r>
          </a:p>
        </p:txBody>
      </p:sp>
      <p:sp>
        <p:nvSpPr>
          <p:cNvPr id="13" name="TextBox 12">
            <a:extLst>
              <a:ext uri="{FF2B5EF4-FFF2-40B4-BE49-F238E27FC236}">
                <a16:creationId xmlns:a16="http://schemas.microsoft.com/office/drawing/2014/main" id="{4A672C34-B7A7-9B40-A3E6-B01FF1DC1510}"/>
              </a:ext>
            </a:extLst>
          </p:cNvPr>
          <p:cNvSpPr txBox="1"/>
          <p:nvPr/>
        </p:nvSpPr>
        <p:spPr>
          <a:xfrm>
            <a:off x="391886" y="1690688"/>
            <a:ext cx="4715691" cy="3913278"/>
          </a:xfrm>
          <a:prstGeom prst="rect">
            <a:avLst/>
          </a:prstGeom>
          <a:noFill/>
          <a:ln>
            <a:solidFill>
              <a:schemeClr val="tx1"/>
            </a:solidFill>
            <a:prstDash val="dash"/>
          </a:ln>
        </p:spPr>
        <p:txBody>
          <a:bodyPr wrap="square" rtlCol="0">
            <a:spAutoFit/>
          </a:bodyPr>
          <a:lstStyle/>
          <a:p>
            <a:endParaRPr lang="en-US" dirty="0"/>
          </a:p>
        </p:txBody>
      </p:sp>
      <p:sp>
        <p:nvSpPr>
          <p:cNvPr id="16" name="TextBox 15">
            <a:extLst>
              <a:ext uri="{FF2B5EF4-FFF2-40B4-BE49-F238E27FC236}">
                <a16:creationId xmlns:a16="http://schemas.microsoft.com/office/drawing/2014/main" id="{5788D91D-6DB6-094E-ABA1-97561D134EFD}"/>
              </a:ext>
            </a:extLst>
          </p:cNvPr>
          <p:cNvSpPr txBox="1"/>
          <p:nvPr/>
        </p:nvSpPr>
        <p:spPr>
          <a:xfrm>
            <a:off x="1448156" y="5681726"/>
            <a:ext cx="2603149" cy="369332"/>
          </a:xfrm>
          <a:prstGeom prst="rect">
            <a:avLst/>
          </a:prstGeom>
          <a:noFill/>
        </p:spPr>
        <p:txBody>
          <a:bodyPr wrap="none" rtlCol="0">
            <a:spAutoFit/>
          </a:bodyPr>
          <a:lstStyle/>
          <a:p>
            <a:r>
              <a:rPr lang="en-US" dirty="0"/>
              <a:t>PCIM Manager / Reporter</a:t>
            </a:r>
          </a:p>
        </p:txBody>
      </p:sp>
      <p:sp>
        <p:nvSpPr>
          <p:cNvPr id="18" name="TextBox 17">
            <a:extLst>
              <a:ext uri="{FF2B5EF4-FFF2-40B4-BE49-F238E27FC236}">
                <a16:creationId xmlns:a16="http://schemas.microsoft.com/office/drawing/2014/main" id="{ADFA161A-9C1B-B34F-AE1D-7C7F603A7C6C}"/>
              </a:ext>
            </a:extLst>
          </p:cNvPr>
          <p:cNvSpPr txBox="1"/>
          <p:nvPr/>
        </p:nvSpPr>
        <p:spPr>
          <a:xfrm>
            <a:off x="7967510" y="5603966"/>
            <a:ext cx="1831784" cy="369332"/>
          </a:xfrm>
          <a:prstGeom prst="rect">
            <a:avLst/>
          </a:prstGeom>
          <a:noFill/>
        </p:spPr>
        <p:txBody>
          <a:bodyPr wrap="none" rtlCol="0">
            <a:spAutoFit/>
          </a:bodyPr>
          <a:lstStyle/>
          <a:p>
            <a:r>
              <a:rPr lang="en-US" dirty="0"/>
              <a:t>PCIM Consumers</a:t>
            </a:r>
          </a:p>
        </p:txBody>
      </p:sp>
      <p:sp>
        <p:nvSpPr>
          <p:cNvPr id="19" name="TextBox 18">
            <a:extLst>
              <a:ext uri="{FF2B5EF4-FFF2-40B4-BE49-F238E27FC236}">
                <a16:creationId xmlns:a16="http://schemas.microsoft.com/office/drawing/2014/main" id="{06805CD1-90C1-6149-960E-3766D9568781}"/>
              </a:ext>
            </a:extLst>
          </p:cNvPr>
          <p:cNvSpPr txBox="1"/>
          <p:nvPr/>
        </p:nvSpPr>
        <p:spPr>
          <a:xfrm>
            <a:off x="5636728" y="135794"/>
            <a:ext cx="6240533" cy="5468171"/>
          </a:xfrm>
          <a:prstGeom prst="rect">
            <a:avLst/>
          </a:prstGeom>
          <a:noFill/>
          <a:ln>
            <a:solidFill>
              <a:schemeClr val="tx1"/>
            </a:solidFill>
            <a:prstDash val="dash"/>
          </a:ln>
        </p:spPr>
        <p:txBody>
          <a:bodyPr wrap="square" rtlCol="0">
            <a:spAutoFit/>
          </a:bodyPr>
          <a:lstStyle/>
          <a:p>
            <a:endParaRPr lang="en-US" dirty="0"/>
          </a:p>
        </p:txBody>
      </p:sp>
    </p:spTree>
    <p:extLst>
      <p:ext uri="{BB962C8B-B14F-4D97-AF65-F5344CB8AC3E}">
        <p14:creationId xmlns:p14="http://schemas.microsoft.com/office/powerpoint/2010/main" val="168205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ic EMR Software EHR and Practice Management Software">
            <a:extLst>
              <a:ext uri="{FF2B5EF4-FFF2-40B4-BE49-F238E27FC236}">
                <a16:creationId xmlns:a16="http://schemas.microsoft.com/office/drawing/2014/main" id="{BEAE2676-6915-464B-BAE3-838A13157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21" y="1931763"/>
            <a:ext cx="3539451" cy="1990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9B171D-3AE6-AF40-BC5A-0CD5B29EF293}"/>
              </a:ext>
            </a:extLst>
          </p:cNvPr>
          <p:cNvSpPr>
            <a:spLocks noGrp="1"/>
          </p:cNvSpPr>
          <p:nvPr>
            <p:ph type="title"/>
          </p:nvPr>
        </p:nvSpPr>
        <p:spPr/>
        <p:txBody>
          <a:bodyPr/>
          <a:lstStyle/>
          <a:p>
            <a:r>
              <a:rPr lang="en-US" dirty="0"/>
              <a:t>EMR scanner </a:t>
            </a:r>
            <a:br>
              <a:rPr lang="en-US" dirty="0"/>
            </a:br>
            <a:r>
              <a:rPr lang="en-US" dirty="0"/>
              <a:t>with RTLS </a:t>
            </a:r>
          </a:p>
        </p:txBody>
      </p:sp>
      <p:pic>
        <p:nvPicPr>
          <p:cNvPr id="5" name="Picture 4">
            <a:extLst>
              <a:ext uri="{FF2B5EF4-FFF2-40B4-BE49-F238E27FC236}">
                <a16:creationId xmlns:a16="http://schemas.microsoft.com/office/drawing/2014/main" id="{4451384A-E8A3-E549-ACAF-CA8B7D08CAAA}"/>
              </a:ext>
            </a:extLst>
          </p:cNvPr>
          <p:cNvPicPr>
            <a:picLocks noChangeAspect="1"/>
          </p:cNvPicPr>
          <p:nvPr/>
        </p:nvPicPr>
        <p:blipFill>
          <a:blip r:embed="rId3"/>
          <a:stretch>
            <a:fillRect/>
          </a:stretch>
        </p:blipFill>
        <p:spPr>
          <a:xfrm>
            <a:off x="3840584" y="3428999"/>
            <a:ext cx="705292" cy="987409"/>
          </a:xfrm>
          <a:prstGeom prst="rect">
            <a:avLst/>
          </a:prstGeom>
        </p:spPr>
      </p:pic>
      <p:pic>
        <p:nvPicPr>
          <p:cNvPr id="6" name="Picture 5">
            <a:extLst>
              <a:ext uri="{FF2B5EF4-FFF2-40B4-BE49-F238E27FC236}">
                <a16:creationId xmlns:a16="http://schemas.microsoft.com/office/drawing/2014/main" id="{F384BBD0-6732-CF47-851A-1903789A8941}"/>
              </a:ext>
            </a:extLst>
          </p:cNvPr>
          <p:cNvPicPr>
            <a:picLocks noChangeAspect="1"/>
          </p:cNvPicPr>
          <p:nvPr/>
        </p:nvPicPr>
        <p:blipFill>
          <a:blip r:embed="rId4"/>
          <a:stretch>
            <a:fillRect/>
          </a:stretch>
        </p:blipFill>
        <p:spPr>
          <a:xfrm>
            <a:off x="7586864" y="259717"/>
            <a:ext cx="1168377" cy="1672046"/>
          </a:xfrm>
          <a:prstGeom prst="rect">
            <a:avLst/>
          </a:prstGeom>
        </p:spPr>
      </p:pic>
      <p:pic>
        <p:nvPicPr>
          <p:cNvPr id="7" name="Picture 6">
            <a:extLst>
              <a:ext uri="{FF2B5EF4-FFF2-40B4-BE49-F238E27FC236}">
                <a16:creationId xmlns:a16="http://schemas.microsoft.com/office/drawing/2014/main" id="{55490DA2-2F80-4E4A-A1DC-D1198C15D8D4}"/>
              </a:ext>
            </a:extLst>
          </p:cNvPr>
          <p:cNvPicPr>
            <a:picLocks noChangeAspect="1"/>
          </p:cNvPicPr>
          <p:nvPr/>
        </p:nvPicPr>
        <p:blipFill>
          <a:blip r:embed="rId5"/>
          <a:stretch>
            <a:fillRect/>
          </a:stretch>
        </p:blipFill>
        <p:spPr>
          <a:xfrm flipH="1">
            <a:off x="9498943" y="903069"/>
            <a:ext cx="1785973" cy="1812109"/>
          </a:xfrm>
          <a:prstGeom prst="rect">
            <a:avLst/>
          </a:prstGeom>
        </p:spPr>
      </p:pic>
      <p:pic>
        <p:nvPicPr>
          <p:cNvPr id="8" name="Picture 7">
            <a:extLst>
              <a:ext uri="{FF2B5EF4-FFF2-40B4-BE49-F238E27FC236}">
                <a16:creationId xmlns:a16="http://schemas.microsoft.com/office/drawing/2014/main" id="{D1895AF2-E0B2-A94B-8A0C-9BE12B50D0A3}"/>
              </a:ext>
            </a:extLst>
          </p:cNvPr>
          <p:cNvPicPr>
            <a:picLocks noChangeAspect="1"/>
          </p:cNvPicPr>
          <p:nvPr/>
        </p:nvPicPr>
        <p:blipFill>
          <a:blip r:embed="rId6"/>
          <a:stretch>
            <a:fillRect/>
          </a:stretch>
        </p:blipFill>
        <p:spPr>
          <a:xfrm>
            <a:off x="8171052" y="3047771"/>
            <a:ext cx="2031784" cy="1925646"/>
          </a:xfrm>
          <a:prstGeom prst="rect">
            <a:avLst/>
          </a:prstGeom>
        </p:spPr>
      </p:pic>
      <p:sp>
        <p:nvSpPr>
          <p:cNvPr id="9" name="TextBox 8">
            <a:extLst>
              <a:ext uri="{FF2B5EF4-FFF2-40B4-BE49-F238E27FC236}">
                <a16:creationId xmlns:a16="http://schemas.microsoft.com/office/drawing/2014/main" id="{EE8CE96A-4632-9843-8E8A-E0C51585E2CD}"/>
              </a:ext>
            </a:extLst>
          </p:cNvPr>
          <p:cNvSpPr txBox="1"/>
          <p:nvPr/>
        </p:nvSpPr>
        <p:spPr>
          <a:xfrm>
            <a:off x="8709409" y="4973417"/>
            <a:ext cx="955070" cy="369332"/>
          </a:xfrm>
          <a:prstGeom prst="rect">
            <a:avLst/>
          </a:prstGeom>
          <a:noFill/>
        </p:spPr>
        <p:txBody>
          <a:bodyPr wrap="none" rtlCol="0">
            <a:spAutoFit/>
          </a:bodyPr>
          <a:lstStyle/>
          <a:p>
            <a:r>
              <a:rPr lang="en-US" dirty="0"/>
              <a:t>Monitor</a:t>
            </a:r>
          </a:p>
        </p:txBody>
      </p:sp>
      <p:sp>
        <p:nvSpPr>
          <p:cNvPr id="11" name="TextBox 10">
            <a:extLst>
              <a:ext uri="{FF2B5EF4-FFF2-40B4-BE49-F238E27FC236}">
                <a16:creationId xmlns:a16="http://schemas.microsoft.com/office/drawing/2014/main" id="{E56BDD71-143A-9E4A-87A3-98FB92F1A375}"/>
              </a:ext>
            </a:extLst>
          </p:cNvPr>
          <p:cNvSpPr txBox="1"/>
          <p:nvPr/>
        </p:nvSpPr>
        <p:spPr>
          <a:xfrm>
            <a:off x="9954127" y="2725116"/>
            <a:ext cx="616707" cy="369332"/>
          </a:xfrm>
          <a:prstGeom prst="rect">
            <a:avLst/>
          </a:prstGeom>
          <a:noFill/>
        </p:spPr>
        <p:txBody>
          <a:bodyPr wrap="none" rtlCol="0">
            <a:spAutoFit/>
          </a:bodyPr>
          <a:lstStyle/>
          <a:p>
            <a:r>
              <a:rPr lang="en-US" dirty="0"/>
              <a:t>Vent</a:t>
            </a:r>
          </a:p>
        </p:txBody>
      </p:sp>
      <p:sp>
        <p:nvSpPr>
          <p:cNvPr id="12" name="TextBox 11">
            <a:extLst>
              <a:ext uri="{FF2B5EF4-FFF2-40B4-BE49-F238E27FC236}">
                <a16:creationId xmlns:a16="http://schemas.microsoft.com/office/drawing/2014/main" id="{6A95FFA1-278C-154C-AA7A-E1F37C3CFD94}"/>
              </a:ext>
            </a:extLst>
          </p:cNvPr>
          <p:cNvSpPr txBox="1"/>
          <p:nvPr/>
        </p:nvSpPr>
        <p:spPr>
          <a:xfrm>
            <a:off x="7805407" y="1967233"/>
            <a:ext cx="731290" cy="369332"/>
          </a:xfrm>
          <a:prstGeom prst="rect">
            <a:avLst/>
          </a:prstGeom>
          <a:noFill/>
        </p:spPr>
        <p:txBody>
          <a:bodyPr wrap="none" rtlCol="0">
            <a:spAutoFit/>
          </a:bodyPr>
          <a:lstStyle/>
          <a:p>
            <a:r>
              <a:rPr lang="en-US" dirty="0"/>
              <a:t>Pump</a:t>
            </a:r>
          </a:p>
        </p:txBody>
      </p:sp>
      <p:pic>
        <p:nvPicPr>
          <p:cNvPr id="10" name="Picture 9">
            <a:extLst>
              <a:ext uri="{FF2B5EF4-FFF2-40B4-BE49-F238E27FC236}">
                <a16:creationId xmlns:a16="http://schemas.microsoft.com/office/drawing/2014/main" id="{9C372587-22A2-074D-9351-96137610C284}"/>
              </a:ext>
            </a:extLst>
          </p:cNvPr>
          <p:cNvPicPr>
            <a:picLocks noChangeAspect="1"/>
          </p:cNvPicPr>
          <p:nvPr/>
        </p:nvPicPr>
        <p:blipFill>
          <a:blip r:embed="rId7"/>
          <a:stretch>
            <a:fillRect/>
          </a:stretch>
        </p:blipFill>
        <p:spPr>
          <a:xfrm>
            <a:off x="5750718" y="1948139"/>
            <a:ext cx="1993900" cy="1689100"/>
          </a:xfrm>
          <a:prstGeom prst="rect">
            <a:avLst/>
          </a:prstGeom>
        </p:spPr>
      </p:pic>
      <p:sp>
        <p:nvSpPr>
          <p:cNvPr id="14" name="TextBox 13">
            <a:extLst>
              <a:ext uri="{FF2B5EF4-FFF2-40B4-BE49-F238E27FC236}">
                <a16:creationId xmlns:a16="http://schemas.microsoft.com/office/drawing/2014/main" id="{B3C25334-726D-F643-A8E0-DCACFA63A23C}"/>
              </a:ext>
            </a:extLst>
          </p:cNvPr>
          <p:cNvSpPr txBox="1"/>
          <p:nvPr/>
        </p:nvSpPr>
        <p:spPr>
          <a:xfrm>
            <a:off x="6183086" y="4036010"/>
            <a:ext cx="546945" cy="369332"/>
          </a:xfrm>
          <a:prstGeom prst="rect">
            <a:avLst/>
          </a:prstGeom>
          <a:noFill/>
        </p:spPr>
        <p:txBody>
          <a:bodyPr wrap="none" rtlCol="0">
            <a:spAutoFit/>
          </a:bodyPr>
          <a:lstStyle/>
          <a:p>
            <a:r>
              <a:rPr lang="en-US" dirty="0"/>
              <a:t>Bed</a:t>
            </a:r>
          </a:p>
        </p:txBody>
      </p:sp>
      <p:sp>
        <p:nvSpPr>
          <p:cNvPr id="15" name="TextBox 14">
            <a:extLst>
              <a:ext uri="{FF2B5EF4-FFF2-40B4-BE49-F238E27FC236}">
                <a16:creationId xmlns:a16="http://schemas.microsoft.com/office/drawing/2014/main" id="{D3B01E5C-5261-2A44-BB64-064159BB4CA0}"/>
              </a:ext>
            </a:extLst>
          </p:cNvPr>
          <p:cNvSpPr txBox="1"/>
          <p:nvPr/>
        </p:nvSpPr>
        <p:spPr>
          <a:xfrm>
            <a:off x="1583872" y="4049073"/>
            <a:ext cx="1893147" cy="369332"/>
          </a:xfrm>
          <a:prstGeom prst="rect">
            <a:avLst/>
          </a:prstGeom>
          <a:noFill/>
        </p:spPr>
        <p:txBody>
          <a:bodyPr wrap="none" rtlCol="0">
            <a:spAutoFit/>
          </a:bodyPr>
          <a:lstStyle/>
          <a:p>
            <a:r>
              <a:rPr lang="en-US" dirty="0"/>
              <a:t>EMR with Scanner</a:t>
            </a:r>
          </a:p>
        </p:txBody>
      </p:sp>
      <p:sp>
        <p:nvSpPr>
          <p:cNvPr id="16" name="TextBox 15">
            <a:extLst>
              <a:ext uri="{FF2B5EF4-FFF2-40B4-BE49-F238E27FC236}">
                <a16:creationId xmlns:a16="http://schemas.microsoft.com/office/drawing/2014/main" id="{5788D91D-6DB6-094E-ABA1-97561D134EFD}"/>
              </a:ext>
            </a:extLst>
          </p:cNvPr>
          <p:cNvSpPr txBox="1"/>
          <p:nvPr/>
        </p:nvSpPr>
        <p:spPr>
          <a:xfrm>
            <a:off x="884604" y="4698818"/>
            <a:ext cx="3757311" cy="369332"/>
          </a:xfrm>
          <a:prstGeom prst="rect">
            <a:avLst/>
          </a:prstGeom>
          <a:noFill/>
        </p:spPr>
        <p:txBody>
          <a:bodyPr wrap="none" rtlCol="0">
            <a:spAutoFit/>
          </a:bodyPr>
          <a:lstStyle/>
          <a:p>
            <a:r>
              <a:rPr lang="en-US" dirty="0"/>
              <a:t>PCIM Manager / Reporter / Consumer</a:t>
            </a:r>
          </a:p>
        </p:txBody>
      </p:sp>
      <p:sp>
        <p:nvSpPr>
          <p:cNvPr id="18" name="TextBox 17">
            <a:extLst>
              <a:ext uri="{FF2B5EF4-FFF2-40B4-BE49-F238E27FC236}">
                <a16:creationId xmlns:a16="http://schemas.microsoft.com/office/drawing/2014/main" id="{ADFA161A-9C1B-B34F-AE1D-7C7F603A7C6C}"/>
              </a:ext>
            </a:extLst>
          </p:cNvPr>
          <p:cNvSpPr txBox="1"/>
          <p:nvPr/>
        </p:nvSpPr>
        <p:spPr>
          <a:xfrm>
            <a:off x="7967510" y="5603966"/>
            <a:ext cx="1831784" cy="369332"/>
          </a:xfrm>
          <a:prstGeom prst="rect">
            <a:avLst/>
          </a:prstGeom>
          <a:noFill/>
        </p:spPr>
        <p:txBody>
          <a:bodyPr wrap="none" rtlCol="0">
            <a:spAutoFit/>
          </a:bodyPr>
          <a:lstStyle/>
          <a:p>
            <a:r>
              <a:rPr lang="en-US" dirty="0"/>
              <a:t>PCIM Consumers</a:t>
            </a:r>
          </a:p>
        </p:txBody>
      </p:sp>
      <p:sp>
        <p:nvSpPr>
          <p:cNvPr id="19" name="TextBox 18">
            <a:extLst>
              <a:ext uri="{FF2B5EF4-FFF2-40B4-BE49-F238E27FC236}">
                <a16:creationId xmlns:a16="http://schemas.microsoft.com/office/drawing/2014/main" id="{06805CD1-90C1-6149-960E-3766D9568781}"/>
              </a:ext>
            </a:extLst>
          </p:cNvPr>
          <p:cNvSpPr txBox="1"/>
          <p:nvPr/>
        </p:nvSpPr>
        <p:spPr>
          <a:xfrm>
            <a:off x="5636728" y="135794"/>
            <a:ext cx="6240533" cy="5468171"/>
          </a:xfrm>
          <a:prstGeom prst="rect">
            <a:avLst/>
          </a:prstGeom>
          <a:noFill/>
          <a:ln>
            <a:solidFill>
              <a:schemeClr val="tx1"/>
            </a:solidFill>
            <a:prstDash val="dash"/>
          </a:ln>
        </p:spPr>
        <p:txBody>
          <a:bodyPr wrap="square" rtlCol="0">
            <a:spAutoFit/>
          </a:bodyPr>
          <a:lstStyle/>
          <a:p>
            <a:endParaRPr lang="en-US" dirty="0"/>
          </a:p>
        </p:txBody>
      </p:sp>
      <p:sp>
        <p:nvSpPr>
          <p:cNvPr id="20" name="TextBox 19">
            <a:extLst>
              <a:ext uri="{FF2B5EF4-FFF2-40B4-BE49-F238E27FC236}">
                <a16:creationId xmlns:a16="http://schemas.microsoft.com/office/drawing/2014/main" id="{9F5736EB-56BD-174A-913E-5659CD98B767}"/>
              </a:ext>
            </a:extLst>
          </p:cNvPr>
          <p:cNvSpPr txBox="1"/>
          <p:nvPr/>
        </p:nvSpPr>
        <p:spPr>
          <a:xfrm>
            <a:off x="481093" y="1920848"/>
            <a:ext cx="4564334" cy="2783674"/>
          </a:xfrm>
          <a:prstGeom prst="rect">
            <a:avLst/>
          </a:prstGeom>
          <a:noFill/>
          <a:ln>
            <a:solidFill>
              <a:schemeClr val="tx1"/>
            </a:solidFill>
            <a:prstDash val="dash"/>
          </a:ln>
        </p:spPr>
        <p:txBody>
          <a:bodyPr wrap="square" rtlCol="0">
            <a:spAutoFit/>
          </a:bodyPr>
          <a:lstStyle/>
          <a:p>
            <a:endParaRPr lang="en-US" dirty="0"/>
          </a:p>
        </p:txBody>
      </p:sp>
      <p:pic>
        <p:nvPicPr>
          <p:cNvPr id="3" name="Picture 2">
            <a:extLst>
              <a:ext uri="{FF2B5EF4-FFF2-40B4-BE49-F238E27FC236}">
                <a16:creationId xmlns:a16="http://schemas.microsoft.com/office/drawing/2014/main" id="{59997867-3319-8841-8DD5-AFE5D9872A3B}"/>
              </a:ext>
            </a:extLst>
          </p:cNvPr>
          <p:cNvPicPr>
            <a:picLocks noChangeAspect="1"/>
          </p:cNvPicPr>
          <p:nvPr/>
        </p:nvPicPr>
        <p:blipFill>
          <a:blip r:embed="rId8"/>
          <a:stretch>
            <a:fillRect/>
          </a:stretch>
        </p:blipFill>
        <p:spPr>
          <a:xfrm>
            <a:off x="2037636" y="5134855"/>
            <a:ext cx="1163619" cy="692020"/>
          </a:xfrm>
          <a:prstGeom prst="rect">
            <a:avLst/>
          </a:prstGeom>
        </p:spPr>
      </p:pic>
      <p:sp>
        <p:nvSpPr>
          <p:cNvPr id="4" name="TextBox 3">
            <a:extLst>
              <a:ext uri="{FF2B5EF4-FFF2-40B4-BE49-F238E27FC236}">
                <a16:creationId xmlns:a16="http://schemas.microsoft.com/office/drawing/2014/main" id="{45A7849E-3FC0-1A47-BED5-D1250D5C5FC8}"/>
              </a:ext>
            </a:extLst>
          </p:cNvPr>
          <p:cNvSpPr txBox="1"/>
          <p:nvPr/>
        </p:nvSpPr>
        <p:spPr>
          <a:xfrm>
            <a:off x="3243029" y="5325934"/>
            <a:ext cx="1325235" cy="369332"/>
          </a:xfrm>
          <a:prstGeom prst="rect">
            <a:avLst/>
          </a:prstGeom>
          <a:noFill/>
        </p:spPr>
        <p:txBody>
          <a:bodyPr wrap="none" rtlCol="0">
            <a:spAutoFit/>
          </a:bodyPr>
          <a:lstStyle/>
          <a:p>
            <a:r>
              <a:rPr lang="en-US" dirty="0"/>
              <a:t>RTLS system</a:t>
            </a:r>
          </a:p>
        </p:txBody>
      </p:sp>
      <p:sp>
        <p:nvSpPr>
          <p:cNvPr id="22" name="TextBox 21">
            <a:extLst>
              <a:ext uri="{FF2B5EF4-FFF2-40B4-BE49-F238E27FC236}">
                <a16:creationId xmlns:a16="http://schemas.microsoft.com/office/drawing/2014/main" id="{6D709C28-2D0F-1047-B3C6-0B829979CD90}"/>
              </a:ext>
            </a:extLst>
          </p:cNvPr>
          <p:cNvSpPr txBox="1"/>
          <p:nvPr/>
        </p:nvSpPr>
        <p:spPr>
          <a:xfrm>
            <a:off x="1837083" y="5837320"/>
            <a:ext cx="1564724" cy="369332"/>
          </a:xfrm>
          <a:prstGeom prst="rect">
            <a:avLst/>
          </a:prstGeom>
          <a:noFill/>
        </p:spPr>
        <p:txBody>
          <a:bodyPr wrap="none" rtlCol="0">
            <a:spAutoFit/>
          </a:bodyPr>
          <a:lstStyle/>
          <a:p>
            <a:r>
              <a:rPr lang="en-US" dirty="0"/>
              <a:t>PCIM Reporter</a:t>
            </a:r>
          </a:p>
        </p:txBody>
      </p:sp>
    </p:spTree>
    <p:extLst>
      <p:ext uri="{BB962C8B-B14F-4D97-AF65-F5344CB8AC3E}">
        <p14:creationId xmlns:p14="http://schemas.microsoft.com/office/powerpoint/2010/main" val="141437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ocket Taking Off - Rocket Taking Off Png Transparent PNG - 522x454 - Free  Download on NicePNG">
            <a:extLst>
              <a:ext uri="{FF2B5EF4-FFF2-40B4-BE49-F238E27FC236}">
                <a16:creationId xmlns:a16="http://schemas.microsoft.com/office/drawing/2014/main" id="{61C0DDA9-FEFE-9E04-EE27-51084C625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818" y="1825625"/>
            <a:ext cx="6306879" cy="40983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EBA337-35CD-F64E-9B59-94214F143C10}"/>
              </a:ext>
            </a:extLst>
          </p:cNvPr>
          <p:cNvSpPr>
            <a:spLocks noGrp="1"/>
          </p:cNvSpPr>
          <p:nvPr>
            <p:ph type="title"/>
          </p:nvPr>
        </p:nvSpPr>
        <p:spPr>
          <a:xfrm>
            <a:off x="2141539" y="152474"/>
            <a:ext cx="9212261" cy="1325563"/>
          </a:xfrm>
        </p:spPr>
        <p:txBody>
          <a:bodyPr/>
          <a:lstStyle/>
          <a:p>
            <a:r>
              <a:rPr lang="en-US" dirty="0"/>
              <a:t>PCIM Specification - Roadmap</a:t>
            </a:r>
          </a:p>
        </p:txBody>
      </p:sp>
      <p:graphicFrame>
        <p:nvGraphicFramePr>
          <p:cNvPr id="4" name="Content Placeholder 3">
            <a:extLst>
              <a:ext uri="{FF2B5EF4-FFF2-40B4-BE49-F238E27FC236}">
                <a16:creationId xmlns:a16="http://schemas.microsoft.com/office/drawing/2014/main" id="{7861F1E5-8D0B-73FB-1A64-0CAB4ED86C5F}"/>
              </a:ext>
            </a:extLst>
          </p:cNvPr>
          <p:cNvGraphicFramePr>
            <a:graphicFrameLocks noGrp="1"/>
          </p:cNvGraphicFramePr>
          <p:nvPr>
            <p:ph idx="1"/>
            <p:extLst>
              <p:ext uri="{D42A27DB-BD31-4B8C-83A1-F6EECF244321}">
                <p14:modId xmlns:p14="http://schemas.microsoft.com/office/powerpoint/2010/main" val="3325347651"/>
              </p:ext>
            </p:extLst>
          </p:nvPr>
        </p:nvGraphicFramePr>
        <p:xfrm>
          <a:off x="838200" y="1825625"/>
          <a:ext cx="10515600" cy="4228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857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05A9-386B-4615-6FA6-F2BC4EB8B475}"/>
              </a:ext>
            </a:extLst>
          </p:cNvPr>
          <p:cNvSpPr>
            <a:spLocks noGrp="1"/>
          </p:cNvSpPr>
          <p:nvPr>
            <p:ph type="title"/>
          </p:nvPr>
        </p:nvSpPr>
        <p:spPr/>
        <p:txBody>
          <a:bodyPr/>
          <a:lstStyle/>
          <a:p>
            <a:r>
              <a:rPr lang="en-US" dirty="0"/>
              <a:t>Existing PCIM Use Cases</a:t>
            </a:r>
          </a:p>
        </p:txBody>
      </p:sp>
      <p:sp>
        <p:nvSpPr>
          <p:cNvPr id="3" name="Content Placeholder 2">
            <a:extLst>
              <a:ext uri="{FF2B5EF4-FFF2-40B4-BE49-F238E27FC236}">
                <a16:creationId xmlns:a16="http://schemas.microsoft.com/office/drawing/2014/main" id="{946F4396-960D-1245-85BF-D56ADA8CDCD3}"/>
              </a:ext>
            </a:extLst>
          </p:cNvPr>
          <p:cNvSpPr>
            <a:spLocks noGrp="1"/>
          </p:cNvSpPr>
          <p:nvPr>
            <p:ph idx="1"/>
          </p:nvPr>
        </p:nvSpPr>
        <p:spPr/>
        <p:txBody>
          <a:bodyPr/>
          <a:lstStyle/>
          <a:p>
            <a:pPr marL="514350" indent="-514350">
              <a:buFont typeface="+mj-lt"/>
              <a:buAutoNum type="arabicPeriod"/>
            </a:pPr>
            <a:r>
              <a:rPr lang="en-US" dirty="0"/>
              <a:t>Association</a:t>
            </a:r>
          </a:p>
          <a:p>
            <a:pPr marL="514350" indent="-514350">
              <a:buFont typeface="+mj-lt"/>
              <a:buAutoNum type="arabicPeriod"/>
            </a:pPr>
            <a:r>
              <a:rPr lang="en-US" dirty="0"/>
              <a:t>Disassociation</a:t>
            </a:r>
          </a:p>
          <a:p>
            <a:pPr marL="514350" indent="-514350">
              <a:buFont typeface="+mj-lt"/>
              <a:buAutoNum type="arabicPeriod"/>
            </a:pPr>
            <a:r>
              <a:rPr lang="en-US" dirty="0"/>
              <a:t>Query for devices for a patient</a:t>
            </a:r>
          </a:p>
          <a:p>
            <a:pPr marL="514350" indent="-514350">
              <a:buFont typeface="+mj-lt"/>
              <a:buAutoNum type="arabicPeriod"/>
            </a:pPr>
            <a:r>
              <a:rPr lang="en-US" dirty="0"/>
              <a:t>Query for patient associated with a device</a:t>
            </a:r>
          </a:p>
          <a:p>
            <a:pPr marL="514350" indent="-514350">
              <a:buFont typeface="+mj-lt"/>
              <a:buAutoNum type="arabicPeriod"/>
            </a:pPr>
            <a:r>
              <a:rPr lang="en-US" dirty="0"/>
              <a:t>Device registration</a:t>
            </a:r>
          </a:p>
          <a:p>
            <a:pPr marL="514350" indent="-514350">
              <a:buFont typeface="+mj-lt"/>
              <a:buAutoNum type="arabicPeriod"/>
            </a:pPr>
            <a:r>
              <a:rPr lang="en-US" dirty="0"/>
              <a:t>Query for list of devices for an association (ran out of steam)</a:t>
            </a:r>
          </a:p>
        </p:txBody>
      </p:sp>
    </p:spTree>
    <p:extLst>
      <p:ext uri="{BB962C8B-B14F-4D97-AF65-F5344CB8AC3E}">
        <p14:creationId xmlns:p14="http://schemas.microsoft.com/office/powerpoint/2010/main" val="135313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0A30-1A84-BCF3-ED69-D1C89BC07526}"/>
              </a:ext>
            </a:extLst>
          </p:cNvPr>
          <p:cNvSpPr>
            <a:spLocks noGrp="1"/>
          </p:cNvSpPr>
          <p:nvPr>
            <p:ph type="title"/>
          </p:nvPr>
        </p:nvSpPr>
        <p:spPr/>
        <p:txBody>
          <a:bodyPr/>
          <a:lstStyle/>
          <a:p>
            <a:r>
              <a:rPr lang="en-US" dirty="0"/>
              <a:t>Additional PCIM Use Cases</a:t>
            </a:r>
          </a:p>
        </p:txBody>
      </p:sp>
      <p:sp>
        <p:nvSpPr>
          <p:cNvPr id="3" name="Content Placeholder 2">
            <a:extLst>
              <a:ext uri="{FF2B5EF4-FFF2-40B4-BE49-F238E27FC236}">
                <a16:creationId xmlns:a16="http://schemas.microsoft.com/office/drawing/2014/main" id="{9AF9ABEC-3AB6-7746-EB67-B5962CF2CD68}"/>
              </a:ext>
            </a:extLst>
          </p:cNvPr>
          <p:cNvSpPr>
            <a:spLocks noGrp="1"/>
          </p:cNvSpPr>
          <p:nvPr>
            <p:ph idx="1"/>
          </p:nvPr>
        </p:nvSpPr>
        <p:spPr/>
        <p:txBody>
          <a:bodyPr/>
          <a:lstStyle/>
          <a:p>
            <a:r>
              <a:rPr lang="en-US" dirty="0"/>
              <a:t>Invalid association and error handling (DPAR &lt;&gt; DPAM)</a:t>
            </a:r>
          </a:p>
          <a:p>
            <a:pPr lvl="1"/>
            <a:r>
              <a:rPr lang="en-US" dirty="0"/>
              <a:t>E.g. Device is not known</a:t>
            </a:r>
          </a:p>
          <a:p>
            <a:pPr lvl="1"/>
            <a:r>
              <a:rPr lang="en-US" dirty="0"/>
              <a:t>E.g. Patient is not known</a:t>
            </a:r>
          </a:p>
          <a:p>
            <a:pPr lvl="1"/>
            <a:r>
              <a:rPr lang="en-US" dirty="0"/>
              <a:t>E.g. Device or patient associated already (association report)</a:t>
            </a:r>
          </a:p>
          <a:p>
            <a:pPr lvl="1"/>
            <a:r>
              <a:rPr lang="en-US" dirty="0"/>
              <a:t>E.g. Device or patient not associated (disassociation report)</a:t>
            </a:r>
          </a:p>
          <a:p>
            <a:r>
              <a:rPr lang="en-US" dirty="0"/>
              <a:t>Association conflict resolution (DPAR </a:t>
            </a:r>
            <a:r>
              <a:rPr lang="en-US" dirty="0">
                <a:sym typeface="Wingdings" pitchFamily="2" charset="2"/>
              </a:rPr>
              <a:t>&lt;&gt; DPAM)</a:t>
            </a:r>
          </a:p>
          <a:p>
            <a:pPr lvl="1"/>
            <a:r>
              <a:rPr lang="en-US" dirty="0">
                <a:sym typeface="Wingdings" pitchFamily="2" charset="2"/>
              </a:rPr>
              <a:t>E.g. accurate association report, but disassociation latency due to HMI with barcode scanner</a:t>
            </a:r>
          </a:p>
          <a:p>
            <a:r>
              <a:rPr lang="en-US" dirty="0">
                <a:sym typeface="Wingdings" pitchFamily="2" charset="2"/>
              </a:rPr>
              <a:t>Association conflict resolution (DPAC &lt;&gt; DPAM)</a:t>
            </a:r>
          </a:p>
          <a:p>
            <a:pPr lvl="1"/>
            <a:r>
              <a:rPr lang="en-US" dirty="0">
                <a:sym typeface="Wingdings" pitchFamily="2" charset="2"/>
              </a:rPr>
              <a:t>E.g. Medical device or gateway detects impossible situation (expand)</a:t>
            </a:r>
          </a:p>
          <a:p>
            <a:pPr lvl="1"/>
            <a:endParaRPr lang="en-US" dirty="0">
              <a:sym typeface="Wingdings" pitchFamily="2" charset="2"/>
            </a:endParaRPr>
          </a:p>
          <a:p>
            <a:endParaRPr lang="en-US" dirty="0">
              <a:sym typeface="Wingdings" pitchFamily="2" charset="2"/>
            </a:endParaRPr>
          </a:p>
          <a:p>
            <a:endParaRPr lang="en-US" dirty="0"/>
          </a:p>
        </p:txBody>
      </p:sp>
    </p:spTree>
    <p:extLst>
      <p:ext uri="{BB962C8B-B14F-4D97-AF65-F5344CB8AC3E}">
        <p14:creationId xmlns:p14="http://schemas.microsoft.com/office/powerpoint/2010/main" val="220257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9CC8-55A1-EE7B-D492-788E4413E5C0}"/>
              </a:ext>
            </a:extLst>
          </p:cNvPr>
          <p:cNvSpPr>
            <a:spLocks noGrp="1"/>
          </p:cNvSpPr>
          <p:nvPr>
            <p:ph type="title"/>
          </p:nvPr>
        </p:nvSpPr>
        <p:spPr/>
        <p:txBody>
          <a:bodyPr/>
          <a:lstStyle/>
          <a:p>
            <a:r>
              <a:rPr lang="en-US" dirty="0"/>
              <a:t>PCIM Specification - Next Steps</a:t>
            </a:r>
          </a:p>
        </p:txBody>
      </p:sp>
      <p:sp>
        <p:nvSpPr>
          <p:cNvPr id="3" name="Content Placeholder 2">
            <a:extLst>
              <a:ext uri="{FF2B5EF4-FFF2-40B4-BE49-F238E27FC236}">
                <a16:creationId xmlns:a16="http://schemas.microsoft.com/office/drawing/2014/main" id="{AB509AF5-9103-F639-473B-AACDE91AC83F}"/>
              </a:ext>
            </a:extLst>
          </p:cNvPr>
          <p:cNvSpPr>
            <a:spLocks noGrp="1"/>
          </p:cNvSpPr>
          <p:nvPr>
            <p:ph idx="1"/>
          </p:nvPr>
        </p:nvSpPr>
        <p:spPr/>
        <p:txBody>
          <a:bodyPr>
            <a:normAutofit lnSpcReduction="10000"/>
          </a:bodyPr>
          <a:lstStyle/>
          <a:p>
            <a:r>
              <a:rPr lang="en-US" dirty="0"/>
              <a:t>Foundational CP for transaction changes(</a:t>
            </a:r>
            <a:r>
              <a:rPr lang="en-US" strike="sngStrike" dirty="0"/>
              <a:t>PCD-17,18</a:t>
            </a:r>
            <a:r>
              <a:rPr lang="en-US" dirty="0"/>
              <a:t> and </a:t>
            </a:r>
            <a:r>
              <a:rPr lang="en-US" dirty="0">
                <a:solidFill>
                  <a:schemeClr val="accent6"/>
                </a:solidFill>
              </a:rPr>
              <a:t>PCD 21,22</a:t>
            </a:r>
            <a:r>
              <a:rPr lang="en-US" dirty="0"/>
              <a:t>)</a:t>
            </a:r>
          </a:p>
          <a:p>
            <a:pPr lvl="1"/>
            <a:r>
              <a:rPr lang="en-US" dirty="0"/>
              <a:t>PCD 21 for </a:t>
            </a:r>
            <a:r>
              <a:rPr lang="en-US" b="1" dirty="0"/>
              <a:t>asserting</a:t>
            </a:r>
            <a:r>
              <a:rPr lang="en-US" dirty="0"/>
              <a:t> association and disassociation events</a:t>
            </a:r>
          </a:p>
          <a:p>
            <a:pPr lvl="1"/>
            <a:r>
              <a:rPr lang="en-US" dirty="0"/>
              <a:t>PCD 22 for </a:t>
            </a:r>
            <a:r>
              <a:rPr lang="en-US" b="1" dirty="0"/>
              <a:t>reporting</a:t>
            </a:r>
            <a:r>
              <a:rPr lang="en-US" dirty="0"/>
              <a:t> association and disassociation events</a:t>
            </a:r>
          </a:p>
          <a:p>
            <a:pPr lvl="1"/>
            <a:r>
              <a:rPr lang="en-US" dirty="0"/>
              <a:t>PCD 19 clarifications, especially around real-time subscription and connection management approach</a:t>
            </a:r>
          </a:p>
          <a:p>
            <a:pPr lvl="1"/>
            <a:r>
              <a:rPr lang="en-US" dirty="0"/>
              <a:t>Draft CP #1, 2 and 3 would be replaced by this overarching CP</a:t>
            </a:r>
          </a:p>
          <a:p>
            <a:pPr lvl="1"/>
            <a:r>
              <a:rPr lang="en-US" dirty="0"/>
              <a:t>Draft CP for error responses also included as they relate to PCD 21 and PCD 22</a:t>
            </a:r>
          </a:p>
          <a:p>
            <a:r>
              <a:rPr lang="en-US" dirty="0"/>
              <a:t>Approval of foundational CP</a:t>
            </a:r>
          </a:p>
          <a:p>
            <a:r>
              <a:rPr lang="en-US" dirty="0"/>
              <a:t>Optional Order ID and other CPs </a:t>
            </a:r>
          </a:p>
          <a:p>
            <a:r>
              <a:rPr lang="en-US" dirty="0"/>
              <a:t>Update </a:t>
            </a:r>
            <a:r>
              <a:rPr lang="en-US" dirty="0" err="1"/>
              <a:t>Connectathon</a:t>
            </a:r>
            <a:r>
              <a:rPr lang="en-US" dirty="0"/>
              <a:t> Tests and NIST validation tool</a:t>
            </a:r>
          </a:p>
        </p:txBody>
      </p:sp>
    </p:spTree>
    <p:extLst>
      <p:ext uri="{BB962C8B-B14F-4D97-AF65-F5344CB8AC3E}">
        <p14:creationId xmlns:p14="http://schemas.microsoft.com/office/powerpoint/2010/main" val="115113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7473F2-0B9F-3AF8-77B9-ECD3B6AE734C}"/>
              </a:ext>
            </a:extLst>
          </p:cNvPr>
          <p:cNvPicPr>
            <a:picLocks noChangeAspect="1"/>
          </p:cNvPicPr>
          <p:nvPr/>
        </p:nvPicPr>
        <p:blipFill>
          <a:blip r:embed="rId2"/>
          <a:stretch>
            <a:fillRect/>
          </a:stretch>
        </p:blipFill>
        <p:spPr>
          <a:xfrm>
            <a:off x="4475018" y="1355562"/>
            <a:ext cx="3477491" cy="4340840"/>
          </a:xfrm>
          <a:prstGeom prst="rect">
            <a:avLst/>
          </a:prstGeom>
        </p:spPr>
      </p:pic>
      <p:sp>
        <p:nvSpPr>
          <p:cNvPr id="2" name="Title 1">
            <a:extLst>
              <a:ext uri="{FF2B5EF4-FFF2-40B4-BE49-F238E27FC236}">
                <a16:creationId xmlns:a16="http://schemas.microsoft.com/office/drawing/2014/main" id="{82D7CDB9-C19D-3DD9-77FB-BE4F9927016A}"/>
              </a:ext>
            </a:extLst>
          </p:cNvPr>
          <p:cNvSpPr>
            <a:spLocks noGrp="1"/>
          </p:cNvSpPr>
          <p:nvPr>
            <p:ph type="title"/>
          </p:nvPr>
        </p:nvSpPr>
        <p:spPr/>
        <p:txBody>
          <a:bodyPr/>
          <a:lstStyle/>
          <a:p>
            <a:r>
              <a:rPr lang="en-US" dirty="0"/>
              <a:t>Basic Association Sequence Diagram</a:t>
            </a:r>
          </a:p>
        </p:txBody>
      </p:sp>
    </p:spTree>
    <p:extLst>
      <p:ext uri="{BB962C8B-B14F-4D97-AF65-F5344CB8AC3E}">
        <p14:creationId xmlns:p14="http://schemas.microsoft.com/office/powerpoint/2010/main" val="184190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1E74-C904-8137-285C-C9D052F84215}"/>
              </a:ext>
            </a:extLst>
          </p:cNvPr>
          <p:cNvSpPr>
            <a:spLocks noGrp="1"/>
          </p:cNvSpPr>
          <p:nvPr>
            <p:ph type="title"/>
          </p:nvPr>
        </p:nvSpPr>
        <p:spPr/>
        <p:txBody>
          <a:bodyPr/>
          <a:lstStyle/>
          <a:p>
            <a:r>
              <a:rPr lang="en-US" dirty="0"/>
              <a:t>Associate/Disassociate Sequence Diagram</a:t>
            </a:r>
          </a:p>
        </p:txBody>
      </p:sp>
      <p:sp>
        <p:nvSpPr>
          <p:cNvPr id="3" name="Content Placeholder 2">
            <a:extLst>
              <a:ext uri="{FF2B5EF4-FFF2-40B4-BE49-F238E27FC236}">
                <a16:creationId xmlns:a16="http://schemas.microsoft.com/office/drawing/2014/main" id="{F18B09D9-935B-8D70-4EBC-16484BA3753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2C6EFAE-CC9D-0C8D-6D46-8982D8B54FFB}"/>
              </a:ext>
            </a:extLst>
          </p:cNvPr>
          <p:cNvPicPr>
            <a:picLocks noChangeAspect="1"/>
          </p:cNvPicPr>
          <p:nvPr/>
        </p:nvPicPr>
        <p:blipFill>
          <a:blip r:embed="rId2"/>
          <a:stretch>
            <a:fillRect/>
          </a:stretch>
        </p:blipFill>
        <p:spPr>
          <a:xfrm>
            <a:off x="4428531" y="1825625"/>
            <a:ext cx="3334937" cy="4342990"/>
          </a:xfrm>
          <a:prstGeom prst="rect">
            <a:avLst/>
          </a:prstGeom>
        </p:spPr>
      </p:pic>
    </p:spTree>
    <p:extLst>
      <p:ext uri="{BB962C8B-B14F-4D97-AF65-F5344CB8AC3E}">
        <p14:creationId xmlns:p14="http://schemas.microsoft.com/office/powerpoint/2010/main" val="419751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1EF9-A407-6DB1-37B9-0A73538BD4AB}"/>
              </a:ext>
            </a:extLst>
          </p:cNvPr>
          <p:cNvSpPr>
            <a:spLocks noGrp="1"/>
          </p:cNvSpPr>
          <p:nvPr>
            <p:ph type="title"/>
          </p:nvPr>
        </p:nvSpPr>
        <p:spPr/>
        <p:txBody>
          <a:bodyPr/>
          <a:lstStyle/>
          <a:p>
            <a:r>
              <a:rPr lang="en-US" dirty="0"/>
              <a:t>PCIM – Purpose Goals</a:t>
            </a:r>
          </a:p>
        </p:txBody>
      </p:sp>
      <p:sp>
        <p:nvSpPr>
          <p:cNvPr id="3" name="Content Placeholder 2">
            <a:extLst>
              <a:ext uri="{FF2B5EF4-FFF2-40B4-BE49-F238E27FC236}">
                <a16:creationId xmlns:a16="http://schemas.microsoft.com/office/drawing/2014/main" id="{08C6B132-9B35-AEDD-0130-2A89CDD4233E}"/>
              </a:ext>
            </a:extLst>
          </p:cNvPr>
          <p:cNvSpPr>
            <a:spLocks noGrp="1"/>
          </p:cNvSpPr>
          <p:nvPr>
            <p:ph idx="1"/>
          </p:nvPr>
        </p:nvSpPr>
        <p:spPr/>
        <p:txBody>
          <a:bodyPr>
            <a:normAutofit fontScale="92500" lnSpcReduction="10000"/>
          </a:bodyPr>
          <a:lstStyle/>
          <a:p>
            <a:r>
              <a:rPr lang="en-US" dirty="0"/>
              <a:t>Accuracy - Accurate patient and location information stamped on device data increases safety and care efficiency</a:t>
            </a:r>
          </a:p>
          <a:p>
            <a:pPr lvl="1"/>
            <a:r>
              <a:rPr lang="en-US" sz="2200" dirty="0"/>
              <a:t>Patient safety is paramount, transactions and workflow must ensure actors must always have accurate state even after network outage, system downtime, medical device power cycle, etc.</a:t>
            </a:r>
          </a:p>
          <a:p>
            <a:r>
              <a:rPr lang="en-US" dirty="0"/>
              <a:t>Non-intrusive - Clinical workflow is not burdensome</a:t>
            </a:r>
          </a:p>
          <a:p>
            <a:pPr lvl="1"/>
            <a:r>
              <a:rPr lang="en-US" sz="2200" dirty="0"/>
              <a:t>Clinicians don’t want or have time to search, select patients on all device displays!</a:t>
            </a:r>
          </a:p>
          <a:p>
            <a:pPr lvl="1"/>
            <a:r>
              <a:rPr lang="en-US" sz="2200" dirty="0"/>
              <a:t>Many device vendors don’t provide UI implementations for selecting patients</a:t>
            </a:r>
          </a:p>
          <a:p>
            <a:pPr lvl="1"/>
            <a:r>
              <a:rPr lang="en-US" sz="2200" dirty="0"/>
              <a:t>Non-intrusive workflow is very important for staff. They will not appreciate needing to reassociate confirmed device-patient associations in one or more rooms if a system, device or network goes down.</a:t>
            </a:r>
          </a:p>
          <a:p>
            <a:r>
              <a:rPr lang="en-US" dirty="0"/>
              <a:t>Simplified setup and low-maintenance configuration</a:t>
            </a:r>
          </a:p>
          <a:p>
            <a:pPr lvl="1"/>
            <a:r>
              <a:rPr lang="en-US" sz="2200" dirty="0"/>
              <a:t>Near zero-touch configuration for reporters, managers, and consumers</a:t>
            </a:r>
          </a:p>
          <a:p>
            <a:pPr lvl="1"/>
            <a:r>
              <a:rPr lang="en-US" sz="2200" dirty="0"/>
              <a:t>Interoperable interfaces facilitate plug and play actor participation</a:t>
            </a:r>
          </a:p>
          <a:p>
            <a:endParaRPr lang="en-US" dirty="0"/>
          </a:p>
        </p:txBody>
      </p:sp>
    </p:spTree>
    <p:extLst>
      <p:ext uri="{BB962C8B-B14F-4D97-AF65-F5344CB8AC3E}">
        <p14:creationId xmlns:p14="http://schemas.microsoft.com/office/powerpoint/2010/main" val="164189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E5B6-711F-C110-3177-2F1674997F4A}"/>
              </a:ext>
            </a:extLst>
          </p:cNvPr>
          <p:cNvSpPr>
            <a:spLocks noGrp="1"/>
          </p:cNvSpPr>
          <p:nvPr>
            <p:ph type="title"/>
          </p:nvPr>
        </p:nvSpPr>
        <p:spPr/>
        <p:txBody>
          <a:bodyPr/>
          <a:lstStyle/>
          <a:p>
            <a:r>
              <a:rPr lang="en-US" dirty="0"/>
              <a:t>PCIM Actors</a:t>
            </a:r>
          </a:p>
        </p:txBody>
      </p:sp>
      <p:pic>
        <p:nvPicPr>
          <p:cNvPr id="3" name="Picture 2" descr="Diagram&#10;&#10;Description automatically generated">
            <a:extLst>
              <a:ext uri="{FF2B5EF4-FFF2-40B4-BE49-F238E27FC236}">
                <a16:creationId xmlns:a16="http://schemas.microsoft.com/office/drawing/2014/main" id="{FEF92BDB-C4C7-8110-B3AD-2A74EE48113F}"/>
              </a:ext>
            </a:extLst>
          </p:cNvPr>
          <p:cNvPicPr>
            <a:picLocks noChangeAspect="1"/>
          </p:cNvPicPr>
          <p:nvPr/>
        </p:nvPicPr>
        <p:blipFill>
          <a:blip r:embed="rId2"/>
          <a:stretch>
            <a:fillRect/>
          </a:stretch>
        </p:blipFill>
        <p:spPr>
          <a:xfrm>
            <a:off x="5243946" y="627611"/>
            <a:ext cx="4412673" cy="5227320"/>
          </a:xfrm>
          <a:prstGeom prst="rect">
            <a:avLst/>
          </a:prstGeom>
        </p:spPr>
      </p:pic>
    </p:spTree>
    <p:extLst>
      <p:ext uri="{BB962C8B-B14F-4D97-AF65-F5344CB8AC3E}">
        <p14:creationId xmlns:p14="http://schemas.microsoft.com/office/powerpoint/2010/main" val="330990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FFA-B6DE-8C45-8D19-87104D7FA0C5}"/>
              </a:ext>
            </a:extLst>
          </p:cNvPr>
          <p:cNvSpPr>
            <a:spLocks noGrp="1"/>
          </p:cNvSpPr>
          <p:nvPr>
            <p:ph type="title"/>
          </p:nvPr>
        </p:nvSpPr>
        <p:spPr/>
        <p:txBody>
          <a:bodyPr/>
          <a:lstStyle/>
          <a:p>
            <a:r>
              <a:rPr lang="en-US" dirty="0"/>
              <a:t>Examples of Actors</a:t>
            </a:r>
          </a:p>
        </p:txBody>
      </p:sp>
      <p:sp>
        <p:nvSpPr>
          <p:cNvPr id="3" name="Content Placeholder 2">
            <a:extLst>
              <a:ext uri="{FF2B5EF4-FFF2-40B4-BE49-F238E27FC236}">
                <a16:creationId xmlns:a16="http://schemas.microsoft.com/office/drawing/2014/main" id="{AC5972D8-7586-9F4E-87CC-BDEA0DF8B933}"/>
              </a:ext>
            </a:extLst>
          </p:cNvPr>
          <p:cNvSpPr>
            <a:spLocks noGrp="1"/>
          </p:cNvSpPr>
          <p:nvPr>
            <p:ph idx="1"/>
          </p:nvPr>
        </p:nvSpPr>
        <p:spPr/>
        <p:txBody>
          <a:bodyPr>
            <a:normAutofit fontScale="92500" lnSpcReduction="20000"/>
          </a:bodyPr>
          <a:lstStyle/>
          <a:p>
            <a:r>
              <a:rPr lang="en-US" dirty="0"/>
              <a:t>PCIM Consumer</a:t>
            </a:r>
          </a:p>
          <a:p>
            <a:pPr lvl="1"/>
            <a:r>
              <a:rPr lang="en-US" dirty="0"/>
              <a:t>Medical device (Ventilator, Infusion Pump, Patient Monitor, Dialysis Machine, …)</a:t>
            </a:r>
          </a:p>
          <a:p>
            <a:pPr lvl="1"/>
            <a:r>
              <a:rPr lang="en-US" dirty="0"/>
              <a:t>Clinical applications that needs association information</a:t>
            </a:r>
          </a:p>
          <a:p>
            <a:r>
              <a:rPr lang="en-US" dirty="0"/>
              <a:t>PCIM Reporter</a:t>
            </a:r>
          </a:p>
          <a:p>
            <a:pPr lvl="1"/>
            <a:r>
              <a:rPr lang="en-US" dirty="0"/>
              <a:t>EMR </a:t>
            </a:r>
          </a:p>
          <a:p>
            <a:pPr lvl="1"/>
            <a:r>
              <a:rPr lang="en-US" dirty="0"/>
              <a:t>Custom software application (desktop, tablet, phone)</a:t>
            </a:r>
          </a:p>
          <a:p>
            <a:pPr lvl="1"/>
            <a:r>
              <a:rPr lang="en-US" dirty="0"/>
              <a:t>Dedicated hardware device in the room</a:t>
            </a:r>
          </a:p>
          <a:p>
            <a:pPr lvl="1"/>
            <a:r>
              <a:rPr lang="en-US" dirty="0"/>
              <a:t>RTLS system with no user interface</a:t>
            </a:r>
          </a:p>
          <a:p>
            <a:pPr lvl="1"/>
            <a:r>
              <a:rPr lang="en-US" dirty="0"/>
              <a:t>Medical device itself in some instances</a:t>
            </a:r>
          </a:p>
          <a:p>
            <a:r>
              <a:rPr lang="en-US" dirty="0"/>
              <a:t>PCIM Manager</a:t>
            </a:r>
          </a:p>
          <a:p>
            <a:pPr lvl="1"/>
            <a:r>
              <a:rPr lang="en-US" dirty="0"/>
              <a:t>EMR</a:t>
            </a:r>
          </a:p>
          <a:p>
            <a:pPr lvl="1"/>
            <a:r>
              <a:rPr lang="en-US" dirty="0"/>
              <a:t>Cloud-based or on-prem system</a:t>
            </a:r>
          </a:p>
          <a:p>
            <a:pPr lvl="1"/>
            <a:r>
              <a:rPr lang="en-US" dirty="0"/>
              <a:t>Dedicated third-party product or integrated vendor offering</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00862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ADB8-3191-5A17-F30C-79D557DE4D40}"/>
              </a:ext>
            </a:extLst>
          </p:cNvPr>
          <p:cNvSpPr>
            <a:spLocks noGrp="1"/>
          </p:cNvSpPr>
          <p:nvPr>
            <p:ph type="title"/>
          </p:nvPr>
        </p:nvSpPr>
        <p:spPr/>
        <p:txBody>
          <a:bodyPr/>
          <a:lstStyle/>
          <a:p>
            <a:r>
              <a:rPr lang="en-US" dirty="0"/>
              <a:t>PCIM Transactions</a:t>
            </a:r>
          </a:p>
        </p:txBody>
      </p:sp>
      <p:sp>
        <p:nvSpPr>
          <p:cNvPr id="3" name="Content Placeholder 2">
            <a:extLst>
              <a:ext uri="{FF2B5EF4-FFF2-40B4-BE49-F238E27FC236}">
                <a16:creationId xmlns:a16="http://schemas.microsoft.com/office/drawing/2014/main" id="{38A855DB-46A9-4A95-1543-D0C3532D795D}"/>
              </a:ext>
            </a:extLst>
          </p:cNvPr>
          <p:cNvSpPr>
            <a:spLocks noGrp="1"/>
          </p:cNvSpPr>
          <p:nvPr>
            <p:ph idx="1"/>
          </p:nvPr>
        </p:nvSpPr>
        <p:spPr/>
        <p:txBody>
          <a:bodyPr/>
          <a:lstStyle/>
          <a:p>
            <a:r>
              <a:rPr lang="en-US" dirty="0"/>
              <a:t>Register Device</a:t>
            </a:r>
          </a:p>
          <a:p>
            <a:r>
              <a:rPr lang="en-US" dirty="0"/>
              <a:t>Assert Association State</a:t>
            </a:r>
          </a:p>
          <a:p>
            <a:r>
              <a:rPr lang="en-US" dirty="0"/>
              <a:t>Report Association State</a:t>
            </a:r>
          </a:p>
          <a:p>
            <a:r>
              <a:rPr lang="en-US" dirty="0"/>
              <a:t>Query Associations</a:t>
            </a:r>
          </a:p>
          <a:p>
            <a:endParaRPr lang="en-US" dirty="0"/>
          </a:p>
          <a:p>
            <a:endParaRPr lang="en-US" dirty="0"/>
          </a:p>
        </p:txBody>
      </p:sp>
    </p:spTree>
    <p:extLst>
      <p:ext uri="{BB962C8B-B14F-4D97-AF65-F5344CB8AC3E}">
        <p14:creationId xmlns:p14="http://schemas.microsoft.com/office/powerpoint/2010/main" val="21996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A3EF-1560-ACE2-A63B-81CCC7F38A55}"/>
              </a:ext>
            </a:extLst>
          </p:cNvPr>
          <p:cNvSpPr>
            <a:spLocks noGrp="1"/>
          </p:cNvSpPr>
          <p:nvPr>
            <p:ph type="title"/>
          </p:nvPr>
        </p:nvSpPr>
        <p:spPr/>
        <p:txBody>
          <a:bodyPr/>
          <a:lstStyle/>
          <a:p>
            <a:r>
              <a:rPr lang="en-US" dirty="0"/>
              <a:t>Purpose - Register Device Transaction</a:t>
            </a:r>
          </a:p>
        </p:txBody>
      </p:sp>
      <p:sp>
        <p:nvSpPr>
          <p:cNvPr id="3" name="Content Placeholder 2">
            <a:extLst>
              <a:ext uri="{FF2B5EF4-FFF2-40B4-BE49-F238E27FC236}">
                <a16:creationId xmlns:a16="http://schemas.microsoft.com/office/drawing/2014/main" id="{9DFEE2B7-4C49-CCDB-C0B5-A2F110CEBF27}"/>
              </a:ext>
            </a:extLst>
          </p:cNvPr>
          <p:cNvSpPr>
            <a:spLocks noGrp="1"/>
          </p:cNvSpPr>
          <p:nvPr>
            <p:ph idx="1"/>
          </p:nvPr>
        </p:nvSpPr>
        <p:spPr/>
        <p:txBody>
          <a:bodyPr/>
          <a:lstStyle/>
          <a:p>
            <a:r>
              <a:rPr lang="en-US" dirty="0"/>
              <a:t>Simplifies configuration</a:t>
            </a:r>
          </a:p>
          <a:p>
            <a:r>
              <a:rPr lang="en-US" dirty="0"/>
              <a:t>Reduces maintenance burden on IT</a:t>
            </a:r>
          </a:p>
          <a:p>
            <a:r>
              <a:rPr lang="en-US" dirty="0"/>
              <a:t>Accurate roster of devices available for association updated in near real-time</a:t>
            </a:r>
          </a:p>
          <a:p>
            <a:endParaRPr lang="en-US" dirty="0"/>
          </a:p>
        </p:txBody>
      </p:sp>
    </p:spTree>
    <p:extLst>
      <p:ext uri="{BB962C8B-B14F-4D97-AF65-F5344CB8AC3E}">
        <p14:creationId xmlns:p14="http://schemas.microsoft.com/office/powerpoint/2010/main" val="344960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A3EF-1560-ACE2-A63B-81CCC7F38A55}"/>
              </a:ext>
            </a:extLst>
          </p:cNvPr>
          <p:cNvSpPr>
            <a:spLocks noGrp="1"/>
          </p:cNvSpPr>
          <p:nvPr>
            <p:ph type="title"/>
          </p:nvPr>
        </p:nvSpPr>
        <p:spPr/>
        <p:txBody>
          <a:bodyPr/>
          <a:lstStyle/>
          <a:p>
            <a:r>
              <a:rPr lang="en-US" dirty="0"/>
              <a:t>Purpose – Assert Association State</a:t>
            </a:r>
          </a:p>
        </p:txBody>
      </p:sp>
      <p:sp>
        <p:nvSpPr>
          <p:cNvPr id="3" name="Content Placeholder 2">
            <a:extLst>
              <a:ext uri="{FF2B5EF4-FFF2-40B4-BE49-F238E27FC236}">
                <a16:creationId xmlns:a16="http://schemas.microsoft.com/office/drawing/2014/main" id="{9DFEE2B7-4C49-CCDB-C0B5-A2F110CEBF27}"/>
              </a:ext>
            </a:extLst>
          </p:cNvPr>
          <p:cNvSpPr>
            <a:spLocks noGrp="1"/>
          </p:cNvSpPr>
          <p:nvPr>
            <p:ph idx="1"/>
          </p:nvPr>
        </p:nvSpPr>
        <p:spPr/>
        <p:txBody>
          <a:bodyPr/>
          <a:lstStyle/>
          <a:p>
            <a:r>
              <a:rPr lang="en-US" dirty="0"/>
              <a:t>Notifies a manager of an association / disassociation with all necessary info</a:t>
            </a:r>
          </a:p>
          <a:p>
            <a:pPr lvl="1"/>
            <a:r>
              <a:rPr lang="en-US" dirty="0"/>
              <a:t>Device</a:t>
            </a:r>
          </a:p>
          <a:p>
            <a:pPr lvl="1"/>
            <a:r>
              <a:rPr lang="en-US" dirty="0"/>
              <a:t>Patient</a:t>
            </a:r>
          </a:p>
          <a:p>
            <a:pPr lvl="1"/>
            <a:r>
              <a:rPr lang="en-US" dirty="0"/>
              <a:t>Timestamps</a:t>
            </a:r>
          </a:p>
          <a:p>
            <a:pPr lvl="1"/>
            <a:r>
              <a:rPr lang="en-US" dirty="0"/>
              <a:t>Responsible Observers or automated system identifier</a:t>
            </a:r>
          </a:p>
          <a:p>
            <a:r>
              <a:rPr lang="en-US" dirty="0"/>
              <a:t>Manager performs final approval, conflict resolution</a:t>
            </a:r>
          </a:p>
          <a:p>
            <a:r>
              <a:rPr lang="en-US" dirty="0"/>
              <a:t>Can be EMR, RTLS, special app.. </a:t>
            </a:r>
          </a:p>
          <a:p>
            <a:pPr marL="0" indent="0">
              <a:buNone/>
            </a:pPr>
            <a:endParaRPr lang="en-US" dirty="0"/>
          </a:p>
          <a:p>
            <a:endParaRPr lang="en-US" dirty="0"/>
          </a:p>
        </p:txBody>
      </p:sp>
    </p:spTree>
    <p:extLst>
      <p:ext uri="{BB962C8B-B14F-4D97-AF65-F5344CB8AC3E}">
        <p14:creationId xmlns:p14="http://schemas.microsoft.com/office/powerpoint/2010/main" val="197605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A3EF-1560-ACE2-A63B-81CCC7F38A55}"/>
              </a:ext>
            </a:extLst>
          </p:cNvPr>
          <p:cNvSpPr>
            <a:spLocks noGrp="1"/>
          </p:cNvSpPr>
          <p:nvPr>
            <p:ph type="title"/>
          </p:nvPr>
        </p:nvSpPr>
        <p:spPr/>
        <p:txBody>
          <a:bodyPr/>
          <a:lstStyle/>
          <a:p>
            <a:r>
              <a:rPr lang="en-US" dirty="0"/>
              <a:t>Purpose – Report Association State</a:t>
            </a:r>
          </a:p>
        </p:txBody>
      </p:sp>
      <p:sp>
        <p:nvSpPr>
          <p:cNvPr id="3" name="Content Placeholder 2">
            <a:extLst>
              <a:ext uri="{FF2B5EF4-FFF2-40B4-BE49-F238E27FC236}">
                <a16:creationId xmlns:a16="http://schemas.microsoft.com/office/drawing/2014/main" id="{9DFEE2B7-4C49-CCDB-C0B5-A2F110CEBF27}"/>
              </a:ext>
            </a:extLst>
          </p:cNvPr>
          <p:cNvSpPr>
            <a:spLocks noGrp="1"/>
          </p:cNvSpPr>
          <p:nvPr>
            <p:ph idx="1"/>
          </p:nvPr>
        </p:nvSpPr>
        <p:spPr/>
        <p:txBody>
          <a:bodyPr/>
          <a:lstStyle/>
          <a:p>
            <a:r>
              <a:rPr lang="en-US" dirty="0"/>
              <a:t>Report an association / disassociation with all necessary info to interested consumers</a:t>
            </a:r>
          </a:p>
          <a:p>
            <a:pPr lvl="1"/>
            <a:r>
              <a:rPr lang="en-US" dirty="0"/>
              <a:t>Device</a:t>
            </a:r>
          </a:p>
          <a:p>
            <a:pPr lvl="1"/>
            <a:r>
              <a:rPr lang="en-US" dirty="0"/>
              <a:t>Patient</a:t>
            </a:r>
          </a:p>
          <a:p>
            <a:pPr lvl="1"/>
            <a:r>
              <a:rPr lang="en-US" dirty="0"/>
              <a:t>Timestamps</a:t>
            </a:r>
          </a:p>
          <a:p>
            <a:pPr lvl="1"/>
            <a:r>
              <a:rPr lang="en-US" dirty="0"/>
              <a:t>Responsible Observers or automated system identifier</a:t>
            </a:r>
          </a:p>
          <a:p>
            <a:r>
              <a:rPr lang="en-US" dirty="0"/>
              <a:t>Can be EMR, RTLS, special app.. </a:t>
            </a:r>
          </a:p>
          <a:p>
            <a:pPr marL="0" indent="0">
              <a:buNone/>
            </a:pPr>
            <a:endParaRPr lang="en-US" dirty="0"/>
          </a:p>
          <a:p>
            <a:endParaRPr lang="en-US" dirty="0"/>
          </a:p>
        </p:txBody>
      </p:sp>
    </p:spTree>
    <p:extLst>
      <p:ext uri="{BB962C8B-B14F-4D97-AF65-F5344CB8AC3E}">
        <p14:creationId xmlns:p14="http://schemas.microsoft.com/office/powerpoint/2010/main" val="59224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A3EF-1560-ACE2-A63B-81CCC7F38A55}"/>
              </a:ext>
            </a:extLst>
          </p:cNvPr>
          <p:cNvSpPr>
            <a:spLocks noGrp="1"/>
          </p:cNvSpPr>
          <p:nvPr>
            <p:ph type="title"/>
          </p:nvPr>
        </p:nvSpPr>
        <p:spPr/>
        <p:txBody>
          <a:bodyPr/>
          <a:lstStyle/>
          <a:p>
            <a:r>
              <a:rPr lang="en-US" dirty="0"/>
              <a:t>Purpose – Query Associations</a:t>
            </a:r>
          </a:p>
        </p:txBody>
      </p:sp>
      <p:sp>
        <p:nvSpPr>
          <p:cNvPr id="3" name="Content Placeholder 2">
            <a:extLst>
              <a:ext uri="{FF2B5EF4-FFF2-40B4-BE49-F238E27FC236}">
                <a16:creationId xmlns:a16="http://schemas.microsoft.com/office/drawing/2014/main" id="{9DFEE2B7-4C49-CCDB-C0B5-A2F110CEBF27}"/>
              </a:ext>
            </a:extLst>
          </p:cNvPr>
          <p:cNvSpPr>
            <a:spLocks noGrp="1"/>
          </p:cNvSpPr>
          <p:nvPr>
            <p:ph idx="1"/>
          </p:nvPr>
        </p:nvSpPr>
        <p:spPr/>
        <p:txBody>
          <a:bodyPr>
            <a:normAutofit fontScale="85000" lnSpcReduction="20000"/>
          </a:bodyPr>
          <a:lstStyle/>
          <a:p>
            <a:r>
              <a:rPr lang="en-US" dirty="0"/>
              <a:t>Device or application/system gets accurate snapshot of device patient association status at any time. Need to start from accurate baseline before listening in real-time.</a:t>
            </a:r>
          </a:p>
          <a:p>
            <a:r>
              <a:rPr lang="en-US" dirty="0"/>
              <a:t>Device or application can also subscribe for real-time updates while network connection stays healthy. If network goes down, snapshot gets consumer immediately back to accurate status while resuming real-time feed.</a:t>
            </a:r>
          </a:p>
          <a:p>
            <a:r>
              <a:rPr lang="en-US" dirty="0"/>
              <a:t>Together, snapshot and real-time modalities always ensure that consumer is guaranteed most accurate up-to-date association status with no additional user intervention</a:t>
            </a:r>
          </a:p>
          <a:p>
            <a:r>
              <a:rPr lang="en-US" dirty="0"/>
              <a:t>Query message allows simple and complex devices to receive the association data status filtered for devices or patients important to them with no additional IT or clinical engineering interaction. E.g. Pump gateways that can have many pump instances swapped in and out.</a:t>
            </a:r>
          </a:p>
          <a:p>
            <a:r>
              <a:rPr lang="en-US" dirty="0"/>
              <a:t>Can be medical device, application, etc.</a:t>
            </a:r>
          </a:p>
          <a:p>
            <a:pPr marL="0" indent="0">
              <a:buNone/>
            </a:pPr>
            <a:endParaRPr lang="en-US" dirty="0"/>
          </a:p>
          <a:p>
            <a:endParaRPr lang="en-US" dirty="0"/>
          </a:p>
        </p:txBody>
      </p:sp>
    </p:spTree>
    <p:extLst>
      <p:ext uri="{BB962C8B-B14F-4D97-AF65-F5344CB8AC3E}">
        <p14:creationId xmlns:p14="http://schemas.microsoft.com/office/powerpoint/2010/main" val="154378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dical Device Interoperability 2" id="{2E8AD474-095C-1249-A706-1672DE3DC50C}" vid="{D27CF03F-0574-9F44-98ED-41C4479411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8581E705062C4591B0789AEB0AA25E" ma:contentTypeVersion="4" ma:contentTypeDescription="Create a new document." ma:contentTypeScope="" ma:versionID="730bd43fc2b8a4b2f42f992ff973b78e">
  <xsd:schema xmlns:xsd="http://www.w3.org/2001/XMLSchema" xmlns:xs="http://www.w3.org/2001/XMLSchema" xmlns:p="http://schemas.microsoft.com/office/2006/metadata/properties" xmlns:ns2="cb33baef-06f9-45a1-927b-71054c040c99" targetNamespace="http://schemas.microsoft.com/office/2006/metadata/properties" ma:root="true" ma:fieldsID="4442d2d5ac7008d20b2c75680af1d304" ns2:_="">
    <xsd:import namespace="cb33baef-06f9-45a1-927b-71054c040c9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33baef-06f9-45a1-927b-71054c040c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209774-E519-4BF5-8893-45C2B2D15A5F}">
  <ds:schemaRefs>
    <ds:schemaRef ds:uri="http://schemas.microsoft.com/sharepoint/v3/contenttype/forms"/>
  </ds:schemaRefs>
</ds:datastoreItem>
</file>

<file path=customXml/itemProps2.xml><?xml version="1.0" encoding="utf-8"?>
<ds:datastoreItem xmlns:ds="http://schemas.openxmlformats.org/officeDocument/2006/customXml" ds:itemID="{9D53675F-3C5E-48FB-BF1E-0786F1B2DF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33baef-06f9-45a1-927b-71054c040c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BA2655-609D-4C1B-AC8F-98430BD9D5AA}">
  <ds:schemaRefs>
    <ds:schemaRef ds:uri="http://purl.org/dc/dcmitype/"/>
    <ds:schemaRef ds:uri="http://purl.org/dc/terms/"/>
    <ds:schemaRef ds:uri="http://www.w3.org/XML/1998/namespace"/>
    <ds:schemaRef ds:uri="cb33baef-06f9-45a1-927b-71054c040c99"/>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1671</TotalTime>
  <Words>821</Words>
  <Application>Microsoft Macintosh PowerPoint</Application>
  <PresentationFormat>Widescreen</PresentationFormat>
  <Paragraphs>123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Georgia</vt:lpstr>
      <vt:lpstr>Office Theme</vt:lpstr>
      <vt:lpstr>PCIM Purpose </vt:lpstr>
      <vt:lpstr>PCIM – Purpose Goals</vt:lpstr>
      <vt:lpstr>PCIM Actors</vt:lpstr>
      <vt:lpstr>Examples of Actors</vt:lpstr>
      <vt:lpstr>PCIM Transactions</vt:lpstr>
      <vt:lpstr>Purpose - Register Device Transaction</vt:lpstr>
      <vt:lpstr>Purpose – Assert Association State</vt:lpstr>
      <vt:lpstr>Purpose – Report Association State</vt:lpstr>
      <vt:lpstr>Purpose – Query Associations</vt:lpstr>
      <vt:lpstr>Notes</vt:lpstr>
      <vt:lpstr>EMR scanner</vt:lpstr>
      <vt:lpstr>EMR scanner  with RTLS </vt:lpstr>
      <vt:lpstr>PCIM Specification - Roadmap</vt:lpstr>
      <vt:lpstr>Existing PCIM Use Cases</vt:lpstr>
      <vt:lpstr>Additional PCIM Use Cases</vt:lpstr>
      <vt:lpstr>PCIM Specification - Next Steps</vt:lpstr>
      <vt:lpstr>Basic Association Sequence Diagram</vt:lpstr>
      <vt:lpstr>Associate/Disassociate 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PCIM Overview</dc:title>
  <dc:creator>Eldon Metz</dc:creator>
  <cp:lastModifiedBy>Eldon Metz</cp:lastModifiedBy>
  <cp:revision>2</cp:revision>
  <dcterms:created xsi:type="dcterms:W3CDTF">2021-11-16T18:31:11Z</dcterms:created>
  <dcterms:modified xsi:type="dcterms:W3CDTF">2022-12-16T15:48:22Z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0x010100AF8581E705062C4591B0789AEB0AA25E</vt:lpwstr>
  </property>
</Properties>
</file>