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73" r:id="rId3"/>
    <p:sldId id="274" r:id="rId4"/>
    <p:sldId id="275" r:id="rId5"/>
    <p:sldId id="258" r:id="rId6"/>
    <p:sldId id="261" r:id="rId7"/>
    <p:sldId id="269" r:id="rId8"/>
    <p:sldId id="276" r:id="rId9"/>
    <p:sldId id="262"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2C30"/>
    <a:srgbClr val="AA191F"/>
    <a:srgbClr val="E02428"/>
    <a:srgbClr val="ED6F72"/>
    <a:srgbClr val="E9676A"/>
    <a:srgbClr val="DFDFDF"/>
    <a:srgbClr val="580C10"/>
    <a:srgbClr val="A2161D"/>
    <a:srgbClr val="C81B22"/>
    <a:srgbClr val="911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8" autoAdjust="0"/>
    <p:restoredTop sz="85464" autoAdjust="0"/>
  </p:normalViewPr>
  <p:slideViewPr>
    <p:cSldViewPr snapToGrid="0">
      <p:cViewPr varScale="1">
        <p:scale>
          <a:sx n="70" d="100"/>
          <a:sy n="70" d="100"/>
        </p:scale>
        <p:origin x="888"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13810F-818C-469C-A344-B1B611D87E0A}" type="datetimeFigureOut">
              <a:rPr lang="en-US" smtClean="0"/>
              <a:t>10/12/2023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451C5-8980-43B2-9771-86E5F8C0B41F}" type="slidenum">
              <a:rPr lang="en-US" smtClean="0"/>
              <a:t>‹#›</a:t>
            </a:fld>
            <a:endParaRPr lang="en-US"/>
          </a:p>
        </p:txBody>
      </p:sp>
    </p:spTree>
    <p:extLst>
      <p:ext uri="{BB962C8B-B14F-4D97-AF65-F5344CB8AC3E}">
        <p14:creationId xmlns:p14="http://schemas.microsoft.com/office/powerpoint/2010/main" val="284160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meeting is being recorded and will be posted. If you need anything removed from the recording, let us know.</a:t>
            </a:r>
          </a:p>
          <a:p>
            <a:r>
              <a:rPr lang="en-US" dirty="0"/>
              <a:t>Note change to moderated format, use hand raise feature to be acknowledged to speak.</a:t>
            </a:r>
          </a:p>
        </p:txBody>
      </p:sp>
      <p:sp>
        <p:nvSpPr>
          <p:cNvPr id="4" name="Slide Number Placeholder 3"/>
          <p:cNvSpPr>
            <a:spLocks noGrp="1"/>
          </p:cNvSpPr>
          <p:nvPr>
            <p:ph type="sldNum" sz="quarter" idx="5"/>
          </p:nvPr>
        </p:nvSpPr>
        <p:spPr/>
        <p:txBody>
          <a:bodyPr/>
          <a:lstStyle/>
          <a:p>
            <a:fld id="{03F451C5-8980-43B2-9771-86E5F8C0B41F}" type="slidenum">
              <a:rPr lang="en-US" smtClean="0"/>
              <a:t>1</a:t>
            </a:fld>
            <a:endParaRPr lang="en-US"/>
          </a:p>
        </p:txBody>
      </p:sp>
    </p:spTree>
    <p:extLst>
      <p:ext uri="{BB962C8B-B14F-4D97-AF65-F5344CB8AC3E}">
        <p14:creationId xmlns:p14="http://schemas.microsoft.com/office/powerpoint/2010/main" val="3283181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451C5-8980-43B2-9771-86E5F8C0B41F}" type="slidenum">
              <a:rPr lang="en-US" smtClean="0"/>
              <a:t>2</a:t>
            </a:fld>
            <a:endParaRPr lang="en-US"/>
          </a:p>
        </p:txBody>
      </p:sp>
    </p:spTree>
    <p:extLst>
      <p:ext uri="{BB962C8B-B14F-4D97-AF65-F5344CB8AC3E}">
        <p14:creationId xmlns:p14="http://schemas.microsoft.com/office/powerpoint/2010/main" val="2554495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https://www.oncannualmeeting.com/</a:t>
            </a:r>
          </a:p>
          <a:p>
            <a:r>
              <a:rPr lang="en-US" dirty="0"/>
              <a:t>https://umarket.utah.edu/um2/nemsis/</a:t>
            </a:r>
          </a:p>
        </p:txBody>
      </p:sp>
      <p:sp>
        <p:nvSpPr>
          <p:cNvPr id="4" name="Slide Number Placeholder 3"/>
          <p:cNvSpPr>
            <a:spLocks noGrp="1"/>
          </p:cNvSpPr>
          <p:nvPr>
            <p:ph type="sldNum" sz="quarter" idx="5"/>
          </p:nvPr>
        </p:nvSpPr>
        <p:spPr/>
        <p:txBody>
          <a:bodyPr/>
          <a:lstStyle/>
          <a:p>
            <a:fld id="{03F451C5-8980-43B2-9771-86E5F8C0B41F}" type="slidenum">
              <a:rPr lang="en-US" smtClean="0"/>
              <a:t>3</a:t>
            </a:fld>
            <a:endParaRPr lang="en-US"/>
          </a:p>
        </p:txBody>
      </p:sp>
    </p:spTree>
    <p:extLst>
      <p:ext uri="{BB962C8B-B14F-4D97-AF65-F5344CB8AC3E}">
        <p14:creationId xmlns:p14="http://schemas.microsoft.com/office/powerpoint/2010/main" val="146676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Policy perspective</a:t>
            </a:r>
          </a:p>
          <a:p>
            <a:r>
              <a:rPr lang="en-US" dirty="0"/>
              <a:t>Also mention ONC letter</a:t>
            </a:r>
          </a:p>
        </p:txBody>
      </p:sp>
      <p:sp>
        <p:nvSpPr>
          <p:cNvPr id="4" name="Slide Number Placeholder 3"/>
          <p:cNvSpPr>
            <a:spLocks noGrp="1"/>
          </p:cNvSpPr>
          <p:nvPr>
            <p:ph type="sldNum" sz="quarter" idx="5"/>
          </p:nvPr>
        </p:nvSpPr>
        <p:spPr/>
        <p:txBody>
          <a:bodyPr/>
          <a:lstStyle/>
          <a:p>
            <a:fld id="{03F451C5-8980-43B2-9771-86E5F8C0B41F}" type="slidenum">
              <a:rPr lang="en-US" smtClean="0"/>
              <a:t>4</a:t>
            </a:fld>
            <a:endParaRPr lang="en-US"/>
          </a:p>
        </p:txBody>
      </p:sp>
    </p:spTree>
    <p:extLst>
      <p:ext uri="{BB962C8B-B14F-4D97-AF65-F5344CB8AC3E}">
        <p14:creationId xmlns:p14="http://schemas.microsoft.com/office/powerpoint/2010/main" val="3691865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F451C5-8980-43B2-9771-86E5F8C0B41F}" type="slidenum">
              <a:rPr lang="en-US" smtClean="0"/>
              <a:t>7</a:t>
            </a:fld>
            <a:endParaRPr lang="en-US"/>
          </a:p>
        </p:txBody>
      </p:sp>
    </p:spTree>
    <p:extLst>
      <p:ext uri="{BB962C8B-B14F-4D97-AF65-F5344CB8AC3E}">
        <p14:creationId xmlns:p14="http://schemas.microsoft.com/office/powerpoint/2010/main" val="3715564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each link to illustrate</a:t>
            </a:r>
          </a:p>
          <a:p>
            <a:r>
              <a:rPr lang="en-US" dirty="0"/>
              <a:t>Note no direct involvement of the hospitals. EMS interacts with the exchange/network.</a:t>
            </a:r>
          </a:p>
        </p:txBody>
      </p:sp>
      <p:sp>
        <p:nvSpPr>
          <p:cNvPr id="4" name="Slide Number Placeholder 3"/>
          <p:cNvSpPr>
            <a:spLocks noGrp="1"/>
          </p:cNvSpPr>
          <p:nvPr>
            <p:ph type="sldNum" sz="quarter" idx="5"/>
          </p:nvPr>
        </p:nvSpPr>
        <p:spPr/>
        <p:txBody>
          <a:bodyPr/>
          <a:lstStyle/>
          <a:p>
            <a:fld id="{03F451C5-8980-43B2-9771-86E5F8C0B41F}" type="slidenum">
              <a:rPr lang="en-US" smtClean="0"/>
              <a:t>8</a:t>
            </a:fld>
            <a:endParaRPr lang="en-US"/>
          </a:p>
        </p:txBody>
      </p:sp>
    </p:spTree>
    <p:extLst>
      <p:ext uri="{BB962C8B-B14F-4D97-AF65-F5344CB8AC3E}">
        <p14:creationId xmlns:p14="http://schemas.microsoft.com/office/powerpoint/2010/main" val="700452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link to survey in chat:</a:t>
            </a:r>
          </a:p>
          <a:p>
            <a:r>
              <a:rPr lang="en-US" dirty="0"/>
              <a:t>https://forms.office.com/r/Z1ER9MqctE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none" dirty="0">
                <a:solidFill>
                  <a:srgbClr val="0563C1"/>
                </a:solidFill>
                <a:effectLst/>
                <a:latin typeface="Calibri" panose="020F0502020204030204" pitchFamily="34" charset="0"/>
                <a:ea typeface="PMingLiU" panose="02020500000000000000" pitchFamily="18" charset="-120"/>
              </a:rPr>
              <a:t>We’ve added one more question to the survey: </a:t>
            </a:r>
            <a:r>
              <a:rPr lang="en-US" sz="1800" i="1" dirty="0">
                <a:effectLst/>
                <a:latin typeface="Calibri" panose="020F0502020204030204" pitchFamily="34" charset="0"/>
                <a:ea typeface="PMingLiU" panose="02020500000000000000" pitchFamily="18" charset="-120"/>
              </a:rPr>
              <a:t>What do you think is the most important topic to address </a:t>
            </a:r>
            <a:r>
              <a:rPr lang="en-US" sz="1800" b="1" i="1" dirty="0">
                <a:effectLst/>
                <a:latin typeface="Calibri" panose="020F0502020204030204" pitchFamily="34" charset="0"/>
                <a:ea typeface="PMingLiU" panose="02020500000000000000" pitchFamily="18" charset="-120"/>
              </a:rPr>
              <a:t>next</a:t>
            </a:r>
            <a:r>
              <a:rPr lang="en-US" sz="1800" i="1" dirty="0">
                <a:effectLst/>
                <a:latin typeface="Calibri" panose="020F0502020204030204" pitchFamily="34" charset="0"/>
                <a:ea typeface="PMingLiU" panose="02020500000000000000" pitchFamily="18" charset="-120"/>
              </a:rPr>
              <a:t> in the EMS Interoperability Task Force?</a:t>
            </a:r>
            <a:endParaRPr lang="en-US" sz="1800" dirty="0">
              <a:effectLst/>
              <a:latin typeface="Calibri" panose="020F0502020204030204" pitchFamily="34" charset="0"/>
              <a:ea typeface="PMingLiU" panose="02020500000000000000" pitchFamily="18" charset="-120"/>
            </a:endParaRPr>
          </a:p>
        </p:txBody>
      </p:sp>
      <p:sp>
        <p:nvSpPr>
          <p:cNvPr id="4" name="Slide Number Placeholder 3"/>
          <p:cNvSpPr>
            <a:spLocks noGrp="1"/>
          </p:cNvSpPr>
          <p:nvPr>
            <p:ph type="sldNum" sz="quarter" idx="5"/>
          </p:nvPr>
        </p:nvSpPr>
        <p:spPr/>
        <p:txBody>
          <a:bodyPr/>
          <a:lstStyle/>
          <a:p>
            <a:fld id="{03F451C5-8980-43B2-9771-86E5F8C0B41F}" type="slidenum">
              <a:rPr lang="en-US" smtClean="0"/>
              <a:t>9</a:t>
            </a:fld>
            <a:endParaRPr lang="en-US"/>
          </a:p>
        </p:txBody>
      </p:sp>
    </p:spTree>
    <p:extLst>
      <p:ext uri="{BB962C8B-B14F-4D97-AF65-F5344CB8AC3E}">
        <p14:creationId xmlns:p14="http://schemas.microsoft.com/office/powerpoint/2010/main" val="21946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November 9 Task Force topic: </a:t>
            </a:r>
            <a:r>
              <a:rPr lang="en-US" sz="1200" dirty="0"/>
              <a:t>Patient identification and record matching</a:t>
            </a:r>
          </a:p>
        </p:txBody>
      </p:sp>
      <p:sp>
        <p:nvSpPr>
          <p:cNvPr id="4" name="Slide Number Placeholder 3"/>
          <p:cNvSpPr>
            <a:spLocks noGrp="1"/>
          </p:cNvSpPr>
          <p:nvPr>
            <p:ph type="sldNum" sz="quarter" idx="5"/>
          </p:nvPr>
        </p:nvSpPr>
        <p:spPr/>
        <p:txBody>
          <a:bodyPr/>
          <a:lstStyle/>
          <a:p>
            <a:fld id="{03F451C5-8980-43B2-9771-86E5F8C0B41F}" type="slidenum">
              <a:rPr lang="en-US" smtClean="0"/>
              <a:t>10</a:t>
            </a:fld>
            <a:endParaRPr lang="en-US"/>
          </a:p>
        </p:txBody>
      </p:sp>
    </p:spTree>
    <p:extLst>
      <p:ext uri="{BB962C8B-B14F-4D97-AF65-F5344CB8AC3E}">
        <p14:creationId xmlns:p14="http://schemas.microsoft.com/office/powerpoint/2010/main" val="3404493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CAD7-F759-4228-8A99-9B8661288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0388935-326B-4F9C-B9A5-708F7CD62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542AC0-5499-4C08-9129-2194061DF3AE}"/>
              </a:ext>
            </a:extLst>
          </p:cNvPr>
          <p:cNvSpPr>
            <a:spLocks noGrp="1"/>
          </p:cNvSpPr>
          <p:nvPr>
            <p:ph type="dt" sz="half" idx="10"/>
          </p:nvPr>
        </p:nvSpPr>
        <p:spPr/>
        <p:txBody>
          <a:bodyPr/>
          <a:lstStyle>
            <a:lvl1pPr>
              <a:defRPr>
                <a:latin typeface="Montserrat" panose="00000500000000000000" pitchFamily="2" charset="0"/>
              </a:defRPr>
            </a:lvl1pPr>
          </a:lstStyle>
          <a:p>
            <a:fld id="{77271187-E033-41B3-99C1-097783E3053B}" type="datetimeFigureOut">
              <a:rPr lang="en-US" smtClean="0"/>
              <a:pPr/>
              <a:t>10/12/2023</a:t>
            </a:fld>
            <a:endParaRPr lang="en-US" dirty="0"/>
          </a:p>
        </p:txBody>
      </p:sp>
      <p:sp>
        <p:nvSpPr>
          <p:cNvPr id="5" name="Footer Placeholder 4">
            <a:extLst>
              <a:ext uri="{FF2B5EF4-FFF2-40B4-BE49-F238E27FC236}">
                <a16:creationId xmlns:a16="http://schemas.microsoft.com/office/drawing/2014/main" id="{044E3936-5B04-44BC-9D3A-80549649E25D}"/>
              </a:ext>
            </a:extLst>
          </p:cNvPr>
          <p:cNvSpPr>
            <a:spLocks noGrp="1"/>
          </p:cNvSpPr>
          <p:nvPr>
            <p:ph type="ftr" sz="quarter" idx="11"/>
          </p:nvPr>
        </p:nvSpPr>
        <p:spPr/>
        <p:txBody>
          <a:bodyPr/>
          <a:lstStyle>
            <a:lvl1pPr>
              <a:defRPr>
                <a:latin typeface="Montserrat" panose="00000500000000000000" pitchFamily="2" charset="0"/>
              </a:defRPr>
            </a:lvl1pPr>
          </a:lstStyle>
          <a:p>
            <a:endParaRPr lang="en-US" dirty="0"/>
          </a:p>
        </p:txBody>
      </p:sp>
      <p:sp>
        <p:nvSpPr>
          <p:cNvPr id="6" name="Slide Number Placeholder 5">
            <a:extLst>
              <a:ext uri="{FF2B5EF4-FFF2-40B4-BE49-F238E27FC236}">
                <a16:creationId xmlns:a16="http://schemas.microsoft.com/office/drawing/2014/main" id="{A586FA7A-5BE9-48D7-89AA-A42F42C625DB}"/>
              </a:ext>
            </a:extLst>
          </p:cNvPr>
          <p:cNvSpPr>
            <a:spLocks noGrp="1"/>
          </p:cNvSpPr>
          <p:nvPr>
            <p:ph type="sldNum" sz="quarter" idx="12"/>
          </p:nvPr>
        </p:nvSpPr>
        <p:spPr/>
        <p:txBody>
          <a:bodyPr/>
          <a:lstStyle>
            <a:lvl1pPr>
              <a:defRPr>
                <a:latin typeface="Montserrat" panose="00000500000000000000" pitchFamily="2" charset="0"/>
              </a:defRPr>
            </a:lvl1pPr>
          </a:lstStyle>
          <a:p>
            <a:fld id="{69BD6345-4F5E-49F6-B434-F0DCA03E58C2}" type="slidenum">
              <a:rPr lang="en-US" smtClean="0"/>
              <a:pPr/>
              <a:t>‹#›</a:t>
            </a:fld>
            <a:endParaRPr lang="en-US" dirty="0"/>
          </a:p>
        </p:txBody>
      </p:sp>
    </p:spTree>
    <p:extLst>
      <p:ext uri="{BB962C8B-B14F-4D97-AF65-F5344CB8AC3E}">
        <p14:creationId xmlns:p14="http://schemas.microsoft.com/office/powerpoint/2010/main" val="219632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4E47-CA9B-4271-A481-C87928F29E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29A852-063C-4E2F-B358-9E4A4FB935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475B7D-08AE-48A6-BE93-0AE67D9CB224}"/>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5" name="Footer Placeholder 4">
            <a:extLst>
              <a:ext uri="{FF2B5EF4-FFF2-40B4-BE49-F238E27FC236}">
                <a16:creationId xmlns:a16="http://schemas.microsoft.com/office/drawing/2014/main" id="{308342A6-AE9E-40F2-8789-1EFAF3EA3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B61465-1E92-4402-A6A0-62BBFAAE72C1}"/>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93354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B0392-2FB0-4CCC-A031-2B1F407F00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7EDBF-3C63-4682-823D-5A60E1533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29544-F733-4A15-98D2-51E21DBDE631}"/>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5" name="Footer Placeholder 4">
            <a:extLst>
              <a:ext uri="{FF2B5EF4-FFF2-40B4-BE49-F238E27FC236}">
                <a16:creationId xmlns:a16="http://schemas.microsoft.com/office/drawing/2014/main" id="{95FCBEA4-4FA7-4F17-9F45-A35745D420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B3B23-820C-4828-88F2-C149E3E373E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0102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C296-5859-41C8-8831-782C0DCF59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5A75AE-C57B-405C-B8E9-93EEBA288E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B10EAA-6BE4-4FD5-8CA8-5309C65488C9}"/>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5" name="Footer Placeholder 4">
            <a:extLst>
              <a:ext uri="{FF2B5EF4-FFF2-40B4-BE49-F238E27FC236}">
                <a16:creationId xmlns:a16="http://schemas.microsoft.com/office/drawing/2014/main" id="{59D9858E-3B21-47CE-A994-4DEC5BFB7C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AFE87-546A-4C7E-B13A-47B9959035C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3824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9DA6-137E-4EC2-AF72-3CB3579218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4562C-6780-47DD-96B7-1BE48E37D1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FC08CF-3ADE-4E7C-BE23-1BFA95DDB91D}"/>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5" name="Footer Placeholder 4">
            <a:extLst>
              <a:ext uri="{FF2B5EF4-FFF2-40B4-BE49-F238E27FC236}">
                <a16:creationId xmlns:a16="http://schemas.microsoft.com/office/drawing/2014/main" id="{E6C35E3E-24B5-4BFE-992C-FE1EEB3005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A37F-DDDC-4CB5-9432-9BB503E7CE7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636719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D1DF5-FB68-4936-9737-4247691D47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E0A543-B90E-470C-9F02-2188D44EB2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6ADE5-6828-4CB1-BE61-F8FC8D8C09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EC8C1E-CB83-4BC3-8347-BD5476B17377}"/>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6" name="Footer Placeholder 5">
            <a:extLst>
              <a:ext uri="{FF2B5EF4-FFF2-40B4-BE49-F238E27FC236}">
                <a16:creationId xmlns:a16="http://schemas.microsoft.com/office/drawing/2014/main" id="{93215559-20BC-416D-81F2-65DDC29366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7E949E-27DA-44CA-8BA0-73B16F3EB83E}"/>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864583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0B46F-F58A-4E07-9A30-8901DA52DD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B3C590-CF30-4278-A1A6-7A96948F54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1EA70-B0F7-49B4-BDAD-E1A1E00D0F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E84153C-39CF-4343-852F-ACFF0EBC0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35C25A-447F-4DC5-9964-F8D97740C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FC825A-DBF9-4BCE-B056-B3A0A5AAFA77}"/>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8" name="Footer Placeholder 7">
            <a:extLst>
              <a:ext uri="{FF2B5EF4-FFF2-40B4-BE49-F238E27FC236}">
                <a16:creationId xmlns:a16="http://schemas.microsoft.com/office/drawing/2014/main" id="{EA8D29B1-8E7B-4C55-9DB6-B404CE7019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BD1263E-B06A-4F23-A071-C78E2C4C0E68}"/>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1514516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2ABF-F562-4CF0-8C0E-9A2DF2A549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02DC2B-3FEB-438B-A3E9-A599A35A87B2}"/>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4" name="Footer Placeholder 3">
            <a:extLst>
              <a:ext uri="{FF2B5EF4-FFF2-40B4-BE49-F238E27FC236}">
                <a16:creationId xmlns:a16="http://schemas.microsoft.com/office/drawing/2014/main" id="{BDF3A539-C07A-4634-AA97-019D84E3CD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697C95-3D6A-4952-AE0B-FD933CE2C0AC}"/>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673055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8E6D38-79F6-4D91-AFC3-A87907C83DE8}"/>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3" name="Footer Placeholder 2">
            <a:extLst>
              <a:ext uri="{FF2B5EF4-FFF2-40B4-BE49-F238E27FC236}">
                <a16:creationId xmlns:a16="http://schemas.microsoft.com/office/drawing/2014/main" id="{560B3BCD-55E4-4839-B53B-D45D0DDE41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3CBE3A-4E16-4525-81C8-0BB2465DC4F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3702822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2A16-0109-4FAA-8A7A-78D65AA19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3D2C7E-48AF-46F2-8F0C-BD71AE2FB5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63140F-4DE2-4D3C-9BF1-53804E38D1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5067C-2251-4D19-8145-25C77587E67D}"/>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6" name="Footer Placeholder 5">
            <a:extLst>
              <a:ext uri="{FF2B5EF4-FFF2-40B4-BE49-F238E27FC236}">
                <a16:creationId xmlns:a16="http://schemas.microsoft.com/office/drawing/2014/main" id="{6B61DDE1-1A69-41DD-9D81-F7A9C12CC4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56C9F2-6747-4047-8296-3862EF37C4EB}"/>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1084461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BD86E-1D4E-4E45-8AC5-C8AC2259D4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61529A9-B253-442A-A037-CE89E9602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9A0BA1-4EB9-40A0-A193-C2E5FF8E12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EF00F-414A-4E5C-8191-31EB0B11E893}"/>
              </a:ext>
            </a:extLst>
          </p:cNvPr>
          <p:cNvSpPr>
            <a:spLocks noGrp="1"/>
          </p:cNvSpPr>
          <p:nvPr>
            <p:ph type="dt" sz="half" idx="10"/>
          </p:nvPr>
        </p:nvSpPr>
        <p:spPr/>
        <p:txBody>
          <a:bodyPr/>
          <a:lstStyle/>
          <a:p>
            <a:fld id="{77271187-E033-41B3-99C1-097783E3053B}" type="datetimeFigureOut">
              <a:rPr lang="en-US" smtClean="0"/>
              <a:t>10/12/2023</a:t>
            </a:fld>
            <a:endParaRPr lang="en-US"/>
          </a:p>
        </p:txBody>
      </p:sp>
      <p:sp>
        <p:nvSpPr>
          <p:cNvPr id="6" name="Footer Placeholder 5">
            <a:extLst>
              <a:ext uri="{FF2B5EF4-FFF2-40B4-BE49-F238E27FC236}">
                <a16:creationId xmlns:a16="http://schemas.microsoft.com/office/drawing/2014/main" id="{1C0B760E-575B-4C83-95DF-79F553E5A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EB299-0544-466B-BFBD-66E07D22BBA7}"/>
              </a:ext>
            </a:extLst>
          </p:cNvPr>
          <p:cNvSpPr>
            <a:spLocks noGrp="1"/>
          </p:cNvSpPr>
          <p:nvPr>
            <p:ph type="sldNum" sz="quarter" idx="12"/>
          </p:nvPr>
        </p:nvSpPr>
        <p:spPr/>
        <p:txBody>
          <a:bodyPr/>
          <a:lstStyle/>
          <a:p>
            <a:fld id="{69BD6345-4F5E-49F6-B434-F0DCA03E58C2}" type="slidenum">
              <a:rPr lang="en-US" smtClean="0"/>
              <a:t>‹#›</a:t>
            </a:fld>
            <a:endParaRPr lang="en-US"/>
          </a:p>
        </p:txBody>
      </p:sp>
    </p:spTree>
    <p:extLst>
      <p:ext uri="{BB962C8B-B14F-4D97-AF65-F5344CB8AC3E}">
        <p14:creationId xmlns:p14="http://schemas.microsoft.com/office/powerpoint/2010/main" val="2225638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7AD140BF-0E27-493F-807D-B78CC64F5816}"/>
              </a:ext>
            </a:extLst>
          </p:cNvPr>
          <p:cNvSpPr/>
          <p:nvPr userDrawn="1"/>
        </p:nvSpPr>
        <p:spPr>
          <a:xfrm>
            <a:off x="0" y="1"/>
            <a:ext cx="12192000" cy="6857999"/>
          </a:xfrm>
          <a:prstGeom prst="rect">
            <a:avLst/>
          </a:prstGeom>
          <a:gradFill flip="none" rotWithShape="1">
            <a:gsLst>
              <a:gs pos="67000">
                <a:schemeClr val="bg1"/>
              </a:gs>
              <a:gs pos="90000">
                <a:schemeClr val="bg1">
                  <a:lumMod val="85000"/>
                </a:schemeClr>
              </a:gs>
            </a:gsLst>
            <a:path path="circle">
              <a:fillToRect l="50000" t="130000" r="50000" b="-3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C44A587-764D-469F-B606-2229B8B95C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0EF393-C445-4578-8D9C-5F83EC37D995}"/>
              </a:ext>
            </a:extLst>
          </p:cNvPr>
          <p:cNvSpPr>
            <a:spLocks noGrp="1"/>
          </p:cNvSpPr>
          <p:nvPr>
            <p:ph type="body" idx="1"/>
          </p:nvPr>
        </p:nvSpPr>
        <p:spPr>
          <a:xfrm>
            <a:off x="838200" y="1825625"/>
            <a:ext cx="10515600" cy="39376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3F2221C-7BE3-4930-B6F5-E11CE3F42D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271187-E033-41B3-99C1-097783E3053B}" type="datetimeFigureOut">
              <a:rPr lang="en-US" smtClean="0"/>
              <a:t>10/12/2023</a:t>
            </a:fld>
            <a:endParaRPr lang="en-US"/>
          </a:p>
        </p:txBody>
      </p:sp>
      <p:sp>
        <p:nvSpPr>
          <p:cNvPr id="5" name="Footer Placeholder 4">
            <a:extLst>
              <a:ext uri="{FF2B5EF4-FFF2-40B4-BE49-F238E27FC236}">
                <a16:creationId xmlns:a16="http://schemas.microsoft.com/office/drawing/2014/main" id="{D164601F-D6BA-41B0-95CB-85E0F6A114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6B694D3-234E-4E5B-9CDD-5491465943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6345-4F5E-49F6-B434-F0DCA03E58C2}" type="slidenum">
              <a:rPr lang="en-US" smtClean="0"/>
              <a:t>‹#›</a:t>
            </a:fld>
            <a:endParaRPr lang="en-US"/>
          </a:p>
        </p:txBody>
      </p:sp>
      <p:pic>
        <p:nvPicPr>
          <p:cNvPr id="11" name="Picture 10">
            <a:extLst>
              <a:ext uri="{FF2B5EF4-FFF2-40B4-BE49-F238E27FC236}">
                <a16:creationId xmlns:a16="http://schemas.microsoft.com/office/drawing/2014/main" id="{950BF96E-526C-4A02-BF4A-9E16726A5BF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5987" y="5763260"/>
            <a:ext cx="1975443" cy="548640"/>
          </a:xfrm>
          <a:prstGeom prst="rect">
            <a:avLst/>
          </a:prstGeom>
        </p:spPr>
      </p:pic>
      <p:sp>
        <p:nvSpPr>
          <p:cNvPr id="12" name="Rectangle 10">
            <a:extLst>
              <a:ext uri="{FF2B5EF4-FFF2-40B4-BE49-F238E27FC236}">
                <a16:creationId xmlns:a16="http://schemas.microsoft.com/office/drawing/2014/main" id="{207FBC46-B908-4486-9B97-EF2573A96F89}"/>
              </a:ext>
            </a:extLst>
          </p:cNvPr>
          <p:cNvSpPr/>
          <p:nvPr userDrawn="1"/>
        </p:nvSpPr>
        <p:spPr>
          <a:xfrm>
            <a:off x="0" y="5779012"/>
            <a:ext cx="12192000" cy="103630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446131 h 1008193"/>
              <a:gd name="connsiteX1" fmla="*/ 12192000 w 12192000"/>
              <a:gd name="connsiteY1" fmla="*/ 446131 h 1008193"/>
              <a:gd name="connsiteX2" fmla="*/ 12192000 w 12192000"/>
              <a:gd name="connsiteY2" fmla="*/ 1008193 h 1008193"/>
              <a:gd name="connsiteX3" fmla="*/ 0 w 12192000"/>
              <a:gd name="connsiteY3" fmla="*/ 1008193 h 1008193"/>
              <a:gd name="connsiteX4" fmla="*/ 0 w 12192000"/>
              <a:gd name="connsiteY4" fmla="*/ 446131 h 1008193"/>
              <a:gd name="connsiteX0" fmla="*/ 0 w 12192000"/>
              <a:gd name="connsiteY0" fmla="*/ 530965 h 1093027"/>
              <a:gd name="connsiteX1" fmla="*/ 12183611 w 12192000"/>
              <a:gd name="connsiteY1" fmla="*/ 430298 h 1093027"/>
              <a:gd name="connsiteX2" fmla="*/ 12192000 w 12192000"/>
              <a:gd name="connsiteY2" fmla="*/ 1093027 h 1093027"/>
              <a:gd name="connsiteX3" fmla="*/ 0 w 12192000"/>
              <a:gd name="connsiteY3" fmla="*/ 1093027 h 1093027"/>
              <a:gd name="connsiteX4" fmla="*/ 0 w 12192000"/>
              <a:gd name="connsiteY4" fmla="*/ 530965 h 1093027"/>
              <a:gd name="connsiteX0" fmla="*/ 0 w 12192000"/>
              <a:gd name="connsiteY0" fmla="*/ 430026 h 992088"/>
              <a:gd name="connsiteX1" fmla="*/ 12183611 w 12192000"/>
              <a:gd name="connsiteY1" fmla="*/ 329359 h 992088"/>
              <a:gd name="connsiteX2" fmla="*/ 12192000 w 12192000"/>
              <a:gd name="connsiteY2" fmla="*/ 992088 h 992088"/>
              <a:gd name="connsiteX3" fmla="*/ 0 w 12192000"/>
              <a:gd name="connsiteY3" fmla="*/ 992088 h 992088"/>
              <a:gd name="connsiteX4" fmla="*/ 0 w 12192000"/>
              <a:gd name="connsiteY4" fmla="*/ 430026 h 992088"/>
              <a:gd name="connsiteX0" fmla="*/ 0 w 12192000"/>
              <a:gd name="connsiteY0" fmla="*/ 386643 h 948705"/>
              <a:gd name="connsiteX1" fmla="*/ 12192000 w 12192000"/>
              <a:gd name="connsiteY1" fmla="*/ 336310 h 948705"/>
              <a:gd name="connsiteX2" fmla="*/ 12192000 w 12192000"/>
              <a:gd name="connsiteY2" fmla="*/ 948705 h 948705"/>
              <a:gd name="connsiteX3" fmla="*/ 0 w 12192000"/>
              <a:gd name="connsiteY3" fmla="*/ 948705 h 948705"/>
              <a:gd name="connsiteX4" fmla="*/ 0 w 12192000"/>
              <a:gd name="connsiteY4" fmla="*/ 386643 h 9487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 name="connsiteX0" fmla="*/ 0 w 12192000"/>
              <a:gd name="connsiteY0" fmla="*/ 474243 h 1036305"/>
              <a:gd name="connsiteX1" fmla="*/ 12192000 w 12192000"/>
              <a:gd name="connsiteY1" fmla="*/ 423910 h 1036305"/>
              <a:gd name="connsiteX2" fmla="*/ 12192000 w 12192000"/>
              <a:gd name="connsiteY2" fmla="*/ 1036305 h 1036305"/>
              <a:gd name="connsiteX3" fmla="*/ 0 w 12192000"/>
              <a:gd name="connsiteY3" fmla="*/ 1036305 h 1036305"/>
              <a:gd name="connsiteX4" fmla="*/ 0 w 12192000"/>
              <a:gd name="connsiteY4" fmla="*/ 474243 h 10363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1036305">
                <a:moveTo>
                  <a:pt x="0" y="474243"/>
                </a:moveTo>
                <a:cubicBezTo>
                  <a:pt x="5305570" y="1178918"/>
                  <a:pt x="10585975" y="-834438"/>
                  <a:pt x="12192000" y="423910"/>
                </a:cubicBezTo>
                <a:lnTo>
                  <a:pt x="12192000" y="1036305"/>
                </a:lnTo>
                <a:lnTo>
                  <a:pt x="0" y="1036305"/>
                </a:lnTo>
                <a:lnTo>
                  <a:pt x="0" y="474243"/>
                </a:lnTo>
                <a:close/>
              </a:path>
            </a:pathLst>
          </a:custGeom>
          <a:gradFill flip="none" rotWithShape="1">
            <a:gsLst>
              <a:gs pos="17000">
                <a:srgbClr val="E42C30"/>
              </a:gs>
              <a:gs pos="8000">
                <a:srgbClr val="E02428"/>
              </a:gs>
              <a:gs pos="81000">
                <a:srgbClr val="E42C30"/>
              </a:gs>
              <a:gs pos="71000">
                <a:srgbClr val="A2161D"/>
              </a:gs>
              <a:gs pos="29000">
                <a:srgbClr val="C72328"/>
              </a:gs>
              <a:gs pos="95000">
                <a:srgbClr val="AA191F"/>
              </a:gs>
            </a:gsLst>
            <a:path path="circle">
              <a:fillToRect t="100000" r="100000"/>
            </a:path>
            <a:tileRect l="-100000" b="-10000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0">
            <a:extLst>
              <a:ext uri="{FF2B5EF4-FFF2-40B4-BE49-F238E27FC236}">
                <a16:creationId xmlns:a16="http://schemas.microsoft.com/office/drawing/2014/main" id="{0335B0CD-0CE7-416B-B393-687580F9DA2F}"/>
              </a:ext>
            </a:extLst>
          </p:cNvPr>
          <p:cNvSpPr/>
          <p:nvPr userDrawn="1"/>
        </p:nvSpPr>
        <p:spPr>
          <a:xfrm>
            <a:off x="0" y="5924274"/>
            <a:ext cx="12192000" cy="933725"/>
          </a:xfrm>
          <a:custGeom>
            <a:avLst/>
            <a:gdLst>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0 h 562062"/>
              <a:gd name="connsiteX1" fmla="*/ 12192000 w 12192000"/>
              <a:gd name="connsiteY1" fmla="*/ 0 h 562062"/>
              <a:gd name="connsiteX2" fmla="*/ 12192000 w 12192000"/>
              <a:gd name="connsiteY2" fmla="*/ 562062 h 562062"/>
              <a:gd name="connsiteX3" fmla="*/ 0 w 12192000"/>
              <a:gd name="connsiteY3" fmla="*/ 562062 h 562062"/>
              <a:gd name="connsiteX4" fmla="*/ 0 w 12192000"/>
              <a:gd name="connsiteY4" fmla="*/ 0 h 562062"/>
              <a:gd name="connsiteX0" fmla="*/ 0 w 12192000"/>
              <a:gd name="connsiteY0" fmla="*/ 281109 h 843171"/>
              <a:gd name="connsiteX1" fmla="*/ 12192000 w 12192000"/>
              <a:gd name="connsiteY1" fmla="*/ 281109 h 843171"/>
              <a:gd name="connsiteX2" fmla="*/ 12192000 w 12192000"/>
              <a:gd name="connsiteY2" fmla="*/ 843171 h 843171"/>
              <a:gd name="connsiteX3" fmla="*/ 0 w 12192000"/>
              <a:gd name="connsiteY3" fmla="*/ 843171 h 843171"/>
              <a:gd name="connsiteX4" fmla="*/ 0 w 12192000"/>
              <a:gd name="connsiteY4" fmla="*/ 281109 h 843171"/>
              <a:gd name="connsiteX0" fmla="*/ 0 w 12192000"/>
              <a:gd name="connsiteY0" fmla="*/ 371663 h 933725"/>
              <a:gd name="connsiteX1" fmla="*/ 12192000 w 12192000"/>
              <a:gd name="connsiteY1" fmla="*/ 371663 h 933725"/>
              <a:gd name="connsiteX2" fmla="*/ 12192000 w 12192000"/>
              <a:gd name="connsiteY2" fmla="*/ 933725 h 933725"/>
              <a:gd name="connsiteX3" fmla="*/ 0 w 12192000"/>
              <a:gd name="connsiteY3" fmla="*/ 933725 h 933725"/>
              <a:gd name="connsiteX4" fmla="*/ 0 w 12192000"/>
              <a:gd name="connsiteY4" fmla="*/ 371663 h 933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933725">
                <a:moveTo>
                  <a:pt x="0" y="371663"/>
                </a:moveTo>
                <a:cubicBezTo>
                  <a:pt x="5305570" y="1076338"/>
                  <a:pt x="10753754" y="-744073"/>
                  <a:pt x="12192000" y="371663"/>
                </a:cubicBezTo>
                <a:lnTo>
                  <a:pt x="12192000" y="933725"/>
                </a:lnTo>
                <a:lnTo>
                  <a:pt x="0" y="933725"/>
                </a:lnTo>
                <a:lnTo>
                  <a:pt x="0" y="371663"/>
                </a:lnTo>
                <a:close/>
              </a:path>
            </a:pathLst>
          </a:custGeom>
          <a:gradFill flip="none" rotWithShape="1">
            <a:gsLst>
              <a:gs pos="0">
                <a:srgbClr val="06486D">
                  <a:shade val="30000"/>
                  <a:satMod val="115000"/>
                </a:srgbClr>
              </a:gs>
              <a:gs pos="50000">
                <a:srgbClr val="06486D">
                  <a:shade val="67500"/>
                  <a:satMod val="115000"/>
                </a:srgbClr>
              </a:gs>
              <a:gs pos="100000">
                <a:srgbClr val="06486D">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IHE">
            <a:extLst>
              <a:ext uri="{FF2B5EF4-FFF2-40B4-BE49-F238E27FC236}">
                <a16:creationId xmlns:a16="http://schemas.microsoft.com/office/drawing/2014/main" id="{053E8871-15B9-C4F5-B948-9AB5D8490D3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871518" y="5813736"/>
            <a:ext cx="1271752" cy="457200"/>
          </a:xfrm>
          <a:prstGeom prst="rect">
            <a:avLst/>
          </a:prstGeom>
        </p:spPr>
      </p:pic>
      <p:sp>
        <p:nvSpPr>
          <p:cNvPr id="9" name="TextBox 8">
            <a:extLst>
              <a:ext uri="{FF2B5EF4-FFF2-40B4-BE49-F238E27FC236}">
                <a16:creationId xmlns:a16="http://schemas.microsoft.com/office/drawing/2014/main" id="{4A9C117B-F261-58EF-D27A-BF19AD3B86CF}"/>
              </a:ext>
            </a:extLst>
          </p:cNvPr>
          <p:cNvSpPr txBox="1"/>
          <p:nvPr userDrawn="1"/>
        </p:nvSpPr>
        <p:spPr>
          <a:xfrm>
            <a:off x="6096001" y="6236211"/>
            <a:ext cx="6096000" cy="594858"/>
          </a:xfrm>
          <a:prstGeom prst="rect">
            <a:avLst/>
          </a:prstGeom>
          <a:noFill/>
        </p:spPr>
        <p:txBody>
          <a:bodyPr wrap="square" rtlCol="0" anchor="ctr">
            <a:normAutofit/>
          </a:bodyPr>
          <a:lstStyle/>
          <a:p>
            <a:pPr algn="ctr"/>
            <a:r>
              <a:rPr lang="en-US" dirty="0">
                <a:solidFill>
                  <a:schemeClr val="bg1">
                    <a:lumMod val="95000"/>
                  </a:schemeClr>
                </a:solidFill>
                <a:latin typeface="Verdana" panose="020B0604030504040204" pitchFamily="34" charset="0"/>
                <a:ea typeface="Verdana" panose="020B0604030504040204" pitchFamily="34" charset="0"/>
              </a:rPr>
              <a:t>EMS Interoperability Task Force</a:t>
            </a:r>
          </a:p>
        </p:txBody>
      </p:sp>
    </p:spTree>
    <p:extLst>
      <p:ext uri="{BB962C8B-B14F-4D97-AF65-F5344CB8AC3E}">
        <p14:creationId xmlns:p14="http://schemas.microsoft.com/office/powerpoint/2010/main" val="156454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ncannualmeeting.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umarket.utah.edu/um2/nemsi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hl7.org/fhir/uv/ips/" TargetMode="External"/><Relationship Id="rId3" Type="http://schemas.openxmlformats.org/officeDocument/2006/relationships/image" Target="../media/image6.png"/><Relationship Id="rId7" Type="http://schemas.openxmlformats.org/officeDocument/2006/relationships/hyperlink" Target="https://www.hl7.org/ccdasearch/"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hyperlink" Target="https://www.ihe.net/uploadedFiles/Documents/PCC/IHE_PCC_TF_Vol1.pdf#nameddest=4_Exchange_of_Personal_Health_R" TargetMode="External"/><Relationship Id="rId5" Type="http://schemas.openxmlformats.org/officeDocument/2006/relationships/hyperlink" Target="https://profiles.ihe.net/ITI/HIE-Whitepaper/index.html#212-dynamic-documents" TargetMode="External"/><Relationship Id="rId4" Type="http://schemas.openxmlformats.org/officeDocument/2006/relationships/hyperlink" Target="https://loinc.org/34133-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7B800-B1F7-5816-C5BA-60FC3F396E63}"/>
              </a:ext>
            </a:extLst>
          </p:cNvPr>
          <p:cNvSpPr>
            <a:spLocks noGrp="1"/>
          </p:cNvSpPr>
          <p:nvPr>
            <p:ph type="ctrTitle"/>
          </p:nvPr>
        </p:nvSpPr>
        <p:spPr/>
        <p:txBody>
          <a:bodyPr>
            <a:normAutofit/>
          </a:bodyPr>
          <a:lstStyle/>
          <a:p>
            <a:r>
              <a:rPr lang="en-US" dirty="0"/>
              <a:t>EMS Interoperability</a:t>
            </a:r>
            <a:br>
              <a:rPr lang="en-US" dirty="0"/>
            </a:br>
            <a:r>
              <a:rPr lang="en-US" dirty="0"/>
              <a:t>Task Force</a:t>
            </a:r>
            <a:br>
              <a:rPr lang="en-US" dirty="0"/>
            </a:br>
            <a:r>
              <a:rPr lang="en-US" sz="4000" dirty="0"/>
              <a:t>October 12, 2023</a:t>
            </a:r>
          </a:p>
        </p:txBody>
      </p:sp>
      <p:sp>
        <p:nvSpPr>
          <p:cNvPr id="3" name="Subtitle 2">
            <a:extLst>
              <a:ext uri="{FF2B5EF4-FFF2-40B4-BE49-F238E27FC236}">
                <a16:creationId xmlns:a16="http://schemas.microsoft.com/office/drawing/2014/main" id="{6D3AED9D-CB84-8F77-196A-C22ABD35BA12}"/>
              </a:ext>
            </a:extLst>
          </p:cNvPr>
          <p:cNvSpPr>
            <a:spLocks noGrp="1"/>
          </p:cNvSpPr>
          <p:nvPr>
            <p:ph type="subTitle" idx="1"/>
          </p:nvPr>
        </p:nvSpPr>
        <p:spPr/>
        <p:txBody>
          <a:bodyPr anchor="ctr"/>
          <a:lstStyle/>
          <a:p>
            <a:r>
              <a:rPr lang="en-US" dirty="0"/>
              <a:t>Patient History to EMS Flow</a:t>
            </a:r>
          </a:p>
        </p:txBody>
      </p:sp>
    </p:spTree>
    <p:extLst>
      <p:ext uri="{BB962C8B-B14F-4D97-AF65-F5344CB8AC3E}">
        <p14:creationId xmlns:p14="http://schemas.microsoft.com/office/powerpoint/2010/main" val="3788557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0EF1-9E3B-B080-7677-640B4B267125}"/>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F0F520BF-8F05-9B5D-20D0-333563D2FB20}"/>
              </a:ext>
            </a:extLst>
          </p:cNvPr>
          <p:cNvSpPr>
            <a:spLocks noGrp="1"/>
          </p:cNvSpPr>
          <p:nvPr>
            <p:ph idx="1"/>
          </p:nvPr>
        </p:nvSpPr>
        <p:spPr/>
        <p:txBody>
          <a:bodyPr/>
          <a:lstStyle/>
          <a:p>
            <a:r>
              <a:rPr lang="en-US" dirty="0"/>
              <a:t>Survey for today’s task force call</a:t>
            </a:r>
          </a:p>
          <a:p>
            <a:r>
              <a:rPr lang="en-US" dirty="0"/>
              <a:t>Task Force Email Group</a:t>
            </a:r>
          </a:p>
          <a:p>
            <a:pPr lvl="1"/>
            <a:r>
              <a:rPr lang="en-US" dirty="0"/>
              <a:t>groups.google.com/g/</a:t>
            </a:r>
            <a:r>
              <a:rPr lang="en-US" dirty="0" err="1"/>
              <a:t>ems</a:t>
            </a:r>
            <a:r>
              <a:rPr lang="en-US" dirty="0"/>
              <a:t>-task-force</a:t>
            </a:r>
          </a:p>
          <a:p>
            <a:r>
              <a:rPr lang="en-US" dirty="0" err="1"/>
              <a:t>Github</a:t>
            </a:r>
            <a:r>
              <a:rPr lang="en-US" dirty="0"/>
              <a:t> Repository and Wiki</a:t>
            </a:r>
            <a:br>
              <a:rPr lang="en-US" dirty="0"/>
            </a:br>
            <a:r>
              <a:rPr lang="en-US" dirty="0"/>
              <a:t>(includes link to sequence diagram)</a:t>
            </a:r>
          </a:p>
          <a:p>
            <a:pPr lvl="1"/>
            <a:r>
              <a:rPr lang="en-US" dirty="0"/>
              <a:t>github.com/IHE/EMS</a:t>
            </a:r>
          </a:p>
          <a:p>
            <a:r>
              <a:rPr lang="en-US" dirty="0"/>
              <a:t>November 9 Task Force Topic: Patient identification</a:t>
            </a:r>
          </a:p>
          <a:p>
            <a:r>
              <a:rPr lang="en-US" dirty="0"/>
              <a:t>December: ONC Annual Meeting and EMS Data Summit</a:t>
            </a:r>
          </a:p>
          <a:p>
            <a:pPr lvl="1"/>
            <a:endParaRPr lang="en-US" dirty="0"/>
          </a:p>
        </p:txBody>
      </p:sp>
    </p:spTree>
    <p:extLst>
      <p:ext uri="{BB962C8B-B14F-4D97-AF65-F5344CB8AC3E}">
        <p14:creationId xmlns:p14="http://schemas.microsoft.com/office/powerpoint/2010/main" val="271773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71C6-D909-A2DD-C711-AB5E9DEEA2FC}"/>
              </a:ext>
            </a:extLst>
          </p:cNvPr>
          <p:cNvSpPr>
            <a:spLocks noGrp="1"/>
          </p:cNvSpPr>
          <p:nvPr>
            <p:ph type="title"/>
          </p:nvPr>
        </p:nvSpPr>
        <p:spPr/>
        <p:txBody>
          <a:bodyPr/>
          <a:lstStyle/>
          <a:p>
            <a:r>
              <a:rPr lang="en-US" dirty="0"/>
              <a:t>Task Force Overview</a:t>
            </a:r>
          </a:p>
        </p:txBody>
      </p:sp>
      <p:sp>
        <p:nvSpPr>
          <p:cNvPr id="3" name="Content Placeholder 2">
            <a:extLst>
              <a:ext uri="{FF2B5EF4-FFF2-40B4-BE49-F238E27FC236}">
                <a16:creationId xmlns:a16="http://schemas.microsoft.com/office/drawing/2014/main" id="{0B8CE8EF-F7A9-AB58-0CAF-13C278FE95AF}"/>
              </a:ext>
            </a:extLst>
          </p:cNvPr>
          <p:cNvSpPr>
            <a:spLocks noGrp="1"/>
          </p:cNvSpPr>
          <p:nvPr>
            <p:ph idx="1"/>
          </p:nvPr>
        </p:nvSpPr>
        <p:spPr>
          <a:xfrm>
            <a:off x="838200" y="1825625"/>
            <a:ext cx="10515600" cy="982889"/>
          </a:xfrm>
        </p:spPr>
        <p:txBody>
          <a:bodyPr>
            <a:noAutofit/>
          </a:bodyPr>
          <a:lstStyle/>
          <a:p>
            <a:pPr marL="0" indent="0">
              <a:buNone/>
            </a:pPr>
            <a:r>
              <a:rPr lang="en-US" sz="1600" dirty="0"/>
              <a:t>Monthly, 2</a:t>
            </a:r>
            <a:r>
              <a:rPr lang="en-US" sz="1600" baseline="30000" dirty="0"/>
              <a:t>nd</a:t>
            </a:r>
            <a:r>
              <a:rPr lang="en-US" sz="1600" dirty="0"/>
              <a:t> Thursday, 11a–12:30p MT</a:t>
            </a:r>
          </a:p>
          <a:p>
            <a:r>
              <a:rPr lang="en-US" sz="1600" dirty="0"/>
              <a:t>Nov 9, </a:t>
            </a:r>
            <a:r>
              <a:rPr lang="en-US" sz="1600" strike="sngStrike" dirty="0"/>
              <a:t>Dec 14</a:t>
            </a:r>
            <a:r>
              <a:rPr lang="en-US" sz="1600" dirty="0"/>
              <a:t> </a:t>
            </a:r>
            <a:r>
              <a:rPr lang="en-US" sz="1600" u="sng" dirty="0"/>
              <a:t>Dec 15 (ONC Annual Meeting / EMS Data Summit)</a:t>
            </a:r>
          </a:p>
          <a:p>
            <a:pPr marL="0" indent="0">
              <a:buNone/>
            </a:pPr>
            <a:r>
              <a:rPr lang="en-US" sz="1600" dirty="0"/>
              <a:t>Topics:</a:t>
            </a:r>
          </a:p>
        </p:txBody>
      </p:sp>
      <p:sp>
        <p:nvSpPr>
          <p:cNvPr id="4" name="Content Placeholder 2">
            <a:extLst>
              <a:ext uri="{FF2B5EF4-FFF2-40B4-BE49-F238E27FC236}">
                <a16:creationId xmlns:a16="http://schemas.microsoft.com/office/drawing/2014/main" id="{39DD3F14-09F4-8E72-9E0D-A0CF47BDEED1}"/>
              </a:ext>
            </a:extLst>
          </p:cNvPr>
          <p:cNvSpPr txBox="1">
            <a:spLocks/>
          </p:cNvSpPr>
          <p:nvPr/>
        </p:nvSpPr>
        <p:spPr>
          <a:xfrm>
            <a:off x="838200" y="2943451"/>
            <a:ext cx="10515600" cy="2819808"/>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Feb 16: Identifying data exchange partners and establishing relationships</a:t>
            </a:r>
          </a:p>
          <a:p>
            <a:r>
              <a:rPr lang="en-US" sz="1600" dirty="0"/>
              <a:t>Mar 9: Governmental, regulatory, and contractual environment</a:t>
            </a:r>
          </a:p>
          <a:p>
            <a:r>
              <a:rPr lang="en-US" sz="1600" dirty="0"/>
              <a:t>Apr 13: Regulatory environment and national networks recap</a:t>
            </a:r>
          </a:p>
          <a:p>
            <a:r>
              <a:rPr lang="en-US" sz="1600" dirty="0"/>
              <a:t>May 11: Sequence/workflow: SAFR design</a:t>
            </a:r>
          </a:p>
          <a:p>
            <a:r>
              <a:rPr lang="en-US" sz="1600" dirty="0"/>
              <a:t>Jun 8: Sequence/workflow</a:t>
            </a:r>
          </a:p>
          <a:p>
            <a:r>
              <a:rPr lang="en-US" sz="1600" dirty="0"/>
              <a:t>Jul 13: Standards and profiles overview</a:t>
            </a:r>
          </a:p>
          <a:p>
            <a:r>
              <a:rPr lang="en-US" sz="1600" dirty="0"/>
              <a:t>Specific standards and profiles to use in workflow:</a:t>
            </a:r>
          </a:p>
          <a:p>
            <a:pPr lvl="1"/>
            <a:r>
              <a:rPr lang="en-US" sz="1600" dirty="0"/>
              <a:t>Aug 10: EMS to Hospital</a:t>
            </a:r>
          </a:p>
          <a:p>
            <a:pPr lvl="1"/>
            <a:r>
              <a:rPr lang="en-US" sz="1600" dirty="0"/>
              <a:t>Sep 14: Hospital Outcomes to EMS</a:t>
            </a:r>
          </a:p>
          <a:p>
            <a:pPr lvl="1"/>
            <a:r>
              <a:rPr lang="en-US" sz="1600" b="1" dirty="0"/>
              <a:t>Oct 12: Patient History to EMS</a:t>
            </a:r>
          </a:p>
          <a:p>
            <a:r>
              <a:rPr lang="en-US" sz="1600" dirty="0"/>
              <a:t>Patient identification and record matching</a:t>
            </a:r>
          </a:p>
          <a:p>
            <a:r>
              <a:rPr lang="en-US" sz="1600" dirty="0"/>
              <a:t>Data elements to be shared and parsed</a:t>
            </a:r>
          </a:p>
          <a:p>
            <a:r>
              <a:rPr lang="en-US" sz="1600" dirty="0"/>
              <a:t>APIs</a:t>
            </a:r>
          </a:p>
        </p:txBody>
      </p:sp>
    </p:spTree>
    <p:extLst>
      <p:ext uri="{BB962C8B-B14F-4D97-AF65-F5344CB8AC3E}">
        <p14:creationId xmlns:p14="http://schemas.microsoft.com/office/powerpoint/2010/main" val="234004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69E7-EB66-AC67-2519-1D0F53BCE73B}"/>
              </a:ext>
            </a:extLst>
          </p:cNvPr>
          <p:cNvSpPr>
            <a:spLocks noGrp="1"/>
          </p:cNvSpPr>
          <p:nvPr>
            <p:ph type="title"/>
          </p:nvPr>
        </p:nvSpPr>
        <p:spPr/>
        <p:txBody>
          <a:bodyPr/>
          <a:lstStyle/>
          <a:p>
            <a:r>
              <a:rPr lang="en-US" dirty="0"/>
              <a:t>ONC Annual Meeting &amp;</a:t>
            </a:r>
            <a:br>
              <a:rPr lang="en-US" dirty="0"/>
            </a:br>
            <a:r>
              <a:rPr lang="en-US" dirty="0"/>
              <a:t>EMS Data Summit</a:t>
            </a:r>
          </a:p>
        </p:txBody>
      </p:sp>
      <p:sp>
        <p:nvSpPr>
          <p:cNvPr id="4" name="Text Placeholder 3">
            <a:extLst>
              <a:ext uri="{FF2B5EF4-FFF2-40B4-BE49-F238E27FC236}">
                <a16:creationId xmlns:a16="http://schemas.microsoft.com/office/drawing/2014/main" id="{37475E60-5165-0431-8380-DFA416862E42}"/>
              </a:ext>
            </a:extLst>
          </p:cNvPr>
          <p:cNvSpPr>
            <a:spLocks noGrp="1"/>
          </p:cNvSpPr>
          <p:nvPr>
            <p:ph type="body" idx="1"/>
          </p:nvPr>
        </p:nvSpPr>
        <p:spPr/>
        <p:txBody>
          <a:bodyPr/>
          <a:lstStyle/>
          <a:p>
            <a:r>
              <a:rPr lang="en-US" dirty="0"/>
              <a:t>ONC Annual Meeting</a:t>
            </a:r>
          </a:p>
        </p:txBody>
      </p:sp>
      <p:sp>
        <p:nvSpPr>
          <p:cNvPr id="3" name="Content Placeholder 2">
            <a:extLst>
              <a:ext uri="{FF2B5EF4-FFF2-40B4-BE49-F238E27FC236}">
                <a16:creationId xmlns:a16="http://schemas.microsoft.com/office/drawing/2014/main" id="{F0BC75FD-AC59-402B-5D51-CDB6D235E5BF}"/>
              </a:ext>
            </a:extLst>
          </p:cNvPr>
          <p:cNvSpPr>
            <a:spLocks noGrp="1"/>
          </p:cNvSpPr>
          <p:nvPr>
            <p:ph sz="half" idx="2"/>
          </p:nvPr>
        </p:nvSpPr>
        <p:spPr/>
        <p:txBody>
          <a:bodyPr/>
          <a:lstStyle/>
          <a:p>
            <a:pPr marL="0" indent="0">
              <a:buNone/>
            </a:pPr>
            <a:r>
              <a:rPr lang="en-US" sz="2400" dirty="0"/>
              <a:t>December 14–15, 2023</a:t>
            </a:r>
          </a:p>
          <a:p>
            <a:pPr marL="0" indent="0">
              <a:buNone/>
            </a:pPr>
            <a:r>
              <a:rPr lang="en-US" sz="2400" dirty="0"/>
              <a:t>Washington DC</a:t>
            </a:r>
          </a:p>
          <a:p>
            <a:pPr marL="0" indent="0">
              <a:buNone/>
            </a:pPr>
            <a:r>
              <a:rPr lang="en-US" sz="2400" dirty="0">
                <a:hlinkClick r:id="rId3"/>
              </a:rPr>
              <a:t>ONCannualmeeting.com</a:t>
            </a:r>
            <a:endParaRPr lang="en-US" sz="2400" dirty="0"/>
          </a:p>
          <a:p>
            <a:endParaRPr lang="en-US" sz="2400" dirty="0"/>
          </a:p>
        </p:txBody>
      </p:sp>
      <p:sp>
        <p:nvSpPr>
          <p:cNvPr id="5" name="Text Placeholder 4">
            <a:extLst>
              <a:ext uri="{FF2B5EF4-FFF2-40B4-BE49-F238E27FC236}">
                <a16:creationId xmlns:a16="http://schemas.microsoft.com/office/drawing/2014/main" id="{33C72252-DCF7-63CF-1C01-A9C6ABE2348C}"/>
              </a:ext>
            </a:extLst>
          </p:cNvPr>
          <p:cNvSpPr>
            <a:spLocks noGrp="1"/>
          </p:cNvSpPr>
          <p:nvPr>
            <p:ph type="body" sz="quarter" idx="3"/>
          </p:nvPr>
        </p:nvSpPr>
        <p:spPr/>
        <p:txBody>
          <a:bodyPr/>
          <a:lstStyle/>
          <a:p>
            <a:r>
              <a:rPr lang="en-US" dirty="0"/>
              <a:t>EMS Data Summit</a:t>
            </a:r>
          </a:p>
        </p:txBody>
      </p:sp>
      <p:sp>
        <p:nvSpPr>
          <p:cNvPr id="6" name="Content Placeholder 5">
            <a:extLst>
              <a:ext uri="{FF2B5EF4-FFF2-40B4-BE49-F238E27FC236}">
                <a16:creationId xmlns:a16="http://schemas.microsoft.com/office/drawing/2014/main" id="{27F79770-99E8-9555-A516-FD3B27CDF402}"/>
              </a:ext>
            </a:extLst>
          </p:cNvPr>
          <p:cNvSpPr>
            <a:spLocks noGrp="1"/>
          </p:cNvSpPr>
          <p:nvPr>
            <p:ph sz="quarter" idx="4"/>
          </p:nvPr>
        </p:nvSpPr>
        <p:spPr/>
        <p:txBody>
          <a:bodyPr>
            <a:normAutofit/>
          </a:bodyPr>
          <a:lstStyle/>
          <a:p>
            <a:pPr marL="0" indent="0">
              <a:buNone/>
            </a:pPr>
            <a:r>
              <a:rPr lang="en-US" sz="2400" dirty="0"/>
              <a:t>December 15, 12:00–3:30p ET</a:t>
            </a:r>
          </a:p>
          <a:p>
            <a:pPr marL="0" indent="0">
              <a:buNone/>
            </a:pPr>
            <a:r>
              <a:rPr lang="en-US" sz="2400" dirty="0"/>
              <a:t>Washington DC and online</a:t>
            </a:r>
          </a:p>
          <a:p>
            <a:pPr marL="0" indent="0">
              <a:buNone/>
            </a:pPr>
            <a:r>
              <a:rPr lang="en-US" sz="2400" dirty="0">
                <a:hlinkClick r:id="rId4"/>
              </a:rPr>
              <a:t>umarket.utah.edu/um2/</a:t>
            </a:r>
            <a:r>
              <a:rPr lang="en-US" sz="2400" dirty="0" err="1">
                <a:hlinkClick r:id="rId4"/>
              </a:rPr>
              <a:t>nemsis</a:t>
            </a:r>
            <a:endParaRPr lang="en-US" sz="2400" dirty="0"/>
          </a:p>
        </p:txBody>
      </p:sp>
      <p:pic>
        <p:nvPicPr>
          <p:cNvPr id="10" name="Picture 9" descr="A qr code on a white background&#10;&#10;Description automatically generated">
            <a:extLst>
              <a:ext uri="{FF2B5EF4-FFF2-40B4-BE49-F238E27FC236}">
                <a16:creationId xmlns:a16="http://schemas.microsoft.com/office/drawing/2014/main" id="{23623525-65A4-965C-5273-EDB6B673114A}"/>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41363" y="3821113"/>
            <a:ext cx="1602241" cy="1602241"/>
          </a:xfrm>
          <a:prstGeom prst="rect">
            <a:avLst/>
          </a:prstGeom>
        </p:spPr>
      </p:pic>
      <p:pic>
        <p:nvPicPr>
          <p:cNvPr id="12" name="Picture 11" descr="A qr code on a white background&#10;&#10;Description automatically generated">
            <a:extLst>
              <a:ext uri="{FF2B5EF4-FFF2-40B4-BE49-F238E27FC236}">
                <a16:creationId xmlns:a16="http://schemas.microsoft.com/office/drawing/2014/main" id="{237E7217-CFED-7BDD-C323-D718628113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823154"/>
            <a:ext cx="1600200" cy="1600200"/>
          </a:xfrm>
          <a:prstGeom prst="rect">
            <a:avLst/>
          </a:prstGeom>
        </p:spPr>
      </p:pic>
    </p:spTree>
    <p:extLst>
      <p:ext uri="{BB962C8B-B14F-4D97-AF65-F5344CB8AC3E}">
        <p14:creationId xmlns:p14="http://schemas.microsoft.com/office/powerpoint/2010/main" val="1484793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F69E7-EB66-AC67-2519-1D0F53BCE73B}"/>
              </a:ext>
            </a:extLst>
          </p:cNvPr>
          <p:cNvSpPr>
            <a:spLocks noGrp="1"/>
          </p:cNvSpPr>
          <p:nvPr>
            <p:ph type="title"/>
          </p:nvPr>
        </p:nvSpPr>
        <p:spPr/>
        <p:txBody>
          <a:bodyPr/>
          <a:lstStyle/>
          <a:p>
            <a:r>
              <a:rPr lang="en-US" dirty="0"/>
              <a:t>EMS Data Summit</a:t>
            </a:r>
          </a:p>
        </p:txBody>
      </p:sp>
      <p:sp>
        <p:nvSpPr>
          <p:cNvPr id="3" name="Content Placeholder 2">
            <a:extLst>
              <a:ext uri="{FF2B5EF4-FFF2-40B4-BE49-F238E27FC236}">
                <a16:creationId xmlns:a16="http://schemas.microsoft.com/office/drawing/2014/main" id="{F0BC75FD-AC59-402B-5D51-CDB6D235E5BF}"/>
              </a:ext>
            </a:extLst>
          </p:cNvPr>
          <p:cNvSpPr>
            <a:spLocks noGrp="1"/>
          </p:cNvSpPr>
          <p:nvPr>
            <p:ph sz="half" idx="1"/>
          </p:nvPr>
        </p:nvSpPr>
        <p:spPr/>
        <p:txBody>
          <a:bodyPr>
            <a:normAutofit/>
          </a:bodyPr>
          <a:lstStyle/>
          <a:p>
            <a:pPr marL="0" indent="0">
              <a:buNone/>
            </a:pPr>
            <a:r>
              <a:rPr lang="en-US" sz="2400" dirty="0"/>
              <a:t>This Summit will pick up with lessons learned from the 2020 EMS Data Summit and focus on improving the integration of standardized emergency medical services (EMS) data with hospital electronic medical records (EMRs) and health information exchanges (HIEs).</a:t>
            </a:r>
          </a:p>
        </p:txBody>
      </p:sp>
      <p:sp>
        <p:nvSpPr>
          <p:cNvPr id="4" name="Content Placeholder 3">
            <a:extLst>
              <a:ext uri="{FF2B5EF4-FFF2-40B4-BE49-F238E27FC236}">
                <a16:creationId xmlns:a16="http://schemas.microsoft.com/office/drawing/2014/main" id="{619C7170-5969-4680-4224-DB15FFAF2A86}"/>
              </a:ext>
            </a:extLst>
          </p:cNvPr>
          <p:cNvSpPr>
            <a:spLocks noGrp="1"/>
          </p:cNvSpPr>
          <p:nvPr>
            <p:ph sz="half" idx="2"/>
          </p:nvPr>
        </p:nvSpPr>
        <p:spPr/>
        <p:txBody>
          <a:bodyPr>
            <a:normAutofit/>
          </a:bodyPr>
          <a:lstStyle/>
          <a:p>
            <a:pPr marL="0" indent="0">
              <a:buNone/>
            </a:pPr>
            <a:r>
              <a:rPr lang="en-US" sz="2400" dirty="0"/>
              <a:t>Challenges to address:</a:t>
            </a:r>
          </a:p>
          <a:p>
            <a:r>
              <a:rPr lang="en-US" sz="2400" dirty="0"/>
              <a:t>EMS at the interop table</a:t>
            </a:r>
          </a:p>
          <a:p>
            <a:r>
              <a:rPr lang="en-US" sz="2400" dirty="0"/>
              <a:t>Operations queries</a:t>
            </a:r>
          </a:p>
          <a:p>
            <a:r>
              <a:rPr lang="en-US" sz="2400" dirty="0"/>
              <a:t>Network participation</a:t>
            </a:r>
          </a:p>
          <a:p>
            <a:r>
              <a:rPr lang="en-US" sz="2400" dirty="0"/>
              <a:t>Funding</a:t>
            </a:r>
          </a:p>
        </p:txBody>
      </p:sp>
    </p:spTree>
    <p:extLst>
      <p:ext uri="{BB962C8B-B14F-4D97-AF65-F5344CB8AC3E}">
        <p14:creationId xmlns:p14="http://schemas.microsoft.com/office/powerpoint/2010/main" val="2056478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D8DC0-6A4D-48BB-FAB8-A2C02DD13B10}"/>
              </a:ext>
            </a:extLst>
          </p:cNvPr>
          <p:cNvSpPr>
            <a:spLocks noGrp="1"/>
          </p:cNvSpPr>
          <p:nvPr>
            <p:ph type="title"/>
          </p:nvPr>
        </p:nvSpPr>
        <p:spPr/>
        <p:txBody>
          <a:bodyPr/>
          <a:lstStyle/>
          <a:p>
            <a:r>
              <a:rPr lang="en-US" dirty="0"/>
              <a:t>Today’s Topic</a:t>
            </a:r>
          </a:p>
        </p:txBody>
      </p:sp>
      <p:sp>
        <p:nvSpPr>
          <p:cNvPr id="3" name="Content Placeholder 2">
            <a:extLst>
              <a:ext uri="{FF2B5EF4-FFF2-40B4-BE49-F238E27FC236}">
                <a16:creationId xmlns:a16="http://schemas.microsoft.com/office/drawing/2014/main" id="{A8442D9B-2919-CAC2-3422-B4387D9DA06A}"/>
              </a:ext>
            </a:extLst>
          </p:cNvPr>
          <p:cNvSpPr>
            <a:spLocks noGrp="1"/>
          </p:cNvSpPr>
          <p:nvPr>
            <p:ph idx="1"/>
          </p:nvPr>
        </p:nvSpPr>
        <p:spPr/>
        <p:txBody>
          <a:bodyPr>
            <a:normAutofit/>
          </a:bodyPr>
          <a:lstStyle/>
          <a:p>
            <a:pPr marL="0" indent="0">
              <a:buNone/>
            </a:pPr>
            <a:r>
              <a:rPr lang="en-US" dirty="0"/>
              <a:t>Standards and profiles to use for EMS to query for a patient’s medical records and retrieve a medical record.</a:t>
            </a:r>
          </a:p>
        </p:txBody>
      </p:sp>
    </p:spTree>
    <p:extLst>
      <p:ext uri="{BB962C8B-B14F-4D97-AF65-F5344CB8AC3E}">
        <p14:creationId xmlns:p14="http://schemas.microsoft.com/office/powerpoint/2010/main" val="43987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0A5-8019-6085-F727-139D45A139FF}"/>
              </a:ext>
            </a:extLst>
          </p:cNvPr>
          <p:cNvSpPr>
            <a:spLocks noGrp="1"/>
          </p:cNvSpPr>
          <p:nvPr>
            <p:ph type="title"/>
          </p:nvPr>
        </p:nvSpPr>
        <p:spPr>
          <a:xfrm>
            <a:off x="838200" y="365125"/>
            <a:ext cx="10515600" cy="1325563"/>
          </a:xfrm>
        </p:spPr>
        <p:txBody>
          <a:bodyPr/>
          <a:lstStyle/>
          <a:p>
            <a:r>
              <a:rPr lang="en-US" dirty="0"/>
              <a:t>Today’s Questions</a:t>
            </a:r>
          </a:p>
        </p:txBody>
      </p:sp>
      <p:sp>
        <p:nvSpPr>
          <p:cNvPr id="5" name="Content Placeholder 4">
            <a:extLst>
              <a:ext uri="{FF2B5EF4-FFF2-40B4-BE49-F238E27FC236}">
                <a16:creationId xmlns:a16="http://schemas.microsoft.com/office/drawing/2014/main" id="{0DDD9782-8E26-FCF9-222A-BC34F658A2A6}"/>
              </a:ext>
            </a:extLst>
          </p:cNvPr>
          <p:cNvSpPr>
            <a:spLocks noGrp="1"/>
          </p:cNvSpPr>
          <p:nvPr>
            <p:ph idx="1"/>
          </p:nvPr>
        </p:nvSpPr>
        <p:spPr/>
        <p:txBody>
          <a:bodyPr/>
          <a:lstStyle/>
          <a:p>
            <a:pPr marL="514350" indent="-514350">
              <a:buFont typeface="+mj-lt"/>
              <a:buAutoNum type="arabicPeriod"/>
            </a:pPr>
            <a:r>
              <a:rPr lang="en-US" dirty="0"/>
              <a:t>What standards are profiles are used for querying for patient medical history data?</a:t>
            </a:r>
          </a:p>
          <a:p>
            <a:pPr marL="514350" indent="-514350">
              <a:buFont typeface="+mj-lt"/>
              <a:buAutoNum type="arabicPeriod"/>
            </a:pPr>
            <a:r>
              <a:rPr lang="en-US" dirty="0"/>
              <a:t>What standards and profiles are used for the content of patient medical records?</a:t>
            </a:r>
          </a:p>
        </p:txBody>
      </p:sp>
    </p:spTree>
    <p:extLst>
      <p:ext uri="{BB962C8B-B14F-4D97-AF65-F5344CB8AC3E}">
        <p14:creationId xmlns:p14="http://schemas.microsoft.com/office/powerpoint/2010/main" val="1762987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19F9-EE43-E97B-7860-9DC5A0EC18E3}"/>
              </a:ext>
            </a:extLst>
          </p:cNvPr>
          <p:cNvSpPr>
            <a:spLocks noGrp="1"/>
          </p:cNvSpPr>
          <p:nvPr>
            <p:ph type="title"/>
          </p:nvPr>
        </p:nvSpPr>
        <p:spPr/>
        <p:txBody>
          <a:bodyPr/>
          <a:lstStyle/>
          <a:p>
            <a:r>
              <a:rPr lang="en-US" dirty="0"/>
              <a:t>Patient History Information Flow</a:t>
            </a:r>
          </a:p>
        </p:txBody>
      </p:sp>
      <p:pic>
        <p:nvPicPr>
          <p:cNvPr id="5" name="Content Placeholder 4">
            <a:extLst>
              <a:ext uri="{FF2B5EF4-FFF2-40B4-BE49-F238E27FC236}">
                <a16:creationId xmlns:a16="http://schemas.microsoft.com/office/drawing/2014/main" id="{50555885-7BB4-B931-ADCB-1D6B2CCFE770}"/>
              </a:ext>
            </a:extLst>
          </p:cNvPr>
          <p:cNvPicPr>
            <a:picLocks noGrp="1" noChangeAspect="1"/>
          </p:cNvPicPr>
          <p:nvPr>
            <p:ph idx="1"/>
          </p:nvPr>
        </p:nvPicPr>
        <p:blipFill>
          <a:blip r:embed="rId3">
            <a:clrChange>
              <a:clrFrom>
                <a:srgbClr val="FFFFFF"/>
              </a:clrFrom>
              <a:clrTo>
                <a:srgbClr val="FFFFFF">
                  <a:alpha val="0"/>
                </a:srgbClr>
              </a:clrTo>
            </a:clrChange>
          </a:blip>
          <a:stretch>
            <a:fillRect/>
          </a:stretch>
        </p:blipFill>
        <p:spPr>
          <a:xfrm>
            <a:off x="1436429" y="1629677"/>
            <a:ext cx="9319142" cy="3937000"/>
          </a:xfrm>
        </p:spPr>
      </p:pic>
      <p:sp>
        <p:nvSpPr>
          <p:cNvPr id="6" name="Rectangle: Rounded Corners 5">
            <a:extLst>
              <a:ext uri="{FF2B5EF4-FFF2-40B4-BE49-F238E27FC236}">
                <a16:creationId xmlns:a16="http://schemas.microsoft.com/office/drawing/2014/main" id="{B0753433-9AA6-1B25-7E3A-35A03C915571}"/>
              </a:ext>
            </a:extLst>
          </p:cNvPr>
          <p:cNvSpPr/>
          <p:nvPr/>
        </p:nvSpPr>
        <p:spPr>
          <a:xfrm>
            <a:off x="1306286" y="2841170"/>
            <a:ext cx="9579428" cy="326573"/>
          </a:xfrm>
          <a:prstGeom prst="roundRect">
            <a:avLst/>
          </a:prstGeom>
          <a:noFill/>
          <a:ln w="76200">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8844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C3D8CDB-1A6A-EB96-FF53-606C82062ACA}"/>
              </a:ext>
            </a:extLst>
          </p:cNvPr>
          <p:cNvGrpSpPr/>
          <p:nvPr/>
        </p:nvGrpSpPr>
        <p:grpSpPr>
          <a:xfrm>
            <a:off x="544285" y="1077241"/>
            <a:ext cx="11103429" cy="3887185"/>
            <a:chOff x="0" y="805002"/>
            <a:chExt cx="12192000" cy="4268281"/>
          </a:xfrm>
        </p:grpSpPr>
        <p:pic>
          <p:nvPicPr>
            <p:cNvPr id="5" name="Picture 4">
              <a:extLst>
                <a:ext uri="{FF2B5EF4-FFF2-40B4-BE49-F238E27FC236}">
                  <a16:creationId xmlns:a16="http://schemas.microsoft.com/office/drawing/2014/main" id="{E0485266-0B55-C307-F33A-8CDF17D4A4B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805002"/>
              <a:ext cx="12192000" cy="4268281"/>
            </a:xfrm>
            <a:prstGeom prst="rect">
              <a:avLst/>
            </a:prstGeom>
          </p:spPr>
        </p:pic>
        <p:sp>
          <p:nvSpPr>
            <p:cNvPr id="7" name="Rectangle 6">
              <a:hlinkClick r:id="rId4"/>
              <a:extLst>
                <a:ext uri="{FF2B5EF4-FFF2-40B4-BE49-F238E27FC236}">
                  <a16:creationId xmlns:a16="http://schemas.microsoft.com/office/drawing/2014/main" id="{77440F64-E228-99AF-3330-9A138DF7D126}"/>
                </a:ext>
              </a:extLst>
            </p:cNvPr>
            <p:cNvSpPr/>
            <p:nvPr/>
          </p:nvSpPr>
          <p:spPr>
            <a:xfrm>
              <a:off x="3037114" y="2732314"/>
              <a:ext cx="696686" cy="2939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hlinkClick r:id="rId5"/>
              <a:extLst>
                <a:ext uri="{FF2B5EF4-FFF2-40B4-BE49-F238E27FC236}">
                  <a16:creationId xmlns:a16="http://schemas.microsoft.com/office/drawing/2014/main" id="{D76A5222-1A4A-2FF8-DE05-149EBFC4311F}"/>
                </a:ext>
              </a:extLst>
            </p:cNvPr>
            <p:cNvSpPr/>
            <p:nvPr/>
          </p:nvSpPr>
          <p:spPr>
            <a:xfrm>
              <a:off x="1295399" y="3015344"/>
              <a:ext cx="2307771" cy="2939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hlinkClick r:id="rId6"/>
              <a:extLst>
                <a:ext uri="{FF2B5EF4-FFF2-40B4-BE49-F238E27FC236}">
                  <a16:creationId xmlns:a16="http://schemas.microsoft.com/office/drawing/2014/main" id="{B4BD2827-5B8D-34C8-0126-5D2223853CBE}"/>
                </a:ext>
              </a:extLst>
            </p:cNvPr>
            <p:cNvSpPr/>
            <p:nvPr/>
          </p:nvSpPr>
          <p:spPr>
            <a:xfrm>
              <a:off x="838199" y="3761283"/>
              <a:ext cx="1284515" cy="2939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hlinkClick r:id="rId7"/>
              <a:extLst>
                <a:ext uri="{FF2B5EF4-FFF2-40B4-BE49-F238E27FC236}">
                  <a16:creationId xmlns:a16="http://schemas.microsoft.com/office/drawing/2014/main" id="{89F201DD-65BE-3032-E1D8-724C4822C289}"/>
                </a:ext>
              </a:extLst>
            </p:cNvPr>
            <p:cNvSpPr/>
            <p:nvPr/>
          </p:nvSpPr>
          <p:spPr>
            <a:xfrm>
              <a:off x="2155371" y="3761283"/>
              <a:ext cx="598716" cy="2939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hlinkClick r:id="rId8"/>
              <a:extLst>
                <a:ext uri="{FF2B5EF4-FFF2-40B4-BE49-F238E27FC236}">
                  <a16:creationId xmlns:a16="http://schemas.microsoft.com/office/drawing/2014/main" id="{46A1B625-3287-E0DB-132E-CCF394A3CC48}"/>
                </a:ext>
              </a:extLst>
            </p:cNvPr>
            <p:cNvSpPr/>
            <p:nvPr/>
          </p:nvSpPr>
          <p:spPr>
            <a:xfrm>
              <a:off x="2950027" y="3750398"/>
              <a:ext cx="337459" cy="29391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15210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9E0A5-8019-6085-F727-139D45A139FF}"/>
              </a:ext>
            </a:extLst>
          </p:cNvPr>
          <p:cNvSpPr>
            <a:spLocks noGrp="1"/>
          </p:cNvSpPr>
          <p:nvPr>
            <p:ph type="title"/>
          </p:nvPr>
        </p:nvSpPr>
        <p:spPr/>
        <p:txBody>
          <a:bodyPr/>
          <a:lstStyle/>
          <a:p>
            <a:r>
              <a:rPr lang="en-US" dirty="0"/>
              <a:t>Did We Answer Today’s Question?</a:t>
            </a:r>
          </a:p>
        </p:txBody>
      </p:sp>
      <p:sp>
        <p:nvSpPr>
          <p:cNvPr id="3" name="Content Placeholder 2">
            <a:extLst>
              <a:ext uri="{FF2B5EF4-FFF2-40B4-BE49-F238E27FC236}">
                <a16:creationId xmlns:a16="http://schemas.microsoft.com/office/drawing/2014/main" id="{986770FF-4C22-0783-9638-7D18963F8792}"/>
              </a:ext>
            </a:extLst>
          </p:cNvPr>
          <p:cNvSpPr>
            <a:spLocks noGrp="1"/>
          </p:cNvSpPr>
          <p:nvPr>
            <p:ph idx="1"/>
          </p:nvPr>
        </p:nvSpPr>
        <p:spPr/>
        <p:txBody>
          <a:bodyPr/>
          <a:lstStyle/>
          <a:p>
            <a:pPr marL="514350" indent="-514350">
              <a:buFont typeface="+mj-lt"/>
              <a:buAutoNum type="arabicPeriod"/>
            </a:pPr>
            <a:r>
              <a:rPr lang="en-US" dirty="0"/>
              <a:t>What standards are profiles are used for querying for patient medical history data?</a:t>
            </a:r>
          </a:p>
          <a:p>
            <a:pPr marL="514350" indent="-514350">
              <a:buFont typeface="+mj-lt"/>
              <a:buAutoNum type="arabicPeriod"/>
            </a:pPr>
            <a:r>
              <a:rPr lang="en-US" dirty="0"/>
              <a:t>What standards and profiles are used for the content of patient medical records?</a:t>
            </a:r>
          </a:p>
        </p:txBody>
      </p:sp>
      <p:pic>
        <p:nvPicPr>
          <p:cNvPr id="4" name="Picture 3">
            <a:extLst>
              <a:ext uri="{FF2B5EF4-FFF2-40B4-BE49-F238E27FC236}">
                <a16:creationId xmlns:a16="http://schemas.microsoft.com/office/drawing/2014/main" id="{1F5E5BA9-B35F-3210-591B-1B03DEC8258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820400" y="-24051"/>
            <a:ext cx="1371600" cy="1371600"/>
          </a:xfrm>
          <a:prstGeom prst="rect">
            <a:avLst/>
          </a:prstGeom>
        </p:spPr>
      </p:pic>
    </p:spTree>
    <p:extLst>
      <p:ext uri="{BB962C8B-B14F-4D97-AF65-F5344CB8AC3E}">
        <p14:creationId xmlns:p14="http://schemas.microsoft.com/office/powerpoint/2010/main" val="1352820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21E5DC44-E9F4-4A00-BD2A-FACC4A85E0E2}" vid="{61F42279-B397-434F-84EC-AA260856EC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Task Force Template</Template>
  <TotalTime>844</TotalTime>
  <Words>539</Words>
  <Application>Microsoft Office PowerPoint</Application>
  <PresentationFormat>Widescreen</PresentationFormat>
  <Paragraphs>72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Montserrat</vt:lpstr>
      <vt:lpstr>Verdana</vt:lpstr>
      <vt:lpstr>Office Theme</vt:lpstr>
      <vt:lpstr>EMS Interoperability Task Force October 12, 2023</vt:lpstr>
      <vt:lpstr>Task Force Overview</vt:lpstr>
      <vt:lpstr>ONC Annual Meeting &amp; EMS Data Summit</vt:lpstr>
      <vt:lpstr>EMS Data Summit</vt:lpstr>
      <vt:lpstr>Today’s Topic</vt:lpstr>
      <vt:lpstr>Today’s Questions</vt:lpstr>
      <vt:lpstr>Patient History Information Flow</vt:lpstr>
      <vt:lpstr>PowerPoint Presentation</vt:lpstr>
      <vt:lpstr>Did We Answer Today’s Question?</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EMS Interoperability Task Force February 16, 2023</dc:title>
  <dc:creator>Joshua Legler</dc:creator>
  <cp:lastModifiedBy>Joshua Legler</cp:lastModifiedBy>
  <cp:revision>29</cp:revision>
  <dcterms:created xsi:type="dcterms:W3CDTF">2023-02-09T17:49:00Z</dcterms:created>
  <dcterms:modified xsi:type="dcterms:W3CDTF">2023-10-12T18:07:42Z</dcterms:modified>
</cp:coreProperties>
</file>