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74" r:id="rId4"/>
    <p:sldId id="275" r:id="rId5"/>
    <p:sldId id="277" r:id="rId6"/>
    <p:sldId id="276" r:id="rId7"/>
    <p:sldId id="258" r:id="rId8"/>
    <p:sldId id="261" r:id="rId9"/>
    <p:sldId id="260" r:id="rId10"/>
    <p:sldId id="268" r:id="rId11"/>
    <p:sldId id="269" r:id="rId12"/>
    <p:sldId id="270" r:id="rId13"/>
    <p:sldId id="271" r:id="rId14"/>
    <p:sldId id="272" r:id="rId15"/>
    <p:sldId id="279" r:id="rId16"/>
    <p:sldId id="281" r:id="rId17"/>
    <p:sldId id="262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2C30"/>
    <a:srgbClr val="AA191F"/>
    <a:srgbClr val="E02428"/>
    <a:srgbClr val="ED6F72"/>
    <a:srgbClr val="E9676A"/>
    <a:srgbClr val="DFDFDF"/>
    <a:srgbClr val="580C10"/>
    <a:srgbClr val="A2161D"/>
    <a:srgbClr val="C81B22"/>
    <a:srgbClr val="911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5464" autoAdjust="0"/>
  </p:normalViewPr>
  <p:slideViewPr>
    <p:cSldViewPr snapToGrid="0">
      <p:cViewPr varScale="1">
        <p:scale>
          <a:sx n="70" d="100"/>
          <a:sy n="70" d="100"/>
        </p:scale>
        <p:origin x="1094" y="4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3810F-818C-469C-A344-B1B611D87E0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51C5-8980-43B2-9771-86E5F8C0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0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meeting is being recorded and will be posted. If you need anything removed from the recording, let us know.</a:t>
            </a:r>
          </a:p>
          <a:p>
            <a:r>
              <a:rPr lang="en-US" dirty="0"/>
              <a:t>Note change to moderated format, use hand raise feature to be acknowledged to speak.</a:t>
            </a:r>
          </a:p>
          <a:p>
            <a:r>
              <a:rPr lang="en-US" dirty="0"/>
              <a:t>Amit no longer with HIMSS. Introduce Christina Caraballo, IHE USA President and HIMSS VP of Informatics.</a:t>
            </a:r>
          </a:p>
          <a:p>
            <a:r>
              <a:rPr lang="en-US" dirty="0"/>
              <a:t>Introduce Trent Gavazzi and team at </a:t>
            </a:r>
            <a:r>
              <a:rPr lang="en-US" dirty="0" err="1"/>
              <a:t>CareEvolution</a:t>
            </a:r>
            <a:r>
              <a:rPr lang="en-US" dirty="0"/>
              <a:t>.</a:t>
            </a:r>
          </a:p>
          <a:p>
            <a:r>
              <a:rPr lang="en-US" dirty="0"/>
              <a:t>Any other new participants?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8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Reminder of task force purpose: to help EMS software vendors develop interoperability solutions for their customers</a:t>
            </a:r>
          </a:p>
          <a:p>
            <a:r>
              <a:rPr lang="en-US" dirty="0"/>
              <a:t>We’ve scheduled 2024 meetings through June, will use as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95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start time change (to give people time to get lunch in DC)</a:t>
            </a:r>
          </a:p>
          <a:p>
            <a:r>
              <a:rPr lang="en-US" dirty="0"/>
              <a:t>https://www.oncannualmeeting.com/</a:t>
            </a:r>
          </a:p>
          <a:p>
            <a:r>
              <a:rPr lang="en-US" dirty="0"/>
              <a:t>https://umarket.utah.edu/um2/nemsis/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65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Policy perspective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6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4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link to survey in chat:</a:t>
            </a:r>
          </a:p>
          <a:p>
            <a:r>
              <a:rPr lang="en-US" dirty="0"/>
              <a:t>https://forms.office.com/r/Z1ER9MqctE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3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For the next few task force calls, we need EMS and hospital provider perspectives to help us identify the information they need in the interoperability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9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CAD7-F759-4228-8A99-9B8661288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88935-326B-4F9C-B9A5-708F7CD62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42AC0-5499-4C08-9129-2194061D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fld id="{77271187-E033-41B3-99C1-097783E3053B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E3936-5B04-44BC-9D3A-80549649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6FA7A-5BE9-48D7-89AA-A42F42C6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fld id="{69BD6345-4F5E-49F6-B434-F0DCA03E58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2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4E47-CA9B-4271-A481-C87928F2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9A852-063C-4E2F-B358-9E4A4FB93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75B7D-08AE-48A6-BE93-0AE67D9C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342A6-AE9E-40F2-8789-1EFAF3EA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61465-1E92-4402-A6A0-62BBFAAE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4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B0392-2FB0-4CCC-A031-2B1F407F0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7EDBF-3C63-4682-823D-5A60E1533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29544-F733-4A15-98D2-51E21DBD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CBEA4-4FA7-4F17-9F45-A35745D4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B3B23-820C-4828-88F2-C149E3E3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2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C296-5859-41C8-8831-782C0DCF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75AE-C57B-405C-B8E9-93EEBA288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0EAA-6BE4-4FD5-8CA8-5309C654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9858E-3B21-47CE-A994-4DEC5BFB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AFE87-546A-4C7E-B13A-47B99590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4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9DA6-137E-4EC2-AF72-3CB357921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4562C-6780-47DD-96B7-1BE48E37D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C08CF-3ADE-4E7C-BE23-1BFA95DD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5E3E-24B5-4BFE-992C-FE1EEB30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A37F-DDDC-4CB5-9432-9BB503E7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1DF5-FB68-4936-9737-4247691D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A543-B90E-470C-9F02-2188D44EB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6ADE5-6828-4CB1-BE61-F8FC8D8C0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C8C1E-CB83-4BC3-8347-BD5476B1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5559-20BC-416D-81F2-65DDC293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E949E-27DA-44CA-8BA0-73B16F3E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8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B46F-F58A-4E07-9A30-8901DA52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3C590-CF30-4278-A1A6-7A96948F5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1EA70-B0F7-49B4-BDAD-E1A1E00D0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4153C-39CF-4343-852F-ACFF0EBC0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5C25A-447F-4DC5-9964-F8D97740C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C825A-DBF9-4BCE-B056-B3A0A5AA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D29B1-8E7B-4C55-9DB6-B404CE7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1263E-B06A-4F23-A071-C78E2C4C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5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2ABF-F562-4CF0-8C0E-9A2DF2A5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2DC2B-3FEB-438B-A3E9-A599A35A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3A539-C07A-4634-AA97-019D84E3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97C95-3D6A-4952-AE0B-FD933CE2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E6D38-79F6-4D91-AFC3-A87907C8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B3BCD-55E4-4839-B53B-D45D0DDE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CBE3A-4E16-4525-81C8-0BB2465D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2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2A16-0109-4FAA-8A7A-78D65AA1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2C7E-48AF-46F2-8F0C-BD71AE2FB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140F-4DE2-4D3C-9BF1-53804E38D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5067C-2251-4D19-8145-25C77587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1DDE1-1A69-41DD-9D81-F7A9C12C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6C9F2-6747-4047-8296-3862EF37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6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D86E-1D4E-4E45-8AC5-C8AC2259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529A9-B253-442A-A037-CE89E9602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A0BA1-4EB9-40A0-A193-C2E5FF8E1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EF00F-414A-4E5C-8191-31EB0B11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B760E-575B-4C83-95DF-79F553E5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EB299-0544-466B-BFBD-66E07D22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D140BF-0E27-493F-807D-B78CC64F581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90000">
                <a:schemeClr val="bg1">
                  <a:lumMod val="85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4A587-764D-469F-B606-2229B8B95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EF393-C445-4578-8D9C-5F83EC37D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37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2221C-7BE3-4930-B6F5-E11CE3F42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71187-E033-41B3-99C1-097783E3053B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4601F-D6BA-41B0-95CB-85E0F6A11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694D3-234E-4E5B-9CDD-549146594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0BF96E-526C-4A02-BF4A-9E16726A5B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87" y="5763260"/>
            <a:ext cx="1975443" cy="548640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207FBC46-B908-4486-9B97-EF2573A96F89}"/>
              </a:ext>
            </a:extLst>
          </p:cNvPr>
          <p:cNvSpPr/>
          <p:nvPr userDrawn="1"/>
        </p:nvSpPr>
        <p:spPr>
          <a:xfrm>
            <a:off x="0" y="5779012"/>
            <a:ext cx="12192000" cy="1036305"/>
          </a:xfrm>
          <a:custGeom>
            <a:avLst/>
            <a:gdLst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281109 h 843171"/>
              <a:gd name="connsiteX1" fmla="*/ 12192000 w 12192000"/>
              <a:gd name="connsiteY1" fmla="*/ 281109 h 843171"/>
              <a:gd name="connsiteX2" fmla="*/ 12192000 w 12192000"/>
              <a:gd name="connsiteY2" fmla="*/ 843171 h 843171"/>
              <a:gd name="connsiteX3" fmla="*/ 0 w 12192000"/>
              <a:gd name="connsiteY3" fmla="*/ 843171 h 843171"/>
              <a:gd name="connsiteX4" fmla="*/ 0 w 12192000"/>
              <a:gd name="connsiteY4" fmla="*/ 281109 h 843171"/>
              <a:gd name="connsiteX0" fmla="*/ 0 w 12192000"/>
              <a:gd name="connsiteY0" fmla="*/ 446131 h 1008193"/>
              <a:gd name="connsiteX1" fmla="*/ 12192000 w 12192000"/>
              <a:gd name="connsiteY1" fmla="*/ 446131 h 1008193"/>
              <a:gd name="connsiteX2" fmla="*/ 12192000 w 12192000"/>
              <a:gd name="connsiteY2" fmla="*/ 1008193 h 1008193"/>
              <a:gd name="connsiteX3" fmla="*/ 0 w 12192000"/>
              <a:gd name="connsiteY3" fmla="*/ 1008193 h 1008193"/>
              <a:gd name="connsiteX4" fmla="*/ 0 w 12192000"/>
              <a:gd name="connsiteY4" fmla="*/ 446131 h 1008193"/>
              <a:gd name="connsiteX0" fmla="*/ 0 w 12192000"/>
              <a:gd name="connsiteY0" fmla="*/ 530965 h 1093027"/>
              <a:gd name="connsiteX1" fmla="*/ 12183611 w 12192000"/>
              <a:gd name="connsiteY1" fmla="*/ 430298 h 1093027"/>
              <a:gd name="connsiteX2" fmla="*/ 12192000 w 12192000"/>
              <a:gd name="connsiteY2" fmla="*/ 1093027 h 1093027"/>
              <a:gd name="connsiteX3" fmla="*/ 0 w 12192000"/>
              <a:gd name="connsiteY3" fmla="*/ 1093027 h 1093027"/>
              <a:gd name="connsiteX4" fmla="*/ 0 w 12192000"/>
              <a:gd name="connsiteY4" fmla="*/ 530965 h 1093027"/>
              <a:gd name="connsiteX0" fmla="*/ 0 w 12192000"/>
              <a:gd name="connsiteY0" fmla="*/ 430026 h 992088"/>
              <a:gd name="connsiteX1" fmla="*/ 12183611 w 12192000"/>
              <a:gd name="connsiteY1" fmla="*/ 329359 h 992088"/>
              <a:gd name="connsiteX2" fmla="*/ 12192000 w 12192000"/>
              <a:gd name="connsiteY2" fmla="*/ 992088 h 992088"/>
              <a:gd name="connsiteX3" fmla="*/ 0 w 12192000"/>
              <a:gd name="connsiteY3" fmla="*/ 992088 h 992088"/>
              <a:gd name="connsiteX4" fmla="*/ 0 w 12192000"/>
              <a:gd name="connsiteY4" fmla="*/ 430026 h 992088"/>
              <a:gd name="connsiteX0" fmla="*/ 0 w 12192000"/>
              <a:gd name="connsiteY0" fmla="*/ 386643 h 948705"/>
              <a:gd name="connsiteX1" fmla="*/ 12192000 w 12192000"/>
              <a:gd name="connsiteY1" fmla="*/ 336310 h 948705"/>
              <a:gd name="connsiteX2" fmla="*/ 12192000 w 12192000"/>
              <a:gd name="connsiteY2" fmla="*/ 948705 h 948705"/>
              <a:gd name="connsiteX3" fmla="*/ 0 w 12192000"/>
              <a:gd name="connsiteY3" fmla="*/ 948705 h 948705"/>
              <a:gd name="connsiteX4" fmla="*/ 0 w 12192000"/>
              <a:gd name="connsiteY4" fmla="*/ 386643 h 948705"/>
              <a:gd name="connsiteX0" fmla="*/ 0 w 12192000"/>
              <a:gd name="connsiteY0" fmla="*/ 474243 h 1036305"/>
              <a:gd name="connsiteX1" fmla="*/ 12192000 w 12192000"/>
              <a:gd name="connsiteY1" fmla="*/ 423910 h 1036305"/>
              <a:gd name="connsiteX2" fmla="*/ 12192000 w 12192000"/>
              <a:gd name="connsiteY2" fmla="*/ 1036305 h 1036305"/>
              <a:gd name="connsiteX3" fmla="*/ 0 w 12192000"/>
              <a:gd name="connsiteY3" fmla="*/ 1036305 h 1036305"/>
              <a:gd name="connsiteX4" fmla="*/ 0 w 12192000"/>
              <a:gd name="connsiteY4" fmla="*/ 474243 h 1036305"/>
              <a:gd name="connsiteX0" fmla="*/ 0 w 12192000"/>
              <a:gd name="connsiteY0" fmla="*/ 474243 h 1036305"/>
              <a:gd name="connsiteX1" fmla="*/ 12192000 w 12192000"/>
              <a:gd name="connsiteY1" fmla="*/ 423910 h 1036305"/>
              <a:gd name="connsiteX2" fmla="*/ 12192000 w 12192000"/>
              <a:gd name="connsiteY2" fmla="*/ 1036305 h 1036305"/>
              <a:gd name="connsiteX3" fmla="*/ 0 w 12192000"/>
              <a:gd name="connsiteY3" fmla="*/ 1036305 h 1036305"/>
              <a:gd name="connsiteX4" fmla="*/ 0 w 12192000"/>
              <a:gd name="connsiteY4" fmla="*/ 474243 h 103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036305">
                <a:moveTo>
                  <a:pt x="0" y="474243"/>
                </a:moveTo>
                <a:cubicBezTo>
                  <a:pt x="5305570" y="1178918"/>
                  <a:pt x="10585975" y="-834438"/>
                  <a:pt x="12192000" y="423910"/>
                </a:cubicBezTo>
                <a:lnTo>
                  <a:pt x="12192000" y="1036305"/>
                </a:lnTo>
                <a:lnTo>
                  <a:pt x="0" y="1036305"/>
                </a:lnTo>
                <a:lnTo>
                  <a:pt x="0" y="474243"/>
                </a:lnTo>
                <a:close/>
              </a:path>
            </a:pathLst>
          </a:custGeom>
          <a:gradFill flip="none" rotWithShape="1">
            <a:gsLst>
              <a:gs pos="17000">
                <a:srgbClr val="E42C30"/>
              </a:gs>
              <a:gs pos="8000">
                <a:srgbClr val="E02428"/>
              </a:gs>
              <a:gs pos="81000">
                <a:srgbClr val="E42C30"/>
              </a:gs>
              <a:gs pos="71000">
                <a:srgbClr val="A2161D"/>
              </a:gs>
              <a:gs pos="29000">
                <a:srgbClr val="C72328"/>
              </a:gs>
              <a:gs pos="95000">
                <a:srgbClr val="AA191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335B0CD-0CE7-416B-B393-687580F9DA2F}"/>
              </a:ext>
            </a:extLst>
          </p:cNvPr>
          <p:cNvSpPr/>
          <p:nvPr userDrawn="1"/>
        </p:nvSpPr>
        <p:spPr>
          <a:xfrm>
            <a:off x="0" y="5924274"/>
            <a:ext cx="12192000" cy="933725"/>
          </a:xfrm>
          <a:custGeom>
            <a:avLst/>
            <a:gdLst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281109 h 843171"/>
              <a:gd name="connsiteX1" fmla="*/ 12192000 w 12192000"/>
              <a:gd name="connsiteY1" fmla="*/ 281109 h 843171"/>
              <a:gd name="connsiteX2" fmla="*/ 12192000 w 12192000"/>
              <a:gd name="connsiteY2" fmla="*/ 843171 h 843171"/>
              <a:gd name="connsiteX3" fmla="*/ 0 w 12192000"/>
              <a:gd name="connsiteY3" fmla="*/ 843171 h 843171"/>
              <a:gd name="connsiteX4" fmla="*/ 0 w 12192000"/>
              <a:gd name="connsiteY4" fmla="*/ 281109 h 843171"/>
              <a:gd name="connsiteX0" fmla="*/ 0 w 12192000"/>
              <a:gd name="connsiteY0" fmla="*/ 371663 h 933725"/>
              <a:gd name="connsiteX1" fmla="*/ 12192000 w 12192000"/>
              <a:gd name="connsiteY1" fmla="*/ 371663 h 933725"/>
              <a:gd name="connsiteX2" fmla="*/ 12192000 w 12192000"/>
              <a:gd name="connsiteY2" fmla="*/ 933725 h 933725"/>
              <a:gd name="connsiteX3" fmla="*/ 0 w 12192000"/>
              <a:gd name="connsiteY3" fmla="*/ 933725 h 933725"/>
              <a:gd name="connsiteX4" fmla="*/ 0 w 12192000"/>
              <a:gd name="connsiteY4" fmla="*/ 371663 h 93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933725">
                <a:moveTo>
                  <a:pt x="0" y="371663"/>
                </a:moveTo>
                <a:cubicBezTo>
                  <a:pt x="5305570" y="1076338"/>
                  <a:pt x="10753754" y="-744073"/>
                  <a:pt x="12192000" y="371663"/>
                </a:cubicBezTo>
                <a:lnTo>
                  <a:pt x="12192000" y="933725"/>
                </a:lnTo>
                <a:lnTo>
                  <a:pt x="0" y="933725"/>
                </a:lnTo>
                <a:lnTo>
                  <a:pt x="0" y="371663"/>
                </a:lnTo>
                <a:close/>
              </a:path>
            </a:pathLst>
          </a:custGeom>
          <a:gradFill flip="none" rotWithShape="1">
            <a:gsLst>
              <a:gs pos="0">
                <a:srgbClr val="06486D">
                  <a:shade val="30000"/>
                  <a:satMod val="115000"/>
                </a:srgbClr>
              </a:gs>
              <a:gs pos="50000">
                <a:srgbClr val="06486D">
                  <a:shade val="67500"/>
                  <a:satMod val="115000"/>
                </a:srgbClr>
              </a:gs>
              <a:gs pos="100000">
                <a:srgbClr val="06486D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IHE">
            <a:extLst>
              <a:ext uri="{FF2B5EF4-FFF2-40B4-BE49-F238E27FC236}">
                <a16:creationId xmlns:a16="http://schemas.microsoft.com/office/drawing/2014/main" id="{053E8871-15B9-C4F5-B948-9AB5D8490D3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18" y="5813736"/>
            <a:ext cx="1271752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9C117B-F261-58EF-D27A-BF19AD3B86CF}"/>
              </a:ext>
            </a:extLst>
          </p:cNvPr>
          <p:cNvSpPr txBox="1"/>
          <p:nvPr userDrawn="1"/>
        </p:nvSpPr>
        <p:spPr>
          <a:xfrm>
            <a:off x="6096001" y="6236211"/>
            <a:ext cx="6096000" cy="59485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EMS Interoperability Task Force</a:t>
            </a:r>
          </a:p>
        </p:txBody>
      </p:sp>
    </p:spTree>
    <p:extLst>
      <p:ext uri="{BB962C8B-B14F-4D97-AF65-F5344CB8AC3E}">
        <p14:creationId xmlns:p14="http://schemas.microsoft.com/office/powerpoint/2010/main" val="1564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files.ihe.net/ITI/TF/Volume1/ch-27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rofiles.ihe.net/ITI/TF/Volume1/ch-8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files.ihe.net/ITI/TF/Volume1/ch-5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rofiles.ihe.net/ITI/PMIR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cannualmeeting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umarket.utah.edu/um2/nemsi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B800-B1F7-5816-C5BA-60FC3F396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EMS Interoperability</a:t>
            </a:r>
            <a:br>
              <a:rPr lang="en-US" dirty="0"/>
            </a:br>
            <a:r>
              <a:rPr lang="en-US" dirty="0"/>
              <a:t>Task Force</a:t>
            </a:r>
            <a:br>
              <a:rPr lang="en-US" dirty="0"/>
            </a:br>
            <a:r>
              <a:rPr lang="en-US" sz="4000" dirty="0"/>
              <a:t>November 9,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AED9D-CB84-8F77-196A-C22ABD35B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Patient Identification and Record Matching</a:t>
            </a:r>
          </a:p>
        </p:txBody>
      </p:sp>
    </p:spTree>
    <p:extLst>
      <p:ext uri="{BB962C8B-B14F-4D97-AF65-F5344CB8AC3E}">
        <p14:creationId xmlns:p14="http://schemas.microsoft.com/office/powerpoint/2010/main" val="3788557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D725-5D84-8896-E267-ADBC4CCD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A2FAB-F314-A043-7E01-6FE256533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8D3A1-8467-1C82-C446-A366B9C73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50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2123-9FA5-7523-B27D-229FC4DB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XCPD: </a:t>
            </a:r>
            <a:r>
              <a:rPr lang="en-US" sz="3600" dirty="0"/>
              <a:t>Cross-Community Patient Discovery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2F66E-3729-43D6-8884-BEC20211D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IHE Profile</a:t>
            </a:r>
          </a:p>
          <a:p>
            <a:r>
              <a:rPr lang="en-US" dirty="0"/>
              <a:t>Supports the means to locate communities which hold patient relevant health data and the translation of patient identifiers across communities holding the same patient’s data.</a:t>
            </a:r>
          </a:p>
          <a:p>
            <a:r>
              <a:rPr lang="en-US" dirty="0">
                <a:hlinkClick r:id="rId2"/>
              </a:rPr>
              <a:t>profiles.ihe.net/ITI/TF/Volume1/ch-27.html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41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2123-9FA5-7523-B27D-229FC4DB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PDQ: </a:t>
            </a:r>
            <a:r>
              <a:rPr lang="en-US" sz="3600" dirty="0"/>
              <a:t>Patient Discovery 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2F66E-3729-43D6-8884-BEC20211D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IHE Profile</a:t>
            </a:r>
          </a:p>
          <a:p>
            <a:r>
              <a:rPr lang="en-US" dirty="0"/>
              <a:t>Provides ways for multiple distributed applications to query a patient information server for a list of patients, based on user-defined search criteria, and retrieve a patient’s demographic (and, optionally, visit or visit-related) information.</a:t>
            </a:r>
          </a:p>
          <a:p>
            <a:r>
              <a:rPr lang="en-US" dirty="0">
                <a:hlinkClick r:id="rId2"/>
              </a:rPr>
              <a:t>profiles.ihe.net/ITI/TF/Volume1/ch-8.html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1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0981F-4C38-A14C-A467-261109C5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PIX: </a:t>
            </a:r>
            <a:r>
              <a:rPr lang="en-US" sz="3600" dirty="0"/>
              <a:t>Patient Identifier Cross-referencing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2767-0E1B-9DFE-2254-5F2B0C4A2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IHE Profile</a:t>
            </a:r>
          </a:p>
          <a:p>
            <a:r>
              <a:rPr lang="en-US" dirty="0"/>
              <a:t>Supports the cross-referencing of patient identifiers from multiple Patient Identifier Domains</a:t>
            </a:r>
          </a:p>
          <a:p>
            <a:r>
              <a:rPr lang="en-US" dirty="0">
                <a:hlinkClick r:id="rId2"/>
              </a:rPr>
              <a:t>profiles.ihe.net/ITI/TF/Volume1/ch-5.html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1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1FB4-89FE-6A75-3E21-CADBD7B7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PMIR: 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Helvetica Neue"/>
              </a:rPr>
              <a:t>Patient Master Identity Registry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FE93D-ADF0-5821-51BD-ABBA71938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IHE profile</a:t>
            </a:r>
          </a:p>
          <a:p>
            <a:r>
              <a:rPr lang="en-US" dirty="0"/>
              <a:t>Supports the creating, updating and deprecating of patient master identity information about a subject of care, as well as subscribing to changes to the patient master identity, using the HL7 FHIR standard resources and RESTful transactions.</a:t>
            </a:r>
          </a:p>
          <a:p>
            <a:r>
              <a:rPr lang="en-US" dirty="0">
                <a:hlinkClick r:id="rId2"/>
              </a:rPr>
              <a:t>profiles.ihe.net/ITI/PMIR/index.html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68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E0CB-5D9F-079D-1912-2FC7D6E7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Master Patient Index (EMPI)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3669-F210-4FF9-7CB3-67445F2CD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Lee Prosch, ESO</a:t>
            </a:r>
          </a:p>
        </p:txBody>
      </p:sp>
    </p:spTree>
    <p:extLst>
      <p:ext uri="{BB962C8B-B14F-4D97-AF65-F5344CB8AC3E}">
        <p14:creationId xmlns:p14="http://schemas.microsoft.com/office/powerpoint/2010/main" val="2330174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9251-2E6B-BF5C-0036-0969B61A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Identification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5E0C3-5107-D7B0-FA8A-6D030795C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CareEvolution</a:t>
            </a:r>
            <a:r>
              <a:rPr lang="en-US" dirty="0"/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3326459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E0A5-8019-6085-F727-139D45A1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We Answer Today’s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770FF-4C22-0783-9638-7D18963F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standards and profiles are used for the Patient Discovery phase of the interoperability workflow?</a:t>
            </a:r>
          </a:p>
          <a:p>
            <a:r>
              <a:rPr lang="en-US" dirty="0"/>
              <a:t>How do master patient indexes work, and how can EMS use them?</a:t>
            </a:r>
          </a:p>
          <a:p>
            <a:r>
              <a:rPr lang="en-US" dirty="0"/>
              <a:t>How will patient identification work most of the time on EMS calls?</a:t>
            </a:r>
          </a:p>
          <a:p>
            <a:r>
              <a:rPr lang="en-US" dirty="0"/>
              <a:t>How will patient identification work on EMS calls where there isn’t enough information about the patient?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E5BA9-B35F-3210-591B-1B03DEC825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20400" y="-2405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2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0EF1-9E3B-B080-7677-640B4B26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520BF-8F05-9B5D-20D0-333563D2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Survey for today’s task force call</a:t>
            </a:r>
          </a:p>
          <a:p>
            <a:r>
              <a:rPr lang="en-US" dirty="0"/>
              <a:t>Task Force Email Group</a:t>
            </a:r>
          </a:p>
          <a:p>
            <a:pPr lvl="1"/>
            <a:r>
              <a:rPr lang="en-US" dirty="0"/>
              <a:t>groups.google.com/g/</a:t>
            </a:r>
            <a:r>
              <a:rPr lang="en-US" dirty="0" err="1"/>
              <a:t>ems</a:t>
            </a:r>
            <a:r>
              <a:rPr lang="en-US" dirty="0"/>
              <a:t>-task-force</a:t>
            </a:r>
          </a:p>
          <a:p>
            <a:r>
              <a:rPr lang="en-US" dirty="0" err="1"/>
              <a:t>Github</a:t>
            </a:r>
            <a:r>
              <a:rPr lang="en-US" dirty="0"/>
              <a:t> Repository and Wiki</a:t>
            </a:r>
            <a:br>
              <a:rPr lang="en-US" dirty="0"/>
            </a:br>
            <a:r>
              <a:rPr lang="en-US" dirty="0"/>
              <a:t>(includes link to sequence diagram)</a:t>
            </a:r>
          </a:p>
          <a:p>
            <a:pPr lvl="1"/>
            <a:r>
              <a:rPr lang="en-US" dirty="0"/>
              <a:t>github.com/IHE/EMS</a:t>
            </a:r>
          </a:p>
          <a:p>
            <a:r>
              <a:rPr lang="en-US" dirty="0"/>
              <a:t>December: ONC Annual Meeting and EMS Data Summit</a:t>
            </a:r>
          </a:p>
          <a:p>
            <a:r>
              <a:rPr lang="en-US" dirty="0"/>
              <a:t>Next Task Force topic: what’s the important information needed by EMS and hospital staff?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4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71C6-D909-A2DD-C711-AB5E9DEE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Force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E8EF-F7A9-AB58-0CAF-13C278FE9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28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Monthly, 2</a:t>
            </a:r>
            <a:r>
              <a:rPr lang="en-US" sz="1600" baseline="30000" dirty="0"/>
              <a:t>nd</a:t>
            </a:r>
            <a:r>
              <a:rPr lang="en-US" sz="1600" dirty="0"/>
              <a:t> Thursday, 11a–12:30p MT</a:t>
            </a:r>
          </a:p>
          <a:p>
            <a:r>
              <a:rPr lang="en-US" sz="1600" dirty="0"/>
              <a:t>Nov 9, </a:t>
            </a:r>
            <a:r>
              <a:rPr lang="en-US" sz="1600" strike="sngStrike" dirty="0"/>
              <a:t>Dec 14</a:t>
            </a:r>
            <a:r>
              <a:rPr lang="en-US" sz="1600" dirty="0"/>
              <a:t> </a:t>
            </a:r>
            <a:r>
              <a:rPr lang="en-US" sz="1600" u="sng" dirty="0"/>
              <a:t>Dec 15 (EMS Data Summit)</a:t>
            </a:r>
            <a:r>
              <a:rPr lang="en-US" sz="1600" dirty="0"/>
              <a:t>, Jan 11, Feb 8, Mar 14, Apr 11, May 9, Jun 13</a:t>
            </a:r>
          </a:p>
          <a:p>
            <a:pPr marL="0" indent="0">
              <a:buNone/>
            </a:pPr>
            <a:r>
              <a:rPr lang="en-US" sz="1600" dirty="0"/>
              <a:t>Topics: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DD3F14-09F4-8E72-9E0D-A0CF47BDEED1}"/>
              </a:ext>
            </a:extLst>
          </p:cNvPr>
          <p:cNvSpPr txBox="1">
            <a:spLocks/>
          </p:cNvSpPr>
          <p:nvPr/>
        </p:nvSpPr>
        <p:spPr>
          <a:xfrm>
            <a:off x="838200" y="2943451"/>
            <a:ext cx="10515600" cy="281980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Feb 16: Identifying data exchange partners and establishing relationships</a:t>
            </a:r>
          </a:p>
          <a:p>
            <a:r>
              <a:rPr lang="en-US" sz="1600" dirty="0"/>
              <a:t>Mar 9: Governmental, regulatory, and contractual environment</a:t>
            </a:r>
          </a:p>
          <a:p>
            <a:r>
              <a:rPr lang="en-US" sz="1600" dirty="0"/>
              <a:t>Apr 13: Regulatory environment and national networks recap</a:t>
            </a:r>
          </a:p>
          <a:p>
            <a:r>
              <a:rPr lang="en-US" sz="1600" dirty="0"/>
              <a:t>May 11: Sequence/workflow: SAFR design</a:t>
            </a:r>
          </a:p>
          <a:p>
            <a:r>
              <a:rPr lang="en-US" sz="1600" dirty="0"/>
              <a:t>Jun 8: Sequence/workflow</a:t>
            </a:r>
          </a:p>
          <a:p>
            <a:r>
              <a:rPr lang="en-US" sz="1600" dirty="0"/>
              <a:t>Jul 13: Standards and profiles overview</a:t>
            </a:r>
          </a:p>
          <a:p>
            <a:r>
              <a:rPr lang="en-US" sz="1600" dirty="0"/>
              <a:t>Specific standards and profiles to use in workflow:</a:t>
            </a:r>
          </a:p>
          <a:p>
            <a:pPr lvl="1"/>
            <a:r>
              <a:rPr lang="en-US" sz="1600" dirty="0"/>
              <a:t>Aug 10: EMS to Hospital</a:t>
            </a:r>
          </a:p>
          <a:p>
            <a:pPr lvl="1"/>
            <a:r>
              <a:rPr lang="en-US" sz="1600" dirty="0"/>
              <a:t>Sep 14: Hospital Outcomes to EMS</a:t>
            </a:r>
          </a:p>
          <a:p>
            <a:pPr lvl="1"/>
            <a:r>
              <a:rPr lang="en-US" sz="1600" dirty="0"/>
              <a:t>Oct 12: Patient History to EMS</a:t>
            </a:r>
          </a:p>
          <a:p>
            <a:r>
              <a:rPr lang="en-US" sz="1600" b="1" dirty="0"/>
              <a:t>Nov 9: Patient identification and record matching</a:t>
            </a:r>
          </a:p>
          <a:p>
            <a:r>
              <a:rPr lang="en-US" sz="1600" dirty="0"/>
              <a:t>Data elements to be shared and parsed</a:t>
            </a:r>
          </a:p>
          <a:p>
            <a:r>
              <a:rPr lang="en-US" sz="1600"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23400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69E7-EB66-AC67-2519-1D0F53BC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 Annual Meeting &amp;</a:t>
            </a:r>
            <a:br>
              <a:rPr lang="en-US" dirty="0"/>
            </a:br>
            <a:r>
              <a:rPr lang="en-US" dirty="0"/>
              <a:t>EMS Data Summit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75E60-5165-0431-8380-DFA416862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 Annual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75FD-AC59-402B-5D51-CDB6D235E5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December 14–15, 2023</a:t>
            </a:r>
          </a:p>
          <a:p>
            <a:pPr marL="0" indent="0">
              <a:buNone/>
            </a:pPr>
            <a:r>
              <a:rPr lang="en-US" sz="2400" dirty="0"/>
              <a:t>Washington DC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ONCannualmeeting.com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72252-DCF7-63CF-1C01-A9C6ABE23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EMS Data Summit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79770-99E8-9555-A516-FD3B27CDF4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December 15, 12:30–3:30p ET</a:t>
            </a:r>
          </a:p>
          <a:p>
            <a:pPr marL="0" indent="0">
              <a:buNone/>
            </a:pPr>
            <a:r>
              <a:rPr lang="en-US" sz="2400" dirty="0"/>
              <a:t>Washington DC and online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umarket.utah.edu/um2/</a:t>
            </a:r>
            <a:r>
              <a:rPr lang="en-US" sz="2400" dirty="0" err="1">
                <a:hlinkClick r:id="rId4"/>
              </a:rPr>
              <a:t>nemsis</a:t>
            </a:r>
            <a:endParaRPr lang="en-US" sz="2400" dirty="0"/>
          </a:p>
        </p:txBody>
      </p:sp>
      <p:pic>
        <p:nvPicPr>
          <p:cNvPr id="10" name="Picture 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3623525-65A4-965C-5273-EDB6B673114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3" y="3821113"/>
            <a:ext cx="1602241" cy="1602241"/>
          </a:xfrm>
          <a:prstGeom prst="rect">
            <a:avLst/>
          </a:prstGeom>
        </p:spPr>
      </p:pic>
      <p:pic>
        <p:nvPicPr>
          <p:cNvPr id="12" name="Picture 1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37E7217-CFED-7BDD-C323-D71862811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23154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9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69E7-EB66-AC67-2519-1D0F53BC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EMS Data Summit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75FD-AC59-402B-5D51-CDB6D235E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7635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Opportunities for EMS and Healthcare Interoperability:  Overview on TEFCA and USCDI/USCDI+ 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Interoperability from the EMS Agency Perspective: Benefits of Interoperability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Interoperability Current Status and Next Steps from the Network Perspective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Panel: Addressing EMS Interoperability Opportunities</a:t>
            </a:r>
          </a:p>
        </p:txBody>
      </p:sp>
    </p:spTree>
    <p:extLst>
      <p:ext uri="{BB962C8B-B14F-4D97-AF65-F5344CB8AC3E}">
        <p14:creationId xmlns:p14="http://schemas.microsoft.com/office/powerpoint/2010/main" val="205647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313F-42FB-B1D2-03BF-FA8743C6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HIMSS24 Interop Showcase and IHE Connectathon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831AD4-77A9-AC15-454D-E9B4E5150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Phil DePalo</a:t>
            </a:r>
          </a:p>
        </p:txBody>
      </p:sp>
    </p:spTree>
    <p:extLst>
      <p:ext uri="{BB962C8B-B14F-4D97-AF65-F5344CB8AC3E}">
        <p14:creationId xmlns:p14="http://schemas.microsoft.com/office/powerpoint/2010/main" val="180603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41B5-405A-8E6F-EAF1-17F06C59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 Letter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24DC2-110E-FF28-9AA3-045EF0CBE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 anchor="t"/>
          <a:lstStyle/>
          <a:p>
            <a:r>
              <a:rPr lang="en-US" b="0" dirty="0"/>
              <a:t>Will be sent from NHTSA to ONC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4EEA3E-8B99-8FE2-4EA7-90D56D5D48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EMS is entry point into healthcare system</a:t>
            </a:r>
          </a:p>
          <a:p>
            <a:r>
              <a:rPr lang="en-US" sz="1600" dirty="0"/>
              <a:t>EMS does not routinely have data interoperability today</a:t>
            </a:r>
          </a:p>
          <a:p>
            <a:r>
              <a:rPr lang="en-US" sz="1600" dirty="0"/>
              <a:t>Interop touchpoints: patient history to EMS, EMS report to hospital, hospital outcomes to EMS</a:t>
            </a:r>
          </a:p>
          <a:p>
            <a:r>
              <a:rPr lang="en-US" sz="1600" dirty="0"/>
              <a:t>Future delivery models, including home-based care by EMS, require interoperability</a:t>
            </a:r>
          </a:p>
          <a:p>
            <a:r>
              <a:rPr lang="en-US" sz="1600" dirty="0"/>
              <a:t>Specialty system hospitals are required to share data with EMS</a:t>
            </a:r>
          </a:p>
          <a:p>
            <a:endParaRPr lang="en-US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2C984-FC34-2A51-E862-B06F41F4A4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NEMSIS is nationwide standard for EMS</a:t>
            </a:r>
          </a:p>
          <a:p>
            <a:r>
              <a:rPr lang="en-US" sz="1600" dirty="0"/>
              <a:t>EMS is ready to adopt existing standards and networks to interoperate</a:t>
            </a:r>
          </a:p>
          <a:p>
            <a:r>
              <a:rPr lang="en-US" sz="1600" dirty="0"/>
              <a:t>Need for EMS representation in federal health IT, including TEFCA</a:t>
            </a:r>
          </a:p>
          <a:p>
            <a:r>
              <a:rPr lang="en-US" sz="1600" dirty="0"/>
              <a:t>Need for timely data due to nature of EMS</a:t>
            </a:r>
          </a:p>
          <a:p>
            <a:r>
              <a:rPr lang="en-US" sz="1600" dirty="0"/>
              <a:t>Need for responses to “healthcare operations” queries to get outcomes</a:t>
            </a:r>
          </a:p>
        </p:txBody>
      </p:sp>
    </p:spTree>
    <p:extLst>
      <p:ext uri="{BB962C8B-B14F-4D97-AF65-F5344CB8AC3E}">
        <p14:creationId xmlns:p14="http://schemas.microsoft.com/office/powerpoint/2010/main" val="228616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8DC0-6A4D-48BB-FAB8-A2C02DD1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2D9B-2919-CAC2-3422-B4387D9DA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Standards and profiles to use in the patient identification stage of the interoperability workflow</a:t>
            </a:r>
          </a:p>
        </p:txBody>
      </p:sp>
    </p:spTree>
    <p:extLst>
      <p:ext uri="{BB962C8B-B14F-4D97-AF65-F5344CB8AC3E}">
        <p14:creationId xmlns:p14="http://schemas.microsoft.com/office/powerpoint/2010/main" val="43987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E0A5-8019-6085-F727-139D45A1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770FF-4C22-0783-9638-7D18963F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standards and profiles are used for the Patient Discovery phase of the interoperability workflow?</a:t>
            </a:r>
          </a:p>
          <a:p>
            <a:r>
              <a:rPr lang="en-US" dirty="0"/>
              <a:t>How do master patient indexes work, and how can EMS use them?</a:t>
            </a:r>
          </a:p>
          <a:p>
            <a:r>
              <a:rPr lang="en-US" dirty="0"/>
              <a:t>How will patient identification work most of the time on EMS calls?</a:t>
            </a:r>
          </a:p>
          <a:p>
            <a:r>
              <a:rPr lang="en-US" dirty="0"/>
              <a:t>How will patient identification work on EMS calls where there isn’t enough information about the patient?</a:t>
            </a:r>
          </a:p>
        </p:txBody>
      </p:sp>
    </p:spTree>
    <p:extLst>
      <p:ext uri="{BB962C8B-B14F-4D97-AF65-F5344CB8AC3E}">
        <p14:creationId xmlns:p14="http://schemas.microsoft.com/office/powerpoint/2010/main" val="176298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19F9-EE43-E97B-7860-9DC5A0EC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CDFBA-00AE-1837-5F60-3543EAAB5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7635"/>
          </a:xfrm>
        </p:spPr>
        <p:txBody>
          <a:bodyPr>
            <a:normAutofit/>
          </a:bodyPr>
          <a:lstStyle/>
          <a:p>
            <a:r>
              <a:rPr lang="en-US" dirty="0"/>
              <a:t>Review profiles in sequence diagram</a:t>
            </a:r>
          </a:p>
          <a:p>
            <a:r>
              <a:rPr lang="en-US" dirty="0"/>
              <a:t>Lee Prosch, ESO: Enterprise Master Patient Index</a:t>
            </a:r>
          </a:p>
          <a:p>
            <a:r>
              <a:rPr lang="en-US" dirty="0" err="1"/>
              <a:t>CareEvolution</a:t>
            </a:r>
            <a:r>
              <a:rPr lang="en-US" dirty="0"/>
              <a:t>: Patient identification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9189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1E5DC44-E9F4-4A00-BD2A-FACC4A85E0E2}" vid="{61F42279-B397-434F-84EC-AA260856EC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Task Force Template</Template>
  <TotalTime>1058</TotalTime>
  <Words>1001</Words>
  <Application>Microsoft Office PowerPoint</Application>
  <PresentationFormat>Widescreen</PresentationFormat>
  <Paragraphs>112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Helvetica Neue</vt:lpstr>
      <vt:lpstr>Arial</vt:lpstr>
      <vt:lpstr>Calibri</vt:lpstr>
      <vt:lpstr>Montserrat</vt:lpstr>
      <vt:lpstr>Verdana</vt:lpstr>
      <vt:lpstr>Office Theme</vt:lpstr>
      <vt:lpstr>EMS Interoperability Task Force November 9, 2023</vt:lpstr>
      <vt:lpstr>Task Force Overview</vt:lpstr>
      <vt:lpstr>ONC Annual Meeting &amp; EMS Data Summit</vt:lpstr>
      <vt:lpstr>EMS Data Summit</vt:lpstr>
      <vt:lpstr>HIMSS24 Interop Showcase and IHE Connectathon</vt:lpstr>
      <vt:lpstr>ONC Letter</vt:lpstr>
      <vt:lpstr>Today’s Topic</vt:lpstr>
      <vt:lpstr>Today’s Questions</vt:lpstr>
      <vt:lpstr>Discussion</vt:lpstr>
      <vt:lpstr>PowerPoint Presentation</vt:lpstr>
      <vt:lpstr>XCPD: Cross-Community Patient Discovery</vt:lpstr>
      <vt:lpstr>PDQ: Patient Discovery Query</vt:lpstr>
      <vt:lpstr>PIX: Patient Identifier Cross-referencing</vt:lpstr>
      <vt:lpstr>PMIR: Patient Master Identity Registry</vt:lpstr>
      <vt:lpstr>Enterprise Master Patient Index (EMPI)</vt:lpstr>
      <vt:lpstr>Patient Identification Considerations</vt:lpstr>
      <vt:lpstr>Did We Answer Today’s Question?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 Interoperability Task Force February 16, 2023</dc:title>
  <dc:creator>Joshua Legler</dc:creator>
  <cp:lastModifiedBy>Joshua Legler</cp:lastModifiedBy>
  <cp:revision>32</cp:revision>
  <dcterms:created xsi:type="dcterms:W3CDTF">2023-02-09T17:49:00Z</dcterms:created>
  <dcterms:modified xsi:type="dcterms:W3CDTF">2023-11-09T19:31:44Z</dcterms:modified>
</cp:coreProperties>
</file>