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1" r:id="rId3"/>
    <p:sldId id="262" r:id="rId4"/>
    <p:sldId id="263" r:id="rId5"/>
    <p:sldId id="257" r:id="rId6"/>
    <p:sldId id="259" r:id="rId7"/>
    <p:sldId id="258"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11" d="100"/>
          <a:sy n="111" d="100"/>
        </p:scale>
        <p:origin x="5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50295-A035-19F4-E565-DE98BD152F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CB501D-BFFE-3FFD-5C9F-BB61883BD0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7F84C4-42DF-3B51-1B58-85E6B48130ED}"/>
              </a:ext>
            </a:extLst>
          </p:cNvPr>
          <p:cNvSpPr>
            <a:spLocks noGrp="1"/>
          </p:cNvSpPr>
          <p:nvPr>
            <p:ph type="dt" sz="half" idx="10"/>
          </p:nvPr>
        </p:nvSpPr>
        <p:spPr/>
        <p:txBody>
          <a:bodyPr/>
          <a:lstStyle/>
          <a:p>
            <a:fld id="{2D1C18B4-3C01-4521-826C-C9DF84EAA884}" type="datetimeFigureOut">
              <a:rPr lang="en-US" smtClean="0"/>
              <a:t>11/9/2023</a:t>
            </a:fld>
            <a:endParaRPr lang="en-US"/>
          </a:p>
        </p:txBody>
      </p:sp>
      <p:sp>
        <p:nvSpPr>
          <p:cNvPr id="5" name="Footer Placeholder 4">
            <a:extLst>
              <a:ext uri="{FF2B5EF4-FFF2-40B4-BE49-F238E27FC236}">
                <a16:creationId xmlns:a16="http://schemas.microsoft.com/office/drawing/2014/main" id="{F2E1B906-1ED2-1735-D7E5-2F998613FC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DC1C87-DF1E-D210-B584-76D3EAF9868C}"/>
              </a:ext>
            </a:extLst>
          </p:cNvPr>
          <p:cNvSpPr>
            <a:spLocks noGrp="1"/>
          </p:cNvSpPr>
          <p:nvPr>
            <p:ph type="sldNum" sz="quarter" idx="12"/>
          </p:nvPr>
        </p:nvSpPr>
        <p:spPr/>
        <p:txBody>
          <a:bodyPr/>
          <a:lstStyle/>
          <a:p>
            <a:fld id="{D1C4E016-03E2-449F-A885-0F3D98288B0A}" type="slidenum">
              <a:rPr lang="en-US" smtClean="0"/>
              <a:t>‹#›</a:t>
            </a:fld>
            <a:endParaRPr lang="en-US"/>
          </a:p>
        </p:txBody>
      </p:sp>
    </p:spTree>
    <p:extLst>
      <p:ext uri="{BB962C8B-B14F-4D97-AF65-F5344CB8AC3E}">
        <p14:creationId xmlns:p14="http://schemas.microsoft.com/office/powerpoint/2010/main" val="918123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FF6A3-64E4-FED8-D6ED-EC00010EEF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F2D709-1DA3-4E69-D8DE-8654E44D68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65FA5D-A0A4-27DF-EB93-0FE0AE4028DC}"/>
              </a:ext>
            </a:extLst>
          </p:cNvPr>
          <p:cNvSpPr>
            <a:spLocks noGrp="1"/>
          </p:cNvSpPr>
          <p:nvPr>
            <p:ph type="dt" sz="half" idx="10"/>
          </p:nvPr>
        </p:nvSpPr>
        <p:spPr/>
        <p:txBody>
          <a:bodyPr/>
          <a:lstStyle/>
          <a:p>
            <a:fld id="{2D1C18B4-3C01-4521-826C-C9DF84EAA884}" type="datetimeFigureOut">
              <a:rPr lang="en-US" smtClean="0"/>
              <a:t>11/9/2023</a:t>
            </a:fld>
            <a:endParaRPr lang="en-US"/>
          </a:p>
        </p:txBody>
      </p:sp>
      <p:sp>
        <p:nvSpPr>
          <p:cNvPr id="5" name="Footer Placeholder 4">
            <a:extLst>
              <a:ext uri="{FF2B5EF4-FFF2-40B4-BE49-F238E27FC236}">
                <a16:creationId xmlns:a16="http://schemas.microsoft.com/office/drawing/2014/main" id="{4E447A5A-1826-5B03-E9A2-FA3CB3A5B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100A5-DC1B-F218-7D20-FB890058CEED}"/>
              </a:ext>
            </a:extLst>
          </p:cNvPr>
          <p:cNvSpPr>
            <a:spLocks noGrp="1"/>
          </p:cNvSpPr>
          <p:nvPr>
            <p:ph type="sldNum" sz="quarter" idx="12"/>
          </p:nvPr>
        </p:nvSpPr>
        <p:spPr/>
        <p:txBody>
          <a:bodyPr/>
          <a:lstStyle/>
          <a:p>
            <a:fld id="{D1C4E016-03E2-449F-A885-0F3D98288B0A}" type="slidenum">
              <a:rPr lang="en-US" smtClean="0"/>
              <a:t>‹#›</a:t>
            </a:fld>
            <a:endParaRPr lang="en-US"/>
          </a:p>
        </p:txBody>
      </p:sp>
    </p:spTree>
    <p:extLst>
      <p:ext uri="{BB962C8B-B14F-4D97-AF65-F5344CB8AC3E}">
        <p14:creationId xmlns:p14="http://schemas.microsoft.com/office/powerpoint/2010/main" val="3126853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CDD65E-E3DE-84CD-4E96-D4455739B8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2B18A2-AD1D-C170-B701-7945624B13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71AAB7-C717-EB7E-52ED-951B6BB056B3}"/>
              </a:ext>
            </a:extLst>
          </p:cNvPr>
          <p:cNvSpPr>
            <a:spLocks noGrp="1"/>
          </p:cNvSpPr>
          <p:nvPr>
            <p:ph type="dt" sz="half" idx="10"/>
          </p:nvPr>
        </p:nvSpPr>
        <p:spPr/>
        <p:txBody>
          <a:bodyPr/>
          <a:lstStyle/>
          <a:p>
            <a:fld id="{2D1C18B4-3C01-4521-826C-C9DF84EAA884}" type="datetimeFigureOut">
              <a:rPr lang="en-US" smtClean="0"/>
              <a:t>11/9/2023</a:t>
            </a:fld>
            <a:endParaRPr lang="en-US"/>
          </a:p>
        </p:txBody>
      </p:sp>
      <p:sp>
        <p:nvSpPr>
          <p:cNvPr id="5" name="Footer Placeholder 4">
            <a:extLst>
              <a:ext uri="{FF2B5EF4-FFF2-40B4-BE49-F238E27FC236}">
                <a16:creationId xmlns:a16="http://schemas.microsoft.com/office/drawing/2014/main" id="{2B41AE98-C6C1-EAF6-7CF0-4AB8A6DF95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D8496-30ED-2D8F-3BFD-2A5ECC5BE665}"/>
              </a:ext>
            </a:extLst>
          </p:cNvPr>
          <p:cNvSpPr>
            <a:spLocks noGrp="1"/>
          </p:cNvSpPr>
          <p:nvPr>
            <p:ph type="sldNum" sz="quarter" idx="12"/>
          </p:nvPr>
        </p:nvSpPr>
        <p:spPr/>
        <p:txBody>
          <a:bodyPr/>
          <a:lstStyle/>
          <a:p>
            <a:fld id="{D1C4E016-03E2-449F-A885-0F3D98288B0A}" type="slidenum">
              <a:rPr lang="en-US" smtClean="0"/>
              <a:t>‹#›</a:t>
            </a:fld>
            <a:endParaRPr lang="en-US"/>
          </a:p>
        </p:txBody>
      </p:sp>
    </p:spTree>
    <p:extLst>
      <p:ext uri="{BB962C8B-B14F-4D97-AF65-F5344CB8AC3E}">
        <p14:creationId xmlns:p14="http://schemas.microsoft.com/office/powerpoint/2010/main" val="370543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34000-4BD0-B10D-1656-EDC2977343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9DCFA3-8DED-0F82-BD81-6AD5DA5582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EC3B54-49D1-C578-CD26-9014421CF9CE}"/>
              </a:ext>
            </a:extLst>
          </p:cNvPr>
          <p:cNvSpPr>
            <a:spLocks noGrp="1"/>
          </p:cNvSpPr>
          <p:nvPr>
            <p:ph type="dt" sz="half" idx="10"/>
          </p:nvPr>
        </p:nvSpPr>
        <p:spPr/>
        <p:txBody>
          <a:bodyPr/>
          <a:lstStyle/>
          <a:p>
            <a:fld id="{2D1C18B4-3C01-4521-826C-C9DF84EAA884}" type="datetimeFigureOut">
              <a:rPr lang="en-US" smtClean="0"/>
              <a:t>11/9/2023</a:t>
            </a:fld>
            <a:endParaRPr lang="en-US"/>
          </a:p>
        </p:txBody>
      </p:sp>
      <p:sp>
        <p:nvSpPr>
          <p:cNvPr id="5" name="Footer Placeholder 4">
            <a:extLst>
              <a:ext uri="{FF2B5EF4-FFF2-40B4-BE49-F238E27FC236}">
                <a16:creationId xmlns:a16="http://schemas.microsoft.com/office/drawing/2014/main" id="{BBC86DE7-7E43-B29B-FFE3-EC979BC0F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B7569-CF92-8BEE-F14B-39FC1FFDD548}"/>
              </a:ext>
            </a:extLst>
          </p:cNvPr>
          <p:cNvSpPr>
            <a:spLocks noGrp="1"/>
          </p:cNvSpPr>
          <p:nvPr>
            <p:ph type="sldNum" sz="quarter" idx="12"/>
          </p:nvPr>
        </p:nvSpPr>
        <p:spPr/>
        <p:txBody>
          <a:bodyPr/>
          <a:lstStyle/>
          <a:p>
            <a:fld id="{D1C4E016-03E2-449F-A885-0F3D98288B0A}" type="slidenum">
              <a:rPr lang="en-US" smtClean="0"/>
              <a:t>‹#›</a:t>
            </a:fld>
            <a:endParaRPr lang="en-US"/>
          </a:p>
        </p:txBody>
      </p:sp>
    </p:spTree>
    <p:extLst>
      <p:ext uri="{BB962C8B-B14F-4D97-AF65-F5344CB8AC3E}">
        <p14:creationId xmlns:p14="http://schemas.microsoft.com/office/powerpoint/2010/main" val="2386572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62AA-2483-5A03-5AE1-4007A9B23D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803B9C-FE65-DBB5-CC65-EA7023547E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1FF62E-616F-D131-72EF-AF0AD251F640}"/>
              </a:ext>
            </a:extLst>
          </p:cNvPr>
          <p:cNvSpPr>
            <a:spLocks noGrp="1"/>
          </p:cNvSpPr>
          <p:nvPr>
            <p:ph type="dt" sz="half" idx="10"/>
          </p:nvPr>
        </p:nvSpPr>
        <p:spPr/>
        <p:txBody>
          <a:bodyPr/>
          <a:lstStyle/>
          <a:p>
            <a:fld id="{2D1C18B4-3C01-4521-826C-C9DF84EAA884}" type="datetimeFigureOut">
              <a:rPr lang="en-US" smtClean="0"/>
              <a:t>11/9/2023</a:t>
            </a:fld>
            <a:endParaRPr lang="en-US"/>
          </a:p>
        </p:txBody>
      </p:sp>
      <p:sp>
        <p:nvSpPr>
          <p:cNvPr id="5" name="Footer Placeholder 4">
            <a:extLst>
              <a:ext uri="{FF2B5EF4-FFF2-40B4-BE49-F238E27FC236}">
                <a16:creationId xmlns:a16="http://schemas.microsoft.com/office/drawing/2014/main" id="{1DA454BE-F0BF-6E09-5A2C-6EA0C57331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9B92AB-5B1D-B4D0-3F26-F9414EB87D5A}"/>
              </a:ext>
            </a:extLst>
          </p:cNvPr>
          <p:cNvSpPr>
            <a:spLocks noGrp="1"/>
          </p:cNvSpPr>
          <p:nvPr>
            <p:ph type="sldNum" sz="quarter" idx="12"/>
          </p:nvPr>
        </p:nvSpPr>
        <p:spPr/>
        <p:txBody>
          <a:bodyPr/>
          <a:lstStyle/>
          <a:p>
            <a:fld id="{D1C4E016-03E2-449F-A885-0F3D98288B0A}" type="slidenum">
              <a:rPr lang="en-US" smtClean="0"/>
              <a:t>‹#›</a:t>
            </a:fld>
            <a:endParaRPr lang="en-US"/>
          </a:p>
        </p:txBody>
      </p:sp>
    </p:spTree>
    <p:extLst>
      <p:ext uri="{BB962C8B-B14F-4D97-AF65-F5344CB8AC3E}">
        <p14:creationId xmlns:p14="http://schemas.microsoft.com/office/powerpoint/2010/main" val="3178196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9276C-278E-D4BC-95C9-4D9E91FD0E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1F1F5E-3D23-D824-9BA2-7B5E0370AC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59C0C3-0A28-2382-146B-73D769435F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7AF5D5-6800-4679-AB08-643C6FC90417}"/>
              </a:ext>
            </a:extLst>
          </p:cNvPr>
          <p:cNvSpPr>
            <a:spLocks noGrp="1"/>
          </p:cNvSpPr>
          <p:nvPr>
            <p:ph type="dt" sz="half" idx="10"/>
          </p:nvPr>
        </p:nvSpPr>
        <p:spPr/>
        <p:txBody>
          <a:bodyPr/>
          <a:lstStyle/>
          <a:p>
            <a:fld id="{2D1C18B4-3C01-4521-826C-C9DF84EAA884}" type="datetimeFigureOut">
              <a:rPr lang="en-US" smtClean="0"/>
              <a:t>11/9/2023</a:t>
            </a:fld>
            <a:endParaRPr lang="en-US"/>
          </a:p>
        </p:txBody>
      </p:sp>
      <p:sp>
        <p:nvSpPr>
          <p:cNvPr id="6" name="Footer Placeholder 5">
            <a:extLst>
              <a:ext uri="{FF2B5EF4-FFF2-40B4-BE49-F238E27FC236}">
                <a16:creationId xmlns:a16="http://schemas.microsoft.com/office/drawing/2014/main" id="{B8F8B625-2854-9EAE-28C5-062DA966F4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D542D5-1F6C-74B9-926D-6B819D8632B1}"/>
              </a:ext>
            </a:extLst>
          </p:cNvPr>
          <p:cNvSpPr>
            <a:spLocks noGrp="1"/>
          </p:cNvSpPr>
          <p:nvPr>
            <p:ph type="sldNum" sz="quarter" idx="12"/>
          </p:nvPr>
        </p:nvSpPr>
        <p:spPr/>
        <p:txBody>
          <a:bodyPr/>
          <a:lstStyle/>
          <a:p>
            <a:fld id="{D1C4E016-03E2-449F-A885-0F3D98288B0A}" type="slidenum">
              <a:rPr lang="en-US" smtClean="0"/>
              <a:t>‹#›</a:t>
            </a:fld>
            <a:endParaRPr lang="en-US"/>
          </a:p>
        </p:txBody>
      </p:sp>
    </p:spTree>
    <p:extLst>
      <p:ext uri="{BB962C8B-B14F-4D97-AF65-F5344CB8AC3E}">
        <p14:creationId xmlns:p14="http://schemas.microsoft.com/office/powerpoint/2010/main" val="116981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16DA-8CB7-9D36-8577-0AA2FD9D01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727F9E-B540-8C28-C0A4-81B70DAEF3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273204-CC50-0626-819F-DDBCE1F01A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B91D2F-BB1A-90D1-0822-AB59F6BF44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AC7412-EC07-0C34-E7AE-217A811DC6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32E8C9-0C6C-3853-F946-CD7CE0C541C2}"/>
              </a:ext>
            </a:extLst>
          </p:cNvPr>
          <p:cNvSpPr>
            <a:spLocks noGrp="1"/>
          </p:cNvSpPr>
          <p:nvPr>
            <p:ph type="dt" sz="half" idx="10"/>
          </p:nvPr>
        </p:nvSpPr>
        <p:spPr/>
        <p:txBody>
          <a:bodyPr/>
          <a:lstStyle/>
          <a:p>
            <a:fld id="{2D1C18B4-3C01-4521-826C-C9DF84EAA884}" type="datetimeFigureOut">
              <a:rPr lang="en-US" smtClean="0"/>
              <a:t>11/9/2023</a:t>
            </a:fld>
            <a:endParaRPr lang="en-US"/>
          </a:p>
        </p:txBody>
      </p:sp>
      <p:sp>
        <p:nvSpPr>
          <p:cNvPr id="8" name="Footer Placeholder 7">
            <a:extLst>
              <a:ext uri="{FF2B5EF4-FFF2-40B4-BE49-F238E27FC236}">
                <a16:creationId xmlns:a16="http://schemas.microsoft.com/office/drawing/2014/main" id="{3C29C25B-111E-50A3-0749-461517F222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41E152-31B8-29DD-8EF2-5442054CE98E}"/>
              </a:ext>
            </a:extLst>
          </p:cNvPr>
          <p:cNvSpPr>
            <a:spLocks noGrp="1"/>
          </p:cNvSpPr>
          <p:nvPr>
            <p:ph type="sldNum" sz="quarter" idx="12"/>
          </p:nvPr>
        </p:nvSpPr>
        <p:spPr/>
        <p:txBody>
          <a:bodyPr/>
          <a:lstStyle/>
          <a:p>
            <a:fld id="{D1C4E016-03E2-449F-A885-0F3D98288B0A}" type="slidenum">
              <a:rPr lang="en-US" smtClean="0"/>
              <a:t>‹#›</a:t>
            </a:fld>
            <a:endParaRPr lang="en-US"/>
          </a:p>
        </p:txBody>
      </p:sp>
    </p:spTree>
    <p:extLst>
      <p:ext uri="{BB962C8B-B14F-4D97-AF65-F5344CB8AC3E}">
        <p14:creationId xmlns:p14="http://schemas.microsoft.com/office/powerpoint/2010/main" val="2794896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BAFF2-1685-E666-CF20-C1E6D27E14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D7AF1D-3C58-30F0-BC32-3A73BF457C24}"/>
              </a:ext>
            </a:extLst>
          </p:cNvPr>
          <p:cNvSpPr>
            <a:spLocks noGrp="1"/>
          </p:cNvSpPr>
          <p:nvPr>
            <p:ph type="dt" sz="half" idx="10"/>
          </p:nvPr>
        </p:nvSpPr>
        <p:spPr/>
        <p:txBody>
          <a:bodyPr/>
          <a:lstStyle/>
          <a:p>
            <a:fld id="{2D1C18B4-3C01-4521-826C-C9DF84EAA884}" type="datetimeFigureOut">
              <a:rPr lang="en-US" smtClean="0"/>
              <a:t>11/9/2023</a:t>
            </a:fld>
            <a:endParaRPr lang="en-US"/>
          </a:p>
        </p:txBody>
      </p:sp>
      <p:sp>
        <p:nvSpPr>
          <p:cNvPr id="4" name="Footer Placeholder 3">
            <a:extLst>
              <a:ext uri="{FF2B5EF4-FFF2-40B4-BE49-F238E27FC236}">
                <a16:creationId xmlns:a16="http://schemas.microsoft.com/office/drawing/2014/main" id="{B2175DE5-B561-A49A-8F46-862746EC1C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67529C-1F11-2B38-FB49-7057A1D84629}"/>
              </a:ext>
            </a:extLst>
          </p:cNvPr>
          <p:cNvSpPr>
            <a:spLocks noGrp="1"/>
          </p:cNvSpPr>
          <p:nvPr>
            <p:ph type="sldNum" sz="quarter" idx="12"/>
          </p:nvPr>
        </p:nvSpPr>
        <p:spPr/>
        <p:txBody>
          <a:bodyPr/>
          <a:lstStyle/>
          <a:p>
            <a:fld id="{D1C4E016-03E2-449F-A885-0F3D98288B0A}" type="slidenum">
              <a:rPr lang="en-US" smtClean="0"/>
              <a:t>‹#›</a:t>
            </a:fld>
            <a:endParaRPr lang="en-US"/>
          </a:p>
        </p:txBody>
      </p:sp>
    </p:spTree>
    <p:extLst>
      <p:ext uri="{BB962C8B-B14F-4D97-AF65-F5344CB8AC3E}">
        <p14:creationId xmlns:p14="http://schemas.microsoft.com/office/powerpoint/2010/main" val="3698785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8BF422-9A8A-6208-79DF-C41943B69378}"/>
              </a:ext>
            </a:extLst>
          </p:cNvPr>
          <p:cNvSpPr>
            <a:spLocks noGrp="1"/>
          </p:cNvSpPr>
          <p:nvPr>
            <p:ph type="dt" sz="half" idx="10"/>
          </p:nvPr>
        </p:nvSpPr>
        <p:spPr/>
        <p:txBody>
          <a:bodyPr/>
          <a:lstStyle/>
          <a:p>
            <a:fld id="{2D1C18B4-3C01-4521-826C-C9DF84EAA884}" type="datetimeFigureOut">
              <a:rPr lang="en-US" smtClean="0"/>
              <a:t>11/9/2023</a:t>
            </a:fld>
            <a:endParaRPr lang="en-US"/>
          </a:p>
        </p:txBody>
      </p:sp>
      <p:sp>
        <p:nvSpPr>
          <p:cNvPr id="3" name="Footer Placeholder 2">
            <a:extLst>
              <a:ext uri="{FF2B5EF4-FFF2-40B4-BE49-F238E27FC236}">
                <a16:creationId xmlns:a16="http://schemas.microsoft.com/office/drawing/2014/main" id="{32DE4355-C897-42A2-D45D-E0391CFE1E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74D3BC-83E9-222B-E1B3-C35DA2646F1B}"/>
              </a:ext>
            </a:extLst>
          </p:cNvPr>
          <p:cNvSpPr>
            <a:spLocks noGrp="1"/>
          </p:cNvSpPr>
          <p:nvPr>
            <p:ph type="sldNum" sz="quarter" idx="12"/>
          </p:nvPr>
        </p:nvSpPr>
        <p:spPr/>
        <p:txBody>
          <a:bodyPr/>
          <a:lstStyle/>
          <a:p>
            <a:fld id="{D1C4E016-03E2-449F-A885-0F3D98288B0A}" type="slidenum">
              <a:rPr lang="en-US" smtClean="0"/>
              <a:t>‹#›</a:t>
            </a:fld>
            <a:endParaRPr lang="en-US"/>
          </a:p>
        </p:txBody>
      </p:sp>
    </p:spTree>
    <p:extLst>
      <p:ext uri="{BB962C8B-B14F-4D97-AF65-F5344CB8AC3E}">
        <p14:creationId xmlns:p14="http://schemas.microsoft.com/office/powerpoint/2010/main" val="3983789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ECD40-AB3D-8E73-A169-4C4F62F775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60E659-A71F-8D46-B0B7-18CBBA9B6F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7B3522-4C11-D39D-A883-69F76CAB9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BF8EB4-722F-EF0E-6234-C4A4C5BD6497}"/>
              </a:ext>
            </a:extLst>
          </p:cNvPr>
          <p:cNvSpPr>
            <a:spLocks noGrp="1"/>
          </p:cNvSpPr>
          <p:nvPr>
            <p:ph type="dt" sz="half" idx="10"/>
          </p:nvPr>
        </p:nvSpPr>
        <p:spPr/>
        <p:txBody>
          <a:bodyPr/>
          <a:lstStyle/>
          <a:p>
            <a:fld id="{2D1C18B4-3C01-4521-826C-C9DF84EAA884}" type="datetimeFigureOut">
              <a:rPr lang="en-US" smtClean="0"/>
              <a:t>11/9/2023</a:t>
            </a:fld>
            <a:endParaRPr lang="en-US"/>
          </a:p>
        </p:txBody>
      </p:sp>
      <p:sp>
        <p:nvSpPr>
          <p:cNvPr id="6" name="Footer Placeholder 5">
            <a:extLst>
              <a:ext uri="{FF2B5EF4-FFF2-40B4-BE49-F238E27FC236}">
                <a16:creationId xmlns:a16="http://schemas.microsoft.com/office/drawing/2014/main" id="{2A801BA0-EBE2-9FD4-AEE3-A36D93126A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D29C51-33AE-8202-B105-1C5A4B57FB04}"/>
              </a:ext>
            </a:extLst>
          </p:cNvPr>
          <p:cNvSpPr>
            <a:spLocks noGrp="1"/>
          </p:cNvSpPr>
          <p:nvPr>
            <p:ph type="sldNum" sz="quarter" idx="12"/>
          </p:nvPr>
        </p:nvSpPr>
        <p:spPr/>
        <p:txBody>
          <a:bodyPr/>
          <a:lstStyle/>
          <a:p>
            <a:fld id="{D1C4E016-03E2-449F-A885-0F3D98288B0A}" type="slidenum">
              <a:rPr lang="en-US" smtClean="0"/>
              <a:t>‹#›</a:t>
            </a:fld>
            <a:endParaRPr lang="en-US"/>
          </a:p>
        </p:txBody>
      </p:sp>
    </p:spTree>
    <p:extLst>
      <p:ext uri="{BB962C8B-B14F-4D97-AF65-F5344CB8AC3E}">
        <p14:creationId xmlns:p14="http://schemas.microsoft.com/office/powerpoint/2010/main" val="3169120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7CC3-ECB3-F535-EE0C-3546312D87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DD504A-AA87-D854-0E46-DE6BB33E77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BD45D1-8E66-B714-3ED7-840BBDDD6E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8419EB-5403-82A3-D595-D3411D163256}"/>
              </a:ext>
            </a:extLst>
          </p:cNvPr>
          <p:cNvSpPr>
            <a:spLocks noGrp="1"/>
          </p:cNvSpPr>
          <p:nvPr>
            <p:ph type="dt" sz="half" idx="10"/>
          </p:nvPr>
        </p:nvSpPr>
        <p:spPr/>
        <p:txBody>
          <a:bodyPr/>
          <a:lstStyle/>
          <a:p>
            <a:fld id="{2D1C18B4-3C01-4521-826C-C9DF84EAA884}" type="datetimeFigureOut">
              <a:rPr lang="en-US" smtClean="0"/>
              <a:t>11/9/2023</a:t>
            </a:fld>
            <a:endParaRPr lang="en-US"/>
          </a:p>
        </p:txBody>
      </p:sp>
      <p:sp>
        <p:nvSpPr>
          <p:cNvPr id="6" name="Footer Placeholder 5">
            <a:extLst>
              <a:ext uri="{FF2B5EF4-FFF2-40B4-BE49-F238E27FC236}">
                <a16:creationId xmlns:a16="http://schemas.microsoft.com/office/drawing/2014/main" id="{0484191D-8C27-BFE4-455B-034B3785C8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882ACB-0C7E-5C8A-20E4-09B8341109EB}"/>
              </a:ext>
            </a:extLst>
          </p:cNvPr>
          <p:cNvSpPr>
            <a:spLocks noGrp="1"/>
          </p:cNvSpPr>
          <p:nvPr>
            <p:ph type="sldNum" sz="quarter" idx="12"/>
          </p:nvPr>
        </p:nvSpPr>
        <p:spPr/>
        <p:txBody>
          <a:bodyPr/>
          <a:lstStyle/>
          <a:p>
            <a:fld id="{D1C4E016-03E2-449F-A885-0F3D98288B0A}" type="slidenum">
              <a:rPr lang="en-US" smtClean="0"/>
              <a:t>‹#›</a:t>
            </a:fld>
            <a:endParaRPr lang="en-US"/>
          </a:p>
        </p:txBody>
      </p:sp>
    </p:spTree>
    <p:extLst>
      <p:ext uri="{BB962C8B-B14F-4D97-AF65-F5344CB8AC3E}">
        <p14:creationId xmlns:p14="http://schemas.microsoft.com/office/powerpoint/2010/main" val="2007265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FD16C5-7544-CBDC-CA5D-09A53AD00B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51C4D7-CCFF-1A2C-05B5-5375C5E6F3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40AF0F-5879-49A8-85A0-5E6419FFCF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C18B4-3C01-4521-826C-C9DF84EAA884}" type="datetimeFigureOut">
              <a:rPr lang="en-US" smtClean="0"/>
              <a:t>11/9/2023</a:t>
            </a:fld>
            <a:endParaRPr lang="en-US"/>
          </a:p>
        </p:txBody>
      </p:sp>
      <p:sp>
        <p:nvSpPr>
          <p:cNvPr id="5" name="Footer Placeholder 4">
            <a:extLst>
              <a:ext uri="{FF2B5EF4-FFF2-40B4-BE49-F238E27FC236}">
                <a16:creationId xmlns:a16="http://schemas.microsoft.com/office/drawing/2014/main" id="{7295116C-4E2B-6A89-4C32-DC5FA04320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4F1A40-8D28-D1FC-C8D4-8CC650F64B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C4E016-03E2-449F-A885-0F3D98288B0A}" type="slidenum">
              <a:rPr lang="en-US" smtClean="0"/>
              <a:t>‹#›</a:t>
            </a:fld>
            <a:endParaRPr lang="en-US"/>
          </a:p>
        </p:txBody>
      </p:sp>
    </p:spTree>
    <p:extLst>
      <p:ext uri="{BB962C8B-B14F-4D97-AF65-F5344CB8AC3E}">
        <p14:creationId xmlns:p14="http://schemas.microsoft.com/office/powerpoint/2010/main" val="3646164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CareEvolution/Interop/wiki/IHE#pix-xds---used-in-state-exchanges-south-carolina-pennsylvania-georgi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CareEvolution/Interop/wiki/IHE#pix-xds---used-in-state-exchanges-south-carolina-pennsylvania-georgi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forebears.io/south-korea/surnames" TargetMode="External"/><Relationship Id="rId2" Type="http://schemas.openxmlformats.org/officeDocument/2006/relationships/hyperlink" Target="https://www.healthit.gov/sites/default/files/patient-matching-white-paper-final-2.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8C7697-1566-C9DC-0264-4CE396A3075C}"/>
              </a:ext>
            </a:extLst>
          </p:cNvPr>
          <p:cNvPicPr>
            <a:picLocks noChangeAspect="1"/>
          </p:cNvPicPr>
          <p:nvPr/>
        </p:nvPicPr>
        <p:blipFill>
          <a:blip r:embed="rId2"/>
          <a:stretch>
            <a:fillRect/>
          </a:stretch>
        </p:blipFill>
        <p:spPr>
          <a:xfrm>
            <a:off x="0" y="-7399"/>
            <a:ext cx="12192000" cy="6865399"/>
          </a:xfrm>
          <a:prstGeom prst="rect">
            <a:avLst/>
          </a:prstGeom>
        </p:spPr>
      </p:pic>
    </p:spTree>
    <p:extLst>
      <p:ext uri="{BB962C8B-B14F-4D97-AF65-F5344CB8AC3E}">
        <p14:creationId xmlns:p14="http://schemas.microsoft.com/office/powerpoint/2010/main" val="4031136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E2032-BBFF-F94C-205B-E869897A8715}"/>
              </a:ext>
            </a:extLst>
          </p:cNvPr>
          <p:cNvSpPr>
            <a:spLocks noGrp="1"/>
          </p:cNvSpPr>
          <p:nvPr>
            <p:ph type="title"/>
          </p:nvPr>
        </p:nvSpPr>
        <p:spPr/>
        <p:txBody>
          <a:bodyPr>
            <a:normAutofit/>
          </a:bodyPr>
          <a:lstStyle/>
          <a:p>
            <a:r>
              <a:rPr lang="en-US" b="1" i="0" u="none" strike="noStrike" dirty="0">
                <a:solidFill>
                  <a:srgbClr val="1F2328"/>
                </a:solidFill>
                <a:effectLst/>
                <a:latin typeface="-apple-system"/>
                <a:hlinkClick r:id="rId2"/>
              </a:rPr>
              <a:t>PIX-XDS</a:t>
            </a:r>
            <a:endParaRPr lang="en-US" dirty="0"/>
          </a:p>
        </p:txBody>
      </p:sp>
      <p:pic>
        <p:nvPicPr>
          <p:cNvPr id="4" name="Content Placeholder 3">
            <a:extLst>
              <a:ext uri="{FF2B5EF4-FFF2-40B4-BE49-F238E27FC236}">
                <a16:creationId xmlns:a16="http://schemas.microsoft.com/office/drawing/2014/main" id="{646C3CC4-E750-A6AE-4B6F-9A1AB840641C}"/>
              </a:ext>
            </a:extLst>
          </p:cNvPr>
          <p:cNvPicPr>
            <a:picLocks noGrp="1" noChangeAspect="1"/>
          </p:cNvPicPr>
          <p:nvPr>
            <p:ph idx="1"/>
          </p:nvPr>
        </p:nvPicPr>
        <p:blipFill>
          <a:blip r:embed="rId3"/>
          <a:stretch>
            <a:fillRect/>
          </a:stretch>
        </p:blipFill>
        <p:spPr>
          <a:xfrm>
            <a:off x="1086928" y="1488437"/>
            <a:ext cx="9618453" cy="4825204"/>
          </a:xfrm>
          <a:prstGeom prst="rect">
            <a:avLst/>
          </a:prstGeom>
        </p:spPr>
      </p:pic>
    </p:spTree>
    <p:extLst>
      <p:ext uri="{BB962C8B-B14F-4D97-AF65-F5344CB8AC3E}">
        <p14:creationId xmlns:p14="http://schemas.microsoft.com/office/powerpoint/2010/main" val="3869078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E5B75-5DD5-9FAF-8B01-14569A258190}"/>
              </a:ext>
            </a:extLst>
          </p:cNvPr>
          <p:cNvSpPr>
            <a:spLocks noGrp="1"/>
          </p:cNvSpPr>
          <p:nvPr>
            <p:ph type="title"/>
          </p:nvPr>
        </p:nvSpPr>
        <p:spPr/>
        <p:txBody>
          <a:bodyPr>
            <a:normAutofit/>
          </a:bodyPr>
          <a:lstStyle/>
          <a:p>
            <a:r>
              <a:rPr lang="en-US" b="1" i="0" u="none" strike="noStrike" dirty="0">
                <a:solidFill>
                  <a:srgbClr val="1F2328"/>
                </a:solidFill>
                <a:effectLst/>
                <a:latin typeface="-apple-system"/>
                <a:hlinkClick r:id="rId2"/>
              </a:rPr>
              <a:t>XCA-XCPD</a:t>
            </a:r>
            <a:br>
              <a:rPr lang="en-US" b="1" i="0" u="none" strike="noStrike" dirty="0">
                <a:solidFill>
                  <a:srgbClr val="1F2328"/>
                </a:solidFill>
                <a:effectLst/>
                <a:latin typeface="-apple-system"/>
                <a:hlinkClick r:id="rId2"/>
              </a:rPr>
            </a:br>
            <a:endParaRPr lang="en-US" dirty="0"/>
          </a:p>
        </p:txBody>
      </p:sp>
      <p:pic>
        <p:nvPicPr>
          <p:cNvPr id="4" name="Content Placeholder 3">
            <a:extLst>
              <a:ext uri="{FF2B5EF4-FFF2-40B4-BE49-F238E27FC236}">
                <a16:creationId xmlns:a16="http://schemas.microsoft.com/office/drawing/2014/main" id="{51AB1CA8-CE6B-BFD5-D037-719BE09C950E}"/>
              </a:ext>
            </a:extLst>
          </p:cNvPr>
          <p:cNvPicPr>
            <a:picLocks noGrp="1" noChangeAspect="1"/>
          </p:cNvPicPr>
          <p:nvPr>
            <p:ph idx="1"/>
          </p:nvPr>
        </p:nvPicPr>
        <p:blipFill>
          <a:blip r:embed="rId3"/>
          <a:stretch>
            <a:fillRect/>
          </a:stretch>
        </p:blipFill>
        <p:spPr>
          <a:xfrm>
            <a:off x="1639019" y="1339594"/>
            <a:ext cx="8445259" cy="5043491"/>
          </a:xfrm>
          <a:prstGeom prst="rect">
            <a:avLst/>
          </a:prstGeom>
        </p:spPr>
      </p:pic>
    </p:spTree>
    <p:extLst>
      <p:ext uri="{BB962C8B-B14F-4D97-AF65-F5344CB8AC3E}">
        <p14:creationId xmlns:p14="http://schemas.microsoft.com/office/powerpoint/2010/main" val="1724641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956EA-5A03-B118-DEDE-DD2CA0F17B9C}"/>
              </a:ext>
            </a:extLst>
          </p:cNvPr>
          <p:cNvSpPr>
            <a:spLocks noGrp="1"/>
          </p:cNvSpPr>
          <p:nvPr>
            <p:ph type="title"/>
          </p:nvPr>
        </p:nvSpPr>
        <p:spPr/>
        <p:txBody>
          <a:bodyPr/>
          <a:lstStyle/>
          <a:p>
            <a:r>
              <a:rPr lang="en-US" dirty="0"/>
              <a:t>FHIR Patient/$match</a:t>
            </a:r>
          </a:p>
        </p:txBody>
      </p:sp>
      <p:pic>
        <p:nvPicPr>
          <p:cNvPr id="5" name="Content Placeholder 4">
            <a:extLst>
              <a:ext uri="{FF2B5EF4-FFF2-40B4-BE49-F238E27FC236}">
                <a16:creationId xmlns:a16="http://schemas.microsoft.com/office/drawing/2014/main" id="{FB224630-2BD1-EDB1-7955-B10D084352B8}"/>
              </a:ext>
            </a:extLst>
          </p:cNvPr>
          <p:cNvPicPr>
            <a:picLocks noGrp="1" noChangeAspect="1"/>
          </p:cNvPicPr>
          <p:nvPr>
            <p:ph idx="1"/>
          </p:nvPr>
        </p:nvPicPr>
        <p:blipFill>
          <a:blip r:embed="rId2"/>
          <a:stretch>
            <a:fillRect/>
          </a:stretch>
        </p:blipFill>
        <p:spPr>
          <a:xfrm>
            <a:off x="2527540" y="1959341"/>
            <a:ext cx="6776715" cy="3877787"/>
          </a:xfrm>
        </p:spPr>
      </p:pic>
    </p:spTree>
    <p:extLst>
      <p:ext uri="{BB962C8B-B14F-4D97-AF65-F5344CB8AC3E}">
        <p14:creationId xmlns:p14="http://schemas.microsoft.com/office/powerpoint/2010/main" val="234127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A292-F5D8-8C4E-EF4B-CAD2CEE5BFE4}"/>
              </a:ext>
            </a:extLst>
          </p:cNvPr>
          <p:cNvSpPr>
            <a:spLocks noGrp="1"/>
          </p:cNvSpPr>
          <p:nvPr>
            <p:ph type="title"/>
          </p:nvPr>
        </p:nvSpPr>
        <p:spPr/>
        <p:txBody>
          <a:bodyPr/>
          <a:lstStyle/>
          <a:p>
            <a:r>
              <a:rPr lang="en-US" dirty="0"/>
              <a:t>False Positive vs False Negative match risks</a:t>
            </a:r>
          </a:p>
        </p:txBody>
      </p:sp>
      <p:sp>
        <p:nvSpPr>
          <p:cNvPr id="3" name="Content Placeholder 2">
            <a:extLst>
              <a:ext uri="{FF2B5EF4-FFF2-40B4-BE49-F238E27FC236}">
                <a16:creationId xmlns:a16="http://schemas.microsoft.com/office/drawing/2014/main" id="{4E0C13E5-3CA8-1966-F67C-172930E4ADF2}"/>
              </a:ext>
            </a:extLst>
          </p:cNvPr>
          <p:cNvSpPr>
            <a:spLocks noGrp="1"/>
          </p:cNvSpPr>
          <p:nvPr>
            <p:ph idx="1"/>
          </p:nvPr>
        </p:nvSpPr>
        <p:spPr/>
        <p:txBody>
          <a:bodyPr>
            <a:normAutofit/>
          </a:bodyPr>
          <a:lstStyle/>
          <a:p>
            <a:r>
              <a:rPr lang="en-US" dirty="0"/>
              <a:t>False Negative (did not match two records representing the same person)</a:t>
            </a:r>
          </a:p>
          <a:p>
            <a:pPr lvl="1"/>
            <a:r>
              <a:rPr lang="en-US" dirty="0"/>
              <a:t>Data visibility gaps – missing a slice of patient history</a:t>
            </a:r>
          </a:p>
          <a:p>
            <a:pPr lvl="1"/>
            <a:r>
              <a:rPr lang="en-US" dirty="0"/>
              <a:t>Duplicate search results – patient search shows two rows</a:t>
            </a:r>
          </a:p>
          <a:p>
            <a:pPr lvl="1"/>
            <a:r>
              <a:rPr lang="en-US" dirty="0"/>
              <a:t>Patient frustration – patient needs to repeat their history during interactions</a:t>
            </a:r>
          </a:p>
          <a:p>
            <a:r>
              <a:rPr lang="en-US" dirty="0"/>
              <a:t>False Positive (matched two different persons into one)</a:t>
            </a:r>
          </a:p>
          <a:p>
            <a:pPr lvl="1"/>
            <a:r>
              <a:rPr lang="en-US" dirty="0"/>
              <a:t>Privacy violation – disclosure of sensitive data on wrong individual</a:t>
            </a:r>
          </a:p>
          <a:p>
            <a:pPr lvl="1"/>
            <a:r>
              <a:rPr lang="en-US" dirty="0"/>
              <a:t>Medical Errors – risk of harm to the patient - prescribing medications based on wrong information, performing procedures based on wrong information</a:t>
            </a:r>
          </a:p>
          <a:p>
            <a:pPr lvl="1"/>
            <a:endParaRPr lang="en-US" dirty="0"/>
          </a:p>
          <a:p>
            <a:pPr lvl="1"/>
            <a:endParaRPr lang="en-US" dirty="0"/>
          </a:p>
        </p:txBody>
      </p:sp>
    </p:spTree>
    <p:extLst>
      <p:ext uri="{BB962C8B-B14F-4D97-AF65-F5344CB8AC3E}">
        <p14:creationId xmlns:p14="http://schemas.microsoft.com/office/powerpoint/2010/main" val="891200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5062B-A955-608B-F071-F298ABFE2785}"/>
              </a:ext>
            </a:extLst>
          </p:cNvPr>
          <p:cNvSpPr>
            <a:spLocks noGrp="1"/>
          </p:cNvSpPr>
          <p:nvPr>
            <p:ph type="title"/>
          </p:nvPr>
        </p:nvSpPr>
        <p:spPr/>
        <p:txBody>
          <a:bodyPr/>
          <a:lstStyle/>
          <a:p>
            <a:r>
              <a:rPr lang="en-US" dirty="0"/>
              <a:t>State of the industry</a:t>
            </a:r>
          </a:p>
        </p:txBody>
      </p:sp>
      <p:sp>
        <p:nvSpPr>
          <p:cNvPr id="3" name="Content Placeholder 2">
            <a:extLst>
              <a:ext uri="{FF2B5EF4-FFF2-40B4-BE49-F238E27FC236}">
                <a16:creationId xmlns:a16="http://schemas.microsoft.com/office/drawing/2014/main" id="{77D55261-A0FC-A800-B6E9-F0F839D87D55}"/>
              </a:ext>
            </a:extLst>
          </p:cNvPr>
          <p:cNvSpPr>
            <a:spLocks noGrp="1"/>
          </p:cNvSpPr>
          <p:nvPr>
            <p:ph idx="1"/>
          </p:nvPr>
        </p:nvSpPr>
        <p:spPr/>
        <p:txBody>
          <a:bodyPr>
            <a:normAutofit/>
          </a:bodyPr>
          <a:lstStyle/>
          <a:p>
            <a:r>
              <a:rPr lang="en-US" sz="1800" dirty="0">
                <a:latin typeface="Arial" panose="020B0604020202020204" pitchFamily="34" charset="0"/>
                <a:cs typeface="Arial" panose="020B0604020202020204" pitchFamily="34" charset="0"/>
              </a:rPr>
              <a:t>“</a:t>
            </a:r>
            <a:r>
              <a:rPr lang="en-US" sz="1800" b="0" i="0" dirty="0">
                <a:solidFill>
                  <a:srgbClr val="212121"/>
                </a:solidFill>
                <a:effectLst/>
                <a:latin typeface="Arial" panose="020B0604020202020204" pitchFamily="34" charset="0"/>
                <a:cs typeface="Arial" panose="020B0604020202020204" pitchFamily="34" charset="0"/>
              </a:rPr>
              <a:t>A 2014 report from the Office of the National Coordinator for Health Information Technology (ONC) found that 7 out of every 100 patient records are mismatched. Worse still, the error rate is typically closer to 10% to 20% within a healthcare entity, and it rises to 50% to 60% when entities exchange with each other.”</a:t>
            </a:r>
          </a:p>
          <a:p>
            <a:r>
              <a:rPr lang="en-US" sz="1800" b="0" i="0" dirty="0">
                <a:solidFill>
                  <a:srgbClr val="212121"/>
                </a:solidFill>
                <a:effectLst/>
                <a:latin typeface="Arial" panose="020B0604020202020204" pitchFamily="34" charset="0"/>
                <a:cs typeface="Arial" panose="020B0604020202020204" pitchFamily="34" charset="0"/>
              </a:rPr>
              <a:t>“In a 2012 CHIME study, 20% of CHIME members could trace an adverse medical event to problems with patient identification and/or patient matching.”</a:t>
            </a:r>
          </a:p>
          <a:p>
            <a:pPr algn="l" latinLnBrk="0"/>
            <a:r>
              <a:rPr lang="en-US" sz="1800" b="0" i="0" dirty="0">
                <a:solidFill>
                  <a:srgbClr val="212121"/>
                </a:solidFill>
                <a:effectLst/>
                <a:latin typeface="Arial" panose="020B0604020202020204" pitchFamily="34" charset="0"/>
                <a:cs typeface="Arial" panose="020B0604020202020204" pitchFamily="34" charset="0"/>
              </a:rPr>
              <a:t>OCHIN works with more than 500 healthcare providers in 47 states. Among its patient population, 13% of patients are Black but represent 21% of mismatched records. While 21% of the patient population is Hispanic, 35% of those patients have been misidentified. About 4% of OCHIN's patient population is homeless, but 12% of those patients have been misidentified, Sears said.</a:t>
            </a:r>
          </a:p>
          <a:p>
            <a:pPr algn="l" latinLnBrk="0"/>
            <a:r>
              <a:rPr lang="en-US" sz="1800" b="0" i="0" dirty="0">
                <a:solidFill>
                  <a:srgbClr val="212121"/>
                </a:solidFill>
                <a:effectLst/>
                <a:latin typeface="Arial" panose="020B0604020202020204" pitchFamily="34" charset="0"/>
                <a:cs typeface="Arial" panose="020B0604020202020204" pitchFamily="34" charset="0"/>
              </a:rPr>
              <a:t>"Every mismatched or duplicate record puts two patients at risk—the person receiving care and the person who was inaccurately mismatched with that patient. This can lead to patients receiving the wrong care, the wrong patient history, the wrong testing, and drug-drug interactions”</a:t>
            </a:r>
          </a:p>
          <a:p>
            <a:endParaRPr lang="en-US" sz="1800" dirty="0">
              <a:solidFill>
                <a:srgbClr val="212121"/>
              </a:solidFill>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2B526DD-107F-7F69-43C2-0453B327EA2B}"/>
              </a:ext>
            </a:extLst>
          </p:cNvPr>
          <p:cNvSpPr txBox="1"/>
          <p:nvPr/>
        </p:nvSpPr>
        <p:spPr>
          <a:xfrm>
            <a:off x="4503662" y="6169442"/>
            <a:ext cx="9372600" cy="261610"/>
          </a:xfrm>
          <a:prstGeom prst="rect">
            <a:avLst/>
          </a:prstGeom>
          <a:noFill/>
        </p:spPr>
        <p:txBody>
          <a:bodyPr wrap="square" rtlCol="0">
            <a:spAutoFit/>
          </a:bodyPr>
          <a:lstStyle/>
          <a:p>
            <a:r>
              <a:rPr lang="en-US" sz="1100" dirty="0"/>
              <a:t>https://www.fiercehealthcare.com/tech/groups-urge-congress-to-take-action-patient-identifier-as-covid-19-raises-stakes</a:t>
            </a:r>
          </a:p>
        </p:txBody>
      </p:sp>
    </p:spTree>
    <p:extLst>
      <p:ext uri="{BB962C8B-B14F-4D97-AF65-F5344CB8AC3E}">
        <p14:creationId xmlns:p14="http://schemas.microsoft.com/office/powerpoint/2010/main" val="2397984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96593-164F-6CA4-9D90-93200D11347F}"/>
              </a:ext>
            </a:extLst>
          </p:cNvPr>
          <p:cNvSpPr>
            <a:spLocks noGrp="1"/>
          </p:cNvSpPr>
          <p:nvPr>
            <p:ph type="title"/>
          </p:nvPr>
        </p:nvSpPr>
        <p:spPr/>
        <p:txBody>
          <a:bodyPr/>
          <a:lstStyle/>
          <a:p>
            <a:r>
              <a:rPr lang="en-US" dirty="0"/>
              <a:t>Not as unique as you think</a:t>
            </a:r>
          </a:p>
        </p:txBody>
      </p:sp>
      <p:sp>
        <p:nvSpPr>
          <p:cNvPr id="3" name="Content Placeholder 2">
            <a:extLst>
              <a:ext uri="{FF2B5EF4-FFF2-40B4-BE49-F238E27FC236}">
                <a16:creationId xmlns:a16="http://schemas.microsoft.com/office/drawing/2014/main" id="{7C52CFB2-8E71-2762-BDA7-FF4930C08D4F}"/>
              </a:ext>
            </a:extLst>
          </p:cNvPr>
          <p:cNvSpPr>
            <a:spLocks noGrp="1"/>
          </p:cNvSpPr>
          <p:nvPr>
            <p:ph idx="1"/>
          </p:nvPr>
        </p:nvSpPr>
        <p:spPr/>
        <p:txBody>
          <a:bodyPr>
            <a:normAutofit fontScale="77500" lnSpcReduction="20000"/>
          </a:bodyPr>
          <a:lstStyle/>
          <a:p>
            <a:r>
              <a:rPr lang="en-US" dirty="0"/>
              <a:t>First name + Last name + DOB</a:t>
            </a:r>
          </a:p>
          <a:p>
            <a:pPr lvl="1"/>
            <a:r>
              <a:rPr lang="en-US" dirty="0"/>
              <a:t>Some names are very common (e.g. James Smith, William Miller, Brian Johnson) and some of those people share a DOB </a:t>
            </a:r>
            <a:r>
              <a:rPr lang="en-US" baseline="30000" dirty="0"/>
              <a:t>1</a:t>
            </a:r>
          </a:p>
          <a:p>
            <a:pPr lvl="1"/>
            <a:r>
              <a:rPr lang="en-US" dirty="0"/>
              <a:t>Names and DOB are not independent.  (e.g. Carol and Noel born on 12/25, Katrina born on 8/25/2009) </a:t>
            </a:r>
            <a:r>
              <a:rPr lang="en-US" baseline="30000" dirty="0"/>
              <a:t>2</a:t>
            </a:r>
          </a:p>
          <a:p>
            <a:r>
              <a:rPr lang="en-US" dirty="0"/>
              <a:t>First name + Last name + DOB + Zip</a:t>
            </a:r>
          </a:p>
          <a:p>
            <a:pPr lvl="1"/>
            <a:r>
              <a:rPr lang="en-US" dirty="0"/>
              <a:t>Not always independent (e.g. 50% of South Koreans have a last name of Kim, Park or Lee.  Some zip codes represent an ethnic enclave and have a large South Korean population) </a:t>
            </a:r>
            <a:r>
              <a:rPr lang="en-US" baseline="30000" dirty="0"/>
              <a:t>3</a:t>
            </a:r>
          </a:p>
          <a:p>
            <a:r>
              <a:rPr lang="en-US" dirty="0"/>
              <a:t>First name + DOB + Contact Point (address/phone)</a:t>
            </a:r>
          </a:p>
          <a:p>
            <a:pPr lvl="1"/>
            <a:r>
              <a:rPr lang="en-US" dirty="0"/>
              <a:t>Not every address/phone is a single family household. (e.g. SNF, Rehab center, homeless shelter)</a:t>
            </a:r>
          </a:p>
          <a:p>
            <a:r>
              <a:rPr lang="en-US" dirty="0"/>
              <a:t>Last name + DOB + Contact Point (address/phone)</a:t>
            </a:r>
          </a:p>
          <a:p>
            <a:pPr lvl="1"/>
            <a:r>
              <a:rPr lang="en-US" dirty="0"/>
              <a:t>Twins (e.g. Janette and Anette born on 1/2/2015 living at the same address)</a:t>
            </a:r>
          </a:p>
          <a:p>
            <a:pPr lvl="1"/>
            <a:endParaRPr lang="en-US" dirty="0"/>
          </a:p>
          <a:p>
            <a:pPr marL="457200" lvl="1" indent="0">
              <a:buNone/>
            </a:pPr>
            <a:r>
              <a:rPr lang="en-US" dirty="0"/>
              <a:t>Many approaches to algorithmically improve “match rates” (loose handling of first/last swaps, DOB transpositions, </a:t>
            </a:r>
            <a:r>
              <a:rPr lang="en-US" dirty="0" err="1"/>
              <a:t>soundex</a:t>
            </a:r>
            <a:r>
              <a:rPr lang="en-US" dirty="0"/>
              <a:t> names, typos) may dramatically increase the opportunity for “collisions”</a:t>
            </a:r>
          </a:p>
          <a:p>
            <a:pPr lvl="1"/>
            <a:endParaRPr lang="en-US" dirty="0"/>
          </a:p>
          <a:p>
            <a:pPr lvl="1"/>
            <a:endParaRPr lang="en-US" dirty="0"/>
          </a:p>
        </p:txBody>
      </p:sp>
      <p:sp>
        <p:nvSpPr>
          <p:cNvPr id="4" name="TextBox 3">
            <a:extLst>
              <a:ext uri="{FF2B5EF4-FFF2-40B4-BE49-F238E27FC236}">
                <a16:creationId xmlns:a16="http://schemas.microsoft.com/office/drawing/2014/main" id="{4C159D53-1D27-6795-41B9-41B71BBAB126}"/>
              </a:ext>
            </a:extLst>
          </p:cNvPr>
          <p:cNvSpPr txBox="1"/>
          <p:nvPr/>
        </p:nvSpPr>
        <p:spPr>
          <a:xfrm>
            <a:off x="4503662" y="6169442"/>
            <a:ext cx="9372600" cy="600164"/>
          </a:xfrm>
          <a:prstGeom prst="rect">
            <a:avLst/>
          </a:prstGeom>
          <a:noFill/>
        </p:spPr>
        <p:txBody>
          <a:bodyPr wrap="square" rtlCol="0">
            <a:spAutoFit/>
          </a:bodyPr>
          <a:lstStyle/>
          <a:p>
            <a:pPr marL="342900" indent="-342900">
              <a:buAutoNum type="arabicPeriod"/>
            </a:pPr>
            <a:r>
              <a:rPr lang="en-US" sz="1100" dirty="0">
                <a:hlinkClick r:id="rId2"/>
              </a:rPr>
              <a:t>https://www.healthit.gov/sites/default/files/patient-matching-white-paper-final-2.pdf</a:t>
            </a:r>
            <a:endParaRPr lang="en-US" sz="1100" dirty="0"/>
          </a:p>
          <a:p>
            <a:pPr marL="342900" indent="-342900">
              <a:buFontTx/>
              <a:buAutoNum type="arabicPeriod"/>
            </a:pPr>
            <a:r>
              <a:rPr lang="en-US" sz="1100" dirty="0"/>
              <a:t>https://www.americannamesociety.org/about-names-hurricanes-can-cause-a-brief-rise-in-a-names-popularity-then-a-drop/</a:t>
            </a:r>
            <a:endParaRPr lang="en-US" sz="1100" dirty="0">
              <a:hlinkClick r:id="rId3"/>
            </a:endParaRPr>
          </a:p>
          <a:p>
            <a:pPr marL="342900" indent="-342900">
              <a:buAutoNum type="arabicPeriod"/>
            </a:pPr>
            <a:r>
              <a:rPr lang="en-US" sz="1100" dirty="0">
                <a:hlinkClick r:id="rId3"/>
              </a:rPr>
              <a:t>https://forebears.io/south-korea/surnames</a:t>
            </a:r>
            <a:endParaRPr lang="en-US" sz="1100" dirty="0"/>
          </a:p>
        </p:txBody>
      </p:sp>
    </p:spTree>
    <p:extLst>
      <p:ext uri="{BB962C8B-B14F-4D97-AF65-F5344CB8AC3E}">
        <p14:creationId xmlns:p14="http://schemas.microsoft.com/office/powerpoint/2010/main" val="28422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CD653-D731-4E70-2454-2C004D7F9678}"/>
              </a:ext>
            </a:extLst>
          </p:cNvPr>
          <p:cNvSpPr>
            <a:spLocks noGrp="1"/>
          </p:cNvSpPr>
          <p:nvPr>
            <p:ph type="title"/>
          </p:nvPr>
        </p:nvSpPr>
        <p:spPr>
          <a:xfrm>
            <a:off x="838200" y="365126"/>
            <a:ext cx="10515600" cy="394456"/>
          </a:xfrm>
        </p:spPr>
        <p:txBody>
          <a:bodyPr>
            <a:normAutofit fontScale="90000"/>
          </a:bodyPr>
          <a:lstStyle/>
          <a:p>
            <a:r>
              <a:rPr lang="en-US" dirty="0"/>
              <a:t>High quality patient matching requires high quality demographics</a:t>
            </a:r>
          </a:p>
        </p:txBody>
      </p:sp>
      <p:graphicFrame>
        <p:nvGraphicFramePr>
          <p:cNvPr id="4" name="Table 4">
            <a:extLst>
              <a:ext uri="{FF2B5EF4-FFF2-40B4-BE49-F238E27FC236}">
                <a16:creationId xmlns:a16="http://schemas.microsoft.com/office/drawing/2014/main" id="{5495C8A0-9388-2E63-8658-E8120B94C72E}"/>
              </a:ext>
            </a:extLst>
          </p:cNvPr>
          <p:cNvGraphicFramePr>
            <a:graphicFrameLocks noGrp="1"/>
          </p:cNvGraphicFramePr>
          <p:nvPr>
            <p:extLst>
              <p:ext uri="{D42A27DB-BD31-4B8C-83A1-F6EECF244321}">
                <p14:modId xmlns:p14="http://schemas.microsoft.com/office/powerpoint/2010/main" val="3605489474"/>
              </p:ext>
            </p:extLst>
          </p:nvPr>
        </p:nvGraphicFramePr>
        <p:xfrm>
          <a:off x="82247" y="1213637"/>
          <a:ext cx="11940420" cy="5193897"/>
        </p:xfrm>
        <a:graphic>
          <a:graphicData uri="http://schemas.openxmlformats.org/drawingml/2006/table">
            <a:tbl>
              <a:tblPr firstRow="1" bandRow="1">
                <a:tableStyleId>{5C22544A-7EE6-4342-B048-85BDC9FD1C3A}</a:tableStyleId>
              </a:tblPr>
              <a:tblGrid>
                <a:gridCol w="2946401">
                  <a:extLst>
                    <a:ext uri="{9D8B030D-6E8A-4147-A177-3AD203B41FA5}">
                      <a16:colId xmlns:a16="http://schemas.microsoft.com/office/drawing/2014/main" val="1006661666"/>
                    </a:ext>
                  </a:extLst>
                </a:gridCol>
                <a:gridCol w="6376609">
                  <a:extLst>
                    <a:ext uri="{9D8B030D-6E8A-4147-A177-3AD203B41FA5}">
                      <a16:colId xmlns:a16="http://schemas.microsoft.com/office/drawing/2014/main" val="2321950778"/>
                    </a:ext>
                  </a:extLst>
                </a:gridCol>
                <a:gridCol w="2617410">
                  <a:extLst>
                    <a:ext uri="{9D8B030D-6E8A-4147-A177-3AD203B41FA5}">
                      <a16:colId xmlns:a16="http://schemas.microsoft.com/office/drawing/2014/main" val="3549101531"/>
                    </a:ext>
                  </a:extLst>
                </a:gridCol>
              </a:tblGrid>
              <a:tr h="363582">
                <a:tc>
                  <a:txBody>
                    <a:bodyPr/>
                    <a:lstStyle/>
                    <a:p>
                      <a:r>
                        <a:rPr lang="en-US" dirty="0"/>
                        <a:t>Supplied Demographics</a:t>
                      </a:r>
                    </a:p>
                  </a:txBody>
                  <a:tcPr/>
                </a:tc>
                <a:tc>
                  <a:txBody>
                    <a:bodyPr/>
                    <a:lstStyle/>
                    <a:p>
                      <a:endParaRPr lang="en-US" dirty="0"/>
                    </a:p>
                  </a:txBody>
                  <a:tcPr/>
                </a:tc>
                <a:tc>
                  <a:txBody>
                    <a:bodyPr/>
                    <a:lstStyle/>
                    <a:p>
                      <a:r>
                        <a:rPr lang="en-US" dirty="0"/>
                        <a:t>Match Quality</a:t>
                      </a:r>
                    </a:p>
                  </a:txBody>
                  <a:tcPr/>
                </a:tc>
                <a:extLst>
                  <a:ext uri="{0D108BD9-81ED-4DB2-BD59-A6C34878D82A}">
                    <a16:rowId xmlns:a16="http://schemas.microsoft.com/office/drawing/2014/main" val="1951021486"/>
                  </a:ext>
                </a:extLst>
              </a:tr>
              <a:tr h="583232">
                <a:tc>
                  <a:txBody>
                    <a:bodyPr/>
                    <a:lstStyle/>
                    <a:p>
                      <a:pPr fontAlgn="t">
                        <a:buFont typeface="Arial" panose="020B0604020202020204" pitchFamily="34" charset="0"/>
                        <a:buChar char="•"/>
                      </a:pPr>
                      <a:r>
                        <a:rPr lang="en-US" sz="1600" dirty="0">
                          <a:effectLst/>
                        </a:rPr>
                        <a:t>First/Last/Gender/DOB</a:t>
                      </a:r>
                    </a:p>
                  </a:txBody>
                  <a:tcPr marL="76200" marR="76200" marT="38100" marB="38100"/>
                </a:tc>
                <a:tc>
                  <a:txBody>
                    <a:bodyPr/>
                    <a:lstStyle/>
                    <a:p>
                      <a:pPr fontAlgn="t"/>
                      <a:r>
                        <a:rPr lang="en-US" sz="1600" dirty="0">
                          <a:effectLst/>
                        </a:rPr>
                        <a:t>While it may seem unlikely for two individuals to share exactly the same first and last name, date of birth, and gender, it actually happens with some frequency. </a:t>
                      </a:r>
                    </a:p>
                  </a:txBody>
                  <a:tcPr marL="76200" marR="76200" marT="38100" marB="38100"/>
                </a:tc>
                <a:tc>
                  <a:txBody>
                    <a:bodyPr/>
                    <a:lstStyle/>
                    <a:p>
                      <a:pPr fontAlgn="t"/>
                      <a:endParaRPr lang="en-US" dirty="0">
                        <a:effectLst/>
                      </a:endParaRPr>
                    </a:p>
                  </a:txBody>
                  <a:tcPr marL="76200" marR="76200" marT="38100" marB="38100"/>
                </a:tc>
                <a:extLst>
                  <a:ext uri="{0D108BD9-81ED-4DB2-BD59-A6C34878D82A}">
                    <a16:rowId xmlns:a16="http://schemas.microsoft.com/office/drawing/2014/main" val="1695587286"/>
                  </a:ext>
                </a:extLst>
              </a:tr>
              <a:tr h="556381">
                <a:tc>
                  <a:txBody>
                    <a:bodyPr/>
                    <a:lstStyle/>
                    <a:p>
                      <a:pPr fontAlgn="t">
                        <a:buFont typeface="Arial" panose="020B0604020202020204" pitchFamily="34" charset="0"/>
                        <a:buChar char="•"/>
                      </a:pPr>
                      <a:r>
                        <a:rPr lang="en-US" sz="1600" dirty="0">
                          <a:effectLst/>
                        </a:rPr>
                        <a:t>First/Last/Gender/DOB</a:t>
                      </a:r>
                    </a:p>
                    <a:p>
                      <a:pPr fontAlgn="t">
                        <a:buFont typeface="Arial" panose="020B0604020202020204" pitchFamily="34" charset="0"/>
                        <a:buChar char="•"/>
                      </a:pPr>
                      <a:r>
                        <a:rPr lang="en-US" sz="1600" dirty="0">
                          <a:effectLst/>
                        </a:rPr>
                        <a:t>Non-specific identifier (e.g. Zip)</a:t>
                      </a:r>
                    </a:p>
                  </a:txBody>
                  <a:tcPr marL="76200" marR="76200" marT="38100" marB="38100"/>
                </a:tc>
                <a:tc>
                  <a:txBody>
                    <a:bodyPr/>
                    <a:lstStyle/>
                    <a:p>
                      <a:pPr fontAlgn="t"/>
                      <a:r>
                        <a:rPr lang="en-US" sz="1600" dirty="0">
                          <a:effectLst/>
                        </a:rPr>
                        <a:t>As in the previous case, name/gender/DOB is not sufficient for a match. Broad geographic bounding is not helpful as names/geography are not independent.</a:t>
                      </a:r>
                    </a:p>
                  </a:txBody>
                  <a:tcPr marL="76200" marR="76200" marT="38100" marB="38100"/>
                </a:tc>
                <a:tc>
                  <a:txBody>
                    <a:bodyPr/>
                    <a:lstStyle/>
                    <a:p>
                      <a:pPr fontAlgn="t"/>
                      <a:endParaRPr lang="en-US">
                        <a:effectLst/>
                      </a:endParaRPr>
                    </a:p>
                  </a:txBody>
                  <a:tcPr marL="76200" marR="76200" marT="38100" marB="38100"/>
                </a:tc>
                <a:extLst>
                  <a:ext uri="{0D108BD9-81ED-4DB2-BD59-A6C34878D82A}">
                    <a16:rowId xmlns:a16="http://schemas.microsoft.com/office/drawing/2014/main" val="2714523112"/>
                  </a:ext>
                </a:extLst>
              </a:tr>
              <a:tr h="512838">
                <a:tc>
                  <a:txBody>
                    <a:bodyPr/>
                    <a:lstStyle/>
                    <a:p>
                      <a:pPr fontAlgn="t">
                        <a:buFont typeface="Arial" panose="020B0604020202020204" pitchFamily="34" charset="0"/>
                        <a:buChar char="•"/>
                      </a:pPr>
                      <a:r>
                        <a:rPr lang="en-US" sz="1600" dirty="0">
                          <a:effectLst/>
                        </a:rPr>
                        <a:t>First/Last/Gender/DOB</a:t>
                      </a:r>
                    </a:p>
                    <a:p>
                      <a:pPr fontAlgn="t">
                        <a:buFont typeface="Arial" panose="020B0604020202020204" pitchFamily="34" charset="0"/>
                        <a:buChar char="•"/>
                      </a:pPr>
                      <a:r>
                        <a:rPr lang="en-US" sz="1600" dirty="0">
                          <a:effectLst/>
                        </a:rPr>
                        <a:t>MRN</a:t>
                      </a:r>
                    </a:p>
                  </a:txBody>
                  <a:tcPr marL="76200" marR="76200" marT="38100" marB="38100"/>
                </a:tc>
                <a:tc>
                  <a:txBody>
                    <a:bodyPr/>
                    <a:lstStyle/>
                    <a:p>
                      <a:pPr fontAlgn="t"/>
                      <a:r>
                        <a:rPr lang="en-US" sz="1600" dirty="0">
                          <a:effectLst/>
                        </a:rPr>
                        <a:t>MRN sometimes helps within a single facility but is not shared broadly.  Not very useful for matching across sources.</a:t>
                      </a:r>
                    </a:p>
                  </a:txBody>
                  <a:tcPr marL="76200" marR="76200" marT="38100" marB="38100"/>
                </a:tc>
                <a:tc>
                  <a:txBody>
                    <a:bodyPr/>
                    <a:lstStyle/>
                    <a:p>
                      <a:pPr fontAlgn="t"/>
                      <a:endParaRPr lang="en-US">
                        <a:effectLst/>
                      </a:endParaRPr>
                    </a:p>
                  </a:txBody>
                  <a:tcPr marL="76200" marR="76200" marT="38100" marB="38100"/>
                </a:tc>
                <a:extLst>
                  <a:ext uri="{0D108BD9-81ED-4DB2-BD59-A6C34878D82A}">
                    <a16:rowId xmlns:a16="http://schemas.microsoft.com/office/drawing/2014/main" val="13689880"/>
                  </a:ext>
                </a:extLst>
              </a:tr>
              <a:tr h="789537">
                <a:tc>
                  <a:txBody>
                    <a:bodyPr/>
                    <a:lstStyle/>
                    <a:p>
                      <a:pPr fontAlgn="t">
                        <a:buFont typeface="Arial" panose="020B0604020202020204" pitchFamily="34" charset="0"/>
                        <a:buChar char="•"/>
                      </a:pPr>
                      <a:r>
                        <a:rPr lang="en-US" sz="1600" dirty="0">
                          <a:effectLst/>
                        </a:rPr>
                        <a:t>First/Last/Gender/DOB</a:t>
                      </a:r>
                    </a:p>
                    <a:p>
                      <a:pPr fontAlgn="t">
                        <a:buFont typeface="Arial" panose="020B0604020202020204" pitchFamily="34" charset="0"/>
                        <a:buChar char="•"/>
                      </a:pPr>
                      <a:r>
                        <a:rPr lang="en-US" sz="1600" dirty="0">
                          <a:effectLst/>
                        </a:rPr>
                        <a:t>Contact Info </a:t>
                      </a:r>
                    </a:p>
                    <a:p>
                      <a:pPr fontAlgn="t">
                        <a:buFont typeface="Arial" panose="020B0604020202020204" pitchFamily="34" charset="0"/>
                        <a:buNone/>
                      </a:pPr>
                      <a:r>
                        <a:rPr lang="en-US" sz="1600" i="1" dirty="0">
                          <a:effectLst/>
                        </a:rPr>
                        <a:t>     </a:t>
                      </a:r>
                      <a:r>
                        <a:rPr lang="en-US" sz="1400" i="1" dirty="0">
                          <a:effectLst/>
                        </a:rPr>
                        <a:t>(full address and/or phone)</a:t>
                      </a:r>
                      <a:endParaRPr lang="en-US" sz="1600" i="1" dirty="0">
                        <a:effectLst/>
                      </a:endParaRPr>
                    </a:p>
                  </a:txBody>
                  <a:tcPr marL="76200" marR="76200" marT="38100" marB="38100"/>
                </a:tc>
                <a:tc>
                  <a:txBody>
                    <a:bodyPr/>
                    <a:lstStyle/>
                    <a:p>
                      <a:pPr fontAlgn="t"/>
                      <a:r>
                        <a:rPr lang="en-US" sz="1600" dirty="0">
                          <a:effectLst/>
                        </a:rPr>
                        <a:t>Works well with certain caveats.  People move and addresses are not always updated in all systems.  Requires care in typo/transposition/name change handling as being too loose risks false matches in communal living facilities (SNF, Homeless Shelter), or similar </a:t>
                      </a:r>
                      <a:r>
                        <a:rPr lang="en-US" sz="1600">
                          <a:effectLst/>
                        </a:rPr>
                        <a:t>named twins.</a:t>
                      </a:r>
                      <a:endParaRPr lang="en-US" sz="1600" dirty="0">
                        <a:effectLst/>
                      </a:endParaRPr>
                    </a:p>
                  </a:txBody>
                  <a:tcPr marL="76200" marR="76200" marT="38100" marB="38100"/>
                </a:tc>
                <a:tc>
                  <a:txBody>
                    <a:bodyPr/>
                    <a:lstStyle/>
                    <a:p>
                      <a:pPr fontAlgn="t"/>
                      <a:endParaRPr lang="en-US" dirty="0">
                        <a:effectLst/>
                      </a:endParaRPr>
                    </a:p>
                  </a:txBody>
                  <a:tcPr marL="76200" marR="76200" marT="38100" marB="38100"/>
                </a:tc>
                <a:extLst>
                  <a:ext uri="{0D108BD9-81ED-4DB2-BD59-A6C34878D82A}">
                    <a16:rowId xmlns:a16="http://schemas.microsoft.com/office/drawing/2014/main" val="386182675"/>
                  </a:ext>
                </a:extLst>
              </a:tr>
              <a:tr h="789537">
                <a:tc>
                  <a:txBody>
                    <a:bodyPr/>
                    <a:lstStyle/>
                    <a:p>
                      <a:pPr fontAlgn="t">
                        <a:buFont typeface="Arial" panose="020B0604020202020204" pitchFamily="34" charset="0"/>
                        <a:buChar char="•"/>
                      </a:pPr>
                      <a:r>
                        <a:rPr lang="en-US" sz="1600" dirty="0">
                          <a:effectLst/>
                        </a:rPr>
                        <a:t>First/Last/Gender/DOB</a:t>
                      </a:r>
                    </a:p>
                    <a:p>
                      <a:pPr fontAlgn="t">
                        <a:buFont typeface="Arial" panose="020B0604020202020204" pitchFamily="34" charset="0"/>
                        <a:buChar char="•"/>
                      </a:pPr>
                      <a:r>
                        <a:rPr lang="en-US" sz="1600" dirty="0">
                          <a:effectLst/>
                        </a:rPr>
                        <a:t>Government/Insurance IDs </a:t>
                      </a:r>
                    </a:p>
                    <a:p>
                      <a:pPr fontAlgn="t">
                        <a:buFont typeface="Arial" panose="020B0604020202020204" pitchFamily="34" charset="0"/>
                        <a:buNone/>
                      </a:pPr>
                      <a:r>
                        <a:rPr lang="en-US" sz="1100" i="1" dirty="0">
                          <a:effectLst/>
                        </a:rPr>
                        <a:t>        (SSN/Health Card/Medicaid)</a:t>
                      </a:r>
                      <a:endParaRPr lang="en-US" sz="1600" i="1" dirty="0">
                        <a:effectLst/>
                      </a:endParaRPr>
                    </a:p>
                  </a:txBody>
                  <a:tcPr marL="76200" marR="76200" marT="38100" marB="38100"/>
                </a:tc>
                <a:tc>
                  <a:txBody>
                    <a:bodyPr/>
                    <a:lstStyle/>
                    <a:p>
                      <a:pPr fontAlgn="t"/>
                      <a:r>
                        <a:rPr lang="en-US" sz="1600" dirty="0">
                          <a:effectLst/>
                        </a:rPr>
                        <a:t>Works very well.  The combination of specific identifiers allows greater sensitivity to typos/transpositions in names.</a:t>
                      </a:r>
                    </a:p>
                  </a:txBody>
                  <a:tcPr marL="76200" marR="76200" marT="38100" marB="38100"/>
                </a:tc>
                <a:tc>
                  <a:txBody>
                    <a:bodyPr/>
                    <a:lstStyle/>
                    <a:p>
                      <a:pPr fontAlgn="t"/>
                      <a:endParaRPr lang="en-US" dirty="0">
                        <a:effectLst/>
                      </a:endParaRPr>
                    </a:p>
                  </a:txBody>
                  <a:tcPr marL="76200" marR="76200" marT="38100" marB="38100"/>
                </a:tc>
                <a:extLst>
                  <a:ext uri="{0D108BD9-81ED-4DB2-BD59-A6C34878D82A}">
                    <a16:rowId xmlns:a16="http://schemas.microsoft.com/office/drawing/2014/main" val="1207282871"/>
                  </a:ext>
                </a:extLst>
              </a:tr>
              <a:tr h="789537">
                <a:tc>
                  <a:txBody>
                    <a:bodyPr/>
                    <a:lstStyle/>
                    <a:p>
                      <a:pPr fontAlgn="t">
                        <a:buFont typeface="Arial" panose="020B0604020202020204" pitchFamily="34" charset="0"/>
                        <a:buChar char="•"/>
                      </a:pPr>
                      <a:r>
                        <a:rPr lang="en-US" sz="1600" dirty="0">
                          <a:effectLst/>
                        </a:rPr>
                        <a:t>First/Last/Gender/DOB</a:t>
                      </a:r>
                    </a:p>
                    <a:p>
                      <a:pPr fontAlgn="t">
                        <a:buFont typeface="Arial" panose="020B0604020202020204" pitchFamily="34" charset="0"/>
                        <a:buChar char="•"/>
                      </a:pPr>
                      <a:r>
                        <a:rPr lang="en-US" sz="1600" dirty="0">
                          <a:effectLst/>
                        </a:rPr>
                        <a:t>Government/Insurance IDs</a:t>
                      </a:r>
                    </a:p>
                    <a:p>
                      <a:pPr fontAlgn="t">
                        <a:buFont typeface="Arial" panose="020B0604020202020204" pitchFamily="34" charset="0"/>
                        <a:buChar char="•"/>
                      </a:pPr>
                      <a:r>
                        <a:rPr lang="en-US" sz="1600" dirty="0">
                          <a:effectLst/>
                        </a:rPr>
                        <a:t>Contact Info</a:t>
                      </a:r>
                    </a:p>
                  </a:txBody>
                  <a:tcPr marL="76200" marR="76200" marT="38100" marB="38100"/>
                </a:tc>
                <a:tc>
                  <a:txBody>
                    <a:bodyPr/>
                    <a:lstStyle/>
                    <a:p>
                      <a:pPr fontAlgn="t"/>
                      <a:r>
                        <a:rPr lang="en-US" sz="1600" dirty="0">
                          <a:effectLst/>
                        </a:rPr>
                        <a:t>Works excellent. The full combination of fields achieves excellent specificity while handling common issues such as changes in address and common transpositions/errors.</a:t>
                      </a:r>
                    </a:p>
                  </a:txBody>
                  <a:tcPr marL="76200" marR="76200" marT="38100" marB="38100"/>
                </a:tc>
                <a:tc>
                  <a:txBody>
                    <a:bodyPr/>
                    <a:lstStyle/>
                    <a:p>
                      <a:pPr fontAlgn="t"/>
                      <a:endParaRPr lang="en-US" dirty="0">
                        <a:effectLst/>
                      </a:endParaRPr>
                    </a:p>
                  </a:txBody>
                  <a:tcPr marL="76200" marR="76200" marT="38100" marB="38100"/>
                </a:tc>
                <a:extLst>
                  <a:ext uri="{0D108BD9-81ED-4DB2-BD59-A6C34878D82A}">
                    <a16:rowId xmlns:a16="http://schemas.microsoft.com/office/drawing/2014/main" val="2368216333"/>
                  </a:ext>
                </a:extLst>
              </a:tr>
            </a:tbl>
          </a:graphicData>
        </a:graphic>
      </p:graphicFrame>
      <p:pic>
        <p:nvPicPr>
          <p:cNvPr id="6" name="Graphic 5" descr="Badge Cross with solid fill">
            <a:extLst>
              <a:ext uri="{FF2B5EF4-FFF2-40B4-BE49-F238E27FC236}">
                <a16:creationId xmlns:a16="http://schemas.microsoft.com/office/drawing/2014/main" id="{1F4444FE-EDBA-AB6F-323B-41FE1616F2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64800" y="1789906"/>
            <a:ext cx="457200" cy="457200"/>
          </a:xfrm>
          <a:prstGeom prst="rect">
            <a:avLst/>
          </a:prstGeom>
        </p:spPr>
      </p:pic>
      <p:pic>
        <p:nvPicPr>
          <p:cNvPr id="7" name="Graphic 6" descr="Badge Cross with solid fill">
            <a:extLst>
              <a:ext uri="{FF2B5EF4-FFF2-40B4-BE49-F238E27FC236}">
                <a16:creationId xmlns:a16="http://schemas.microsoft.com/office/drawing/2014/main" id="{E05FEC1B-48DC-EF6A-C35F-BEF0C163D0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82940" y="2609063"/>
            <a:ext cx="457200" cy="457200"/>
          </a:xfrm>
          <a:prstGeom prst="rect">
            <a:avLst/>
          </a:prstGeom>
        </p:spPr>
      </p:pic>
      <p:pic>
        <p:nvPicPr>
          <p:cNvPr id="11" name="Graphic 10" descr="Star with solid fill">
            <a:extLst>
              <a:ext uri="{FF2B5EF4-FFF2-40B4-BE49-F238E27FC236}">
                <a16:creationId xmlns:a16="http://schemas.microsoft.com/office/drawing/2014/main" id="{36977BF5-DF48-838D-4D97-9523AE6568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53912" y="3230664"/>
            <a:ext cx="515257" cy="515257"/>
          </a:xfrm>
          <a:prstGeom prst="rect">
            <a:avLst/>
          </a:prstGeom>
        </p:spPr>
      </p:pic>
      <p:pic>
        <p:nvPicPr>
          <p:cNvPr id="12" name="Graphic 11" descr="Star with solid fill">
            <a:extLst>
              <a:ext uri="{FF2B5EF4-FFF2-40B4-BE49-F238E27FC236}">
                <a16:creationId xmlns:a16="http://schemas.microsoft.com/office/drawing/2014/main" id="{813DC82E-4A2E-BED8-6430-83DE37817F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38656" y="4022312"/>
            <a:ext cx="515257" cy="515257"/>
          </a:xfrm>
          <a:prstGeom prst="rect">
            <a:avLst/>
          </a:prstGeom>
        </p:spPr>
      </p:pic>
      <p:pic>
        <p:nvPicPr>
          <p:cNvPr id="13" name="Graphic 12" descr="Star with solid fill">
            <a:extLst>
              <a:ext uri="{FF2B5EF4-FFF2-40B4-BE49-F238E27FC236}">
                <a16:creationId xmlns:a16="http://schemas.microsoft.com/office/drawing/2014/main" id="{3629810D-395C-8478-6FE6-FFA95F8A99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53913" y="4022312"/>
            <a:ext cx="515257" cy="515257"/>
          </a:xfrm>
          <a:prstGeom prst="rect">
            <a:avLst/>
          </a:prstGeom>
        </p:spPr>
      </p:pic>
      <p:pic>
        <p:nvPicPr>
          <p:cNvPr id="14" name="Graphic 13" descr="Star with solid fill">
            <a:extLst>
              <a:ext uri="{FF2B5EF4-FFF2-40B4-BE49-F238E27FC236}">
                <a16:creationId xmlns:a16="http://schemas.microsoft.com/office/drawing/2014/main" id="{87FB237D-0880-E0C3-50B6-20D4EDCB86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69170" y="4022312"/>
            <a:ext cx="515257" cy="515257"/>
          </a:xfrm>
          <a:prstGeom prst="rect">
            <a:avLst/>
          </a:prstGeom>
        </p:spPr>
      </p:pic>
      <p:pic>
        <p:nvPicPr>
          <p:cNvPr id="15" name="Graphic 14" descr="Star with solid fill">
            <a:extLst>
              <a:ext uri="{FF2B5EF4-FFF2-40B4-BE49-F238E27FC236}">
                <a16:creationId xmlns:a16="http://schemas.microsoft.com/office/drawing/2014/main" id="{C3D7FF76-7752-CA92-62BC-BAD3B9DD96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62886" y="4948913"/>
            <a:ext cx="515257" cy="515257"/>
          </a:xfrm>
          <a:prstGeom prst="rect">
            <a:avLst/>
          </a:prstGeom>
        </p:spPr>
      </p:pic>
      <p:pic>
        <p:nvPicPr>
          <p:cNvPr id="16" name="Graphic 15" descr="Star with solid fill">
            <a:extLst>
              <a:ext uri="{FF2B5EF4-FFF2-40B4-BE49-F238E27FC236}">
                <a16:creationId xmlns:a16="http://schemas.microsoft.com/office/drawing/2014/main" id="{7ABDF939-2DC6-9E63-DAFD-33323C852E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78143" y="4948913"/>
            <a:ext cx="515257" cy="515257"/>
          </a:xfrm>
          <a:prstGeom prst="rect">
            <a:avLst/>
          </a:prstGeom>
        </p:spPr>
      </p:pic>
      <p:pic>
        <p:nvPicPr>
          <p:cNvPr id="17" name="Graphic 16" descr="Star with solid fill">
            <a:extLst>
              <a:ext uri="{FF2B5EF4-FFF2-40B4-BE49-F238E27FC236}">
                <a16:creationId xmlns:a16="http://schemas.microsoft.com/office/drawing/2014/main" id="{EC39D236-E822-68EB-C38B-278AF77A64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3400" y="4948913"/>
            <a:ext cx="515257" cy="515257"/>
          </a:xfrm>
          <a:prstGeom prst="rect">
            <a:avLst/>
          </a:prstGeom>
        </p:spPr>
      </p:pic>
      <p:pic>
        <p:nvPicPr>
          <p:cNvPr id="18" name="Graphic 17" descr="Star with solid fill">
            <a:extLst>
              <a:ext uri="{FF2B5EF4-FFF2-40B4-BE49-F238E27FC236}">
                <a16:creationId xmlns:a16="http://schemas.microsoft.com/office/drawing/2014/main" id="{73541FD5-2682-B065-46BC-4F101F2D07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08657" y="4948912"/>
            <a:ext cx="515257" cy="515257"/>
          </a:xfrm>
          <a:prstGeom prst="rect">
            <a:avLst/>
          </a:prstGeom>
        </p:spPr>
      </p:pic>
      <p:pic>
        <p:nvPicPr>
          <p:cNvPr id="19" name="Graphic 18" descr="Star with solid fill">
            <a:extLst>
              <a:ext uri="{FF2B5EF4-FFF2-40B4-BE49-F238E27FC236}">
                <a16:creationId xmlns:a16="http://schemas.microsoft.com/office/drawing/2014/main" id="{3D48A2A3-BF71-0BEC-9A3F-F36790E197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20515" y="5740561"/>
            <a:ext cx="515257" cy="515257"/>
          </a:xfrm>
          <a:prstGeom prst="rect">
            <a:avLst/>
          </a:prstGeom>
        </p:spPr>
      </p:pic>
      <p:pic>
        <p:nvPicPr>
          <p:cNvPr id="20" name="Graphic 19" descr="Star with solid fill">
            <a:extLst>
              <a:ext uri="{FF2B5EF4-FFF2-40B4-BE49-F238E27FC236}">
                <a16:creationId xmlns:a16="http://schemas.microsoft.com/office/drawing/2014/main" id="{2F37B2FC-D37D-EB9B-BB5A-0405FEF7C7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5772" y="5740561"/>
            <a:ext cx="515257" cy="515257"/>
          </a:xfrm>
          <a:prstGeom prst="rect">
            <a:avLst/>
          </a:prstGeom>
        </p:spPr>
      </p:pic>
      <p:pic>
        <p:nvPicPr>
          <p:cNvPr id="21" name="Graphic 20" descr="Star with solid fill">
            <a:extLst>
              <a:ext uri="{FF2B5EF4-FFF2-40B4-BE49-F238E27FC236}">
                <a16:creationId xmlns:a16="http://schemas.microsoft.com/office/drawing/2014/main" id="{257DABEE-9C40-F170-6950-DFEF87EE37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1029" y="5740561"/>
            <a:ext cx="515257" cy="515257"/>
          </a:xfrm>
          <a:prstGeom prst="rect">
            <a:avLst/>
          </a:prstGeom>
        </p:spPr>
      </p:pic>
      <p:pic>
        <p:nvPicPr>
          <p:cNvPr id="22" name="Graphic 21" descr="Star with solid fill">
            <a:extLst>
              <a:ext uri="{FF2B5EF4-FFF2-40B4-BE49-F238E27FC236}">
                <a16:creationId xmlns:a16="http://schemas.microsoft.com/office/drawing/2014/main" id="{A4316654-4100-7D70-B1B8-0C19C3568F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22190" y="5740560"/>
            <a:ext cx="515257" cy="515257"/>
          </a:xfrm>
          <a:prstGeom prst="rect">
            <a:avLst/>
          </a:prstGeom>
        </p:spPr>
      </p:pic>
      <p:pic>
        <p:nvPicPr>
          <p:cNvPr id="23" name="Graphic 22" descr="Star with solid fill">
            <a:extLst>
              <a:ext uri="{FF2B5EF4-FFF2-40B4-BE49-F238E27FC236}">
                <a16:creationId xmlns:a16="http://schemas.microsoft.com/office/drawing/2014/main" id="{D6FDDDB5-3A89-3ED2-CA93-2D12F16D28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40888" y="5740559"/>
            <a:ext cx="515257" cy="515257"/>
          </a:xfrm>
          <a:prstGeom prst="rect">
            <a:avLst/>
          </a:prstGeom>
        </p:spPr>
      </p:pic>
    </p:spTree>
    <p:extLst>
      <p:ext uri="{BB962C8B-B14F-4D97-AF65-F5344CB8AC3E}">
        <p14:creationId xmlns:p14="http://schemas.microsoft.com/office/powerpoint/2010/main" val="2847622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859</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Arial</vt:lpstr>
      <vt:lpstr>Calibri</vt:lpstr>
      <vt:lpstr>Calibri Light</vt:lpstr>
      <vt:lpstr>Office Theme</vt:lpstr>
      <vt:lpstr>PowerPoint Presentation</vt:lpstr>
      <vt:lpstr>PIX-XDS</vt:lpstr>
      <vt:lpstr>XCA-XCPD </vt:lpstr>
      <vt:lpstr>FHIR Patient/$match</vt:lpstr>
      <vt:lpstr>False Positive vs False Negative match risks</vt:lpstr>
      <vt:lpstr>State of the industry</vt:lpstr>
      <vt:lpstr>Not as unique as you think</vt:lpstr>
      <vt:lpstr>High quality patient matching requires high quality demographics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False Positive vs False Negative match risks</dc:title>
  <dc:creator>Dan Konson</dc:creator>
  <cp:lastModifiedBy>Daniel Konson</cp:lastModifiedBy>
  <cp:revision>4</cp:revision>
  <dcterms:created xsi:type="dcterms:W3CDTF">2023-02-02T15:33:15Z</dcterms:created>
  <dcterms:modified xsi:type="dcterms:W3CDTF">2023-11-09T19:58:53Z</dcterms:modified>
</cp:coreProperties>
</file>