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0" r:id="rId6"/>
    <p:sldId id="263" r:id="rId7"/>
    <p:sldId id="265" r:id="rId8"/>
    <p:sldId id="267" r:id="rId9"/>
    <p:sldId id="264" r:id="rId10"/>
    <p:sldId id="266" r:id="rId11"/>
    <p:sldId id="268" r:id="rId12"/>
    <p:sldId id="270" r:id="rId13"/>
    <p:sldId id="271" r:id="rId14"/>
    <p:sldId id="269" r:id="rId15"/>
    <p:sldId id="272" r:id="rId16"/>
    <p:sldId id="262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C30"/>
    <a:srgbClr val="AA191F"/>
    <a:srgbClr val="E02428"/>
    <a:srgbClr val="ED6F72"/>
    <a:srgbClr val="E9676A"/>
    <a:srgbClr val="DFDFDF"/>
    <a:srgbClr val="580C10"/>
    <a:srgbClr val="A2161D"/>
    <a:srgbClr val="C81B22"/>
    <a:srgbClr val="911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5464" autoAdjust="0"/>
  </p:normalViewPr>
  <p:slideViewPr>
    <p:cSldViewPr snapToGrid="0">
      <p:cViewPr varScale="1">
        <p:scale>
          <a:sx n="70" d="100"/>
          <a:sy n="70" d="100"/>
        </p:scale>
        <p:origin x="1094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3810F-818C-469C-A344-B1B611D87E0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51C5-8980-43B2-9771-86E5F8C0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meeting is being recorded and will be posted. If you need anything removed from the recording, let us know.</a:t>
            </a:r>
          </a:p>
          <a:p>
            <a:r>
              <a:rPr lang="en-US" dirty="0"/>
              <a:t>Note change to moderated format, use hand raise feature to be acknowledged to speak.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81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link to survey in chat:</a:t>
            </a:r>
          </a:p>
          <a:p>
            <a:r>
              <a:rPr lang="en-US" dirty="0"/>
              <a:t>https://forms.office.com/r/Z1ER9MqctE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 annual meeting December 14-15 in DC. Interoperability summit tentatively planned for December 15, 12-3:30p 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9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9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https://en.wikipedia.org/wiki/Consolidated_Clinical_Document_Architecture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7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3 vendors to pass Connectathon testing in order to move from Trial Implementation to Final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1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https://en.wikipedia.org/wiki/Consolidated_Clinical_Document_Architecture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9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ADT: Admit, Discharge, and Transfer</a:t>
            </a:r>
          </a:p>
          <a:p>
            <a:r>
              <a:rPr lang="en-US" dirty="0"/>
              <a:t>ORU: Observation Result</a:t>
            </a:r>
          </a:p>
          <a:p>
            <a:r>
              <a:rPr lang="en-US" dirty="0"/>
              <a:t>MDM: Medical Document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0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ADT: Admit, Discharge, and Transfer</a:t>
            </a:r>
          </a:p>
          <a:p>
            <a:r>
              <a:rPr lang="en-US" dirty="0"/>
              <a:t>MDM: Medical Document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38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Solicit help from participants.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7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AD7-F759-4228-8A99-9B8661288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88935-326B-4F9C-B9A5-708F7CD62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2AC0-5499-4C08-9129-2194061D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77271187-E033-41B3-99C1-097783E3053B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3936-5B04-44BC-9D3A-80549649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FA7A-5BE9-48D7-89AA-A42F42C6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69BD6345-4F5E-49F6-B434-F0DCA03E58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2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4E47-CA9B-4271-A481-C87928F2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A852-063C-4E2F-B358-9E4A4FB93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5B7D-08AE-48A6-BE93-0AE67D9C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42A6-AE9E-40F2-8789-1EFAF3EA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1465-1E92-4402-A6A0-62BBFAAE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B0392-2FB0-4CCC-A031-2B1F407F0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7EDBF-3C63-4682-823D-5A60E1533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9544-F733-4A15-98D2-51E21DBD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BEA4-4FA7-4F17-9F45-A35745D4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3B23-820C-4828-88F2-C149E3E3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C296-5859-41C8-8831-782C0DCF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75AE-C57B-405C-B8E9-93EEBA28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0EAA-6BE4-4FD5-8CA8-5309C654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858E-3B21-47CE-A994-4DEC5BFB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FE87-546A-4C7E-B13A-47B99590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9DA6-137E-4EC2-AF72-3CB35792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4562C-6780-47DD-96B7-1BE48E37D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08CF-3ADE-4E7C-BE23-1BFA95DD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5E3E-24B5-4BFE-992C-FE1EEB30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A37F-DDDC-4CB5-9432-9BB503E7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1DF5-FB68-4936-9737-4247691D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A543-B90E-470C-9F02-2188D44E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ADE5-6828-4CB1-BE61-F8FC8D8C0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8C1E-CB83-4BC3-8347-BD5476B1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5559-20BC-416D-81F2-65DDC293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949E-27DA-44CA-8BA0-73B16F3E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B46F-F58A-4E07-9A30-8901DA52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C590-CF30-4278-A1A6-7A96948F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1EA70-B0F7-49B4-BDAD-E1A1E00D0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4153C-39CF-4343-852F-ACFF0EBC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5C25A-447F-4DC5-9964-F8D97740C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C825A-DBF9-4BCE-B056-B3A0A5AA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D29B1-8E7B-4C55-9DB6-B404CE7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1263E-B06A-4F23-A071-C78E2C4C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2ABF-F562-4CF0-8C0E-9A2DF2A5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2DC2B-3FEB-438B-A3E9-A599A35A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A539-C07A-4634-AA97-019D84E3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97C95-3D6A-4952-AE0B-FD933CE2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E6D38-79F6-4D91-AFC3-A87907C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B3BCD-55E4-4839-B53B-D45D0DDE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CBE3A-4E16-4525-81C8-0BB2465D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A16-0109-4FAA-8A7A-78D65AA1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2C7E-48AF-46F2-8F0C-BD71AE2F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140F-4DE2-4D3C-9BF1-53804E38D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067C-2251-4D19-8145-25C77587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DDE1-1A69-41DD-9D81-F7A9C12C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C9F2-6747-4047-8296-3862EF37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6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D86E-1D4E-4E45-8AC5-C8AC2259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529A9-B253-442A-A037-CE89E9602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A0BA1-4EB9-40A0-A193-C2E5FF8E1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F00F-414A-4E5C-8191-31EB0B11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B760E-575B-4C83-95DF-79F553E5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EB299-0544-466B-BFBD-66E07D22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D140BF-0E27-493F-807D-B78CC64F581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90000">
                <a:schemeClr val="bg1">
                  <a:lumMod val="85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4A587-764D-469F-B606-2229B8B9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EF393-C445-4578-8D9C-5F83EC37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7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221C-7BE3-4930-B6F5-E11CE3F42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1187-E033-41B3-99C1-097783E3053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601F-D6BA-41B0-95CB-85E0F6A1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694D3-234E-4E5B-9CDD-54914659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0BF96E-526C-4A02-BF4A-9E16726A5B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7" y="5763260"/>
            <a:ext cx="1975443" cy="54864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207FBC46-B908-4486-9B97-EF2573A96F89}"/>
              </a:ext>
            </a:extLst>
          </p:cNvPr>
          <p:cNvSpPr/>
          <p:nvPr userDrawn="1"/>
        </p:nvSpPr>
        <p:spPr>
          <a:xfrm>
            <a:off x="0" y="5779012"/>
            <a:ext cx="12192000" cy="103630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446131 h 1008193"/>
              <a:gd name="connsiteX1" fmla="*/ 12192000 w 12192000"/>
              <a:gd name="connsiteY1" fmla="*/ 446131 h 1008193"/>
              <a:gd name="connsiteX2" fmla="*/ 12192000 w 12192000"/>
              <a:gd name="connsiteY2" fmla="*/ 1008193 h 1008193"/>
              <a:gd name="connsiteX3" fmla="*/ 0 w 12192000"/>
              <a:gd name="connsiteY3" fmla="*/ 1008193 h 1008193"/>
              <a:gd name="connsiteX4" fmla="*/ 0 w 12192000"/>
              <a:gd name="connsiteY4" fmla="*/ 446131 h 1008193"/>
              <a:gd name="connsiteX0" fmla="*/ 0 w 12192000"/>
              <a:gd name="connsiteY0" fmla="*/ 530965 h 1093027"/>
              <a:gd name="connsiteX1" fmla="*/ 12183611 w 12192000"/>
              <a:gd name="connsiteY1" fmla="*/ 430298 h 1093027"/>
              <a:gd name="connsiteX2" fmla="*/ 12192000 w 12192000"/>
              <a:gd name="connsiteY2" fmla="*/ 1093027 h 1093027"/>
              <a:gd name="connsiteX3" fmla="*/ 0 w 12192000"/>
              <a:gd name="connsiteY3" fmla="*/ 1093027 h 1093027"/>
              <a:gd name="connsiteX4" fmla="*/ 0 w 12192000"/>
              <a:gd name="connsiteY4" fmla="*/ 530965 h 1093027"/>
              <a:gd name="connsiteX0" fmla="*/ 0 w 12192000"/>
              <a:gd name="connsiteY0" fmla="*/ 430026 h 992088"/>
              <a:gd name="connsiteX1" fmla="*/ 12183611 w 12192000"/>
              <a:gd name="connsiteY1" fmla="*/ 329359 h 992088"/>
              <a:gd name="connsiteX2" fmla="*/ 12192000 w 12192000"/>
              <a:gd name="connsiteY2" fmla="*/ 992088 h 992088"/>
              <a:gd name="connsiteX3" fmla="*/ 0 w 12192000"/>
              <a:gd name="connsiteY3" fmla="*/ 992088 h 992088"/>
              <a:gd name="connsiteX4" fmla="*/ 0 w 12192000"/>
              <a:gd name="connsiteY4" fmla="*/ 430026 h 992088"/>
              <a:gd name="connsiteX0" fmla="*/ 0 w 12192000"/>
              <a:gd name="connsiteY0" fmla="*/ 386643 h 948705"/>
              <a:gd name="connsiteX1" fmla="*/ 12192000 w 12192000"/>
              <a:gd name="connsiteY1" fmla="*/ 336310 h 948705"/>
              <a:gd name="connsiteX2" fmla="*/ 12192000 w 12192000"/>
              <a:gd name="connsiteY2" fmla="*/ 948705 h 948705"/>
              <a:gd name="connsiteX3" fmla="*/ 0 w 12192000"/>
              <a:gd name="connsiteY3" fmla="*/ 948705 h 948705"/>
              <a:gd name="connsiteX4" fmla="*/ 0 w 12192000"/>
              <a:gd name="connsiteY4" fmla="*/ 386643 h 9487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036305">
                <a:moveTo>
                  <a:pt x="0" y="474243"/>
                </a:moveTo>
                <a:cubicBezTo>
                  <a:pt x="5305570" y="1178918"/>
                  <a:pt x="10585975" y="-834438"/>
                  <a:pt x="12192000" y="423910"/>
                </a:cubicBezTo>
                <a:lnTo>
                  <a:pt x="12192000" y="1036305"/>
                </a:lnTo>
                <a:lnTo>
                  <a:pt x="0" y="1036305"/>
                </a:lnTo>
                <a:lnTo>
                  <a:pt x="0" y="474243"/>
                </a:lnTo>
                <a:close/>
              </a:path>
            </a:pathLst>
          </a:custGeom>
          <a:gradFill flip="none" rotWithShape="1">
            <a:gsLst>
              <a:gs pos="17000">
                <a:srgbClr val="E42C30"/>
              </a:gs>
              <a:gs pos="8000">
                <a:srgbClr val="E02428"/>
              </a:gs>
              <a:gs pos="81000">
                <a:srgbClr val="E42C30"/>
              </a:gs>
              <a:gs pos="71000">
                <a:srgbClr val="A2161D"/>
              </a:gs>
              <a:gs pos="29000">
                <a:srgbClr val="C72328"/>
              </a:gs>
              <a:gs pos="95000">
                <a:srgbClr val="AA191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335B0CD-0CE7-416B-B393-687580F9DA2F}"/>
              </a:ext>
            </a:extLst>
          </p:cNvPr>
          <p:cNvSpPr/>
          <p:nvPr userDrawn="1"/>
        </p:nvSpPr>
        <p:spPr>
          <a:xfrm>
            <a:off x="0" y="5924274"/>
            <a:ext cx="12192000" cy="93372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371663 h 933725"/>
              <a:gd name="connsiteX1" fmla="*/ 12192000 w 12192000"/>
              <a:gd name="connsiteY1" fmla="*/ 371663 h 933725"/>
              <a:gd name="connsiteX2" fmla="*/ 12192000 w 12192000"/>
              <a:gd name="connsiteY2" fmla="*/ 933725 h 933725"/>
              <a:gd name="connsiteX3" fmla="*/ 0 w 12192000"/>
              <a:gd name="connsiteY3" fmla="*/ 933725 h 933725"/>
              <a:gd name="connsiteX4" fmla="*/ 0 w 12192000"/>
              <a:gd name="connsiteY4" fmla="*/ 371663 h 93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933725">
                <a:moveTo>
                  <a:pt x="0" y="371663"/>
                </a:moveTo>
                <a:cubicBezTo>
                  <a:pt x="5305570" y="1076338"/>
                  <a:pt x="10753754" y="-744073"/>
                  <a:pt x="12192000" y="371663"/>
                </a:cubicBezTo>
                <a:lnTo>
                  <a:pt x="12192000" y="933725"/>
                </a:lnTo>
                <a:lnTo>
                  <a:pt x="0" y="933725"/>
                </a:lnTo>
                <a:lnTo>
                  <a:pt x="0" y="371663"/>
                </a:lnTo>
                <a:close/>
              </a:path>
            </a:pathLst>
          </a:custGeom>
          <a:gradFill flip="none" rotWithShape="1">
            <a:gsLst>
              <a:gs pos="0">
                <a:srgbClr val="06486D">
                  <a:shade val="30000"/>
                  <a:satMod val="115000"/>
                </a:srgbClr>
              </a:gs>
              <a:gs pos="50000">
                <a:srgbClr val="06486D">
                  <a:shade val="67500"/>
                  <a:satMod val="115000"/>
                </a:srgbClr>
              </a:gs>
              <a:gs pos="100000">
                <a:srgbClr val="06486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IHE">
            <a:extLst>
              <a:ext uri="{FF2B5EF4-FFF2-40B4-BE49-F238E27FC236}">
                <a16:creationId xmlns:a16="http://schemas.microsoft.com/office/drawing/2014/main" id="{053E8871-15B9-C4F5-B948-9AB5D8490D3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18" y="5813736"/>
            <a:ext cx="1271752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9C117B-F261-58EF-D27A-BF19AD3B86CF}"/>
              </a:ext>
            </a:extLst>
          </p:cNvPr>
          <p:cNvSpPr txBox="1"/>
          <p:nvPr userDrawn="1"/>
        </p:nvSpPr>
        <p:spPr>
          <a:xfrm>
            <a:off x="6096001" y="6236211"/>
            <a:ext cx="6096000" cy="59485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EMS Interoperability Task Force</a:t>
            </a:r>
          </a:p>
        </p:txBody>
      </p:sp>
    </p:spTree>
    <p:extLst>
      <p:ext uri="{BB962C8B-B14F-4D97-AF65-F5344CB8AC3E}">
        <p14:creationId xmlns:p14="http://schemas.microsoft.com/office/powerpoint/2010/main" val="1564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B800-B1F7-5816-C5BA-60FC3F396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EMS Interoperability</a:t>
            </a:r>
            <a:br>
              <a:rPr lang="en-US" dirty="0"/>
            </a:br>
            <a:r>
              <a:rPr lang="en-US" dirty="0"/>
              <a:t>Task Force</a:t>
            </a:r>
            <a:br>
              <a:rPr lang="en-US" dirty="0"/>
            </a:br>
            <a:r>
              <a:rPr lang="en-US" sz="4000" dirty="0"/>
              <a:t>August 10,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AED9D-CB84-8F77-196A-C22ABD35B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EMS-to-Hospital Information Flow</a:t>
            </a:r>
          </a:p>
        </p:txBody>
      </p:sp>
    </p:spTree>
    <p:extLst>
      <p:ext uri="{BB962C8B-B14F-4D97-AF65-F5344CB8AC3E}">
        <p14:creationId xmlns:p14="http://schemas.microsoft.com/office/powerpoint/2010/main" val="378855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2FEE-5809-5E96-FD55-C5B8760A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IHE Paramedicine Care Summary (PCS)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EC8A-0053-BCF8-EAA8-566B3B334D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Trial Implementation</a:t>
            </a:r>
          </a:p>
          <a:p>
            <a:r>
              <a:rPr lang="en-US" dirty="0"/>
              <a:t>Revision 1.1</a:t>
            </a:r>
          </a:p>
          <a:p>
            <a:r>
              <a:rPr lang="en-US" dirty="0"/>
              <a:t>September 2018</a:t>
            </a:r>
          </a:p>
          <a:p>
            <a:r>
              <a:rPr lang="en-US" dirty="0"/>
              <a:t>NEMSIS 3.4</a:t>
            </a:r>
          </a:p>
          <a:p>
            <a:r>
              <a:rPr lang="en-US" dirty="0"/>
              <a:t>HL7 v3, FHIR</a:t>
            </a:r>
          </a:p>
          <a:p>
            <a:endParaRPr lang="en-US" dirty="0"/>
          </a:p>
          <a:p>
            <a:r>
              <a:rPr lang="en-US" dirty="0"/>
              <a:t>Unpublished 2.0 revision underway (N 3.4+3.5)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78AE3-E0C5-4490-65CE-804B0AE3A7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7855B-CF43-AA59-9C6A-13E39C02F6C9}"/>
              </a:ext>
            </a:extLst>
          </p:cNvPr>
          <p:cNvSpPr/>
          <p:nvPr/>
        </p:nvSpPr>
        <p:spPr>
          <a:xfrm>
            <a:off x="6172200" y="4491037"/>
            <a:ext cx="5181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Paramedicine Care Summary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BC9E6-8474-A42C-000F-8D682A417B94}"/>
              </a:ext>
            </a:extLst>
          </p:cNvPr>
          <p:cNvSpPr/>
          <p:nvPr/>
        </p:nvSpPr>
        <p:spPr>
          <a:xfrm>
            <a:off x="6172200" y="3558270"/>
            <a:ext cx="5181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IHE Medical Summary</a:t>
            </a:r>
          </a:p>
          <a:p>
            <a:pPr algn="ctr"/>
            <a:r>
              <a:rPr lang="en-US" i="1" dirty="0"/>
              <a:t>Constrains medications, allergies, problems to Level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4F19C-5471-1BB6-F76B-8901B40537FE}"/>
              </a:ext>
            </a:extLst>
          </p:cNvPr>
          <p:cNvSpPr/>
          <p:nvPr/>
        </p:nvSpPr>
        <p:spPr>
          <a:xfrm>
            <a:off x="6172200" y="1825625"/>
            <a:ext cx="5181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HL7 CDA Level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99A766-1C74-4536-A9DB-5EB93983EC9F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8763000" y="2435225"/>
            <a:ext cx="0" cy="2563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B1EE88-3BFD-FCB6-BE1D-2DAE134DB3E9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763000" y="4167870"/>
            <a:ext cx="0" cy="3231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F67AFD9-0470-7CB6-F05B-2262AA672170}"/>
              </a:ext>
            </a:extLst>
          </p:cNvPr>
          <p:cNvSpPr/>
          <p:nvPr/>
        </p:nvSpPr>
        <p:spPr>
          <a:xfrm>
            <a:off x="6172200" y="2691605"/>
            <a:ext cx="5181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IHE Medical Document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3A7AC3-4253-85E3-99E4-C94ED8B6F04B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8763000" y="3301205"/>
            <a:ext cx="0" cy="2570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0A6EB3D-F43D-7DD4-36BB-35C5E66D2106}"/>
              </a:ext>
            </a:extLst>
          </p:cNvPr>
          <p:cNvSpPr/>
          <p:nvPr/>
        </p:nvSpPr>
        <p:spPr>
          <a:xfrm>
            <a:off x="6172200" y="5100637"/>
            <a:ext cx="5181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Complete Report (CR)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26942-89EB-5AB3-25A3-01F0844A9CA2}"/>
              </a:ext>
            </a:extLst>
          </p:cNvPr>
          <p:cNvSpPr/>
          <p:nvPr/>
        </p:nvSpPr>
        <p:spPr>
          <a:xfrm>
            <a:off x="8512629" y="5253037"/>
            <a:ext cx="2688772" cy="320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Clinical Subset (CS)</a:t>
            </a:r>
          </a:p>
        </p:txBody>
      </p:sp>
    </p:spTree>
    <p:extLst>
      <p:ext uri="{BB962C8B-B14F-4D97-AF65-F5344CB8AC3E}">
        <p14:creationId xmlns:p14="http://schemas.microsoft.com/office/powerpoint/2010/main" val="325337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C4E5-2DB0-2665-207A-4B0C84BE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Use C-CDA Documents?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A8FA-2243-FB75-6897-A4802B43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Care Plan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Consultation Note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b="1" spc="-100" dirty="0"/>
              <a:t>Continuity of Care Document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Diagnostic Imaging Report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Discharge Summary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History and Physical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Operative Note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Procedure Note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Progress Note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Referral Note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Transfer Summary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b="1" dirty="0"/>
              <a:t>Unstructured Document</a:t>
            </a:r>
          </a:p>
        </p:txBody>
      </p:sp>
    </p:spTree>
    <p:extLst>
      <p:ext uri="{BB962C8B-B14F-4D97-AF65-F5344CB8AC3E}">
        <p14:creationId xmlns:p14="http://schemas.microsoft.com/office/powerpoint/2010/main" val="126922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E67F-E697-F3F7-E0BA-3408F5F8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SAFR: HL7 V2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68CA-EEF1-25CC-D9A3-8B1D3C270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A7C220-825E-3F61-8A93-D33F23B1F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Pre-Admit: ADT-A05</a:t>
            </a:r>
          </a:p>
          <a:p>
            <a:pPr marL="0" indent="0">
              <a:buNone/>
            </a:pPr>
            <a:r>
              <a:rPr lang="en-US" dirty="0"/>
              <a:t>Vitals: ORU-R01</a:t>
            </a:r>
          </a:p>
          <a:p>
            <a:pPr marL="0" indent="0">
              <a:buNone/>
            </a:pPr>
            <a:r>
              <a:rPr lang="en-US" dirty="0"/>
              <a:t>Narrative: MDM-T02</a:t>
            </a:r>
          </a:p>
          <a:p>
            <a:pPr marL="0" indent="0">
              <a:buNone/>
            </a:pPr>
            <a:r>
              <a:rPr lang="en-US" dirty="0"/>
              <a:t>EKG: MDM-T02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6F7B1C-44A1-B4CB-BAAB-FB2210DE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8C3CA-2A1B-FEFC-7950-61B469D0DE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MDM-T02</a:t>
            </a:r>
          </a:p>
        </p:txBody>
      </p:sp>
    </p:spTree>
    <p:extLst>
      <p:ext uri="{BB962C8B-B14F-4D97-AF65-F5344CB8AC3E}">
        <p14:creationId xmlns:p14="http://schemas.microsoft.com/office/powerpoint/2010/main" val="383799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E67F-E697-F3F7-E0BA-3408F5F8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WISHIN: HL7 V2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68CA-EEF1-25CC-D9A3-8B1D3C270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A7C220-825E-3F61-8A93-D33F23B1F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6F7B1C-44A1-B4CB-BAAB-FB2210DE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8C3CA-2A1B-FEFC-7950-61B469D0DE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MDM</a:t>
            </a:r>
          </a:p>
        </p:txBody>
      </p:sp>
    </p:spTree>
    <p:extLst>
      <p:ext uri="{BB962C8B-B14F-4D97-AF65-F5344CB8AC3E}">
        <p14:creationId xmlns:p14="http://schemas.microsoft.com/office/powerpoint/2010/main" val="208961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5E6F-DB7B-A8F7-72C7-8248B31F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Sending Small Bits of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094D-9593-2946-1190-0E8CD060A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 specialty team alert/activation</a:t>
            </a:r>
          </a:p>
          <a:p>
            <a:r>
              <a:rPr lang="en-US" dirty="0"/>
              <a:t>ECGs</a:t>
            </a:r>
          </a:p>
          <a:p>
            <a:r>
              <a:rPr lang="en-US" dirty="0"/>
              <a:t>A set of vitals</a:t>
            </a:r>
          </a:p>
          <a:p>
            <a:r>
              <a:rPr lang="en-US" dirty="0"/>
              <a:t>Narrative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6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F544-23CC-075A-78D4-F9BB1460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What resources are needed to help software transform NEMSIS data into the desired format(s)?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9BB2-93B0-4F62-655F-F156CA770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10515600" cy="36296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E0A5-8019-6085-F727-139D45A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Answer Today’s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70FF-4C22-0783-9638-7D18963F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HL7 CDA EMS Patient Care Report</a:t>
            </a:r>
            <a:r>
              <a:rPr lang="en-US" dirty="0"/>
              <a:t>: Is this implementation guide ready to use, and can hospitals support it?</a:t>
            </a:r>
          </a:p>
          <a:p>
            <a:pPr>
              <a:lnSpc>
                <a:spcPct val="120000"/>
              </a:lnSpc>
            </a:pPr>
            <a:r>
              <a:rPr lang="en-US" b="1" dirty="0"/>
              <a:t>IHE Paramedicine Care Summary</a:t>
            </a:r>
            <a:r>
              <a:rPr lang="en-US" dirty="0"/>
              <a:t>: Is this profile ready to use, can hospitals support it, and how does it relate to the HL7 CDA EMS PCR?</a:t>
            </a:r>
          </a:p>
          <a:p>
            <a:pPr>
              <a:lnSpc>
                <a:spcPct val="120000"/>
              </a:lnSpc>
            </a:pPr>
            <a:r>
              <a:rPr lang="en-US" b="1" dirty="0"/>
              <a:t>HL7 CDA Continuity of Care Document</a:t>
            </a:r>
            <a:r>
              <a:rPr lang="en-US" dirty="0"/>
              <a:t>: Can and should this be supported?</a:t>
            </a:r>
          </a:p>
          <a:p>
            <a:pPr>
              <a:lnSpc>
                <a:spcPct val="120000"/>
              </a:lnSpc>
            </a:pPr>
            <a:r>
              <a:rPr lang="en-US" b="1" dirty="0"/>
              <a:t>HL7 CDA Unstructured Document</a:t>
            </a:r>
            <a:r>
              <a:rPr lang="en-US" dirty="0"/>
              <a:t>: How much is this being used today?</a:t>
            </a:r>
          </a:p>
          <a:p>
            <a:pPr>
              <a:lnSpc>
                <a:spcPct val="120000"/>
              </a:lnSpc>
            </a:pPr>
            <a:r>
              <a:rPr lang="en-US" dirty="0"/>
              <a:t>What about sending bits of EMS information (not a full report)?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Hospital specialty team alert/activation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ECGs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set of vitals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Narrative</a:t>
            </a:r>
          </a:p>
          <a:p>
            <a:pPr>
              <a:lnSpc>
                <a:spcPct val="120000"/>
              </a:lnSpc>
            </a:pPr>
            <a:r>
              <a:rPr lang="en-US" dirty="0"/>
              <a:t>What resources are needed to help software transform NEMSIS data into the desired format(s)?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E5BA9-B35F-3210-591B-1B03DEC825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0400" y="-2405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20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0EF1-9E3B-B080-7677-640B4B26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20BF-8F05-9B5D-20D0-333563D2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Survey for today’s task force call</a:t>
            </a:r>
          </a:p>
          <a:p>
            <a:r>
              <a:rPr lang="en-US" dirty="0"/>
              <a:t>Task Force Email Group</a:t>
            </a:r>
          </a:p>
          <a:p>
            <a:pPr lvl="1"/>
            <a:r>
              <a:rPr lang="en-US" dirty="0"/>
              <a:t>groups.google.com/g/</a:t>
            </a:r>
            <a:r>
              <a:rPr lang="en-US" dirty="0" err="1"/>
              <a:t>ems</a:t>
            </a:r>
            <a:r>
              <a:rPr lang="en-US" dirty="0"/>
              <a:t>-task-force</a:t>
            </a:r>
          </a:p>
          <a:p>
            <a:r>
              <a:rPr lang="en-US" dirty="0" err="1"/>
              <a:t>Github</a:t>
            </a:r>
            <a:r>
              <a:rPr lang="en-US" dirty="0"/>
              <a:t> Repository and Wiki</a:t>
            </a:r>
          </a:p>
          <a:p>
            <a:pPr lvl="1"/>
            <a:r>
              <a:rPr lang="en-US" dirty="0"/>
              <a:t>github.com/IHE/EMS</a:t>
            </a:r>
          </a:p>
          <a:p>
            <a:r>
              <a:rPr lang="en-US" dirty="0"/>
              <a:t>NEMSIS Annual Meeting: EMS Interoperability Workshop on August 22</a:t>
            </a:r>
          </a:p>
          <a:p>
            <a:r>
              <a:rPr lang="en-US" dirty="0"/>
              <a:t>ONC Annual Meeting: Interoperability Summit on the afternoon of December 15 (tentative)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3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71C6-D909-A2DD-C711-AB5E9DEE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E8EF-F7A9-AB58-0CAF-13C278FE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Monthly, 2</a:t>
            </a:r>
            <a:r>
              <a:rPr lang="en-US" sz="1600" baseline="30000" dirty="0"/>
              <a:t>nd</a:t>
            </a:r>
            <a:r>
              <a:rPr lang="en-US" sz="1600" dirty="0"/>
              <a:t> Thursday, 11a–12:30p MT</a:t>
            </a:r>
          </a:p>
          <a:p>
            <a:r>
              <a:rPr lang="en-US" sz="1600" dirty="0"/>
              <a:t>Aug 10, Sep 14, Oct 12, Nov 9, Dec 14</a:t>
            </a:r>
          </a:p>
          <a:p>
            <a:pPr marL="0" indent="0">
              <a:buNone/>
            </a:pPr>
            <a:r>
              <a:rPr lang="en-US" sz="1600" dirty="0"/>
              <a:t>Topics: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DD3F14-09F4-8E72-9E0D-A0CF47BDEED1}"/>
              </a:ext>
            </a:extLst>
          </p:cNvPr>
          <p:cNvSpPr txBox="1">
            <a:spLocks/>
          </p:cNvSpPr>
          <p:nvPr/>
        </p:nvSpPr>
        <p:spPr>
          <a:xfrm>
            <a:off x="838200" y="2943451"/>
            <a:ext cx="10515600" cy="281980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Feb 16: Identifying data exchange partners and establishing relationships</a:t>
            </a:r>
          </a:p>
          <a:p>
            <a:r>
              <a:rPr lang="en-US" sz="1600" dirty="0"/>
              <a:t>Mar 9: Governmental, regulatory, and contractual environment</a:t>
            </a:r>
          </a:p>
          <a:p>
            <a:r>
              <a:rPr lang="en-US" sz="1600" dirty="0"/>
              <a:t>Apr 13: Regulatory environment and national networks recap</a:t>
            </a:r>
          </a:p>
          <a:p>
            <a:r>
              <a:rPr lang="en-US" sz="1600" dirty="0"/>
              <a:t>May 11: Sequence/workflow: SAFR design</a:t>
            </a:r>
          </a:p>
          <a:p>
            <a:r>
              <a:rPr lang="en-US" sz="1600" dirty="0"/>
              <a:t>June 8: Sequence/workflow</a:t>
            </a:r>
          </a:p>
          <a:p>
            <a:r>
              <a:rPr lang="en-US" sz="1600" dirty="0"/>
              <a:t>July 13: Standards and profiles overview</a:t>
            </a:r>
          </a:p>
          <a:p>
            <a:r>
              <a:rPr lang="en-US" sz="1600" dirty="0"/>
              <a:t>Specific standards and profiles to use in workflow:</a:t>
            </a:r>
          </a:p>
          <a:p>
            <a:pPr lvl="1"/>
            <a:r>
              <a:rPr lang="en-US" sz="1600" b="1" dirty="0"/>
              <a:t>August 10: EMS to Hospital</a:t>
            </a:r>
          </a:p>
          <a:p>
            <a:pPr lvl="1"/>
            <a:r>
              <a:rPr lang="en-US" sz="1600" dirty="0"/>
              <a:t>Hospital Outcomes to EMS</a:t>
            </a:r>
          </a:p>
          <a:p>
            <a:pPr lvl="1"/>
            <a:r>
              <a:rPr lang="en-US" sz="1600" dirty="0"/>
              <a:t>Patient History to EMS</a:t>
            </a:r>
          </a:p>
          <a:p>
            <a:r>
              <a:rPr lang="en-US" sz="1600" dirty="0"/>
              <a:t>Data elements to be shared and parsed</a:t>
            </a:r>
          </a:p>
          <a:p>
            <a:r>
              <a:rPr lang="en-US" sz="1600" dirty="0"/>
              <a:t>APIs</a:t>
            </a:r>
          </a:p>
          <a:p>
            <a:r>
              <a:rPr lang="en-US" sz="1600" dirty="0"/>
              <a:t>Patient identification and record matching</a:t>
            </a:r>
          </a:p>
        </p:txBody>
      </p:sp>
    </p:spTree>
    <p:extLst>
      <p:ext uri="{BB962C8B-B14F-4D97-AF65-F5344CB8AC3E}">
        <p14:creationId xmlns:p14="http://schemas.microsoft.com/office/powerpoint/2010/main" val="177469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DC0-6A4D-48BB-FAB8-A2C02DD1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2D9B-2919-CAC2-3422-B4387D9D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Standards and profiles to use in the EMS-to-Hospital information flow</a:t>
            </a:r>
          </a:p>
        </p:txBody>
      </p:sp>
    </p:spTree>
    <p:extLst>
      <p:ext uri="{BB962C8B-B14F-4D97-AF65-F5344CB8AC3E}">
        <p14:creationId xmlns:p14="http://schemas.microsoft.com/office/powerpoint/2010/main" val="43987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E0A5-8019-6085-F727-139D45A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70FF-4C22-0783-9638-7D18963F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HL7 CDA EMS Patient Care Report</a:t>
            </a:r>
            <a:r>
              <a:rPr lang="en-US" dirty="0"/>
              <a:t>: Is this implementation guide ready to use, and can hospitals support it?</a:t>
            </a:r>
          </a:p>
          <a:p>
            <a:pPr>
              <a:lnSpc>
                <a:spcPct val="120000"/>
              </a:lnSpc>
            </a:pPr>
            <a:r>
              <a:rPr lang="en-US" b="1" dirty="0"/>
              <a:t>IHE Paramedicine Care Summary</a:t>
            </a:r>
            <a:r>
              <a:rPr lang="en-US" dirty="0"/>
              <a:t>: Is this profile ready to use, can hospitals support it, and how does it relate to the HL7 CDA EMS PCR?</a:t>
            </a:r>
          </a:p>
          <a:p>
            <a:pPr>
              <a:lnSpc>
                <a:spcPct val="120000"/>
              </a:lnSpc>
            </a:pPr>
            <a:r>
              <a:rPr lang="en-US" b="1" dirty="0"/>
              <a:t>HL7 C-CDA Continuity of Care Document</a:t>
            </a:r>
            <a:r>
              <a:rPr lang="en-US" dirty="0"/>
              <a:t>: Can and should this be supported?</a:t>
            </a:r>
          </a:p>
          <a:p>
            <a:pPr>
              <a:lnSpc>
                <a:spcPct val="120000"/>
              </a:lnSpc>
            </a:pPr>
            <a:r>
              <a:rPr lang="en-US" b="1" dirty="0"/>
              <a:t>HL7 C-CDA Unstructured Document</a:t>
            </a:r>
            <a:r>
              <a:rPr lang="en-US" dirty="0"/>
              <a:t>: How much is this being used today?</a:t>
            </a:r>
          </a:p>
          <a:p>
            <a:pPr>
              <a:lnSpc>
                <a:spcPct val="120000"/>
              </a:lnSpc>
            </a:pPr>
            <a:r>
              <a:rPr lang="en-US" dirty="0"/>
              <a:t>What about sending bits of EMS information (not a full report)?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Hospital specialty team alert/activation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ECGs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set of vitals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Narrative</a:t>
            </a:r>
          </a:p>
          <a:p>
            <a:pPr>
              <a:lnSpc>
                <a:spcPct val="120000"/>
              </a:lnSpc>
            </a:pPr>
            <a:r>
              <a:rPr lang="en-US" dirty="0"/>
              <a:t>What resources are needed to help software transform NEMSIS data into the desired format(s)?</a:t>
            </a:r>
          </a:p>
        </p:txBody>
      </p:sp>
    </p:spTree>
    <p:extLst>
      <p:ext uri="{BB962C8B-B14F-4D97-AF65-F5344CB8AC3E}">
        <p14:creationId xmlns:p14="http://schemas.microsoft.com/office/powerpoint/2010/main" val="176298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19F9-EE43-E97B-7860-9DC5A0EC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EMS-to-Hospital Information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55885-7BB4-B931-ADCB-1D6B2CCFE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6429" y="1629677"/>
            <a:ext cx="9319142" cy="393700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753433-9AA6-1B25-7E3A-35A03C915571}"/>
              </a:ext>
            </a:extLst>
          </p:cNvPr>
          <p:cNvSpPr/>
          <p:nvPr/>
        </p:nvSpPr>
        <p:spPr>
          <a:xfrm>
            <a:off x="1338943" y="3624943"/>
            <a:ext cx="9579428" cy="3810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9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CFEE-039A-4EE9-8635-F8E6A262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EMS-to-Hospital Information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9CA1D-809A-925B-F3DA-AABB03771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624" y="3127282"/>
            <a:ext cx="10040751" cy="1333686"/>
          </a:xfrm>
        </p:spPr>
      </p:pic>
    </p:spTree>
    <p:extLst>
      <p:ext uri="{BB962C8B-B14F-4D97-AF65-F5344CB8AC3E}">
        <p14:creationId xmlns:p14="http://schemas.microsoft.com/office/powerpoint/2010/main" val="366682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442D-0821-FF93-B8C3-504B84B6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HL7 Clinical Document Architecture (CDA)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5A47-69CF-6FB8-3733-75B677C62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Level 1</a:t>
            </a:r>
          </a:p>
          <a:p>
            <a:r>
              <a:rPr lang="en-US" dirty="0"/>
              <a:t>Unstructured content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b="1" dirty="0"/>
              <a:t>Level 2</a:t>
            </a:r>
          </a:p>
          <a:p>
            <a:r>
              <a:rPr lang="en-US" dirty="0"/>
              <a:t>Unstructured content within structured sections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b="1" dirty="0"/>
              <a:t>Level 3</a:t>
            </a:r>
          </a:p>
          <a:p>
            <a:r>
              <a:rPr lang="en-US" dirty="0"/>
              <a:t>Structured content</a:t>
            </a:r>
          </a:p>
        </p:txBody>
      </p:sp>
    </p:spTree>
    <p:extLst>
      <p:ext uri="{BB962C8B-B14F-4D97-AF65-F5344CB8AC3E}">
        <p14:creationId xmlns:p14="http://schemas.microsoft.com/office/powerpoint/2010/main" val="66563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C4E5-2DB0-2665-207A-4B0C84BE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Consolidated CDA (C-CDA) Document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A8FA-2243-FB75-6897-A4802B43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Care Plan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Consultation Note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Continuity of Care Document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Diagnostic Imaging Report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Discharge Summary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History and Physical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Operative Note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Procedure Note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Progress Note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Referral Note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Transfer Summary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/>
              <a:t>Unstructured Document</a:t>
            </a:r>
          </a:p>
        </p:txBody>
      </p:sp>
    </p:spTree>
    <p:extLst>
      <p:ext uri="{BB962C8B-B14F-4D97-AF65-F5344CB8AC3E}">
        <p14:creationId xmlns:p14="http://schemas.microsoft.com/office/powerpoint/2010/main" val="4182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2FEE-5809-5E96-FD55-C5B8760A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HL7 CDA R2: Emergency Medical Services Patient Care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EC8A-0053-BCF8-EAA8-566B3B334D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Active</a:t>
            </a:r>
          </a:p>
          <a:p>
            <a:r>
              <a:rPr lang="en-US" dirty="0"/>
              <a:t>Release 3</a:t>
            </a:r>
          </a:p>
          <a:p>
            <a:r>
              <a:rPr lang="en-US" dirty="0"/>
              <a:t>May 2022</a:t>
            </a:r>
          </a:p>
          <a:p>
            <a:r>
              <a:rPr lang="en-US" dirty="0"/>
              <a:t>NEMSIS 3.4, 3.5</a:t>
            </a:r>
          </a:p>
          <a:p>
            <a:r>
              <a:rPr lang="en-US" dirty="0"/>
              <a:t>HL7 v3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78AE3-E0C5-4490-65CE-804B0AE3A7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7855B-CF43-AA59-9C6A-13E39C02F6C9}"/>
              </a:ext>
            </a:extLst>
          </p:cNvPr>
          <p:cNvSpPr/>
          <p:nvPr/>
        </p:nvSpPr>
        <p:spPr>
          <a:xfrm>
            <a:off x="6172200" y="4491037"/>
            <a:ext cx="5181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EMS Patient Care 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BC9E6-8474-A42C-000F-8D682A417B94}"/>
              </a:ext>
            </a:extLst>
          </p:cNvPr>
          <p:cNvSpPr/>
          <p:nvPr/>
        </p:nvSpPr>
        <p:spPr>
          <a:xfrm>
            <a:off x="6172200" y="3158331"/>
            <a:ext cx="5181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ClinicalDocument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4F19C-5471-1BB6-F76B-8901B40537FE}"/>
              </a:ext>
            </a:extLst>
          </p:cNvPr>
          <p:cNvSpPr/>
          <p:nvPr/>
        </p:nvSpPr>
        <p:spPr>
          <a:xfrm>
            <a:off x="6172200" y="1825625"/>
            <a:ext cx="5181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HL7 CDA Level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99A766-1C74-4536-A9DB-5EB93983EC9F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8763000" y="2435225"/>
            <a:ext cx="0" cy="723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B1EE88-3BFD-FCB6-BE1D-2DAE134DB3E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763000" y="3767931"/>
            <a:ext cx="0" cy="723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1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1E5DC44-E9F4-4A00-BD2A-FACC4A85E0E2}" vid="{61F42279-B397-434F-84EC-AA260856EC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Task Force Template</Template>
  <TotalTime>822</TotalTime>
  <Words>868</Words>
  <Application>Microsoft Office PowerPoint</Application>
  <PresentationFormat>Widescreen</PresentationFormat>
  <Paragraphs>154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Montserrat</vt:lpstr>
      <vt:lpstr>Verdana</vt:lpstr>
      <vt:lpstr>Office Theme</vt:lpstr>
      <vt:lpstr>EMS Interoperability Task Force August 10, 2023</vt:lpstr>
      <vt:lpstr>Task Force Overview</vt:lpstr>
      <vt:lpstr>Today’s Topic</vt:lpstr>
      <vt:lpstr>Today’s Questions</vt:lpstr>
      <vt:lpstr>EMS-to-Hospital Information Flow</vt:lpstr>
      <vt:lpstr>EMS-to-Hospital Information Flow</vt:lpstr>
      <vt:lpstr>HL7 Clinical Document Architecture (CDA)</vt:lpstr>
      <vt:lpstr>Consolidated CDA (C-CDA) Document Types</vt:lpstr>
      <vt:lpstr>HL7 CDA R2: Emergency Medical Services Patient Care Report</vt:lpstr>
      <vt:lpstr>IHE Paramedicine Care Summary (PCS)</vt:lpstr>
      <vt:lpstr>Should We Use C-CDA Documents?</vt:lpstr>
      <vt:lpstr>SAFR: HL7 V2</vt:lpstr>
      <vt:lpstr>WISHIN: HL7 V2</vt:lpstr>
      <vt:lpstr>What About Sending Small Bits of Information?</vt:lpstr>
      <vt:lpstr>What resources are needed to help software transform NEMSIS data into the desired format(s)? </vt:lpstr>
      <vt:lpstr>Did We Answer Today’s Questions?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Interoperability Task Force February 16, 2023</dc:title>
  <dc:creator>Joshua Legler</dc:creator>
  <cp:lastModifiedBy>Joshua Legler</cp:lastModifiedBy>
  <cp:revision>32</cp:revision>
  <dcterms:created xsi:type="dcterms:W3CDTF">2023-02-09T17:49:00Z</dcterms:created>
  <dcterms:modified xsi:type="dcterms:W3CDTF">2023-08-10T16:15:36Z</dcterms:modified>
</cp:coreProperties>
</file>