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58" r:id="rId4"/>
    <p:sldId id="261" r:id="rId5"/>
    <p:sldId id="268" r:id="rId6"/>
    <p:sldId id="287" r:id="rId7"/>
    <p:sldId id="279" r:id="rId8"/>
    <p:sldId id="280" r:id="rId9"/>
    <p:sldId id="285" r:id="rId10"/>
    <p:sldId id="288" r:id="rId11"/>
    <p:sldId id="262" r:id="rId12"/>
    <p:sldId id="260"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42C30"/>
    <a:srgbClr val="AA191F"/>
    <a:srgbClr val="E02428"/>
    <a:srgbClr val="ED6F72"/>
    <a:srgbClr val="E9676A"/>
    <a:srgbClr val="DFDFDF"/>
    <a:srgbClr val="580C10"/>
    <a:srgbClr val="A2161D"/>
    <a:srgbClr val="C81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464" autoAdjust="0"/>
  </p:normalViewPr>
  <p:slideViewPr>
    <p:cSldViewPr snapToGrid="0">
      <p:cViewPr varScale="1">
        <p:scale>
          <a:sx n="70" d="100"/>
          <a:sy n="70" d="100"/>
        </p:scale>
        <p:origin x="1094"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10F-818C-469C-A344-B1B611D87E0A}"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451C5-8980-43B2-9771-86E5F8C0B41F}" type="slidenum">
              <a:rPr lang="en-US" smtClean="0"/>
              <a:t>‹#›</a:t>
            </a:fld>
            <a:endParaRPr lang="en-US"/>
          </a:p>
        </p:txBody>
      </p:sp>
    </p:spTree>
    <p:extLst>
      <p:ext uri="{BB962C8B-B14F-4D97-AF65-F5344CB8AC3E}">
        <p14:creationId xmlns:p14="http://schemas.microsoft.com/office/powerpoint/2010/main" val="28416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meeting is being recorded and will be posted. If you need anything removed from the recording, let us know.</a:t>
            </a:r>
          </a:p>
          <a:p>
            <a:r>
              <a:rPr lang="en-US" dirty="0"/>
              <a:t>Any new participants?</a:t>
            </a:r>
          </a:p>
        </p:txBody>
      </p:sp>
      <p:sp>
        <p:nvSpPr>
          <p:cNvPr id="4" name="Slide Number Placeholder 3"/>
          <p:cNvSpPr>
            <a:spLocks noGrp="1"/>
          </p:cNvSpPr>
          <p:nvPr>
            <p:ph type="sldNum" sz="quarter" idx="5"/>
          </p:nvPr>
        </p:nvSpPr>
        <p:spPr/>
        <p:txBody>
          <a:bodyPr/>
          <a:lstStyle/>
          <a:p>
            <a:fld id="{03F451C5-8980-43B2-9771-86E5F8C0B41F}" type="slidenum">
              <a:rPr lang="en-US" smtClean="0"/>
              <a:t>1</a:t>
            </a:fld>
            <a:endParaRPr lang="en-US"/>
          </a:p>
        </p:txBody>
      </p:sp>
    </p:spTree>
    <p:extLst>
      <p:ext uri="{BB962C8B-B14F-4D97-AF65-F5344CB8AC3E}">
        <p14:creationId xmlns:p14="http://schemas.microsoft.com/office/powerpoint/2010/main" val="328318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of task force purpose: to help EMS software vendors develop interoperability solutions for their customers</a:t>
            </a:r>
          </a:p>
          <a:p>
            <a:r>
              <a:rPr lang="en-US" dirty="0"/>
              <a:t>We’ve scheduled 2024 meetings through June, will use as needed</a:t>
            </a:r>
          </a:p>
        </p:txBody>
      </p:sp>
      <p:sp>
        <p:nvSpPr>
          <p:cNvPr id="4" name="Slide Number Placeholder 3"/>
          <p:cNvSpPr>
            <a:spLocks noGrp="1"/>
          </p:cNvSpPr>
          <p:nvPr>
            <p:ph type="sldNum" sz="quarter" idx="5"/>
          </p:nvPr>
        </p:nvSpPr>
        <p:spPr/>
        <p:txBody>
          <a:bodyPr/>
          <a:lstStyle/>
          <a:p>
            <a:fld id="{03F451C5-8980-43B2-9771-86E5F8C0B41F}" type="slidenum">
              <a:rPr lang="en-US" smtClean="0"/>
              <a:t>2</a:t>
            </a:fld>
            <a:endParaRPr lang="en-US"/>
          </a:p>
        </p:txBody>
      </p:sp>
    </p:spTree>
    <p:extLst>
      <p:ext uri="{BB962C8B-B14F-4D97-AF65-F5344CB8AC3E}">
        <p14:creationId xmlns:p14="http://schemas.microsoft.com/office/powerpoint/2010/main" val="255449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info received from Valerie Quick (UVA Health, VA) right before call.</a:t>
            </a:r>
          </a:p>
        </p:txBody>
      </p:sp>
      <p:sp>
        <p:nvSpPr>
          <p:cNvPr id="4" name="Slide Number Placeholder 3"/>
          <p:cNvSpPr>
            <a:spLocks noGrp="1"/>
          </p:cNvSpPr>
          <p:nvPr>
            <p:ph type="sldNum" sz="quarter" idx="5"/>
          </p:nvPr>
        </p:nvSpPr>
        <p:spPr/>
        <p:txBody>
          <a:bodyPr/>
          <a:lstStyle/>
          <a:p>
            <a:fld id="{03F451C5-8980-43B2-9771-86E5F8C0B41F}" type="slidenum">
              <a:rPr lang="en-US" smtClean="0"/>
              <a:t>10</a:t>
            </a:fld>
            <a:endParaRPr lang="en-US"/>
          </a:p>
        </p:txBody>
      </p:sp>
    </p:spTree>
    <p:extLst>
      <p:ext uri="{BB962C8B-B14F-4D97-AF65-F5344CB8AC3E}">
        <p14:creationId xmlns:p14="http://schemas.microsoft.com/office/powerpoint/2010/main" val="119712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link to survey in chat:</a:t>
            </a:r>
          </a:p>
          <a:p>
            <a:r>
              <a:rPr lang="en-US" dirty="0"/>
              <a:t>https://forms.office.com/r/Z1ER9MqctE</a:t>
            </a:r>
          </a:p>
        </p:txBody>
      </p:sp>
      <p:sp>
        <p:nvSpPr>
          <p:cNvPr id="4" name="Slide Number Placeholder 3"/>
          <p:cNvSpPr>
            <a:spLocks noGrp="1"/>
          </p:cNvSpPr>
          <p:nvPr>
            <p:ph type="sldNum" sz="quarter" idx="5"/>
          </p:nvPr>
        </p:nvSpPr>
        <p:spPr/>
        <p:txBody>
          <a:bodyPr/>
          <a:lstStyle/>
          <a:p>
            <a:fld id="{03F451C5-8980-43B2-9771-86E5F8C0B41F}" type="slidenum">
              <a:rPr lang="en-US" smtClean="0"/>
              <a:t>11</a:t>
            </a:fld>
            <a:endParaRPr lang="en-US"/>
          </a:p>
        </p:txBody>
      </p:sp>
    </p:spTree>
    <p:extLst>
      <p:ext uri="{BB962C8B-B14F-4D97-AF65-F5344CB8AC3E}">
        <p14:creationId xmlns:p14="http://schemas.microsoft.com/office/powerpoint/2010/main" val="21946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 that EMS </a:t>
            </a:r>
            <a:r>
              <a:rPr lang="en-US" dirty="0"/>
              <a:t>is a tiny portion of what “Operations” includes.</a:t>
            </a:r>
          </a:p>
        </p:txBody>
      </p:sp>
      <p:sp>
        <p:nvSpPr>
          <p:cNvPr id="4" name="Slide Number Placeholder 3"/>
          <p:cNvSpPr>
            <a:spLocks noGrp="1"/>
          </p:cNvSpPr>
          <p:nvPr>
            <p:ph type="sldNum" sz="quarter" idx="5"/>
          </p:nvPr>
        </p:nvSpPr>
        <p:spPr/>
        <p:txBody>
          <a:bodyPr/>
          <a:lstStyle/>
          <a:p>
            <a:fld id="{03F451C5-8980-43B2-9771-86E5F8C0B41F}" type="slidenum">
              <a:rPr lang="en-US" smtClean="0"/>
              <a:t>12</a:t>
            </a:fld>
            <a:endParaRPr lang="en-US"/>
          </a:p>
        </p:txBody>
      </p:sp>
    </p:spTree>
    <p:extLst>
      <p:ext uri="{BB962C8B-B14F-4D97-AF65-F5344CB8AC3E}">
        <p14:creationId xmlns:p14="http://schemas.microsoft.com/office/powerpoint/2010/main" val="371556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Ending task force calls doesn’t mean we’ve finished. It means we’ve collected enough information to know our path forward and the work we need to do over the next few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Future: Keeping Google Group in place for collaboration.</a:t>
            </a:r>
          </a:p>
        </p:txBody>
      </p:sp>
      <p:sp>
        <p:nvSpPr>
          <p:cNvPr id="4" name="Slide Number Placeholder 3"/>
          <p:cNvSpPr>
            <a:spLocks noGrp="1"/>
          </p:cNvSpPr>
          <p:nvPr>
            <p:ph type="sldNum" sz="quarter" idx="5"/>
          </p:nvPr>
        </p:nvSpPr>
        <p:spPr/>
        <p:txBody>
          <a:bodyPr/>
          <a:lstStyle/>
          <a:p>
            <a:fld id="{03F451C5-8980-43B2-9771-86E5F8C0B41F}" type="slidenum">
              <a:rPr lang="en-US" smtClean="0"/>
              <a:t>13</a:t>
            </a:fld>
            <a:endParaRPr lang="en-US"/>
          </a:p>
        </p:txBody>
      </p:sp>
    </p:spTree>
    <p:extLst>
      <p:ext uri="{BB962C8B-B14F-4D97-AF65-F5344CB8AC3E}">
        <p14:creationId xmlns:p14="http://schemas.microsoft.com/office/powerpoint/2010/main" val="340449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AD7-F759-4228-8A99-9B8661288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88935-326B-4F9C-B9A5-708F7CD62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42AC0-5499-4C08-9129-2194061DF3AE}"/>
              </a:ext>
            </a:extLst>
          </p:cNvPr>
          <p:cNvSpPr>
            <a:spLocks noGrp="1"/>
          </p:cNvSpPr>
          <p:nvPr>
            <p:ph type="dt" sz="half" idx="10"/>
          </p:nvPr>
        </p:nvSpPr>
        <p:spPr/>
        <p:txBody>
          <a:bodyPr/>
          <a:lstStyle>
            <a:lvl1pPr>
              <a:defRPr>
                <a:latin typeface="Montserrat" panose="00000500000000000000" pitchFamily="2" charset="0"/>
              </a:defRPr>
            </a:lvl1pPr>
          </a:lstStyle>
          <a:p>
            <a:fld id="{77271187-E033-41B3-99C1-097783E3053B}" type="datetimeFigureOut">
              <a:rPr lang="en-US" smtClean="0"/>
              <a:pPr/>
              <a:t>4/11/2024</a:t>
            </a:fld>
            <a:endParaRPr lang="en-US" dirty="0"/>
          </a:p>
        </p:txBody>
      </p:sp>
      <p:sp>
        <p:nvSpPr>
          <p:cNvPr id="5" name="Footer Placeholder 4">
            <a:extLst>
              <a:ext uri="{FF2B5EF4-FFF2-40B4-BE49-F238E27FC236}">
                <a16:creationId xmlns:a16="http://schemas.microsoft.com/office/drawing/2014/main" id="{044E3936-5B04-44BC-9D3A-80549649E25D}"/>
              </a:ext>
            </a:extLst>
          </p:cNvPr>
          <p:cNvSpPr>
            <a:spLocks noGrp="1"/>
          </p:cNvSpPr>
          <p:nvPr>
            <p:ph type="ftr" sz="quarter" idx="11"/>
          </p:nvPr>
        </p:nvSpPr>
        <p:spPr/>
        <p:txBody>
          <a:bodyPr/>
          <a:lstStyle>
            <a:lvl1pPr>
              <a:defRPr>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586FA7A-5BE9-48D7-89AA-A42F42C625DB}"/>
              </a:ext>
            </a:extLst>
          </p:cNvPr>
          <p:cNvSpPr>
            <a:spLocks noGrp="1"/>
          </p:cNvSpPr>
          <p:nvPr>
            <p:ph type="sldNum" sz="quarter" idx="12"/>
          </p:nvPr>
        </p:nvSpPr>
        <p:spPr/>
        <p:txBody>
          <a:bodyPr/>
          <a:lstStyle>
            <a:lvl1pPr>
              <a:defRPr>
                <a:latin typeface="Montserrat" panose="00000500000000000000" pitchFamily="2" charset="0"/>
              </a:defRPr>
            </a:lvl1pPr>
          </a:lstStyle>
          <a:p>
            <a:fld id="{69BD6345-4F5E-49F6-B434-F0DCA03E58C2}" type="slidenum">
              <a:rPr lang="en-US" smtClean="0"/>
              <a:pPr/>
              <a:t>‹#›</a:t>
            </a:fld>
            <a:endParaRPr lang="en-US" dirty="0"/>
          </a:p>
        </p:txBody>
      </p:sp>
    </p:spTree>
    <p:extLst>
      <p:ext uri="{BB962C8B-B14F-4D97-AF65-F5344CB8AC3E}">
        <p14:creationId xmlns:p14="http://schemas.microsoft.com/office/powerpoint/2010/main" val="21963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E47-CA9B-4271-A481-C87928F29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9A852-063C-4E2F-B358-9E4A4FB93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5B7D-08AE-48A6-BE93-0AE67D9CB224}"/>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5" name="Footer Placeholder 4">
            <a:extLst>
              <a:ext uri="{FF2B5EF4-FFF2-40B4-BE49-F238E27FC236}">
                <a16:creationId xmlns:a16="http://schemas.microsoft.com/office/drawing/2014/main" id="{308342A6-AE9E-40F2-8789-1EFAF3EA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1465-1E92-4402-A6A0-62BBFAAE72C1}"/>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93354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0392-2FB0-4CCC-A031-2B1F407F0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7EDBF-3C63-4682-823D-5A60E1533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544-F733-4A15-98D2-51E21DBDE631}"/>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5" name="Footer Placeholder 4">
            <a:extLst>
              <a:ext uri="{FF2B5EF4-FFF2-40B4-BE49-F238E27FC236}">
                <a16:creationId xmlns:a16="http://schemas.microsoft.com/office/drawing/2014/main" id="{95FCBEA4-4FA7-4F17-9F45-A35745D4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B3B23-820C-4828-88F2-C149E3E373E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0102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296-5859-41C8-8831-782C0DCF5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5AE-C57B-405C-B8E9-93EEBA288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10EAA-6BE4-4FD5-8CA8-5309C65488C9}"/>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5" name="Footer Placeholder 4">
            <a:extLst>
              <a:ext uri="{FF2B5EF4-FFF2-40B4-BE49-F238E27FC236}">
                <a16:creationId xmlns:a16="http://schemas.microsoft.com/office/drawing/2014/main" id="{59D9858E-3B21-47CE-A994-4DEC5BFB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FE87-546A-4C7E-B13A-47B9959035C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382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A6-137E-4EC2-AF72-3CB357921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4562C-6780-47DD-96B7-1BE48E37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C08CF-3ADE-4E7C-BE23-1BFA95DDB91D}"/>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5" name="Footer Placeholder 4">
            <a:extLst>
              <a:ext uri="{FF2B5EF4-FFF2-40B4-BE49-F238E27FC236}">
                <a16:creationId xmlns:a16="http://schemas.microsoft.com/office/drawing/2014/main" id="{E6C35E3E-24B5-4BFE-992C-FE1EEB30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A37F-DDDC-4CB5-9432-9BB503E7CE7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6367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DF5-FB68-4936-9737-4247691D4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A543-B90E-470C-9F02-2188D44EB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6ADE5-6828-4CB1-BE61-F8FC8D8C0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C8C1E-CB83-4BC3-8347-BD5476B17377}"/>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6" name="Footer Placeholder 5">
            <a:extLst>
              <a:ext uri="{FF2B5EF4-FFF2-40B4-BE49-F238E27FC236}">
                <a16:creationId xmlns:a16="http://schemas.microsoft.com/office/drawing/2014/main" id="{93215559-20BC-416D-81F2-65DDC2936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E949E-27DA-44CA-8BA0-73B16F3EB83E}"/>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8645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46F-F58A-4E07-9A30-8901DA52D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3C590-CF30-4278-A1A6-7A96948F5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1EA70-B0F7-49B4-BDAD-E1A1E00D0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E84153C-39CF-4343-852F-ACFF0EBC0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5C25A-447F-4DC5-9964-F8D97740C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825A-DBF9-4BCE-B056-B3A0A5AAFA77}"/>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8" name="Footer Placeholder 7">
            <a:extLst>
              <a:ext uri="{FF2B5EF4-FFF2-40B4-BE49-F238E27FC236}">
                <a16:creationId xmlns:a16="http://schemas.microsoft.com/office/drawing/2014/main" id="{EA8D29B1-8E7B-4C55-9DB6-B404CE701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263E-B06A-4F23-A071-C78E2C4C0E6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514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2ABF-F562-4CF0-8C0E-9A2DF2A54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DC2B-3FEB-438B-A3E9-A599A35A87B2}"/>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4" name="Footer Placeholder 3">
            <a:extLst>
              <a:ext uri="{FF2B5EF4-FFF2-40B4-BE49-F238E27FC236}">
                <a16:creationId xmlns:a16="http://schemas.microsoft.com/office/drawing/2014/main" id="{BDF3A539-C07A-4634-AA97-019D84E3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97C95-3D6A-4952-AE0B-FD933CE2C0A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67305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6D38-79F6-4D91-AFC3-A87907C83DE8}"/>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3" name="Footer Placeholder 2">
            <a:extLst>
              <a:ext uri="{FF2B5EF4-FFF2-40B4-BE49-F238E27FC236}">
                <a16:creationId xmlns:a16="http://schemas.microsoft.com/office/drawing/2014/main" id="{560B3BCD-55E4-4839-B53B-D45D0DDE4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BE3A-4E16-4525-81C8-0BB2465DC4F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70282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16-0109-4FAA-8A7A-78D65AA1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2C7E-48AF-46F2-8F0C-BD71AE2F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140F-4DE2-4D3C-9BF1-53804E38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067C-2251-4D19-8145-25C77587E67D}"/>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6" name="Footer Placeholder 5">
            <a:extLst>
              <a:ext uri="{FF2B5EF4-FFF2-40B4-BE49-F238E27FC236}">
                <a16:creationId xmlns:a16="http://schemas.microsoft.com/office/drawing/2014/main" id="{6B61DDE1-1A69-41DD-9D81-F7A9C12C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6C9F2-6747-4047-8296-3862EF37C4E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0844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D86E-1D4E-4E45-8AC5-C8AC2259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61529A9-B253-442A-A037-CE89E960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9A0BA1-4EB9-40A0-A193-C2E5FF8E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F00F-414A-4E5C-8191-31EB0B11E893}"/>
              </a:ext>
            </a:extLst>
          </p:cNvPr>
          <p:cNvSpPr>
            <a:spLocks noGrp="1"/>
          </p:cNvSpPr>
          <p:nvPr>
            <p:ph type="dt" sz="half" idx="10"/>
          </p:nvPr>
        </p:nvSpPr>
        <p:spPr/>
        <p:txBody>
          <a:bodyPr/>
          <a:lstStyle/>
          <a:p>
            <a:fld id="{77271187-E033-41B3-99C1-097783E3053B}" type="datetimeFigureOut">
              <a:rPr lang="en-US" smtClean="0"/>
              <a:t>4/11/2024</a:t>
            </a:fld>
            <a:endParaRPr lang="en-US"/>
          </a:p>
        </p:txBody>
      </p:sp>
      <p:sp>
        <p:nvSpPr>
          <p:cNvPr id="6" name="Footer Placeholder 5">
            <a:extLst>
              <a:ext uri="{FF2B5EF4-FFF2-40B4-BE49-F238E27FC236}">
                <a16:creationId xmlns:a16="http://schemas.microsoft.com/office/drawing/2014/main" id="{1C0B760E-575B-4C83-95DF-79F553E5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EB299-0544-466B-BFBD-66E07D22BBA7}"/>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256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D140BF-0E27-493F-807D-B78CC64F5816}"/>
              </a:ext>
            </a:extLst>
          </p:cNvPr>
          <p:cNvSpPr/>
          <p:nvPr userDrawn="1"/>
        </p:nvSpPr>
        <p:spPr>
          <a:xfrm>
            <a:off x="0" y="1"/>
            <a:ext cx="12192000" cy="6857999"/>
          </a:xfrm>
          <a:prstGeom prst="rect">
            <a:avLst/>
          </a:prstGeom>
          <a:gradFill flip="none" rotWithShape="1">
            <a:gsLst>
              <a:gs pos="67000">
                <a:schemeClr val="bg1"/>
              </a:gs>
              <a:gs pos="90000">
                <a:schemeClr val="bg1">
                  <a:lumMod val="85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C44A587-764D-469F-B606-2229B8B95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0EF393-C445-4578-8D9C-5F83EC37D995}"/>
              </a:ext>
            </a:extLst>
          </p:cNvPr>
          <p:cNvSpPr>
            <a:spLocks noGrp="1"/>
          </p:cNvSpPr>
          <p:nvPr>
            <p:ph type="body" idx="1"/>
          </p:nvPr>
        </p:nvSpPr>
        <p:spPr>
          <a:xfrm>
            <a:off x="838200" y="1825625"/>
            <a:ext cx="10515600" cy="39376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F2221C-7BE3-4930-B6F5-E11CE3F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1187-E033-41B3-99C1-097783E3053B}" type="datetimeFigureOut">
              <a:rPr lang="en-US" smtClean="0"/>
              <a:t>4/11/2024</a:t>
            </a:fld>
            <a:endParaRPr lang="en-US"/>
          </a:p>
        </p:txBody>
      </p:sp>
      <p:sp>
        <p:nvSpPr>
          <p:cNvPr id="5" name="Footer Placeholder 4">
            <a:extLst>
              <a:ext uri="{FF2B5EF4-FFF2-40B4-BE49-F238E27FC236}">
                <a16:creationId xmlns:a16="http://schemas.microsoft.com/office/drawing/2014/main" id="{D164601F-D6BA-41B0-95CB-85E0F6A11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694D3-234E-4E5B-9CDD-54914659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6345-4F5E-49F6-B434-F0DCA03E58C2}" type="slidenum">
              <a:rPr lang="en-US" smtClean="0"/>
              <a:t>‹#›</a:t>
            </a:fld>
            <a:endParaRPr lang="en-US"/>
          </a:p>
        </p:txBody>
      </p:sp>
      <p:pic>
        <p:nvPicPr>
          <p:cNvPr id="11" name="Picture 10">
            <a:extLst>
              <a:ext uri="{FF2B5EF4-FFF2-40B4-BE49-F238E27FC236}">
                <a16:creationId xmlns:a16="http://schemas.microsoft.com/office/drawing/2014/main" id="{950BF96E-526C-4A02-BF4A-9E16726A5BF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5987" y="5763260"/>
            <a:ext cx="1975443" cy="548640"/>
          </a:xfrm>
          <a:prstGeom prst="rect">
            <a:avLst/>
          </a:prstGeom>
        </p:spPr>
      </p:pic>
      <p:sp>
        <p:nvSpPr>
          <p:cNvPr id="12" name="Rectangle 10">
            <a:extLst>
              <a:ext uri="{FF2B5EF4-FFF2-40B4-BE49-F238E27FC236}">
                <a16:creationId xmlns:a16="http://schemas.microsoft.com/office/drawing/2014/main" id="{207FBC46-B908-4486-9B97-EF2573A96F89}"/>
              </a:ext>
            </a:extLst>
          </p:cNvPr>
          <p:cNvSpPr/>
          <p:nvPr userDrawn="1"/>
        </p:nvSpPr>
        <p:spPr>
          <a:xfrm>
            <a:off x="0" y="5779012"/>
            <a:ext cx="12192000" cy="103630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446131 h 1008193"/>
              <a:gd name="connsiteX1" fmla="*/ 12192000 w 12192000"/>
              <a:gd name="connsiteY1" fmla="*/ 446131 h 1008193"/>
              <a:gd name="connsiteX2" fmla="*/ 12192000 w 12192000"/>
              <a:gd name="connsiteY2" fmla="*/ 1008193 h 1008193"/>
              <a:gd name="connsiteX3" fmla="*/ 0 w 12192000"/>
              <a:gd name="connsiteY3" fmla="*/ 1008193 h 1008193"/>
              <a:gd name="connsiteX4" fmla="*/ 0 w 12192000"/>
              <a:gd name="connsiteY4" fmla="*/ 446131 h 1008193"/>
              <a:gd name="connsiteX0" fmla="*/ 0 w 12192000"/>
              <a:gd name="connsiteY0" fmla="*/ 530965 h 1093027"/>
              <a:gd name="connsiteX1" fmla="*/ 12183611 w 12192000"/>
              <a:gd name="connsiteY1" fmla="*/ 430298 h 1093027"/>
              <a:gd name="connsiteX2" fmla="*/ 12192000 w 12192000"/>
              <a:gd name="connsiteY2" fmla="*/ 1093027 h 1093027"/>
              <a:gd name="connsiteX3" fmla="*/ 0 w 12192000"/>
              <a:gd name="connsiteY3" fmla="*/ 1093027 h 1093027"/>
              <a:gd name="connsiteX4" fmla="*/ 0 w 12192000"/>
              <a:gd name="connsiteY4" fmla="*/ 530965 h 1093027"/>
              <a:gd name="connsiteX0" fmla="*/ 0 w 12192000"/>
              <a:gd name="connsiteY0" fmla="*/ 430026 h 992088"/>
              <a:gd name="connsiteX1" fmla="*/ 12183611 w 12192000"/>
              <a:gd name="connsiteY1" fmla="*/ 329359 h 992088"/>
              <a:gd name="connsiteX2" fmla="*/ 12192000 w 12192000"/>
              <a:gd name="connsiteY2" fmla="*/ 992088 h 992088"/>
              <a:gd name="connsiteX3" fmla="*/ 0 w 12192000"/>
              <a:gd name="connsiteY3" fmla="*/ 992088 h 992088"/>
              <a:gd name="connsiteX4" fmla="*/ 0 w 12192000"/>
              <a:gd name="connsiteY4" fmla="*/ 430026 h 992088"/>
              <a:gd name="connsiteX0" fmla="*/ 0 w 12192000"/>
              <a:gd name="connsiteY0" fmla="*/ 386643 h 948705"/>
              <a:gd name="connsiteX1" fmla="*/ 12192000 w 12192000"/>
              <a:gd name="connsiteY1" fmla="*/ 336310 h 948705"/>
              <a:gd name="connsiteX2" fmla="*/ 12192000 w 12192000"/>
              <a:gd name="connsiteY2" fmla="*/ 948705 h 948705"/>
              <a:gd name="connsiteX3" fmla="*/ 0 w 12192000"/>
              <a:gd name="connsiteY3" fmla="*/ 948705 h 948705"/>
              <a:gd name="connsiteX4" fmla="*/ 0 w 12192000"/>
              <a:gd name="connsiteY4" fmla="*/ 386643 h 9487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036305">
                <a:moveTo>
                  <a:pt x="0" y="474243"/>
                </a:moveTo>
                <a:cubicBezTo>
                  <a:pt x="5305570" y="1178918"/>
                  <a:pt x="10585975" y="-834438"/>
                  <a:pt x="12192000" y="423910"/>
                </a:cubicBezTo>
                <a:lnTo>
                  <a:pt x="12192000" y="1036305"/>
                </a:lnTo>
                <a:lnTo>
                  <a:pt x="0" y="1036305"/>
                </a:lnTo>
                <a:lnTo>
                  <a:pt x="0" y="474243"/>
                </a:lnTo>
                <a:close/>
              </a:path>
            </a:pathLst>
          </a:custGeom>
          <a:gradFill flip="none" rotWithShape="1">
            <a:gsLst>
              <a:gs pos="17000">
                <a:srgbClr val="E42C30"/>
              </a:gs>
              <a:gs pos="8000">
                <a:srgbClr val="E02428"/>
              </a:gs>
              <a:gs pos="81000">
                <a:srgbClr val="E42C30"/>
              </a:gs>
              <a:gs pos="71000">
                <a:srgbClr val="A2161D"/>
              </a:gs>
              <a:gs pos="29000">
                <a:srgbClr val="C72328"/>
              </a:gs>
              <a:gs pos="95000">
                <a:srgbClr val="AA191F"/>
              </a:gs>
            </a:gsLst>
            <a:path path="circle">
              <a:fillToRect t="100000" r="100000"/>
            </a:path>
            <a:tileRect l="-100000" b="-10000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0335B0CD-0CE7-416B-B393-687580F9DA2F}"/>
              </a:ext>
            </a:extLst>
          </p:cNvPr>
          <p:cNvSpPr/>
          <p:nvPr userDrawn="1"/>
        </p:nvSpPr>
        <p:spPr>
          <a:xfrm>
            <a:off x="0" y="5924274"/>
            <a:ext cx="12192000" cy="93372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371663 h 933725"/>
              <a:gd name="connsiteX1" fmla="*/ 12192000 w 12192000"/>
              <a:gd name="connsiteY1" fmla="*/ 371663 h 933725"/>
              <a:gd name="connsiteX2" fmla="*/ 12192000 w 12192000"/>
              <a:gd name="connsiteY2" fmla="*/ 933725 h 933725"/>
              <a:gd name="connsiteX3" fmla="*/ 0 w 12192000"/>
              <a:gd name="connsiteY3" fmla="*/ 933725 h 933725"/>
              <a:gd name="connsiteX4" fmla="*/ 0 w 12192000"/>
              <a:gd name="connsiteY4" fmla="*/ 371663 h 93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33725">
                <a:moveTo>
                  <a:pt x="0" y="371663"/>
                </a:moveTo>
                <a:cubicBezTo>
                  <a:pt x="5305570" y="1076338"/>
                  <a:pt x="10753754" y="-744073"/>
                  <a:pt x="12192000" y="371663"/>
                </a:cubicBezTo>
                <a:lnTo>
                  <a:pt x="12192000" y="933725"/>
                </a:lnTo>
                <a:lnTo>
                  <a:pt x="0" y="933725"/>
                </a:lnTo>
                <a:lnTo>
                  <a:pt x="0" y="371663"/>
                </a:lnTo>
                <a:close/>
              </a:path>
            </a:pathLst>
          </a:custGeom>
          <a:gradFill flip="none" rotWithShape="1">
            <a:gsLst>
              <a:gs pos="0">
                <a:srgbClr val="06486D">
                  <a:shade val="30000"/>
                  <a:satMod val="115000"/>
                </a:srgbClr>
              </a:gs>
              <a:gs pos="50000">
                <a:srgbClr val="06486D">
                  <a:shade val="67500"/>
                  <a:satMod val="115000"/>
                </a:srgbClr>
              </a:gs>
              <a:gs pos="100000">
                <a:srgbClr val="06486D">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HE">
            <a:extLst>
              <a:ext uri="{FF2B5EF4-FFF2-40B4-BE49-F238E27FC236}">
                <a16:creationId xmlns:a16="http://schemas.microsoft.com/office/drawing/2014/main" id="{053E8871-15B9-C4F5-B948-9AB5D8490D3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871518" y="5813736"/>
            <a:ext cx="1271752" cy="457200"/>
          </a:xfrm>
          <a:prstGeom prst="rect">
            <a:avLst/>
          </a:prstGeom>
        </p:spPr>
      </p:pic>
      <p:sp>
        <p:nvSpPr>
          <p:cNvPr id="9" name="TextBox 8">
            <a:extLst>
              <a:ext uri="{FF2B5EF4-FFF2-40B4-BE49-F238E27FC236}">
                <a16:creationId xmlns:a16="http://schemas.microsoft.com/office/drawing/2014/main" id="{4A9C117B-F261-58EF-D27A-BF19AD3B86CF}"/>
              </a:ext>
            </a:extLst>
          </p:cNvPr>
          <p:cNvSpPr txBox="1"/>
          <p:nvPr userDrawn="1"/>
        </p:nvSpPr>
        <p:spPr>
          <a:xfrm>
            <a:off x="6096001" y="6236211"/>
            <a:ext cx="6096000" cy="594858"/>
          </a:xfrm>
          <a:prstGeom prst="rect">
            <a:avLst/>
          </a:prstGeom>
          <a:noFill/>
        </p:spPr>
        <p:txBody>
          <a:bodyPr wrap="square" rtlCol="0" anchor="ctr">
            <a:normAutofit/>
          </a:bodyPr>
          <a:lstStyle/>
          <a:p>
            <a:pPr algn="ctr"/>
            <a:r>
              <a:rPr lang="en-US" dirty="0">
                <a:solidFill>
                  <a:schemeClr val="bg1">
                    <a:lumMod val="95000"/>
                  </a:schemeClr>
                </a:solidFill>
                <a:latin typeface="Verdana" panose="020B0604030504040204" pitchFamily="34" charset="0"/>
                <a:ea typeface="Verdana" panose="020B0604030504040204" pitchFamily="34" charset="0"/>
              </a:rPr>
              <a:t>EMS Interoperability Task Force</a:t>
            </a:r>
          </a:p>
        </p:txBody>
      </p:sp>
    </p:spTree>
    <p:extLst>
      <p:ext uri="{BB962C8B-B14F-4D97-AF65-F5344CB8AC3E}">
        <p14:creationId xmlns:p14="http://schemas.microsoft.com/office/powerpoint/2010/main" val="15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800-B1F7-5816-C5BA-60FC3F396E63}"/>
              </a:ext>
            </a:extLst>
          </p:cNvPr>
          <p:cNvSpPr>
            <a:spLocks noGrp="1"/>
          </p:cNvSpPr>
          <p:nvPr>
            <p:ph type="ctrTitle"/>
          </p:nvPr>
        </p:nvSpPr>
        <p:spPr/>
        <p:txBody>
          <a:bodyPr>
            <a:normAutofit/>
          </a:bodyPr>
          <a:lstStyle/>
          <a:p>
            <a:r>
              <a:rPr lang="en-US" dirty="0"/>
              <a:t>EMS Interoperability</a:t>
            </a:r>
            <a:br>
              <a:rPr lang="en-US" dirty="0"/>
            </a:br>
            <a:r>
              <a:rPr lang="en-US" dirty="0"/>
              <a:t>Task Force</a:t>
            </a:r>
            <a:br>
              <a:rPr lang="en-US" dirty="0"/>
            </a:br>
            <a:r>
              <a:rPr lang="en-US" sz="4000" dirty="0"/>
              <a:t>April 11, 2024</a:t>
            </a:r>
          </a:p>
        </p:txBody>
      </p:sp>
      <p:sp>
        <p:nvSpPr>
          <p:cNvPr id="3" name="Subtitle 2">
            <a:extLst>
              <a:ext uri="{FF2B5EF4-FFF2-40B4-BE49-F238E27FC236}">
                <a16:creationId xmlns:a16="http://schemas.microsoft.com/office/drawing/2014/main" id="{6D3AED9D-CB84-8F77-196A-C22ABD35BA12}"/>
              </a:ext>
            </a:extLst>
          </p:cNvPr>
          <p:cNvSpPr>
            <a:spLocks noGrp="1"/>
          </p:cNvSpPr>
          <p:nvPr>
            <p:ph type="subTitle" idx="1"/>
          </p:nvPr>
        </p:nvSpPr>
        <p:spPr/>
        <p:txBody>
          <a:bodyPr anchor="ctr"/>
          <a:lstStyle/>
          <a:p>
            <a:r>
              <a:rPr lang="en-US" dirty="0"/>
              <a:t>Data Needed: EMS to Hospital</a:t>
            </a:r>
          </a:p>
        </p:txBody>
      </p:sp>
    </p:spTree>
    <p:extLst>
      <p:ext uri="{BB962C8B-B14F-4D97-AF65-F5344CB8AC3E}">
        <p14:creationId xmlns:p14="http://schemas.microsoft.com/office/powerpoint/2010/main" val="378855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34D9-DE5F-ACC7-283B-399E0EE23C95}"/>
              </a:ext>
            </a:extLst>
          </p:cNvPr>
          <p:cNvSpPr>
            <a:spLocks noGrp="1"/>
          </p:cNvSpPr>
          <p:nvPr>
            <p:ph type="title"/>
          </p:nvPr>
        </p:nvSpPr>
        <p:spPr/>
        <p:txBody>
          <a:bodyPr/>
          <a:lstStyle/>
          <a:p>
            <a:r>
              <a:rPr lang="en-US" sz="4000" dirty="0"/>
              <a:t>Additional Ideas / Other Perspectives</a:t>
            </a:r>
            <a:endParaRPr lang="en-US" dirty="0"/>
          </a:p>
        </p:txBody>
      </p:sp>
      <p:sp>
        <p:nvSpPr>
          <p:cNvPr id="3" name="Content Placeholder 2">
            <a:extLst>
              <a:ext uri="{FF2B5EF4-FFF2-40B4-BE49-F238E27FC236}">
                <a16:creationId xmlns:a16="http://schemas.microsoft.com/office/drawing/2014/main" id="{439DDFD1-E9F1-238A-C860-1E6366E95D66}"/>
              </a:ext>
            </a:extLst>
          </p:cNvPr>
          <p:cNvSpPr>
            <a:spLocks noGrp="1"/>
          </p:cNvSpPr>
          <p:nvPr>
            <p:ph idx="1"/>
          </p:nvPr>
        </p:nvSpPr>
        <p:spPr/>
        <p:txBody>
          <a:bodyPr/>
          <a:lstStyle/>
          <a:p>
            <a:r>
              <a:rPr lang="en-US" dirty="0"/>
              <a:t>Pre-arrival Alert/Activation</a:t>
            </a:r>
          </a:p>
          <a:p>
            <a:r>
              <a:rPr lang="en-US" dirty="0"/>
              <a:t>Conditions at patient’s residence / scene</a:t>
            </a:r>
          </a:p>
          <a:p>
            <a:r>
              <a:rPr lang="en-US" dirty="0"/>
              <a:t>Family member contact info</a:t>
            </a:r>
          </a:p>
        </p:txBody>
      </p:sp>
    </p:spTree>
    <p:extLst>
      <p:ext uri="{BB962C8B-B14F-4D97-AF65-F5344CB8AC3E}">
        <p14:creationId xmlns:p14="http://schemas.microsoft.com/office/powerpoint/2010/main" val="382888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Did We Answer Today’s Question?</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lstStyle/>
          <a:p>
            <a:r>
              <a:rPr lang="en-US" dirty="0"/>
              <a:t>What pieces of outcome information does the hospital need from EMS on its patients?</a:t>
            </a:r>
          </a:p>
        </p:txBody>
      </p:sp>
      <p:pic>
        <p:nvPicPr>
          <p:cNvPr id="4" name="Picture 3">
            <a:extLst>
              <a:ext uri="{FF2B5EF4-FFF2-40B4-BE49-F238E27FC236}">
                <a16:creationId xmlns:a16="http://schemas.microsoft.com/office/drawing/2014/main" id="{1F5E5BA9-B35F-3210-591B-1B03DEC8258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820400" y="-24051"/>
            <a:ext cx="1371600" cy="1371600"/>
          </a:xfrm>
          <a:prstGeom prst="rect">
            <a:avLst/>
          </a:prstGeom>
        </p:spPr>
      </p:pic>
    </p:spTree>
    <p:extLst>
      <p:ext uri="{BB962C8B-B14F-4D97-AF65-F5344CB8AC3E}">
        <p14:creationId xmlns:p14="http://schemas.microsoft.com/office/powerpoint/2010/main" val="135282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19F9-EE43-E97B-7860-9DC5A0EC18E3}"/>
              </a:ext>
            </a:extLst>
          </p:cNvPr>
          <p:cNvSpPr>
            <a:spLocks noGrp="1"/>
          </p:cNvSpPr>
          <p:nvPr>
            <p:ph type="title"/>
          </p:nvPr>
        </p:nvSpPr>
        <p:spPr>
          <a:xfrm>
            <a:off x="838200" y="365125"/>
            <a:ext cx="10515600" cy="1325563"/>
          </a:xfrm>
        </p:spPr>
        <p:txBody>
          <a:bodyPr/>
          <a:lstStyle/>
          <a:p>
            <a:r>
              <a:rPr lang="en-US" dirty="0"/>
              <a:t>HIMSS24 Take-away: TEFCA</a:t>
            </a:r>
          </a:p>
        </p:txBody>
      </p:sp>
      <p:sp>
        <p:nvSpPr>
          <p:cNvPr id="3" name="Content Placeholder 2">
            <a:extLst>
              <a:ext uri="{FF2B5EF4-FFF2-40B4-BE49-F238E27FC236}">
                <a16:creationId xmlns:a16="http://schemas.microsoft.com/office/drawing/2014/main" id="{B5DCDFBA-00AE-1837-5F60-3543EAAB56CB}"/>
              </a:ext>
            </a:extLst>
          </p:cNvPr>
          <p:cNvSpPr>
            <a:spLocks noGrp="1"/>
          </p:cNvSpPr>
          <p:nvPr>
            <p:ph idx="1"/>
          </p:nvPr>
        </p:nvSpPr>
        <p:spPr>
          <a:xfrm>
            <a:off x="838200" y="1825625"/>
            <a:ext cx="10515600" cy="3937635"/>
          </a:xfrm>
        </p:spPr>
        <p:txBody>
          <a:bodyPr>
            <a:normAutofit/>
          </a:bodyPr>
          <a:lstStyle/>
          <a:p>
            <a:r>
              <a:rPr lang="en-US" dirty="0"/>
              <a:t>Goal: Ensure EMS interoperability is fully supported in TEFCA</a:t>
            </a:r>
          </a:p>
          <a:p>
            <a:pPr lvl="1"/>
            <a:r>
              <a:rPr lang="en-US" dirty="0"/>
              <a:t>Patient history and EMS-to-hospital are within the “Treatment” exchange purpose and are supported</a:t>
            </a:r>
          </a:p>
          <a:p>
            <a:pPr lvl="1"/>
            <a:r>
              <a:rPr lang="en-US" dirty="0"/>
              <a:t>Hospital-outcomes-to-EMS is within the “Operations” exchange purpose, and responses are not required</a:t>
            </a:r>
          </a:p>
          <a:p>
            <a:pPr lvl="1"/>
            <a:r>
              <a:rPr lang="en-US" dirty="0"/>
              <a:t>To do: Pursue a “sub-exchange purpose” SOP within “Operations” to require responses to queries from providers (including EMS) for post-encounter information.</a:t>
            </a:r>
          </a:p>
        </p:txBody>
      </p:sp>
    </p:spTree>
    <p:extLst>
      <p:ext uri="{BB962C8B-B14F-4D97-AF65-F5344CB8AC3E}">
        <p14:creationId xmlns:p14="http://schemas.microsoft.com/office/powerpoint/2010/main" val="349189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EF1-9E3B-B080-7677-640B4B267125}"/>
              </a:ext>
            </a:extLst>
          </p:cNvPr>
          <p:cNvSpPr>
            <a:spLocks noGrp="1"/>
          </p:cNvSpPr>
          <p:nvPr>
            <p:ph type="title"/>
          </p:nvPr>
        </p:nvSpPr>
        <p:spPr>
          <a:xfrm>
            <a:off x="838200" y="365125"/>
            <a:ext cx="10515600" cy="1325563"/>
          </a:xfrm>
        </p:spPr>
        <p:txBody>
          <a:bodyPr/>
          <a:lstStyle/>
          <a:p>
            <a:r>
              <a:rPr lang="en-US" dirty="0"/>
              <a:t>Next Steps</a:t>
            </a:r>
          </a:p>
        </p:txBody>
      </p:sp>
      <p:sp>
        <p:nvSpPr>
          <p:cNvPr id="3" name="Content Placeholder 2">
            <a:extLst>
              <a:ext uri="{FF2B5EF4-FFF2-40B4-BE49-F238E27FC236}">
                <a16:creationId xmlns:a16="http://schemas.microsoft.com/office/drawing/2014/main" id="{F0F520BF-8F05-9B5D-20D0-333563D2FB20}"/>
              </a:ext>
            </a:extLst>
          </p:cNvPr>
          <p:cNvSpPr>
            <a:spLocks noGrp="1"/>
          </p:cNvSpPr>
          <p:nvPr>
            <p:ph idx="1"/>
          </p:nvPr>
        </p:nvSpPr>
        <p:spPr>
          <a:xfrm>
            <a:off x="838200" y="1825625"/>
            <a:ext cx="10515600" cy="3937635"/>
          </a:xfrm>
        </p:spPr>
        <p:txBody>
          <a:bodyPr>
            <a:normAutofit/>
          </a:bodyPr>
          <a:lstStyle/>
          <a:p>
            <a:r>
              <a:rPr lang="en-US" dirty="0"/>
              <a:t>Survey for today’s task force call</a:t>
            </a:r>
          </a:p>
          <a:p>
            <a:r>
              <a:rPr lang="en-US" dirty="0"/>
              <a:t>May topic: Patient history information needed by EMS</a:t>
            </a:r>
          </a:p>
          <a:p>
            <a:r>
              <a:rPr lang="en-US" dirty="0"/>
              <a:t>Future of the Task Force after monthly meetings end</a:t>
            </a:r>
          </a:p>
          <a:p>
            <a:r>
              <a:rPr lang="en-US" dirty="0"/>
              <a:t>Wrap-up call June?</a:t>
            </a:r>
          </a:p>
        </p:txBody>
      </p:sp>
    </p:spTree>
    <p:extLst>
      <p:ext uri="{BB962C8B-B14F-4D97-AF65-F5344CB8AC3E}">
        <p14:creationId xmlns:p14="http://schemas.microsoft.com/office/powerpoint/2010/main" val="177364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1C6-D909-A2DD-C711-AB5E9DEEA2FC}"/>
              </a:ext>
            </a:extLst>
          </p:cNvPr>
          <p:cNvSpPr>
            <a:spLocks noGrp="1"/>
          </p:cNvSpPr>
          <p:nvPr>
            <p:ph type="title"/>
          </p:nvPr>
        </p:nvSpPr>
        <p:spPr/>
        <p:txBody>
          <a:bodyPr/>
          <a:lstStyle/>
          <a:p>
            <a:r>
              <a:rPr lang="en-US" dirty="0"/>
              <a:t>Task Force Overview</a:t>
            </a:r>
          </a:p>
        </p:txBody>
      </p:sp>
      <p:sp>
        <p:nvSpPr>
          <p:cNvPr id="3" name="Content Placeholder 2">
            <a:extLst>
              <a:ext uri="{FF2B5EF4-FFF2-40B4-BE49-F238E27FC236}">
                <a16:creationId xmlns:a16="http://schemas.microsoft.com/office/drawing/2014/main" id="{0B8CE8EF-F7A9-AB58-0CAF-13C278FE95AF}"/>
              </a:ext>
            </a:extLst>
          </p:cNvPr>
          <p:cNvSpPr>
            <a:spLocks noGrp="1"/>
          </p:cNvSpPr>
          <p:nvPr>
            <p:ph idx="1"/>
          </p:nvPr>
        </p:nvSpPr>
        <p:spPr>
          <a:xfrm>
            <a:off x="838200" y="1825625"/>
            <a:ext cx="10515600" cy="982889"/>
          </a:xfrm>
        </p:spPr>
        <p:txBody>
          <a:bodyPr>
            <a:noAutofit/>
          </a:bodyPr>
          <a:lstStyle/>
          <a:p>
            <a:pPr marL="0" indent="0">
              <a:buNone/>
            </a:pPr>
            <a:r>
              <a:rPr lang="en-US" sz="1600" dirty="0"/>
              <a:t>Monthly, 2</a:t>
            </a:r>
            <a:r>
              <a:rPr lang="en-US" sz="1600" baseline="30000" dirty="0"/>
              <a:t>nd</a:t>
            </a:r>
            <a:r>
              <a:rPr lang="en-US" sz="1600" dirty="0"/>
              <a:t> Thursday, 11a–12:30p MT</a:t>
            </a:r>
          </a:p>
          <a:p>
            <a:r>
              <a:rPr lang="en-US" sz="1600" dirty="0"/>
              <a:t>Apr 11, May 9, Jun 13?</a:t>
            </a:r>
          </a:p>
          <a:p>
            <a:pPr marL="0" indent="0">
              <a:buNone/>
            </a:pPr>
            <a:r>
              <a:rPr lang="en-US" sz="1600" dirty="0"/>
              <a:t>Topics:</a:t>
            </a:r>
          </a:p>
        </p:txBody>
      </p:sp>
      <p:sp>
        <p:nvSpPr>
          <p:cNvPr id="4" name="Content Placeholder 2">
            <a:extLst>
              <a:ext uri="{FF2B5EF4-FFF2-40B4-BE49-F238E27FC236}">
                <a16:creationId xmlns:a16="http://schemas.microsoft.com/office/drawing/2014/main" id="{39DD3F14-09F4-8E72-9E0D-A0CF47BDEED1}"/>
              </a:ext>
            </a:extLst>
          </p:cNvPr>
          <p:cNvSpPr txBox="1">
            <a:spLocks/>
          </p:cNvSpPr>
          <p:nvPr/>
        </p:nvSpPr>
        <p:spPr>
          <a:xfrm>
            <a:off x="838200" y="2943451"/>
            <a:ext cx="10515600" cy="28198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2/23: Identifying data exchange partners and establishing relationships</a:t>
            </a:r>
          </a:p>
          <a:p>
            <a:r>
              <a:rPr lang="en-US" sz="1600" dirty="0"/>
              <a:t>3/23: Governmental, regulatory, and contractual environment</a:t>
            </a:r>
          </a:p>
          <a:p>
            <a:r>
              <a:rPr lang="en-US" sz="1600" dirty="0"/>
              <a:t>4/23: Regulatory environment and national networks recap</a:t>
            </a:r>
          </a:p>
          <a:p>
            <a:r>
              <a:rPr lang="en-US" sz="1600" dirty="0"/>
              <a:t>5/23, 6/23: Sequence/workflow</a:t>
            </a:r>
          </a:p>
          <a:p>
            <a:r>
              <a:rPr lang="en-US" sz="1600" dirty="0"/>
              <a:t>7/23: Standards and profiles overview</a:t>
            </a:r>
            <a:br>
              <a:rPr lang="en-US" sz="1600" dirty="0"/>
            </a:br>
            <a:endParaRPr lang="en-US" sz="1600" dirty="0"/>
          </a:p>
          <a:p>
            <a:r>
              <a:rPr lang="en-US" sz="1600" dirty="0"/>
              <a:t>8/23, 9/23, 10/23: Standards and profiles to use in workflow</a:t>
            </a:r>
          </a:p>
          <a:p>
            <a:r>
              <a:rPr lang="en-US" sz="1600" dirty="0"/>
              <a:t>11/23, 1/24: Patient identification and record matching</a:t>
            </a:r>
          </a:p>
          <a:p>
            <a:r>
              <a:rPr lang="en-US" sz="1600" dirty="0"/>
              <a:t>Data elements to be shared and parsed:</a:t>
            </a:r>
          </a:p>
          <a:p>
            <a:pPr lvl="1"/>
            <a:r>
              <a:rPr lang="en-US" sz="1600" dirty="0"/>
              <a:t>2/24: Hospital Outcomes to EMS </a:t>
            </a:r>
          </a:p>
          <a:p>
            <a:pPr lvl="1"/>
            <a:r>
              <a:rPr lang="en-US" sz="1600" b="1" dirty="0"/>
              <a:t>4/24: EMS to Hospital</a:t>
            </a:r>
          </a:p>
          <a:p>
            <a:pPr lvl="1"/>
            <a:r>
              <a:rPr lang="en-US" sz="1600" dirty="0"/>
              <a:t>Patient History to EMS</a:t>
            </a:r>
          </a:p>
          <a:p>
            <a:r>
              <a:rPr lang="en-US" sz="1600" dirty="0"/>
              <a:t>Wrap-up call?</a:t>
            </a:r>
          </a:p>
        </p:txBody>
      </p:sp>
    </p:spTree>
    <p:extLst>
      <p:ext uri="{BB962C8B-B14F-4D97-AF65-F5344CB8AC3E}">
        <p14:creationId xmlns:p14="http://schemas.microsoft.com/office/powerpoint/2010/main" val="23400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8DC0-6A4D-48BB-FAB8-A2C02DD13B10}"/>
              </a:ext>
            </a:extLst>
          </p:cNvPr>
          <p:cNvSpPr>
            <a:spLocks noGrp="1"/>
          </p:cNvSpPr>
          <p:nvPr>
            <p:ph type="title"/>
          </p:nvPr>
        </p:nvSpPr>
        <p:spPr/>
        <p:txBody>
          <a:bodyPr/>
          <a:lstStyle/>
          <a:p>
            <a:r>
              <a:rPr lang="en-US"/>
              <a:t>Today’s Topics</a:t>
            </a:r>
            <a:endParaRPr lang="en-US" dirty="0"/>
          </a:p>
        </p:txBody>
      </p:sp>
      <p:sp>
        <p:nvSpPr>
          <p:cNvPr id="3" name="Content Placeholder 2">
            <a:extLst>
              <a:ext uri="{FF2B5EF4-FFF2-40B4-BE49-F238E27FC236}">
                <a16:creationId xmlns:a16="http://schemas.microsoft.com/office/drawing/2014/main" id="{A8442D9B-2919-CAC2-3422-B4387D9DA06A}"/>
              </a:ext>
            </a:extLst>
          </p:cNvPr>
          <p:cNvSpPr>
            <a:spLocks noGrp="1"/>
          </p:cNvSpPr>
          <p:nvPr>
            <p:ph idx="1"/>
          </p:nvPr>
        </p:nvSpPr>
        <p:spPr/>
        <p:txBody>
          <a:bodyPr>
            <a:normAutofit/>
          </a:bodyPr>
          <a:lstStyle/>
          <a:p>
            <a:pPr marL="514350" indent="-514350">
              <a:buFont typeface="+mj-lt"/>
              <a:buAutoNum type="arabicPeriod"/>
            </a:pPr>
            <a:r>
              <a:rPr lang="en-US" dirty="0"/>
              <a:t>HL7/NEMSIS Data Transformation Resources</a:t>
            </a:r>
          </a:p>
          <a:p>
            <a:pPr marL="514350" indent="-514350">
              <a:buFont typeface="+mj-lt"/>
              <a:buAutoNum type="arabicPeriod"/>
            </a:pPr>
            <a:r>
              <a:rPr lang="en-US" b="1" dirty="0"/>
              <a:t>EMS data needed by hospital</a:t>
            </a:r>
          </a:p>
          <a:p>
            <a:pPr marL="514350" indent="-514350">
              <a:buFont typeface="+mj-lt"/>
              <a:buAutoNum type="arabicPeriod"/>
            </a:pPr>
            <a:r>
              <a:rPr lang="en-US" dirty="0"/>
              <a:t>HIMSS24 take-away: “Operations” queries for patient outcomes in TEFCA</a:t>
            </a:r>
          </a:p>
        </p:txBody>
      </p:sp>
    </p:spTree>
    <p:extLst>
      <p:ext uri="{BB962C8B-B14F-4D97-AF65-F5344CB8AC3E}">
        <p14:creationId xmlns:p14="http://schemas.microsoft.com/office/powerpoint/2010/main" val="43987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Today’s Question</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normAutofit/>
          </a:bodyPr>
          <a:lstStyle/>
          <a:p>
            <a:r>
              <a:rPr lang="en-US" dirty="0"/>
              <a:t>What pieces of outcome information does the hospital need from EMS on its patients?</a:t>
            </a:r>
          </a:p>
        </p:txBody>
      </p:sp>
    </p:spTree>
    <p:extLst>
      <p:ext uri="{BB962C8B-B14F-4D97-AF65-F5344CB8AC3E}">
        <p14:creationId xmlns:p14="http://schemas.microsoft.com/office/powerpoint/2010/main" val="176298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C6839-57DF-14B4-3C28-86FACE38194D}"/>
              </a:ext>
            </a:extLst>
          </p:cNvPr>
          <p:cNvPicPr>
            <a:picLocks noChangeAspect="1"/>
          </p:cNvPicPr>
          <p:nvPr/>
        </p:nvPicPr>
        <p:blipFill>
          <a:blip r:embed="rId2"/>
          <a:stretch>
            <a:fillRect/>
          </a:stretch>
        </p:blipFill>
        <p:spPr>
          <a:xfrm>
            <a:off x="473528" y="1564426"/>
            <a:ext cx="11244943" cy="3729148"/>
          </a:xfrm>
          <a:prstGeom prst="rect">
            <a:avLst/>
          </a:prstGeom>
        </p:spPr>
      </p:pic>
      <p:sp>
        <p:nvSpPr>
          <p:cNvPr id="4" name="Rectangle: Rounded Corners 3">
            <a:extLst>
              <a:ext uri="{FF2B5EF4-FFF2-40B4-BE49-F238E27FC236}">
                <a16:creationId xmlns:a16="http://schemas.microsoft.com/office/drawing/2014/main" id="{88794611-1DEA-9299-C2B9-045B220AF1DE}"/>
              </a:ext>
            </a:extLst>
          </p:cNvPr>
          <p:cNvSpPr/>
          <p:nvPr/>
        </p:nvSpPr>
        <p:spPr>
          <a:xfrm>
            <a:off x="979714" y="3657600"/>
            <a:ext cx="9524999" cy="468086"/>
          </a:xfrm>
          <a:prstGeom prst="roundRect">
            <a:avLst/>
          </a:prstGeom>
          <a:solidFill>
            <a:srgbClr val="FFFF00">
              <a:alpha val="25098"/>
            </a:srgb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10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AF93-C3BA-43B6-C7EE-F44B270047B9}"/>
              </a:ext>
            </a:extLst>
          </p:cNvPr>
          <p:cNvSpPr>
            <a:spLocks noGrp="1"/>
          </p:cNvSpPr>
          <p:nvPr>
            <p:ph type="title"/>
          </p:nvPr>
        </p:nvSpPr>
        <p:spPr/>
        <p:txBody>
          <a:bodyPr/>
          <a:lstStyle/>
          <a:p>
            <a:r>
              <a:rPr lang="en-US" dirty="0"/>
              <a:t>Hospital Perspectives</a:t>
            </a:r>
          </a:p>
        </p:txBody>
      </p:sp>
      <p:sp>
        <p:nvSpPr>
          <p:cNvPr id="3" name="Content Placeholder 2">
            <a:extLst>
              <a:ext uri="{FF2B5EF4-FFF2-40B4-BE49-F238E27FC236}">
                <a16:creationId xmlns:a16="http://schemas.microsoft.com/office/drawing/2014/main" id="{CD36B810-6C13-801A-1220-7106A74983F6}"/>
              </a:ext>
            </a:extLst>
          </p:cNvPr>
          <p:cNvSpPr>
            <a:spLocks noGrp="1"/>
          </p:cNvSpPr>
          <p:nvPr>
            <p:ph idx="1"/>
          </p:nvPr>
        </p:nvSpPr>
        <p:spPr/>
        <p:txBody>
          <a:bodyPr/>
          <a:lstStyle/>
          <a:p>
            <a:r>
              <a:rPr lang="en-US" dirty="0"/>
              <a:t>Emergency Department</a:t>
            </a:r>
          </a:p>
          <a:p>
            <a:r>
              <a:rPr lang="en-US" dirty="0"/>
              <a:t>Trauma Registry</a:t>
            </a:r>
          </a:p>
          <a:p>
            <a:r>
              <a:rPr lang="en-US" dirty="0"/>
              <a:t>Cardiac/Stroke Registry</a:t>
            </a:r>
          </a:p>
          <a:p>
            <a:r>
              <a:rPr lang="en-US" dirty="0"/>
              <a:t>Others?</a:t>
            </a:r>
          </a:p>
        </p:txBody>
      </p:sp>
    </p:spTree>
    <p:extLst>
      <p:ext uri="{BB962C8B-B14F-4D97-AF65-F5344CB8AC3E}">
        <p14:creationId xmlns:p14="http://schemas.microsoft.com/office/powerpoint/2010/main" val="91995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110B-C36A-E4B2-3E61-FB326AD5F360}"/>
              </a:ext>
            </a:extLst>
          </p:cNvPr>
          <p:cNvSpPr>
            <a:spLocks noGrp="1"/>
          </p:cNvSpPr>
          <p:nvPr>
            <p:ph type="title"/>
          </p:nvPr>
        </p:nvSpPr>
        <p:spPr>
          <a:xfrm>
            <a:off x="838200" y="365125"/>
            <a:ext cx="10515600" cy="1325563"/>
          </a:xfrm>
        </p:spPr>
        <p:txBody>
          <a:bodyPr/>
          <a:lstStyle/>
          <a:p>
            <a:r>
              <a:rPr lang="en-US" dirty="0"/>
              <a:t>Emergency Department Perspective</a:t>
            </a:r>
          </a:p>
        </p:txBody>
      </p:sp>
      <p:sp>
        <p:nvSpPr>
          <p:cNvPr id="3" name="Content Placeholder 2">
            <a:extLst>
              <a:ext uri="{FF2B5EF4-FFF2-40B4-BE49-F238E27FC236}">
                <a16:creationId xmlns:a16="http://schemas.microsoft.com/office/drawing/2014/main" id="{E6D769FC-090F-EAC5-CF5A-E96174DFF314}"/>
              </a:ext>
            </a:extLst>
          </p:cNvPr>
          <p:cNvSpPr>
            <a:spLocks noGrp="1"/>
          </p:cNvSpPr>
          <p:nvPr>
            <p:ph idx="1"/>
          </p:nvPr>
        </p:nvSpPr>
        <p:spPr>
          <a:xfrm>
            <a:off x="838200" y="1825625"/>
            <a:ext cx="10515600" cy="3937635"/>
          </a:xfrm>
        </p:spPr>
        <p:txBody>
          <a:bodyPr/>
          <a:lstStyle/>
          <a:p>
            <a:r>
              <a:rPr lang="en-US" b="1" dirty="0"/>
              <a:t>Patient	</a:t>
            </a:r>
            <a:r>
              <a:rPr lang="en-US" dirty="0"/>
              <a:t>Name, Age, Sex, Weight</a:t>
            </a:r>
          </a:p>
          <a:p>
            <a:r>
              <a:rPr lang="en-US" b="1" dirty="0"/>
              <a:t>M</a:t>
            </a:r>
            <a:r>
              <a:rPr lang="en-US" dirty="0"/>
              <a:t>	Medical Complaint / Mechanism of Injury</a:t>
            </a:r>
          </a:p>
          <a:p>
            <a:r>
              <a:rPr lang="en-US" b="1" dirty="0"/>
              <a:t>I</a:t>
            </a:r>
            <a:r>
              <a:rPr lang="en-US" dirty="0"/>
              <a:t>	Illness / Injuries</a:t>
            </a:r>
          </a:p>
          <a:p>
            <a:r>
              <a:rPr lang="en-US" b="1" dirty="0"/>
              <a:t>S</a:t>
            </a:r>
            <a:r>
              <a:rPr lang="en-US" dirty="0"/>
              <a:t>	Vital Signs, Symptoms, Significant Medical History</a:t>
            </a:r>
          </a:p>
          <a:p>
            <a:r>
              <a:rPr lang="en-US" b="1" dirty="0"/>
              <a:t>T</a:t>
            </a:r>
            <a:r>
              <a:rPr lang="en-US" dirty="0"/>
              <a:t>	Treatment: Medications, Procedures</a:t>
            </a:r>
          </a:p>
        </p:txBody>
      </p:sp>
    </p:spTree>
    <p:extLst>
      <p:ext uri="{BB962C8B-B14F-4D97-AF65-F5344CB8AC3E}">
        <p14:creationId xmlns:p14="http://schemas.microsoft.com/office/powerpoint/2010/main" val="78905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23E-9BD9-2EED-BD2D-BAC27DD807EB}"/>
              </a:ext>
            </a:extLst>
          </p:cNvPr>
          <p:cNvSpPr>
            <a:spLocks noGrp="1"/>
          </p:cNvSpPr>
          <p:nvPr>
            <p:ph type="title"/>
          </p:nvPr>
        </p:nvSpPr>
        <p:spPr/>
        <p:txBody>
          <a:bodyPr/>
          <a:lstStyle/>
          <a:p>
            <a:r>
              <a:rPr lang="en-US" dirty="0"/>
              <a:t>Trauma Registry Perspective</a:t>
            </a:r>
          </a:p>
        </p:txBody>
      </p:sp>
      <p:sp>
        <p:nvSpPr>
          <p:cNvPr id="3" name="Content Placeholder 2">
            <a:extLst>
              <a:ext uri="{FF2B5EF4-FFF2-40B4-BE49-F238E27FC236}">
                <a16:creationId xmlns:a16="http://schemas.microsoft.com/office/drawing/2014/main" id="{D837C0C5-7375-781C-DFF5-69015B101A63}"/>
              </a:ext>
            </a:extLst>
          </p:cNvPr>
          <p:cNvSpPr>
            <a:spLocks noGrp="1"/>
          </p:cNvSpPr>
          <p:nvPr>
            <p:ph idx="1"/>
          </p:nvPr>
        </p:nvSpPr>
        <p:spPr>
          <a:xfrm>
            <a:off x="838200" y="1825625"/>
            <a:ext cx="10515600" cy="3813175"/>
          </a:xfrm>
        </p:spPr>
        <p:txBody>
          <a:bodyPr numCol="2">
            <a:normAutofit/>
          </a:bodyPr>
          <a:lstStyle/>
          <a:p>
            <a:r>
              <a:rPr lang="en-US" dirty="0"/>
              <a:t>Identifiers</a:t>
            </a:r>
          </a:p>
          <a:p>
            <a:r>
              <a:rPr lang="en-US" dirty="0"/>
              <a:t>EMS Times</a:t>
            </a:r>
          </a:p>
          <a:p>
            <a:r>
              <a:rPr lang="en-US" dirty="0"/>
              <a:t>Patient Demographics</a:t>
            </a:r>
          </a:p>
          <a:p>
            <a:r>
              <a:rPr lang="en-US" dirty="0"/>
              <a:t>Scene Location</a:t>
            </a:r>
          </a:p>
          <a:p>
            <a:r>
              <a:rPr lang="en-US" dirty="0"/>
              <a:t>Injury Details</a:t>
            </a:r>
          </a:p>
          <a:p>
            <a:r>
              <a:rPr lang="en-US" dirty="0"/>
              <a:t>Vitals: BP, HR, SpO2, RR, ETCO2, GCS</a:t>
            </a:r>
          </a:p>
          <a:p>
            <a:r>
              <a:rPr lang="en-US" dirty="0"/>
              <a:t>Procedures</a:t>
            </a:r>
          </a:p>
          <a:p>
            <a:r>
              <a:rPr lang="en-US" dirty="0"/>
              <a:t>Transport Method</a:t>
            </a:r>
          </a:p>
        </p:txBody>
      </p:sp>
    </p:spTree>
    <p:extLst>
      <p:ext uri="{BB962C8B-B14F-4D97-AF65-F5344CB8AC3E}">
        <p14:creationId xmlns:p14="http://schemas.microsoft.com/office/powerpoint/2010/main" val="405444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23E-9BD9-2EED-BD2D-BAC27DD807EB}"/>
              </a:ext>
            </a:extLst>
          </p:cNvPr>
          <p:cNvSpPr>
            <a:spLocks noGrp="1"/>
          </p:cNvSpPr>
          <p:nvPr>
            <p:ph type="title"/>
          </p:nvPr>
        </p:nvSpPr>
        <p:spPr/>
        <p:txBody>
          <a:bodyPr/>
          <a:lstStyle/>
          <a:p>
            <a:r>
              <a:rPr lang="en-US" dirty="0"/>
              <a:t>Cardiac/Stroke Registry Perspective</a:t>
            </a:r>
          </a:p>
        </p:txBody>
      </p:sp>
      <p:sp>
        <p:nvSpPr>
          <p:cNvPr id="3" name="Content Placeholder 2">
            <a:extLst>
              <a:ext uri="{FF2B5EF4-FFF2-40B4-BE49-F238E27FC236}">
                <a16:creationId xmlns:a16="http://schemas.microsoft.com/office/drawing/2014/main" id="{D837C0C5-7375-781C-DFF5-69015B101A63}"/>
              </a:ext>
            </a:extLst>
          </p:cNvPr>
          <p:cNvSpPr>
            <a:spLocks noGrp="1"/>
          </p:cNvSpPr>
          <p:nvPr>
            <p:ph idx="1"/>
          </p:nvPr>
        </p:nvSpPr>
        <p:spPr/>
        <p:txBody>
          <a:bodyPr numCol="2">
            <a:normAutofit/>
          </a:bodyPr>
          <a:lstStyle/>
          <a:p>
            <a:r>
              <a:rPr lang="en-US" dirty="0"/>
              <a:t>Identifiers</a:t>
            </a:r>
          </a:p>
          <a:p>
            <a:r>
              <a:rPr lang="en-US" dirty="0"/>
              <a:t>Patient Demographics</a:t>
            </a:r>
          </a:p>
          <a:p>
            <a:r>
              <a:rPr lang="en-US" dirty="0"/>
              <a:t>EMS Times</a:t>
            </a:r>
          </a:p>
          <a:p>
            <a:r>
              <a:rPr lang="en-US" dirty="0"/>
              <a:t>Onset Date/Time</a:t>
            </a:r>
          </a:p>
          <a:p>
            <a:r>
              <a:rPr lang="en-US" dirty="0"/>
              <a:t>Symptoms/Impressions</a:t>
            </a:r>
          </a:p>
          <a:p>
            <a:r>
              <a:rPr lang="en-US" dirty="0"/>
              <a:t>Current Medications</a:t>
            </a:r>
          </a:p>
          <a:p>
            <a:r>
              <a:rPr lang="en-US" dirty="0"/>
              <a:t>Vitals: First ECG, BP, HR</a:t>
            </a:r>
          </a:p>
          <a:p>
            <a:r>
              <a:rPr lang="en-US" dirty="0"/>
              <a:t>Medications Administered</a:t>
            </a:r>
          </a:p>
          <a:p>
            <a:r>
              <a:rPr lang="en-US" dirty="0"/>
              <a:t>Transport Method</a:t>
            </a:r>
          </a:p>
        </p:txBody>
      </p:sp>
    </p:spTree>
    <p:extLst>
      <p:ext uri="{BB962C8B-B14F-4D97-AF65-F5344CB8AC3E}">
        <p14:creationId xmlns:p14="http://schemas.microsoft.com/office/powerpoint/2010/main" val="163611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1E5DC44-E9F4-4A00-BD2A-FACC4A85E0E2}" vid="{61F42279-B397-434F-84EC-AA260856EC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Task Force Template</Template>
  <TotalTime>1371</TotalTime>
  <Words>577</Words>
  <Application>Microsoft Office PowerPoint</Application>
  <PresentationFormat>Widescreen</PresentationFormat>
  <Paragraphs>86</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Montserrat</vt:lpstr>
      <vt:lpstr>Verdana</vt:lpstr>
      <vt:lpstr>Office Theme</vt:lpstr>
      <vt:lpstr>EMS Interoperability Task Force April 11, 2024</vt:lpstr>
      <vt:lpstr>Task Force Overview</vt:lpstr>
      <vt:lpstr>Today’s Topics</vt:lpstr>
      <vt:lpstr>Today’s Question</vt:lpstr>
      <vt:lpstr>PowerPoint Presentation</vt:lpstr>
      <vt:lpstr>Hospital Perspectives</vt:lpstr>
      <vt:lpstr>Emergency Department Perspective</vt:lpstr>
      <vt:lpstr>Trauma Registry Perspective</vt:lpstr>
      <vt:lpstr>Cardiac/Stroke Registry Perspective</vt:lpstr>
      <vt:lpstr>Additional Ideas / Other Perspectives</vt:lpstr>
      <vt:lpstr>Did We Answer Today’s Question?</vt:lpstr>
      <vt:lpstr>HIMSS24 Take-away: TEFCA</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 Interoperability Task Force February 16, 2023</dc:title>
  <dc:creator>Joshua Legler</dc:creator>
  <cp:lastModifiedBy>Joshua Legler</cp:lastModifiedBy>
  <cp:revision>49</cp:revision>
  <dcterms:created xsi:type="dcterms:W3CDTF">2023-02-09T17:49:00Z</dcterms:created>
  <dcterms:modified xsi:type="dcterms:W3CDTF">2024-04-11T16:34:18Z</dcterms:modified>
</cp:coreProperties>
</file>