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58" r:id="rId4"/>
    <p:sldId id="261" r:id="rId5"/>
    <p:sldId id="268" r:id="rId6"/>
    <p:sldId id="279" r:id="rId7"/>
    <p:sldId id="280" r:id="rId8"/>
    <p:sldId id="283" r:id="rId9"/>
    <p:sldId id="281" r:id="rId10"/>
    <p:sldId id="262" r:id="rId11"/>
    <p:sldId id="278"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42C30"/>
    <a:srgbClr val="AA191F"/>
    <a:srgbClr val="E02428"/>
    <a:srgbClr val="ED6F72"/>
    <a:srgbClr val="E9676A"/>
    <a:srgbClr val="DFDFDF"/>
    <a:srgbClr val="580C10"/>
    <a:srgbClr val="A2161D"/>
    <a:srgbClr val="C81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464" autoAdjust="0"/>
  </p:normalViewPr>
  <p:slideViewPr>
    <p:cSldViewPr snapToGrid="0">
      <p:cViewPr varScale="1">
        <p:scale>
          <a:sx n="70" d="100"/>
          <a:sy n="70" d="100"/>
        </p:scale>
        <p:origin x="1094"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10F-818C-469C-A344-B1B611D87E0A}"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451C5-8980-43B2-9771-86E5F8C0B41F}" type="slidenum">
              <a:rPr lang="en-US" smtClean="0"/>
              <a:t>‹#›</a:t>
            </a:fld>
            <a:endParaRPr lang="en-US"/>
          </a:p>
        </p:txBody>
      </p:sp>
    </p:spTree>
    <p:extLst>
      <p:ext uri="{BB962C8B-B14F-4D97-AF65-F5344CB8AC3E}">
        <p14:creationId xmlns:p14="http://schemas.microsoft.com/office/powerpoint/2010/main" val="28416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meeting is being recorded and will be posted. If you need anything removed from the recording, let us know.</a:t>
            </a:r>
          </a:p>
          <a:p>
            <a:r>
              <a:rPr lang="en-US" dirty="0"/>
              <a:t>Any new participants?</a:t>
            </a:r>
          </a:p>
        </p:txBody>
      </p:sp>
      <p:sp>
        <p:nvSpPr>
          <p:cNvPr id="4" name="Slide Number Placeholder 3"/>
          <p:cNvSpPr>
            <a:spLocks noGrp="1"/>
          </p:cNvSpPr>
          <p:nvPr>
            <p:ph type="sldNum" sz="quarter" idx="5"/>
          </p:nvPr>
        </p:nvSpPr>
        <p:spPr/>
        <p:txBody>
          <a:bodyPr/>
          <a:lstStyle/>
          <a:p>
            <a:fld id="{03F451C5-8980-43B2-9771-86E5F8C0B41F}" type="slidenum">
              <a:rPr lang="en-US" smtClean="0"/>
              <a:t>1</a:t>
            </a:fld>
            <a:endParaRPr lang="en-US"/>
          </a:p>
        </p:txBody>
      </p:sp>
    </p:spTree>
    <p:extLst>
      <p:ext uri="{BB962C8B-B14F-4D97-AF65-F5344CB8AC3E}">
        <p14:creationId xmlns:p14="http://schemas.microsoft.com/office/powerpoint/2010/main" val="328318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of task force purpose: to help EMS software vendors develop interoperability solutions for their customers</a:t>
            </a:r>
          </a:p>
          <a:p>
            <a:r>
              <a:rPr lang="en-US" dirty="0"/>
              <a:t>Wrap-up call: discuss at end of this call.</a:t>
            </a:r>
          </a:p>
        </p:txBody>
      </p:sp>
      <p:sp>
        <p:nvSpPr>
          <p:cNvPr id="4" name="Slide Number Placeholder 3"/>
          <p:cNvSpPr>
            <a:spLocks noGrp="1"/>
          </p:cNvSpPr>
          <p:nvPr>
            <p:ph type="sldNum" sz="quarter" idx="5"/>
          </p:nvPr>
        </p:nvSpPr>
        <p:spPr/>
        <p:txBody>
          <a:bodyPr/>
          <a:lstStyle/>
          <a:p>
            <a:fld id="{03F451C5-8980-43B2-9771-86E5F8C0B41F}" type="slidenum">
              <a:rPr lang="en-US" smtClean="0"/>
              <a:t>2</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link to survey in chat:</a:t>
            </a:r>
          </a:p>
          <a:p>
            <a:r>
              <a:rPr lang="en-US" dirty="0"/>
              <a:t>https://forms.office.com/r/Z1ER9MqctE</a:t>
            </a:r>
          </a:p>
        </p:txBody>
      </p:sp>
      <p:sp>
        <p:nvSpPr>
          <p:cNvPr id="4" name="Slide Number Placeholder 3"/>
          <p:cNvSpPr>
            <a:spLocks noGrp="1"/>
          </p:cNvSpPr>
          <p:nvPr>
            <p:ph type="sldNum" sz="quarter" idx="5"/>
          </p:nvPr>
        </p:nvSpPr>
        <p:spPr/>
        <p:txBody>
          <a:bodyPr/>
          <a:lstStyle/>
          <a:p>
            <a:fld id="{03F451C5-8980-43B2-9771-86E5F8C0B41F}" type="slidenum">
              <a:rPr lang="en-US" smtClean="0"/>
              <a:t>10</a:t>
            </a:fld>
            <a:endParaRPr lang="en-US"/>
          </a:p>
        </p:txBody>
      </p:sp>
    </p:spTree>
    <p:extLst>
      <p:ext uri="{BB962C8B-B14F-4D97-AF65-F5344CB8AC3E}">
        <p14:creationId xmlns:p14="http://schemas.microsoft.com/office/powerpoint/2010/main" val="21946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03F451C5-8980-43B2-9771-86E5F8C0B41F}" type="slidenum">
              <a:rPr lang="en-US" smtClean="0"/>
              <a:t>11</a:t>
            </a:fld>
            <a:endParaRPr lang="en-US"/>
          </a:p>
        </p:txBody>
      </p:sp>
    </p:spTree>
    <p:extLst>
      <p:ext uri="{BB962C8B-B14F-4D97-AF65-F5344CB8AC3E}">
        <p14:creationId xmlns:p14="http://schemas.microsoft.com/office/powerpoint/2010/main" val="340449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Ending task force calls doesn’t mean we’ve finished. It means we’ve collected enough information to know our path forward and the work we need to do over the next few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Future: Keeping Google Group in place for collaboration.</a:t>
            </a:r>
          </a:p>
        </p:txBody>
      </p:sp>
      <p:sp>
        <p:nvSpPr>
          <p:cNvPr id="4" name="Slide Number Placeholder 3"/>
          <p:cNvSpPr>
            <a:spLocks noGrp="1"/>
          </p:cNvSpPr>
          <p:nvPr>
            <p:ph type="sldNum" sz="quarter" idx="5"/>
          </p:nvPr>
        </p:nvSpPr>
        <p:spPr/>
        <p:txBody>
          <a:bodyPr/>
          <a:lstStyle/>
          <a:p>
            <a:fld id="{03F451C5-8980-43B2-9771-86E5F8C0B41F}" type="slidenum">
              <a:rPr lang="en-US" smtClean="0"/>
              <a:t>12</a:t>
            </a:fld>
            <a:endParaRPr lang="en-US"/>
          </a:p>
        </p:txBody>
      </p:sp>
    </p:spTree>
    <p:extLst>
      <p:ext uri="{BB962C8B-B14F-4D97-AF65-F5344CB8AC3E}">
        <p14:creationId xmlns:p14="http://schemas.microsoft.com/office/powerpoint/2010/main" val="318588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5/9/2024</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5/9/2024</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39376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5/9/2024</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5987" y="5763260"/>
            <a:ext cx="1975443" cy="548640"/>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HE">
            <a:extLst>
              <a:ext uri="{FF2B5EF4-FFF2-40B4-BE49-F238E27FC236}">
                <a16:creationId xmlns:a16="http://schemas.microsoft.com/office/drawing/2014/main" id="{053E8871-15B9-C4F5-B948-9AB5D8490D3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71518" y="5813736"/>
            <a:ext cx="1271752" cy="457200"/>
          </a:xfrm>
          <a:prstGeom prst="rect">
            <a:avLst/>
          </a:prstGeom>
        </p:spPr>
      </p:pic>
      <p:sp>
        <p:nvSpPr>
          <p:cNvPr id="9" name="TextBox 8">
            <a:extLst>
              <a:ext uri="{FF2B5EF4-FFF2-40B4-BE49-F238E27FC236}">
                <a16:creationId xmlns:a16="http://schemas.microsoft.com/office/drawing/2014/main" id="{4A9C117B-F261-58EF-D27A-BF19AD3B86CF}"/>
              </a:ext>
            </a:extLst>
          </p:cNvPr>
          <p:cNvSpPr txBox="1"/>
          <p:nvPr userDrawn="1"/>
        </p:nvSpPr>
        <p:spPr>
          <a:xfrm>
            <a:off x="6096001" y="6236211"/>
            <a:ext cx="6096000" cy="594858"/>
          </a:xfrm>
          <a:prstGeom prst="rect">
            <a:avLst/>
          </a:prstGeom>
          <a:noFill/>
        </p:spPr>
        <p:txBody>
          <a:bodyPr wrap="square" rtlCol="0" anchor="ctr">
            <a:normAutofit/>
          </a:bodyPr>
          <a:lstStyle/>
          <a:p>
            <a:pPr algn="ctr"/>
            <a:r>
              <a:rPr lang="en-US" dirty="0">
                <a:solidFill>
                  <a:schemeClr val="bg1">
                    <a:lumMod val="95000"/>
                  </a:schemeClr>
                </a:solidFill>
                <a:latin typeface="Verdana" panose="020B0604030504040204" pitchFamily="34" charset="0"/>
                <a:ea typeface="Verdana" panose="020B0604030504040204" pitchFamily="34" charset="0"/>
              </a:rPr>
              <a:t>EMS Interoperability Task Force</a:t>
            </a:r>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800-B1F7-5816-C5BA-60FC3F396E63}"/>
              </a:ext>
            </a:extLst>
          </p:cNvPr>
          <p:cNvSpPr>
            <a:spLocks noGrp="1"/>
          </p:cNvSpPr>
          <p:nvPr>
            <p:ph type="ctrTitle"/>
          </p:nvPr>
        </p:nvSpPr>
        <p:spPr/>
        <p:txBody>
          <a:bodyPr>
            <a:normAutofit/>
          </a:bodyPr>
          <a:lstStyle/>
          <a:p>
            <a:r>
              <a:rPr lang="en-US" dirty="0"/>
              <a:t>EMS Interoperability</a:t>
            </a:r>
            <a:br>
              <a:rPr lang="en-US" dirty="0"/>
            </a:br>
            <a:r>
              <a:rPr lang="en-US" dirty="0"/>
              <a:t>Task Force</a:t>
            </a:r>
            <a:br>
              <a:rPr lang="en-US" dirty="0"/>
            </a:br>
            <a:r>
              <a:rPr lang="en-US" sz="4000" dirty="0"/>
              <a:t>May 9, 2024</a:t>
            </a:r>
          </a:p>
        </p:txBody>
      </p:sp>
      <p:sp>
        <p:nvSpPr>
          <p:cNvPr id="3" name="Subtitle 2">
            <a:extLst>
              <a:ext uri="{FF2B5EF4-FFF2-40B4-BE49-F238E27FC236}">
                <a16:creationId xmlns:a16="http://schemas.microsoft.com/office/drawing/2014/main" id="{6D3AED9D-CB84-8F77-196A-C22ABD35BA12}"/>
              </a:ext>
            </a:extLst>
          </p:cNvPr>
          <p:cNvSpPr>
            <a:spLocks noGrp="1"/>
          </p:cNvSpPr>
          <p:nvPr>
            <p:ph type="subTitle" idx="1"/>
          </p:nvPr>
        </p:nvSpPr>
        <p:spPr/>
        <p:txBody>
          <a:bodyPr anchor="ctr"/>
          <a:lstStyle/>
          <a:p>
            <a:r>
              <a:rPr lang="en-US" dirty="0"/>
              <a:t>Data Needed: Patient History to EMS</a:t>
            </a:r>
          </a:p>
        </p:txBody>
      </p:sp>
    </p:spTree>
    <p:extLst>
      <p:ext uri="{BB962C8B-B14F-4D97-AF65-F5344CB8AC3E}">
        <p14:creationId xmlns:p14="http://schemas.microsoft.com/office/powerpoint/2010/main" val="378855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Did We Answer Today’s Question?</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lstStyle/>
          <a:p>
            <a:r>
              <a:rPr lang="en-US" dirty="0"/>
              <a:t>What information does EMS need on its patients when responding to a 911 call?</a:t>
            </a:r>
          </a:p>
        </p:txBody>
      </p:sp>
      <p:pic>
        <p:nvPicPr>
          <p:cNvPr id="4" name="Picture 3">
            <a:extLst>
              <a:ext uri="{FF2B5EF4-FFF2-40B4-BE49-F238E27FC236}">
                <a16:creationId xmlns:a16="http://schemas.microsoft.com/office/drawing/2014/main" id="{1F5E5BA9-B35F-3210-591B-1B03DEC8258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820400" y="-24051"/>
            <a:ext cx="1371600" cy="1371600"/>
          </a:xfrm>
          <a:prstGeom prst="rect">
            <a:avLst/>
          </a:prstGeom>
        </p:spPr>
      </p:pic>
    </p:spTree>
    <p:extLst>
      <p:ext uri="{BB962C8B-B14F-4D97-AF65-F5344CB8AC3E}">
        <p14:creationId xmlns:p14="http://schemas.microsoft.com/office/powerpoint/2010/main" val="135282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a:xfrm>
            <a:off x="838200" y="365125"/>
            <a:ext cx="10515600" cy="1325563"/>
          </a:xfrm>
        </p:spPr>
        <p:txBody>
          <a:bodyPr/>
          <a:lstStyle/>
          <a:p>
            <a:r>
              <a:rPr lang="en-US" dirty="0"/>
              <a:t>Wrap-up Call June 13</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a:xfrm>
            <a:off x="838200" y="1825625"/>
            <a:ext cx="10515600" cy="3937635"/>
          </a:xfrm>
        </p:spPr>
        <p:txBody>
          <a:bodyPr>
            <a:normAutofit/>
          </a:bodyPr>
          <a:lstStyle/>
          <a:p>
            <a:r>
              <a:rPr lang="en-US" dirty="0"/>
              <a:t>Pharmacy interoperability (for current medications)</a:t>
            </a:r>
          </a:p>
          <a:p>
            <a:r>
              <a:rPr lang="en-US" dirty="0"/>
              <a:t>Next steps for TEFCA support for outcomes queries</a:t>
            </a:r>
          </a:p>
          <a:p>
            <a:r>
              <a:rPr lang="en-US" dirty="0"/>
              <a:t>Barriers to incorporating outcome data into NEMSIS exports</a:t>
            </a:r>
          </a:p>
          <a:p>
            <a:r>
              <a:rPr lang="en-US" dirty="0"/>
              <a:t>Changes to NEMSIS standard to improve interoperability</a:t>
            </a:r>
          </a:p>
          <a:p>
            <a:r>
              <a:rPr lang="en-US" dirty="0"/>
              <a:t>NEMSIS TAC’s next steps on interoperability</a:t>
            </a:r>
          </a:p>
        </p:txBody>
      </p:sp>
    </p:spTree>
    <p:extLst>
      <p:ext uri="{BB962C8B-B14F-4D97-AF65-F5344CB8AC3E}">
        <p14:creationId xmlns:p14="http://schemas.microsoft.com/office/powerpoint/2010/main" val="177364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a:xfrm>
            <a:off x="838200" y="365125"/>
            <a:ext cx="10515600" cy="1325563"/>
          </a:xfrm>
        </p:spPr>
        <p:txBody>
          <a:bodyPr/>
          <a:lstStyle/>
          <a:p>
            <a:r>
              <a:rPr lang="en-US" dirty="0"/>
              <a:t>Next Steps</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a:xfrm>
            <a:off x="838200" y="1825625"/>
            <a:ext cx="10515600" cy="3937635"/>
          </a:xfrm>
        </p:spPr>
        <p:txBody>
          <a:bodyPr>
            <a:normAutofit/>
          </a:bodyPr>
          <a:lstStyle/>
          <a:p>
            <a:r>
              <a:rPr lang="en-US" dirty="0"/>
              <a:t>Future of the Task Force after monthly meetings end</a:t>
            </a:r>
          </a:p>
          <a:p>
            <a:r>
              <a:rPr lang="en-US" dirty="0"/>
              <a:t>Meetups @ NASEMSO Annual Meeting, May 14</a:t>
            </a:r>
            <a:r>
              <a:rPr lang="en-US" dirty="0">
                <a:latin typeface="Calibri" panose="020F0502020204030204" pitchFamily="34" charset="0"/>
                <a:cs typeface="Calibri" panose="020F0502020204030204" pitchFamily="34" charset="0"/>
              </a:rPr>
              <a:t>–</a:t>
            </a:r>
            <a:r>
              <a:rPr lang="en-US" dirty="0"/>
              <a:t>16</a:t>
            </a:r>
          </a:p>
          <a:p>
            <a:r>
              <a:rPr lang="en-US" dirty="0"/>
              <a:t>Survey for today’s task force call</a:t>
            </a:r>
          </a:p>
        </p:txBody>
      </p:sp>
    </p:spTree>
    <p:extLst>
      <p:ext uri="{BB962C8B-B14F-4D97-AF65-F5344CB8AC3E}">
        <p14:creationId xmlns:p14="http://schemas.microsoft.com/office/powerpoint/2010/main" val="147716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Task Force Overview</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pPr marL="0" indent="0">
              <a:buNone/>
            </a:pPr>
            <a:endParaRPr lang="en-US" sz="1600" dirty="0"/>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2/23: Identifying data exchange partners and establishing relationships</a:t>
            </a:r>
          </a:p>
          <a:p>
            <a:r>
              <a:rPr lang="en-US" sz="1600" dirty="0"/>
              <a:t>3/23: Governmental, regulatory, and contractual environment</a:t>
            </a:r>
          </a:p>
          <a:p>
            <a:r>
              <a:rPr lang="en-US" sz="1600" dirty="0"/>
              <a:t>4/23: Regulatory environment and national networks recap</a:t>
            </a:r>
          </a:p>
          <a:p>
            <a:r>
              <a:rPr lang="en-US" sz="1600" dirty="0"/>
              <a:t>5/23, 6/23: Sequence/workflow</a:t>
            </a:r>
          </a:p>
          <a:p>
            <a:r>
              <a:rPr lang="en-US" sz="1600" dirty="0"/>
              <a:t>7/23: Standards and profiles overview</a:t>
            </a:r>
            <a:br>
              <a:rPr lang="en-US" sz="1600" dirty="0"/>
            </a:br>
            <a:endParaRPr lang="en-US" sz="1600" dirty="0"/>
          </a:p>
          <a:p>
            <a:r>
              <a:rPr lang="en-US" sz="1600" dirty="0"/>
              <a:t>8/23, 9/23, 10/23: Standards and profiles to use in workflow</a:t>
            </a:r>
          </a:p>
          <a:p>
            <a:r>
              <a:rPr lang="en-US" sz="1600" dirty="0"/>
              <a:t>11/23, 1/24: Patient identification and record matching</a:t>
            </a:r>
          </a:p>
          <a:p>
            <a:r>
              <a:rPr lang="en-US" sz="1600" dirty="0"/>
              <a:t>Data elements to be shared and parsed:</a:t>
            </a:r>
          </a:p>
          <a:p>
            <a:pPr lvl="1"/>
            <a:r>
              <a:rPr lang="en-US" sz="1600" dirty="0"/>
              <a:t>2/24: Hospital Outcomes to EMS </a:t>
            </a:r>
          </a:p>
          <a:p>
            <a:pPr lvl="1"/>
            <a:r>
              <a:rPr lang="en-US" sz="1600" dirty="0"/>
              <a:t>4/24: EMS to Hospital</a:t>
            </a:r>
          </a:p>
          <a:p>
            <a:pPr lvl="1"/>
            <a:r>
              <a:rPr lang="en-US" sz="1600" b="1" dirty="0"/>
              <a:t>5/24: Patient History to EMS</a:t>
            </a:r>
          </a:p>
          <a:p>
            <a:r>
              <a:rPr lang="en-US" sz="1600" dirty="0"/>
              <a:t>6/24: Wrap-up call</a:t>
            </a:r>
          </a:p>
        </p:txBody>
      </p:sp>
    </p:spTree>
    <p:extLst>
      <p:ext uri="{BB962C8B-B14F-4D97-AF65-F5344CB8AC3E}">
        <p14:creationId xmlns:p14="http://schemas.microsoft.com/office/powerpoint/2010/main" val="23400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8DC0-6A4D-48BB-FAB8-A2C02DD13B10}"/>
              </a:ext>
            </a:extLst>
          </p:cNvPr>
          <p:cNvSpPr>
            <a:spLocks noGrp="1"/>
          </p:cNvSpPr>
          <p:nvPr>
            <p:ph type="title"/>
          </p:nvPr>
        </p:nvSpPr>
        <p:spPr/>
        <p:txBody>
          <a:bodyPr/>
          <a:lstStyle/>
          <a:p>
            <a:r>
              <a:rPr lang="en-US"/>
              <a:t>Today’s Topics</a:t>
            </a:r>
            <a:endParaRPr lang="en-US" dirty="0"/>
          </a:p>
        </p:txBody>
      </p:sp>
      <p:sp>
        <p:nvSpPr>
          <p:cNvPr id="3" name="Content Placeholder 2">
            <a:extLst>
              <a:ext uri="{FF2B5EF4-FFF2-40B4-BE49-F238E27FC236}">
                <a16:creationId xmlns:a16="http://schemas.microsoft.com/office/drawing/2014/main" id="{A8442D9B-2919-CAC2-3422-B4387D9DA06A}"/>
              </a:ext>
            </a:extLst>
          </p:cNvPr>
          <p:cNvSpPr>
            <a:spLocks noGrp="1"/>
          </p:cNvSpPr>
          <p:nvPr>
            <p:ph idx="1"/>
          </p:nvPr>
        </p:nvSpPr>
        <p:spPr/>
        <p:txBody>
          <a:bodyPr>
            <a:normAutofit/>
          </a:bodyPr>
          <a:lstStyle/>
          <a:p>
            <a:pPr marL="514350" indent="-514350">
              <a:buFont typeface="+mj-lt"/>
              <a:buAutoNum type="arabicPeriod"/>
            </a:pPr>
            <a:r>
              <a:rPr lang="en-US" dirty="0"/>
              <a:t>Patient information needed by EMS on a 911 call</a:t>
            </a:r>
          </a:p>
          <a:p>
            <a:pPr marL="514350" indent="-514350">
              <a:buFont typeface="+mj-lt"/>
              <a:buAutoNum type="arabicPeriod"/>
            </a:pPr>
            <a:r>
              <a:rPr lang="en-US" dirty="0"/>
              <a:t>June call and future task force activities</a:t>
            </a:r>
          </a:p>
        </p:txBody>
      </p:sp>
    </p:spTree>
    <p:extLst>
      <p:ext uri="{BB962C8B-B14F-4D97-AF65-F5344CB8AC3E}">
        <p14:creationId xmlns:p14="http://schemas.microsoft.com/office/powerpoint/2010/main" val="43987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Today’s Question</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normAutofit/>
          </a:bodyPr>
          <a:lstStyle/>
          <a:p>
            <a:r>
              <a:rPr lang="en-US" dirty="0"/>
              <a:t>What information does EMS need on its patients when responding to a 911 call?</a:t>
            </a:r>
          </a:p>
        </p:txBody>
      </p:sp>
    </p:spTree>
    <p:extLst>
      <p:ext uri="{BB962C8B-B14F-4D97-AF65-F5344CB8AC3E}">
        <p14:creationId xmlns:p14="http://schemas.microsoft.com/office/powerpoint/2010/main" val="176298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C6839-57DF-14B4-3C28-86FACE3819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73528" y="1564426"/>
            <a:ext cx="11244943" cy="3729148"/>
          </a:xfrm>
          <a:prstGeom prst="rect">
            <a:avLst/>
          </a:prstGeom>
        </p:spPr>
      </p:pic>
      <p:sp>
        <p:nvSpPr>
          <p:cNvPr id="4" name="Rectangle: Rounded Corners 3">
            <a:extLst>
              <a:ext uri="{FF2B5EF4-FFF2-40B4-BE49-F238E27FC236}">
                <a16:creationId xmlns:a16="http://schemas.microsoft.com/office/drawing/2014/main" id="{88794611-1DEA-9299-C2B9-045B220AF1DE}"/>
              </a:ext>
            </a:extLst>
          </p:cNvPr>
          <p:cNvSpPr/>
          <p:nvPr/>
        </p:nvSpPr>
        <p:spPr>
          <a:xfrm>
            <a:off x="947057" y="2220686"/>
            <a:ext cx="5910943" cy="1426028"/>
          </a:xfrm>
          <a:prstGeom prst="roundRect">
            <a:avLst/>
          </a:prstGeom>
          <a:solidFill>
            <a:srgbClr val="FFFF00">
              <a:alpha val="25098"/>
            </a:srgb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10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2D0A-1622-43BA-5571-EDDE89CB6880}"/>
              </a:ext>
            </a:extLst>
          </p:cNvPr>
          <p:cNvSpPr>
            <a:spLocks noGrp="1"/>
          </p:cNvSpPr>
          <p:nvPr>
            <p:ph type="title"/>
          </p:nvPr>
        </p:nvSpPr>
        <p:spPr/>
        <p:txBody>
          <a:bodyPr/>
          <a:lstStyle/>
          <a:p>
            <a:r>
              <a:rPr lang="en-US" dirty="0"/>
              <a:t>Demographics</a:t>
            </a:r>
          </a:p>
        </p:txBody>
      </p:sp>
      <p:sp>
        <p:nvSpPr>
          <p:cNvPr id="3" name="Content Placeholder 2">
            <a:extLst>
              <a:ext uri="{FF2B5EF4-FFF2-40B4-BE49-F238E27FC236}">
                <a16:creationId xmlns:a16="http://schemas.microsoft.com/office/drawing/2014/main" id="{15994E5E-B5A8-40C6-CDBD-C42627275685}"/>
              </a:ext>
            </a:extLst>
          </p:cNvPr>
          <p:cNvSpPr>
            <a:spLocks noGrp="1"/>
          </p:cNvSpPr>
          <p:nvPr>
            <p:ph idx="1"/>
          </p:nvPr>
        </p:nvSpPr>
        <p:spPr/>
        <p:txBody>
          <a:bodyPr/>
          <a:lstStyle/>
          <a:p>
            <a:r>
              <a:rPr lang="en-US" dirty="0"/>
              <a:t>Legal name</a:t>
            </a:r>
          </a:p>
          <a:p>
            <a:r>
              <a:rPr lang="en-US" dirty="0"/>
              <a:t>Current address</a:t>
            </a:r>
          </a:p>
          <a:p>
            <a:r>
              <a:rPr lang="en-US" dirty="0"/>
              <a:t>Current healthcare providers</a:t>
            </a:r>
          </a:p>
          <a:p>
            <a:r>
              <a:rPr lang="en-US" dirty="0"/>
              <a:t>Preferred language</a:t>
            </a:r>
          </a:p>
        </p:txBody>
      </p:sp>
    </p:spTree>
    <p:extLst>
      <p:ext uri="{BB962C8B-B14F-4D97-AF65-F5344CB8AC3E}">
        <p14:creationId xmlns:p14="http://schemas.microsoft.com/office/powerpoint/2010/main" val="350357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2D0A-1622-43BA-5571-EDDE89CB6880}"/>
              </a:ext>
            </a:extLst>
          </p:cNvPr>
          <p:cNvSpPr>
            <a:spLocks noGrp="1"/>
          </p:cNvSpPr>
          <p:nvPr>
            <p:ph type="title"/>
          </p:nvPr>
        </p:nvSpPr>
        <p:spPr/>
        <p:txBody>
          <a:bodyPr/>
          <a:lstStyle/>
          <a:p>
            <a:r>
              <a:rPr lang="en-US" dirty="0"/>
              <a:t>Clinical (critical)</a:t>
            </a:r>
          </a:p>
        </p:txBody>
      </p:sp>
      <p:sp>
        <p:nvSpPr>
          <p:cNvPr id="3" name="Content Placeholder 2">
            <a:extLst>
              <a:ext uri="{FF2B5EF4-FFF2-40B4-BE49-F238E27FC236}">
                <a16:creationId xmlns:a16="http://schemas.microsoft.com/office/drawing/2014/main" id="{15994E5E-B5A8-40C6-CDBD-C42627275685}"/>
              </a:ext>
            </a:extLst>
          </p:cNvPr>
          <p:cNvSpPr>
            <a:spLocks noGrp="1"/>
          </p:cNvSpPr>
          <p:nvPr>
            <p:ph idx="1"/>
          </p:nvPr>
        </p:nvSpPr>
        <p:spPr/>
        <p:txBody>
          <a:bodyPr>
            <a:normAutofit/>
          </a:bodyPr>
          <a:lstStyle/>
          <a:p>
            <a:r>
              <a:rPr lang="en-US" dirty="0"/>
              <a:t>Advance Directives (DNR, PMO, POLST)</a:t>
            </a:r>
          </a:p>
          <a:p>
            <a:r>
              <a:rPr lang="en-US" dirty="0"/>
              <a:t>Pertinent medical history (diagnoses currently being treated)</a:t>
            </a:r>
          </a:p>
        </p:txBody>
      </p:sp>
    </p:spTree>
    <p:extLst>
      <p:ext uri="{BB962C8B-B14F-4D97-AF65-F5344CB8AC3E}">
        <p14:creationId xmlns:p14="http://schemas.microsoft.com/office/powerpoint/2010/main" val="81558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2D0A-1622-43BA-5571-EDDE89CB6880}"/>
              </a:ext>
            </a:extLst>
          </p:cNvPr>
          <p:cNvSpPr>
            <a:spLocks noGrp="1"/>
          </p:cNvSpPr>
          <p:nvPr>
            <p:ph type="title"/>
          </p:nvPr>
        </p:nvSpPr>
        <p:spPr/>
        <p:txBody>
          <a:bodyPr/>
          <a:lstStyle/>
          <a:p>
            <a:r>
              <a:rPr lang="en-US" dirty="0"/>
              <a:t>Clinical (additional)</a:t>
            </a:r>
          </a:p>
        </p:txBody>
      </p:sp>
      <p:sp>
        <p:nvSpPr>
          <p:cNvPr id="3" name="Content Placeholder 2">
            <a:extLst>
              <a:ext uri="{FF2B5EF4-FFF2-40B4-BE49-F238E27FC236}">
                <a16:creationId xmlns:a16="http://schemas.microsoft.com/office/drawing/2014/main" id="{15994E5E-B5A8-40C6-CDBD-C42627275685}"/>
              </a:ext>
            </a:extLst>
          </p:cNvPr>
          <p:cNvSpPr>
            <a:spLocks noGrp="1"/>
          </p:cNvSpPr>
          <p:nvPr>
            <p:ph idx="1"/>
          </p:nvPr>
        </p:nvSpPr>
        <p:spPr/>
        <p:txBody>
          <a:bodyPr>
            <a:normAutofit lnSpcReduction="10000"/>
          </a:bodyPr>
          <a:lstStyle/>
          <a:p>
            <a:r>
              <a:rPr lang="en-US" dirty="0"/>
              <a:t>Allergies (medications, food, environmental)</a:t>
            </a:r>
          </a:p>
          <a:p>
            <a:r>
              <a:rPr lang="en-US" dirty="0"/>
              <a:t>Medications (current/prescribed/dispensed)</a:t>
            </a:r>
          </a:p>
          <a:p>
            <a:r>
              <a:rPr lang="en-US" dirty="0"/>
              <a:t>Recent vitals (BP, HR, RR, O2, Temp)</a:t>
            </a:r>
          </a:p>
          <a:p>
            <a:r>
              <a:rPr lang="en-US" dirty="0"/>
              <a:t>Recent ECGs (if cardiac issue)</a:t>
            </a:r>
          </a:p>
          <a:p>
            <a:r>
              <a:rPr lang="en-US" dirty="0"/>
              <a:t>Recent healthcare encounters (date, location)</a:t>
            </a:r>
          </a:p>
          <a:p>
            <a:r>
              <a:rPr lang="en-US" dirty="0"/>
              <a:t>Recent diagnostic tests (labs, images)</a:t>
            </a:r>
          </a:p>
          <a:p>
            <a:r>
              <a:rPr lang="en-US" dirty="0"/>
              <a:t>Pertinent surgical history (procedures)</a:t>
            </a:r>
          </a:p>
          <a:p>
            <a:r>
              <a:rPr lang="en-US" dirty="0"/>
              <a:t>Barriers to care</a:t>
            </a:r>
          </a:p>
        </p:txBody>
      </p:sp>
    </p:spTree>
    <p:extLst>
      <p:ext uri="{BB962C8B-B14F-4D97-AF65-F5344CB8AC3E}">
        <p14:creationId xmlns:p14="http://schemas.microsoft.com/office/powerpoint/2010/main" val="67056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9A38-F553-5B5E-DF9D-A0AE78D1B459}"/>
              </a:ext>
            </a:extLst>
          </p:cNvPr>
          <p:cNvSpPr>
            <a:spLocks noGrp="1"/>
          </p:cNvSpPr>
          <p:nvPr>
            <p:ph type="title"/>
          </p:nvPr>
        </p:nvSpPr>
        <p:spPr/>
        <p:txBody>
          <a:bodyPr/>
          <a:lstStyle/>
          <a:p>
            <a:r>
              <a:rPr lang="en-US" dirty="0"/>
              <a:t>What’s “Pertinent?”</a:t>
            </a:r>
          </a:p>
        </p:txBody>
      </p:sp>
      <p:sp>
        <p:nvSpPr>
          <p:cNvPr id="3" name="Content Placeholder 2">
            <a:extLst>
              <a:ext uri="{FF2B5EF4-FFF2-40B4-BE49-F238E27FC236}">
                <a16:creationId xmlns:a16="http://schemas.microsoft.com/office/drawing/2014/main" id="{F2DFFCB4-311C-B025-7BD5-1448CA8FB5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9400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E5DC44-E9F4-4A00-BD2A-FACC4A85E0E2}" vid="{61F42279-B397-434F-84EC-AA260856EC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Task Force Template</Template>
  <TotalTime>1605</TotalTime>
  <Words>464</Words>
  <Application>Microsoft Office PowerPoint</Application>
  <PresentationFormat>Widescreen</PresentationFormat>
  <Paragraphs>66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Montserrat</vt:lpstr>
      <vt:lpstr>Verdana</vt:lpstr>
      <vt:lpstr>Office Theme</vt:lpstr>
      <vt:lpstr>EMS Interoperability Task Force May 9, 2024</vt:lpstr>
      <vt:lpstr>Task Force Overview</vt:lpstr>
      <vt:lpstr>Today’s Topics</vt:lpstr>
      <vt:lpstr>Today’s Question</vt:lpstr>
      <vt:lpstr>PowerPoint Presentation</vt:lpstr>
      <vt:lpstr>Demographics</vt:lpstr>
      <vt:lpstr>Clinical (critical)</vt:lpstr>
      <vt:lpstr>Clinical (additional)</vt:lpstr>
      <vt:lpstr>What’s “Pertinent?”</vt:lpstr>
      <vt:lpstr>Did We Answer Today’s Question?</vt:lpstr>
      <vt:lpstr>Wrap-up Call June 13</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 Interoperability Task Force February 16, 2023</dc:title>
  <dc:creator>Joshua Legler</dc:creator>
  <cp:lastModifiedBy>Joshua Legler</cp:lastModifiedBy>
  <cp:revision>57</cp:revision>
  <dcterms:created xsi:type="dcterms:W3CDTF">2023-02-09T17:49:00Z</dcterms:created>
  <dcterms:modified xsi:type="dcterms:W3CDTF">2024-05-09T16:52:19Z</dcterms:modified>
</cp:coreProperties>
</file>