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58" r:id="rId4"/>
    <p:sldId id="268" r:id="rId5"/>
    <p:sldId id="2390" r:id="rId6"/>
    <p:sldId id="257" r:id="rId7"/>
    <p:sldId id="2391" r:id="rId8"/>
    <p:sldId id="2389" r:id="rId9"/>
    <p:sldId id="284" r:id="rId10"/>
    <p:sldId id="287" r:id="rId11"/>
    <p:sldId id="285"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42C30"/>
    <a:srgbClr val="AA191F"/>
    <a:srgbClr val="E02428"/>
    <a:srgbClr val="ED6F72"/>
    <a:srgbClr val="E9676A"/>
    <a:srgbClr val="DFDFDF"/>
    <a:srgbClr val="580C10"/>
    <a:srgbClr val="A2161D"/>
    <a:srgbClr val="C81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464" autoAdjust="0"/>
  </p:normalViewPr>
  <p:slideViewPr>
    <p:cSldViewPr snapToGrid="0">
      <p:cViewPr varScale="1">
        <p:scale>
          <a:sx n="68" d="100"/>
          <a:sy n="68" d="100"/>
        </p:scale>
        <p:origin x="1190" y="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10F-818C-469C-A344-B1B611D87E0A}"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451C5-8980-43B2-9771-86E5F8C0B41F}" type="slidenum">
              <a:rPr lang="en-US" smtClean="0"/>
              <a:t>‹#›</a:t>
            </a:fld>
            <a:endParaRPr lang="en-US"/>
          </a:p>
        </p:txBody>
      </p:sp>
    </p:spTree>
    <p:extLst>
      <p:ext uri="{BB962C8B-B14F-4D97-AF65-F5344CB8AC3E}">
        <p14:creationId xmlns:p14="http://schemas.microsoft.com/office/powerpoint/2010/main" val="28416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orms.office.com/r/jZqdNDMdV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meeting is being recorded and will be posted. If you need anything removed from the recording, let us know.</a:t>
            </a:r>
          </a:p>
          <a:p>
            <a:r>
              <a:rPr lang="en-US" dirty="0"/>
              <a:t>Any new participants?</a:t>
            </a:r>
          </a:p>
        </p:txBody>
      </p:sp>
      <p:sp>
        <p:nvSpPr>
          <p:cNvPr id="4" name="Slide Number Placeholder 3"/>
          <p:cNvSpPr>
            <a:spLocks noGrp="1"/>
          </p:cNvSpPr>
          <p:nvPr>
            <p:ph type="sldNum" sz="quarter" idx="5"/>
          </p:nvPr>
        </p:nvSpPr>
        <p:spPr/>
        <p:txBody>
          <a:bodyPr/>
          <a:lstStyle/>
          <a:p>
            <a:fld id="{03F451C5-8980-43B2-9771-86E5F8C0B41F}" type="slidenum">
              <a:rPr lang="en-US" smtClean="0"/>
              <a:t>1</a:t>
            </a:fld>
            <a:endParaRPr lang="en-US"/>
          </a:p>
        </p:txBody>
      </p:sp>
    </p:spTree>
    <p:extLst>
      <p:ext uri="{BB962C8B-B14F-4D97-AF65-F5344CB8AC3E}">
        <p14:creationId xmlns:p14="http://schemas.microsoft.com/office/powerpoint/2010/main" val="328318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of task force purpose: to help EMS software vendors develop interoperability solutions for their customers</a:t>
            </a:r>
          </a:p>
          <a:p>
            <a:r>
              <a:rPr lang="en-US" dirty="0"/>
              <a:t>Wrap-up call: discuss at end of this call.</a:t>
            </a:r>
          </a:p>
        </p:txBody>
      </p:sp>
      <p:sp>
        <p:nvSpPr>
          <p:cNvPr id="4" name="Slide Number Placeholder 3"/>
          <p:cNvSpPr>
            <a:spLocks noGrp="1"/>
          </p:cNvSpPr>
          <p:nvPr>
            <p:ph type="sldNum" sz="quarter" idx="5"/>
          </p:nvPr>
        </p:nvSpPr>
        <p:spPr/>
        <p:txBody>
          <a:bodyPr/>
          <a:lstStyle/>
          <a:p>
            <a:fld id="{03F451C5-8980-43B2-9771-86E5F8C0B41F}" type="slidenum">
              <a:rPr lang="en-US" smtClean="0"/>
              <a:t>2</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3</a:t>
            </a:fld>
            <a:endParaRPr lang="en-US"/>
          </a:p>
        </p:txBody>
      </p:sp>
    </p:spTree>
    <p:extLst>
      <p:ext uri="{BB962C8B-B14F-4D97-AF65-F5344CB8AC3E}">
        <p14:creationId xmlns:p14="http://schemas.microsoft.com/office/powerpoint/2010/main" val="426414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treatment (required response in TEFCA)</a:t>
            </a:r>
          </a:p>
          <a:p>
            <a:r>
              <a:rPr lang="en-US" dirty="0"/>
              <a:t>Red: Health Care Operations (optional response in TEFCA)</a:t>
            </a:r>
          </a:p>
        </p:txBody>
      </p:sp>
      <p:sp>
        <p:nvSpPr>
          <p:cNvPr id="4" name="Slide Number Placeholder 3"/>
          <p:cNvSpPr>
            <a:spLocks noGrp="1"/>
          </p:cNvSpPr>
          <p:nvPr>
            <p:ph type="sldNum" sz="quarter" idx="5"/>
          </p:nvPr>
        </p:nvSpPr>
        <p:spPr/>
        <p:txBody>
          <a:bodyPr/>
          <a:lstStyle/>
          <a:p>
            <a:fld id="{03F451C5-8980-43B2-9771-86E5F8C0B41F}" type="slidenum">
              <a:rPr lang="en-US" smtClean="0"/>
              <a:t>4</a:t>
            </a:fld>
            <a:endParaRPr lang="en-US"/>
          </a:p>
        </p:txBody>
      </p:sp>
    </p:spTree>
    <p:extLst>
      <p:ext uri="{BB962C8B-B14F-4D97-AF65-F5344CB8AC3E}">
        <p14:creationId xmlns:p14="http://schemas.microsoft.com/office/powerpoint/2010/main" val="219128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the vast majority of agencies are </a:t>
            </a:r>
            <a:r>
              <a:rPr lang="en-US" b="1" dirty="0"/>
              <a:t>not</a:t>
            </a:r>
            <a:r>
              <a:rPr lang="en-US" dirty="0"/>
              <a:t> getting outcome data. But, we know that some are, and it’s not making its way into the national EMS database.</a:t>
            </a:r>
          </a:p>
          <a:p>
            <a:r>
              <a:rPr lang="en-US" dirty="0"/>
              <a:t>I’m guessing we should be around 10% if the national database were getting all the outcomes that agencies are getting.</a:t>
            </a:r>
          </a:p>
          <a:p>
            <a:r>
              <a:rPr lang="en-US" dirty="0"/>
              <a:t>I shared this with the state EMS data managers at the NASEMSO meeting last month.</a:t>
            </a:r>
          </a:p>
        </p:txBody>
      </p:sp>
      <p:sp>
        <p:nvSpPr>
          <p:cNvPr id="4" name="Slide Number Placeholder 3"/>
          <p:cNvSpPr>
            <a:spLocks noGrp="1"/>
          </p:cNvSpPr>
          <p:nvPr>
            <p:ph type="sldNum" sz="quarter" idx="5"/>
          </p:nvPr>
        </p:nvSpPr>
        <p:spPr/>
        <p:txBody>
          <a:bodyPr/>
          <a:lstStyle/>
          <a:p>
            <a:fld id="{B06E7258-EC28-468E-B32B-3E1CEDE6EDFB}" type="slidenum">
              <a:rPr lang="en-US" smtClean="0"/>
              <a:t>8</a:t>
            </a:fld>
            <a:endParaRPr lang="en-US"/>
          </a:p>
        </p:txBody>
      </p:sp>
    </p:spTree>
    <p:extLst>
      <p:ext uri="{BB962C8B-B14F-4D97-AF65-F5344CB8AC3E}">
        <p14:creationId xmlns:p14="http://schemas.microsoft.com/office/powerpoint/2010/main" val="382389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procedure being coded in other code sets (not just ICD-10-PCS)</a:t>
            </a:r>
          </a:p>
        </p:txBody>
      </p:sp>
      <p:sp>
        <p:nvSpPr>
          <p:cNvPr id="4" name="Slide Number Placeholder 3"/>
          <p:cNvSpPr>
            <a:spLocks noGrp="1"/>
          </p:cNvSpPr>
          <p:nvPr>
            <p:ph type="sldNum" sz="quarter" idx="5"/>
          </p:nvPr>
        </p:nvSpPr>
        <p:spPr/>
        <p:txBody>
          <a:bodyPr/>
          <a:lstStyle/>
          <a:p>
            <a:fld id="{03F451C5-8980-43B2-9771-86E5F8C0B41F}" type="slidenum">
              <a:rPr lang="en-US" smtClean="0"/>
              <a:t>10</a:t>
            </a:fld>
            <a:endParaRPr lang="en-US"/>
          </a:p>
        </p:txBody>
      </p:sp>
    </p:spTree>
    <p:extLst>
      <p:ext uri="{BB962C8B-B14F-4D97-AF65-F5344CB8AC3E}">
        <p14:creationId xmlns:p14="http://schemas.microsoft.com/office/powerpoint/2010/main" val="36328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Dictionary: https://nemsis.org/media/nemsis_v3/release-3.5.0/DataDictionary/PDFHTML/EMSDEMSTATE/index.html</a:t>
            </a:r>
          </a:p>
          <a:p>
            <a:r>
              <a:rPr lang="en-US" dirty="0"/>
              <a:t>Adding Important Elements: https://github.com/IHE/EMS/wiki/Data-Elements-to-be-Shared#hospital-encounter-information-to-ems</a:t>
            </a:r>
          </a:p>
        </p:txBody>
      </p:sp>
      <p:sp>
        <p:nvSpPr>
          <p:cNvPr id="4" name="Slide Number Placeholder 3"/>
          <p:cNvSpPr>
            <a:spLocks noGrp="1"/>
          </p:cNvSpPr>
          <p:nvPr>
            <p:ph type="sldNum" sz="quarter" idx="5"/>
          </p:nvPr>
        </p:nvSpPr>
        <p:spPr/>
        <p:txBody>
          <a:bodyPr/>
          <a:lstStyle/>
          <a:p>
            <a:fld id="{03F451C5-8980-43B2-9771-86E5F8C0B41F}" type="slidenum">
              <a:rPr lang="en-US" smtClean="0"/>
              <a:t>11</a:t>
            </a:fld>
            <a:endParaRPr lang="en-US"/>
          </a:p>
        </p:txBody>
      </p:sp>
    </p:spTree>
    <p:extLst>
      <p:ext uri="{BB962C8B-B14F-4D97-AF65-F5344CB8AC3E}">
        <p14:creationId xmlns:p14="http://schemas.microsoft.com/office/powerpoint/2010/main" val="385700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Github</a:t>
            </a:r>
            <a:r>
              <a:rPr lang="en-US" dirty="0"/>
              <a:t> site.</a:t>
            </a:r>
          </a:p>
        </p:txBody>
      </p:sp>
      <p:sp>
        <p:nvSpPr>
          <p:cNvPr id="4" name="Slide Number Placeholder 3"/>
          <p:cNvSpPr>
            <a:spLocks noGrp="1"/>
          </p:cNvSpPr>
          <p:nvPr>
            <p:ph type="sldNum" sz="quarter" idx="5"/>
          </p:nvPr>
        </p:nvSpPr>
        <p:spPr/>
        <p:txBody>
          <a:bodyPr/>
          <a:lstStyle/>
          <a:p>
            <a:fld id="{03F451C5-8980-43B2-9771-86E5F8C0B41F}" type="slidenum">
              <a:rPr lang="en-US" smtClean="0"/>
              <a:t>12</a:t>
            </a:fld>
            <a:endParaRPr lang="en-US"/>
          </a:p>
        </p:txBody>
      </p:sp>
    </p:spTree>
    <p:extLst>
      <p:ext uri="{BB962C8B-B14F-4D97-AF65-F5344CB8AC3E}">
        <p14:creationId xmlns:p14="http://schemas.microsoft.com/office/powerpoint/2010/main" val="207294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a little different this time: </a:t>
            </a:r>
            <a:r>
              <a:rPr lang="en-US" sz="1800" u="sng" dirty="0">
                <a:solidFill>
                  <a:srgbClr val="467886"/>
                </a:solidFill>
                <a:effectLst/>
                <a:latin typeface="Calibri" panose="020F0502020204030204" pitchFamily="34" charset="0"/>
                <a:ea typeface="PMingLiU" panose="02020500000000000000" pitchFamily="18" charset="-120"/>
                <a:cs typeface="Aptos" panose="020B0004020202020204" pitchFamily="34" charset="0"/>
                <a:hlinkClick r:id="rId3"/>
              </a:rPr>
              <a:t>https://forms.office.com/r/jZqdNDMdVh</a:t>
            </a:r>
            <a:endParaRPr lang="en-US" sz="1800" dirty="0">
              <a:effectLst/>
              <a:latin typeface="Aptos" panose="020B0004020202020204" pitchFamily="34" charset="0"/>
              <a:ea typeface="PMingLiU" panose="02020500000000000000" pitchFamily="18" charset="-120"/>
              <a:cs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Ending task force calls doesn’t mean we’ve finished. It means we’ve collected enough information to know our path forward and the work we need to do over the next few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Future: Keeping Google Group in place for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Clay: Closing comments</a:t>
            </a:r>
          </a:p>
        </p:txBody>
      </p:sp>
      <p:sp>
        <p:nvSpPr>
          <p:cNvPr id="4" name="Slide Number Placeholder 3"/>
          <p:cNvSpPr>
            <a:spLocks noGrp="1"/>
          </p:cNvSpPr>
          <p:nvPr>
            <p:ph type="sldNum" sz="quarter" idx="5"/>
          </p:nvPr>
        </p:nvSpPr>
        <p:spPr/>
        <p:txBody>
          <a:bodyPr/>
          <a:lstStyle/>
          <a:p>
            <a:fld id="{03F451C5-8980-43B2-9771-86E5F8C0B41F}" type="slidenum">
              <a:rPr lang="en-US" smtClean="0"/>
              <a:t>13</a:t>
            </a:fld>
            <a:endParaRPr lang="en-US"/>
          </a:p>
        </p:txBody>
      </p:sp>
    </p:spTree>
    <p:extLst>
      <p:ext uri="{BB962C8B-B14F-4D97-AF65-F5344CB8AC3E}">
        <p14:creationId xmlns:p14="http://schemas.microsoft.com/office/powerpoint/2010/main" val="318588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6/13/2024</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297381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6/13/2024</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39376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6/13/2024</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45987" y="5763260"/>
            <a:ext cx="1975443" cy="548640"/>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HE">
            <a:extLst>
              <a:ext uri="{FF2B5EF4-FFF2-40B4-BE49-F238E27FC236}">
                <a16:creationId xmlns:a16="http://schemas.microsoft.com/office/drawing/2014/main" id="{053E8871-15B9-C4F5-B948-9AB5D8490D3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871518" y="5813736"/>
            <a:ext cx="1271752" cy="457200"/>
          </a:xfrm>
          <a:prstGeom prst="rect">
            <a:avLst/>
          </a:prstGeom>
        </p:spPr>
      </p:pic>
      <p:sp>
        <p:nvSpPr>
          <p:cNvPr id="9" name="TextBox 8">
            <a:extLst>
              <a:ext uri="{FF2B5EF4-FFF2-40B4-BE49-F238E27FC236}">
                <a16:creationId xmlns:a16="http://schemas.microsoft.com/office/drawing/2014/main" id="{4A9C117B-F261-58EF-D27A-BF19AD3B86CF}"/>
              </a:ext>
            </a:extLst>
          </p:cNvPr>
          <p:cNvSpPr txBox="1"/>
          <p:nvPr userDrawn="1"/>
        </p:nvSpPr>
        <p:spPr>
          <a:xfrm>
            <a:off x="6096001" y="6236211"/>
            <a:ext cx="6096000" cy="594858"/>
          </a:xfrm>
          <a:prstGeom prst="rect">
            <a:avLst/>
          </a:prstGeom>
          <a:noFill/>
        </p:spPr>
        <p:txBody>
          <a:bodyPr wrap="square" rtlCol="0" anchor="ctr">
            <a:normAutofit/>
          </a:bodyPr>
          <a:lstStyle/>
          <a:p>
            <a:pPr algn="ctr"/>
            <a:r>
              <a:rPr lang="en-US" dirty="0">
                <a:solidFill>
                  <a:schemeClr val="bg1">
                    <a:lumMod val="95000"/>
                  </a:schemeClr>
                </a:solidFill>
                <a:latin typeface="Verdana" panose="020B0604030504040204" pitchFamily="34" charset="0"/>
                <a:ea typeface="Verdana" panose="020B0604030504040204" pitchFamily="34" charset="0"/>
              </a:rPr>
              <a:t>EMS Interoperability Task Force</a:t>
            </a:r>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HE/EM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HE/EMS/wiki/Incorporating-Hospital-Outcomes-into-NEMSIS-Docum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800-B1F7-5816-C5BA-60FC3F396E63}"/>
              </a:ext>
            </a:extLst>
          </p:cNvPr>
          <p:cNvSpPr>
            <a:spLocks noGrp="1"/>
          </p:cNvSpPr>
          <p:nvPr>
            <p:ph type="ctrTitle"/>
          </p:nvPr>
        </p:nvSpPr>
        <p:spPr/>
        <p:txBody>
          <a:bodyPr>
            <a:normAutofit/>
          </a:bodyPr>
          <a:lstStyle/>
          <a:p>
            <a:r>
              <a:rPr lang="en-US" dirty="0"/>
              <a:t>EMS Interoperability</a:t>
            </a:r>
            <a:br>
              <a:rPr lang="en-US" dirty="0"/>
            </a:br>
            <a:r>
              <a:rPr lang="en-US" dirty="0"/>
              <a:t>Task Force</a:t>
            </a:r>
            <a:br>
              <a:rPr lang="en-US" dirty="0"/>
            </a:br>
            <a:r>
              <a:rPr lang="en-US" sz="4000" dirty="0"/>
              <a:t>June 13, 2024</a:t>
            </a:r>
          </a:p>
        </p:txBody>
      </p:sp>
      <p:sp>
        <p:nvSpPr>
          <p:cNvPr id="3" name="Subtitle 2">
            <a:extLst>
              <a:ext uri="{FF2B5EF4-FFF2-40B4-BE49-F238E27FC236}">
                <a16:creationId xmlns:a16="http://schemas.microsoft.com/office/drawing/2014/main" id="{6D3AED9D-CB84-8F77-196A-C22ABD35BA12}"/>
              </a:ext>
            </a:extLst>
          </p:cNvPr>
          <p:cNvSpPr>
            <a:spLocks noGrp="1"/>
          </p:cNvSpPr>
          <p:nvPr>
            <p:ph type="subTitle" idx="1"/>
          </p:nvPr>
        </p:nvSpPr>
        <p:spPr/>
        <p:txBody>
          <a:bodyPr anchor="ctr"/>
          <a:lstStyle/>
          <a:p>
            <a:r>
              <a:rPr lang="en-US" dirty="0"/>
              <a:t>Next Steps for TEFCA and NEMSIS</a:t>
            </a:r>
          </a:p>
        </p:txBody>
      </p:sp>
    </p:spTree>
    <p:extLst>
      <p:ext uri="{BB962C8B-B14F-4D97-AF65-F5344CB8AC3E}">
        <p14:creationId xmlns:p14="http://schemas.microsoft.com/office/powerpoint/2010/main" val="378855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8542F4-A091-BACF-3A67-A90C6FD8155E}"/>
              </a:ext>
            </a:extLst>
          </p:cNvPr>
          <p:cNvSpPr txBox="1"/>
          <p:nvPr/>
        </p:nvSpPr>
        <p:spPr>
          <a:xfrm>
            <a:off x="321733" y="1137356"/>
            <a:ext cx="11548534" cy="3231654"/>
          </a:xfrm>
          <a:prstGeom prst="rect">
            <a:avLst/>
          </a:prstGeom>
          <a:noFill/>
        </p:spPr>
        <p:txBody>
          <a:bodyPr wrap="square">
            <a:spAutoFit/>
          </a:bodyPr>
          <a:lstStyle/>
          <a:p>
            <a:r>
              <a:rPr lang="en-US" sz="1200" b="0" dirty="0">
                <a:solidFill>
                  <a:srgbClr val="800000"/>
                </a:solidFill>
                <a:effectLst/>
                <a:latin typeface="Consolas" panose="020B0609020204030204" pitchFamily="49" charset="0"/>
              </a:rPr>
              <a:t>&lt;procedure</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moodCode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"EVN"</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classCode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"PROC"</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templateId</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root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"2.16.840.1.113883.10.20.22.4.14"</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extension</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"2014-06-09"</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&lt;id</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root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"64af26d5-88ef-4169-ba16-c6ef16a1824f"</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&lt;code</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"6025007"</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"Laparoscopic appendectomy"</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"2.16.840.1.113883.6.96"</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"SNOMED-CT"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&lt;translation</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"2.16.840.1.113883.6.12"</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"CPT"</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"44970"</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"Laparoscopic Appendectomy"</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&lt;translation</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"2.16.840.1.113883.6.4"</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"ICD-10-PCS"</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"0DTJ4ZZ"</a:t>
            </a:r>
            <a:r>
              <a:rPr lang="en-US" sz="1200" b="0" dirty="0">
                <a:solidFill>
                  <a:srgbClr val="000000"/>
                </a:solidFill>
                <a:effectLst/>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"Resection of Appendix, Percutaneous Endoscopic Approach"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&lt;translation</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"2.16.840.1.113883.6.104"</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"ICD-9-CM"</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"47.01"</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"Laparoscopic appendectomy"</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&lt;/code&gt;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statusCode</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"completed"</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effectiveTime</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xsi:type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"IVL_TS"</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&lt;low</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value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"20140910092205-0500"</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&lt;high</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value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"20140910111514-0500"</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effectiveTime</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methodCode</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"51316009"</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"2.16.840.1.113883.6.96"</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"Laparoscopic procedure"</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"SNOMED-CT"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targetSiteCode</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code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"181255000"</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"2.16.840.1.113883.6.96"</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displayName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"Entire appendix"</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codeSystemName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"SNOMED-CT"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800000"/>
                </a:solidFill>
                <a:effectLst/>
                <a:latin typeface="Consolas" panose="020B0609020204030204" pitchFamily="49" charset="0"/>
              </a:rPr>
              <a:t>&lt;/procedure&gt;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8580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FC58-9094-24CB-6B9F-E20C3A538695}"/>
              </a:ext>
            </a:extLst>
          </p:cNvPr>
          <p:cNvSpPr>
            <a:spLocks noGrp="1"/>
          </p:cNvSpPr>
          <p:nvPr>
            <p:ph type="title"/>
          </p:nvPr>
        </p:nvSpPr>
        <p:spPr/>
        <p:txBody>
          <a:bodyPr/>
          <a:lstStyle/>
          <a:p>
            <a:r>
              <a:rPr lang="en-US" dirty="0"/>
              <a:t>NEMSIS Version Changes</a:t>
            </a:r>
          </a:p>
        </p:txBody>
      </p:sp>
      <p:sp>
        <p:nvSpPr>
          <p:cNvPr id="3" name="Content Placeholder 2">
            <a:extLst>
              <a:ext uri="{FF2B5EF4-FFF2-40B4-BE49-F238E27FC236}">
                <a16:creationId xmlns:a16="http://schemas.microsoft.com/office/drawing/2014/main" id="{1EFF96E9-3E37-A16F-01BB-999D4E6AA0B2}"/>
              </a:ext>
            </a:extLst>
          </p:cNvPr>
          <p:cNvSpPr>
            <a:spLocks noGrp="1"/>
          </p:cNvSpPr>
          <p:nvPr>
            <p:ph idx="1"/>
          </p:nvPr>
        </p:nvSpPr>
        <p:spPr/>
        <p:txBody>
          <a:bodyPr/>
          <a:lstStyle/>
          <a:p>
            <a:pPr marL="0" indent="0">
              <a:buNone/>
            </a:pPr>
            <a:r>
              <a:rPr lang="en-US" dirty="0"/>
              <a:t>Examples:</a:t>
            </a:r>
          </a:p>
          <a:p>
            <a:pPr lvl="1"/>
            <a:r>
              <a:rPr lang="en-US" dirty="0"/>
              <a:t>Opening up </a:t>
            </a:r>
            <a:r>
              <a:rPr lang="en-US" dirty="0" err="1"/>
              <a:t>eOutcome</a:t>
            </a:r>
            <a:r>
              <a:rPr lang="en-US" dirty="0"/>
              <a:t> procedures and diagnoses to multiple code sets</a:t>
            </a:r>
          </a:p>
          <a:p>
            <a:pPr lvl="1"/>
            <a:r>
              <a:rPr lang="en-US" dirty="0"/>
              <a:t>Changing from ED vs hospital to admission vs working vs discharge</a:t>
            </a:r>
          </a:p>
          <a:p>
            <a:pPr lvl="1"/>
            <a:r>
              <a:rPr lang="en-US" dirty="0"/>
              <a:t>Allowing outcomes from multiple hospitals</a:t>
            </a:r>
          </a:p>
          <a:p>
            <a:pPr lvl="1"/>
            <a:r>
              <a:rPr lang="en-US" dirty="0"/>
              <a:t>Adding important elements</a:t>
            </a:r>
          </a:p>
        </p:txBody>
      </p:sp>
    </p:spTree>
    <p:extLst>
      <p:ext uri="{BB962C8B-B14F-4D97-AF65-F5344CB8AC3E}">
        <p14:creationId xmlns:p14="http://schemas.microsoft.com/office/powerpoint/2010/main" val="84105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1045-DC3A-120D-5C6E-3149B9F31198}"/>
              </a:ext>
            </a:extLst>
          </p:cNvPr>
          <p:cNvSpPr>
            <a:spLocks noGrp="1"/>
          </p:cNvSpPr>
          <p:nvPr>
            <p:ph type="title"/>
          </p:nvPr>
        </p:nvSpPr>
        <p:spPr/>
        <p:txBody>
          <a:bodyPr/>
          <a:lstStyle/>
          <a:p>
            <a:r>
              <a:rPr lang="en-US" dirty="0"/>
              <a:t>Summer 2024 Resources</a:t>
            </a:r>
          </a:p>
        </p:txBody>
      </p:sp>
      <p:sp>
        <p:nvSpPr>
          <p:cNvPr id="3" name="Content Placeholder 2">
            <a:extLst>
              <a:ext uri="{FF2B5EF4-FFF2-40B4-BE49-F238E27FC236}">
                <a16:creationId xmlns:a16="http://schemas.microsoft.com/office/drawing/2014/main" id="{B5FEF47C-5684-6CD3-616A-FC450C021FC6}"/>
              </a:ext>
            </a:extLst>
          </p:cNvPr>
          <p:cNvSpPr>
            <a:spLocks noGrp="1"/>
          </p:cNvSpPr>
          <p:nvPr>
            <p:ph idx="1"/>
          </p:nvPr>
        </p:nvSpPr>
        <p:spPr/>
        <p:txBody>
          <a:bodyPr>
            <a:normAutofit/>
          </a:bodyPr>
          <a:lstStyle/>
          <a:p>
            <a:pPr marL="0" indent="0">
              <a:buNone/>
            </a:pPr>
            <a:r>
              <a:rPr lang="en-US" dirty="0"/>
              <a:t>XSLTs and Sample Documents:</a:t>
            </a:r>
          </a:p>
          <a:p>
            <a:pPr marL="0" indent="0">
              <a:buNone/>
            </a:pPr>
            <a:endParaRPr lang="en-US" sz="2000" dirty="0"/>
          </a:p>
          <a:p>
            <a:r>
              <a:rPr lang="en-US" sz="2000" dirty="0"/>
              <a:t>(Published) HL7 v3 C-CDA Inpatient Discharge Summary &gt; NEMSIS </a:t>
            </a:r>
            <a:r>
              <a:rPr lang="en-US" sz="2000" dirty="0" err="1"/>
              <a:t>eOutcome</a:t>
            </a:r>
            <a:endParaRPr lang="en-US" sz="2000" dirty="0"/>
          </a:p>
          <a:p>
            <a:r>
              <a:rPr lang="en-US" sz="2000" dirty="0"/>
              <a:t>(June) HL7 v3 C-CDA ED Discharge Summary &gt; NEMSIS </a:t>
            </a:r>
            <a:r>
              <a:rPr lang="en-US" sz="2000" dirty="0" err="1"/>
              <a:t>eOutcome</a:t>
            </a:r>
            <a:endParaRPr lang="en-US" sz="2000" dirty="0"/>
          </a:p>
          <a:p>
            <a:r>
              <a:rPr lang="en-US" sz="2000" dirty="0"/>
              <a:t>(July) HL7 v3 C-CDA Continuity of Care Document (CCD) &gt; NEMSIS </a:t>
            </a:r>
            <a:r>
              <a:rPr lang="en-US" sz="2000" dirty="0" err="1"/>
              <a:t>eOutcome</a:t>
            </a:r>
            <a:endParaRPr lang="en-US" sz="2000" dirty="0"/>
          </a:p>
          <a:p>
            <a:r>
              <a:rPr lang="en-US" sz="2000" dirty="0"/>
              <a:t>(August) NEMSIS v3 PCR &gt; HL7 v3 C-CDA Unstructured Document Translation</a:t>
            </a:r>
          </a:p>
          <a:p>
            <a:pPr marL="0" indent="0">
              <a:buNone/>
            </a:pPr>
            <a:endParaRPr lang="en-US" sz="2000" dirty="0">
              <a:hlinkClick r:id="rId3"/>
            </a:endParaRPr>
          </a:p>
          <a:p>
            <a:pPr marL="0" indent="0">
              <a:buNone/>
            </a:pPr>
            <a:r>
              <a:rPr lang="en-US" dirty="0">
                <a:hlinkClick r:id="rId3"/>
              </a:rPr>
              <a:t>https://github.com/IHE/EMS</a:t>
            </a:r>
            <a:r>
              <a:rPr lang="en-US" dirty="0"/>
              <a:t> &gt; Transformations</a:t>
            </a:r>
          </a:p>
        </p:txBody>
      </p:sp>
    </p:spTree>
    <p:extLst>
      <p:ext uri="{BB962C8B-B14F-4D97-AF65-F5344CB8AC3E}">
        <p14:creationId xmlns:p14="http://schemas.microsoft.com/office/powerpoint/2010/main" val="216415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a:xfrm>
            <a:off x="838200" y="365125"/>
            <a:ext cx="10515600" cy="1325563"/>
          </a:xfrm>
        </p:spPr>
        <p:txBody>
          <a:bodyPr/>
          <a:lstStyle/>
          <a:p>
            <a:r>
              <a:rPr lang="en-US" dirty="0"/>
              <a:t>Next Steps</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a:xfrm>
            <a:off x="838200" y="1825625"/>
            <a:ext cx="10515600" cy="3937635"/>
          </a:xfrm>
        </p:spPr>
        <p:txBody>
          <a:bodyPr>
            <a:normAutofit/>
          </a:bodyPr>
          <a:lstStyle/>
          <a:p>
            <a:r>
              <a:rPr lang="en-US" dirty="0"/>
              <a:t>This is the final monthly meeting</a:t>
            </a:r>
          </a:p>
          <a:p>
            <a:r>
              <a:rPr lang="en-US" dirty="0"/>
              <a:t>Final survey</a:t>
            </a:r>
          </a:p>
          <a:p>
            <a:r>
              <a:rPr lang="en-US" dirty="0"/>
              <a:t>Google Group will continue</a:t>
            </a:r>
          </a:p>
          <a:p>
            <a:r>
              <a:rPr lang="en-US" dirty="0"/>
              <a:t>Future meetings may be scheduled as needed</a:t>
            </a:r>
          </a:p>
        </p:txBody>
      </p:sp>
      <p:pic>
        <p:nvPicPr>
          <p:cNvPr id="4" name="Picture 3">
            <a:extLst>
              <a:ext uri="{FF2B5EF4-FFF2-40B4-BE49-F238E27FC236}">
                <a16:creationId xmlns:a16="http://schemas.microsoft.com/office/drawing/2014/main" id="{0D2C212A-8983-AA4A-F634-E06DD9FC0EF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363200" y="0"/>
            <a:ext cx="1828800" cy="1828800"/>
          </a:xfrm>
          <a:prstGeom prst="rect">
            <a:avLst/>
          </a:prstGeom>
        </p:spPr>
      </p:pic>
    </p:spTree>
    <p:extLst>
      <p:ext uri="{BB962C8B-B14F-4D97-AF65-F5344CB8AC3E}">
        <p14:creationId xmlns:p14="http://schemas.microsoft.com/office/powerpoint/2010/main" val="147716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Task Force Overview</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pPr marL="0" indent="0">
              <a:buNone/>
            </a:pPr>
            <a:endParaRPr lang="en-US" sz="1600" dirty="0"/>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2/23: Identifying data exchange partners and establishing relationships</a:t>
            </a:r>
          </a:p>
          <a:p>
            <a:r>
              <a:rPr lang="en-US" sz="1600" dirty="0"/>
              <a:t>3/23: Governmental, regulatory, and contractual environment</a:t>
            </a:r>
          </a:p>
          <a:p>
            <a:r>
              <a:rPr lang="en-US" sz="1600" dirty="0"/>
              <a:t>4/23: Regulatory environment and national networks recap</a:t>
            </a:r>
          </a:p>
          <a:p>
            <a:r>
              <a:rPr lang="en-US" sz="1600" dirty="0"/>
              <a:t>5/23, 6/23: Sequence/workflow</a:t>
            </a:r>
          </a:p>
          <a:p>
            <a:r>
              <a:rPr lang="en-US" sz="1600" dirty="0"/>
              <a:t>7/23: Standards and profiles overview</a:t>
            </a:r>
            <a:br>
              <a:rPr lang="en-US" sz="1600" dirty="0"/>
            </a:br>
            <a:endParaRPr lang="en-US" sz="1600" dirty="0"/>
          </a:p>
          <a:p>
            <a:r>
              <a:rPr lang="en-US" sz="1600" dirty="0"/>
              <a:t>8/23, 9/23, 10/23: Standards and profiles to use in workflow</a:t>
            </a:r>
          </a:p>
          <a:p>
            <a:r>
              <a:rPr lang="en-US" sz="1600" dirty="0"/>
              <a:t>11/23, 1/24: Patient identification and record matching</a:t>
            </a:r>
          </a:p>
          <a:p>
            <a:r>
              <a:rPr lang="en-US" sz="1600" dirty="0"/>
              <a:t>Data elements to be shared and parsed:</a:t>
            </a:r>
          </a:p>
          <a:p>
            <a:pPr lvl="1"/>
            <a:r>
              <a:rPr lang="en-US" sz="1600" dirty="0"/>
              <a:t>2/24: Hospital Outcomes to EMS </a:t>
            </a:r>
          </a:p>
          <a:p>
            <a:pPr lvl="1"/>
            <a:r>
              <a:rPr lang="en-US" sz="1600" dirty="0"/>
              <a:t>4/24: EMS to Hospital</a:t>
            </a:r>
          </a:p>
          <a:p>
            <a:pPr lvl="1"/>
            <a:r>
              <a:rPr lang="en-US" sz="1600" dirty="0"/>
              <a:t>5/24: Patient History to EMS</a:t>
            </a:r>
          </a:p>
          <a:p>
            <a:r>
              <a:rPr lang="en-US" sz="1600" b="1" dirty="0"/>
              <a:t>6/24: Next Steps for TEFCA and NEMSIS</a:t>
            </a:r>
          </a:p>
        </p:txBody>
      </p:sp>
    </p:spTree>
    <p:extLst>
      <p:ext uri="{BB962C8B-B14F-4D97-AF65-F5344CB8AC3E}">
        <p14:creationId xmlns:p14="http://schemas.microsoft.com/office/powerpoint/2010/main" val="23400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8DC0-6A4D-48BB-FAB8-A2C02DD13B10}"/>
              </a:ext>
            </a:extLst>
          </p:cNvPr>
          <p:cNvSpPr>
            <a:spLocks noGrp="1"/>
          </p:cNvSpPr>
          <p:nvPr>
            <p:ph type="title"/>
          </p:nvPr>
        </p:nvSpPr>
        <p:spPr/>
        <p:txBody>
          <a:bodyPr/>
          <a:lstStyle/>
          <a:p>
            <a:r>
              <a:rPr lang="en-US"/>
              <a:t>Today’s Topics</a:t>
            </a:r>
            <a:endParaRPr lang="en-US" dirty="0"/>
          </a:p>
        </p:txBody>
      </p:sp>
      <p:sp>
        <p:nvSpPr>
          <p:cNvPr id="3" name="Content Placeholder 2">
            <a:extLst>
              <a:ext uri="{FF2B5EF4-FFF2-40B4-BE49-F238E27FC236}">
                <a16:creationId xmlns:a16="http://schemas.microsoft.com/office/drawing/2014/main" id="{A8442D9B-2919-CAC2-3422-B4387D9DA06A}"/>
              </a:ext>
            </a:extLst>
          </p:cNvPr>
          <p:cNvSpPr>
            <a:spLocks noGrp="1"/>
          </p:cNvSpPr>
          <p:nvPr>
            <p:ph idx="1"/>
          </p:nvPr>
        </p:nvSpPr>
        <p:spPr/>
        <p:txBody>
          <a:bodyPr>
            <a:normAutofit/>
          </a:bodyPr>
          <a:lstStyle/>
          <a:p>
            <a:pPr marL="514350" indent="-514350">
              <a:buFont typeface="+mj-lt"/>
              <a:buAutoNum type="arabicPeriod"/>
            </a:pPr>
            <a:r>
              <a:rPr lang="en-US" dirty="0"/>
              <a:t>Next steps for TEFCA support for outcomes queries</a:t>
            </a:r>
          </a:p>
          <a:p>
            <a:pPr marL="514350" indent="-514350">
              <a:buFont typeface="+mj-lt"/>
              <a:buAutoNum type="arabicPeriod"/>
            </a:pPr>
            <a:r>
              <a:rPr lang="en-US" dirty="0"/>
              <a:t>Challenges to incorporating outcome data into NEMSIS exports</a:t>
            </a:r>
          </a:p>
          <a:p>
            <a:pPr marL="514350" indent="-514350">
              <a:buFont typeface="+mj-lt"/>
              <a:buAutoNum type="arabicPeriod"/>
            </a:pPr>
            <a:r>
              <a:rPr lang="en-US" dirty="0"/>
              <a:t>Changes to NEMSIS standard to improve interoperability</a:t>
            </a:r>
          </a:p>
          <a:p>
            <a:pPr marL="514350" indent="-514350">
              <a:buFont typeface="+mj-lt"/>
              <a:buAutoNum type="arabicPeriod"/>
            </a:pPr>
            <a:r>
              <a:rPr lang="en-US" dirty="0"/>
              <a:t>NEMSIS TAC’s next steps on interoperability</a:t>
            </a:r>
          </a:p>
        </p:txBody>
      </p:sp>
    </p:spTree>
    <p:extLst>
      <p:ext uri="{BB962C8B-B14F-4D97-AF65-F5344CB8AC3E}">
        <p14:creationId xmlns:p14="http://schemas.microsoft.com/office/powerpoint/2010/main" val="43987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C6839-57DF-14B4-3C28-86FACE38194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3528" y="1564426"/>
            <a:ext cx="11244943" cy="3729148"/>
          </a:xfrm>
          <a:prstGeom prst="rect">
            <a:avLst/>
          </a:prstGeom>
        </p:spPr>
      </p:pic>
      <p:sp>
        <p:nvSpPr>
          <p:cNvPr id="4" name="Rectangle: Rounded Corners 3">
            <a:extLst>
              <a:ext uri="{FF2B5EF4-FFF2-40B4-BE49-F238E27FC236}">
                <a16:creationId xmlns:a16="http://schemas.microsoft.com/office/drawing/2014/main" id="{88794611-1DEA-9299-C2B9-045B220AF1DE}"/>
              </a:ext>
            </a:extLst>
          </p:cNvPr>
          <p:cNvSpPr/>
          <p:nvPr/>
        </p:nvSpPr>
        <p:spPr>
          <a:xfrm>
            <a:off x="812801" y="2220686"/>
            <a:ext cx="9900356" cy="1832025"/>
          </a:xfrm>
          <a:prstGeom prst="roundRect">
            <a:avLst>
              <a:gd name="adj" fmla="val 9571"/>
            </a:avLst>
          </a:prstGeom>
          <a:solidFill>
            <a:schemeClr val="accent6">
              <a:alpha val="25098"/>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7799AFA-84FF-58AF-D33D-2B98F7405848}"/>
              </a:ext>
            </a:extLst>
          </p:cNvPr>
          <p:cNvSpPr/>
          <p:nvPr/>
        </p:nvSpPr>
        <p:spPr>
          <a:xfrm>
            <a:off x="812800" y="4052711"/>
            <a:ext cx="10747021" cy="1354667"/>
          </a:xfrm>
          <a:prstGeom prst="roundRect">
            <a:avLst/>
          </a:prstGeom>
          <a:solidFill>
            <a:schemeClr val="accent2">
              <a:alpha val="25098"/>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DACC8F0-1C57-1B4B-DC9C-86907D9B2CB2}"/>
              </a:ext>
            </a:extLst>
          </p:cNvPr>
          <p:cNvSpPr txBox="1"/>
          <p:nvPr/>
        </p:nvSpPr>
        <p:spPr>
          <a:xfrm rot="10800000">
            <a:off x="351135" y="2988061"/>
            <a:ext cx="461665" cy="1064650"/>
          </a:xfrm>
          <a:prstGeom prst="rect">
            <a:avLst/>
          </a:prstGeom>
          <a:noFill/>
        </p:spPr>
        <p:txBody>
          <a:bodyPr vert="eaVert" wrap="none" rtlCol="0">
            <a:spAutoFit/>
          </a:bodyPr>
          <a:lstStyle/>
          <a:p>
            <a:r>
              <a:rPr lang="en-US" dirty="0"/>
              <a:t>Treatment</a:t>
            </a:r>
          </a:p>
        </p:txBody>
      </p:sp>
      <p:sp>
        <p:nvSpPr>
          <p:cNvPr id="6" name="TextBox 5">
            <a:extLst>
              <a:ext uri="{FF2B5EF4-FFF2-40B4-BE49-F238E27FC236}">
                <a16:creationId xmlns:a16="http://schemas.microsoft.com/office/drawing/2014/main" id="{89A17D5F-4899-E9E0-282F-5EB9605E05B9}"/>
              </a:ext>
            </a:extLst>
          </p:cNvPr>
          <p:cNvSpPr txBox="1"/>
          <p:nvPr/>
        </p:nvSpPr>
        <p:spPr>
          <a:xfrm rot="10800000">
            <a:off x="11559821" y="3123996"/>
            <a:ext cx="461665" cy="2283382"/>
          </a:xfrm>
          <a:prstGeom prst="rect">
            <a:avLst/>
          </a:prstGeom>
          <a:noFill/>
        </p:spPr>
        <p:txBody>
          <a:bodyPr vert="eaVert" wrap="none" rtlCol="0">
            <a:spAutoFit/>
          </a:bodyPr>
          <a:lstStyle/>
          <a:p>
            <a:r>
              <a:rPr lang="en-US" dirty="0"/>
              <a:t>Health Care Operations</a:t>
            </a:r>
          </a:p>
        </p:txBody>
      </p:sp>
    </p:spTree>
    <p:extLst>
      <p:ext uri="{BB962C8B-B14F-4D97-AF65-F5344CB8AC3E}">
        <p14:creationId xmlns:p14="http://schemas.microsoft.com/office/powerpoint/2010/main" val="327610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03435-95B2-68F3-813B-58889171DE7B}"/>
              </a:ext>
            </a:extLst>
          </p:cNvPr>
          <p:cNvSpPr>
            <a:spLocks noGrp="1"/>
          </p:cNvSpPr>
          <p:nvPr>
            <p:ph type="title"/>
          </p:nvPr>
        </p:nvSpPr>
        <p:spPr>
          <a:xfrm>
            <a:off x="838200" y="365125"/>
            <a:ext cx="10515600" cy="1325563"/>
          </a:xfrm>
        </p:spPr>
        <p:txBody>
          <a:bodyPr>
            <a:normAutofit/>
          </a:bodyPr>
          <a:lstStyle/>
          <a:p>
            <a:r>
              <a:rPr lang="en-US" sz="3600" dirty="0"/>
              <a:t>EMS Outcomes: A TEFCA Purpose of Use</a:t>
            </a:r>
          </a:p>
        </p:txBody>
      </p:sp>
      <p:sp>
        <p:nvSpPr>
          <p:cNvPr id="5" name="Content Placeholder 4">
            <a:extLst>
              <a:ext uri="{FF2B5EF4-FFF2-40B4-BE49-F238E27FC236}">
                <a16:creationId xmlns:a16="http://schemas.microsoft.com/office/drawing/2014/main" id="{1EC8D15C-E793-80A1-AE8A-9CC4E009096A}"/>
              </a:ext>
            </a:extLst>
          </p:cNvPr>
          <p:cNvSpPr>
            <a:spLocks noGrp="1"/>
          </p:cNvSpPr>
          <p:nvPr>
            <p:ph idx="1"/>
          </p:nvPr>
        </p:nvSpPr>
        <p:spPr>
          <a:xfrm>
            <a:off x="838200" y="1825625"/>
            <a:ext cx="10515600" cy="3937635"/>
          </a:xfrm>
        </p:spPr>
        <p:txBody>
          <a:bodyPr>
            <a:normAutofit fontScale="92500" lnSpcReduction="10000"/>
          </a:bodyPr>
          <a:lstStyle/>
          <a:p>
            <a:r>
              <a:rPr lang="en-US" dirty="0"/>
              <a:t>Currently for retrieving treatment data, EMS has the ability to use Treatment (T-TRTMNT) for retrieving patient data.</a:t>
            </a:r>
          </a:p>
          <a:p>
            <a:r>
              <a:rPr lang="en-US" dirty="0"/>
              <a:t>However, for post-treatment queries, the healthcare operations (HCO) use case has not been released but focuses on Payers</a:t>
            </a:r>
          </a:p>
          <a:p>
            <a:pPr lvl="1"/>
            <a:r>
              <a:rPr lang="en-US" dirty="0"/>
              <a:t>EMS would have to determine how they want to be included in the HCO realm</a:t>
            </a:r>
          </a:p>
          <a:p>
            <a:r>
              <a:rPr lang="en-US" dirty="0"/>
              <a:t>At present it is not expected that HCO will be required response except for specific use cases such as care coordination and QI/QM (still being discussed between the RCE and ONC)</a:t>
            </a:r>
          </a:p>
        </p:txBody>
      </p:sp>
    </p:spTree>
    <p:extLst>
      <p:ext uri="{BB962C8B-B14F-4D97-AF65-F5344CB8AC3E}">
        <p14:creationId xmlns:p14="http://schemas.microsoft.com/office/powerpoint/2010/main" val="427926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678D-0A2D-965B-91DA-0B3932DFAFDD}"/>
              </a:ext>
            </a:extLst>
          </p:cNvPr>
          <p:cNvSpPr>
            <a:spLocks noGrp="1"/>
          </p:cNvSpPr>
          <p:nvPr>
            <p:ph type="title"/>
          </p:nvPr>
        </p:nvSpPr>
        <p:spPr/>
        <p:txBody>
          <a:bodyPr/>
          <a:lstStyle/>
          <a:p>
            <a:r>
              <a:rPr lang="en-US" dirty="0"/>
              <a:t>Options for Inclusion</a:t>
            </a:r>
          </a:p>
        </p:txBody>
      </p:sp>
      <p:sp>
        <p:nvSpPr>
          <p:cNvPr id="3" name="Content Placeholder 2">
            <a:extLst>
              <a:ext uri="{FF2B5EF4-FFF2-40B4-BE49-F238E27FC236}">
                <a16:creationId xmlns:a16="http://schemas.microsoft.com/office/drawing/2014/main" id="{F48C0A49-1A77-24FF-18BE-4CAA74937156}"/>
              </a:ext>
            </a:extLst>
          </p:cNvPr>
          <p:cNvSpPr>
            <a:spLocks noGrp="1"/>
          </p:cNvSpPr>
          <p:nvPr>
            <p:ph idx="1"/>
          </p:nvPr>
        </p:nvSpPr>
        <p:spPr/>
        <p:txBody>
          <a:bodyPr>
            <a:normAutofit lnSpcReduction="10000"/>
          </a:bodyPr>
          <a:lstStyle/>
          <a:p>
            <a:r>
              <a:rPr lang="en-US" dirty="0"/>
              <a:t>There are two methods to be included:</a:t>
            </a:r>
          </a:p>
          <a:p>
            <a:pPr lvl="1"/>
            <a:r>
              <a:rPr lang="en-US" dirty="0"/>
              <a:t>Have a specific code (</a:t>
            </a:r>
            <a:r>
              <a:rPr lang="en-US" dirty="0" err="1"/>
              <a:t>SubXP</a:t>
            </a:r>
            <a:r>
              <a:rPr lang="en-US" dirty="0"/>
              <a:t>) that applies only to EMS</a:t>
            </a:r>
          </a:p>
          <a:p>
            <a:pPr lvl="1"/>
            <a:r>
              <a:rPr lang="en-US" dirty="0"/>
              <a:t>Use the generic T-HCO code</a:t>
            </a:r>
          </a:p>
          <a:p>
            <a:pPr marL="0" indent="0">
              <a:buNone/>
              <a:tabLst>
                <a:tab pos="461963" algn="l"/>
              </a:tabLst>
            </a:pPr>
            <a:r>
              <a:rPr lang="en-US" dirty="0"/>
              <a:t>	Each has its own challenges</a:t>
            </a:r>
          </a:p>
          <a:p>
            <a:r>
              <a:rPr lang="en-US" dirty="0"/>
              <a:t>T-HCO is not likely to require a response for an extended period</a:t>
            </a:r>
          </a:p>
          <a:p>
            <a:r>
              <a:rPr lang="en-US" dirty="0"/>
              <a:t>T-HCO-EMS (for example) would require needing a specific Implementation Guide and/or be recognized as a need by ONC and wouldn’t likely be required for a potentially shorter but still extended period</a:t>
            </a:r>
          </a:p>
        </p:txBody>
      </p:sp>
    </p:spTree>
    <p:extLst>
      <p:ext uri="{BB962C8B-B14F-4D97-AF65-F5344CB8AC3E}">
        <p14:creationId xmlns:p14="http://schemas.microsoft.com/office/powerpoint/2010/main" val="161326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BACD-E5D5-782D-F7AE-28829759AD26}"/>
              </a:ext>
            </a:extLst>
          </p:cNvPr>
          <p:cNvSpPr>
            <a:spLocks noGrp="1"/>
          </p:cNvSpPr>
          <p:nvPr>
            <p:ph type="title"/>
          </p:nvPr>
        </p:nvSpPr>
        <p:spPr/>
        <p:txBody>
          <a:bodyPr/>
          <a:lstStyle/>
          <a:p>
            <a:r>
              <a:rPr lang="en-US" dirty="0"/>
              <a:t>Needs to Move Forward</a:t>
            </a:r>
          </a:p>
        </p:txBody>
      </p:sp>
      <p:sp>
        <p:nvSpPr>
          <p:cNvPr id="3" name="Content Placeholder 2">
            <a:extLst>
              <a:ext uri="{FF2B5EF4-FFF2-40B4-BE49-F238E27FC236}">
                <a16:creationId xmlns:a16="http://schemas.microsoft.com/office/drawing/2014/main" id="{88566428-3F87-CAE3-DD41-2BBC0C86BFC9}"/>
              </a:ext>
            </a:extLst>
          </p:cNvPr>
          <p:cNvSpPr>
            <a:spLocks noGrp="1"/>
          </p:cNvSpPr>
          <p:nvPr>
            <p:ph idx="1"/>
          </p:nvPr>
        </p:nvSpPr>
        <p:spPr/>
        <p:txBody>
          <a:bodyPr/>
          <a:lstStyle/>
          <a:p>
            <a:r>
              <a:rPr lang="en-US" dirty="0"/>
              <a:t>A HIPAA-like definition of EMS practice and practitioners to ensure only EMS qualifies for use</a:t>
            </a:r>
          </a:p>
          <a:p>
            <a:r>
              <a:rPr lang="en-US" dirty="0"/>
              <a:t>An Implementation Guide (FHIR and/or CDA) that the use can be tied to if a </a:t>
            </a:r>
            <a:r>
              <a:rPr lang="en-US" dirty="0" err="1"/>
              <a:t>SubXP</a:t>
            </a:r>
            <a:r>
              <a:rPr lang="en-US" dirty="0"/>
              <a:t> is to be used</a:t>
            </a:r>
          </a:p>
          <a:p>
            <a:r>
              <a:rPr lang="en-US" dirty="0"/>
              <a:t>Requirements tied to USCDI V1 or V3 (for 2026 forward) so that it aligns with ONC requirements</a:t>
            </a:r>
          </a:p>
          <a:p>
            <a:pPr lvl="1"/>
            <a:r>
              <a:rPr lang="en-US" dirty="0"/>
              <a:t>ICD-10 is not the most often used code system in USCDI, CPT and SNOMED need to be supported for Procedures.</a:t>
            </a:r>
          </a:p>
        </p:txBody>
      </p:sp>
    </p:spTree>
    <p:extLst>
      <p:ext uri="{BB962C8B-B14F-4D97-AF65-F5344CB8AC3E}">
        <p14:creationId xmlns:p14="http://schemas.microsoft.com/office/powerpoint/2010/main" val="141036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BC9CC-CDA5-1CDB-82D2-7D2A639EA17A}"/>
              </a:ext>
            </a:extLst>
          </p:cNvPr>
          <p:cNvSpPr txBox="1">
            <a:spLocks/>
          </p:cNvSpPr>
          <p:nvPr/>
        </p:nvSpPr>
        <p:spPr>
          <a:xfrm>
            <a:off x="838200" y="229394"/>
            <a:ext cx="10515600" cy="5383212"/>
          </a:xfrm>
          <a:prstGeom prst="rect">
            <a:avLst/>
          </a:prstGeom>
        </p:spPr>
        <p:txBody>
          <a:bodyPr vert="horz" lIns="91440" tIns="45720" rIns="91440" bIns="45720" rtlCol="0">
            <a:normAutofit lnSpcReduction="10000"/>
          </a:bodyPr>
          <a:lstStyle>
            <a:lvl1pPr marL="0" indent="0" algn="l" defTabSz="914318" rtl="0" eaLnBrk="1" latinLnBrk="0" hangingPunct="1">
              <a:lnSpc>
                <a:spcPct val="100000"/>
              </a:lnSpc>
              <a:spcBef>
                <a:spcPts val="600"/>
              </a:spcBef>
              <a:buFont typeface="Arial" panose="020B0604020202020204" pitchFamily="34" charset="0"/>
              <a:buNone/>
              <a:defRPr sz="2000" b="0" i="0" kern="1200">
                <a:solidFill>
                  <a:srgbClr val="333333"/>
                </a:solidFill>
                <a:latin typeface="Century Gothic" panose="020B0502020202020204" pitchFamily="34" charset="0"/>
                <a:ea typeface="+mn-ea"/>
                <a:cs typeface="+mn-cs"/>
              </a:defRPr>
            </a:lvl1pPr>
            <a:lvl2pPr marL="171450" indent="-171450" algn="l" defTabSz="914318" rtl="0" eaLnBrk="1" latinLnBrk="0" hangingPunct="1">
              <a:lnSpc>
                <a:spcPct val="100000"/>
              </a:lnSpc>
              <a:spcBef>
                <a:spcPts val="600"/>
              </a:spcBef>
              <a:buClr>
                <a:schemeClr val="accent3"/>
              </a:buClr>
              <a:buFont typeface="Arial" panose="020B0604020202020204" pitchFamily="34" charset="0"/>
              <a:buChar char="•"/>
              <a:defRPr sz="1800" kern="1200">
                <a:solidFill>
                  <a:srgbClr val="333333"/>
                </a:solidFill>
                <a:latin typeface="Century Gothic" panose="020B0502020202020204" pitchFamily="34" charset="0"/>
                <a:ea typeface="+mn-ea"/>
                <a:cs typeface="+mn-cs"/>
              </a:defRPr>
            </a:lvl2pPr>
            <a:lvl3pPr marL="406400" indent="-203200" algn="l" defTabSz="914318" rtl="0" eaLnBrk="1" latinLnBrk="0" hangingPunct="1">
              <a:lnSpc>
                <a:spcPct val="100000"/>
              </a:lnSpc>
              <a:spcBef>
                <a:spcPts val="600"/>
              </a:spcBef>
              <a:buClr>
                <a:schemeClr val="accent3"/>
              </a:buClr>
              <a:buFont typeface="Arial" panose="020B0604020202020204" pitchFamily="34" charset="0"/>
              <a:buChar char="•"/>
              <a:tabLst/>
              <a:defRPr sz="1600" b="0" i="0" kern="1200">
                <a:solidFill>
                  <a:srgbClr val="333333"/>
                </a:solidFill>
                <a:latin typeface="Century Gothic" panose="020B0502020202020204" pitchFamily="34" charset="0"/>
                <a:ea typeface="+mn-ea"/>
                <a:cs typeface="+mn-cs"/>
              </a:defRPr>
            </a:lvl3pPr>
            <a:lvl4pPr marL="628650" indent="-203200" algn="l" defTabSz="914318" rtl="0" eaLnBrk="1" latinLnBrk="0" hangingPunct="1">
              <a:lnSpc>
                <a:spcPct val="100000"/>
              </a:lnSpc>
              <a:spcBef>
                <a:spcPts val="600"/>
              </a:spcBef>
              <a:buClr>
                <a:schemeClr val="accent3"/>
              </a:buClr>
              <a:buFont typeface="Arial" panose="020B0604020202020204" pitchFamily="34" charset="0"/>
              <a:buChar char="•"/>
              <a:tabLst/>
              <a:defRPr sz="1400" b="0" i="0" kern="1200">
                <a:solidFill>
                  <a:srgbClr val="333333"/>
                </a:solidFill>
                <a:latin typeface="Century Gothic" panose="020B0502020202020204" pitchFamily="34" charset="0"/>
                <a:ea typeface="+mn-ea"/>
                <a:cs typeface="+mn-cs"/>
              </a:defRPr>
            </a:lvl4pPr>
            <a:lvl5pPr marL="863600" indent="-203200" algn="l" defTabSz="914318" rtl="0" eaLnBrk="1" latinLnBrk="0" hangingPunct="1">
              <a:lnSpc>
                <a:spcPct val="100000"/>
              </a:lnSpc>
              <a:spcBef>
                <a:spcPts val="600"/>
              </a:spcBef>
              <a:buClr>
                <a:schemeClr val="accent3"/>
              </a:buClr>
              <a:buFont typeface="Arial" panose="020B0604020202020204" pitchFamily="34" charset="0"/>
              <a:buChar char="•"/>
              <a:tabLst/>
              <a:defRPr sz="1200" b="0" i="0" kern="1200" baseline="0">
                <a:solidFill>
                  <a:srgbClr val="333333"/>
                </a:solidFill>
                <a:latin typeface="Century Gothic" panose="020B0502020202020204" pitchFamily="34" charset="0"/>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solidFill>
                  <a:schemeClr val="tx1"/>
                </a:solidFill>
                <a:latin typeface="Verdana" panose="020B0604030504040204" pitchFamily="34" charset="0"/>
                <a:ea typeface="Verdana" panose="020B0604030504040204" pitchFamily="34" charset="0"/>
              </a:rPr>
              <a:t>Incorporating Outcomes into NEMSIS</a:t>
            </a:r>
          </a:p>
          <a:p>
            <a:pPr algn="ctr"/>
            <a:endParaRPr lang="en-US" sz="2400" dirty="0">
              <a:solidFill>
                <a:schemeClr val="tx1"/>
              </a:solidFill>
              <a:latin typeface="Verdana" panose="020B0604030504040204" pitchFamily="34" charset="0"/>
              <a:ea typeface="Verdana" panose="020B0604030504040204" pitchFamily="34" charset="0"/>
            </a:endParaRPr>
          </a:p>
          <a:p>
            <a:pPr algn="ctr"/>
            <a:r>
              <a:rPr lang="en-US" sz="2400" dirty="0">
                <a:solidFill>
                  <a:schemeClr val="tx1"/>
                </a:solidFill>
                <a:latin typeface="Verdana" panose="020B0604030504040204" pitchFamily="34" charset="0"/>
                <a:ea typeface="Verdana" panose="020B0604030504040204" pitchFamily="34" charset="0"/>
              </a:rPr>
              <a:t>In </a:t>
            </a:r>
            <a:r>
              <a:rPr lang="en-US" sz="2400" b="1" dirty="0">
                <a:solidFill>
                  <a:schemeClr val="tx1"/>
                </a:solidFill>
                <a:latin typeface="Verdana" panose="020B0604030504040204" pitchFamily="34" charset="0"/>
                <a:ea typeface="Verdana" panose="020B0604030504040204" pitchFamily="34" charset="0"/>
              </a:rPr>
              <a:t>2023</a:t>
            </a:r>
            <a:r>
              <a:rPr lang="en-US" sz="2400" dirty="0">
                <a:solidFill>
                  <a:schemeClr val="tx1"/>
                </a:solidFill>
                <a:latin typeface="Verdana" panose="020B0604030504040204" pitchFamily="34" charset="0"/>
                <a:ea typeface="Verdana" panose="020B0604030504040204" pitchFamily="34" charset="0"/>
              </a:rPr>
              <a:t>,</a:t>
            </a:r>
          </a:p>
          <a:p>
            <a:pPr algn="ctr"/>
            <a:r>
              <a:rPr lang="en-US" sz="2400" dirty="0">
                <a:solidFill>
                  <a:schemeClr val="tx1"/>
                </a:solidFill>
                <a:latin typeface="Verdana" panose="020B0604030504040204" pitchFamily="34" charset="0"/>
                <a:ea typeface="Verdana" panose="020B0604030504040204" pitchFamily="34" charset="0"/>
              </a:rPr>
              <a:t>hospital outcomes</a:t>
            </a:r>
          </a:p>
          <a:p>
            <a:pPr algn="ctr"/>
            <a:r>
              <a:rPr lang="en-US" sz="2400" dirty="0">
                <a:solidFill>
                  <a:schemeClr val="tx1"/>
                </a:solidFill>
                <a:latin typeface="Verdana" panose="020B0604030504040204" pitchFamily="34" charset="0"/>
                <a:ea typeface="Verdana" panose="020B0604030504040204" pitchFamily="34" charset="0"/>
              </a:rPr>
              <a:t>were recorded on</a:t>
            </a:r>
          </a:p>
          <a:p>
            <a:pPr algn="ctr">
              <a:spcAft>
                <a:spcPts val="1000"/>
              </a:spcAft>
            </a:pPr>
            <a:r>
              <a:rPr lang="en-US" sz="11500" dirty="0">
                <a:solidFill>
                  <a:schemeClr val="accent1"/>
                </a:solidFill>
                <a:latin typeface="Verdana" panose="020B0604030504040204" pitchFamily="34" charset="0"/>
                <a:ea typeface="Verdana" panose="020B0604030504040204" pitchFamily="34" charset="0"/>
              </a:rPr>
              <a:t>1.4%</a:t>
            </a:r>
          </a:p>
          <a:p>
            <a:pPr algn="ctr"/>
            <a:r>
              <a:rPr lang="en-US" sz="2400" dirty="0">
                <a:solidFill>
                  <a:schemeClr val="tx1"/>
                </a:solidFill>
                <a:latin typeface="Verdana" panose="020B0604030504040204" pitchFamily="34" charset="0"/>
                <a:ea typeface="Verdana" panose="020B0604030504040204" pitchFamily="34" charset="0"/>
              </a:rPr>
              <a:t>of PCRs</a:t>
            </a:r>
          </a:p>
          <a:p>
            <a:pPr algn="ctr"/>
            <a:r>
              <a:rPr lang="en-US" sz="2400" dirty="0">
                <a:solidFill>
                  <a:schemeClr val="tx1"/>
                </a:solidFill>
                <a:latin typeface="Verdana" panose="020B0604030504040204" pitchFamily="34" charset="0"/>
                <a:ea typeface="Verdana" panose="020B0604030504040204" pitchFamily="34" charset="0"/>
              </a:rPr>
              <a:t>in the national EMS database</a:t>
            </a:r>
          </a:p>
          <a:p>
            <a:pPr algn="ctr"/>
            <a:r>
              <a:rPr lang="en-US" sz="2400" dirty="0">
                <a:solidFill>
                  <a:schemeClr val="tx1"/>
                </a:solidFill>
                <a:latin typeface="Verdana" panose="020B0604030504040204" pitchFamily="34" charset="0"/>
                <a:ea typeface="Verdana" panose="020B0604030504040204" pitchFamily="34" charset="0"/>
              </a:rPr>
              <a:t>where a patient was treated and transported by EMS</a:t>
            </a:r>
          </a:p>
          <a:p>
            <a:pPr algn="ctr"/>
            <a:r>
              <a:rPr lang="en-US" sz="1800" dirty="0">
                <a:solidFill>
                  <a:schemeClr val="tx1"/>
                </a:solidFill>
                <a:latin typeface="Verdana" panose="020B0604030504040204" pitchFamily="34" charset="0"/>
                <a:ea typeface="Verdana" panose="020B0604030504040204" pitchFamily="34" charset="0"/>
              </a:rPr>
              <a:t>(with a value other than “Still a patient…”)</a:t>
            </a:r>
          </a:p>
        </p:txBody>
      </p:sp>
    </p:spTree>
    <p:extLst>
      <p:ext uri="{BB962C8B-B14F-4D97-AF65-F5344CB8AC3E}">
        <p14:creationId xmlns:p14="http://schemas.microsoft.com/office/powerpoint/2010/main" val="53095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FC58-9094-24CB-6B9F-E20C3A538695}"/>
              </a:ext>
            </a:extLst>
          </p:cNvPr>
          <p:cNvSpPr>
            <a:spLocks noGrp="1"/>
          </p:cNvSpPr>
          <p:nvPr>
            <p:ph type="title"/>
          </p:nvPr>
        </p:nvSpPr>
        <p:spPr/>
        <p:txBody>
          <a:bodyPr/>
          <a:lstStyle/>
          <a:p>
            <a:r>
              <a:rPr lang="en-US" dirty="0"/>
              <a:t>Incorporating Outcomes into NEMSIS</a:t>
            </a:r>
          </a:p>
        </p:txBody>
      </p:sp>
      <p:sp>
        <p:nvSpPr>
          <p:cNvPr id="3" name="Content Placeholder 2">
            <a:extLst>
              <a:ext uri="{FF2B5EF4-FFF2-40B4-BE49-F238E27FC236}">
                <a16:creationId xmlns:a16="http://schemas.microsoft.com/office/drawing/2014/main" id="{1EFF96E9-3E37-A16F-01BB-999D4E6AA0B2}"/>
              </a:ext>
            </a:extLst>
          </p:cNvPr>
          <p:cNvSpPr>
            <a:spLocks noGrp="1"/>
          </p:cNvSpPr>
          <p:nvPr>
            <p:ph idx="1"/>
          </p:nvPr>
        </p:nvSpPr>
        <p:spPr>
          <a:xfrm>
            <a:off x="838200" y="1825625"/>
            <a:ext cx="10515600" cy="3299531"/>
          </a:xfrm>
        </p:spPr>
        <p:txBody>
          <a:bodyPr anchor="ctr"/>
          <a:lstStyle/>
          <a:p>
            <a:pPr marL="0" indent="0">
              <a:buNone/>
            </a:pPr>
            <a:r>
              <a:rPr lang="en-US" dirty="0">
                <a:hlinkClick r:id="rId2"/>
              </a:rPr>
              <a:t>https://github.com/IHE/EMS/wiki/Incorporating-Hospital-Outcomes-into-NEMSIS-Documents</a:t>
            </a:r>
            <a:endParaRPr lang="en-US" dirty="0"/>
          </a:p>
        </p:txBody>
      </p:sp>
    </p:spTree>
    <p:extLst>
      <p:ext uri="{BB962C8B-B14F-4D97-AF65-F5344CB8AC3E}">
        <p14:creationId xmlns:p14="http://schemas.microsoft.com/office/powerpoint/2010/main" val="3440534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E5DC44-E9F4-4A00-BD2A-FACC4A85E0E2}" vid="{61F42279-B397-434F-84EC-AA260856EC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Task Force Template</Template>
  <TotalTime>1936</TotalTime>
  <Words>1092</Words>
  <Application>Microsoft Office PowerPoint</Application>
  <PresentationFormat>Widescreen</PresentationFormat>
  <Paragraphs>117</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Consolas</vt:lpstr>
      <vt:lpstr>Montserrat</vt:lpstr>
      <vt:lpstr>Open Sans</vt:lpstr>
      <vt:lpstr>Verdana</vt:lpstr>
      <vt:lpstr>Office Theme</vt:lpstr>
      <vt:lpstr>EMS Interoperability Task Force June 13, 2024</vt:lpstr>
      <vt:lpstr>Task Force Overview</vt:lpstr>
      <vt:lpstr>Today’s Topics</vt:lpstr>
      <vt:lpstr>PowerPoint Presentation</vt:lpstr>
      <vt:lpstr>EMS Outcomes: A TEFCA Purpose of Use</vt:lpstr>
      <vt:lpstr>Options for Inclusion</vt:lpstr>
      <vt:lpstr>Needs to Move Forward</vt:lpstr>
      <vt:lpstr>PowerPoint Presentation</vt:lpstr>
      <vt:lpstr>Incorporating Outcomes into NEMSIS</vt:lpstr>
      <vt:lpstr>PowerPoint Presentation</vt:lpstr>
      <vt:lpstr>NEMSIS Version Changes</vt:lpstr>
      <vt:lpstr>Summer 2024 Resources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 Interoperability Task Force February 16, 2023</dc:title>
  <dc:creator>Joshua Legler</dc:creator>
  <cp:lastModifiedBy>Joshua Legler</cp:lastModifiedBy>
  <cp:revision>64</cp:revision>
  <dcterms:created xsi:type="dcterms:W3CDTF">2023-02-09T17:49:00Z</dcterms:created>
  <dcterms:modified xsi:type="dcterms:W3CDTF">2024-06-13T18:56:27Z</dcterms:modified>
</cp:coreProperties>
</file>