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30"/>
    <a:srgbClr val="AA191F"/>
    <a:srgbClr val="E02428"/>
    <a:srgbClr val="ED6F72"/>
    <a:srgbClr val="E9676A"/>
    <a:srgbClr val="DFDFDF"/>
    <a:srgbClr val="580C10"/>
    <a:srgbClr val="A2161D"/>
    <a:srgbClr val="C81B22"/>
    <a:srgbClr val="91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464" autoAdjust="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810F-818C-469C-A344-B1B611D87E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51C5-8980-43B2-9771-86E5F8C0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meeting is being recorded and will be posted. If you need anything removed from the recording, let us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Outcomes; pt </a:t>
            </a:r>
            <a:r>
              <a:rPr lang="en-US" dirty="0" err="1"/>
              <a:t>hx</a:t>
            </a:r>
            <a:r>
              <a:rPr lang="en-US" dirty="0"/>
              <a:t> to EMS, EMS data to </a:t>
            </a:r>
            <a:r>
              <a:rPr lang="en-US" dirty="0" err="1"/>
              <a:t>hosp</a:t>
            </a:r>
            <a:r>
              <a:rPr lang="en-US" dirty="0"/>
              <a:t>, </a:t>
            </a:r>
            <a:r>
              <a:rPr lang="en-US" dirty="0" err="1"/>
              <a:t>hosp</a:t>
            </a:r>
            <a:r>
              <a:rPr lang="en-US" dirty="0"/>
              <a:t> outcomes to EMS; </a:t>
            </a:r>
            <a:r>
              <a:rPr lang="en-US" dirty="0" err="1"/>
              <a:t>Connectathons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WISHIN: Steve </a:t>
            </a:r>
            <a:r>
              <a:rPr lang="en-US" dirty="0" err="1"/>
              <a:t>Rottman</a:t>
            </a:r>
            <a:endParaRPr lang="en-US" dirty="0"/>
          </a:p>
          <a:p>
            <a:r>
              <a:rPr lang="en-US" dirty="0" err="1"/>
              <a:t>eHealthExchange</a:t>
            </a:r>
            <a:r>
              <a:rPr lang="en-US" dirty="0"/>
              <a:t>: Didi Davis</a:t>
            </a:r>
          </a:p>
          <a:p>
            <a:r>
              <a:rPr lang="en-US" dirty="0"/>
              <a:t>Kno2?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Beyond Lucid: Jonathon </a:t>
            </a:r>
            <a:r>
              <a:rPr lang="en-US" dirty="0" err="1"/>
              <a:t>Feit</a:t>
            </a:r>
            <a:r>
              <a:rPr lang="en-US" dirty="0"/>
              <a:t>, David Saylor</a:t>
            </a:r>
          </a:p>
          <a:p>
            <a:r>
              <a:rPr lang="en-US" dirty="0"/>
              <a:t>ImageTrend: Kashif Khan</a:t>
            </a:r>
          </a:p>
          <a:p>
            <a:r>
              <a:rPr lang="en-US" dirty="0"/>
              <a:t>Colorado EMS: Amber Viitanen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Group: Let us know if you want to replace a personal email address with your work email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AD7-F759-4228-8A99-9B866128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8935-326B-4F9C-B9A5-708F7CD6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2AC0-5499-4C08-9129-2194061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7271187-E033-41B3-99C1-097783E3053B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936-5B04-44BC-9D3A-8054964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FA7A-5BE9-48D7-89AA-A42F42C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69BD6345-4F5E-49F6-B434-F0DCA03E5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E47-CA9B-4271-A481-C87928F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A852-063C-4E2F-B358-9E4A4FB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5B7D-08AE-48A6-BE93-0AE67D9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2A6-AE9E-40F2-8789-1EFAF3E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465-1E92-4402-A6A0-62BBFAA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B0392-2FB0-4CCC-A031-2B1F407F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EDBF-3C63-4682-823D-5A60E153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9544-F733-4A15-98D2-51E21DB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BEA4-4FA7-4F17-9F45-A35745D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B23-820C-4828-88F2-C149E3E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96-5859-41C8-8831-782C0DC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5AE-C57B-405C-B8E9-93EEBA28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0EAA-6BE4-4FD5-8CA8-5309C65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858E-3B21-47CE-A994-4DEC5BF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FE87-546A-4C7E-B13A-47B9959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DA6-137E-4EC2-AF72-3CB3579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562C-6780-47DD-96B7-1BE48E3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08CF-3ADE-4E7C-BE23-1BFA95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E3E-24B5-4BFE-992C-FE1EEB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A37F-DDDC-4CB5-9432-9BB503E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DF5-FB68-4936-9737-4247691D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543-B90E-470C-9F02-2188D44E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ADE5-6828-4CB1-BE61-F8FC8D8C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8C1E-CB83-4BC3-8347-BD5476B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5559-20BC-416D-81F2-65DDC29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49E-27DA-44CA-8BA0-73B16F3E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46F-F58A-4E07-9A30-8901DA5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C590-CF30-4278-A1A6-7A96948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EA70-B0F7-49B4-BDAD-E1A1E00D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153C-39CF-4343-852F-ACFF0EBC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C25A-447F-4DC5-9964-F8D97740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25A-DBF9-4BCE-B056-B3A0A5A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29B1-8E7B-4C55-9DB6-B404CE7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263E-B06A-4F23-A071-C78E2C4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2ABF-F562-4CF0-8C0E-9A2DF2A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2DC2B-3FEB-438B-A3E9-A599A35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A539-C07A-4634-AA97-019D84E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C95-3D6A-4952-AE0B-FD933CE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6D38-79F6-4D91-AFC3-A87907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3BCD-55E4-4839-B53B-D45D0DD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CBE3A-4E16-4525-81C8-0BB2465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16-0109-4FAA-8A7A-78D65AA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C7E-48AF-46F2-8F0C-BD71AE2F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40F-4DE2-4D3C-9BF1-53804E38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67C-2251-4D19-8145-25C7758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DE1-1A69-41DD-9D81-F7A9C12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9F2-6747-4047-8296-3862EF3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86E-1D4E-4E45-8AC5-C8AC225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529A9-B253-442A-A037-CE89E960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0BA1-4EB9-40A0-A193-C2E5FF8E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00F-414A-4E5C-8191-31EB0B1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60E-575B-4C83-95DF-79F553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B299-0544-466B-BFBD-66E07D22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140BF-0E27-493F-807D-B78CC64F581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90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A587-764D-469F-B606-2229B8B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393-C445-4578-8D9C-5F83EC3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221C-7BE3-4930-B6F5-E11CE3F4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1187-E033-41B3-99C1-097783E305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1F-D6BA-41B0-95CB-85E0F6A1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4D3-234E-4E5B-9CDD-5491465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F96E-526C-4A02-BF4A-9E16726A5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" y="5763260"/>
            <a:ext cx="1975443" cy="54864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07FBC46-B908-4486-9B97-EF2573A96F89}"/>
              </a:ext>
            </a:extLst>
          </p:cNvPr>
          <p:cNvSpPr/>
          <p:nvPr userDrawn="1"/>
        </p:nvSpPr>
        <p:spPr>
          <a:xfrm>
            <a:off x="0" y="5779012"/>
            <a:ext cx="12192000" cy="103630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446131 h 1008193"/>
              <a:gd name="connsiteX1" fmla="*/ 12192000 w 12192000"/>
              <a:gd name="connsiteY1" fmla="*/ 446131 h 1008193"/>
              <a:gd name="connsiteX2" fmla="*/ 12192000 w 12192000"/>
              <a:gd name="connsiteY2" fmla="*/ 1008193 h 1008193"/>
              <a:gd name="connsiteX3" fmla="*/ 0 w 12192000"/>
              <a:gd name="connsiteY3" fmla="*/ 1008193 h 1008193"/>
              <a:gd name="connsiteX4" fmla="*/ 0 w 12192000"/>
              <a:gd name="connsiteY4" fmla="*/ 446131 h 1008193"/>
              <a:gd name="connsiteX0" fmla="*/ 0 w 12192000"/>
              <a:gd name="connsiteY0" fmla="*/ 530965 h 1093027"/>
              <a:gd name="connsiteX1" fmla="*/ 12183611 w 12192000"/>
              <a:gd name="connsiteY1" fmla="*/ 430298 h 1093027"/>
              <a:gd name="connsiteX2" fmla="*/ 12192000 w 12192000"/>
              <a:gd name="connsiteY2" fmla="*/ 1093027 h 1093027"/>
              <a:gd name="connsiteX3" fmla="*/ 0 w 12192000"/>
              <a:gd name="connsiteY3" fmla="*/ 1093027 h 1093027"/>
              <a:gd name="connsiteX4" fmla="*/ 0 w 12192000"/>
              <a:gd name="connsiteY4" fmla="*/ 530965 h 1093027"/>
              <a:gd name="connsiteX0" fmla="*/ 0 w 12192000"/>
              <a:gd name="connsiteY0" fmla="*/ 430026 h 992088"/>
              <a:gd name="connsiteX1" fmla="*/ 12183611 w 12192000"/>
              <a:gd name="connsiteY1" fmla="*/ 329359 h 992088"/>
              <a:gd name="connsiteX2" fmla="*/ 12192000 w 12192000"/>
              <a:gd name="connsiteY2" fmla="*/ 992088 h 992088"/>
              <a:gd name="connsiteX3" fmla="*/ 0 w 12192000"/>
              <a:gd name="connsiteY3" fmla="*/ 992088 h 992088"/>
              <a:gd name="connsiteX4" fmla="*/ 0 w 12192000"/>
              <a:gd name="connsiteY4" fmla="*/ 430026 h 992088"/>
              <a:gd name="connsiteX0" fmla="*/ 0 w 12192000"/>
              <a:gd name="connsiteY0" fmla="*/ 386643 h 948705"/>
              <a:gd name="connsiteX1" fmla="*/ 12192000 w 12192000"/>
              <a:gd name="connsiteY1" fmla="*/ 336310 h 948705"/>
              <a:gd name="connsiteX2" fmla="*/ 12192000 w 12192000"/>
              <a:gd name="connsiteY2" fmla="*/ 948705 h 948705"/>
              <a:gd name="connsiteX3" fmla="*/ 0 w 12192000"/>
              <a:gd name="connsiteY3" fmla="*/ 948705 h 948705"/>
              <a:gd name="connsiteX4" fmla="*/ 0 w 12192000"/>
              <a:gd name="connsiteY4" fmla="*/ 386643 h 9487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36305">
                <a:moveTo>
                  <a:pt x="0" y="474243"/>
                </a:moveTo>
                <a:cubicBezTo>
                  <a:pt x="5305570" y="1178918"/>
                  <a:pt x="10585975" y="-834438"/>
                  <a:pt x="12192000" y="423910"/>
                </a:cubicBezTo>
                <a:lnTo>
                  <a:pt x="12192000" y="1036305"/>
                </a:lnTo>
                <a:lnTo>
                  <a:pt x="0" y="1036305"/>
                </a:lnTo>
                <a:lnTo>
                  <a:pt x="0" y="474243"/>
                </a:lnTo>
                <a:close/>
              </a:path>
            </a:pathLst>
          </a:custGeom>
          <a:gradFill flip="none" rotWithShape="1">
            <a:gsLst>
              <a:gs pos="17000">
                <a:srgbClr val="E42C30"/>
              </a:gs>
              <a:gs pos="8000">
                <a:srgbClr val="E02428"/>
              </a:gs>
              <a:gs pos="81000">
                <a:srgbClr val="E42C30"/>
              </a:gs>
              <a:gs pos="71000">
                <a:srgbClr val="A2161D"/>
              </a:gs>
              <a:gs pos="29000">
                <a:srgbClr val="C72328"/>
              </a:gs>
              <a:gs pos="95000">
                <a:srgbClr val="AA191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335B0CD-0CE7-416B-B393-687580F9DA2F}"/>
              </a:ext>
            </a:extLst>
          </p:cNvPr>
          <p:cNvSpPr/>
          <p:nvPr userDrawn="1"/>
        </p:nvSpPr>
        <p:spPr>
          <a:xfrm>
            <a:off x="0" y="5924274"/>
            <a:ext cx="12192000" cy="93372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371663 h 933725"/>
              <a:gd name="connsiteX1" fmla="*/ 12192000 w 12192000"/>
              <a:gd name="connsiteY1" fmla="*/ 371663 h 933725"/>
              <a:gd name="connsiteX2" fmla="*/ 12192000 w 12192000"/>
              <a:gd name="connsiteY2" fmla="*/ 933725 h 933725"/>
              <a:gd name="connsiteX3" fmla="*/ 0 w 12192000"/>
              <a:gd name="connsiteY3" fmla="*/ 933725 h 933725"/>
              <a:gd name="connsiteX4" fmla="*/ 0 w 12192000"/>
              <a:gd name="connsiteY4" fmla="*/ 371663 h 9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933725">
                <a:moveTo>
                  <a:pt x="0" y="371663"/>
                </a:moveTo>
                <a:cubicBezTo>
                  <a:pt x="5305570" y="1076338"/>
                  <a:pt x="10753754" y="-744073"/>
                  <a:pt x="12192000" y="371663"/>
                </a:cubicBezTo>
                <a:lnTo>
                  <a:pt x="12192000" y="933725"/>
                </a:lnTo>
                <a:lnTo>
                  <a:pt x="0" y="933725"/>
                </a:lnTo>
                <a:lnTo>
                  <a:pt x="0" y="371663"/>
                </a:lnTo>
                <a:close/>
              </a:path>
            </a:pathLst>
          </a:custGeom>
          <a:gradFill flip="none" rotWithShape="1">
            <a:gsLst>
              <a:gs pos="0">
                <a:srgbClr val="06486D">
                  <a:shade val="30000"/>
                  <a:satMod val="115000"/>
                </a:srgbClr>
              </a:gs>
              <a:gs pos="50000">
                <a:srgbClr val="06486D">
                  <a:shade val="67500"/>
                  <a:satMod val="115000"/>
                </a:srgbClr>
              </a:gs>
              <a:gs pos="100000">
                <a:srgbClr val="06486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HE">
            <a:extLst>
              <a:ext uri="{FF2B5EF4-FFF2-40B4-BE49-F238E27FC236}">
                <a16:creationId xmlns:a16="http://schemas.microsoft.com/office/drawing/2014/main" id="{053E8871-15B9-C4F5-B948-9AB5D8490D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18" y="5813736"/>
            <a:ext cx="1271752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117B-F261-58EF-D27A-BF19AD3B86CF}"/>
              </a:ext>
            </a:extLst>
          </p:cNvPr>
          <p:cNvSpPr txBox="1"/>
          <p:nvPr userDrawn="1"/>
        </p:nvSpPr>
        <p:spPr>
          <a:xfrm>
            <a:off x="6096001" y="6236211"/>
            <a:ext cx="6096000" cy="5948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EMS Interoperability Task Force</a:t>
            </a:r>
          </a:p>
        </p:txBody>
      </p:sp>
    </p:spTree>
    <p:extLst>
      <p:ext uri="{BB962C8B-B14F-4D97-AF65-F5344CB8AC3E}">
        <p14:creationId xmlns:p14="http://schemas.microsoft.com/office/powerpoint/2010/main" val="156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B800-B1F7-5816-C5BA-60FC3F3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 Interoperability</a:t>
            </a:r>
            <a:br>
              <a:rPr lang="en-US" dirty="0"/>
            </a:br>
            <a:r>
              <a:rPr lang="en-US" dirty="0"/>
              <a:t>Task Force</a:t>
            </a:r>
            <a:br>
              <a:rPr lang="en-US" dirty="0"/>
            </a:br>
            <a:r>
              <a:rPr lang="en-US" sz="4000" dirty="0"/>
              <a:t>February 16,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D9D-CB84-8F77-196A-C22ABD35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Identifying data exchange partners</a:t>
            </a:r>
            <a:br>
              <a:rPr lang="en-US" dirty="0"/>
            </a:br>
            <a:r>
              <a:rPr lang="en-US" dirty="0"/>
              <a:t>and establishing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885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D561-5B1E-6B3C-77AB-F960755D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0411-F89E-942B-EAB5-9DC01AB5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Medical History </a:t>
            </a:r>
            <a:r>
              <a:rPr lang="en-US" dirty="0">
                <a:sym typeface="Wingdings" panose="05000000000000000000" pitchFamily="2" charset="2"/>
              </a:rPr>
              <a:t> EMS</a:t>
            </a:r>
          </a:p>
          <a:p>
            <a:r>
              <a:rPr lang="en-US" dirty="0">
                <a:sym typeface="Wingdings" panose="05000000000000000000" pitchFamily="2" charset="2"/>
              </a:rPr>
              <a:t>EMS Report  Hospital</a:t>
            </a:r>
          </a:p>
          <a:p>
            <a:r>
              <a:rPr lang="en-US" dirty="0"/>
              <a:t>Hospital Outcome </a:t>
            </a:r>
            <a:r>
              <a:rPr lang="en-US" dirty="0">
                <a:sym typeface="Wingdings" panose="05000000000000000000" pitchFamily="2" charset="2"/>
              </a:rPr>
              <a:t> EMS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NEMSIS has partnered with Integrating the Healthcare Enterprise (IHE) USA to support the development of standards-based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4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Monthly, 2</a:t>
            </a:r>
            <a:r>
              <a:rPr lang="en-US" baseline="30000" dirty="0"/>
              <a:t>nd</a:t>
            </a:r>
            <a:r>
              <a:rPr lang="en-US" dirty="0"/>
              <a:t> Thursday, 11a–12:30p MT</a:t>
            </a:r>
          </a:p>
          <a:p>
            <a:r>
              <a:rPr lang="en-US" dirty="0"/>
              <a:t>Mar 9, Apr 13, May 11, Jun 8, Jul 13, Aug 10, Sep 14, Oct 12, Nov 9, Dec 14</a:t>
            </a:r>
          </a:p>
          <a:p>
            <a:pPr marL="0" indent="0">
              <a:buNone/>
            </a:pPr>
            <a:r>
              <a:rPr lang="en-US" dirty="0"/>
              <a:t>Topics:</a:t>
            </a:r>
          </a:p>
          <a:p>
            <a:r>
              <a:rPr lang="en-US" b="1" dirty="0"/>
              <a:t>Identifying data exchange partners and establishing relationships</a:t>
            </a:r>
          </a:p>
          <a:p>
            <a:r>
              <a:rPr lang="en-US" dirty="0"/>
              <a:t>Governmental, regulatory, and contractual environment</a:t>
            </a:r>
          </a:p>
          <a:p>
            <a:r>
              <a:rPr lang="en-US" dirty="0"/>
              <a:t>Healthcare data standards</a:t>
            </a:r>
          </a:p>
          <a:p>
            <a:r>
              <a:rPr lang="en-US" dirty="0"/>
              <a:t>Technical standards and profiles to use in data exchanges</a:t>
            </a:r>
          </a:p>
          <a:p>
            <a:r>
              <a:rPr lang="en-US" dirty="0"/>
              <a:t>Data elements to be shared and parsed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Sequence of interactions/workflow</a:t>
            </a:r>
          </a:p>
          <a:p>
            <a:r>
              <a:rPr lang="en-US" dirty="0"/>
              <a:t>Patient identification and record matching</a:t>
            </a:r>
          </a:p>
        </p:txBody>
      </p:sp>
    </p:spTree>
    <p:extLst>
      <p:ext uri="{BB962C8B-B14F-4D97-AF65-F5344CB8AC3E}">
        <p14:creationId xmlns:p14="http://schemas.microsoft.com/office/powerpoint/2010/main" val="177469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Identifying data exchange partners and establishing relationships</a:t>
            </a:r>
          </a:p>
          <a:p>
            <a:r>
              <a:rPr lang="en-US" dirty="0"/>
              <a:t>The national networks (eHealth Exchange, </a:t>
            </a:r>
            <a:r>
              <a:rPr lang="en-US" dirty="0" err="1"/>
              <a:t>Carequality</a:t>
            </a:r>
            <a:r>
              <a:rPr lang="en-US" dirty="0"/>
              <a:t>, </a:t>
            </a:r>
            <a:r>
              <a:rPr lang="en-US" dirty="0" err="1"/>
              <a:t>Commonwell</a:t>
            </a:r>
            <a:r>
              <a:rPr lang="en-US" dirty="0"/>
              <a:t>, HIEs, etc.)</a:t>
            </a:r>
          </a:p>
          <a:p>
            <a:r>
              <a:rPr lang="en-US" dirty="0"/>
              <a:t>Options for participation (agency, vendor, or via an integration partner)</a:t>
            </a:r>
          </a:p>
          <a:p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43987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9F9-EE43-E97B-7860-9DC5A0EC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DFBA-00AE-1837-5F60-3543EAAB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HIEs</a:t>
            </a:r>
          </a:p>
          <a:p>
            <a:r>
              <a:rPr lang="en-US" dirty="0"/>
              <a:t>National networks</a:t>
            </a:r>
          </a:p>
          <a:p>
            <a:r>
              <a:rPr lang="en-US" dirty="0"/>
              <a:t>Integrators</a:t>
            </a:r>
          </a:p>
          <a:p>
            <a:r>
              <a:rPr lang="en-US" dirty="0"/>
              <a:t>EMS Software Vendors</a:t>
            </a:r>
          </a:p>
          <a:p>
            <a:r>
              <a:rPr lang="en-US" dirty="0"/>
              <a:t>EMS Agencies</a:t>
            </a:r>
          </a:p>
          <a:p>
            <a:r>
              <a:rPr lang="en-US" dirty="0"/>
              <a:t>State offices</a:t>
            </a:r>
          </a:p>
        </p:txBody>
      </p:sp>
    </p:spTree>
    <p:extLst>
      <p:ext uri="{BB962C8B-B14F-4D97-AF65-F5344CB8AC3E}">
        <p14:creationId xmlns:p14="http://schemas.microsoft.com/office/powerpoint/2010/main" val="349189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Answer Today’s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national health data exchange networks are in place and how are they connected?</a:t>
            </a:r>
          </a:p>
          <a:p>
            <a:r>
              <a:rPr lang="en-US" dirty="0"/>
              <a:t>What are the options for an EMS agency, a state EMS system, or an EMS software vendor to participate in the national networks?</a:t>
            </a:r>
          </a:p>
          <a:p>
            <a:r>
              <a:rPr lang="en-US" dirty="0"/>
              <a:t>How are the networks funded and what are the costs to EMS participants?</a:t>
            </a:r>
          </a:p>
        </p:txBody>
      </p:sp>
    </p:spTree>
    <p:extLst>
      <p:ext uri="{BB962C8B-B14F-4D97-AF65-F5344CB8AC3E}">
        <p14:creationId xmlns:p14="http://schemas.microsoft.com/office/powerpoint/2010/main" val="17629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0EF1-9E3B-B080-7677-640B4B2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0BF-8F05-9B5D-20D0-333563D2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Force Email Group</a:t>
            </a:r>
          </a:p>
          <a:p>
            <a:pPr lvl="1"/>
            <a:r>
              <a:rPr lang="en-US" dirty="0"/>
              <a:t>groups.google.com/g/</a:t>
            </a:r>
            <a:r>
              <a:rPr lang="en-US" dirty="0" err="1"/>
              <a:t>ems</a:t>
            </a:r>
            <a:r>
              <a:rPr lang="en-US" dirty="0"/>
              <a:t>-task-force</a:t>
            </a:r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github.com/IHE/EMS</a:t>
            </a:r>
          </a:p>
          <a:p>
            <a:r>
              <a:rPr lang="en-US" dirty="0"/>
              <a:t>IHE Connectathon March 6–10</a:t>
            </a:r>
          </a:p>
          <a:p>
            <a:r>
              <a:rPr lang="en-US" dirty="0"/>
              <a:t>March 9 Task Force Topic</a:t>
            </a:r>
          </a:p>
          <a:p>
            <a:pPr lvl="1"/>
            <a:r>
              <a:rPr lang="en-US" dirty="0"/>
              <a:t>Governmental, regulatory, and contractual environment</a:t>
            </a:r>
          </a:p>
          <a:p>
            <a:r>
              <a:rPr lang="en-US" dirty="0"/>
              <a:t>HIMSS 2023 Interoperability Showcase April 17–21</a:t>
            </a:r>
          </a:p>
        </p:txBody>
      </p:sp>
    </p:spTree>
    <p:extLst>
      <p:ext uri="{BB962C8B-B14F-4D97-AF65-F5344CB8AC3E}">
        <p14:creationId xmlns:p14="http://schemas.microsoft.com/office/powerpoint/2010/main" val="271773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1E5DC44-E9F4-4A00-BD2A-FACC4A85E0E2}" vid="{61F42279-B397-434F-84EC-AA260856E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 Force Template</Template>
  <TotalTime>208</TotalTime>
  <Words>387</Words>
  <Application>Microsoft Office PowerPoint</Application>
  <PresentationFormat>Widescreen</PresentationFormat>
  <Paragraphs>58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Verdana</vt:lpstr>
      <vt:lpstr>Office Theme</vt:lpstr>
      <vt:lpstr>EMS Interoperability Task Force February 16, 2023</vt:lpstr>
      <vt:lpstr>Vision</vt:lpstr>
      <vt:lpstr>Task Force Overview</vt:lpstr>
      <vt:lpstr>Today’s Topic</vt:lpstr>
      <vt:lpstr>Discussion</vt:lpstr>
      <vt:lpstr>Did We Answer Today’s Questions?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Interoperability Task Force February 16, 2023</dc:title>
  <dc:creator>Joshua Legler</dc:creator>
  <cp:lastModifiedBy>Joshua Legler</cp:lastModifiedBy>
  <cp:revision>6</cp:revision>
  <dcterms:created xsi:type="dcterms:W3CDTF">2023-02-09T17:49:00Z</dcterms:created>
  <dcterms:modified xsi:type="dcterms:W3CDTF">2023-02-16T16:57:54Z</dcterms:modified>
</cp:coreProperties>
</file>