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60" r:id="rId6"/>
    <p:sldId id="264" r:id="rId7"/>
    <p:sldId id="262" r:id="rId8"/>
    <p:sldId id="263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2C30"/>
    <a:srgbClr val="AA191F"/>
    <a:srgbClr val="E02428"/>
    <a:srgbClr val="ED6F72"/>
    <a:srgbClr val="E9676A"/>
    <a:srgbClr val="DFDFDF"/>
    <a:srgbClr val="580C10"/>
    <a:srgbClr val="A2161D"/>
    <a:srgbClr val="C81B22"/>
    <a:srgbClr val="9113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5464" autoAdjust="0"/>
  </p:normalViewPr>
  <p:slideViewPr>
    <p:cSldViewPr snapToGrid="0">
      <p:cViewPr varScale="1">
        <p:scale>
          <a:sx n="81" d="100"/>
          <a:sy n="81" d="100"/>
        </p:scale>
        <p:origin x="67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3810F-818C-469C-A344-B1B611D87E0A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51C5-8980-43B2-9771-86E5F8C0B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03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office.com/r/Z1ER9MqctE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meeting is being recorded and will be posted. If you need anything removed from the recording, let us know.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51C5-8980-43B2-9771-86E5F8C0B4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81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51C5-8980-43B2-9771-86E5F8C0B4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64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link to survey in chat:</a:t>
            </a:r>
          </a:p>
          <a:p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PMingLiU" panose="02020500000000000000" pitchFamily="18" charset="-120"/>
                <a:hlinkClick r:id="rId3"/>
              </a:rPr>
              <a:t>https://forms.office.com/r/Z1ER9MqctE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51C5-8980-43B2-9771-86E5F8C0B4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3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are attending HIMSS, Josh would like to meet with you one-on-one to get your take on the task force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51C5-8980-43B2-9771-86E5F8C0B4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60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51C5-8980-43B2-9771-86E5F8C0B4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93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CAD7-F759-4228-8A99-9B8661288A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388935-326B-4F9C-B9A5-708F7CD627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42AC0-5499-4C08-9129-2194061DF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</a:lstStyle>
          <a:p>
            <a:fld id="{77271187-E033-41B3-99C1-097783E3053B}" type="datetimeFigureOut">
              <a:rPr lang="en-US" smtClean="0"/>
              <a:pPr/>
              <a:t>4/13/2023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E3936-5B04-44BC-9D3A-80549649E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6FA7A-5BE9-48D7-89AA-A42F42C62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</a:lstStyle>
          <a:p>
            <a:fld id="{69BD6345-4F5E-49F6-B434-F0DCA03E58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320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04E47-CA9B-4271-A481-C87928F29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9A852-063C-4E2F-B358-9E4A4FB93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75B7D-08AE-48A6-BE93-0AE67D9C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1187-E033-41B3-99C1-097783E3053B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342A6-AE9E-40F2-8789-1EFAF3EA3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61465-1E92-4402-A6A0-62BBFAAE7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6345-4F5E-49F6-B434-F0DCA03E5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43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FB0392-2FB0-4CCC-A031-2B1F407F0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7EDBF-3C63-4682-823D-5A60E1533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29544-F733-4A15-98D2-51E21DBDE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1187-E033-41B3-99C1-097783E3053B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CBEA4-4FA7-4F17-9F45-A35745D42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B3B23-820C-4828-88F2-C149E3E37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6345-4F5E-49F6-B434-F0DCA03E5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24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9C296-5859-41C8-8831-782C0DCF5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A75AE-C57B-405C-B8E9-93EEBA288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10EAA-6BE4-4FD5-8CA8-5309C6548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1187-E033-41B3-99C1-097783E3053B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9858E-3B21-47CE-A994-4DEC5BFB7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AFE87-546A-4C7E-B13A-47B99590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6345-4F5E-49F6-B434-F0DCA03E5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46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9DA6-137E-4EC2-AF72-3CB357921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4562C-6780-47DD-96B7-1BE48E37D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C08CF-3ADE-4E7C-BE23-1BFA95DDB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1187-E033-41B3-99C1-097783E3053B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35E3E-24B5-4BFE-992C-FE1EEB300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7A37F-DDDC-4CB5-9432-9BB503E7C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6345-4F5E-49F6-B434-F0DCA03E5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19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1DF5-FB68-4936-9737-4247691D4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0A543-B90E-470C-9F02-2188D44EB2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6ADE5-6828-4CB1-BE61-F8FC8D8C0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C8C1E-CB83-4BC3-8347-BD5476B17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1187-E033-41B3-99C1-097783E3053B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15559-20BC-416D-81F2-65DDC2936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E949E-27DA-44CA-8BA0-73B16F3EB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6345-4F5E-49F6-B434-F0DCA03E5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83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0B46F-F58A-4E07-9A30-8901DA52D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3C590-CF30-4278-A1A6-7A96948F5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1EA70-B0F7-49B4-BDAD-E1A1E00D0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84153C-39CF-4343-852F-ACFF0EBC0F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5C25A-447F-4DC5-9964-F8D97740C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FC825A-DBF9-4BCE-B056-B3A0A5AAF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1187-E033-41B3-99C1-097783E3053B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8D29B1-8E7B-4C55-9DB6-B404CE701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D1263E-B06A-4F23-A071-C78E2C4C0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6345-4F5E-49F6-B434-F0DCA03E5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51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D2ABF-F562-4CF0-8C0E-9A2DF2A54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02DC2B-3FEB-438B-A3E9-A599A35A8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1187-E033-41B3-99C1-097783E3053B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F3A539-C07A-4634-AA97-019D84E3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97C95-3D6A-4952-AE0B-FD933CE2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6345-4F5E-49F6-B434-F0DCA03E5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55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8E6D38-79F6-4D91-AFC3-A87907C8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1187-E033-41B3-99C1-097783E3053B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0B3BCD-55E4-4839-B53B-D45D0DDE4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CBE3A-4E16-4525-81C8-0BB2465DC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6345-4F5E-49F6-B434-F0DCA03E5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2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D2A16-0109-4FAA-8A7A-78D65AA19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D2C7E-48AF-46F2-8F0C-BD71AE2FB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3140F-4DE2-4D3C-9BF1-53804E38D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5067C-2251-4D19-8145-25C77587E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1187-E033-41B3-99C1-097783E3053B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1DDE1-1A69-41DD-9D81-F7A9C12CC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6C9F2-6747-4047-8296-3862EF37C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6345-4F5E-49F6-B434-F0DCA03E5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61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BD86E-1D4E-4E45-8AC5-C8AC2259D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1529A9-B253-442A-A037-CE89E96028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A0BA1-4EB9-40A0-A193-C2E5FF8E1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EF00F-414A-4E5C-8191-31EB0B11E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1187-E033-41B3-99C1-097783E3053B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B760E-575B-4C83-95DF-79F553E5A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EB299-0544-466B-BFBD-66E07D22B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6345-4F5E-49F6-B434-F0DCA03E5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38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AD140BF-0E27-493F-807D-B78CC64F581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gradFill flip="none" rotWithShape="1">
            <a:gsLst>
              <a:gs pos="67000">
                <a:schemeClr val="bg1"/>
              </a:gs>
              <a:gs pos="90000">
                <a:schemeClr val="bg1">
                  <a:lumMod val="85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44A587-764D-469F-B606-2229B8B95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EF393-C445-4578-8D9C-5F83EC37D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37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2221C-7BE3-4930-B6F5-E11CE3F42D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71187-E033-41B3-99C1-097783E3053B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4601F-D6BA-41B0-95CB-85E0F6A11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694D3-234E-4E5B-9CDD-549146594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D6345-4F5E-49F6-B434-F0DCA03E58C2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0BF96E-526C-4A02-BF4A-9E16726A5B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87" y="5763260"/>
            <a:ext cx="1975443" cy="548640"/>
          </a:xfrm>
          <a:prstGeom prst="rect">
            <a:avLst/>
          </a:prstGeom>
        </p:spPr>
      </p:pic>
      <p:sp>
        <p:nvSpPr>
          <p:cNvPr id="12" name="Rectangle 10">
            <a:extLst>
              <a:ext uri="{FF2B5EF4-FFF2-40B4-BE49-F238E27FC236}">
                <a16:creationId xmlns:a16="http://schemas.microsoft.com/office/drawing/2014/main" id="{207FBC46-B908-4486-9B97-EF2573A96F89}"/>
              </a:ext>
            </a:extLst>
          </p:cNvPr>
          <p:cNvSpPr/>
          <p:nvPr userDrawn="1"/>
        </p:nvSpPr>
        <p:spPr>
          <a:xfrm>
            <a:off x="0" y="5779012"/>
            <a:ext cx="12192000" cy="1036305"/>
          </a:xfrm>
          <a:custGeom>
            <a:avLst/>
            <a:gdLst>
              <a:gd name="connsiteX0" fmla="*/ 0 w 12192000"/>
              <a:gd name="connsiteY0" fmla="*/ 0 h 562062"/>
              <a:gd name="connsiteX1" fmla="*/ 12192000 w 12192000"/>
              <a:gd name="connsiteY1" fmla="*/ 0 h 562062"/>
              <a:gd name="connsiteX2" fmla="*/ 12192000 w 12192000"/>
              <a:gd name="connsiteY2" fmla="*/ 562062 h 562062"/>
              <a:gd name="connsiteX3" fmla="*/ 0 w 12192000"/>
              <a:gd name="connsiteY3" fmla="*/ 562062 h 562062"/>
              <a:gd name="connsiteX4" fmla="*/ 0 w 12192000"/>
              <a:gd name="connsiteY4" fmla="*/ 0 h 562062"/>
              <a:gd name="connsiteX0" fmla="*/ 0 w 12192000"/>
              <a:gd name="connsiteY0" fmla="*/ 0 h 562062"/>
              <a:gd name="connsiteX1" fmla="*/ 12192000 w 12192000"/>
              <a:gd name="connsiteY1" fmla="*/ 0 h 562062"/>
              <a:gd name="connsiteX2" fmla="*/ 12192000 w 12192000"/>
              <a:gd name="connsiteY2" fmla="*/ 562062 h 562062"/>
              <a:gd name="connsiteX3" fmla="*/ 0 w 12192000"/>
              <a:gd name="connsiteY3" fmla="*/ 562062 h 562062"/>
              <a:gd name="connsiteX4" fmla="*/ 0 w 12192000"/>
              <a:gd name="connsiteY4" fmla="*/ 0 h 562062"/>
              <a:gd name="connsiteX0" fmla="*/ 0 w 12192000"/>
              <a:gd name="connsiteY0" fmla="*/ 281109 h 843171"/>
              <a:gd name="connsiteX1" fmla="*/ 12192000 w 12192000"/>
              <a:gd name="connsiteY1" fmla="*/ 281109 h 843171"/>
              <a:gd name="connsiteX2" fmla="*/ 12192000 w 12192000"/>
              <a:gd name="connsiteY2" fmla="*/ 843171 h 843171"/>
              <a:gd name="connsiteX3" fmla="*/ 0 w 12192000"/>
              <a:gd name="connsiteY3" fmla="*/ 843171 h 843171"/>
              <a:gd name="connsiteX4" fmla="*/ 0 w 12192000"/>
              <a:gd name="connsiteY4" fmla="*/ 281109 h 843171"/>
              <a:gd name="connsiteX0" fmla="*/ 0 w 12192000"/>
              <a:gd name="connsiteY0" fmla="*/ 446131 h 1008193"/>
              <a:gd name="connsiteX1" fmla="*/ 12192000 w 12192000"/>
              <a:gd name="connsiteY1" fmla="*/ 446131 h 1008193"/>
              <a:gd name="connsiteX2" fmla="*/ 12192000 w 12192000"/>
              <a:gd name="connsiteY2" fmla="*/ 1008193 h 1008193"/>
              <a:gd name="connsiteX3" fmla="*/ 0 w 12192000"/>
              <a:gd name="connsiteY3" fmla="*/ 1008193 h 1008193"/>
              <a:gd name="connsiteX4" fmla="*/ 0 w 12192000"/>
              <a:gd name="connsiteY4" fmla="*/ 446131 h 1008193"/>
              <a:gd name="connsiteX0" fmla="*/ 0 w 12192000"/>
              <a:gd name="connsiteY0" fmla="*/ 530965 h 1093027"/>
              <a:gd name="connsiteX1" fmla="*/ 12183611 w 12192000"/>
              <a:gd name="connsiteY1" fmla="*/ 430298 h 1093027"/>
              <a:gd name="connsiteX2" fmla="*/ 12192000 w 12192000"/>
              <a:gd name="connsiteY2" fmla="*/ 1093027 h 1093027"/>
              <a:gd name="connsiteX3" fmla="*/ 0 w 12192000"/>
              <a:gd name="connsiteY3" fmla="*/ 1093027 h 1093027"/>
              <a:gd name="connsiteX4" fmla="*/ 0 w 12192000"/>
              <a:gd name="connsiteY4" fmla="*/ 530965 h 1093027"/>
              <a:gd name="connsiteX0" fmla="*/ 0 w 12192000"/>
              <a:gd name="connsiteY0" fmla="*/ 430026 h 992088"/>
              <a:gd name="connsiteX1" fmla="*/ 12183611 w 12192000"/>
              <a:gd name="connsiteY1" fmla="*/ 329359 h 992088"/>
              <a:gd name="connsiteX2" fmla="*/ 12192000 w 12192000"/>
              <a:gd name="connsiteY2" fmla="*/ 992088 h 992088"/>
              <a:gd name="connsiteX3" fmla="*/ 0 w 12192000"/>
              <a:gd name="connsiteY3" fmla="*/ 992088 h 992088"/>
              <a:gd name="connsiteX4" fmla="*/ 0 w 12192000"/>
              <a:gd name="connsiteY4" fmla="*/ 430026 h 992088"/>
              <a:gd name="connsiteX0" fmla="*/ 0 w 12192000"/>
              <a:gd name="connsiteY0" fmla="*/ 386643 h 948705"/>
              <a:gd name="connsiteX1" fmla="*/ 12192000 w 12192000"/>
              <a:gd name="connsiteY1" fmla="*/ 336310 h 948705"/>
              <a:gd name="connsiteX2" fmla="*/ 12192000 w 12192000"/>
              <a:gd name="connsiteY2" fmla="*/ 948705 h 948705"/>
              <a:gd name="connsiteX3" fmla="*/ 0 w 12192000"/>
              <a:gd name="connsiteY3" fmla="*/ 948705 h 948705"/>
              <a:gd name="connsiteX4" fmla="*/ 0 w 12192000"/>
              <a:gd name="connsiteY4" fmla="*/ 386643 h 948705"/>
              <a:gd name="connsiteX0" fmla="*/ 0 w 12192000"/>
              <a:gd name="connsiteY0" fmla="*/ 474243 h 1036305"/>
              <a:gd name="connsiteX1" fmla="*/ 12192000 w 12192000"/>
              <a:gd name="connsiteY1" fmla="*/ 423910 h 1036305"/>
              <a:gd name="connsiteX2" fmla="*/ 12192000 w 12192000"/>
              <a:gd name="connsiteY2" fmla="*/ 1036305 h 1036305"/>
              <a:gd name="connsiteX3" fmla="*/ 0 w 12192000"/>
              <a:gd name="connsiteY3" fmla="*/ 1036305 h 1036305"/>
              <a:gd name="connsiteX4" fmla="*/ 0 w 12192000"/>
              <a:gd name="connsiteY4" fmla="*/ 474243 h 1036305"/>
              <a:gd name="connsiteX0" fmla="*/ 0 w 12192000"/>
              <a:gd name="connsiteY0" fmla="*/ 474243 h 1036305"/>
              <a:gd name="connsiteX1" fmla="*/ 12192000 w 12192000"/>
              <a:gd name="connsiteY1" fmla="*/ 423910 h 1036305"/>
              <a:gd name="connsiteX2" fmla="*/ 12192000 w 12192000"/>
              <a:gd name="connsiteY2" fmla="*/ 1036305 h 1036305"/>
              <a:gd name="connsiteX3" fmla="*/ 0 w 12192000"/>
              <a:gd name="connsiteY3" fmla="*/ 1036305 h 1036305"/>
              <a:gd name="connsiteX4" fmla="*/ 0 w 12192000"/>
              <a:gd name="connsiteY4" fmla="*/ 474243 h 1036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036305">
                <a:moveTo>
                  <a:pt x="0" y="474243"/>
                </a:moveTo>
                <a:cubicBezTo>
                  <a:pt x="5305570" y="1178918"/>
                  <a:pt x="10585975" y="-834438"/>
                  <a:pt x="12192000" y="423910"/>
                </a:cubicBezTo>
                <a:lnTo>
                  <a:pt x="12192000" y="1036305"/>
                </a:lnTo>
                <a:lnTo>
                  <a:pt x="0" y="1036305"/>
                </a:lnTo>
                <a:lnTo>
                  <a:pt x="0" y="474243"/>
                </a:lnTo>
                <a:close/>
              </a:path>
            </a:pathLst>
          </a:custGeom>
          <a:gradFill flip="none" rotWithShape="1">
            <a:gsLst>
              <a:gs pos="17000">
                <a:srgbClr val="E42C30"/>
              </a:gs>
              <a:gs pos="8000">
                <a:srgbClr val="E02428"/>
              </a:gs>
              <a:gs pos="81000">
                <a:srgbClr val="E42C30"/>
              </a:gs>
              <a:gs pos="71000">
                <a:srgbClr val="A2161D"/>
              </a:gs>
              <a:gs pos="29000">
                <a:srgbClr val="C72328"/>
              </a:gs>
              <a:gs pos="95000">
                <a:srgbClr val="AA191F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0335B0CD-0CE7-416B-B393-687580F9DA2F}"/>
              </a:ext>
            </a:extLst>
          </p:cNvPr>
          <p:cNvSpPr/>
          <p:nvPr userDrawn="1"/>
        </p:nvSpPr>
        <p:spPr>
          <a:xfrm>
            <a:off x="0" y="5924274"/>
            <a:ext cx="12192000" cy="933725"/>
          </a:xfrm>
          <a:custGeom>
            <a:avLst/>
            <a:gdLst>
              <a:gd name="connsiteX0" fmla="*/ 0 w 12192000"/>
              <a:gd name="connsiteY0" fmla="*/ 0 h 562062"/>
              <a:gd name="connsiteX1" fmla="*/ 12192000 w 12192000"/>
              <a:gd name="connsiteY1" fmla="*/ 0 h 562062"/>
              <a:gd name="connsiteX2" fmla="*/ 12192000 w 12192000"/>
              <a:gd name="connsiteY2" fmla="*/ 562062 h 562062"/>
              <a:gd name="connsiteX3" fmla="*/ 0 w 12192000"/>
              <a:gd name="connsiteY3" fmla="*/ 562062 h 562062"/>
              <a:gd name="connsiteX4" fmla="*/ 0 w 12192000"/>
              <a:gd name="connsiteY4" fmla="*/ 0 h 562062"/>
              <a:gd name="connsiteX0" fmla="*/ 0 w 12192000"/>
              <a:gd name="connsiteY0" fmla="*/ 0 h 562062"/>
              <a:gd name="connsiteX1" fmla="*/ 12192000 w 12192000"/>
              <a:gd name="connsiteY1" fmla="*/ 0 h 562062"/>
              <a:gd name="connsiteX2" fmla="*/ 12192000 w 12192000"/>
              <a:gd name="connsiteY2" fmla="*/ 562062 h 562062"/>
              <a:gd name="connsiteX3" fmla="*/ 0 w 12192000"/>
              <a:gd name="connsiteY3" fmla="*/ 562062 h 562062"/>
              <a:gd name="connsiteX4" fmla="*/ 0 w 12192000"/>
              <a:gd name="connsiteY4" fmla="*/ 0 h 562062"/>
              <a:gd name="connsiteX0" fmla="*/ 0 w 12192000"/>
              <a:gd name="connsiteY0" fmla="*/ 281109 h 843171"/>
              <a:gd name="connsiteX1" fmla="*/ 12192000 w 12192000"/>
              <a:gd name="connsiteY1" fmla="*/ 281109 h 843171"/>
              <a:gd name="connsiteX2" fmla="*/ 12192000 w 12192000"/>
              <a:gd name="connsiteY2" fmla="*/ 843171 h 843171"/>
              <a:gd name="connsiteX3" fmla="*/ 0 w 12192000"/>
              <a:gd name="connsiteY3" fmla="*/ 843171 h 843171"/>
              <a:gd name="connsiteX4" fmla="*/ 0 w 12192000"/>
              <a:gd name="connsiteY4" fmla="*/ 281109 h 843171"/>
              <a:gd name="connsiteX0" fmla="*/ 0 w 12192000"/>
              <a:gd name="connsiteY0" fmla="*/ 371663 h 933725"/>
              <a:gd name="connsiteX1" fmla="*/ 12192000 w 12192000"/>
              <a:gd name="connsiteY1" fmla="*/ 371663 h 933725"/>
              <a:gd name="connsiteX2" fmla="*/ 12192000 w 12192000"/>
              <a:gd name="connsiteY2" fmla="*/ 933725 h 933725"/>
              <a:gd name="connsiteX3" fmla="*/ 0 w 12192000"/>
              <a:gd name="connsiteY3" fmla="*/ 933725 h 933725"/>
              <a:gd name="connsiteX4" fmla="*/ 0 w 12192000"/>
              <a:gd name="connsiteY4" fmla="*/ 371663 h 933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933725">
                <a:moveTo>
                  <a:pt x="0" y="371663"/>
                </a:moveTo>
                <a:cubicBezTo>
                  <a:pt x="5305570" y="1076338"/>
                  <a:pt x="10753754" y="-744073"/>
                  <a:pt x="12192000" y="371663"/>
                </a:cubicBezTo>
                <a:lnTo>
                  <a:pt x="12192000" y="933725"/>
                </a:lnTo>
                <a:lnTo>
                  <a:pt x="0" y="933725"/>
                </a:lnTo>
                <a:lnTo>
                  <a:pt x="0" y="371663"/>
                </a:lnTo>
                <a:close/>
              </a:path>
            </a:pathLst>
          </a:custGeom>
          <a:gradFill flip="none" rotWithShape="1">
            <a:gsLst>
              <a:gs pos="0">
                <a:srgbClr val="06486D">
                  <a:shade val="30000"/>
                  <a:satMod val="115000"/>
                </a:srgbClr>
              </a:gs>
              <a:gs pos="50000">
                <a:srgbClr val="06486D">
                  <a:shade val="67500"/>
                  <a:satMod val="115000"/>
                </a:srgbClr>
              </a:gs>
              <a:gs pos="100000">
                <a:srgbClr val="06486D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IHE">
            <a:extLst>
              <a:ext uri="{FF2B5EF4-FFF2-40B4-BE49-F238E27FC236}">
                <a16:creationId xmlns:a16="http://schemas.microsoft.com/office/drawing/2014/main" id="{053E8871-15B9-C4F5-B948-9AB5D8490D3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518" y="5813736"/>
            <a:ext cx="1271752" cy="457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9C117B-F261-58EF-D27A-BF19AD3B86CF}"/>
              </a:ext>
            </a:extLst>
          </p:cNvPr>
          <p:cNvSpPr txBox="1"/>
          <p:nvPr userDrawn="1"/>
        </p:nvSpPr>
        <p:spPr>
          <a:xfrm>
            <a:off x="6096001" y="6236211"/>
            <a:ext cx="6096000" cy="594858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EMS Interoperability Task Force</a:t>
            </a:r>
          </a:p>
        </p:txBody>
      </p:sp>
    </p:spTree>
    <p:extLst>
      <p:ext uri="{BB962C8B-B14F-4D97-AF65-F5344CB8AC3E}">
        <p14:creationId xmlns:p14="http://schemas.microsoft.com/office/powerpoint/2010/main" val="15645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7B800-B1F7-5816-C5BA-60FC3F396E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EMS Interoperability</a:t>
            </a:r>
            <a:br>
              <a:rPr lang="en-US" dirty="0"/>
            </a:br>
            <a:r>
              <a:rPr lang="en-US" dirty="0"/>
              <a:t>Task Force</a:t>
            </a:r>
            <a:br>
              <a:rPr lang="en-US" dirty="0"/>
            </a:br>
            <a:r>
              <a:rPr lang="en-US" sz="4000" dirty="0"/>
              <a:t>April 13, 2023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3AED9D-CB84-8F77-196A-C22ABD35BA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/>
              <a:t>Regulatory Environment and National Networks Recap</a:t>
            </a:r>
          </a:p>
        </p:txBody>
      </p:sp>
    </p:spTree>
    <p:extLst>
      <p:ext uri="{BB962C8B-B14F-4D97-AF65-F5344CB8AC3E}">
        <p14:creationId xmlns:p14="http://schemas.microsoft.com/office/powerpoint/2010/main" val="3788557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771C6-D909-A2DD-C711-AB5E9DEEA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Force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CE8EF-F7A9-AB58-0CAF-13C278FE9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Monthly, 2</a:t>
            </a:r>
            <a:r>
              <a:rPr lang="en-US" baseline="30000" dirty="0"/>
              <a:t>nd</a:t>
            </a:r>
            <a:r>
              <a:rPr lang="en-US" dirty="0"/>
              <a:t> Thursday, 11a–12:30p MT</a:t>
            </a:r>
          </a:p>
          <a:p>
            <a:r>
              <a:rPr lang="en-US" dirty="0"/>
              <a:t>Mar 9, Apr 13, May 11, Jun 8, Jul 13, Aug 10, Sep 14, Oct 12, Nov 9, Dec 14</a:t>
            </a:r>
          </a:p>
          <a:p>
            <a:pPr marL="0" indent="0">
              <a:buNone/>
            </a:pPr>
            <a:r>
              <a:rPr lang="en-US" dirty="0"/>
              <a:t>Topics:</a:t>
            </a:r>
          </a:p>
          <a:p>
            <a:r>
              <a:rPr lang="en-US" dirty="0"/>
              <a:t>Feb 16: Identifying data exchange partners and establishing relationships</a:t>
            </a:r>
          </a:p>
          <a:p>
            <a:r>
              <a:rPr lang="en-US" dirty="0"/>
              <a:t>Mar 9: Governmental, regulatory, and contractual environment</a:t>
            </a:r>
          </a:p>
          <a:p>
            <a:r>
              <a:rPr lang="en-US" b="1" dirty="0"/>
              <a:t>Apr 13: </a:t>
            </a:r>
            <a:r>
              <a:rPr lang="en-US" b="1"/>
              <a:t>Regulatory environment and national networks recap</a:t>
            </a:r>
            <a:endParaRPr lang="en-US" b="1" dirty="0"/>
          </a:p>
          <a:p>
            <a:r>
              <a:rPr lang="en-US" dirty="0"/>
              <a:t>Healthcare data standards</a:t>
            </a:r>
          </a:p>
          <a:p>
            <a:r>
              <a:rPr lang="en-US" dirty="0"/>
              <a:t>Technical standards and profiles to use in data exchanges</a:t>
            </a:r>
          </a:p>
          <a:p>
            <a:r>
              <a:rPr lang="en-US" dirty="0"/>
              <a:t>Data elements to be shared and parsed</a:t>
            </a:r>
          </a:p>
          <a:p>
            <a:r>
              <a:rPr lang="en-US" dirty="0"/>
              <a:t>APIs</a:t>
            </a:r>
          </a:p>
          <a:p>
            <a:r>
              <a:rPr lang="en-US" dirty="0"/>
              <a:t>Sequence of interactions/workflow</a:t>
            </a:r>
          </a:p>
          <a:p>
            <a:r>
              <a:rPr lang="en-US" dirty="0"/>
              <a:t>Patient identification and record matching</a:t>
            </a:r>
          </a:p>
        </p:txBody>
      </p:sp>
    </p:spTree>
    <p:extLst>
      <p:ext uri="{BB962C8B-B14F-4D97-AF65-F5344CB8AC3E}">
        <p14:creationId xmlns:p14="http://schemas.microsoft.com/office/powerpoint/2010/main" val="1774691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D8DC0-6A4D-48BB-FAB8-A2C02DD13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42D9B-2919-CAC2-3422-B4387D9DA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Regulatory Environment and National Networks Recap</a:t>
            </a:r>
          </a:p>
          <a:p>
            <a:r>
              <a:rPr lang="en-US" dirty="0"/>
              <a:t>eHealth Exchange participation options</a:t>
            </a:r>
          </a:p>
          <a:p>
            <a:r>
              <a:rPr lang="en-US" dirty="0"/>
              <a:t>Kno2 participation options, “operations” queries</a:t>
            </a:r>
          </a:p>
          <a:p>
            <a:r>
              <a:rPr lang="en-US" dirty="0"/>
              <a:t>ONC position statement letter</a:t>
            </a:r>
          </a:p>
        </p:txBody>
      </p:sp>
    </p:spTree>
    <p:extLst>
      <p:ext uri="{BB962C8B-B14F-4D97-AF65-F5344CB8AC3E}">
        <p14:creationId xmlns:p14="http://schemas.microsoft.com/office/powerpoint/2010/main" val="439875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E0A5-8019-6085-F727-139D45A1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770FF-4C22-0783-9638-7D18963F8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options for an EMS agency, a state EMS system, or an EMS software vendor to participate in the national networks?</a:t>
            </a:r>
          </a:p>
          <a:p>
            <a:r>
              <a:rPr lang="en-US" dirty="0"/>
              <a:t>How can we collaborate with ONC to advocate for EMS interoperability?</a:t>
            </a:r>
          </a:p>
        </p:txBody>
      </p:sp>
    </p:spTree>
    <p:extLst>
      <p:ext uri="{BB962C8B-B14F-4D97-AF65-F5344CB8AC3E}">
        <p14:creationId xmlns:p14="http://schemas.microsoft.com/office/powerpoint/2010/main" val="1762987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19F9-EE43-E97B-7860-9DC5A0EC1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CDFBA-00AE-1837-5F60-3543EAAB5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eHealth Exchange</a:t>
            </a:r>
          </a:p>
          <a:p>
            <a:r>
              <a:rPr lang="en-US" dirty="0"/>
              <a:t>Kno2</a:t>
            </a:r>
          </a:p>
          <a:p>
            <a:r>
              <a:rPr lang="en-US" dirty="0" err="1"/>
              <a:t>Github</a:t>
            </a:r>
            <a:r>
              <a:rPr lang="en-US" dirty="0"/>
              <a:t> wiki</a:t>
            </a:r>
          </a:p>
          <a:p>
            <a:r>
              <a:rPr lang="en-US" dirty="0"/>
              <a:t>ONC letter discussion</a:t>
            </a:r>
          </a:p>
        </p:txBody>
      </p:sp>
    </p:spTree>
    <p:extLst>
      <p:ext uri="{BB962C8B-B14F-4D97-AF65-F5344CB8AC3E}">
        <p14:creationId xmlns:p14="http://schemas.microsoft.com/office/powerpoint/2010/main" val="3491896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7E4D9-BA88-7A07-BA4F-E5BB7B095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ONC Letter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57E8C-3992-0BCF-0F0B-6C195F31A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6431"/>
            <a:ext cx="10515600" cy="4426829"/>
          </a:xfrm>
        </p:spPr>
        <p:txBody>
          <a:bodyPr>
            <a:normAutofit fontScale="3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EMS is part of the healthcare ecosystem (highlight bottlenecks in ERs and EMS’s role in addressing those; interfacility transfer coordination is inefficient; EMS is an entry point to the health system)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Outcome data is important to EMS and should be to hospitals as well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mechanisms are in place to support Operations queries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EMS will be requesting this data and blocking is not acceptable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Players in this space (EHRs/HIEs, Hospitals, ePCR vendors) should be cooperating to resolve the issue for the benefit of all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Benefit to patient (EMS as “connected care org” cares for patients, not all of whom are transported to a hospital; highlight patient safety perspective)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Closing the loop with the people who started the patient’s care (EMS)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Action request: ONC push requirement for systems to respond to EMS queries in TEFCA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Action request: clarify that operations queries for EMS are important for patient, don’t block them (information blocking regs)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Action request: what will be the lever that gets movement going?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Importance of outcome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Trend toward home-based care, future role of EMS as not just a transporter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actions should DOT take?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Highlight specialty care systems: if hospitals are participating in them, there is an expectation to close the loop with EMS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the hospital doesn’t have the data, it can’t provide it. There are data quality and completeness gaps in EHRs. EDs often have a different EHR system than the rest of the hospital.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Importance of timeliness of responses to EMS queries (EMS is responding to a 911 emergency)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EMS community should get involved in TEFCA development (specifically, SOP development- P&amp;HCO SOP out for comment right now) and in </a:t>
            </a:r>
            <a:r>
              <a:rPr lang="en-US" dirty="0" err="1"/>
              <a:t>Carequality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558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E0A5-8019-6085-F727-139D45A1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 We Answer Today’s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770FF-4C22-0783-9638-7D18963F8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options for an EMS agency, a state EMS system, or an EMS software vendor to participate in the national networks?</a:t>
            </a:r>
          </a:p>
          <a:p>
            <a:r>
              <a:rPr lang="en-US" dirty="0"/>
              <a:t>How can we collaborate with ONC to advocate for EMS interoperability?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5E5BA9-B35F-3210-591B-1B03DEC8258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20400" y="-24051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820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4DF81-4264-FF17-B129-28E0AB187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HIMSS23 Interoperability Showcase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D3661-3FF1-B297-B438-0CB509521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Showcase Floor</a:t>
            </a:r>
          </a:p>
          <a:p>
            <a:pPr lvl="1"/>
            <a:r>
              <a:rPr lang="en-US" dirty="0" err="1"/>
              <a:t>M,Tu,W</a:t>
            </a:r>
            <a:r>
              <a:rPr lang="en-US" dirty="0"/>
              <a:t>: Emergency Stroke Response and Treatment demonstration</a:t>
            </a:r>
          </a:p>
          <a:p>
            <a:r>
              <a:rPr lang="en-US" dirty="0"/>
              <a:t>IHE Learning Lab Booth</a:t>
            </a:r>
          </a:p>
          <a:p>
            <a:pPr lvl="1"/>
            <a:r>
              <a:rPr lang="en-US" dirty="0"/>
              <a:t>Tu, 11a: ImageTrend re IHE USA Bill </a:t>
            </a:r>
            <a:r>
              <a:rPr lang="en-US" dirty="0" err="1"/>
              <a:t>Majurski</a:t>
            </a:r>
            <a:r>
              <a:rPr lang="en-US" dirty="0"/>
              <a:t> Interoperability Research Award Program and Connectathon</a:t>
            </a:r>
          </a:p>
          <a:p>
            <a:pPr lvl="1"/>
            <a:r>
              <a:rPr lang="en-US" dirty="0"/>
              <a:t>W, 11a: NEMSIS and IHE USA EMS Outcomes Project</a:t>
            </a:r>
          </a:p>
          <a:p>
            <a:r>
              <a:rPr lang="en-US" dirty="0"/>
              <a:t>Education Theater</a:t>
            </a:r>
          </a:p>
          <a:p>
            <a:pPr lvl="1"/>
            <a:r>
              <a:rPr lang="en-US" dirty="0"/>
              <a:t>Th, 10a: Advancing EMS Interoperability Panel Discussion</a:t>
            </a:r>
          </a:p>
        </p:txBody>
      </p:sp>
    </p:spTree>
    <p:extLst>
      <p:ext uri="{BB962C8B-B14F-4D97-AF65-F5344CB8AC3E}">
        <p14:creationId xmlns:p14="http://schemas.microsoft.com/office/powerpoint/2010/main" val="1604094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C0EF1-9E3B-B080-7677-640B4B267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520BF-8F05-9B5D-20D0-333563D2F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Survey for today’s task force call</a:t>
            </a:r>
          </a:p>
          <a:p>
            <a:r>
              <a:rPr lang="en-US" dirty="0"/>
              <a:t>Task Force Email Group</a:t>
            </a:r>
          </a:p>
          <a:p>
            <a:pPr lvl="1"/>
            <a:r>
              <a:rPr lang="en-US" dirty="0"/>
              <a:t>groups.google.com/g/</a:t>
            </a:r>
            <a:r>
              <a:rPr lang="en-US" dirty="0" err="1"/>
              <a:t>ems</a:t>
            </a:r>
            <a:r>
              <a:rPr lang="en-US" dirty="0"/>
              <a:t>-task-force</a:t>
            </a:r>
          </a:p>
          <a:p>
            <a:r>
              <a:rPr lang="en-US" dirty="0" err="1"/>
              <a:t>Github</a:t>
            </a:r>
            <a:r>
              <a:rPr lang="en-US" dirty="0"/>
              <a:t> Repository and Wiki</a:t>
            </a:r>
          </a:p>
          <a:p>
            <a:pPr lvl="1"/>
            <a:r>
              <a:rPr lang="en-US" dirty="0"/>
              <a:t>github.com/IHE/EMS</a:t>
            </a:r>
          </a:p>
          <a:p>
            <a:r>
              <a:rPr lang="en-US" dirty="0"/>
              <a:t>May 11 Task Force Topic</a:t>
            </a:r>
          </a:p>
          <a:p>
            <a:pPr lvl="1"/>
            <a:r>
              <a:rPr lang="en-US" dirty="0"/>
              <a:t>Healthcare interoperability data standards</a:t>
            </a:r>
          </a:p>
        </p:txBody>
      </p:sp>
    </p:spTree>
    <p:extLst>
      <p:ext uri="{BB962C8B-B14F-4D97-AF65-F5344CB8AC3E}">
        <p14:creationId xmlns:p14="http://schemas.microsoft.com/office/powerpoint/2010/main" val="2717733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21E5DC44-E9F4-4A00-BD2A-FACC4A85E0E2}" vid="{61F42279-B397-434F-84EC-AA260856EC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Task Force Template</Template>
  <TotalTime>394</TotalTime>
  <Words>721</Words>
  <Application>Microsoft Office PowerPoint</Application>
  <PresentationFormat>Widescreen</PresentationFormat>
  <Paragraphs>74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Montserrat</vt:lpstr>
      <vt:lpstr>Verdana</vt:lpstr>
      <vt:lpstr>Office Theme</vt:lpstr>
      <vt:lpstr>EMS Interoperability Task Force April 13, 2023</vt:lpstr>
      <vt:lpstr>Task Force Overview</vt:lpstr>
      <vt:lpstr>Today’s Topic</vt:lpstr>
      <vt:lpstr>Today’s Questions</vt:lpstr>
      <vt:lpstr>Discussion</vt:lpstr>
      <vt:lpstr>ONC Letter</vt:lpstr>
      <vt:lpstr>Did We Answer Today’s Questions?</vt:lpstr>
      <vt:lpstr>HIMSS23 Interoperability Showcase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EMS Interoperability Task Force February 16, 2023</dc:title>
  <dc:creator>Joshua Legler</dc:creator>
  <cp:lastModifiedBy>Joshua Legler</cp:lastModifiedBy>
  <cp:revision>14</cp:revision>
  <dcterms:created xsi:type="dcterms:W3CDTF">2023-02-09T17:49:00Z</dcterms:created>
  <dcterms:modified xsi:type="dcterms:W3CDTF">2023-04-13T18:36:50Z</dcterms:modified>
</cp:coreProperties>
</file>