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7" r:id="rId5"/>
    <p:sldId id="258" r:id="rId6"/>
    <p:sldId id="261" r:id="rId7"/>
    <p:sldId id="260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C30"/>
    <a:srgbClr val="AA191F"/>
    <a:srgbClr val="E02428"/>
    <a:srgbClr val="ED6F72"/>
    <a:srgbClr val="E9676A"/>
    <a:srgbClr val="DFDFDF"/>
    <a:srgbClr val="580C10"/>
    <a:srgbClr val="A2161D"/>
    <a:srgbClr val="C81B22"/>
    <a:srgbClr val="911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5464" autoAdjust="0"/>
  </p:normalViewPr>
  <p:slideViewPr>
    <p:cSldViewPr snapToGrid="0">
      <p:cViewPr varScale="1">
        <p:scale>
          <a:sx n="81" d="100"/>
          <a:sy n="81" d="100"/>
        </p:scale>
        <p:origin x="677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3810F-818C-469C-A344-B1B611D87E0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51C5-8980-43B2-9771-86E5F8C0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meeting is being recorded and will be posted. If you need anything removed from the recording, let us know.</a:t>
            </a:r>
          </a:p>
          <a:p>
            <a:r>
              <a:rPr lang="en-US" dirty="0"/>
              <a:t>Note change to moderated format, use hand raise feature to be acknowledged to speak.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additional SAFR resources that have been added to </a:t>
            </a:r>
            <a:r>
              <a:rPr lang="en-US" dirty="0" err="1"/>
              <a:t>Github</a:t>
            </a:r>
            <a:r>
              <a:rPr lang="en-US" dirty="0"/>
              <a:t> repository:</a:t>
            </a:r>
          </a:p>
          <a:p>
            <a:r>
              <a:rPr lang="en-US"/>
              <a:t>https://github.com/IHE/EMS/tree/main/presentations/SAFR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9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link to survey in chat:</a:t>
            </a:r>
          </a:p>
          <a:p>
            <a:r>
              <a:rPr lang="en-US" dirty="0"/>
              <a:t>https://forms.office.com/r/Z1ER9MqctE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non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We’ve added one more question to the survey: </a:t>
            </a:r>
            <a:r>
              <a:rPr lang="en-US" sz="1800" i="1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What do you think is the most important topic to address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next</a:t>
            </a:r>
            <a:r>
              <a:rPr lang="en-US" sz="1800" i="1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 in the EMS Interoperability Task Force?</a:t>
            </a:r>
            <a:endParaRPr lang="en-US" sz="1800" dirty="0">
              <a:effectLst/>
              <a:latin typeface="Calibri" panose="020F0502020204030204" pitchFamily="34" charset="0"/>
              <a:ea typeface="PMingLiU" panose="02020500000000000000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ONC annual meeting December 14-15 in DC</a:t>
            </a:r>
          </a:p>
          <a:p>
            <a:r>
              <a:rPr lang="en-US" dirty="0"/>
              <a:t>July 13 Task </a:t>
            </a:r>
            <a:r>
              <a:rPr lang="en-US"/>
              <a:t>Force topic</a:t>
            </a:r>
            <a:r>
              <a:rPr lang="en-US" dirty="0"/>
              <a:t>: Standards to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9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CAD7-F759-4228-8A99-9B8661288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88935-326B-4F9C-B9A5-708F7CD62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42AC0-5499-4C08-9129-2194061D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77271187-E033-41B3-99C1-097783E3053B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3936-5B04-44BC-9D3A-80549649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FA7A-5BE9-48D7-89AA-A42F42C6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69BD6345-4F5E-49F6-B434-F0DCA03E58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2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4E47-CA9B-4271-A481-C87928F2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A852-063C-4E2F-B358-9E4A4FB93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5B7D-08AE-48A6-BE93-0AE67D9C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42A6-AE9E-40F2-8789-1EFAF3EA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1465-1E92-4402-A6A0-62BBFAAE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B0392-2FB0-4CCC-A031-2B1F407F0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7EDBF-3C63-4682-823D-5A60E1533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9544-F733-4A15-98D2-51E21DBD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BEA4-4FA7-4F17-9F45-A35745D4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3B23-820C-4828-88F2-C149E3E3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C296-5859-41C8-8831-782C0DCF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75AE-C57B-405C-B8E9-93EEBA28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0EAA-6BE4-4FD5-8CA8-5309C654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9858E-3B21-47CE-A994-4DEC5BFB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FE87-546A-4C7E-B13A-47B99590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9DA6-137E-4EC2-AF72-3CB35792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4562C-6780-47DD-96B7-1BE48E37D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08CF-3ADE-4E7C-BE23-1BFA95DD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5E3E-24B5-4BFE-992C-FE1EEB30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A37F-DDDC-4CB5-9432-9BB503E7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1DF5-FB68-4936-9737-4247691D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A543-B90E-470C-9F02-2188D44E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ADE5-6828-4CB1-BE61-F8FC8D8C0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C8C1E-CB83-4BC3-8347-BD5476B1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5559-20BC-416D-81F2-65DDC293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E949E-27DA-44CA-8BA0-73B16F3E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B46F-F58A-4E07-9A30-8901DA52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C590-CF30-4278-A1A6-7A96948F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1EA70-B0F7-49B4-BDAD-E1A1E00D0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4153C-39CF-4343-852F-ACFF0EBC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5C25A-447F-4DC5-9964-F8D97740C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C825A-DBF9-4BCE-B056-B3A0A5AA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D29B1-8E7B-4C55-9DB6-B404CE7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1263E-B06A-4F23-A071-C78E2C4C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5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2ABF-F562-4CF0-8C0E-9A2DF2A5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2DC2B-3FEB-438B-A3E9-A599A35A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3A539-C07A-4634-AA97-019D84E3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97C95-3D6A-4952-AE0B-FD933CE2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E6D38-79F6-4D91-AFC3-A87907C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B3BCD-55E4-4839-B53B-D45D0DDE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CBE3A-4E16-4525-81C8-0BB2465D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A16-0109-4FAA-8A7A-78D65AA1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2C7E-48AF-46F2-8F0C-BD71AE2F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140F-4DE2-4D3C-9BF1-53804E38D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067C-2251-4D19-8145-25C77587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1DDE1-1A69-41DD-9D81-F7A9C12C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C9F2-6747-4047-8296-3862EF37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6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D86E-1D4E-4E45-8AC5-C8AC2259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529A9-B253-442A-A037-CE89E9602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A0BA1-4EB9-40A0-A193-C2E5FF8E1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F00F-414A-4E5C-8191-31EB0B11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B760E-575B-4C83-95DF-79F553E5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EB299-0544-466B-BFBD-66E07D22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D140BF-0E27-493F-807D-B78CC64F581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90000">
                <a:schemeClr val="bg1">
                  <a:lumMod val="85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4A587-764D-469F-B606-2229B8B9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EF393-C445-4578-8D9C-5F83EC37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7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221C-7BE3-4930-B6F5-E11CE3F42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1187-E033-41B3-99C1-097783E3053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601F-D6BA-41B0-95CB-85E0F6A11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694D3-234E-4E5B-9CDD-54914659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0BF96E-526C-4A02-BF4A-9E16726A5B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7" y="5763260"/>
            <a:ext cx="1975443" cy="54864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207FBC46-B908-4486-9B97-EF2573A96F89}"/>
              </a:ext>
            </a:extLst>
          </p:cNvPr>
          <p:cNvSpPr/>
          <p:nvPr userDrawn="1"/>
        </p:nvSpPr>
        <p:spPr>
          <a:xfrm>
            <a:off x="0" y="5779012"/>
            <a:ext cx="12192000" cy="1036305"/>
          </a:xfrm>
          <a:custGeom>
            <a:avLst/>
            <a:gdLst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281109 h 843171"/>
              <a:gd name="connsiteX1" fmla="*/ 12192000 w 12192000"/>
              <a:gd name="connsiteY1" fmla="*/ 281109 h 843171"/>
              <a:gd name="connsiteX2" fmla="*/ 12192000 w 12192000"/>
              <a:gd name="connsiteY2" fmla="*/ 843171 h 843171"/>
              <a:gd name="connsiteX3" fmla="*/ 0 w 12192000"/>
              <a:gd name="connsiteY3" fmla="*/ 843171 h 843171"/>
              <a:gd name="connsiteX4" fmla="*/ 0 w 12192000"/>
              <a:gd name="connsiteY4" fmla="*/ 281109 h 843171"/>
              <a:gd name="connsiteX0" fmla="*/ 0 w 12192000"/>
              <a:gd name="connsiteY0" fmla="*/ 446131 h 1008193"/>
              <a:gd name="connsiteX1" fmla="*/ 12192000 w 12192000"/>
              <a:gd name="connsiteY1" fmla="*/ 446131 h 1008193"/>
              <a:gd name="connsiteX2" fmla="*/ 12192000 w 12192000"/>
              <a:gd name="connsiteY2" fmla="*/ 1008193 h 1008193"/>
              <a:gd name="connsiteX3" fmla="*/ 0 w 12192000"/>
              <a:gd name="connsiteY3" fmla="*/ 1008193 h 1008193"/>
              <a:gd name="connsiteX4" fmla="*/ 0 w 12192000"/>
              <a:gd name="connsiteY4" fmla="*/ 446131 h 1008193"/>
              <a:gd name="connsiteX0" fmla="*/ 0 w 12192000"/>
              <a:gd name="connsiteY0" fmla="*/ 530965 h 1093027"/>
              <a:gd name="connsiteX1" fmla="*/ 12183611 w 12192000"/>
              <a:gd name="connsiteY1" fmla="*/ 430298 h 1093027"/>
              <a:gd name="connsiteX2" fmla="*/ 12192000 w 12192000"/>
              <a:gd name="connsiteY2" fmla="*/ 1093027 h 1093027"/>
              <a:gd name="connsiteX3" fmla="*/ 0 w 12192000"/>
              <a:gd name="connsiteY3" fmla="*/ 1093027 h 1093027"/>
              <a:gd name="connsiteX4" fmla="*/ 0 w 12192000"/>
              <a:gd name="connsiteY4" fmla="*/ 530965 h 1093027"/>
              <a:gd name="connsiteX0" fmla="*/ 0 w 12192000"/>
              <a:gd name="connsiteY0" fmla="*/ 430026 h 992088"/>
              <a:gd name="connsiteX1" fmla="*/ 12183611 w 12192000"/>
              <a:gd name="connsiteY1" fmla="*/ 329359 h 992088"/>
              <a:gd name="connsiteX2" fmla="*/ 12192000 w 12192000"/>
              <a:gd name="connsiteY2" fmla="*/ 992088 h 992088"/>
              <a:gd name="connsiteX3" fmla="*/ 0 w 12192000"/>
              <a:gd name="connsiteY3" fmla="*/ 992088 h 992088"/>
              <a:gd name="connsiteX4" fmla="*/ 0 w 12192000"/>
              <a:gd name="connsiteY4" fmla="*/ 430026 h 992088"/>
              <a:gd name="connsiteX0" fmla="*/ 0 w 12192000"/>
              <a:gd name="connsiteY0" fmla="*/ 386643 h 948705"/>
              <a:gd name="connsiteX1" fmla="*/ 12192000 w 12192000"/>
              <a:gd name="connsiteY1" fmla="*/ 336310 h 948705"/>
              <a:gd name="connsiteX2" fmla="*/ 12192000 w 12192000"/>
              <a:gd name="connsiteY2" fmla="*/ 948705 h 948705"/>
              <a:gd name="connsiteX3" fmla="*/ 0 w 12192000"/>
              <a:gd name="connsiteY3" fmla="*/ 948705 h 948705"/>
              <a:gd name="connsiteX4" fmla="*/ 0 w 12192000"/>
              <a:gd name="connsiteY4" fmla="*/ 386643 h 948705"/>
              <a:gd name="connsiteX0" fmla="*/ 0 w 12192000"/>
              <a:gd name="connsiteY0" fmla="*/ 474243 h 1036305"/>
              <a:gd name="connsiteX1" fmla="*/ 12192000 w 12192000"/>
              <a:gd name="connsiteY1" fmla="*/ 423910 h 1036305"/>
              <a:gd name="connsiteX2" fmla="*/ 12192000 w 12192000"/>
              <a:gd name="connsiteY2" fmla="*/ 1036305 h 1036305"/>
              <a:gd name="connsiteX3" fmla="*/ 0 w 12192000"/>
              <a:gd name="connsiteY3" fmla="*/ 1036305 h 1036305"/>
              <a:gd name="connsiteX4" fmla="*/ 0 w 12192000"/>
              <a:gd name="connsiteY4" fmla="*/ 474243 h 1036305"/>
              <a:gd name="connsiteX0" fmla="*/ 0 w 12192000"/>
              <a:gd name="connsiteY0" fmla="*/ 474243 h 1036305"/>
              <a:gd name="connsiteX1" fmla="*/ 12192000 w 12192000"/>
              <a:gd name="connsiteY1" fmla="*/ 423910 h 1036305"/>
              <a:gd name="connsiteX2" fmla="*/ 12192000 w 12192000"/>
              <a:gd name="connsiteY2" fmla="*/ 1036305 h 1036305"/>
              <a:gd name="connsiteX3" fmla="*/ 0 w 12192000"/>
              <a:gd name="connsiteY3" fmla="*/ 1036305 h 1036305"/>
              <a:gd name="connsiteX4" fmla="*/ 0 w 12192000"/>
              <a:gd name="connsiteY4" fmla="*/ 474243 h 103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036305">
                <a:moveTo>
                  <a:pt x="0" y="474243"/>
                </a:moveTo>
                <a:cubicBezTo>
                  <a:pt x="5305570" y="1178918"/>
                  <a:pt x="10585975" y="-834438"/>
                  <a:pt x="12192000" y="423910"/>
                </a:cubicBezTo>
                <a:lnTo>
                  <a:pt x="12192000" y="1036305"/>
                </a:lnTo>
                <a:lnTo>
                  <a:pt x="0" y="1036305"/>
                </a:lnTo>
                <a:lnTo>
                  <a:pt x="0" y="474243"/>
                </a:lnTo>
                <a:close/>
              </a:path>
            </a:pathLst>
          </a:custGeom>
          <a:gradFill flip="none" rotWithShape="1">
            <a:gsLst>
              <a:gs pos="17000">
                <a:srgbClr val="E42C30"/>
              </a:gs>
              <a:gs pos="8000">
                <a:srgbClr val="E02428"/>
              </a:gs>
              <a:gs pos="81000">
                <a:srgbClr val="E42C30"/>
              </a:gs>
              <a:gs pos="71000">
                <a:srgbClr val="A2161D"/>
              </a:gs>
              <a:gs pos="29000">
                <a:srgbClr val="C72328"/>
              </a:gs>
              <a:gs pos="95000">
                <a:srgbClr val="AA191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335B0CD-0CE7-416B-B393-687580F9DA2F}"/>
              </a:ext>
            </a:extLst>
          </p:cNvPr>
          <p:cNvSpPr/>
          <p:nvPr userDrawn="1"/>
        </p:nvSpPr>
        <p:spPr>
          <a:xfrm>
            <a:off x="0" y="5924274"/>
            <a:ext cx="12192000" cy="933725"/>
          </a:xfrm>
          <a:custGeom>
            <a:avLst/>
            <a:gdLst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281109 h 843171"/>
              <a:gd name="connsiteX1" fmla="*/ 12192000 w 12192000"/>
              <a:gd name="connsiteY1" fmla="*/ 281109 h 843171"/>
              <a:gd name="connsiteX2" fmla="*/ 12192000 w 12192000"/>
              <a:gd name="connsiteY2" fmla="*/ 843171 h 843171"/>
              <a:gd name="connsiteX3" fmla="*/ 0 w 12192000"/>
              <a:gd name="connsiteY3" fmla="*/ 843171 h 843171"/>
              <a:gd name="connsiteX4" fmla="*/ 0 w 12192000"/>
              <a:gd name="connsiteY4" fmla="*/ 281109 h 843171"/>
              <a:gd name="connsiteX0" fmla="*/ 0 w 12192000"/>
              <a:gd name="connsiteY0" fmla="*/ 371663 h 933725"/>
              <a:gd name="connsiteX1" fmla="*/ 12192000 w 12192000"/>
              <a:gd name="connsiteY1" fmla="*/ 371663 h 933725"/>
              <a:gd name="connsiteX2" fmla="*/ 12192000 w 12192000"/>
              <a:gd name="connsiteY2" fmla="*/ 933725 h 933725"/>
              <a:gd name="connsiteX3" fmla="*/ 0 w 12192000"/>
              <a:gd name="connsiteY3" fmla="*/ 933725 h 933725"/>
              <a:gd name="connsiteX4" fmla="*/ 0 w 12192000"/>
              <a:gd name="connsiteY4" fmla="*/ 371663 h 93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933725">
                <a:moveTo>
                  <a:pt x="0" y="371663"/>
                </a:moveTo>
                <a:cubicBezTo>
                  <a:pt x="5305570" y="1076338"/>
                  <a:pt x="10753754" y="-744073"/>
                  <a:pt x="12192000" y="371663"/>
                </a:cubicBezTo>
                <a:lnTo>
                  <a:pt x="12192000" y="933725"/>
                </a:lnTo>
                <a:lnTo>
                  <a:pt x="0" y="933725"/>
                </a:lnTo>
                <a:lnTo>
                  <a:pt x="0" y="371663"/>
                </a:lnTo>
                <a:close/>
              </a:path>
            </a:pathLst>
          </a:custGeom>
          <a:gradFill flip="none" rotWithShape="1">
            <a:gsLst>
              <a:gs pos="0">
                <a:srgbClr val="06486D">
                  <a:shade val="30000"/>
                  <a:satMod val="115000"/>
                </a:srgbClr>
              </a:gs>
              <a:gs pos="50000">
                <a:srgbClr val="06486D">
                  <a:shade val="67500"/>
                  <a:satMod val="115000"/>
                </a:srgbClr>
              </a:gs>
              <a:gs pos="100000">
                <a:srgbClr val="06486D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IHE">
            <a:extLst>
              <a:ext uri="{FF2B5EF4-FFF2-40B4-BE49-F238E27FC236}">
                <a16:creationId xmlns:a16="http://schemas.microsoft.com/office/drawing/2014/main" id="{053E8871-15B9-C4F5-B948-9AB5D8490D3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18" y="5813736"/>
            <a:ext cx="1271752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9C117B-F261-58EF-D27A-BF19AD3B86CF}"/>
              </a:ext>
            </a:extLst>
          </p:cNvPr>
          <p:cNvSpPr txBox="1"/>
          <p:nvPr userDrawn="1"/>
        </p:nvSpPr>
        <p:spPr>
          <a:xfrm>
            <a:off x="6096001" y="6236211"/>
            <a:ext cx="6096000" cy="59485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EMS Interoperability Task Force</a:t>
            </a:r>
          </a:p>
        </p:txBody>
      </p:sp>
    </p:spTree>
    <p:extLst>
      <p:ext uri="{BB962C8B-B14F-4D97-AF65-F5344CB8AC3E}">
        <p14:creationId xmlns:p14="http://schemas.microsoft.com/office/powerpoint/2010/main" val="1564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IHE/EMS-Overall/branches/master/pcf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B800-B1F7-5816-C5BA-60FC3F396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EMS Interoperability</a:t>
            </a:r>
            <a:br>
              <a:rPr lang="en-US" dirty="0"/>
            </a:br>
            <a:r>
              <a:rPr lang="en-US" dirty="0"/>
              <a:t>Task Force</a:t>
            </a:r>
            <a:br>
              <a:rPr lang="en-US" dirty="0"/>
            </a:br>
            <a:r>
              <a:rPr lang="en-US" sz="4000" dirty="0"/>
              <a:t>June 8,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AED9D-CB84-8F77-196A-C22ABD35B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Sequence/Workflow</a:t>
            </a:r>
          </a:p>
        </p:txBody>
      </p:sp>
    </p:spTree>
    <p:extLst>
      <p:ext uri="{BB962C8B-B14F-4D97-AF65-F5344CB8AC3E}">
        <p14:creationId xmlns:p14="http://schemas.microsoft.com/office/powerpoint/2010/main" val="378855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71C6-D909-A2DD-C711-AB5E9DEE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Force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E8EF-F7A9-AB58-0CAF-13C278FE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Monthly, 2</a:t>
            </a:r>
            <a:r>
              <a:rPr lang="en-US" baseline="30000" dirty="0"/>
              <a:t>nd</a:t>
            </a:r>
            <a:r>
              <a:rPr lang="en-US" dirty="0"/>
              <a:t> Thursday, 11a–12:30p MT</a:t>
            </a:r>
          </a:p>
          <a:p>
            <a:r>
              <a:rPr lang="en-US" dirty="0"/>
              <a:t>Jul 13, Aug 10, Sep 14, Oct 12, Nov 9, Dec 14</a:t>
            </a:r>
          </a:p>
          <a:p>
            <a:pPr marL="0" indent="0">
              <a:buNone/>
            </a:pPr>
            <a:r>
              <a:rPr lang="en-US" dirty="0"/>
              <a:t>Topics:</a:t>
            </a:r>
          </a:p>
          <a:p>
            <a:r>
              <a:rPr lang="en-US" dirty="0"/>
              <a:t>Feb 16: Identifying data exchange partners and establishing relationships</a:t>
            </a:r>
          </a:p>
          <a:p>
            <a:r>
              <a:rPr lang="en-US" dirty="0"/>
              <a:t>Mar 9: Governmental, regulatory, and contractual environment</a:t>
            </a:r>
          </a:p>
          <a:p>
            <a:r>
              <a:rPr lang="en-US" dirty="0"/>
              <a:t>Apr 13: Regulatory environment and national networks recap</a:t>
            </a:r>
          </a:p>
          <a:p>
            <a:r>
              <a:rPr lang="en-US" dirty="0"/>
              <a:t>May 11: Sequence/Workflow: SAFR Design</a:t>
            </a:r>
          </a:p>
          <a:p>
            <a:r>
              <a:rPr lang="en-US" b="1" dirty="0"/>
              <a:t>June 8: Sequence/Workflow</a:t>
            </a:r>
          </a:p>
          <a:p>
            <a:r>
              <a:rPr lang="en-US" dirty="0"/>
              <a:t>Healthcare data standards</a:t>
            </a:r>
          </a:p>
          <a:p>
            <a:r>
              <a:rPr lang="en-US" dirty="0"/>
              <a:t>Technical standards and profiles to use in data exchanges</a:t>
            </a:r>
          </a:p>
          <a:p>
            <a:r>
              <a:rPr lang="en-US" dirty="0"/>
              <a:t>Data elements to be shared and parsed</a:t>
            </a:r>
          </a:p>
          <a:p>
            <a:r>
              <a:rPr lang="en-US" dirty="0"/>
              <a:t>APIs</a:t>
            </a:r>
          </a:p>
          <a:p>
            <a:r>
              <a:rPr lang="en-US" dirty="0"/>
              <a:t>Patient identification and record matching</a:t>
            </a:r>
          </a:p>
        </p:txBody>
      </p:sp>
    </p:spTree>
    <p:extLst>
      <p:ext uri="{BB962C8B-B14F-4D97-AF65-F5344CB8AC3E}">
        <p14:creationId xmlns:p14="http://schemas.microsoft.com/office/powerpoint/2010/main" val="177469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500D-016A-F130-2350-293DD9BA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NEMSIS Annual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D92B-C5ED-8C8A-07D2-E2FA054E1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Main meeting: August 23-24, 2023, in Park City, Utah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Preconference session:</a:t>
            </a:r>
          </a:p>
          <a:p>
            <a:pPr marL="0" indent="0">
              <a:buNone/>
            </a:pPr>
            <a:r>
              <a:rPr lang="en-US" b="1" dirty="0"/>
              <a:t>Interoperability Workshop for EMS Vendors</a:t>
            </a:r>
          </a:p>
          <a:p>
            <a:pPr marL="0" indent="0">
              <a:buNone/>
            </a:pPr>
            <a:r>
              <a:rPr lang="en-US" dirty="0"/>
              <a:t>Tuesday, August 22, 12:00-4:00pm</a:t>
            </a:r>
          </a:p>
          <a:p>
            <a:pPr marL="0" indent="0">
              <a:buNone/>
            </a:pPr>
            <a:r>
              <a:rPr lang="en-US" dirty="0"/>
              <a:t>Lunch provided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nemsis.org/2023-nemsis-annual-meeting/</a:t>
            </a:r>
          </a:p>
        </p:txBody>
      </p:sp>
    </p:spTree>
    <p:extLst>
      <p:ext uri="{BB962C8B-B14F-4D97-AF65-F5344CB8AC3E}">
        <p14:creationId xmlns:p14="http://schemas.microsoft.com/office/powerpoint/2010/main" val="214312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7D2B-BEEC-064A-8228-36B847A5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 Workshop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18D6-56F8-7B21-C38A-056FD4467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HL7 and FHIR 101</a:t>
            </a:r>
          </a:p>
          <a:p>
            <a:r>
              <a:rPr lang="en-US" dirty="0"/>
              <a:t>What we’ve learned and documented so far about how to establish interoperability</a:t>
            </a:r>
          </a:p>
          <a:p>
            <a:r>
              <a:rPr lang="en-US" dirty="0"/>
              <a:t>Participating in IHE Connectathon and HIMSS24 Interoperability Showcase</a:t>
            </a:r>
          </a:p>
        </p:txBody>
      </p:sp>
    </p:spTree>
    <p:extLst>
      <p:ext uri="{BB962C8B-B14F-4D97-AF65-F5344CB8AC3E}">
        <p14:creationId xmlns:p14="http://schemas.microsoft.com/office/powerpoint/2010/main" val="16957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DC0-6A4D-48BB-FAB8-A2C02DD1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2D9B-2919-CAC2-3422-B4387D9D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Sequence/Workflow for an emergency transport to a hospital (Paramedicine Care Flow diagram)</a:t>
            </a:r>
          </a:p>
        </p:txBody>
      </p:sp>
    </p:spTree>
    <p:extLst>
      <p:ext uri="{BB962C8B-B14F-4D97-AF65-F5344CB8AC3E}">
        <p14:creationId xmlns:p14="http://schemas.microsoft.com/office/powerpoint/2010/main" val="43987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E0A5-8019-6085-F727-139D45A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70FF-4C22-0783-9638-7D18963F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the Paramedicine Care Flow sequence diagram be refined, and what standards should it reference?</a:t>
            </a:r>
          </a:p>
        </p:txBody>
      </p:sp>
    </p:spTree>
    <p:extLst>
      <p:ext uri="{BB962C8B-B14F-4D97-AF65-F5344CB8AC3E}">
        <p14:creationId xmlns:p14="http://schemas.microsoft.com/office/powerpoint/2010/main" val="176298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19F9-EE43-E97B-7860-9DC5A0EC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DFBA-00AE-1837-5F60-3543EAAB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Paramedicine Care Flow sequence diagram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>
                <a:hlinkClick r:id="rId3"/>
              </a:rPr>
              <a:t>http://build.fhir.org/ig/IHE/EMS-Overall/branches/master/pcf.html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9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E0A5-8019-6085-F727-139D45A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Answer Today’s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70FF-4C22-0783-9638-7D18963F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the Paramedicine Care Flow sequence diagram be refined, and what standards should it reference?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E5BA9-B35F-3210-591B-1B03DEC825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0400" y="-2405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2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0EF1-9E3B-B080-7677-640B4B26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20BF-8F05-9B5D-20D0-333563D2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for today’s task force call</a:t>
            </a:r>
          </a:p>
          <a:p>
            <a:r>
              <a:rPr lang="en-US" dirty="0"/>
              <a:t>Task Force Email Group</a:t>
            </a:r>
          </a:p>
          <a:p>
            <a:pPr lvl="1"/>
            <a:r>
              <a:rPr lang="en-US" dirty="0"/>
              <a:t>groups.google.com/g/</a:t>
            </a:r>
            <a:r>
              <a:rPr lang="en-US" dirty="0" err="1"/>
              <a:t>ems</a:t>
            </a:r>
            <a:r>
              <a:rPr lang="en-US" dirty="0"/>
              <a:t>-task-force</a:t>
            </a:r>
          </a:p>
          <a:p>
            <a:r>
              <a:rPr lang="en-US" dirty="0" err="1"/>
              <a:t>Github</a:t>
            </a:r>
            <a:r>
              <a:rPr lang="en-US" dirty="0"/>
              <a:t> Repository and Wiki</a:t>
            </a:r>
            <a:br>
              <a:rPr lang="en-US" dirty="0"/>
            </a:br>
            <a:r>
              <a:rPr lang="en-US" dirty="0"/>
              <a:t>(includes link to sequence diagram)</a:t>
            </a:r>
          </a:p>
          <a:p>
            <a:pPr lvl="1"/>
            <a:r>
              <a:rPr lang="en-US" dirty="0"/>
              <a:t>github.com/IHE/EMS</a:t>
            </a:r>
          </a:p>
          <a:p>
            <a:r>
              <a:rPr lang="en-US" dirty="0"/>
              <a:t>July 13 Task Force Topic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3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1E5DC44-E9F4-4A00-BD2A-FACC4A85E0E2}" vid="{61F42279-B397-434F-84EC-AA260856EC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Task Force Template</Template>
  <TotalTime>602</TotalTime>
  <Words>450</Words>
  <Application>Microsoft Office PowerPoint</Application>
  <PresentationFormat>Widescreen</PresentationFormat>
  <Paragraphs>60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</vt:lpstr>
      <vt:lpstr>Verdana</vt:lpstr>
      <vt:lpstr>Office Theme</vt:lpstr>
      <vt:lpstr>EMS Interoperability Task Force June 8, 2023</vt:lpstr>
      <vt:lpstr>Task Force Overview</vt:lpstr>
      <vt:lpstr>NEMSIS Annual Meeting</vt:lpstr>
      <vt:lpstr>Interoperability Workshop Agenda</vt:lpstr>
      <vt:lpstr>Today’s Topic</vt:lpstr>
      <vt:lpstr>Today’s Question</vt:lpstr>
      <vt:lpstr>Discussion</vt:lpstr>
      <vt:lpstr>Did We Answer Today’s Question?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Interoperability Task Force February 16, 2023</dc:title>
  <dc:creator>Joshua Legler</dc:creator>
  <cp:lastModifiedBy>Joshua Legler</cp:lastModifiedBy>
  <cp:revision>24</cp:revision>
  <dcterms:created xsi:type="dcterms:W3CDTF">2023-02-09T17:49:00Z</dcterms:created>
  <dcterms:modified xsi:type="dcterms:W3CDTF">2023-06-08T16:53:08Z</dcterms:modified>
</cp:coreProperties>
</file>