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4" r:id="rId2"/>
    <p:sldId id="260" r:id="rId3"/>
    <p:sldId id="261" r:id="rId4"/>
    <p:sldId id="305" r:id="rId5"/>
    <p:sldId id="275" r:id="rId6"/>
    <p:sldId id="276" r:id="rId7"/>
    <p:sldId id="277" r:id="rId8"/>
    <p:sldId id="309" r:id="rId9"/>
    <p:sldId id="310" r:id="rId10"/>
    <p:sldId id="311" r:id="rId11"/>
    <p:sldId id="307" r:id="rId12"/>
    <p:sldId id="287" r:id="rId13"/>
    <p:sldId id="286" r:id="rId14"/>
    <p:sldId id="306" r:id="rId15"/>
    <p:sldId id="294" r:id="rId16"/>
    <p:sldId id="296" r:id="rId17"/>
    <p:sldId id="299" r:id="rId18"/>
    <p:sldId id="30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E47170-4C4F-420F-9866-94D44D7FD8C1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6029AF-E03B-4453-92A2-5BC3CDA8F5DE}">
      <dgm:prSet phldrT="[Text]"/>
      <dgm:spPr/>
      <dgm:t>
        <a:bodyPr/>
        <a:lstStyle/>
        <a:p>
          <a:r>
            <a:rPr lang="en-US" dirty="0"/>
            <a:t>Payer</a:t>
          </a:r>
        </a:p>
      </dgm:t>
    </dgm:pt>
    <dgm:pt modelId="{15FB7FFD-3181-46DF-A3DC-73BE14A86BFD}" type="parTrans" cxnId="{D8EA4C9B-AE66-4B76-BF01-A86AEC72D5DA}">
      <dgm:prSet/>
      <dgm:spPr/>
      <dgm:t>
        <a:bodyPr/>
        <a:lstStyle/>
        <a:p>
          <a:endParaRPr lang="en-US"/>
        </a:p>
      </dgm:t>
    </dgm:pt>
    <dgm:pt modelId="{22A2FCF0-898E-4FE8-9223-61BE41DE120E}" type="sibTrans" cxnId="{D8EA4C9B-AE66-4B76-BF01-A86AEC72D5DA}">
      <dgm:prSet/>
      <dgm:spPr/>
      <dgm:t>
        <a:bodyPr/>
        <a:lstStyle/>
        <a:p>
          <a:endParaRPr lang="en-US"/>
        </a:p>
      </dgm:t>
    </dgm:pt>
    <dgm:pt modelId="{BB7F99A5-1C7C-4E6D-B6A4-A1FAB0734667}">
      <dgm:prSet phldrT="[Text]"/>
      <dgm:spPr/>
      <dgm:t>
        <a:bodyPr/>
        <a:lstStyle/>
        <a:p>
          <a:r>
            <a:rPr lang="en-US" dirty="0" smtClean="0"/>
            <a:t>Public Health</a:t>
          </a:r>
          <a:endParaRPr lang="en-US" dirty="0"/>
        </a:p>
      </dgm:t>
    </dgm:pt>
    <dgm:pt modelId="{FB65A17A-C312-4F4C-9319-23C1D96608C8}" type="parTrans" cxnId="{48C515F8-92FC-4F89-AC7B-881125B37130}">
      <dgm:prSet/>
      <dgm:spPr/>
      <dgm:t>
        <a:bodyPr/>
        <a:lstStyle/>
        <a:p>
          <a:endParaRPr lang="en-US"/>
        </a:p>
      </dgm:t>
    </dgm:pt>
    <dgm:pt modelId="{CD5B0748-A42A-47F3-A038-75876E3B5837}" type="sibTrans" cxnId="{48C515F8-92FC-4F89-AC7B-881125B37130}">
      <dgm:prSet/>
      <dgm:spPr/>
      <dgm:t>
        <a:bodyPr/>
        <a:lstStyle/>
        <a:p>
          <a:endParaRPr lang="en-US"/>
        </a:p>
      </dgm:t>
    </dgm:pt>
    <dgm:pt modelId="{C046EE39-F5E9-49B5-AC77-D605D039F0E3}">
      <dgm:prSet phldrT="[Text]"/>
      <dgm:spPr/>
      <dgm:t>
        <a:bodyPr/>
        <a:lstStyle/>
        <a:p>
          <a:r>
            <a:rPr lang="en-US" dirty="0"/>
            <a:t>Pharmacy</a:t>
          </a:r>
        </a:p>
      </dgm:t>
    </dgm:pt>
    <dgm:pt modelId="{064A8CBC-0394-477B-9578-E7B9E4D0A4EB}" type="parTrans" cxnId="{16A2E49E-A7AC-4CD2-BAC7-AD54E952AB16}">
      <dgm:prSet/>
      <dgm:spPr/>
      <dgm:t>
        <a:bodyPr/>
        <a:lstStyle/>
        <a:p>
          <a:endParaRPr lang="en-US"/>
        </a:p>
      </dgm:t>
    </dgm:pt>
    <dgm:pt modelId="{6A8BE17E-5722-41E2-9560-DF51AF5D1104}" type="sibTrans" cxnId="{16A2E49E-A7AC-4CD2-BAC7-AD54E952AB16}">
      <dgm:prSet/>
      <dgm:spPr/>
      <dgm:t>
        <a:bodyPr/>
        <a:lstStyle/>
        <a:p>
          <a:endParaRPr lang="en-US"/>
        </a:p>
      </dgm:t>
    </dgm:pt>
    <dgm:pt modelId="{8CAC5C6A-29B1-4F0A-9321-2C4416BF4DF8}">
      <dgm:prSet phldrT="[Text]"/>
      <dgm:spPr/>
      <dgm:t>
        <a:bodyPr/>
        <a:lstStyle/>
        <a:p>
          <a:r>
            <a:rPr lang="en-US" dirty="0"/>
            <a:t>Hospital</a:t>
          </a:r>
        </a:p>
      </dgm:t>
    </dgm:pt>
    <dgm:pt modelId="{263EFC62-02A0-433E-8E3C-B57D6A119E9D}" type="parTrans" cxnId="{F8349B06-C491-4D73-B564-6C585D322B0D}">
      <dgm:prSet/>
      <dgm:spPr/>
      <dgm:t>
        <a:bodyPr/>
        <a:lstStyle/>
        <a:p>
          <a:endParaRPr lang="en-US"/>
        </a:p>
      </dgm:t>
    </dgm:pt>
    <dgm:pt modelId="{7F07CF11-06DF-4223-8F0C-EA52D88CE5E9}" type="sibTrans" cxnId="{F8349B06-C491-4D73-B564-6C585D322B0D}">
      <dgm:prSet/>
      <dgm:spPr/>
      <dgm:t>
        <a:bodyPr/>
        <a:lstStyle/>
        <a:p>
          <a:endParaRPr lang="en-US"/>
        </a:p>
      </dgm:t>
    </dgm:pt>
    <dgm:pt modelId="{6744BBCF-B449-4D1A-AC49-BA3103B2F2DA}">
      <dgm:prSet phldrT="[Text]"/>
      <dgm:spPr/>
      <dgm:t>
        <a:bodyPr/>
        <a:lstStyle/>
        <a:p>
          <a:r>
            <a:rPr lang="en-US" dirty="0" smtClean="0"/>
            <a:t>EMS </a:t>
          </a:r>
          <a:endParaRPr lang="en-US" dirty="0"/>
        </a:p>
      </dgm:t>
    </dgm:pt>
    <dgm:pt modelId="{444B683C-EFD4-4345-94D6-AD7C4D704431}" type="parTrans" cxnId="{13D1B997-8D28-4920-9276-0105A8B3E1C2}">
      <dgm:prSet/>
      <dgm:spPr/>
      <dgm:t>
        <a:bodyPr/>
        <a:lstStyle/>
        <a:p>
          <a:endParaRPr lang="en-US"/>
        </a:p>
      </dgm:t>
    </dgm:pt>
    <dgm:pt modelId="{67000987-2924-4DC7-89CA-2C91401E8888}" type="sibTrans" cxnId="{13D1B997-8D28-4920-9276-0105A8B3E1C2}">
      <dgm:prSet/>
      <dgm:spPr/>
      <dgm:t>
        <a:bodyPr/>
        <a:lstStyle/>
        <a:p>
          <a:endParaRPr lang="en-US"/>
        </a:p>
      </dgm:t>
    </dgm:pt>
    <dgm:pt modelId="{011F9485-504D-428D-A060-D0759422C6D1}">
      <dgm:prSet phldrT="[Text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475CFD1D-1B68-45BB-8CD4-C64B2F9439D5}" type="sibTrans" cxnId="{3276B02E-117C-4103-8ED2-5CC6260E6189}">
      <dgm:prSet/>
      <dgm:spPr/>
      <dgm:t>
        <a:bodyPr/>
        <a:lstStyle/>
        <a:p>
          <a:endParaRPr lang="en-US"/>
        </a:p>
      </dgm:t>
    </dgm:pt>
    <dgm:pt modelId="{4AA1FD94-7CA9-45A9-BE22-93CC2DABC57C}" type="parTrans" cxnId="{3276B02E-117C-4103-8ED2-5CC6260E6189}">
      <dgm:prSet/>
      <dgm:spPr/>
      <dgm:t>
        <a:bodyPr/>
        <a:lstStyle/>
        <a:p>
          <a:endParaRPr lang="en-US"/>
        </a:p>
      </dgm:t>
    </dgm:pt>
    <dgm:pt modelId="{EF8B4152-B9F0-444A-B3F6-4E03E525ACC8}">
      <dgm:prSet phldrT="[Text]"/>
      <dgm:spPr/>
      <dgm:t>
        <a:bodyPr/>
        <a:lstStyle/>
        <a:p>
          <a:r>
            <a:rPr lang="en-US" dirty="0"/>
            <a:t>PCP</a:t>
          </a:r>
        </a:p>
      </dgm:t>
    </dgm:pt>
    <dgm:pt modelId="{B1A8F846-90E3-490F-9FC8-646DEF53F5D0}" type="sibTrans" cxnId="{FDCEC865-57C5-4370-B937-CDD8D37ECE4C}">
      <dgm:prSet/>
      <dgm:spPr/>
      <dgm:t>
        <a:bodyPr/>
        <a:lstStyle/>
        <a:p>
          <a:endParaRPr lang="en-US"/>
        </a:p>
      </dgm:t>
    </dgm:pt>
    <dgm:pt modelId="{2FB8B3E4-D941-4DAE-B0C6-6BE4406E7EF1}" type="parTrans" cxnId="{FDCEC865-57C5-4370-B937-CDD8D37ECE4C}">
      <dgm:prSet/>
      <dgm:spPr/>
      <dgm:t>
        <a:bodyPr/>
        <a:lstStyle/>
        <a:p>
          <a:endParaRPr lang="en-US"/>
        </a:p>
      </dgm:t>
    </dgm:pt>
    <dgm:pt modelId="{4048E91E-395F-4F84-9A34-46FBE8AA3645}" type="pres">
      <dgm:prSet presAssocID="{47E47170-4C4F-420F-9866-94D44D7FD8C1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60B3B50-EAD4-4945-BB26-A091FE27A392}" type="pres">
      <dgm:prSet presAssocID="{011F9485-504D-428D-A060-D0759422C6D1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92E56E26-342D-446A-8309-6C58289202F5}" type="pres">
      <dgm:prSet presAssocID="{2E6029AF-E03B-4453-92A2-5BC3CDA8F5DE}" presName="Accent1" presStyleCnt="0"/>
      <dgm:spPr/>
    </dgm:pt>
    <dgm:pt modelId="{F4C40A21-4FBB-4176-A9EE-EFDF7B4C78F3}" type="pres">
      <dgm:prSet presAssocID="{2E6029AF-E03B-4453-92A2-5BC3CDA8F5DE}" presName="Accent" presStyleLbl="bgShp" presStyleIdx="0" presStyleCnt="6"/>
      <dgm:spPr/>
    </dgm:pt>
    <dgm:pt modelId="{19EF1B1D-0005-45CC-A3EF-E6806792CA49}" type="pres">
      <dgm:prSet presAssocID="{2E6029AF-E03B-4453-92A2-5BC3CDA8F5DE}" presName="Child1" presStyleLbl="node1" presStyleIdx="0" presStyleCnt="6" custLinFactNeighborX="8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EDB6D-1E85-497D-B8FA-5EDE9F33EC6F}" type="pres">
      <dgm:prSet presAssocID="{BB7F99A5-1C7C-4E6D-B6A4-A1FAB0734667}" presName="Accent2" presStyleCnt="0"/>
      <dgm:spPr/>
    </dgm:pt>
    <dgm:pt modelId="{72AD05CF-9C75-436F-81B2-A8722A4C610E}" type="pres">
      <dgm:prSet presAssocID="{BB7F99A5-1C7C-4E6D-B6A4-A1FAB0734667}" presName="Accent" presStyleLbl="bgShp" presStyleIdx="1" presStyleCnt="6"/>
      <dgm:spPr/>
    </dgm:pt>
    <dgm:pt modelId="{B3927385-1838-4A34-AC80-2E601F8CE1A5}" type="pres">
      <dgm:prSet presAssocID="{BB7F99A5-1C7C-4E6D-B6A4-A1FAB0734667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A67D36-E419-42B4-865B-FB15B44292F7}" type="pres">
      <dgm:prSet presAssocID="{EF8B4152-B9F0-444A-B3F6-4E03E525ACC8}" presName="Accent3" presStyleCnt="0"/>
      <dgm:spPr/>
    </dgm:pt>
    <dgm:pt modelId="{0CB8317C-8268-4D68-8570-C07AD765BB7F}" type="pres">
      <dgm:prSet presAssocID="{EF8B4152-B9F0-444A-B3F6-4E03E525ACC8}" presName="Accent" presStyleLbl="bgShp" presStyleIdx="2" presStyleCnt="6"/>
      <dgm:spPr/>
    </dgm:pt>
    <dgm:pt modelId="{3C71ACC5-C9E0-4671-B35A-E3EE5A0D530B}" type="pres">
      <dgm:prSet presAssocID="{EF8B4152-B9F0-444A-B3F6-4E03E525ACC8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E0D845-098E-4AB2-91BD-64BC00379B82}" type="pres">
      <dgm:prSet presAssocID="{C046EE39-F5E9-49B5-AC77-D605D039F0E3}" presName="Accent4" presStyleCnt="0"/>
      <dgm:spPr/>
    </dgm:pt>
    <dgm:pt modelId="{F3369469-D975-4C78-81AA-FE882BA667BC}" type="pres">
      <dgm:prSet presAssocID="{C046EE39-F5E9-49B5-AC77-D605D039F0E3}" presName="Accent" presStyleLbl="bgShp" presStyleIdx="3" presStyleCnt="6"/>
      <dgm:spPr/>
    </dgm:pt>
    <dgm:pt modelId="{C86E2F21-E9ED-48E7-B555-A4C3D39DF021}" type="pres">
      <dgm:prSet presAssocID="{C046EE39-F5E9-49B5-AC77-D605D039F0E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C695C-6765-4331-9D77-C837E27AF470}" type="pres">
      <dgm:prSet presAssocID="{8CAC5C6A-29B1-4F0A-9321-2C4416BF4DF8}" presName="Accent5" presStyleCnt="0"/>
      <dgm:spPr/>
    </dgm:pt>
    <dgm:pt modelId="{71A8FBCD-5F31-41C0-A11D-2D1495F06951}" type="pres">
      <dgm:prSet presAssocID="{8CAC5C6A-29B1-4F0A-9321-2C4416BF4DF8}" presName="Accent" presStyleLbl="bgShp" presStyleIdx="4" presStyleCnt="6"/>
      <dgm:spPr/>
    </dgm:pt>
    <dgm:pt modelId="{52B9A7C1-F995-451C-B76D-2396BBFC8918}" type="pres">
      <dgm:prSet presAssocID="{8CAC5C6A-29B1-4F0A-9321-2C4416BF4DF8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D7257-F6FD-403A-BC2B-508BAD40E485}" type="pres">
      <dgm:prSet presAssocID="{6744BBCF-B449-4D1A-AC49-BA3103B2F2DA}" presName="Accent6" presStyleCnt="0"/>
      <dgm:spPr/>
    </dgm:pt>
    <dgm:pt modelId="{FAB8520B-663C-4D2F-92C3-EB7E203A7CC0}" type="pres">
      <dgm:prSet presAssocID="{6744BBCF-B449-4D1A-AC49-BA3103B2F2DA}" presName="Accent" presStyleLbl="bgShp" presStyleIdx="5" presStyleCnt="6"/>
      <dgm:spPr/>
    </dgm:pt>
    <dgm:pt modelId="{8BE6046F-4B22-4B0B-8E95-8D3317DC8E6B}" type="pres">
      <dgm:prSet presAssocID="{6744BBCF-B449-4D1A-AC49-BA3103B2F2DA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349B06-C491-4D73-B564-6C585D322B0D}" srcId="{011F9485-504D-428D-A060-D0759422C6D1}" destId="{8CAC5C6A-29B1-4F0A-9321-2C4416BF4DF8}" srcOrd="4" destOrd="0" parTransId="{263EFC62-02A0-433E-8E3C-B57D6A119E9D}" sibTransId="{7F07CF11-06DF-4223-8F0C-EA52D88CE5E9}"/>
    <dgm:cxn modelId="{16A2E49E-A7AC-4CD2-BAC7-AD54E952AB16}" srcId="{011F9485-504D-428D-A060-D0759422C6D1}" destId="{C046EE39-F5E9-49B5-AC77-D605D039F0E3}" srcOrd="3" destOrd="0" parTransId="{064A8CBC-0394-477B-9578-E7B9E4D0A4EB}" sibTransId="{6A8BE17E-5722-41E2-9560-DF51AF5D1104}"/>
    <dgm:cxn modelId="{DDDA4345-314E-4CB6-9BE3-09A1FB703397}" type="presOf" srcId="{011F9485-504D-428D-A060-D0759422C6D1}" destId="{460B3B50-EAD4-4945-BB26-A091FE27A392}" srcOrd="0" destOrd="0" presId="urn:microsoft.com/office/officeart/2011/layout/HexagonRadial"/>
    <dgm:cxn modelId="{93E2037E-AFB7-4A0F-AB8A-ED173C974B88}" type="presOf" srcId="{8CAC5C6A-29B1-4F0A-9321-2C4416BF4DF8}" destId="{52B9A7C1-F995-451C-B76D-2396BBFC8918}" srcOrd="0" destOrd="0" presId="urn:microsoft.com/office/officeart/2011/layout/HexagonRadial"/>
    <dgm:cxn modelId="{DD2CD254-8EF9-4108-B332-C39C1F309F80}" type="presOf" srcId="{6744BBCF-B449-4D1A-AC49-BA3103B2F2DA}" destId="{8BE6046F-4B22-4B0B-8E95-8D3317DC8E6B}" srcOrd="0" destOrd="0" presId="urn:microsoft.com/office/officeart/2011/layout/HexagonRadial"/>
    <dgm:cxn modelId="{2DF294C2-9D0E-4133-BE39-D27CC8E9472F}" type="presOf" srcId="{47E47170-4C4F-420F-9866-94D44D7FD8C1}" destId="{4048E91E-395F-4F84-9A34-46FBE8AA3645}" srcOrd="0" destOrd="0" presId="urn:microsoft.com/office/officeart/2011/layout/HexagonRadial"/>
    <dgm:cxn modelId="{5D31454D-9220-40A4-A663-29F6A5240C5D}" type="presOf" srcId="{EF8B4152-B9F0-444A-B3F6-4E03E525ACC8}" destId="{3C71ACC5-C9E0-4671-B35A-E3EE5A0D530B}" srcOrd="0" destOrd="0" presId="urn:microsoft.com/office/officeart/2011/layout/HexagonRadial"/>
    <dgm:cxn modelId="{13D1B997-8D28-4920-9276-0105A8B3E1C2}" srcId="{011F9485-504D-428D-A060-D0759422C6D1}" destId="{6744BBCF-B449-4D1A-AC49-BA3103B2F2DA}" srcOrd="5" destOrd="0" parTransId="{444B683C-EFD4-4345-94D6-AD7C4D704431}" sibTransId="{67000987-2924-4DC7-89CA-2C91401E8888}"/>
    <dgm:cxn modelId="{3276B02E-117C-4103-8ED2-5CC6260E6189}" srcId="{47E47170-4C4F-420F-9866-94D44D7FD8C1}" destId="{011F9485-504D-428D-A060-D0759422C6D1}" srcOrd="0" destOrd="0" parTransId="{4AA1FD94-7CA9-45A9-BE22-93CC2DABC57C}" sibTransId="{475CFD1D-1B68-45BB-8CD4-C64B2F9439D5}"/>
    <dgm:cxn modelId="{D8EA4C9B-AE66-4B76-BF01-A86AEC72D5DA}" srcId="{011F9485-504D-428D-A060-D0759422C6D1}" destId="{2E6029AF-E03B-4453-92A2-5BC3CDA8F5DE}" srcOrd="0" destOrd="0" parTransId="{15FB7FFD-3181-46DF-A3DC-73BE14A86BFD}" sibTransId="{22A2FCF0-898E-4FE8-9223-61BE41DE120E}"/>
    <dgm:cxn modelId="{F2F2198E-EB39-461D-982B-8F45EC390057}" type="presOf" srcId="{2E6029AF-E03B-4453-92A2-5BC3CDA8F5DE}" destId="{19EF1B1D-0005-45CC-A3EF-E6806792CA49}" srcOrd="0" destOrd="0" presId="urn:microsoft.com/office/officeart/2011/layout/HexagonRadial"/>
    <dgm:cxn modelId="{39A518BE-7799-45F1-A1F7-EB76807D3AB0}" type="presOf" srcId="{BB7F99A5-1C7C-4E6D-B6A4-A1FAB0734667}" destId="{B3927385-1838-4A34-AC80-2E601F8CE1A5}" srcOrd="0" destOrd="0" presId="urn:microsoft.com/office/officeart/2011/layout/HexagonRadial"/>
    <dgm:cxn modelId="{FDCEC865-57C5-4370-B937-CDD8D37ECE4C}" srcId="{011F9485-504D-428D-A060-D0759422C6D1}" destId="{EF8B4152-B9F0-444A-B3F6-4E03E525ACC8}" srcOrd="2" destOrd="0" parTransId="{2FB8B3E4-D941-4DAE-B0C6-6BE4406E7EF1}" sibTransId="{B1A8F846-90E3-490F-9FC8-646DEF53F5D0}"/>
    <dgm:cxn modelId="{48C515F8-92FC-4F89-AC7B-881125B37130}" srcId="{011F9485-504D-428D-A060-D0759422C6D1}" destId="{BB7F99A5-1C7C-4E6D-B6A4-A1FAB0734667}" srcOrd="1" destOrd="0" parTransId="{FB65A17A-C312-4F4C-9319-23C1D96608C8}" sibTransId="{CD5B0748-A42A-47F3-A038-75876E3B5837}"/>
    <dgm:cxn modelId="{A428D7DA-14E3-4F9D-93FE-10FA7573F920}" type="presOf" srcId="{C046EE39-F5E9-49B5-AC77-D605D039F0E3}" destId="{C86E2F21-E9ED-48E7-B555-A4C3D39DF021}" srcOrd="0" destOrd="0" presId="urn:microsoft.com/office/officeart/2011/layout/HexagonRadial"/>
    <dgm:cxn modelId="{1BCE99C5-F7BE-4F73-9407-05639A009C0C}" type="presParOf" srcId="{4048E91E-395F-4F84-9A34-46FBE8AA3645}" destId="{460B3B50-EAD4-4945-BB26-A091FE27A392}" srcOrd="0" destOrd="0" presId="urn:microsoft.com/office/officeart/2011/layout/HexagonRadial"/>
    <dgm:cxn modelId="{7D2D497D-D194-4515-82F9-74A5625DAC60}" type="presParOf" srcId="{4048E91E-395F-4F84-9A34-46FBE8AA3645}" destId="{92E56E26-342D-446A-8309-6C58289202F5}" srcOrd="1" destOrd="0" presId="urn:microsoft.com/office/officeart/2011/layout/HexagonRadial"/>
    <dgm:cxn modelId="{1A84785A-5047-44D6-A513-D16AB2BAB004}" type="presParOf" srcId="{92E56E26-342D-446A-8309-6C58289202F5}" destId="{F4C40A21-4FBB-4176-A9EE-EFDF7B4C78F3}" srcOrd="0" destOrd="0" presId="urn:microsoft.com/office/officeart/2011/layout/HexagonRadial"/>
    <dgm:cxn modelId="{58F0CC78-1F54-41D6-AD19-ED4DD41436D5}" type="presParOf" srcId="{4048E91E-395F-4F84-9A34-46FBE8AA3645}" destId="{19EF1B1D-0005-45CC-A3EF-E6806792CA49}" srcOrd="2" destOrd="0" presId="urn:microsoft.com/office/officeart/2011/layout/HexagonRadial"/>
    <dgm:cxn modelId="{79F80F97-609D-4505-A6C1-9F6081AE2168}" type="presParOf" srcId="{4048E91E-395F-4F84-9A34-46FBE8AA3645}" destId="{913EDB6D-1E85-497D-B8FA-5EDE9F33EC6F}" srcOrd="3" destOrd="0" presId="urn:microsoft.com/office/officeart/2011/layout/HexagonRadial"/>
    <dgm:cxn modelId="{E8AFF80B-5F6C-4AC1-82CE-DB3C824A6202}" type="presParOf" srcId="{913EDB6D-1E85-497D-B8FA-5EDE9F33EC6F}" destId="{72AD05CF-9C75-436F-81B2-A8722A4C610E}" srcOrd="0" destOrd="0" presId="urn:microsoft.com/office/officeart/2011/layout/HexagonRadial"/>
    <dgm:cxn modelId="{6D6B8473-2785-4B03-8F76-D1D1DB02DD23}" type="presParOf" srcId="{4048E91E-395F-4F84-9A34-46FBE8AA3645}" destId="{B3927385-1838-4A34-AC80-2E601F8CE1A5}" srcOrd="4" destOrd="0" presId="urn:microsoft.com/office/officeart/2011/layout/HexagonRadial"/>
    <dgm:cxn modelId="{826A2060-AB34-4EBA-BEB2-DBB6745C5D00}" type="presParOf" srcId="{4048E91E-395F-4F84-9A34-46FBE8AA3645}" destId="{C7A67D36-E419-42B4-865B-FB15B44292F7}" srcOrd="5" destOrd="0" presId="urn:microsoft.com/office/officeart/2011/layout/HexagonRadial"/>
    <dgm:cxn modelId="{E542F133-2A00-4DF2-9E4E-B0F3875D9B2B}" type="presParOf" srcId="{C7A67D36-E419-42B4-865B-FB15B44292F7}" destId="{0CB8317C-8268-4D68-8570-C07AD765BB7F}" srcOrd="0" destOrd="0" presId="urn:microsoft.com/office/officeart/2011/layout/HexagonRadial"/>
    <dgm:cxn modelId="{83B0A417-F8AE-4AB2-906E-18F8A0A9011E}" type="presParOf" srcId="{4048E91E-395F-4F84-9A34-46FBE8AA3645}" destId="{3C71ACC5-C9E0-4671-B35A-E3EE5A0D530B}" srcOrd="6" destOrd="0" presId="urn:microsoft.com/office/officeart/2011/layout/HexagonRadial"/>
    <dgm:cxn modelId="{3D9836EC-F4A4-4CFB-8BEF-E2BD1F3C70B9}" type="presParOf" srcId="{4048E91E-395F-4F84-9A34-46FBE8AA3645}" destId="{E2E0D845-098E-4AB2-91BD-64BC00379B82}" srcOrd="7" destOrd="0" presId="urn:microsoft.com/office/officeart/2011/layout/HexagonRadial"/>
    <dgm:cxn modelId="{CD101CB3-D85E-4543-AEBC-1D8B4A3F27CC}" type="presParOf" srcId="{E2E0D845-098E-4AB2-91BD-64BC00379B82}" destId="{F3369469-D975-4C78-81AA-FE882BA667BC}" srcOrd="0" destOrd="0" presId="urn:microsoft.com/office/officeart/2011/layout/HexagonRadial"/>
    <dgm:cxn modelId="{39350AC7-DE12-4ADE-B178-D7BA85A1BBDE}" type="presParOf" srcId="{4048E91E-395F-4F84-9A34-46FBE8AA3645}" destId="{C86E2F21-E9ED-48E7-B555-A4C3D39DF021}" srcOrd="8" destOrd="0" presId="urn:microsoft.com/office/officeart/2011/layout/HexagonRadial"/>
    <dgm:cxn modelId="{F6DE022D-AEB6-4E96-AC80-E08E75882533}" type="presParOf" srcId="{4048E91E-395F-4F84-9A34-46FBE8AA3645}" destId="{B6AC695C-6765-4331-9D77-C837E27AF470}" srcOrd="9" destOrd="0" presId="urn:microsoft.com/office/officeart/2011/layout/HexagonRadial"/>
    <dgm:cxn modelId="{EFF65F5A-BB4C-4437-8AA3-CDBB81CF8E9E}" type="presParOf" srcId="{B6AC695C-6765-4331-9D77-C837E27AF470}" destId="{71A8FBCD-5F31-41C0-A11D-2D1495F06951}" srcOrd="0" destOrd="0" presId="urn:microsoft.com/office/officeart/2011/layout/HexagonRadial"/>
    <dgm:cxn modelId="{45B0161F-E01B-4A62-ABD9-23EECA2CC8C7}" type="presParOf" srcId="{4048E91E-395F-4F84-9A34-46FBE8AA3645}" destId="{52B9A7C1-F995-451C-B76D-2396BBFC8918}" srcOrd="10" destOrd="0" presId="urn:microsoft.com/office/officeart/2011/layout/HexagonRadial"/>
    <dgm:cxn modelId="{395E79E7-79D4-40EB-A9A6-11B002CFA32F}" type="presParOf" srcId="{4048E91E-395F-4F84-9A34-46FBE8AA3645}" destId="{DE4D7257-F6FD-403A-BC2B-508BAD40E485}" srcOrd="11" destOrd="0" presId="urn:microsoft.com/office/officeart/2011/layout/HexagonRadial"/>
    <dgm:cxn modelId="{843BA7C8-9E41-4DD8-A265-B91598E8DBAC}" type="presParOf" srcId="{DE4D7257-F6FD-403A-BC2B-508BAD40E485}" destId="{FAB8520B-663C-4D2F-92C3-EB7E203A7CC0}" srcOrd="0" destOrd="0" presId="urn:microsoft.com/office/officeart/2011/layout/HexagonRadial"/>
    <dgm:cxn modelId="{B04B6625-9C13-4E36-A365-D5657450F6AC}" type="presParOf" srcId="{4048E91E-395F-4F84-9A34-46FBE8AA3645}" destId="{8BE6046F-4B22-4B0B-8E95-8D3317DC8E6B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4595AC-0FCB-47D8-807E-2D3EE055133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0FA0E90-7D57-4C31-A5ED-4D1047FA23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Adoption of </a:t>
          </a:r>
          <a:r>
            <a:rPr lang="en-US" dirty="0" smtClean="0"/>
            <a:t>the American Health Information Management Associations' </a:t>
          </a:r>
          <a:r>
            <a:rPr lang="en-US" dirty="0"/>
            <a:t>Naming Policy supports accurate data capture</a:t>
          </a:r>
        </a:p>
      </dgm:t>
    </dgm:pt>
    <dgm:pt modelId="{C8FC2CD7-4A39-4286-9C07-2969D615A1EF}" type="parTrans" cxnId="{EB1F759E-D314-4E86-9E39-96078D22F535}">
      <dgm:prSet/>
      <dgm:spPr/>
      <dgm:t>
        <a:bodyPr/>
        <a:lstStyle/>
        <a:p>
          <a:endParaRPr lang="en-US"/>
        </a:p>
      </dgm:t>
    </dgm:pt>
    <dgm:pt modelId="{57848E80-6A86-441C-B07D-525E1569C661}" type="sibTrans" cxnId="{EB1F759E-D314-4E86-9E39-96078D22F535}">
      <dgm:prSet/>
      <dgm:spPr/>
      <dgm:t>
        <a:bodyPr/>
        <a:lstStyle/>
        <a:p>
          <a:endParaRPr lang="en-US"/>
        </a:p>
      </dgm:t>
    </dgm:pt>
    <dgm:pt modelId="{AAC707E3-9A5A-48E0-B8ED-9D74880707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Adoption of Project US@ supports data integrity with address capture</a:t>
          </a:r>
        </a:p>
      </dgm:t>
    </dgm:pt>
    <dgm:pt modelId="{E3C95F3D-731A-461E-862A-425B5AC2048A}" type="parTrans" cxnId="{8B1D15CF-35C5-4590-9F86-6CE97FFB33F5}">
      <dgm:prSet/>
      <dgm:spPr/>
      <dgm:t>
        <a:bodyPr/>
        <a:lstStyle/>
        <a:p>
          <a:endParaRPr lang="en-US"/>
        </a:p>
      </dgm:t>
    </dgm:pt>
    <dgm:pt modelId="{2A172306-39A2-4FDF-89B9-7EAA519D6E0C}" type="sibTrans" cxnId="{8B1D15CF-35C5-4590-9F86-6CE97FFB33F5}">
      <dgm:prSet/>
      <dgm:spPr/>
      <dgm:t>
        <a:bodyPr/>
        <a:lstStyle/>
        <a:p>
          <a:endParaRPr lang="en-US"/>
        </a:p>
      </dgm:t>
    </dgm:pt>
    <dgm:pt modelId="{AC7B18AA-294E-45DA-9F04-01FCD3456F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Accurate and additional data elements increase linking probabilities</a:t>
          </a:r>
        </a:p>
      </dgm:t>
    </dgm:pt>
    <dgm:pt modelId="{B89E2269-3C39-4692-9B6F-8631A02E7959}" type="parTrans" cxnId="{305E4CE9-BD8F-4D68-A185-5635C82689A6}">
      <dgm:prSet/>
      <dgm:spPr/>
      <dgm:t>
        <a:bodyPr/>
        <a:lstStyle/>
        <a:p>
          <a:endParaRPr lang="en-US"/>
        </a:p>
      </dgm:t>
    </dgm:pt>
    <dgm:pt modelId="{E3F530BA-042A-428B-9DB9-474C28710039}" type="sibTrans" cxnId="{305E4CE9-BD8F-4D68-A185-5635C82689A6}">
      <dgm:prSet/>
      <dgm:spPr/>
      <dgm:t>
        <a:bodyPr/>
        <a:lstStyle/>
        <a:p>
          <a:endParaRPr lang="en-US"/>
        </a:p>
      </dgm:t>
    </dgm:pt>
    <dgm:pt modelId="{FA4D79C1-C9D0-48B5-85EF-AFAE0FC1B8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integrity programs support accurate process</a:t>
          </a:r>
        </a:p>
      </dgm:t>
    </dgm:pt>
    <dgm:pt modelId="{D1ED9192-255D-4DB7-B7BA-1265878B1541}" type="sibTrans" cxnId="{E2B4CCDA-32CD-4B0C-9D59-5F0AE6C40627}">
      <dgm:prSet/>
      <dgm:spPr/>
      <dgm:t>
        <a:bodyPr/>
        <a:lstStyle/>
        <a:p>
          <a:endParaRPr lang="en-US"/>
        </a:p>
      </dgm:t>
    </dgm:pt>
    <dgm:pt modelId="{D1FC028C-243C-4C33-AA49-03BBF2F42CC0}" type="parTrans" cxnId="{E2B4CCDA-32CD-4B0C-9D59-5F0AE6C40627}">
      <dgm:prSet/>
      <dgm:spPr/>
      <dgm:t>
        <a:bodyPr/>
        <a:lstStyle/>
        <a:p>
          <a:endParaRPr lang="en-US"/>
        </a:p>
      </dgm:t>
    </dgm:pt>
    <dgm:pt modelId="{6903FAF0-E234-461B-9FCA-9C3B241287F4}" type="pres">
      <dgm:prSet presAssocID="{864595AC-0FCB-47D8-807E-2D3EE0551334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C1B8755-3EE3-48D3-988E-E276AEBC1385}" type="pres">
      <dgm:prSet presAssocID="{90FA0E90-7D57-4C31-A5ED-4D1047FA23B7}" presName="thickLine" presStyleLbl="alignNode1" presStyleIdx="0" presStyleCnt="4"/>
      <dgm:spPr/>
    </dgm:pt>
    <dgm:pt modelId="{5A23155D-35A0-4E36-8281-1990D0B8956C}" type="pres">
      <dgm:prSet presAssocID="{90FA0E90-7D57-4C31-A5ED-4D1047FA23B7}" presName="horz1" presStyleCnt="0"/>
      <dgm:spPr/>
    </dgm:pt>
    <dgm:pt modelId="{3280E68C-F218-4755-BB32-21021E03CB8F}" type="pres">
      <dgm:prSet presAssocID="{90FA0E90-7D57-4C31-A5ED-4D1047FA23B7}" presName="tx1" presStyleLbl="revTx" presStyleIdx="0" presStyleCnt="4"/>
      <dgm:spPr/>
      <dgm:t>
        <a:bodyPr/>
        <a:lstStyle/>
        <a:p>
          <a:endParaRPr lang="en-US"/>
        </a:p>
      </dgm:t>
    </dgm:pt>
    <dgm:pt modelId="{79C45B27-7943-4491-8F8C-66FC258131EE}" type="pres">
      <dgm:prSet presAssocID="{90FA0E90-7D57-4C31-A5ED-4D1047FA23B7}" presName="vert1" presStyleCnt="0"/>
      <dgm:spPr/>
    </dgm:pt>
    <dgm:pt modelId="{D560C627-15F0-46F5-B6FE-731374A9749A}" type="pres">
      <dgm:prSet presAssocID="{AAC707E3-9A5A-48E0-B8ED-9D748807076F}" presName="thickLine" presStyleLbl="alignNode1" presStyleIdx="1" presStyleCnt="4"/>
      <dgm:spPr/>
    </dgm:pt>
    <dgm:pt modelId="{C320F4E0-B9DF-4434-9FFB-C07E2F33A44F}" type="pres">
      <dgm:prSet presAssocID="{AAC707E3-9A5A-48E0-B8ED-9D748807076F}" presName="horz1" presStyleCnt="0"/>
      <dgm:spPr/>
    </dgm:pt>
    <dgm:pt modelId="{5B968297-9AB6-482D-8717-624162C8767B}" type="pres">
      <dgm:prSet presAssocID="{AAC707E3-9A5A-48E0-B8ED-9D748807076F}" presName="tx1" presStyleLbl="revTx" presStyleIdx="1" presStyleCnt="4"/>
      <dgm:spPr/>
      <dgm:t>
        <a:bodyPr/>
        <a:lstStyle/>
        <a:p>
          <a:endParaRPr lang="en-US"/>
        </a:p>
      </dgm:t>
    </dgm:pt>
    <dgm:pt modelId="{3FEA4D2D-EDDB-4A4B-8AFB-F7CF504BCA3F}" type="pres">
      <dgm:prSet presAssocID="{AAC707E3-9A5A-48E0-B8ED-9D748807076F}" presName="vert1" presStyleCnt="0"/>
      <dgm:spPr/>
    </dgm:pt>
    <dgm:pt modelId="{743E7F53-6BDC-4643-99EB-EBBC5CE43084}" type="pres">
      <dgm:prSet presAssocID="{FA4D79C1-C9D0-48B5-85EF-AFAE0FC1B81B}" presName="thickLine" presStyleLbl="alignNode1" presStyleIdx="2" presStyleCnt="4"/>
      <dgm:spPr/>
    </dgm:pt>
    <dgm:pt modelId="{08AC3ABE-A172-4B81-A267-070686F0A8F5}" type="pres">
      <dgm:prSet presAssocID="{FA4D79C1-C9D0-48B5-85EF-AFAE0FC1B81B}" presName="horz1" presStyleCnt="0"/>
      <dgm:spPr/>
    </dgm:pt>
    <dgm:pt modelId="{15C89C14-8E49-42FE-83A1-B75337B10AE1}" type="pres">
      <dgm:prSet presAssocID="{FA4D79C1-C9D0-48B5-85EF-AFAE0FC1B81B}" presName="tx1" presStyleLbl="revTx" presStyleIdx="2" presStyleCnt="4"/>
      <dgm:spPr/>
      <dgm:t>
        <a:bodyPr/>
        <a:lstStyle/>
        <a:p>
          <a:endParaRPr lang="en-US"/>
        </a:p>
      </dgm:t>
    </dgm:pt>
    <dgm:pt modelId="{BBA36060-5028-4F24-85E8-D39F8CA16E29}" type="pres">
      <dgm:prSet presAssocID="{FA4D79C1-C9D0-48B5-85EF-AFAE0FC1B81B}" presName="vert1" presStyleCnt="0"/>
      <dgm:spPr/>
    </dgm:pt>
    <dgm:pt modelId="{AF6D15CA-4FC8-44D2-940C-003DC54D819A}" type="pres">
      <dgm:prSet presAssocID="{AC7B18AA-294E-45DA-9F04-01FCD3456F04}" presName="thickLine" presStyleLbl="alignNode1" presStyleIdx="3" presStyleCnt="4"/>
      <dgm:spPr/>
    </dgm:pt>
    <dgm:pt modelId="{D564B48A-218E-43EF-A171-F762690CFDF7}" type="pres">
      <dgm:prSet presAssocID="{AC7B18AA-294E-45DA-9F04-01FCD3456F04}" presName="horz1" presStyleCnt="0"/>
      <dgm:spPr/>
    </dgm:pt>
    <dgm:pt modelId="{E30B89A0-EFD3-42A7-A929-088D550A52A8}" type="pres">
      <dgm:prSet presAssocID="{AC7B18AA-294E-45DA-9F04-01FCD3456F04}" presName="tx1" presStyleLbl="revTx" presStyleIdx="3" presStyleCnt="4"/>
      <dgm:spPr/>
      <dgm:t>
        <a:bodyPr/>
        <a:lstStyle/>
        <a:p>
          <a:endParaRPr lang="en-US"/>
        </a:p>
      </dgm:t>
    </dgm:pt>
    <dgm:pt modelId="{D72A4604-9825-4F5D-A5FD-9A4B9399CFBC}" type="pres">
      <dgm:prSet presAssocID="{AC7B18AA-294E-45DA-9F04-01FCD3456F04}" presName="vert1" presStyleCnt="0"/>
      <dgm:spPr/>
    </dgm:pt>
  </dgm:ptLst>
  <dgm:cxnLst>
    <dgm:cxn modelId="{E2B4CCDA-32CD-4B0C-9D59-5F0AE6C40627}" srcId="{864595AC-0FCB-47D8-807E-2D3EE0551334}" destId="{FA4D79C1-C9D0-48B5-85EF-AFAE0FC1B81B}" srcOrd="2" destOrd="0" parTransId="{D1FC028C-243C-4C33-AA49-03BBF2F42CC0}" sibTransId="{D1ED9192-255D-4DB7-B7BA-1265878B1541}"/>
    <dgm:cxn modelId="{EB1F759E-D314-4E86-9E39-96078D22F535}" srcId="{864595AC-0FCB-47D8-807E-2D3EE0551334}" destId="{90FA0E90-7D57-4C31-A5ED-4D1047FA23B7}" srcOrd="0" destOrd="0" parTransId="{C8FC2CD7-4A39-4286-9C07-2969D615A1EF}" sibTransId="{57848E80-6A86-441C-B07D-525E1569C661}"/>
    <dgm:cxn modelId="{7671FC7D-05C7-446A-AA7C-ABAB0D1AB0DB}" type="presOf" srcId="{FA4D79C1-C9D0-48B5-85EF-AFAE0FC1B81B}" destId="{15C89C14-8E49-42FE-83A1-B75337B10AE1}" srcOrd="0" destOrd="0" presId="urn:microsoft.com/office/officeart/2008/layout/LinedList"/>
    <dgm:cxn modelId="{B695D3CA-7028-41F2-B692-57963B08D2C5}" type="presOf" srcId="{AAC707E3-9A5A-48E0-B8ED-9D748807076F}" destId="{5B968297-9AB6-482D-8717-624162C8767B}" srcOrd="0" destOrd="0" presId="urn:microsoft.com/office/officeart/2008/layout/LinedList"/>
    <dgm:cxn modelId="{8B1D15CF-35C5-4590-9F86-6CE97FFB33F5}" srcId="{864595AC-0FCB-47D8-807E-2D3EE0551334}" destId="{AAC707E3-9A5A-48E0-B8ED-9D748807076F}" srcOrd="1" destOrd="0" parTransId="{E3C95F3D-731A-461E-862A-425B5AC2048A}" sibTransId="{2A172306-39A2-4FDF-89B9-7EAA519D6E0C}"/>
    <dgm:cxn modelId="{E627861F-5798-4B11-A099-B8D2319FAAA4}" type="presOf" srcId="{AC7B18AA-294E-45DA-9F04-01FCD3456F04}" destId="{E30B89A0-EFD3-42A7-A929-088D550A52A8}" srcOrd="0" destOrd="0" presId="urn:microsoft.com/office/officeart/2008/layout/LinedList"/>
    <dgm:cxn modelId="{CEF9C6EB-3CFB-4444-A0E6-4EDE68036143}" type="presOf" srcId="{90FA0E90-7D57-4C31-A5ED-4D1047FA23B7}" destId="{3280E68C-F218-4755-BB32-21021E03CB8F}" srcOrd="0" destOrd="0" presId="urn:microsoft.com/office/officeart/2008/layout/LinedList"/>
    <dgm:cxn modelId="{305E4CE9-BD8F-4D68-A185-5635C82689A6}" srcId="{864595AC-0FCB-47D8-807E-2D3EE0551334}" destId="{AC7B18AA-294E-45DA-9F04-01FCD3456F04}" srcOrd="3" destOrd="0" parTransId="{B89E2269-3C39-4692-9B6F-8631A02E7959}" sibTransId="{E3F530BA-042A-428B-9DB9-474C28710039}"/>
    <dgm:cxn modelId="{B78B57B3-8979-4B10-8F20-2D4F73AEA842}" type="presOf" srcId="{864595AC-0FCB-47D8-807E-2D3EE0551334}" destId="{6903FAF0-E234-461B-9FCA-9C3B241287F4}" srcOrd="0" destOrd="0" presId="urn:microsoft.com/office/officeart/2008/layout/LinedList"/>
    <dgm:cxn modelId="{081DB091-B016-4F9B-8735-60017A8CCAA9}" type="presParOf" srcId="{6903FAF0-E234-461B-9FCA-9C3B241287F4}" destId="{BC1B8755-3EE3-48D3-988E-E276AEBC1385}" srcOrd="0" destOrd="0" presId="urn:microsoft.com/office/officeart/2008/layout/LinedList"/>
    <dgm:cxn modelId="{498809BB-970E-4DF5-8AB5-FA8540DF665E}" type="presParOf" srcId="{6903FAF0-E234-461B-9FCA-9C3B241287F4}" destId="{5A23155D-35A0-4E36-8281-1990D0B8956C}" srcOrd="1" destOrd="0" presId="urn:microsoft.com/office/officeart/2008/layout/LinedList"/>
    <dgm:cxn modelId="{F0BFCE4B-3A25-4344-9BD3-8496FC5489A8}" type="presParOf" srcId="{5A23155D-35A0-4E36-8281-1990D0B8956C}" destId="{3280E68C-F218-4755-BB32-21021E03CB8F}" srcOrd="0" destOrd="0" presId="urn:microsoft.com/office/officeart/2008/layout/LinedList"/>
    <dgm:cxn modelId="{D9C3B9FA-C86E-4B88-B2C4-8D0EA466D735}" type="presParOf" srcId="{5A23155D-35A0-4E36-8281-1990D0B8956C}" destId="{79C45B27-7943-4491-8F8C-66FC258131EE}" srcOrd="1" destOrd="0" presId="urn:microsoft.com/office/officeart/2008/layout/LinedList"/>
    <dgm:cxn modelId="{A4C5CFAC-8087-4AB3-8C56-357F82AC501D}" type="presParOf" srcId="{6903FAF0-E234-461B-9FCA-9C3B241287F4}" destId="{D560C627-15F0-46F5-B6FE-731374A9749A}" srcOrd="2" destOrd="0" presId="urn:microsoft.com/office/officeart/2008/layout/LinedList"/>
    <dgm:cxn modelId="{29C312B1-5317-4454-BC61-5C14983C523B}" type="presParOf" srcId="{6903FAF0-E234-461B-9FCA-9C3B241287F4}" destId="{C320F4E0-B9DF-4434-9FFB-C07E2F33A44F}" srcOrd="3" destOrd="0" presId="urn:microsoft.com/office/officeart/2008/layout/LinedList"/>
    <dgm:cxn modelId="{50E93D0B-4DE7-4D8E-81E5-432039EDCD43}" type="presParOf" srcId="{C320F4E0-B9DF-4434-9FFB-C07E2F33A44F}" destId="{5B968297-9AB6-482D-8717-624162C8767B}" srcOrd="0" destOrd="0" presId="urn:microsoft.com/office/officeart/2008/layout/LinedList"/>
    <dgm:cxn modelId="{3CBF60A8-A4ED-42AF-A2C8-A4F48092E701}" type="presParOf" srcId="{C320F4E0-B9DF-4434-9FFB-C07E2F33A44F}" destId="{3FEA4D2D-EDDB-4A4B-8AFB-F7CF504BCA3F}" srcOrd="1" destOrd="0" presId="urn:microsoft.com/office/officeart/2008/layout/LinedList"/>
    <dgm:cxn modelId="{DD35F4E1-6D48-40C9-999B-F7BF9A90700F}" type="presParOf" srcId="{6903FAF0-E234-461B-9FCA-9C3B241287F4}" destId="{743E7F53-6BDC-4643-99EB-EBBC5CE43084}" srcOrd="4" destOrd="0" presId="urn:microsoft.com/office/officeart/2008/layout/LinedList"/>
    <dgm:cxn modelId="{8AF1898C-4726-4F18-BD6A-BAD91F25590C}" type="presParOf" srcId="{6903FAF0-E234-461B-9FCA-9C3B241287F4}" destId="{08AC3ABE-A172-4B81-A267-070686F0A8F5}" srcOrd="5" destOrd="0" presId="urn:microsoft.com/office/officeart/2008/layout/LinedList"/>
    <dgm:cxn modelId="{95FEAC56-9133-40EC-BEAA-81469075E38C}" type="presParOf" srcId="{08AC3ABE-A172-4B81-A267-070686F0A8F5}" destId="{15C89C14-8E49-42FE-83A1-B75337B10AE1}" srcOrd="0" destOrd="0" presId="urn:microsoft.com/office/officeart/2008/layout/LinedList"/>
    <dgm:cxn modelId="{2B4C718D-9A7C-4687-99ED-05381139A3EF}" type="presParOf" srcId="{08AC3ABE-A172-4B81-A267-070686F0A8F5}" destId="{BBA36060-5028-4F24-85E8-D39F8CA16E29}" srcOrd="1" destOrd="0" presId="urn:microsoft.com/office/officeart/2008/layout/LinedList"/>
    <dgm:cxn modelId="{F363AAB1-86BA-4795-ACD3-91002E47FCF4}" type="presParOf" srcId="{6903FAF0-E234-461B-9FCA-9C3B241287F4}" destId="{AF6D15CA-4FC8-44D2-940C-003DC54D819A}" srcOrd="6" destOrd="0" presId="urn:microsoft.com/office/officeart/2008/layout/LinedList"/>
    <dgm:cxn modelId="{3972522C-9D38-4127-B1D7-78C5F7E1A2FC}" type="presParOf" srcId="{6903FAF0-E234-461B-9FCA-9C3B241287F4}" destId="{D564B48A-218E-43EF-A171-F762690CFDF7}" srcOrd="7" destOrd="0" presId="urn:microsoft.com/office/officeart/2008/layout/LinedList"/>
    <dgm:cxn modelId="{5230792F-750C-479B-9F40-356DBD079F4F}" type="presParOf" srcId="{D564B48A-218E-43EF-A171-F762690CFDF7}" destId="{E30B89A0-EFD3-42A7-A929-088D550A52A8}" srcOrd="0" destOrd="0" presId="urn:microsoft.com/office/officeart/2008/layout/LinedList"/>
    <dgm:cxn modelId="{FBC5504B-F2A6-4925-B3D0-EE9760ECFF11}" type="presParOf" srcId="{D564B48A-218E-43EF-A171-F762690CFDF7}" destId="{D72A4604-9825-4F5D-A5FD-9A4B9399CF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BC6AE-946F-41E7-B071-25F2537DDF5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0BC5C-E10F-4E6A-A934-BEE3ACF26603}">
      <dgm:prSet/>
      <dgm:spPr/>
      <dgm:t>
        <a:bodyPr/>
        <a:lstStyle/>
        <a:p>
          <a:r>
            <a:rPr lang="en-US" dirty="0"/>
            <a:t>If an initial or single character, place in the first name field</a:t>
          </a:r>
        </a:p>
      </dgm:t>
    </dgm:pt>
    <dgm:pt modelId="{E0964819-3E31-4E31-A3B1-2E64351486E9}" type="parTrans" cxnId="{6EDEC659-690A-42C8-A929-CDD1BBD39FBC}">
      <dgm:prSet/>
      <dgm:spPr/>
      <dgm:t>
        <a:bodyPr/>
        <a:lstStyle/>
        <a:p>
          <a:endParaRPr lang="en-US"/>
        </a:p>
      </dgm:t>
    </dgm:pt>
    <dgm:pt modelId="{BD4CEA7D-EC2B-43D3-8567-85FB01C5CA29}" type="sibTrans" cxnId="{6EDEC659-690A-42C8-A929-CDD1BBD39FBC}">
      <dgm:prSet/>
      <dgm:spPr/>
      <dgm:t>
        <a:bodyPr/>
        <a:lstStyle/>
        <a:p>
          <a:endParaRPr lang="en-US"/>
        </a:p>
      </dgm:t>
    </dgm:pt>
    <dgm:pt modelId="{E0A2E6E1-83C0-4264-ADDF-4EFC9C9DC236}">
      <dgm:prSet/>
      <dgm:spPr/>
      <dgm:t>
        <a:bodyPr/>
        <a:lstStyle/>
        <a:p>
          <a:r>
            <a:rPr lang="en-US" dirty="0"/>
            <a:t>Periods (.) should not be collected</a:t>
          </a:r>
        </a:p>
      </dgm:t>
    </dgm:pt>
    <dgm:pt modelId="{6D4DA3A9-D3F2-4BAA-A2AD-88046B2EA01E}" type="parTrans" cxnId="{B471F0AC-686E-4AD5-B801-CFBC498447D0}">
      <dgm:prSet/>
      <dgm:spPr/>
      <dgm:t>
        <a:bodyPr/>
        <a:lstStyle/>
        <a:p>
          <a:endParaRPr lang="en-US"/>
        </a:p>
      </dgm:t>
    </dgm:pt>
    <dgm:pt modelId="{510EE88B-9163-4ED9-9367-86AD8BEC0130}" type="sibTrans" cxnId="{B471F0AC-686E-4AD5-B801-CFBC498447D0}">
      <dgm:prSet/>
      <dgm:spPr/>
      <dgm:t>
        <a:bodyPr/>
        <a:lstStyle/>
        <a:p>
          <a:endParaRPr lang="en-US"/>
        </a:p>
      </dgm:t>
    </dgm:pt>
    <dgm:pt modelId="{D0465C7E-21BE-45E0-9BFB-6D5AF1AC89F8}" type="pres">
      <dgm:prSet presAssocID="{DD4BC6AE-946F-41E7-B071-25F2537DDF5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F01800-305A-4095-BBFF-743949E6E7B6}" type="pres">
      <dgm:prSet presAssocID="{1130BC5C-E10F-4E6A-A934-BEE3ACF2660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AFC11E-C5EE-44A2-9BF9-8CDBFE75D8E7}" type="pres">
      <dgm:prSet presAssocID="{BD4CEA7D-EC2B-43D3-8567-85FB01C5CA29}" presName="sibTrans" presStyleCnt="0"/>
      <dgm:spPr/>
    </dgm:pt>
    <dgm:pt modelId="{16F8129D-ED8D-458C-865A-7F8B00CD6F04}" type="pres">
      <dgm:prSet presAssocID="{E0A2E6E1-83C0-4264-ADDF-4EFC9C9DC23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1C37E5-31C2-4FC1-97C0-05CBEA3B52BB}" type="presOf" srcId="{1130BC5C-E10F-4E6A-A934-BEE3ACF26603}" destId="{44F01800-305A-4095-BBFF-743949E6E7B6}" srcOrd="0" destOrd="0" presId="urn:microsoft.com/office/officeart/2005/8/layout/default"/>
    <dgm:cxn modelId="{6EDEC659-690A-42C8-A929-CDD1BBD39FBC}" srcId="{DD4BC6AE-946F-41E7-B071-25F2537DDF53}" destId="{1130BC5C-E10F-4E6A-A934-BEE3ACF26603}" srcOrd="0" destOrd="0" parTransId="{E0964819-3E31-4E31-A3B1-2E64351486E9}" sibTransId="{BD4CEA7D-EC2B-43D3-8567-85FB01C5CA29}"/>
    <dgm:cxn modelId="{91FAC8F5-ADA7-4B61-869C-E091C0DAAB52}" type="presOf" srcId="{DD4BC6AE-946F-41E7-B071-25F2537DDF53}" destId="{D0465C7E-21BE-45E0-9BFB-6D5AF1AC89F8}" srcOrd="0" destOrd="0" presId="urn:microsoft.com/office/officeart/2005/8/layout/default"/>
    <dgm:cxn modelId="{952F1721-2EAD-4FDF-A85E-38B4FAB0023B}" type="presOf" srcId="{E0A2E6E1-83C0-4264-ADDF-4EFC9C9DC236}" destId="{16F8129D-ED8D-458C-865A-7F8B00CD6F04}" srcOrd="0" destOrd="0" presId="urn:microsoft.com/office/officeart/2005/8/layout/default"/>
    <dgm:cxn modelId="{B471F0AC-686E-4AD5-B801-CFBC498447D0}" srcId="{DD4BC6AE-946F-41E7-B071-25F2537DDF53}" destId="{E0A2E6E1-83C0-4264-ADDF-4EFC9C9DC236}" srcOrd="1" destOrd="0" parTransId="{6D4DA3A9-D3F2-4BAA-A2AD-88046B2EA01E}" sibTransId="{510EE88B-9163-4ED9-9367-86AD8BEC0130}"/>
    <dgm:cxn modelId="{672F2EB5-8766-44DD-847F-3809842841D3}" type="presParOf" srcId="{D0465C7E-21BE-45E0-9BFB-6D5AF1AC89F8}" destId="{44F01800-305A-4095-BBFF-743949E6E7B6}" srcOrd="0" destOrd="0" presId="urn:microsoft.com/office/officeart/2005/8/layout/default"/>
    <dgm:cxn modelId="{244F2C46-B5DB-4E01-9418-D22864474CAA}" type="presParOf" srcId="{D0465C7E-21BE-45E0-9BFB-6D5AF1AC89F8}" destId="{82AFC11E-C5EE-44A2-9BF9-8CDBFE75D8E7}" srcOrd="1" destOrd="0" presId="urn:microsoft.com/office/officeart/2005/8/layout/default"/>
    <dgm:cxn modelId="{4548BB1A-C4D3-48D7-8368-03CAC5BD44FA}" type="presParOf" srcId="{D0465C7E-21BE-45E0-9BFB-6D5AF1AC89F8}" destId="{16F8129D-ED8D-458C-865A-7F8B00CD6F0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B3B50-EAD4-4945-BB26-A091FE27A392}">
      <dsp:nvSpPr>
        <dsp:cNvPr id="0" name=""/>
        <dsp:cNvSpPr/>
      </dsp:nvSpPr>
      <dsp:spPr>
        <a:xfrm>
          <a:off x="2758340" y="1367288"/>
          <a:ext cx="1737883" cy="1503339"/>
        </a:xfrm>
        <a:prstGeom prst="hexagon">
          <a:avLst>
            <a:gd name="adj" fmla="val 28570"/>
            <a:gd name="vf" fmla="val 11547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3046332" y="1616412"/>
        <a:ext cx="1161899" cy="1005091"/>
      </dsp:txXfrm>
    </dsp:sp>
    <dsp:sp modelId="{72AD05CF-9C75-436F-81B2-A8722A4C610E}">
      <dsp:nvSpPr>
        <dsp:cNvPr id="0" name=""/>
        <dsp:cNvSpPr/>
      </dsp:nvSpPr>
      <dsp:spPr>
        <a:xfrm>
          <a:off x="3846589" y="648042"/>
          <a:ext cx="655698" cy="56497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F1B1D-0005-45CC-A3EF-E6806792CA49}">
      <dsp:nvSpPr>
        <dsp:cNvPr id="0" name=""/>
        <dsp:cNvSpPr/>
      </dsp:nvSpPr>
      <dsp:spPr>
        <a:xfrm>
          <a:off x="2930402" y="0"/>
          <a:ext cx="1424182" cy="12320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Payer</a:t>
          </a:r>
        </a:p>
      </dsp:txBody>
      <dsp:txXfrm>
        <a:off x="3166419" y="204183"/>
        <a:ext cx="952148" cy="823719"/>
      </dsp:txXfrm>
    </dsp:sp>
    <dsp:sp modelId="{0CB8317C-8268-4D68-8570-C07AD765BB7F}">
      <dsp:nvSpPr>
        <dsp:cNvPr id="0" name=""/>
        <dsp:cNvSpPr/>
      </dsp:nvSpPr>
      <dsp:spPr>
        <a:xfrm>
          <a:off x="4611840" y="1704236"/>
          <a:ext cx="655698" cy="56497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27385-1838-4A34-AC80-2E601F8CE1A5}">
      <dsp:nvSpPr>
        <dsp:cNvPr id="0" name=""/>
        <dsp:cNvSpPr/>
      </dsp:nvSpPr>
      <dsp:spPr>
        <a:xfrm>
          <a:off x="4224565" y="757815"/>
          <a:ext cx="1424182" cy="12320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Public Health</a:t>
          </a:r>
          <a:endParaRPr lang="en-US" sz="1700" kern="1200" dirty="0"/>
        </a:p>
      </dsp:txBody>
      <dsp:txXfrm>
        <a:off x="4460582" y="961998"/>
        <a:ext cx="952148" cy="823719"/>
      </dsp:txXfrm>
    </dsp:sp>
    <dsp:sp modelId="{F3369469-D975-4C78-81AA-FE882BA667BC}">
      <dsp:nvSpPr>
        <dsp:cNvPr id="0" name=""/>
        <dsp:cNvSpPr/>
      </dsp:nvSpPr>
      <dsp:spPr>
        <a:xfrm>
          <a:off x="4080247" y="2896481"/>
          <a:ext cx="655698" cy="56497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71ACC5-C9E0-4671-B35A-E3EE5A0D530B}">
      <dsp:nvSpPr>
        <dsp:cNvPr id="0" name=""/>
        <dsp:cNvSpPr/>
      </dsp:nvSpPr>
      <dsp:spPr>
        <a:xfrm>
          <a:off x="4224565" y="2247591"/>
          <a:ext cx="1424182" cy="12320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PCP</a:t>
          </a:r>
        </a:p>
      </dsp:txBody>
      <dsp:txXfrm>
        <a:off x="4460582" y="2451774"/>
        <a:ext cx="952148" cy="823719"/>
      </dsp:txXfrm>
    </dsp:sp>
    <dsp:sp modelId="{71A8FBCD-5F31-41C0-A11D-2D1495F06951}">
      <dsp:nvSpPr>
        <dsp:cNvPr id="0" name=""/>
        <dsp:cNvSpPr/>
      </dsp:nvSpPr>
      <dsp:spPr>
        <a:xfrm>
          <a:off x="2761574" y="3020241"/>
          <a:ext cx="655698" cy="56497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E2F21-E9ED-48E7-B555-A4C3D39DF021}">
      <dsp:nvSpPr>
        <dsp:cNvPr id="0" name=""/>
        <dsp:cNvSpPr/>
      </dsp:nvSpPr>
      <dsp:spPr>
        <a:xfrm>
          <a:off x="2918424" y="3006254"/>
          <a:ext cx="1424182" cy="12320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Pharmacy</a:t>
          </a:r>
        </a:p>
      </dsp:txBody>
      <dsp:txXfrm>
        <a:off x="3154441" y="3210437"/>
        <a:ext cx="952148" cy="823719"/>
      </dsp:txXfrm>
    </dsp:sp>
    <dsp:sp modelId="{FAB8520B-663C-4D2F-92C3-EB7E203A7CC0}">
      <dsp:nvSpPr>
        <dsp:cNvPr id="0" name=""/>
        <dsp:cNvSpPr/>
      </dsp:nvSpPr>
      <dsp:spPr>
        <a:xfrm>
          <a:off x="1983792" y="1964470"/>
          <a:ext cx="655698" cy="56497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9A7C1-F995-451C-B76D-2396BBFC8918}">
      <dsp:nvSpPr>
        <dsp:cNvPr id="0" name=""/>
        <dsp:cNvSpPr/>
      </dsp:nvSpPr>
      <dsp:spPr>
        <a:xfrm>
          <a:off x="1606220" y="2248439"/>
          <a:ext cx="1424182" cy="12320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Hospital</a:t>
          </a:r>
        </a:p>
      </dsp:txBody>
      <dsp:txXfrm>
        <a:off x="1842237" y="2452622"/>
        <a:ext cx="952148" cy="823719"/>
      </dsp:txXfrm>
    </dsp:sp>
    <dsp:sp modelId="{8BE6046F-4B22-4B0B-8E95-8D3317DC8E6B}">
      <dsp:nvSpPr>
        <dsp:cNvPr id="0" name=""/>
        <dsp:cNvSpPr/>
      </dsp:nvSpPr>
      <dsp:spPr>
        <a:xfrm>
          <a:off x="1606220" y="756119"/>
          <a:ext cx="1424182" cy="123208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EMS </a:t>
          </a:r>
          <a:endParaRPr lang="en-US" sz="1700" kern="1200" dirty="0"/>
        </a:p>
      </dsp:txBody>
      <dsp:txXfrm>
        <a:off x="1842237" y="960302"/>
        <a:ext cx="952148" cy="823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B8755-3EE3-48D3-988E-E276AEBC138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0E68C-F218-4755-BB32-21021E03CB8F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Adoption of </a:t>
          </a:r>
          <a:r>
            <a:rPr lang="en-US" sz="2800" kern="1200" dirty="0" smtClean="0"/>
            <a:t>the American Health Information Management Associations' </a:t>
          </a:r>
          <a:r>
            <a:rPr lang="en-US" sz="2800" kern="1200" dirty="0"/>
            <a:t>Naming Policy supports accurate data capture</a:t>
          </a:r>
        </a:p>
      </dsp:txBody>
      <dsp:txXfrm>
        <a:off x="0" y="0"/>
        <a:ext cx="10515600" cy="1087834"/>
      </dsp:txXfrm>
    </dsp:sp>
    <dsp:sp modelId="{D560C627-15F0-46F5-B6FE-731374A9749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68297-9AB6-482D-8717-624162C8767B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Adoption of Project US@ supports data integrity with address capture</a:t>
          </a:r>
        </a:p>
      </dsp:txBody>
      <dsp:txXfrm>
        <a:off x="0" y="1087834"/>
        <a:ext cx="10515600" cy="1087834"/>
      </dsp:txXfrm>
    </dsp:sp>
    <dsp:sp modelId="{743E7F53-6BDC-4643-99EB-EBBC5CE43084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89C14-8E49-42FE-83A1-B75337B10AE1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Data integrity programs support accurate process</a:t>
          </a:r>
        </a:p>
      </dsp:txBody>
      <dsp:txXfrm>
        <a:off x="0" y="2175669"/>
        <a:ext cx="10515600" cy="1087834"/>
      </dsp:txXfrm>
    </dsp:sp>
    <dsp:sp modelId="{AF6D15CA-4FC8-44D2-940C-003DC54D819A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B89A0-EFD3-42A7-A929-088D550A52A8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/>
            <a:t>Accurate and additional data elements increase linking probabilities</a:t>
          </a:r>
        </a:p>
      </dsp:txBody>
      <dsp:txXfrm>
        <a:off x="0" y="3263503"/>
        <a:ext cx="10515600" cy="1087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01800-305A-4095-BBFF-743949E6E7B6}">
      <dsp:nvSpPr>
        <dsp:cNvPr id="0" name=""/>
        <dsp:cNvSpPr/>
      </dsp:nvSpPr>
      <dsp:spPr>
        <a:xfrm>
          <a:off x="801" y="922648"/>
          <a:ext cx="3126924" cy="1876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If an initial or single character, place in the first name field</a:t>
          </a:r>
        </a:p>
      </dsp:txBody>
      <dsp:txXfrm>
        <a:off x="801" y="922648"/>
        <a:ext cx="3126924" cy="1876154"/>
      </dsp:txXfrm>
    </dsp:sp>
    <dsp:sp modelId="{16F8129D-ED8D-458C-865A-7F8B00CD6F04}">
      <dsp:nvSpPr>
        <dsp:cNvPr id="0" name=""/>
        <dsp:cNvSpPr/>
      </dsp:nvSpPr>
      <dsp:spPr>
        <a:xfrm>
          <a:off x="3440418" y="922648"/>
          <a:ext cx="3126924" cy="1876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Periods (.) should not be collected</a:t>
          </a:r>
        </a:p>
      </dsp:txBody>
      <dsp:txXfrm>
        <a:off x="3440418" y="922648"/>
        <a:ext cx="3126924" cy="1876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BFEAA-EB1A-4403-BBC3-3E7D6F8912B0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16B9F-20AB-47BA-9627-DEE62A9461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6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F9306-14AC-4452-9887-0DE5CBCC17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1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6275" y="685800"/>
            <a:ext cx="3008313" cy="1692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4982">
              <a:defRPr/>
            </a:pPr>
            <a:r>
              <a:rPr lang="en-US" dirty="0"/>
              <a:t>The Office of National Coordinator’s, </a:t>
            </a:r>
            <a:r>
              <a:rPr lang="en-US" i="1" dirty="0"/>
              <a:t>“Patient Identification and Matching Final Report”</a:t>
            </a:r>
            <a:r>
              <a:rPr lang="en-US" dirty="0"/>
              <a:t> , February 7, 2014 references best practice organizations that utilize a more robust set of data attributes for identity matching.   The impact of increasing data capture at registration and vendor re-build is of consideration, but maintaining current manual clean-up process is not supportable long-term.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1AF90-141B-466F-AB52-4CECDCB1295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6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600" kern="1200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3F9306-14AC-4452-9887-0DE5CBCC17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038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886952-4F58-4ED6-8543-0ECF58D132B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9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6275" y="685800"/>
            <a:ext cx="3008313" cy="1692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04982">
              <a:defRPr/>
            </a:pPr>
            <a:r>
              <a:rPr lang="en-US" dirty="0"/>
              <a:t>Adoption of a nationwide patient matching strategy that standardizes a set of patient demographic elements stored in a standard format, in separate data fields can support interoperability regardless of patient matching algorithms. </a:t>
            </a:r>
          </a:p>
          <a:p>
            <a:pPr defTabSz="904982">
              <a:defRPr/>
            </a:pPr>
            <a:endParaRPr lang="en-US" dirty="0"/>
          </a:p>
          <a:p>
            <a:pPr defTabSz="904982">
              <a:defRPr/>
            </a:pPr>
            <a:r>
              <a:rPr lang="en-US" dirty="0"/>
              <a:t>The use of industry-recognized data definitions eliminating free text data entry in all areas but the patient name improves matching probability; a solid foundation regardless of vendor technology and transcends organizations.  </a:t>
            </a:r>
          </a:p>
          <a:p>
            <a:pPr defTabSz="904982">
              <a:defRPr/>
            </a:pPr>
            <a:endParaRPr lang="en-US" dirty="0"/>
          </a:p>
          <a:p>
            <a:pPr defTabSz="904982">
              <a:defRPr/>
            </a:pPr>
            <a:r>
              <a:rPr lang="en-US" dirty="0"/>
              <a:t>Accuracy and efficiency with clinical communication; improving patient safety and driving down cost.</a:t>
            </a:r>
          </a:p>
          <a:p>
            <a:pPr defTabSz="904982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31AF90-141B-466F-AB52-4CECDCB1295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83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928813" y="600075"/>
            <a:ext cx="3022600" cy="17018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9C835C-5223-4089-823F-58CDAF423E42}" type="slidenum">
              <a:rPr lang="en-US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8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9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8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68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46B05C-A554-4D8D-B2B1-53BDBE2E9B4A}"/>
              </a:ext>
            </a:extLst>
          </p:cNvPr>
          <p:cNvSpPr/>
          <p:nvPr userDrawn="1"/>
        </p:nvSpPr>
        <p:spPr>
          <a:xfrm>
            <a:off x="0" y="645160"/>
            <a:ext cx="6096000" cy="5567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5FB1D-0507-4E3E-92F2-F3B91156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460"/>
            <a:ext cx="4953000" cy="1045527"/>
          </a:xfrm>
        </p:spPr>
        <p:txBody>
          <a:bodyPr>
            <a:normAutofit/>
          </a:bodyPr>
          <a:lstStyle>
            <a:lvl1pPr>
              <a:defRPr sz="3600" b="1" cap="all" baseline="0">
                <a:solidFill>
                  <a:srgbClr val="1D306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517F7D81-BA28-4D55-B592-DB05AC890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51412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B3DB11-DE33-4FC5-8BCB-C09F8A027BAA}"/>
              </a:ext>
            </a:extLst>
          </p:cNvPr>
          <p:cNvSpPr/>
          <p:nvPr userDrawn="1"/>
        </p:nvSpPr>
        <p:spPr>
          <a:xfrm>
            <a:off x="0" y="0"/>
            <a:ext cx="12192000" cy="645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4C4D6-5E88-4F2D-98E0-79B7D75197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lum bright="-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4139" b="15376"/>
          <a:stretch/>
        </p:blipFill>
        <p:spPr>
          <a:xfrm>
            <a:off x="3191066" y="1993513"/>
            <a:ext cx="2904934" cy="42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0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452A22-4C89-4F22-AD0E-9C4DAB498076}"/>
              </a:ext>
            </a:extLst>
          </p:cNvPr>
          <p:cNvSpPr/>
          <p:nvPr userDrawn="1"/>
        </p:nvSpPr>
        <p:spPr>
          <a:xfrm>
            <a:off x="0" y="2335056"/>
            <a:ext cx="12192000" cy="3877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6368AFF-3B7C-450D-8394-F1506B28F1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lum bright="-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6798"/>
          <a:stretch/>
        </p:blipFill>
        <p:spPr>
          <a:xfrm>
            <a:off x="8804684" y="2562947"/>
            <a:ext cx="5200268" cy="36494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75FB1D-0507-4E3E-92F2-F3B91156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3171"/>
            <a:ext cx="10515600" cy="89503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1D306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42EACAA-0620-44E2-BEC3-F9F8B7A47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564572"/>
            <a:ext cx="10514012" cy="230441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27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9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1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0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25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4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0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81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2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792C-8080-465F-9623-3436E8C20E55}" type="datetimeFigureOut">
              <a:rPr lang="en-US" smtClean="0"/>
              <a:t>12/28/2023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01BDD-CDEB-4A2B-96F6-768E2805B5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oncprojectracking.healthit.gov/wiki/pages/viewpage.action?pageId=180486153&amp;preview=/180486153/245760951/Project-USA-Infographic-HIP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cprojectracking.healthit.gov/wiki/pages/viewpage.action?pageId=18048615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ncprojectracking.healthit.gov/wiki/pages/viewpage.action?pageId=180486153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oncprojectracking.healthit.gov/wiki/pages/viewpage.action?pageId=180486153" TargetMode="External"/><Relationship Id="rId3" Type="http://schemas.openxmlformats.org/officeDocument/2006/relationships/hyperlink" Target="https://www.harrishealth.org/" TargetMode="External"/><Relationship Id="rId7" Type="http://schemas.openxmlformats.org/officeDocument/2006/relationships/hyperlink" Target="https://ahima.org/media/blfdriqj/326_21_namingpolicywhitepaper_final.pdf?oid=302787" TargetMode="External"/><Relationship Id="rId2" Type="http://schemas.openxmlformats.org/officeDocument/2006/relationships/hyperlink" Target="http://pediatrics.aappublications.org/content/early/2015/07/08/peds.2015-000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tientidnow.org/wp-content/uploads/2020/09/Review-of-Coronavirus-Response-Efforts-Patient-ID-Now-Testimony-9.16.2020.pdf" TargetMode="External"/><Relationship Id="rId5" Type="http://schemas.openxmlformats.org/officeDocument/2006/relationships/hyperlink" Target="https://www.chhs.ca.gov/data-exchange-framework/" TargetMode="External"/><Relationship Id="rId4" Type="http://schemas.openxmlformats.org/officeDocument/2006/relationships/hyperlink" Target="https://patientidnow.org/what-is-patient-i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hima.org/landing-pages/ahima-naming-polic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NULL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197027" y="1138659"/>
            <a:ext cx="9147619" cy="2208839"/>
          </a:xfrm>
        </p:spPr>
        <p:txBody>
          <a:bodyPr>
            <a:noAutofit/>
          </a:bodyPr>
          <a:lstStyle/>
          <a:p>
            <a:r>
              <a:rPr lang="en-US" sz="4800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Patient </a:t>
            </a:r>
            <a:r>
              <a:rPr lang="en-US" sz="4800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Naming </a:t>
            </a:r>
            <a:r>
              <a:rPr lang="en-US" sz="4800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Policies</a:t>
            </a:r>
            <a:br>
              <a:rPr lang="en-US" sz="4800" b="0" i="0" dirty="0" smtClean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</a:br>
            <a:r>
              <a:rPr lang="en-US" sz="4800" dirty="0" smtClean="0">
                <a:solidFill>
                  <a:srgbClr val="222222"/>
                </a:solidFill>
                <a:latin typeface="Tahoma" panose="020B0604030504040204" pitchFamily="34" charset="0"/>
              </a:rPr>
              <a:t>Patient Matching Across Platforms </a:t>
            </a:r>
            <a:endParaRPr lang="en-US" sz="48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74393" y="3966144"/>
            <a:ext cx="7766937" cy="199746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Katherine Lusk, MHSM, RHIA, FAHIMA</a:t>
            </a:r>
          </a:p>
          <a:p>
            <a:pPr>
              <a:spcBef>
                <a:spcPts val="0"/>
              </a:spcBef>
            </a:pPr>
            <a:r>
              <a:rPr lang="en-US" dirty="0"/>
              <a:t>Vice President Strategic Partnerships</a:t>
            </a:r>
          </a:p>
          <a:p>
            <a:pPr>
              <a:spcBef>
                <a:spcPts val="0"/>
              </a:spcBef>
            </a:pPr>
            <a:r>
              <a:rPr lang="en-US" dirty="0"/>
              <a:t>Texas Health Services Authority </a:t>
            </a:r>
          </a:p>
        </p:txBody>
      </p:sp>
    </p:spTree>
    <p:extLst>
      <p:ext uri="{BB962C8B-B14F-4D97-AF65-F5344CB8AC3E}">
        <p14:creationId xmlns:p14="http://schemas.microsoft.com/office/powerpoint/2010/main" val="68063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Last Name or Surname</a:t>
            </a:r>
            <a:endParaRPr lang="en-US" sz="3600" dirty="0"/>
          </a:p>
        </p:txBody>
      </p:sp>
      <p:pic>
        <p:nvPicPr>
          <p:cNvPr id="4" name="Graphic 7" descr="Employee badge outline">
            <a:extLst>
              <a:ext uri="{FF2B5EF4-FFF2-40B4-BE49-F238E27FC236}">
                <a16:creationId xmlns:a16="http://schemas.microsoft.com/office/drawing/2014/main" id="{F52CD9F5-AFF5-92EE-A351-B8EFBC371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9959" y="548005"/>
            <a:ext cx="1703696" cy="170369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C16271-205C-43EB-99F1-5B259237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451" y="2431867"/>
            <a:ext cx="3694686" cy="402339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Capture as recorded on government issued identification including spaces and hyphens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A31623C-861B-410C-8E31-66593DFD9B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740926"/>
              </p:ext>
            </p:extLst>
          </p:nvPr>
        </p:nvGraphicFramePr>
        <p:xfrm>
          <a:off x="609752" y="2315430"/>
          <a:ext cx="676116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581">
                  <a:extLst>
                    <a:ext uri="{9D8B030D-6E8A-4147-A177-3AD203B41FA5}">
                      <a16:colId xmlns:a16="http://schemas.microsoft.com/office/drawing/2014/main" val="275027850"/>
                    </a:ext>
                  </a:extLst>
                </a:gridCol>
                <a:gridCol w="3380581">
                  <a:extLst>
                    <a:ext uri="{9D8B030D-6E8A-4147-A177-3AD203B41FA5}">
                      <a16:colId xmlns:a16="http://schemas.microsoft.com/office/drawing/2014/main" val="1921732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Circumstance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94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last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84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last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GARCIA LOPEZ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5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last names with a hyphen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GARCIA-LOPEZ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18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Three or more last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GARCIA LOPEZ HERNANDEZ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41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Three or more last names with a hyphen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GARCIA-LOPEZ-HERNANDEZ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125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Address Importance </a:t>
            </a:r>
            <a:endParaRPr lang="en-US" sz="3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977" y="1825625"/>
            <a:ext cx="6885829" cy="4351338"/>
          </a:xfrm>
        </p:spPr>
        <p:txBody>
          <a:bodyPr/>
          <a:lstStyle/>
          <a:p>
            <a:r>
              <a:rPr lang="en-US" sz="2400" dirty="0"/>
              <a:t>Locating the patient for emergencies or home visits</a:t>
            </a:r>
          </a:p>
          <a:p>
            <a:r>
              <a:rPr lang="en-US" sz="2400" dirty="0"/>
              <a:t>Delivery of </a:t>
            </a:r>
            <a:r>
              <a:rPr lang="en-US" sz="2400" dirty="0" smtClean="0"/>
              <a:t>Durable Medical Equipment</a:t>
            </a:r>
            <a:endParaRPr lang="en-US" sz="2400" dirty="0"/>
          </a:p>
          <a:p>
            <a:r>
              <a:rPr lang="en-US" sz="2400" dirty="0"/>
              <a:t>Family reunification in disasters</a:t>
            </a:r>
          </a:p>
          <a:p>
            <a:r>
              <a:rPr lang="en-US" sz="2400" dirty="0"/>
              <a:t>Monitoring </a:t>
            </a:r>
            <a:r>
              <a:rPr lang="en-US" sz="2400" dirty="0" smtClean="0"/>
              <a:t>for public </a:t>
            </a:r>
            <a:r>
              <a:rPr lang="en-US" sz="2400" dirty="0"/>
              <a:t>health</a:t>
            </a:r>
          </a:p>
          <a:p>
            <a:r>
              <a:rPr lang="en-US" sz="2400" dirty="0"/>
              <a:t>Mailing of medications</a:t>
            </a:r>
          </a:p>
          <a:p>
            <a:r>
              <a:rPr lang="en-US" sz="2400" dirty="0"/>
              <a:t>Patient </a:t>
            </a:r>
            <a:r>
              <a:rPr lang="en-US" sz="2400" dirty="0" smtClean="0"/>
              <a:t>matching</a:t>
            </a:r>
            <a:endParaRPr lang="en-US" sz="2400" dirty="0"/>
          </a:p>
          <a:p>
            <a:r>
              <a:rPr lang="en-US" sz="2400" dirty="0"/>
              <a:t>Supports SDOH with meals on wheels preventing food insecurities  </a:t>
            </a:r>
          </a:p>
          <a:p>
            <a:endParaRPr lang="en-US" dirty="0"/>
          </a:p>
        </p:txBody>
      </p:sp>
      <p:pic>
        <p:nvPicPr>
          <p:cNvPr id="5" name="Content Placeholder 8" descr="A doctor showing a person something on the tablet&#10;&#10;Description automatically generated with medium confidence">
            <a:extLst>
              <a:ext uri="{FF2B5EF4-FFF2-40B4-BE49-F238E27FC236}">
                <a16:creationId xmlns:a16="http://schemas.microsoft.com/office/drawing/2014/main" id="{F20CC1CF-F8CD-4E01-8BBF-F85E784B15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9086" r="15795" b="-1"/>
          <a:stretch/>
        </p:blipFill>
        <p:spPr>
          <a:xfrm>
            <a:off x="838200" y="1825625"/>
            <a:ext cx="2944890" cy="4351338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4548145" y="5915353"/>
            <a:ext cx="70766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https://oncprojectracking.healthit.gov/wiki/pages/viewpage.action?pageId=180486153&amp;preview=/180486153/245760951/Project-USA-Infographic-HIP.pdf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46201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Address Issues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Lack of standards for address data capture</a:t>
            </a:r>
          </a:p>
          <a:p>
            <a:r>
              <a:rPr lang="en-US" sz="2400" dirty="0"/>
              <a:t>Entry of addresses as free </a:t>
            </a:r>
            <a:r>
              <a:rPr lang="en-US" sz="2400" dirty="0" smtClean="0"/>
              <a:t>text</a:t>
            </a:r>
            <a:endParaRPr lang="en-US" sz="2400" dirty="0"/>
          </a:p>
          <a:p>
            <a:r>
              <a:rPr lang="en-US" sz="2400" dirty="0"/>
              <a:t>lOO Westerland LA,  or 100 W Easterland La….</a:t>
            </a:r>
          </a:p>
          <a:p>
            <a:pPr lvl="1"/>
            <a:r>
              <a:rPr lang="en-US" sz="2400" dirty="0"/>
              <a:t>Is it Lane or LA (Louisiana)? </a:t>
            </a:r>
          </a:p>
          <a:p>
            <a:pPr lvl="1"/>
            <a:r>
              <a:rPr lang="en-US" sz="2400" dirty="0"/>
              <a:t>Is it 100 or loo?</a:t>
            </a:r>
          </a:p>
          <a:p>
            <a:pPr lvl="1"/>
            <a:r>
              <a:rPr lang="en-US" sz="2400" dirty="0"/>
              <a:t>Is it W Esterland or Westerland?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37551" y="2857500"/>
            <a:ext cx="2214966" cy="271042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39189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461395" y="2910980"/>
            <a:ext cx="10875628" cy="31257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Unified Specification for Address in Healthcare – a standard approach for representing patient addresses across all health IT systems.  It will improve patient matching using accurate address information.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Adoption of Project US@ for capture of Provider addresses within Provider Database Dictionary or Directory has the same effect as with patient matching; assists with synchronization process allowing organizations a more efficient process for access to secure addresses outside of their health system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b="1" dirty="0" smtClean="0"/>
              <a:t>AHIMA </a:t>
            </a:r>
            <a:r>
              <a:rPr lang="en-US" sz="1900" b="1" dirty="0"/>
              <a:t>has developed a Companion Guide with Best Practices on capturing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www.healthit.gov/buzz-blog/wp-content/uploads/2020/12/ProjectUSA_color_P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909" y="80892"/>
            <a:ext cx="6786694" cy="213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85675" y="6303056"/>
            <a:ext cx="868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Project US@ - ONC Tech Lab Standards Coordination - Confluence (healthit.gov)</a:t>
            </a:r>
            <a:r>
              <a:rPr lang="en-US" dirty="0" smtClean="0"/>
              <a:t> 11.17.2023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74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2522" y="31685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Capturing an Address</a:t>
            </a:r>
            <a:endParaRPr lang="en-US" sz="3600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948D365-6FF6-413D-B157-8B8B1154B26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2522" y="1837695"/>
          <a:ext cx="6830928" cy="3840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464">
                  <a:extLst>
                    <a:ext uri="{9D8B030D-6E8A-4147-A177-3AD203B41FA5}">
                      <a16:colId xmlns:a16="http://schemas.microsoft.com/office/drawing/2014/main" val="2884011384"/>
                    </a:ext>
                  </a:extLst>
                </a:gridCol>
                <a:gridCol w="3415464">
                  <a:extLst>
                    <a:ext uri="{9D8B030D-6E8A-4147-A177-3AD203B41FA5}">
                      <a16:colId xmlns:a16="http://schemas.microsoft.com/office/drawing/2014/main" val="3327916054"/>
                    </a:ext>
                  </a:extLst>
                </a:gridCol>
              </a:tblGrid>
              <a:tr h="454273">
                <a:tc>
                  <a:txBody>
                    <a:bodyPr/>
                    <a:lstStyle/>
                    <a:p>
                      <a:r>
                        <a:rPr lang="en-US" dirty="0"/>
                        <a:t>Circumstance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Accurate Capture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32501"/>
                  </a:ext>
                </a:extLst>
              </a:tr>
              <a:tr h="784399">
                <a:tc>
                  <a:txBody>
                    <a:bodyPr/>
                    <a:lstStyle/>
                    <a:p>
                      <a:r>
                        <a:rPr lang="en-US" dirty="0"/>
                        <a:t>Address Range in New York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132-12 88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ST, NEW HYDE PK, NY 11040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3341"/>
                  </a:ext>
                </a:extLst>
              </a:tr>
              <a:tr h="454273">
                <a:tc>
                  <a:txBody>
                    <a:bodyPr/>
                    <a:lstStyle/>
                    <a:p>
                      <a:r>
                        <a:rPr lang="en-US" dirty="0"/>
                        <a:t>Grid Style Address Utah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842 E 1700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688449"/>
                  </a:ext>
                </a:extLst>
              </a:tr>
              <a:tr h="454273">
                <a:tc>
                  <a:txBody>
                    <a:bodyPr/>
                    <a:lstStyle/>
                    <a:p>
                      <a:r>
                        <a:rPr lang="en-US" dirty="0"/>
                        <a:t>Apartment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APT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14192"/>
                  </a:ext>
                </a:extLst>
              </a:tr>
              <a:tr h="454273">
                <a:tc>
                  <a:txBody>
                    <a:bodyPr/>
                    <a:lstStyle/>
                    <a:p>
                      <a:r>
                        <a:rPr lang="en-US" dirty="0"/>
                        <a:t>Fractional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 ½ ROAD, GRAND JUNCTION, 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216470"/>
                  </a:ext>
                </a:extLst>
              </a:tr>
              <a:tr h="454273">
                <a:tc>
                  <a:txBody>
                    <a:bodyPr/>
                    <a:lstStyle/>
                    <a:p>
                      <a:r>
                        <a:rPr lang="en-US" dirty="0"/>
                        <a:t>Alphanumeric Addresses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N6W23001 GREEN MEADOWS 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26369"/>
                  </a:ext>
                </a:extLst>
              </a:tr>
              <a:tr h="784399">
                <a:tc>
                  <a:txBody>
                    <a:bodyPr/>
                    <a:lstStyle/>
                    <a:p>
                      <a:r>
                        <a:rPr lang="en-US" dirty="0"/>
                        <a:t>Approved Directional Abbreviations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N, NE, S, SE, NW, 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78385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83C5FF-4226-4F1D-95C7-F07E6CE30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381" y="1837695"/>
            <a:ext cx="3442354" cy="3369781"/>
          </a:xfrm>
        </p:spPr>
        <p:txBody>
          <a:bodyPr>
            <a:noAutofit/>
          </a:bodyPr>
          <a:lstStyle/>
          <a:p>
            <a:r>
              <a:rPr lang="en-US" sz="2400" dirty="0"/>
              <a:t>Follow US Postal Service Format</a:t>
            </a:r>
          </a:p>
          <a:p>
            <a:r>
              <a:rPr lang="en-US" sz="2400" dirty="0"/>
              <a:t>Alphabetical letters should be uppercase on all lines</a:t>
            </a:r>
          </a:p>
          <a:p>
            <a:r>
              <a:rPr lang="en-US" sz="2400" dirty="0"/>
              <a:t>Punctuation with the exception of hyphen with Zip-4 and address ranges should be eliminated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944633" y="60381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hlinkClick r:id="rId2"/>
              </a:rPr>
              <a:t>Project US@ - ONC Tech Lab Standards Coordination - Confluence (healthit.gov)</a:t>
            </a:r>
            <a:r>
              <a:rPr lang="en-US" dirty="0" smtClean="0"/>
              <a:t>   11.17.2023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Additional Data Makes a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Social Security Administration Automated Disability Determination </a:t>
            </a:r>
          </a:p>
          <a:p>
            <a:r>
              <a:rPr lang="en-US" dirty="0"/>
              <a:t>Matching with Name, DOB, Address &amp; Gender = 74% </a:t>
            </a:r>
          </a:p>
          <a:p>
            <a:r>
              <a:rPr lang="en-US" b="1" i="1" dirty="0"/>
              <a:t>Adding phone number and e-mail address increased to 94%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3DEA4-4055-4D6B-9BC4-CBE2C1B83206}"/>
              </a:ext>
            </a:extLst>
          </p:cNvPr>
          <p:cNvSpPr txBox="1"/>
          <p:nvPr/>
        </p:nvSpPr>
        <p:spPr>
          <a:xfrm>
            <a:off x="394232" y="5320343"/>
            <a:ext cx="10222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Palatino"/>
              </a:rPr>
              <a:t>Simpson, Mowe (2018)  Identity Management Beyond the EHR:  The Match Game with the SSA, Journal of AHIMA, February 2018</a:t>
            </a:r>
          </a:p>
        </p:txBody>
      </p:sp>
    </p:spTree>
    <p:extLst>
      <p:ext uri="{BB962C8B-B14F-4D97-AF65-F5344CB8AC3E}">
        <p14:creationId xmlns:p14="http://schemas.microsoft.com/office/powerpoint/2010/main" val="81323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192" y="172066"/>
            <a:ext cx="6976361" cy="167660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Palatino"/>
                <a:cs typeface="Arial" panose="020B0604020202020204" pitchFamily="34" charset="0"/>
              </a:rPr>
              <a:t>Resolving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431" y="2077711"/>
            <a:ext cx="6586489" cy="4429138"/>
          </a:xfrm>
        </p:spPr>
        <p:txBody>
          <a:bodyPr>
            <a:normAutofit/>
          </a:bodyPr>
          <a:lstStyle/>
          <a:p>
            <a:pPr indent="-228600" defTabSz="914400">
              <a:lnSpc>
                <a:spcPct val="90000"/>
              </a:lnSpc>
            </a:pPr>
            <a:r>
              <a:rPr lang="en-US" sz="2800" dirty="0">
                <a:latin typeface="+mn-lt"/>
                <a:ea typeface="+mn-ea"/>
                <a:cs typeface="+mn-cs"/>
              </a:rPr>
              <a:t>Adopt AHIMA </a:t>
            </a:r>
            <a:r>
              <a:rPr lang="en-US" sz="2800" dirty="0" smtClean="0">
                <a:latin typeface="+mn-lt"/>
                <a:ea typeface="+mn-ea"/>
                <a:cs typeface="+mn-cs"/>
              </a:rPr>
              <a:t>Naming </a:t>
            </a:r>
            <a:r>
              <a:rPr lang="en-US" sz="2800" dirty="0">
                <a:latin typeface="+mn-lt"/>
                <a:ea typeface="+mn-ea"/>
                <a:cs typeface="+mn-cs"/>
              </a:rPr>
              <a:t>Policy</a:t>
            </a:r>
          </a:p>
          <a:p>
            <a:pPr indent="-228600" defTabSz="914400">
              <a:lnSpc>
                <a:spcPct val="90000"/>
              </a:lnSpc>
            </a:pPr>
            <a:r>
              <a:rPr lang="en-US" sz="2800" dirty="0">
                <a:latin typeface="+mn-lt"/>
                <a:ea typeface="+mn-ea"/>
                <a:cs typeface="+mn-cs"/>
              </a:rPr>
              <a:t>Adopt Project US@ address capture 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Educate and communicate the value </a:t>
            </a:r>
          </a:p>
          <a:p>
            <a:pPr marL="228600" lvl="1">
              <a:spcBef>
                <a:spcPts val="1000"/>
              </a:spcBef>
              <a:buClr>
                <a:schemeClr val="tx1"/>
              </a:buClr>
            </a:pPr>
            <a:r>
              <a:rPr lang="en-US" sz="2800" dirty="0"/>
              <a:t>Capture additional data elements</a:t>
            </a:r>
          </a:p>
          <a:p>
            <a:r>
              <a:rPr lang="en-US" dirty="0"/>
              <a:t>Work with vendor partners</a:t>
            </a:r>
          </a:p>
          <a:p>
            <a:pPr>
              <a:spcBef>
                <a:spcPts val="900"/>
              </a:spcBef>
            </a:pPr>
            <a:endParaRPr lang="en-US" sz="800" dirty="0">
              <a:latin typeface="Palatino"/>
              <a:cs typeface="Arial" panose="020B0604020202020204" pitchFamily="34" charset="0"/>
            </a:endParaRPr>
          </a:p>
        </p:txBody>
      </p:sp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D5D9F339-C5D6-EFB3-62B6-6D77B24789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312" r="37568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0934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Date Placeholder 3"/>
          <p:cNvSpPr>
            <a:spLocks noGrp="1"/>
          </p:cNvSpPr>
          <p:nvPr>
            <p:ph type="dt" sz="quarter" idx="4294967295"/>
          </p:nvPr>
        </p:nvSpPr>
        <p:spPr bwMode="auto">
          <a:xfrm>
            <a:off x="2362200" y="6356351"/>
            <a:ext cx="27432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5E9C40-1313-4FBB-9AE6-794C1022255A}" type="datetimeFigureOut">
              <a:rPr lang="en-US" smtClean="0"/>
              <a:pPr/>
              <a:t>12/28/2023</a:t>
            </a:fld>
            <a:endParaRPr lang="en-US" sz="525" dirty="0"/>
          </a:p>
        </p:txBody>
      </p:sp>
      <p:pic>
        <p:nvPicPr>
          <p:cNvPr id="5" name="Content Placeholder 3" descr="Question_mark_3d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218512" y="2057401"/>
            <a:ext cx="1754981" cy="33944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>
                <a:ea typeface="Geneva"/>
                <a:cs typeface="Geneva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221323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6048-9E3E-463B-8772-86707EAA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C497-AC88-4234-B361-057F91ABA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dirty="0" smtClean="0"/>
              <a:t>Adelman, J., Aschner, J., Schechter, C., Angert, R., Weiss, J., …  Southern, W. (2015). Use of Temporary Names and Associated Risks. </a:t>
            </a:r>
            <a:r>
              <a:rPr lang="en-US" sz="1600" i="1" dirty="0" smtClean="0"/>
              <a:t>American Academy of Pediatrics, 136(2).</a:t>
            </a:r>
            <a:r>
              <a:rPr lang="en-US" sz="1600" dirty="0" smtClean="0"/>
              <a:t>  Retrieved from </a:t>
            </a:r>
            <a:r>
              <a:rPr lang="en-US" sz="1600" u="sng" dirty="0" smtClean="0">
                <a:hlinkClick r:id="rId2"/>
              </a:rPr>
              <a:t>http://pediatrics.aappublications.org/content/early/2015/07/08/peds.2015-0007</a:t>
            </a:r>
            <a:endParaRPr lang="en-US" sz="1600" u="sng" dirty="0" smtClean="0"/>
          </a:p>
          <a:p>
            <a:r>
              <a:rPr lang="en-US" sz="1600" dirty="0" smtClean="0"/>
              <a:t>AHIMA, March 29, 2021 https://www.ahima.org/media/ifqbj0co/naming-policy-hod-final.pdf</a:t>
            </a:r>
          </a:p>
          <a:p>
            <a:r>
              <a:rPr lang="en-US" sz="1600" dirty="0" smtClean="0"/>
              <a:t>Harris Health System. (2011.) Harris County Hospital District Puts Patient Safety in the Palm of Your Hand. Retrieved from </a:t>
            </a:r>
            <a:r>
              <a:rPr lang="en-US" sz="1600" u="sng" dirty="0" smtClean="0">
                <a:hlinkClick r:id="rId3"/>
              </a:rPr>
              <a:t>https://www.harrishealth.org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Lusk, K. (2015). Decade of Standardization: Data Integrity as a Foundation for Trustworthiness of Clinical Information</a:t>
            </a:r>
            <a:r>
              <a:rPr lang="en-US" sz="1600" i="1" dirty="0" smtClean="0"/>
              <a:t>. Journal of AHIMA 86(10), 54-57. </a:t>
            </a:r>
            <a:endParaRPr lang="en-US" sz="1600" dirty="0" smtClean="0"/>
          </a:p>
          <a:p>
            <a:r>
              <a:rPr lang="en-US" sz="1600" dirty="0" smtClean="0"/>
              <a:t>Lusk, K., Noreen, N., Okafor, G., Peterson, K., Pupo, E. (2014). Patient Matching in Health Information Exchanges. </a:t>
            </a:r>
            <a:r>
              <a:rPr lang="en-US" sz="1600" i="1" dirty="0" smtClean="0"/>
              <a:t>Perspectives in Health Information Management, 1-24.</a:t>
            </a:r>
            <a:r>
              <a:rPr lang="en-US" sz="1600" dirty="0" smtClean="0"/>
              <a:t> </a:t>
            </a:r>
          </a:p>
          <a:p>
            <a:r>
              <a:rPr lang="en-US" sz="1600" dirty="0" smtClean="0"/>
              <a:t>Mandel</a:t>
            </a:r>
            <a:r>
              <a:rPr lang="en-US" sz="1600" dirty="0"/>
              <a:t>, H., &amp; Alam, S. Health Level 7 Web Service Search Success Rates in New York City’s Citywide Immunization Registry. [</a:t>
            </a:r>
            <a:r>
              <a:rPr lang="en-US" sz="1600" dirty="0" smtClean="0"/>
              <a:t>Abstract</a:t>
            </a:r>
          </a:p>
          <a:p>
            <a:r>
              <a:rPr lang="en-US" sz="1600" dirty="0" smtClean="0"/>
              <a:t>Simpson, Mowe (2018)  Identity Management Beyond the EHR:  The Match Game with the SSA, Journal of AHIMA, February 2018</a:t>
            </a:r>
          </a:p>
          <a:p>
            <a:r>
              <a:rPr lang="en-US" sz="1600" dirty="0" smtClean="0"/>
              <a:t>Patient </a:t>
            </a:r>
            <a:r>
              <a:rPr lang="en-US" sz="1600" dirty="0"/>
              <a:t>ID Now, </a:t>
            </a:r>
            <a:r>
              <a:rPr lang="en-US" sz="1600" dirty="0">
                <a:hlinkClick r:id="rId4"/>
              </a:rPr>
              <a:t>https://patientidnow.org/what-is-patient-id</a:t>
            </a:r>
            <a:r>
              <a:rPr lang="en-US" sz="1600" dirty="0"/>
              <a:t>.  April 21, 2022</a:t>
            </a:r>
          </a:p>
          <a:p>
            <a:r>
              <a:rPr lang="en-US" sz="1600" dirty="0">
                <a:solidFill>
                  <a:srgbClr val="212121"/>
                </a:solidFill>
                <a:latin typeface="Calibri" panose="020F0502020204030204" pitchFamily="34" charset="0"/>
                <a:hlinkClick r:id="rId5"/>
              </a:rPr>
              <a:t>https://www.chhs.ca.gov/data-exchange-framework/</a:t>
            </a:r>
            <a:r>
              <a:rPr lang="en-US" sz="1600" dirty="0">
                <a:solidFill>
                  <a:srgbClr val="212121"/>
                </a:solidFill>
                <a:latin typeface="Calibri" panose="020F0502020204030204" pitchFamily="34" charset="0"/>
              </a:rPr>
              <a:t>  April 21, 2022 </a:t>
            </a:r>
          </a:p>
          <a:p>
            <a:r>
              <a:rPr lang="en-US" sz="1600" i="1" dirty="0">
                <a:hlinkClick r:id="rId6"/>
              </a:rPr>
              <a:t>http://patientidnow.org/wp-content/uploads/2020/09/Review-of-Coronavirus-Response-Efforts-Patient-ID-Now-Testimony-9.16.2020.pdf</a:t>
            </a:r>
            <a:endParaRPr lang="en-US" sz="1600" i="1" dirty="0"/>
          </a:p>
          <a:p>
            <a:r>
              <a:rPr lang="en-US" sz="1600" u="sng" dirty="0">
                <a:hlinkClick r:id="rId7"/>
              </a:rPr>
              <a:t>https://ahima.org/media/blfdriqj/326_21_namingpolicywhitepaper_final.pdf?oid=302787</a:t>
            </a:r>
            <a:r>
              <a:rPr lang="en-US" sz="1600" u="sng" dirty="0"/>
              <a:t> </a:t>
            </a:r>
          </a:p>
          <a:p>
            <a:r>
              <a:rPr lang="en-US" sz="1600" u="sng" dirty="0">
                <a:hlinkClick r:id="rId8"/>
              </a:rPr>
              <a:t>https://oncprojectracking.healthit.gov/wiki/pages/viewpage.action?pageId=180486153</a:t>
            </a:r>
            <a:r>
              <a:rPr lang="en-US" sz="16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3478F-521A-424B-BB06-6DB922E1497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505200" y="6499230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2D62"/>
                </a:solidFill>
                <a:latin typeface="+mj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B3D0C2CD-57FF-4010-BFFD-DA16314591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13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21" y="135157"/>
            <a:ext cx="11282957" cy="1801599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/>
              <a:t>Healthcare is Human Care </a:t>
            </a:r>
            <a:br>
              <a:rPr lang="en-US" sz="3600" b="1" dirty="0"/>
            </a:br>
            <a:r>
              <a:rPr lang="en-US" sz="3600" b="1" dirty="0"/>
              <a:t>Healthcare is A Team Sport 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624939"/>
              </p:ext>
            </p:extLst>
          </p:nvPr>
        </p:nvGraphicFramePr>
        <p:xfrm>
          <a:off x="2152426" y="2166725"/>
          <a:ext cx="7254969" cy="4238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849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2F5021C-C690-4B63-B7ED-EDA78C500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96" y="4315274"/>
            <a:ext cx="9092222" cy="1374338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chemeClr val="tx1"/>
                </a:solidFill>
              </a:rPr>
              <a:t>Collecting patient demographics is the starting point of trusted, reliable patient </a:t>
            </a:r>
            <a:r>
              <a:rPr lang="en-US" sz="3600" b="1" i="1" dirty="0" smtClean="0">
                <a:solidFill>
                  <a:schemeClr val="tx1"/>
                </a:solidFill>
              </a:rPr>
              <a:t>data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D0AFC-ED93-4820-AADB-09ED97E5C0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B3D0C2CD-57FF-4010-BFFD-DA16314591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Picture 2" descr="Combatting Depression in Aging | In-Home Senior Care in Westerville, O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882" y="643543"/>
            <a:ext cx="45148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35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2103" y="211148"/>
            <a:ext cx="2200539" cy="206210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Birth Hospital  </a:t>
            </a:r>
          </a:p>
          <a:p>
            <a:r>
              <a:rPr lang="en-US" sz="1600" dirty="0" smtClean="0"/>
              <a:t>Name:  Smith, </a:t>
            </a:r>
            <a:r>
              <a:rPr lang="en-US" sz="1600" b="1" dirty="0" smtClean="0">
                <a:solidFill>
                  <a:srgbClr val="FF0000"/>
                </a:solidFill>
              </a:rPr>
              <a:t>Baby Boy</a:t>
            </a:r>
          </a:p>
          <a:p>
            <a:r>
              <a:rPr lang="en-US" sz="1600" dirty="0" smtClean="0"/>
              <a:t>Sex:  M</a:t>
            </a:r>
          </a:p>
          <a:p>
            <a:r>
              <a:rPr lang="en-US" sz="1600" dirty="0" smtClean="0"/>
              <a:t>DOB:  1/20/2022</a:t>
            </a:r>
          </a:p>
          <a:p>
            <a:r>
              <a:rPr lang="en-US" sz="1600" dirty="0" smtClean="0"/>
              <a:t>1400 </a:t>
            </a:r>
            <a:r>
              <a:rPr lang="en-US" sz="1600" b="1" dirty="0" smtClean="0">
                <a:solidFill>
                  <a:srgbClr val="FF0000"/>
                </a:solidFill>
              </a:rPr>
              <a:t>West</a:t>
            </a:r>
            <a:r>
              <a:rPr lang="en-US" sz="1600" dirty="0" smtClean="0"/>
              <a:t> Esterland</a:t>
            </a:r>
          </a:p>
          <a:p>
            <a:r>
              <a:rPr lang="en-US" sz="1600" dirty="0" smtClean="0"/>
              <a:t>Dallas, TX 75235</a:t>
            </a:r>
          </a:p>
          <a:p>
            <a:r>
              <a:rPr lang="en-US" sz="1600" dirty="0" smtClean="0"/>
              <a:t>Cell Phone</a:t>
            </a:r>
          </a:p>
          <a:p>
            <a:r>
              <a:rPr lang="en-US" sz="1600" dirty="0" smtClean="0"/>
              <a:t>E-Mail Address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32345" y="506974"/>
            <a:ext cx="1806905" cy="160043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EMS   </a:t>
            </a:r>
          </a:p>
          <a:p>
            <a:r>
              <a:rPr lang="en-US" sz="1600" dirty="0" smtClean="0"/>
              <a:t>Name:  Smith, </a:t>
            </a:r>
            <a:r>
              <a:rPr lang="en-US" sz="1600" b="1" dirty="0" smtClean="0">
                <a:solidFill>
                  <a:srgbClr val="FF0000"/>
                </a:solidFill>
              </a:rPr>
              <a:t>John</a:t>
            </a:r>
          </a:p>
          <a:p>
            <a:r>
              <a:rPr lang="en-US" sz="1600" dirty="0" smtClean="0"/>
              <a:t>Sex:  M</a:t>
            </a:r>
          </a:p>
          <a:p>
            <a:r>
              <a:rPr lang="en-US" sz="1600" dirty="0" smtClean="0"/>
              <a:t>DOB:  </a:t>
            </a:r>
            <a:r>
              <a:rPr lang="en-US" sz="1600" b="1" dirty="0" smtClean="0">
                <a:solidFill>
                  <a:srgbClr val="FF0000"/>
                </a:solidFill>
              </a:rPr>
              <a:t>1/21/2022</a:t>
            </a:r>
          </a:p>
          <a:p>
            <a:r>
              <a:rPr lang="en-US" sz="1600" dirty="0" smtClean="0"/>
              <a:t>14</a:t>
            </a:r>
            <a:r>
              <a:rPr lang="en-US" sz="1600" b="1" dirty="0" smtClean="0">
                <a:solidFill>
                  <a:srgbClr val="FF0000"/>
                </a:solidFill>
              </a:rPr>
              <a:t>OO </a:t>
            </a:r>
            <a:r>
              <a:rPr lang="en-US" sz="1600" dirty="0" smtClean="0"/>
              <a:t>W Esterland</a:t>
            </a:r>
          </a:p>
          <a:p>
            <a:r>
              <a:rPr lang="en-US" sz="1600" dirty="0" smtClean="0"/>
              <a:t>Dallas, TX 75235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210305" y="217189"/>
            <a:ext cx="2667140" cy="2062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NICU   </a:t>
            </a:r>
          </a:p>
          <a:p>
            <a:r>
              <a:rPr lang="en-US" sz="1600" dirty="0" smtClean="0"/>
              <a:t>Name:  Smith, </a:t>
            </a:r>
            <a:r>
              <a:rPr lang="en-US" sz="1600" b="1" dirty="0" smtClean="0">
                <a:solidFill>
                  <a:srgbClr val="FF0000"/>
                </a:solidFill>
              </a:rPr>
              <a:t>Jonathan Scott</a:t>
            </a:r>
          </a:p>
          <a:p>
            <a:r>
              <a:rPr lang="en-US" sz="1600" dirty="0" smtClean="0"/>
              <a:t>Sex:  M</a:t>
            </a:r>
          </a:p>
          <a:p>
            <a:r>
              <a:rPr lang="en-US" sz="1600" dirty="0" smtClean="0"/>
              <a:t>DOB:  1/20/2022</a:t>
            </a:r>
          </a:p>
          <a:p>
            <a:r>
              <a:rPr lang="en-US" sz="1600" dirty="0" smtClean="0"/>
              <a:t>1400 </a:t>
            </a:r>
            <a:r>
              <a:rPr lang="en-US" sz="1600" b="1" dirty="0" smtClean="0">
                <a:solidFill>
                  <a:srgbClr val="FF0000"/>
                </a:solidFill>
              </a:rPr>
              <a:t>Westerland</a:t>
            </a:r>
          </a:p>
          <a:p>
            <a:r>
              <a:rPr lang="en-US" sz="1600" dirty="0" smtClean="0"/>
              <a:t>Dallas, TX 75235</a:t>
            </a:r>
          </a:p>
          <a:p>
            <a:r>
              <a:rPr lang="en-US" sz="1600" dirty="0" smtClean="0"/>
              <a:t>Cell Phone</a:t>
            </a:r>
          </a:p>
          <a:p>
            <a:r>
              <a:rPr lang="en-US" sz="1600" dirty="0" smtClean="0"/>
              <a:t>E-mail Address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604542" y="2634925"/>
            <a:ext cx="2188100" cy="1815882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Pharmacy  </a:t>
            </a:r>
          </a:p>
          <a:p>
            <a:r>
              <a:rPr lang="en-US" sz="1600" dirty="0" smtClean="0"/>
              <a:t>Name:  Smith, </a:t>
            </a:r>
            <a:r>
              <a:rPr lang="en-US" sz="1600" b="1" dirty="0" smtClean="0">
                <a:solidFill>
                  <a:srgbClr val="FF0000"/>
                </a:solidFill>
              </a:rPr>
              <a:t>Jonathan</a:t>
            </a:r>
          </a:p>
          <a:p>
            <a:r>
              <a:rPr lang="en-US" sz="1600" dirty="0" smtClean="0"/>
              <a:t>Sex:  M</a:t>
            </a:r>
          </a:p>
          <a:p>
            <a:r>
              <a:rPr lang="en-US" sz="1600" dirty="0" smtClean="0"/>
              <a:t>DOB:  1/20/2022</a:t>
            </a:r>
          </a:p>
          <a:p>
            <a:r>
              <a:rPr lang="en-US" sz="1600" dirty="0" smtClean="0"/>
              <a:t>410 Success </a:t>
            </a:r>
            <a:r>
              <a:rPr lang="en-US" sz="1600" b="1" dirty="0" smtClean="0">
                <a:solidFill>
                  <a:srgbClr val="FF0000"/>
                </a:solidFill>
              </a:rPr>
              <a:t>Drive</a:t>
            </a:r>
          </a:p>
          <a:p>
            <a:r>
              <a:rPr lang="en-US" sz="1600" dirty="0" smtClean="0"/>
              <a:t>Plano, TX 75024</a:t>
            </a:r>
          </a:p>
          <a:p>
            <a:r>
              <a:rPr lang="en-US" sz="1600" dirty="0" smtClean="0"/>
              <a:t>Cell Phone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7010" y="2522310"/>
            <a:ext cx="2260435" cy="2062103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PCP Office   </a:t>
            </a:r>
          </a:p>
          <a:p>
            <a:r>
              <a:rPr lang="en-US" sz="1600" dirty="0" smtClean="0"/>
              <a:t>Name:  Smith, </a:t>
            </a:r>
            <a:r>
              <a:rPr lang="en-US" sz="1600" b="1" dirty="0" smtClean="0">
                <a:solidFill>
                  <a:srgbClr val="FF0000"/>
                </a:solidFill>
              </a:rPr>
              <a:t>J. S.</a:t>
            </a:r>
          </a:p>
          <a:p>
            <a:r>
              <a:rPr lang="en-US" sz="1600" dirty="0" smtClean="0"/>
              <a:t>Sex:  M</a:t>
            </a:r>
          </a:p>
          <a:p>
            <a:r>
              <a:rPr lang="en-US" sz="1600" dirty="0" smtClean="0"/>
              <a:t>DOB:  1/20/2022</a:t>
            </a:r>
          </a:p>
          <a:p>
            <a:r>
              <a:rPr lang="en-US" sz="1600" dirty="0" smtClean="0"/>
              <a:t>410 Success DR</a:t>
            </a:r>
          </a:p>
          <a:p>
            <a:r>
              <a:rPr lang="en-US" sz="1600" dirty="0" smtClean="0"/>
              <a:t>Plano, TX 75024</a:t>
            </a:r>
          </a:p>
          <a:p>
            <a:r>
              <a:rPr lang="en-US" sz="1600" dirty="0" smtClean="0"/>
              <a:t>Cell Phone</a:t>
            </a:r>
          </a:p>
          <a:p>
            <a:r>
              <a:rPr lang="en-US" sz="1600" dirty="0" smtClean="0"/>
              <a:t>E-Mail Address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435726" y="4877119"/>
            <a:ext cx="2400144" cy="163121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Regional Vaccination Site   </a:t>
            </a:r>
          </a:p>
          <a:p>
            <a:r>
              <a:rPr lang="en-US" sz="1600" dirty="0" smtClean="0"/>
              <a:t>Name:  Smith, </a:t>
            </a:r>
            <a:r>
              <a:rPr lang="en-US" sz="1600" b="1" dirty="0" smtClean="0">
                <a:solidFill>
                  <a:srgbClr val="FF0000"/>
                </a:solidFill>
              </a:rPr>
              <a:t>Jon S.</a:t>
            </a:r>
          </a:p>
          <a:p>
            <a:r>
              <a:rPr lang="en-US" sz="1600" dirty="0" smtClean="0"/>
              <a:t>Sex:  M</a:t>
            </a:r>
          </a:p>
          <a:p>
            <a:r>
              <a:rPr lang="en-US" sz="1600" dirty="0" smtClean="0"/>
              <a:t>DOB:  1/20/2022</a:t>
            </a:r>
          </a:p>
          <a:p>
            <a:r>
              <a:rPr lang="en-US" sz="1600" dirty="0" smtClean="0"/>
              <a:t>520 </a:t>
            </a:r>
            <a:r>
              <a:rPr lang="en-US" sz="1600" b="1" dirty="0" smtClean="0">
                <a:solidFill>
                  <a:srgbClr val="FF0000"/>
                </a:solidFill>
              </a:rPr>
              <a:t>East </a:t>
            </a:r>
            <a:r>
              <a:rPr lang="en-US" sz="1600" dirty="0" smtClean="0"/>
              <a:t>Success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dirty="0" smtClean="0"/>
              <a:t>DR </a:t>
            </a:r>
          </a:p>
          <a:p>
            <a:r>
              <a:rPr lang="en-US" sz="1600" dirty="0" smtClean="0"/>
              <a:t>Dallas, TX 75234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604542" y="4740921"/>
            <a:ext cx="2188100" cy="181588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Surgery Center  </a:t>
            </a:r>
          </a:p>
          <a:p>
            <a:r>
              <a:rPr lang="en-US" sz="1600" dirty="0" smtClean="0"/>
              <a:t>Name:  Smith, </a:t>
            </a:r>
            <a:r>
              <a:rPr lang="en-US" sz="1600" b="1" dirty="0" smtClean="0">
                <a:solidFill>
                  <a:srgbClr val="FF0000"/>
                </a:solidFill>
              </a:rPr>
              <a:t>Jonathan</a:t>
            </a:r>
          </a:p>
          <a:p>
            <a:r>
              <a:rPr lang="en-US" sz="1600" dirty="0" smtClean="0"/>
              <a:t>Sex:  M</a:t>
            </a:r>
          </a:p>
          <a:p>
            <a:r>
              <a:rPr lang="en-US" sz="1600" dirty="0" smtClean="0"/>
              <a:t>DOB:  </a:t>
            </a:r>
            <a:r>
              <a:rPr lang="en-US" sz="1600" b="1" dirty="0" smtClean="0">
                <a:solidFill>
                  <a:srgbClr val="FF0000"/>
                </a:solidFill>
              </a:rPr>
              <a:t>1/02/2022</a:t>
            </a:r>
          </a:p>
          <a:p>
            <a:r>
              <a:rPr lang="en-US" sz="1600" dirty="0" smtClean="0"/>
              <a:t>22 North Campbell RD</a:t>
            </a:r>
          </a:p>
          <a:p>
            <a:r>
              <a:rPr lang="en-US" sz="1600" dirty="0" smtClean="0"/>
              <a:t>Richardson, TX 75080</a:t>
            </a:r>
          </a:p>
          <a:p>
            <a:r>
              <a:rPr lang="en-US" sz="1600" dirty="0" smtClean="0"/>
              <a:t>Cell  Phone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466669" y="4907897"/>
            <a:ext cx="2667140" cy="160043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/>
              <a:t>Immunization Registry</a:t>
            </a:r>
          </a:p>
          <a:p>
            <a:r>
              <a:rPr lang="en-US" sz="1600" dirty="0" smtClean="0"/>
              <a:t>Name:  Smith, </a:t>
            </a:r>
            <a:r>
              <a:rPr lang="en-US" sz="1600" b="1" dirty="0" smtClean="0">
                <a:solidFill>
                  <a:srgbClr val="FF0000"/>
                </a:solidFill>
              </a:rPr>
              <a:t>Jonathan Scott</a:t>
            </a:r>
          </a:p>
          <a:p>
            <a:r>
              <a:rPr lang="en-US" sz="1600" dirty="0" smtClean="0"/>
              <a:t>Sex:  M</a:t>
            </a:r>
          </a:p>
          <a:p>
            <a:r>
              <a:rPr lang="en-US" sz="1600" dirty="0" smtClean="0"/>
              <a:t>DOB:  1/20/2022</a:t>
            </a:r>
          </a:p>
          <a:p>
            <a:r>
              <a:rPr lang="en-US" sz="1600" dirty="0" smtClean="0"/>
              <a:t>1400 West Esterland</a:t>
            </a:r>
          </a:p>
          <a:p>
            <a:r>
              <a:rPr lang="en-US" sz="1600" dirty="0" smtClean="0"/>
              <a:t>Dallas, TX 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524726" y="2826910"/>
            <a:ext cx="4349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</a:t>
            </a:r>
            <a:r>
              <a:rPr lang="en-US" sz="2400" b="1" i="1" dirty="0" smtClean="0"/>
              <a:t>echnology can only take you so far.  Accurate, consistent data capture is the key.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2288" y="33332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cs typeface="Arial" panose="020B0604020202020204" pitchFamily="34" charset="0"/>
              </a:rPr>
              <a:t>Practical Solutions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3F415-B3DE-4C49-13EA-87341C7BD6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057028"/>
              </p:ext>
            </p:extLst>
          </p:nvPr>
        </p:nvGraphicFramePr>
        <p:xfrm>
          <a:off x="522288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030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ABA0-5C24-4373-81F5-5D4C1570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>
                <a:latin typeface="+mj-lt"/>
              </a:rPr>
              <a:t>AHIMA Naming</a:t>
            </a:r>
            <a:r>
              <a:rPr lang="en-US" dirty="0" smtClean="0">
                <a:latin typeface="+mj-lt"/>
              </a:rPr>
              <a:t> </a:t>
            </a:r>
            <a:r>
              <a:rPr lang="en-US" sz="4000" dirty="0" smtClean="0">
                <a:latin typeface="+mj-lt"/>
              </a:rPr>
              <a:t>Policy Framework 2023  </a:t>
            </a:r>
            <a:endParaRPr lang="en-US" sz="4000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4FF7-D5CC-4579-9680-19F9929D4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70867"/>
            <a:ext cx="4951412" cy="3811588"/>
          </a:xfrm>
        </p:spPr>
        <p:txBody>
          <a:bodyPr>
            <a:normAutofit/>
          </a:bodyPr>
          <a:lstStyle/>
          <a:p>
            <a:r>
              <a:rPr lang="en-US" b="1" dirty="0"/>
              <a:t>Standardizing Naming Policies</a:t>
            </a:r>
            <a:r>
              <a:rPr lang="en-US" dirty="0"/>
              <a:t>: addresses the lack of standardization in naming policies across the healthcare </a:t>
            </a:r>
            <a:r>
              <a:rPr lang="en-US" dirty="0" smtClean="0"/>
              <a:t>ecosystem</a:t>
            </a:r>
            <a:endParaRPr lang="en-US" dirty="0"/>
          </a:p>
          <a:p>
            <a:r>
              <a:rPr lang="en-US" b="1" dirty="0"/>
              <a:t>Recognizing Evolving Ecosystem</a:t>
            </a:r>
            <a:r>
              <a:rPr lang="en-US" dirty="0"/>
              <a:t>: The framework acknowledges the changing landscape of health information management, where essential person(s) demographic data goes beyond traditional master/enterprise patient </a:t>
            </a:r>
            <a:r>
              <a:rPr lang="en-US" dirty="0" smtClean="0"/>
              <a:t>indexes</a:t>
            </a:r>
          </a:p>
          <a:p>
            <a:r>
              <a:rPr lang="en-US" b="1" dirty="0" smtClean="0"/>
              <a:t>Guiding </a:t>
            </a:r>
            <a:r>
              <a:rPr lang="en-US" b="1" dirty="0"/>
              <a:t>Best Practices</a:t>
            </a:r>
            <a:r>
              <a:rPr lang="en-US" dirty="0"/>
              <a:t>: </a:t>
            </a:r>
            <a:r>
              <a:rPr lang="en-US" dirty="0" smtClean="0"/>
              <a:t>It </a:t>
            </a:r>
            <a:r>
              <a:rPr lang="en-US" dirty="0"/>
              <a:t>is designed to evolve over time with technological advancements and operational procedures, ensuring it remains relevant and effective in the ever-changing healthcare </a:t>
            </a:r>
            <a:r>
              <a:rPr lang="en-US" dirty="0" smtClean="0"/>
              <a:t>environment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791" y="886460"/>
            <a:ext cx="3442054" cy="45357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37426" y="6027291"/>
            <a:ext cx="4702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Naming Policy | AHIMA</a:t>
            </a:r>
            <a:r>
              <a:rPr lang="en-US" dirty="0" smtClean="0"/>
              <a:t>   11.17.2023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A496E-1916-4F0F-BC13-EEC250EA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7" y="174103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 sz="3600" b="1" dirty="0"/>
              <a:t>Complete Legal Name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40FC-5559-47CA-A172-25F4F6ED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224" y="1338310"/>
            <a:ext cx="10515600" cy="4351338"/>
          </a:xfrm>
        </p:spPr>
        <p:txBody>
          <a:bodyPr wrap="square" anchor="t">
            <a:normAutofit/>
          </a:bodyPr>
          <a:lstStyle/>
          <a:p>
            <a:r>
              <a:rPr lang="en-US" sz="2200" dirty="0"/>
              <a:t>Capture as recorded on government issued identification</a:t>
            </a:r>
          </a:p>
          <a:p>
            <a:r>
              <a:rPr lang="en-US" sz="2200" dirty="0"/>
              <a:t>Suffixes only capture if recorded on government issued identification</a:t>
            </a:r>
          </a:p>
          <a:p>
            <a:r>
              <a:rPr lang="en-US" sz="2200" dirty="0"/>
              <a:t>Nicknames / Alias / Preferred Names – </a:t>
            </a:r>
            <a:r>
              <a:rPr lang="en-US" sz="2200" b="1" dirty="0"/>
              <a:t>Never enter as the legal name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6AD53-96E8-4ED4-9A1A-4D24589CF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3D0C2CD-57FF-4010-BFFD-DA16314591D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BFA8F7-1086-4E0E-A2C7-36B213DA0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0175" y="3274319"/>
          <a:ext cx="10671650" cy="2496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330">
                  <a:extLst>
                    <a:ext uri="{9D8B030D-6E8A-4147-A177-3AD203B41FA5}">
                      <a16:colId xmlns:a16="http://schemas.microsoft.com/office/drawing/2014/main" val="669909231"/>
                    </a:ext>
                  </a:extLst>
                </a:gridCol>
                <a:gridCol w="2134330">
                  <a:extLst>
                    <a:ext uri="{9D8B030D-6E8A-4147-A177-3AD203B41FA5}">
                      <a16:colId xmlns:a16="http://schemas.microsoft.com/office/drawing/2014/main" val="3345264703"/>
                    </a:ext>
                  </a:extLst>
                </a:gridCol>
                <a:gridCol w="2134330">
                  <a:extLst>
                    <a:ext uri="{9D8B030D-6E8A-4147-A177-3AD203B41FA5}">
                      <a16:colId xmlns:a16="http://schemas.microsoft.com/office/drawing/2014/main" val="272434943"/>
                    </a:ext>
                  </a:extLst>
                </a:gridCol>
                <a:gridCol w="2134330">
                  <a:extLst>
                    <a:ext uri="{9D8B030D-6E8A-4147-A177-3AD203B41FA5}">
                      <a16:colId xmlns:a16="http://schemas.microsoft.com/office/drawing/2014/main" val="611108549"/>
                    </a:ext>
                  </a:extLst>
                </a:gridCol>
                <a:gridCol w="2134330">
                  <a:extLst>
                    <a:ext uri="{9D8B030D-6E8A-4147-A177-3AD203B41FA5}">
                      <a16:colId xmlns:a16="http://schemas.microsoft.com/office/drawing/2014/main" val="1728274172"/>
                    </a:ext>
                  </a:extLst>
                </a:gridCol>
              </a:tblGrid>
              <a:tr h="470889">
                <a:tc>
                  <a:txBody>
                    <a:bodyPr/>
                    <a:lstStyle/>
                    <a:p>
                      <a:r>
                        <a:rPr lang="en-US" dirty="0"/>
                        <a:t>Name at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Legal Name Verified on Government Issued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58727"/>
                  </a:ext>
                </a:extLst>
              </a:tr>
              <a:tr h="470889">
                <a:tc>
                  <a:txBody>
                    <a:bodyPr/>
                    <a:lstStyle/>
                    <a:p>
                      <a:r>
                        <a:rPr lang="en-US" dirty="0"/>
                        <a:t>Harvey Garcia 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Harvey Davis Garcia-Rodriguez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GARCIA-RODRIGUEZ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85516"/>
                  </a:ext>
                </a:extLst>
              </a:tr>
              <a:tr h="470889">
                <a:tc>
                  <a:txBody>
                    <a:bodyPr/>
                    <a:lstStyle/>
                    <a:p>
                      <a:r>
                        <a:rPr lang="en-US" dirty="0"/>
                        <a:t>C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N Nguyen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21491"/>
                  </a:ext>
                </a:extLst>
              </a:tr>
              <a:tr h="470889">
                <a:tc>
                  <a:txBody>
                    <a:bodyPr/>
                    <a:lstStyle/>
                    <a:p>
                      <a:r>
                        <a:rPr lang="en-US" dirty="0"/>
                        <a:t>George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George 7 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317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34140C-F1AC-4D42-BF0C-8784200CE44D}"/>
              </a:ext>
            </a:extLst>
          </p:cNvPr>
          <p:cNvSpPr txBox="1"/>
          <p:nvPr/>
        </p:nvSpPr>
        <p:spPr>
          <a:xfrm>
            <a:off x="640862" y="5987019"/>
            <a:ext cx="868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*Note Health IT systems should be evaluated for inclusion of numeric values in name </a:t>
            </a:r>
            <a:r>
              <a:rPr lang="en-US" dirty="0" smtClean="0"/>
              <a:t>fields</a:t>
            </a:r>
            <a:endParaRPr lang="en-US" dirty="0"/>
          </a:p>
        </p:txBody>
      </p:sp>
      <p:pic>
        <p:nvPicPr>
          <p:cNvPr id="7" name="Graphic 6" descr="Employee badge outline">
            <a:extLst>
              <a:ext uri="{FF2B5EF4-FFF2-40B4-BE49-F238E27FC236}">
                <a16:creationId xmlns:a16="http://schemas.microsoft.com/office/drawing/2014/main" id="{79873538-BF9F-7527-5715-F516C86D6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50104" y="405533"/>
            <a:ext cx="1703696" cy="170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94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First Name Field </a:t>
            </a:r>
            <a:endParaRPr lang="en-US" sz="3600" b="1" dirty="0"/>
          </a:p>
        </p:txBody>
      </p:sp>
      <p:pic>
        <p:nvPicPr>
          <p:cNvPr id="4" name="Graphic 6" descr="Employee badge outline">
            <a:extLst>
              <a:ext uri="{FF2B5EF4-FFF2-40B4-BE49-F238E27FC236}">
                <a16:creationId xmlns:a16="http://schemas.microsoft.com/office/drawing/2014/main" id="{35287742-2054-D27D-538A-FBBD45B74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7613" y="-72135"/>
            <a:ext cx="2410192" cy="241019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7137447" y="2449375"/>
            <a:ext cx="2910525" cy="1746315"/>
            <a:chOff x="251804" y="984"/>
            <a:chExt cx="2910525" cy="1746315"/>
          </a:xfrm>
        </p:grpSpPr>
        <p:sp>
          <p:nvSpPr>
            <p:cNvPr id="7" name="Rectangle 6"/>
            <p:cNvSpPr/>
            <p:nvPr/>
          </p:nvSpPr>
          <p:spPr>
            <a:xfrm>
              <a:off x="251804" y="984"/>
              <a:ext cx="2910525" cy="174631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TextBox 7"/>
            <p:cNvSpPr txBox="1"/>
            <p:nvPr/>
          </p:nvSpPr>
          <p:spPr>
            <a:xfrm>
              <a:off x="251804" y="984"/>
              <a:ext cx="2910525" cy="17463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/>
                <a:t>If first name is two names, collect both in the first name field with a space between</a:t>
              </a:r>
            </a:p>
          </p:txBody>
        </p:sp>
      </p:grpSp>
      <p:graphicFrame>
        <p:nvGraphicFramePr>
          <p:cNvPr id="9" name="TextBox 8">
            <a:extLst>
              <a:ext uri="{FF2B5EF4-FFF2-40B4-BE49-F238E27FC236}">
                <a16:creationId xmlns:a16="http://schemas.microsoft.com/office/drawing/2014/main" id="{B05D5E66-39BF-6EFF-4092-65B08A21C9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620274"/>
              </p:ext>
            </p:extLst>
          </p:nvPr>
        </p:nvGraphicFramePr>
        <p:xfrm>
          <a:off x="5438692" y="3709979"/>
          <a:ext cx="6568144" cy="3721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B6F2EEF-8941-4E9E-9F09-AF7AE53043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082994"/>
              </p:ext>
            </p:extLst>
          </p:nvPr>
        </p:nvGraphicFramePr>
        <p:xfrm>
          <a:off x="838200" y="2107096"/>
          <a:ext cx="3854062" cy="2765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031">
                  <a:extLst>
                    <a:ext uri="{9D8B030D-6E8A-4147-A177-3AD203B41FA5}">
                      <a16:colId xmlns:a16="http://schemas.microsoft.com/office/drawing/2014/main" val="788323942"/>
                    </a:ext>
                  </a:extLst>
                </a:gridCol>
                <a:gridCol w="1927031">
                  <a:extLst>
                    <a:ext uri="{9D8B030D-6E8A-4147-A177-3AD203B41FA5}">
                      <a16:colId xmlns:a16="http://schemas.microsoft.com/office/drawing/2014/main" val="3281671054"/>
                    </a:ext>
                  </a:extLst>
                </a:gridCol>
              </a:tblGrid>
              <a:tr h="395014">
                <a:tc>
                  <a:txBody>
                    <a:bodyPr/>
                    <a:lstStyle/>
                    <a:p>
                      <a:r>
                        <a:rPr lang="en-US" dirty="0"/>
                        <a:t>Circumstance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49373"/>
                  </a:ext>
                </a:extLst>
              </a:tr>
              <a:tr h="691275">
                <a:tc>
                  <a:txBody>
                    <a:bodyPr/>
                    <a:lstStyle/>
                    <a:p>
                      <a:r>
                        <a:rPr lang="en-US" dirty="0"/>
                        <a:t>One first name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CHELSEA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31875"/>
                  </a:ext>
                </a:extLst>
              </a:tr>
              <a:tr h="691275">
                <a:tc>
                  <a:txBody>
                    <a:bodyPr/>
                    <a:lstStyle/>
                    <a:p>
                      <a:r>
                        <a:rPr lang="en-US" dirty="0"/>
                        <a:t>Two first names 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CHELSEA 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641750"/>
                  </a:ext>
                </a:extLst>
              </a:tr>
              <a:tr h="987536">
                <a:tc>
                  <a:txBody>
                    <a:bodyPr/>
                    <a:lstStyle/>
                    <a:p>
                      <a:r>
                        <a:rPr lang="en-US" dirty="0"/>
                        <a:t>Two first names with hyphen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CHELSEA-MARIA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48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88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Middle Name Field</a:t>
            </a:r>
            <a:endParaRPr lang="en-US" sz="36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672C3A4-D620-4AEA-A60F-33BD24B2E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741853"/>
              </p:ext>
            </p:extLst>
          </p:nvPr>
        </p:nvGraphicFramePr>
        <p:xfrm>
          <a:off x="5178733" y="3587687"/>
          <a:ext cx="675481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406">
                  <a:extLst>
                    <a:ext uri="{9D8B030D-6E8A-4147-A177-3AD203B41FA5}">
                      <a16:colId xmlns:a16="http://schemas.microsoft.com/office/drawing/2014/main" val="552733293"/>
                    </a:ext>
                  </a:extLst>
                </a:gridCol>
                <a:gridCol w="3377406">
                  <a:extLst>
                    <a:ext uri="{9D8B030D-6E8A-4147-A177-3AD203B41FA5}">
                      <a16:colId xmlns:a16="http://schemas.microsoft.com/office/drawing/2014/main" val="79965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Circumstance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2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70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middle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MALIA ANNE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15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middle names with a hyphen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MALIA-ANNE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74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Legal middle name is an initial or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852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 middle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Intentionally leave blank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468373"/>
                  </a:ext>
                </a:extLst>
              </a:tr>
            </a:tbl>
          </a:graphicData>
        </a:graphic>
      </p:graphicFrame>
      <p:pic>
        <p:nvPicPr>
          <p:cNvPr id="5" name="Graphic 6" descr="Employee badge outline">
            <a:extLst>
              <a:ext uri="{FF2B5EF4-FFF2-40B4-BE49-F238E27FC236}">
                <a16:creationId xmlns:a16="http://schemas.microsoft.com/office/drawing/2014/main" id="{655B1D0B-3D98-9588-36A1-7E2E036F5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695" y="860929"/>
            <a:ext cx="2410192" cy="24101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188E72-B417-4A62-A96B-ACF14FE0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58" y="1924215"/>
            <a:ext cx="3309743" cy="4000877"/>
          </a:xfrm>
        </p:spPr>
        <p:txBody>
          <a:bodyPr>
            <a:normAutofit/>
          </a:bodyPr>
          <a:lstStyle/>
          <a:p>
            <a:r>
              <a:rPr lang="en-US" sz="2000" dirty="0"/>
              <a:t>Capture the middle name exactly as recorded on government issued </a:t>
            </a:r>
            <a:r>
              <a:rPr lang="en-US" sz="2000" dirty="0" smtClean="0"/>
              <a:t>identification</a:t>
            </a:r>
            <a:endParaRPr lang="en-US" sz="2000" dirty="0"/>
          </a:p>
          <a:p>
            <a:r>
              <a:rPr lang="en-US" sz="2000" dirty="0"/>
              <a:t>If an initial or single character capture in the middle name </a:t>
            </a:r>
            <a:r>
              <a:rPr lang="en-US" sz="2000" dirty="0" smtClean="0"/>
              <a:t>field</a:t>
            </a:r>
            <a:endParaRPr lang="en-US" sz="2000" dirty="0"/>
          </a:p>
          <a:p>
            <a:r>
              <a:rPr lang="en-US" sz="2000" dirty="0"/>
              <a:t>If no middle name, leave </a:t>
            </a:r>
            <a:r>
              <a:rPr lang="en-US" sz="2000" dirty="0" smtClean="0"/>
              <a:t>blank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28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1401</Words>
  <Application>Microsoft Office PowerPoint</Application>
  <PresentationFormat>Widescreen</PresentationFormat>
  <Paragraphs>226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Geneva</vt:lpstr>
      <vt:lpstr>Lato</vt:lpstr>
      <vt:lpstr>Palatino</vt:lpstr>
      <vt:lpstr>Tahoma</vt:lpstr>
      <vt:lpstr>Verdana</vt:lpstr>
      <vt:lpstr>Office Theme</vt:lpstr>
      <vt:lpstr>Patient Naming Policies Patient Matching Across Platforms </vt:lpstr>
      <vt:lpstr>Healthcare is Human Care  Healthcare is A Team Sport  </vt:lpstr>
      <vt:lpstr>Collecting patient demographics is the starting point of trusted, reliable patient data</vt:lpstr>
      <vt:lpstr>PowerPoint Presentation</vt:lpstr>
      <vt:lpstr>Practical Solutions  </vt:lpstr>
      <vt:lpstr>AHIMA Naming Policy Framework 2023  </vt:lpstr>
      <vt:lpstr>Complete Legal Name </vt:lpstr>
      <vt:lpstr>First Name Field </vt:lpstr>
      <vt:lpstr>Middle Name Field</vt:lpstr>
      <vt:lpstr>Last Name or Surname</vt:lpstr>
      <vt:lpstr>Address Importance </vt:lpstr>
      <vt:lpstr>Address Issues </vt:lpstr>
      <vt:lpstr>PowerPoint Presentation</vt:lpstr>
      <vt:lpstr>Capturing an Address</vt:lpstr>
      <vt:lpstr>Additional Data Makes a Difference</vt:lpstr>
      <vt:lpstr>Resolving the Problem</vt:lpstr>
      <vt:lpstr>Questions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Interoperability Challenges with Patient Naming Policies</dc:title>
  <dc:creator>Katherine Lusk</dc:creator>
  <cp:lastModifiedBy>Katherine Lusk</cp:lastModifiedBy>
  <cp:revision>29</cp:revision>
  <dcterms:created xsi:type="dcterms:W3CDTF">2023-11-17T14:37:52Z</dcterms:created>
  <dcterms:modified xsi:type="dcterms:W3CDTF">2023-12-28T18:28:10Z</dcterms:modified>
</cp:coreProperties>
</file>