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385" r:id="rId4"/>
    <p:sldId id="273" r:id="rId5"/>
    <p:sldId id="2391" r:id="rId6"/>
    <p:sldId id="2392" r:id="rId7"/>
    <p:sldId id="2393" r:id="rId8"/>
    <p:sldId id="2394" r:id="rId9"/>
    <p:sldId id="258" r:id="rId10"/>
    <p:sldId id="2386" r:id="rId11"/>
    <p:sldId id="2397" r:id="rId12"/>
    <p:sldId id="2395" r:id="rId13"/>
    <p:sldId id="2396" r:id="rId14"/>
    <p:sldId id="2398" r:id="rId15"/>
    <p:sldId id="2389" r:id="rId16"/>
    <p:sldId id="2399" r:id="rId17"/>
    <p:sldId id="240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2C30"/>
    <a:srgbClr val="AA191F"/>
    <a:srgbClr val="E02428"/>
    <a:srgbClr val="ED6F72"/>
    <a:srgbClr val="E9676A"/>
    <a:srgbClr val="DFDFDF"/>
    <a:srgbClr val="580C10"/>
    <a:srgbClr val="A2161D"/>
    <a:srgbClr val="C81B22"/>
    <a:srgbClr val="9113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8769" autoAdjust="0"/>
  </p:normalViewPr>
  <p:slideViewPr>
    <p:cSldViewPr snapToGrid="0">
      <p:cViewPr varScale="1">
        <p:scale>
          <a:sx n="64" d="100"/>
          <a:sy n="64" d="100"/>
        </p:scale>
        <p:origin x="78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A3001-B0BC-4F43-ABD8-C313B3E30F36}" type="datetimeFigureOut">
              <a:rPr lang="en-US" smtClean="0"/>
              <a:t>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6E7258-EC28-468E-B32B-3E1CEDE6EDFB}" type="slidenum">
              <a:rPr lang="en-US" smtClean="0"/>
              <a:t>‹#›</a:t>
            </a:fld>
            <a:endParaRPr lang="en-US"/>
          </a:p>
        </p:txBody>
      </p:sp>
    </p:spTree>
    <p:extLst>
      <p:ext uri="{BB962C8B-B14F-4D97-AF65-F5344CB8AC3E}">
        <p14:creationId xmlns:p14="http://schemas.microsoft.com/office/powerpoint/2010/main" val="24022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Poll:</a:t>
            </a:r>
          </a:p>
          <a:p>
            <a:r>
              <a:rPr lang="en-US" dirty="0"/>
              <a:t>What is your organizational affiliation?</a:t>
            </a:r>
          </a:p>
          <a:p>
            <a:pPr marL="171450" indent="-171450">
              <a:buFont typeface="Arial" panose="020B0604020202020204" pitchFamily="34" charset="0"/>
              <a:buChar char="•"/>
            </a:pPr>
            <a:r>
              <a:rPr lang="en-US" dirty="0"/>
              <a:t>EMS agency</a:t>
            </a:r>
          </a:p>
          <a:p>
            <a:pPr marL="171450" indent="-171450">
              <a:buFont typeface="Arial" panose="020B0604020202020204" pitchFamily="34" charset="0"/>
              <a:buChar char="•"/>
            </a:pPr>
            <a:r>
              <a:rPr lang="en-US" dirty="0"/>
              <a:t>State government</a:t>
            </a:r>
          </a:p>
          <a:p>
            <a:pPr marL="171450" indent="-171450">
              <a:buFont typeface="Arial" panose="020B0604020202020204" pitchFamily="34" charset="0"/>
              <a:buChar char="•"/>
            </a:pPr>
            <a:r>
              <a:rPr lang="en-US" dirty="0"/>
              <a:t>Software vendor</a:t>
            </a:r>
          </a:p>
          <a:p>
            <a:pPr marL="171450" indent="-171450">
              <a:buFont typeface="Arial" panose="020B0604020202020204" pitchFamily="34" charset="0"/>
              <a:buChar char="•"/>
            </a:pPr>
            <a:r>
              <a:rPr lang="en-US" dirty="0"/>
              <a:t>Researcher</a:t>
            </a:r>
          </a:p>
          <a:p>
            <a:pPr marL="171450" indent="-171450">
              <a:buFont typeface="Arial" panose="020B0604020202020204" pitchFamily="34" charset="0"/>
              <a:buChar char="•"/>
            </a:pPr>
            <a:r>
              <a:rPr lang="en-US" dirty="0"/>
              <a:t>Other</a:t>
            </a:r>
          </a:p>
        </p:txBody>
      </p:sp>
      <p:sp>
        <p:nvSpPr>
          <p:cNvPr id="4" name="Slide Number Placeholder 3"/>
          <p:cNvSpPr>
            <a:spLocks noGrp="1"/>
          </p:cNvSpPr>
          <p:nvPr>
            <p:ph type="sldNum" sz="quarter" idx="5"/>
          </p:nvPr>
        </p:nvSpPr>
        <p:spPr/>
        <p:txBody>
          <a:bodyPr/>
          <a:lstStyle/>
          <a:p>
            <a:fld id="{B06E7258-EC28-468E-B32B-3E1CEDE6EDFB}" type="slidenum">
              <a:rPr lang="en-US" smtClean="0"/>
              <a:t>2</a:t>
            </a:fld>
            <a:endParaRPr lang="en-US"/>
          </a:p>
        </p:txBody>
      </p:sp>
    </p:spTree>
    <p:extLst>
      <p:ext uri="{BB962C8B-B14F-4D97-AF65-F5344CB8AC3E}">
        <p14:creationId xmlns:p14="http://schemas.microsoft.com/office/powerpoint/2010/main" val="2083715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problem of 1-to-1 connections: agreements, scalability, cost, effort.</a:t>
            </a:r>
          </a:p>
          <a:p>
            <a:r>
              <a:rPr lang="en-US" dirty="0"/>
              <a:t>For patient history, a network is essential.</a:t>
            </a:r>
          </a:p>
          <a:p>
            <a:r>
              <a:rPr lang="en-US" dirty="0"/>
              <a:t>Poll (multiple select):</a:t>
            </a:r>
          </a:p>
          <a:p>
            <a:r>
              <a:rPr lang="en-US" dirty="0"/>
              <a:t>Do you have, or offer, interoperability in these steps of the workflow?</a:t>
            </a:r>
          </a:p>
          <a:p>
            <a:pPr marL="228600" indent="-228600">
              <a:buFont typeface="Arial" panose="020B0604020202020204" pitchFamily="34" charset="0"/>
              <a:buChar char="•"/>
            </a:pPr>
            <a:r>
              <a:rPr lang="en-US" dirty="0"/>
              <a:t>Patient history</a:t>
            </a:r>
          </a:p>
          <a:p>
            <a:pPr marL="228600" indent="-228600">
              <a:buFont typeface="Arial" panose="020B0604020202020204" pitchFamily="34" charset="0"/>
              <a:buChar char="•"/>
            </a:pPr>
            <a:r>
              <a:rPr lang="en-US" dirty="0"/>
              <a:t>EMS report to hospital</a:t>
            </a:r>
          </a:p>
          <a:p>
            <a:pPr marL="228600" indent="-228600">
              <a:buFont typeface="Arial" panose="020B0604020202020204" pitchFamily="34" charset="0"/>
              <a:buChar char="•"/>
            </a:pPr>
            <a:r>
              <a:rPr lang="en-US" dirty="0"/>
              <a:t>Hospital outcome to EMS</a:t>
            </a:r>
          </a:p>
        </p:txBody>
      </p:sp>
      <p:sp>
        <p:nvSpPr>
          <p:cNvPr id="4" name="Slide Number Placeholder 3"/>
          <p:cNvSpPr>
            <a:spLocks noGrp="1"/>
          </p:cNvSpPr>
          <p:nvPr>
            <p:ph type="sldNum" sz="quarter" idx="5"/>
          </p:nvPr>
        </p:nvSpPr>
        <p:spPr/>
        <p:txBody>
          <a:bodyPr/>
          <a:lstStyle/>
          <a:p>
            <a:fld id="{B06E7258-EC28-468E-B32B-3E1CEDE6EDFB}" type="slidenum">
              <a:rPr lang="en-US" smtClean="0"/>
              <a:t>3</a:t>
            </a:fld>
            <a:endParaRPr lang="en-US"/>
          </a:p>
        </p:txBody>
      </p:sp>
    </p:spTree>
    <p:extLst>
      <p:ext uri="{BB962C8B-B14F-4D97-AF65-F5344CB8AC3E}">
        <p14:creationId xmlns:p14="http://schemas.microsoft.com/office/powerpoint/2010/main" val="802405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Task force purpose: to help EMS software vendors develop interoperability solutions for their customers</a:t>
            </a:r>
          </a:p>
          <a:p>
            <a:r>
              <a:rPr lang="en-US" dirty="0"/>
              <a:t>We’ve scheduled 2024 meetings through June, will use as needed</a:t>
            </a:r>
          </a:p>
          <a:p>
            <a:r>
              <a:rPr lang="en-US" dirty="0"/>
              <a:t>No call in March due to HIMSS</a:t>
            </a:r>
          </a:p>
        </p:txBody>
      </p:sp>
      <p:sp>
        <p:nvSpPr>
          <p:cNvPr id="4" name="Slide Number Placeholder 3"/>
          <p:cNvSpPr>
            <a:spLocks noGrp="1"/>
          </p:cNvSpPr>
          <p:nvPr>
            <p:ph type="sldNum" sz="quarter" idx="5"/>
          </p:nvPr>
        </p:nvSpPr>
        <p:spPr/>
        <p:txBody>
          <a:bodyPr/>
          <a:lstStyle/>
          <a:p>
            <a:fld id="{03F451C5-8980-43B2-9771-86E5F8C0B41F}" type="slidenum">
              <a:rPr lang="en-US" smtClean="0"/>
              <a:t>4</a:t>
            </a:fld>
            <a:endParaRPr lang="en-US"/>
          </a:p>
        </p:txBody>
      </p:sp>
    </p:spTree>
    <p:extLst>
      <p:ext uri="{BB962C8B-B14F-4D97-AF65-F5344CB8AC3E}">
        <p14:creationId xmlns:p14="http://schemas.microsoft.com/office/powerpoint/2010/main" val="2554495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Framework:</a:t>
            </a:r>
          </a:p>
          <a:p>
            <a:r>
              <a:rPr lang="en-US" dirty="0"/>
              <a:t>Technical Specifications</a:t>
            </a:r>
          </a:p>
          <a:p>
            <a:r>
              <a:rPr lang="en-US" dirty="0"/>
              <a:t>Common Agreement</a:t>
            </a:r>
          </a:p>
          <a:p>
            <a:r>
              <a:rPr lang="en-US" dirty="0"/>
              <a:t>Implementers &amp; QHINs</a:t>
            </a:r>
          </a:p>
          <a:p>
            <a:endParaRPr lang="en-US" dirty="0"/>
          </a:p>
        </p:txBody>
      </p:sp>
      <p:sp>
        <p:nvSpPr>
          <p:cNvPr id="4" name="Slide Number Placeholder 3"/>
          <p:cNvSpPr>
            <a:spLocks noGrp="1"/>
          </p:cNvSpPr>
          <p:nvPr>
            <p:ph type="sldNum" sz="quarter" idx="5"/>
          </p:nvPr>
        </p:nvSpPr>
        <p:spPr/>
        <p:txBody>
          <a:bodyPr/>
          <a:lstStyle/>
          <a:p>
            <a:fld id="{B06E7258-EC28-468E-B32B-3E1CEDE6EDFB}" type="slidenum">
              <a:rPr lang="en-US" smtClean="0"/>
              <a:t>9</a:t>
            </a:fld>
            <a:endParaRPr lang="en-US"/>
          </a:p>
        </p:txBody>
      </p:sp>
    </p:spTree>
    <p:extLst>
      <p:ext uri="{BB962C8B-B14F-4D97-AF65-F5344CB8AC3E}">
        <p14:creationId xmlns:p14="http://schemas.microsoft.com/office/powerpoint/2010/main" val="192319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Poll:</a:t>
            </a:r>
          </a:p>
          <a:p>
            <a:r>
              <a:rPr lang="en-US" dirty="0"/>
              <a:t>Do you have interoperability? If so, what form?</a:t>
            </a:r>
          </a:p>
          <a:p>
            <a:pPr marL="228600" indent="-228600">
              <a:buFont typeface="+mj-lt"/>
              <a:buAutoNum type="arabicPeriod"/>
            </a:pPr>
            <a:r>
              <a:rPr lang="en-US" dirty="0"/>
              <a:t>No</a:t>
            </a:r>
          </a:p>
          <a:p>
            <a:pPr marL="228600" indent="-228600">
              <a:buFont typeface="+mj-lt"/>
              <a:buAutoNum type="arabicPeriod"/>
            </a:pPr>
            <a:r>
              <a:rPr lang="en-US" dirty="0"/>
              <a:t>Kind of, via web portals</a:t>
            </a:r>
          </a:p>
          <a:p>
            <a:pPr marL="228600" indent="-228600">
              <a:buFont typeface="+mj-lt"/>
              <a:buAutoNum type="arabicPeriod"/>
            </a:pPr>
            <a:r>
              <a:rPr lang="en-US" dirty="0"/>
              <a:t>Yes, via direct exchange between EMS and hospital</a:t>
            </a:r>
          </a:p>
          <a:p>
            <a:pPr marL="228600" indent="-228600">
              <a:buFont typeface="+mj-lt"/>
              <a:buAutoNum type="arabicPeriod"/>
            </a:pPr>
            <a:r>
              <a:rPr lang="en-US" dirty="0"/>
              <a:t>Yes, via a network</a:t>
            </a:r>
          </a:p>
        </p:txBody>
      </p:sp>
      <p:sp>
        <p:nvSpPr>
          <p:cNvPr id="4" name="Slide Number Placeholder 3"/>
          <p:cNvSpPr>
            <a:spLocks noGrp="1"/>
          </p:cNvSpPr>
          <p:nvPr>
            <p:ph type="sldNum" sz="quarter" idx="5"/>
          </p:nvPr>
        </p:nvSpPr>
        <p:spPr/>
        <p:txBody>
          <a:bodyPr/>
          <a:lstStyle/>
          <a:p>
            <a:fld id="{B06E7258-EC28-468E-B32B-3E1CEDE6EDFB}" type="slidenum">
              <a:rPr lang="en-US" smtClean="0"/>
              <a:t>10</a:t>
            </a:fld>
            <a:endParaRPr lang="en-US"/>
          </a:p>
        </p:txBody>
      </p:sp>
    </p:spTree>
    <p:extLst>
      <p:ext uri="{BB962C8B-B14F-4D97-AF65-F5344CB8AC3E}">
        <p14:creationId xmlns:p14="http://schemas.microsoft.com/office/powerpoint/2010/main" val="1178005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6E7258-EC28-468E-B32B-3E1CEDE6EDFB}" type="slidenum">
              <a:rPr lang="en-US" smtClean="0"/>
              <a:t>12</a:t>
            </a:fld>
            <a:endParaRPr lang="en-US"/>
          </a:p>
        </p:txBody>
      </p:sp>
    </p:spTree>
    <p:extLst>
      <p:ext uri="{BB962C8B-B14F-4D97-AF65-F5344CB8AC3E}">
        <p14:creationId xmlns:p14="http://schemas.microsoft.com/office/powerpoint/2010/main" val="2916519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6E7258-EC28-468E-B32B-3E1CEDE6EDFB}" type="slidenum">
              <a:rPr lang="en-US" smtClean="0"/>
              <a:t>13</a:t>
            </a:fld>
            <a:endParaRPr lang="en-US"/>
          </a:p>
        </p:txBody>
      </p:sp>
    </p:spTree>
    <p:extLst>
      <p:ext uri="{BB962C8B-B14F-4D97-AF65-F5344CB8AC3E}">
        <p14:creationId xmlns:p14="http://schemas.microsoft.com/office/powerpoint/2010/main" val="4198021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you getting hospital outcome data?</a:t>
            </a:r>
          </a:p>
          <a:p>
            <a:pPr marL="228600" indent="-228600">
              <a:buAutoNum type="arabicPeriod"/>
            </a:pPr>
            <a:r>
              <a:rPr lang="en-US" dirty="0"/>
              <a:t>No</a:t>
            </a:r>
          </a:p>
          <a:p>
            <a:pPr marL="228600" indent="-228600">
              <a:buAutoNum type="arabicPeriod"/>
            </a:pPr>
            <a:r>
              <a:rPr lang="en-US" dirty="0"/>
              <a:t>Yes, but not in our ePCR system</a:t>
            </a:r>
          </a:p>
          <a:p>
            <a:pPr marL="228600" indent="-228600">
              <a:buAutoNum type="arabicPeriod"/>
            </a:pPr>
            <a:r>
              <a:rPr lang="en-US" dirty="0"/>
              <a:t>Yes, in our ePCR system</a:t>
            </a:r>
          </a:p>
        </p:txBody>
      </p:sp>
      <p:sp>
        <p:nvSpPr>
          <p:cNvPr id="4" name="Slide Number Placeholder 3"/>
          <p:cNvSpPr>
            <a:spLocks noGrp="1"/>
          </p:cNvSpPr>
          <p:nvPr>
            <p:ph type="sldNum" sz="quarter" idx="5"/>
          </p:nvPr>
        </p:nvSpPr>
        <p:spPr/>
        <p:txBody>
          <a:bodyPr/>
          <a:lstStyle/>
          <a:p>
            <a:fld id="{B06E7258-EC28-468E-B32B-3E1CEDE6EDFB}" type="slidenum">
              <a:rPr lang="en-US" smtClean="0"/>
              <a:t>15</a:t>
            </a:fld>
            <a:endParaRPr lang="en-US"/>
          </a:p>
        </p:txBody>
      </p:sp>
    </p:spTree>
    <p:extLst>
      <p:ext uri="{BB962C8B-B14F-4D97-AF65-F5344CB8AC3E}">
        <p14:creationId xmlns:p14="http://schemas.microsoft.com/office/powerpoint/2010/main" val="3823891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ACAD7-F759-4228-8A99-9B8661288A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0388935-326B-4F9C-B9A5-708F7CD627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542AC0-5499-4C08-9129-2194061DF3AE}"/>
              </a:ext>
            </a:extLst>
          </p:cNvPr>
          <p:cNvSpPr>
            <a:spLocks noGrp="1"/>
          </p:cNvSpPr>
          <p:nvPr>
            <p:ph type="dt" sz="half" idx="10"/>
          </p:nvPr>
        </p:nvSpPr>
        <p:spPr/>
        <p:txBody>
          <a:bodyPr/>
          <a:lstStyle>
            <a:lvl1pPr>
              <a:defRPr>
                <a:latin typeface="Montserrat" panose="00000500000000000000" pitchFamily="2" charset="0"/>
              </a:defRPr>
            </a:lvl1pPr>
          </a:lstStyle>
          <a:p>
            <a:fld id="{77271187-E033-41B3-99C1-097783E3053B}" type="datetimeFigureOut">
              <a:rPr lang="en-US" smtClean="0"/>
              <a:pPr/>
              <a:t>2/6/2024</a:t>
            </a:fld>
            <a:endParaRPr lang="en-US" dirty="0"/>
          </a:p>
        </p:txBody>
      </p:sp>
      <p:sp>
        <p:nvSpPr>
          <p:cNvPr id="5" name="Footer Placeholder 4">
            <a:extLst>
              <a:ext uri="{FF2B5EF4-FFF2-40B4-BE49-F238E27FC236}">
                <a16:creationId xmlns:a16="http://schemas.microsoft.com/office/drawing/2014/main" id="{044E3936-5B04-44BC-9D3A-80549649E25D}"/>
              </a:ext>
            </a:extLst>
          </p:cNvPr>
          <p:cNvSpPr>
            <a:spLocks noGrp="1"/>
          </p:cNvSpPr>
          <p:nvPr>
            <p:ph type="ftr" sz="quarter" idx="11"/>
          </p:nvPr>
        </p:nvSpPr>
        <p:spPr/>
        <p:txBody>
          <a:bodyPr/>
          <a:lstStyle>
            <a:lvl1pPr>
              <a:defRPr>
                <a:latin typeface="Montserrat" panose="00000500000000000000" pitchFamily="2" charset="0"/>
              </a:defRPr>
            </a:lvl1pPr>
          </a:lstStyle>
          <a:p>
            <a:endParaRPr lang="en-US" dirty="0"/>
          </a:p>
        </p:txBody>
      </p:sp>
      <p:sp>
        <p:nvSpPr>
          <p:cNvPr id="6" name="Slide Number Placeholder 5">
            <a:extLst>
              <a:ext uri="{FF2B5EF4-FFF2-40B4-BE49-F238E27FC236}">
                <a16:creationId xmlns:a16="http://schemas.microsoft.com/office/drawing/2014/main" id="{A586FA7A-5BE9-48D7-89AA-A42F42C625DB}"/>
              </a:ext>
            </a:extLst>
          </p:cNvPr>
          <p:cNvSpPr>
            <a:spLocks noGrp="1"/>
          </p:cNvSpPr>
          <p:nvPr>
            <p:ph type="sldNum" sz="quarter" idx="12"/>
          </p:nvPr>
        </p:nvSpPr>
        <p:spPr/>
        <p:txBody>
          <a:bodyPr/>
          <a:lstStyle>
            <a:lvl1pPr>
              <a:defRPr>
                <a:latin typeface="Montserrat" panose="00000500000000000000" pitchFamily="2" charset="0"/>
              </a:defRPr>
            </a:lvl1pPr>
          </a:lstStyle>
          <a:p>
            <a:fld id="{69BD6345-4F5E-49F6-B434-F0DCA03E58C2}" type="slidenum">
              <a:rPr lang="en-US" smtClean="0"/>
              <a:pPr/>
              <a:t>‹#›</a:t>
            </a:fld>
            <a:endParaRPr lang="en-US" dirty="0"/>
          </a:p>
        </p:txBody>
      </p:sp>
    </p:spTree>
    <p:extLst>
      <p:ext uri="{BB962C8B-B14F-4D97-AF65-F5344CB8AC3E}">
        <p14:creationId xmlns:p14="http://schemas.microsoft.com/office/powerpoint/2010/main" val="219632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04E47-CA9B-4271-A481-C87928F29E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29A852-063C-4E2F-B358-9E4A4FB935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75B7D-08AE-48A6-BE93-0AE67D9CB224}"/>
              </a:ext>
            </a:extLst>
          </p:cNvPr>
          <p:cNvSpPr>
            <a:spLocks noGrp="1"/>
          </p:cNvSpPr>
          <p:nvPr>
            <p:ph type="dt" sz="half" idx="10"/>
          </p:nvPr>
        </p:nvSpPr>
        <p:spPr/>
        <p:txBody>
          <a:bodyPr/>
          <a:lstStyle/>
          <a:p>
            <a:fld id="{77271187-E033-41B3-99C1-097783E3053B}" type="datetimeFigureOut">
              <a:rPr lang="en-US" smtClean="0"/>
              <a:t>2/6/2024</a:t>
            </a:fld>
            <a:endParaRPr lang="en-US"/>
          </a:p>
        </p:txBody>
      </p:sp>
      <p:sp>
        <p:nvSpPr>
          <p:cNvPr id="5" name="Footer Placeholder 4">
            <a:extLst>
              <a:ext uri="{FF2B5EF4-FFF2-40B4-BE49-F238E27FC236}">
                <a16:creationId xmlns:a16="http://schemas.microsoft.com/office/drawing/2014/main" id="{308342A6-AE9E-40F2-8789-1EFAF3EA3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B61465-1E92-4402-A6A0-62BBFAAE72C1}"/>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2933543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FB0392-2FB0-4CCC-A031-2B1F407F00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97EDBF-3C63-4682-823D-5A60E1533A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529544-F733-4A15-98D2-51E21DBDE631}"/>
              </a:ext>
            </a:extLst>
          </p:cNvPr>
          <p:cNvSpPr>
            <a:spLocks noGrp="1"/>
          </p:cNvSpPr>
          <p:nvPr>
            <p:ph type="dt" sz="half" idx="10"/>
          </p:nvPr>
        </p:nvSpPr>
        <p:spPr/>
        <p:txBody>
          <a:bodyPr/>
          <a:lstStyle/>
          <a:p>
            <a:fld id="{77271187-E033-41B3-99C1-097783E3053B}" type="datetimeFigureOut">
              <a:rPr lang="en-US" smtClean="0"/>
              <a:t>2/6/2024</a:t>
            </a:fld>
            <a:endParaRPr lang="en-US"/>
          </a:p>
        </p:txBody>
      </p:sp>
      <p:sp>
        <p:nvSpPr>
          <p:cNvPr id="5" name="Footer Placeholder 4">
            <a:extLst>
              <a:ext uri="{FF2B5EF4-FFF2-40B4-BE49-F238E27FC236}">
                <a16:creationId xmlns:a16="http://schemas.microsoft.com/office/drawing/2014/main" id="{95FCBEA4-4FA7-4F17-9F45-A35745D420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3B3B23-820C-4828-88F2-C149E3E373E8}"/>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2201024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lstStyle>
            <a:lvl1pPr>
              <a:defRPr sz="3600"/>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Tree>
    <p:extLst>
      <p:ext uri="{BB962C8B-B14F-4D97-AF65-F5344CB8AC3E}">
        <p14:creationId xmlns:p14="http://schemas.microsoft.com/office/powerpoint/2010/main" val="3862165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fld id="{D8D877B3-D348-4611-9BDB-C5374591D951}" type="slidenum">
              <a:rPr lang="en-US" smtClean="0"/>
              <a:pPr/>
              <a:t>‹#›</a:t>
            </a:fld>
            <a:endParaRPr lang="en-US" dirty="0"/>
          </a:p>
        </p:txBody>
      </p:sp>
    </p:spTree>
    <p:extLst>
      <p:ext uri="{BB962C8B-B14F-4D97-AF65-F5344CB8AC3E}">
        <p14:creationId xmlns:p14="http://schemas.microsoft.com/office/powerpoint/2010/main" val="1319771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9C296-5859-41C8-8831-782C0DCF59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5A75AE-C57B-405C-B8E9-93EEBA288E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B10EAA-6BE4-4FD5-8CA8-5309C65488C9}"/>
              </a:ext>
            </a:extLst>
          </p:cNvPr>
          <p:cNvSpPr>
            <a:spLocks noGrp="1"/>
          </p:cNvSpPr>
          <p:nvPr>
            <p:ph type="dt" sz="half" idx="10"/>
          </p:nvPr>
        </p:nvSpPr>
        <p:spPr/>
        <p:txBody>
          <a:bodyPr/>
          <a:lstStyle/>
          <a:p>
            <a:fld id="{77271187-E033-41B3-99C1-097783E3053B}" type="datetimeFigureOut">
              <a:rPr lang="en-US" smtClean="0"/>
              <a:t>2/6/2024</a:t>
            </a:fld>
            <a:endParaRPr lang="en-US"/>
          </a:p>
        </p:txBody>
      </p:sp>
      <p:sp>
        <p:nvSpPr>
          <p:cNvPr id="5" name="Footer Placeholder 4">
            <a:extLst>
              <a:ext uri="{FF2B5EF4-FFF2-40B4-BE49-F238E27FC236}">
                <a16:creationId xmlns:a16="http://schemas.microsoft.com/office/drawing/2014/main" id="{59D9858E-3B21-47CE-A994-4DEC5BFB7C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CAFE87-546A-4C7E-B13A-47B9959035CB}"/>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3138246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9DA6-137E-4EC2-AF72-3CB3579218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844562C-6780-47DD-96B7-1BE48E37D1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FC08CF-3ADE-4E7C-BE23-1BFA95DDB91D}"/>
              </a:ext>
            </a:extLst>
          </p:cNvPr>
          <p:cNvSpPr>
            <a:spLocks noGrp="1"/>
          </p:cNvSpPr>
          <p:nvPr>
            <p:ph type="dt" sz="half" idx="10"/>
          </p:nvPr>
        </p:nvSpPr>
        <p:spPr/>
        <p:txBody>
          <a:bodyPr/>
          <a:lstStyle/>
          <a:p>
            <a:fld id="{77271187-E033-41B3-99C1-097783E3053B}" type="datetimeFigureOut">
              <a:rPr lang="en-US" smtClean="0"/>
              <a:t>2/6/2024</a:t>
            </a:fld>
            <a:endParaRPr lang="en-US"/>
          </a:p>
        </p:txBody>
      </p:sp>
      <p:sp>
        <p:nvSpPr>
          <p:cNvPr id="5" name="Footer Placeholder 4">
            <a:extLst>
              <a:ext uri="{FF2B5EF4-FFF2-40B4-BE49-F238E27FC236}">
                <a16:creationId xmlns:a16="http://schemas.microsoft.com/office/drawing/2014/main" id="{E6C35E3E-24B5-4BFE-992C-FE1EEB3005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47A37F-DDDC-4CB5-9432-9BB503E7CE7C}"/>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3636719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1DF5-FB68-4936-9737-4247691D47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E0A543-B90E-470C-9F02-2188D44EB2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E6ADE5-6828-4CB1-BE61-F8FC8D8C09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EC8C1E-CB83-4BC3-8347-BD5476B17377}"/>
              </a:ext>
            </a:extLst>
          </p:cNvPr>
          <p:cNvSpPr>
            <a:spLocks noGrp="1"/>
          </p:cNvSpPr>
          <p:nvPr>
            <p:ph type="dt" sz="half" idx="10"/>
          </p:nvPr>
        </p:nvSpPr>
        <p:spPr/>
        <p:txBody>
          <a:bodyPr/>
          <a:lstStyle/>
          <a:p>
            <a:fld id="{77271187-E033-41B3-99C1-097783E3053B}" type="datetimeFigureOut">
              <a:rPr lang="en-US" smtClean="0"/>
              <a:t>2/6/2024</a:t>
            </a:fld>
            <a:endParaRPr lang="en-US"/>
          </a:p>
        </p:txBody>
      </p:sp>
      <p:sp>
        <p:nvSpPr>
          <p:cNvPr id="6" name="Footer Placeholder 5">
            <a:extLst>
              <a:ext uri="{FF2B5EF4-FFF2-40B4-BE49-F238E27FC236}">
                <a16:creationId xmlns:a16="http://schemas.microsoft.com/office/drawing/2014/main" id="{93215559-20BC-416D-81F2-65DDC29366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7E949E-27DA-44CA-8BA0-73B16F3EB83E}"/>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3864583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0B46F-F58A-4E07-9A30-8901DA52DD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B3C590-CF30-4278-A1A6-7A96948F54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91EA70-B0F7-49B4-BDAD-E1A1E00D0F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E84153C-39CF-4343-852F-ACFF0EBC0F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35C25A-447F-4DC5-9964-F8D97740CE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FC825A-DBF9-4BCE-B056-B3A0A5AAFA77}"/>
              </a:ext>
            </a:extLst>
          </p:cNvPr>
          <p:cNvSpPr>
            <a:spLocks noGrp="1"/>
          </p:cNvSpPr>
          <p:nvPr>
            <p:ph type="dt" sz="half" idx="10"/>
          </p:nvPr>
        </p:nvSpPr>
        <p:spPr/>
        <p:txBody>
          <a:bodyPr/>
          <a:lstStyle/>
          <a:p>
            <a:fld id="{77271187-E033-41B3-99C1-097783E3053B}" type="datetimeFigureOut">
              <a:rPr lang="en-US" smtClean="0"/>
              <a:t>2/6/2024</a:t>
            </a:fld>
            <a:endParaRPr lang="en-US"/>
          </a:p>
        </p:txBody>
      </p:sp>
      <p:sp>
        <p:nvSpPr>
          <p:cNvPr id="8" name="Footer Placeholder 7">
            <a:extLst>
              <a:ext uri="{FF2B5EF4-FFF2-40B4-BE49-F238E27FC236}">
                <a16:creationId xmlns:a16="http://schemas.microsoft.com/office/drawing/2014/main" id="{EA8D29B1-8E7B-4C55-9DB6-B404CE7019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D1263E-B06A-4F23-A071-C78E2C4C0E68}"/>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3151451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D2ABF-F562-4CF0-8C0E-9A2DF2A549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02DC2B-3FEB-438B-A3E9-A599A35A87B2}"/>
              </a:ext>
            </a:extLst>
          </p:cNvPr>
          <p:cNvSpPr>
            <a:spLocks noGrp="1"/>
          </p:cNvSpPr>
          <p:nvPr>
            <p:ph type="dt" sz="half" idx="10"/>
          </p:nvPr>
        </p:nvSpPr>
        <p:spPr/>
        <p:txBody>
          <a:bodyPr/>
          <a:lstStyle/>
          <a:p>
            <a:fld id="{77271187-E033-41B3-99C1-097783E3053B}" type="datetimeFigureOut">
              <a:rPr lang="en-US" smtClean="0"/>
              <a:t>2/6/2024</a:t>
            </a:fld>
            <a:endParaRPr lang="en-US"/>
          </a:p>
        </p:txBody>
      </p:sp>
      <p:sp>
        <p:nvSpPr>
          <p:cNvPr id="4" name="Footer Placeholder 3">
            <a:extLst>
              <a:ext uri="{FF2B5EF4-FFF2-40B4-BE49-F238E27FC236}">
                <a16:creationId xmlns:a16="http://schemas.microsoft.com/office/drawing/2014/main" id="{BDF3A539-C07A-4634-AA97-019D84E3CD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697C95-3D6A-4952-AE0B-FD933CE2C0AC}"/>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1673055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8E6D38-79F6-4D91-AFC3-A87907C83DE8}"/>
              </a:ext>
            </a:extLst>
          </p:cNvPr>
          <p:cNvSpPr>
            <a:spLocks noGrp="1"/>
          </p:cNvSpPr>
          <p:nvPr>
            <p:ph type="dt" sz="half" idx="10"/>
          </p:nvPr>
        </p:nvSpPr>
        <p:spPr/>
        <p:txBody>
          <a:bodyPr/>
          <a:lstStyle/>
          <a:p>
            <a:fld id="{77271187-E033-41B3-99C1-097783E3053B}" type="datetimeFigureOut">
              <a:rPr lang="en-US" smtClean="0"/>
              <a:t>2/6/2024</a:t>
            </a:fld>
            <a:endParaRPr lang="en-US"/>
          </a:p>
        </p:txBody>
      </p:sp>
      <p:sp>
        <p:nvSpPr>
          <p:cNvPr id="3" name="Footer Placeholder 2">
            <a:extLst>
              <a:ext uri="{FF2B5EF4-FFF2-40B4-BE49-F238E27FC236}">
                <a16:creationId xmlns:a16="http://schemas.microsoft.com/office/drawing/2014/main" id="{560B3BCD-55E4-4839-B53B-D45D0DDE41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3CBE3A-4E16-4525-81C8-0BB2465DC4FB}"/>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3702822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D2A16-0109-4FAA-8A7A-78D65AA19D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3D2C7E-48AF-46F2-8F0C-BD71AE2FB5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63140F-4DE2-4D3C-9BF1-53804E38D1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05067C-2251-4D19-8145-25C77587E67D}"/>
              </a:ext>
            </a:extLst>
          </p:cNvPr>
          <p:cNvSpPr>
            <a:spLocks noGrp="1"/>
          </p:cNvSpPr>
          <p:nvPr>
            <p:ph type="dt" sz="half" idx="10"/>
          </p:nvPr>
        </p:nvSpPr>
        <p:spPr/>
        <p:txBody>
          <a:bodyPr/>
          <a:lstStyle/>
          <a:p>
            <a:fld id="{77271187-E033-41B3-99C1-097783E3053B}" type="datetimeFigureOut">
              <a:rPr lang="en-US" smtClean="0"/>
              <a:t>2/6/2024</a:t>
            </a:fld>
            <a:endParaRPr lang="en-US"/>
          </a:p>
        </p:txBody>
      </p:sp>
      <p:sp>
        <p:nvSpPr>
          <p:cNvPr id="6" name="Footer Placeholder 5">
            <a:extLst>
              <a:ext uri="{FF2B5EF4-FFF2-40B4-BE49-F238E27FC236}">
                <a16:creationId xmlns:a16="http://schemas.microsoft.com/office/drawing/2014/main" id="{6B61DDE1-1A69-41DD-9D81-F7A9C12CC4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56C9F2-6747-4047-8296-3862EF37C4EB}"/>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1084461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BD86E-1D4E-4E45-8AC5-C8AC2259D4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61529A9-B253-442A-A037-CE89E96028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A9A0BA1-4EB9-40A0-A193-C2E5FF8E12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FEF00F-414A-4E5C-8191-31EB0B11E893}"/>
              </a:ext>
            </a:extLst>
          </p:cNvPr>
          <p:cNvSpPr>
            <a:spLocks noGrp="1"/>
          </p:cNvSpPr>
          <p:nvPr>
            <p:ph type="dt" sz="half" idx="10"/>
          </p:nvPr>
        </p:nvSpPr>
        <p:spPr/>
        <p:txBody>
          <a:bodyPr/>
          <a:lstStyle/>
          <a:p>
            <a:fld id="{77271187-E033-41B3-99C1-097783E3053B}" type="datetimeFigureOut">
              <a:rPr lang="en-US" smtClean="0"/>
              <a:t>2/6/2024</a:t>
            </a:fld>
            <a:endParaRPr lang="en-US"/>
          </a:p>
        </p:txBody>
      </p:sp>
      <p:sp>
        <p:nvSpPr>
          <p:cNvPr id="6" name="Footer Placeholder 5">
            <a:extLst>
              <a:ext uri="{FF2B5EF4-FFF2-40B4-BE49-F238E27FC236}">
                <a16:creationId xmlns:a16="http://schemas.microsoft.com/office/drawing/2014/main" id="{1C0B760E-575B-4C83-95DF-79F553E5AC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7EB299-0544-466B-BFBD-66E07D22BBA7}"/>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2225638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AD140BF-0E27-493F-807D-B78CC64F5816}"/>
              </a:ext>
            </a:extLst>
          </p:cNvPr>
          <p:cNvSpPr/>
          <p:nvPr userDrawn="1"/>
        </p:nvSpPr>
        <p:spPr>
          <a:xfrm>
            <a:off x="0" y="1"/>
            <a:ext cx="12192000" cy="6857999"/>
          </a:xfrm>
          <a:prstGeom prst="rect">
            <a:avLst/>
          </a:prstGeom>
          <a:gradFill flip="none" rotWithShape="1">
            <a:gsLst>
              <a:gs pos="67000">
                <a:schemeClr val="bg1"/>
              </a:gs>
              <a:gs pos="90000">
                <a:schemeClr val="bg1">
                  <a:lumMod val="85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C44A587-764D-469F-B606-2229B8B95C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0EF393-C445-4578-8D9C-5F83EC37D9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3F2221C-7BE3-4930-B6F5-E11CE3F42D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71187-E033-41B3-99C1-097783E3053B}" type="datetimeFigureOut">
              <a:rPr lang="en-US" smtClean="0"/>
              <a:t>2/6/2024</a:t>
            </a:fld>
            <a:endParaRPr lang="en-US"/>
          </a:p>
        </p:txBody>
      </p:sp>
      <p:sp>
        <p:nvSpPr>
          <p:cNvPr id="5" name="Footer Placeholder 4">
            <a:extLst>
              <a:ext uri="{FF2B5EF4-FFF2-40B4-BE49-F238E27FC236}">
                <a16:creationId xmlns:a16="http://schemas.microsoft.com/office/drawing/2014/main" id="{D164601F-D6BA-41B0-95CB-85E0F6A114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B694D3-234E-4E5B-9CDD-5491465943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BD6345-4F5E-49F6-B434-F0DCA03E58C2}" type="slidenum">
              <a:rPr lang="en-US" smtClean="0"/>
              <a:t>‹#›</a:t>
            </a:fld>
            <a:endParaRPr lang="en-US"/>
          </a:p>
        </p:txBody>
      </p:sp>
      <p:pic>
        <p:nvPicPr>
          <p:cNvPr id="11" name="Picture 10">
            <a:extLst>
              <a:ext uri="{FF2B5EF4-FFF2-40B4-BE49-F238E27FC236}">
                <a16:creationId xmlns:a16="http://schemas.microsoft.com/office/drawing/2014/main" id="{950BF96E-526C-4A02-BF4A-9E16726A5BFD}"/>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916096" y="5461555"/>
            <a:ext cx="2809121" cy="780177"/>
          </a:xfrm>
          <a:prstGeom prst="rect">
            <a:avLst/>
          </a:prstGeom>
        </p:spPr>
      </p:pic>
      <p:sp>
        <p:nvSpPr>
          <p:cNvPr id="12" name="Rectangle 10">
            <a:extLst>
              <a:ext uri="{FF2B5EF4-FFF2-40B4-BE49-F238E27FC236}">
                <a16:creationId xmlns:a16="http://schemas.microsoft.com/office/drawing/2014/main" id="{207FBC46-B908-4486-9B97-EF2573A96F89}"/>
              </a:ext>
            </a:extLst>
          </p:cNvPr>
          <p:cNvSpPr/>
          <p:nvPr userDrawn="1"/>
        </p:nvSpPr>
        <p:spPr>
          <a:xfrm>
            <a:off x="0" y="5779012"/>
            <a:ext cx="12192000" cy="1036305"/>
          </a:xfrm>
          <a:custGeom>
            <a:avLst/>
            <a:gdLst>
              <a:gd name="connsiteX0" fmla="*/ 0 w 12192000"/>
              <a:gd name="connsiteY0" fmla="*/ 0 h 562062"/>
              <a:gd name="connsiteX1" fmla="*/ 12192000 w 12192000"/>
              <a:gd name="connsiteY1" fmla="*/ 0 h 562062"/>
              <a:gd name="connsiteX2" fmla="*/ 12192000 w 12192000"/>
              <a:gd name="connsiteY2" fmla="*/ 562062 h 562062"/>
              <a:gd name="connsiteX3" fmla="*/ 0 w 12192000"/>
              <a:gd name="connsiteY3" fmla="*/ 562062 h 562062"/>
              <a:gd name="connsiteX4" fmla="*/ 0 w 12192000"/>
              <a:gd name="connsiteY4" fmla="*/ 0 h 562062"/>
              <a:gd name="connsiteX0" fmla="*/ 0 w 12192000"/>
              <a:gd name="connsiteY0" fmla="*/ 0 h 562062"/>
              <a:gd name="connsiteX1" fmla="*/ 12192000 w 12192000"/>
              <a:gd name="connsiteY1" fmla="*/ 0 h 562062"/>
              <a:gd name="connsiteX2" fmla="*/ 12192000 w 12192000"/>
              <a:gd name="connsiteY2" fmla="*/ 562062 h 562062"/>
              <a:gd name="connsiteX3" fmla="*/ 0 w 12192000"/>
              <a:gd name="connsiteY3" fmla="*/ 562062 h 562062"/>
              <a:gd name="connsiteX4" fmla="*/ 0 w 12192000"/>
              <a:gd name="connsiteY4" fmla="*/ 0 h 562062"/>
              <a:gd name="connsiteX0" fmla="*/ 0 w 12192000"/>
              <a:gd name="connsiteY0" fmla="*/ 281109 h 843171"/>
              <a:gd name="connsiteX1" fmla="*/ 12192000 w 12192000"/>
              <a:gd name="connsiteY1" fmla="*/ 281109 h 843171"/>
              <a:gd name="connsiteX2" fmla="*/ 12192000 w 12192000"/>
              <a:gd name="connsiteY2" fmla="*/ 843171 h 843171"/>
              <a:gd name="connsiteX3" fmla="*/ 0 w 12192000"/>
              <a:gd name="connsiteY3" fmla="*/ 843171 h 843171"/>
              <a:gd name="connsiteX4" fmla="*/ 0 w 12192000"/>
              <a:gd name="connsiteY4" fmla="*/ 281109 h 843171"/>
              <a:gd name="connsiteX0" fmla="*/ 0 w 12192000"/>
              <a:gd name="connsiteY0" fmla="*/ 446131 h 1008193"/>
              <a:gd name="connsiteX1" fmla="*/ 12192000 w 12192000"/>
              <a:gd name="connsiteY1" fmla="*/ 446131 h 1008193"/>
              <a:gd name="connsiteX2" fmla="*/ 12192000 w 12192000"/>
              <a:gd name="connsiteY2" fmla="*/ 1008193 h 1008193"/>
              <a:gd name="connsiteX3" fmla="*/ 0 w 12192000"/>
              <a:gd name="connsiteY3" fmla="*/ 1008193 h 1008193"/>
              <a:gd name="connsiteX4" fmla="*/ 0 w 12192000"/>
              <a:gd name="connsiteY4" fmla="*/ 446131 h 1008193"/>
              <a:gd name="connsiteX0" fmla="*/ 0 w 12192000"/>
              <a:gd name="connsiteY0" fmla="*/ 530965 h 1093027"/>
              <a:gd name="connsiteX1" fmla="*/ 12183611 w 12192000"/>
              <a:gd name="connsiteY1" fmla="*/ 430298 h 1093027"/>
              <a:gd name="connsiteX2" fmla="*/ 12192000 w 12192000"/>
              <a:gd name="connsiteY2" fmla="*/ 1093027 h 1093027"/>
              <a:gd name="connsiteX3" fmla="*/ 0 w 12192000"/>
              <a:gd name="connsiteY3" fmla="*/ 1093027 h 1093027"/>
              <a:gd name="connsiteX4" fmla="*/ 0 w 12192000"/>
              <a:gd name="connsiteY4" fmla="*/ 530965 h 1093027"/>
              <a:gd name="connsiteX0" fmla="*/ 0 w 12192000"/>
              <a:gd name="connsiteY0" fmla="*/ 430026 h 992088"/>
              <a:gd name="connsiteX1" fmla="*/ 12183611 w 12192000"/>
              <a:gd name="connsiteY1" fmla="*/ 329359 h 992088"/>
              <a:gd name="connsiteX2" fmla="*/ 12192000 w 12192000"/>
              <a:gd name="connsiteY2" fmla="*/ 992088 h 992088"/>
              <a:gd name="connsiteX3" fmla="*/ 0 w 12192000"/>
              <a:gd name="connsiteY3" fmla="*/ 992088 h 992088"/>
              <a:gd name="connsiteX4" fmla="*/ 0 w 12192000"/>
              <a:gd name="connsiteY4" fmla="*/ 430026 h 992088"/>
              <a:gd name="connsiteX0" fmla="*/ 0 w 12192000"/>
              <a:gd name="connsiteY0" fmla="*/ 386643 h 948705"/>
              <a:gd name="connsiteX1" fmla="*/ 12192000 w 12192000"/>
              <a:gd name="connsiteY1" fmla="*/ 336310 h 948705"/>
              <a:gd name="connsiteX2" fmla="*/ 12192000 w 12192000"/>
              <a:gd name="connsiteY2" fmla="*/ 948705 h 948705"/>
              <a:gd name="connsiteX3" fmla="*/ 0 w 12192000"/>
              <a:gd name="connsiteY3" fmla="*/ 948705 h 948705"/>
              <a:gd name="connsiteX4" fmla="*/ 0 w 12192000"/>
              <a:gd name="connsiteY4" fmla="*/ 386643 h 948705"/>
              <a:gd name="connsiteX0" fmla="*/ 0 w 12192000"/>
              <a:gd name="connsiteY0" fmla="*/ 474243 h 1036305"/>
              <a:gd name="connsiteX1" fmla="*/ 12192000 w 12192000"/>
              <a:gd name="connsiteY1" fmla="*/ 423910 h 1036305"/>
              <a:gd name="connsiteX2" fmla="*/ 12192000 w 12192000"/>
              <a:gd name="connsiteY2" fmla="*/ 1036305 h 1036305"/>
              <a:gd name="connsiteX3" fmla="*/ 0 w 12192000"/>
              <a:gd name="connsiteY3" fmla="*/ 1036305 h 1036305"/>
              <a:gd name="connsiteX4" fmla="*/ 0 w 12192000"/>
              <a:gd name="connsiteY4" fmla="*/ 474243 h 1036305"/>
              <a:gd name="connsiteX0" fmla="*/ 0 w 12192000"/>
              <a:gd name="connsiteY0" fmla="*/ 474243 h 1036305"/>
              <a:gd name="connsiteX1" fmla="*/ 12192000 w 12192000"/>
              <a:gd name="connsiteY1" fmla="*/ 423910 h 1036305"/>
              <a:gd name="connsiteX2" fmla="*/ 12192000 w 12192000"/>
              <a:gd name="connsiteY2" fmla="*/ 1036305 h 1036305"/>
              <a:gd name="connsiteX3" fmla="*/ 0 w 12192000"/>
              <a:gd name="connsiteY3" fmla="*/ 1036305 h 1036305"/>
              <a:gd name="connsiteX4" fmla="*/ 0 w 12192000"/>
              <a:gd name="connsiteY4" fmla="*/ 474243 h 1036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036305">
                <a:moveTo>
                  <a:pt x="0" y="474243"/>
                </a:moveTo>
                <a:cubicBezTo>
                  <a:pt x="5305570" y="1178918"/>
                  <a:pt x="10585975" y="-834438"/>
                  <a:pt x="12192000" y="423910"/>
                </a:cubicBezTo>
                <a:lnTo>
                  <a:pt x="12192000" y="1036305"/>
                </a:lnTo>
                <a:lnTo>
                  <a:pt x="0" y="1036305"/>
                </a:lnTo>
                <a:lnTo>
                  <a:pt x="0" y="474243"/>
                </a:lnTo>
                <a:close/>
              </a:path>
            </a:pathLst>
          </a:custGeom>
          <a:gradFill flip="none" rotWithShape="1">
            <a:gsLst>
              <a:gs pos="17000">
                <a:srgbClr val="E42C30"/>
              </a:gs>
              <a:gs pos="8000">
                <a:srgbClr val="E02428"/>
              </a:gs>
              <a:gs pos="81000">
                <a:srgbClr val="E42C30"/>
              </a:gs>
              <a:gs pos="71000">
                <a:srgbClr val="A2161D"/>
              </a:gs>
              <a:gs pos="29000">
                <a:srgbClr val="C72328"/>
              </a:gs>
              <a:gs pos="95000">
                <a:srgbClr val="AA191F"/>
              </a:gs>
            </a:gsLst>
            <a:path path="circle">
              <a:fillToRect t="100000" r="100000"/>
            </a:path>
            <a:tileRect l="-100000" b="-100000"/>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0">
            <a:extLst>
              <a:ext uri="{FF2B5EF4-FFF2-40B4-BE49-F238E27FC236}">
                <a16:creationId xmlns:a16="http://schemas.microsoft.com/office/drawing/2014/main" id="{0335B0CD-0CE7-416B-B393-687580F9DA2F}"/>
              </a:ext>
            </a:extLst>
          </p:cNvPr>
          <p:cNvSpPr/>
          <p:nvPr userDrawn="1"/>
        </p:nvSpPr>
        <p:spPr>
          <a:xfrm>
            <a:off x="0" y="5924274"/>
            <a:ext cx="12192000" cy="933725"/>
          </a:xfrm>
          <a:custGeom>
            <a:avLst/>
            <a:gdLst>
              <a:gd name="connsiteX0" fmla="*/ 0 w 12192000"/>
              <a:gd name="connsiteY0" fmla="*/ 0 h 562062"/>
              <a:gd name="connsiteX1" fmla="*/ 12192000 w 12192000"/>
              <a:gd name="connsiteY1" fmla="*/ 0 h 562062"/>
              <a:gd name="connsiteX2" fmla="*/ 12192000 w 12192000"/>
              <a:gd name="connsiteY2" fmla="*/ 562062 h 562062"/>
              <a:gd name="connsiteX3" fmla="*/ 0 w 12192000"/>
              <a:gd name="connsiteY3" fmla="*/ 562062 h 562062"/>
              <a:gd name="connsiteX4" fmla="*/ 0 w 12192000"/>
              <a:gd name="connsiteY4" fmla="*/ 0 h 562062"/>
              <a:gd name="connsiteX0" fmla="*/ 0 w 12192000"/>
              <a:gd name="connsiteY0" fmla="*/ 0 h 562062"/>
              <a:gd name="connsiteX1" fmla="*/ 12192000 w 12192000"/>
              <a:gd name="connsiteY1" fmla="*/ 0 h 562062"/>
              <a:gd name="connsiteX2" fmla="*/ 12192000 w 12192000"/>
              <a:gd name="connsiteY2" fmla="*/ 562062 h 562062"/>
              <a:gd name="connsiteX3" fmla="*/ 0 w 12192000"/>
              <a:gd name="connsiteY3" fmla="*/ 562062 h 562062"/>
              <a:gd name="connsiteX4" fmla="*/ 0 w 12192000"/>
              <a:gd name="connsiteY4" fmla="*/ 0 h 562062"/>
              <a:gd name="connsiteX0" fmla="*/ 0 w 12192000"/>
              <a:gd name="connsiteY0" fmla="*/ 281109 h 843171"/>
              <a:gd name="connsiteX1" fmla="*/ 12192000 w 12192000"/>
              <a:gd name="connsiteY1" fmla="*/ 281109 h 843171"/>
              <a:gd name="connsiteX2" fmla="*/ 12192000 w 12192000"/>
              <a:gd name="connsiteY2" fmla="*/ 843171 h 843171"/>
              <a:gd name="connsiteX3" fmla="*/ 0 w 12192000"/>
              <a:gd name="connsiteY3" fmla="*/ 843171 h 843171"/>
              <a:gd name="connsiteX4" fmla="*/ 0 w 12192000"/>
              <a:gd name="connsiteY4" fmla="*/ 281109 h 843171"/>
              <a:gd name="connsiteX0" fmla="*/ 0 w 12192000"/>
              <a:gd name="connsiteY0" fmla="*/ 371663 h 933725"/>
              <a:gd name="connsiteX1" fmla="*/ 12192000 w 12192000"/>
              <a:gd name="connsiteY1" fmla="*/ 371663 h 933725"/>
              <a:gd name="connsiteX2" fmla="*/ 12192000 w 12192000"/>
              <a:gd name="connsiteY2" fmla="*/ 933725 h 933725"/>
              <a:gd name="connsiteX3" fmla="*/ 0 w 12192000"/>
              <a:gd name="connsiteY3" fmla="*/ 933725 h 933725"/>
              <a:gd name="connsiteX4" fmla="*/ 0 w 12192000"/>
              <a:gd name="connsiteY4" fmla="*/ 371663 h 933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933725">
                <a:moveTo>
                  <a:pt x="0" y="371663"/>
                </a:moveTo>
                <a:cubicBezTo>
                  <a:pt x="5305570" y="1076338"/>
                  <a:pt x="10753754" y="-744073"/>
                  <a:pt x="12192000" y="371663"/>
                </a:cubicBezTo>
                <a:lnTo>
                  <a:pt x="12192000" y="933725"/>
                </a:lnTo>
                <a:lnTo>
                  <a:pt x="0" y="933725"/>
                </a:lnTo>
                <a:lnTo>
                  <a:pt x="0" y="371663"/>
                </a:lnTo>
                <a:close/>
              </a:path>
            </a:pathLst>
          </a:custGeom>
          <a:gradFill flip="none" rotWithShape="1">
            <a:gsLst>
              <a:gs pos="0">
                <a:srgbClr val="06486D">
                  <a:shade val="30000"/>
                  <a:satMod val="115000"/>
                </a:srgbClr>
              </a:gs>
              <a:gs pos="50000">
                <a:srgbClr val="06486D">
                  <a:shade val="67500"/>
                  <a:satMod val="115000"/>
                </a:srgbClr>
              </a:gs>
              <a:gs pos="100000">
                <a:srgbClr val="06486D">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45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3" Type="http://schemas.openxmlformats.org/officeDocument/2006/relationships/image" Target="../media/image20.png"/><Relationship Id="rId18" Type="http://schemas.openxmlformats.org/officeDocument/2006/relationships/image" Target="../media/image25.png"/><Relationship Id="rId26" Type="http://schemas.openxmlformats.org/officeDocument/2006/relationships/image" Target="../media/image33.png"/><Relationship Id="rId39" Type="http://schemas.openxmlformats.org/officeDocument/2006/relationships/image" Target="../media/image46.jpeg"/><Relationship Id="rId21" Type="http://schemas.openxmlformats.org/officeDocument/2006/relationships/image" Target="../media/image28.png"/><Relationship Id="rId34" Type="http://schemas.openxmlformats.org/officeDocument/2006/relationships/image" Target="../media/image41.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5" Type="http://schemas.openxmlformats.org/officeDocument/2006/relationships/image" Target="../media/image32.png"/><Relationship Id="rId33" Type="http://schemas.openxmlformats.org/officeDocument/2006/relationships/image" Target="../media/image40.png"/><Relationship Id="rId38" Type="http://schemas.openxmlformats.org/officeDocument/2006/relationships/image" Target="../media/image45.png"/><Relationship Id="rId2" Type="http://schemas.openxmlformats.org/officeDocument/2006/relationships/notesSlide" Target="../notesSlides/notesSlide4.xml"/><Relationship Id="rId16" Type="http://schemas.openxmlformats.org/officeDocument/2006/relationships/image" Target="../media/image23.png"/><Relationship Id="rId20" Type="http://schemas.openxmlformats.org/officeDocument/2006/relationships/image" Target="../media/image27.png"/><Relationship Id="rId29"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png"/><Relationship Id="rId24" Type="http://schemas.openxmlformats.org/officeDocument/2006/relationships/image" Target="../media/image31.png"/><Relationship Id="rId32" Type="http://schemas.openxmlformats.org/officeDocument/2006/relationships/image" Target="../media/image39.png"/><Relationship Id="rId37" Type="http://schemas.openxmlformats.org/officeDocument/2006/relationships/image" Target="../media/image44.png"/><Relationship Id="rId5" Type="http://schemas.openxmlformats.org/officeDocument/2006/relationships/image" Target="../media/image12.png"/><Relationship Id="rId15" Type="http://schemas.openxmlformats.org/officeDocument/2006/relationships/image" Target="../media/image22.jpeg"/><Relationship Id="rId23" Type="http://schemas.openxmlformats.org/officeDocument/2006/relationships/image" Target="../media/image30.png"/><Relationship Id="rId28" Type="http://schemas.openxmlformats.org/officeDocument/2006/relationships/image" Target="../media/image35.png"/><Relationship Id="rId36" Type="http://schemas.openxmlformats.org/officeDocument/2006/relationships/image" Target="../media/image43.png"/><Relationship Id="rId10" Type="http://schemas.openxmlformats.org/officeDocument/2006/relationships/image" Target="../media/image17.png"/><Relationship Id="rId19" Type="http://schemas.openxmlformats.org/officeDocument/2006/relationships/image" Target="../media/image26.png"/><Relationship Id="rId31" Type="http://schemas.openxmlformats.org/officeDocument/2006/relationships/image" Target="../media/image38.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 Id="rId22" Type="http://schemas.openxmlformats.org/officeDocument/2006/relationships/image" Target="../media/image29.png"/><Relationship Id="rId27" Type="http://schemas.openxmlformats.org/officeDocument/2006/relationships/image" Target="../media/image34.png"/><Relationship Id="rId30" Type="http://schemas.openxmlformats.org/officeDocument/2006/relationships/image" Target="../media/image37.png"/><Relationship Id="rId35" Type="http://schemas.openxmlformats.org/officeDocument/2006/relationships/image" Target="../media/image42.png"/><Relationship Id="rId8" Type="http://schemas.openxmlformats.org/officeDocument/2006/relationships/image" Target="../media/image15.png"/><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C2B46-157B-FD4C-88B2-63BA1AD897CB}"/>
              </a:ext>
            </a:extLst>
          </p:cNvPr>
          <p:cNvSpPr>
            <a:spLocks noGrp="1"/>
          </p:cNvSpPr>
          <p:nvPr>
            <p:ph type="ctrTitle"/>
          </p:nvPr>
        </p:nvSpPr>
        <p:spPr/>
        <p:txBody>
          <a:bodyPr/>
          <a:lstStyle/>
          <a:p>
            <a:r>
              <a:rPr lang="en-US" dirty="0"/>
              <a:t>EMS/Hospital Interoperability</a:t>
            </a:r>
          </a:p>
        </p:txBody>
      </p:sp>
      <p:sp>
        <p:nvSpPr>
          <p:cNvPr id="3" name="Subtitle 2">
            <a:extLst>
              <a:ext uri="{FF2B5EF4-FFF2-40B4-BE49-F238E27FC236}">
                <a16:creationId xmlns:a16="http://schemas.microsoft.com/office/drawing/2014/main" id="{6EB704F4-AB77-B76F-C271-F3FACCFC4FEE}"/>
              </a:ext>
            </a:extLst>
          </p:cNvPr>
          <p:cNvSpPr>
            <a:spLocks noGrp="1"/>
          </p:cNvSpPr>
          <p:nvPr>
            <p:ph type="subTitle" idx="1"/>
          </p:nvPr>
        </p:nvSpPr>
        <p:spPr/>
        <p:txBody>
          <a:bodyPr/>
          <a:lstStyle/>
          <a:p>
            <a:r>
              <a:rPr lang="en-US" dirty="0"/>
              <a:t>NEMSIS Public Training</a:t>
            </a:r>
          </a:p>
          <a:p>
            <a:r>
              <a:rPr lang="en-US" dirty="0"/>
              <a:t>February 6, 2024</a:t>
            </a:r>
          </a:p>
        </p:txBody>
      </p:sp>
    </p:spTree>
    <p:extLst>
      <p:ext uri="{BB962C8B-B14F-4D97-AF65-F5344CB8AC3E}">
        <p14:creationId xmlns:p14="http://schemas.microsoft.com/office/powerpoint/2010/main" val="3631512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3139C4-0040-458A-4F02-9D392BD44BC3}"/>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84919" y="0"/>
            <a:ext cx="6496499" cy="5729055"/>
          </a:xfrm>
          <a:prstGeom prst="rect">
            <a:avLst/>
          </a:prstGeom>
        </p:spPr>
      </p:pic>
      <p:sp>
        <p:nvSpPr>
          <p:cNvPr id="4" name="TextBox 3">
            <a:extLst>
              <a:ext uri="{FF2B5EF4-FFF2-40B4-BE49-F238E27FC236}">
                <a16:creationId xmlns:a16="http://schemas.microsoft.com/office/drawing/2014/main" id="{1B113FBD-7EC5-0190-E6F3-96EDAF53D9B5}"/>
              </a:ext>
            </a:extLst>
          </p:cNvPr>
          <p:cNvSpPr txBox="1"/>
          <p:nvPr/>
        </p:nvSpPr>
        <p:spPr>
          <a:xfrm>
            <a:off x="8657863" y="2279752"/>
            <a:ext cx="2415854" cy="584775"/>
          </a:xfrm>
          <a:prstGeom prst="rect">
            <a:avLst/>
          </a:prstGeom>
          <a:noFill/>
        </p:spPr>
        <p:txBody>
          <a:bodyPr wrap="none" rtlCol="0">
            <a:spAutoFit/>
          </a:bodyPr>
          <a:lstStyle/>
          <a:p>
            <a:r>
              <a:rPr lang="en-US" sz="3200" dirty="0">
                <a:solidFill>
                  <a:schemeClr val="tx2"/>
                </a:solidFill>
              </a:rPr>
              <a:t>EMS Agency?</a:t>
            </a:r>
          </a:p>
        </p:txBody>
      </p:sp>
      <p:sp>
        <p:nvSpPr>
          <p:cNvPr id="5" name="TextBox 4">
            <a:extLst>
              <a:ext uri="{FF2B5EF4-FFF2-40B4-BE49-F238E27FC236}">
                <a16:creationId xmlns:a16="http://schemas.microsoft.com/office/drawing/2014/main" id="{93D57A0C-02E4-CFF9-C7D7-F20B8293E03A}"/>
              </a:ext>
            </a:extLst>
          </p:cNvPr>
          <p:cNvSpPr txBox="1"/>
          <p:nvPr/>
        </p:nvSpPr>
        <p:spPr>
          <a:xfrm>
            <a:off x="8657863" y="3231435"/>
            <a:ext cx="2416431" cy="584775"/>
          </a:xfrm>
          <a:prstGeom prst="rect">
            <a:avLst/>
          </a:prstGeom>
          <a:noFill/>
        </p:spPr>
        <p:txBody>
          <a:bodyPr wrap="none" rtlCol="0">
            <a:spAutoFit/>
          </a:bodyPr>
          <a:lstStyle/>
          <a:p>
            <a:r>
              <a:rPr lang="en-US" sz="3200" dirty="0">
                <a:solidFill>
                  <a:schemeClr val="tx2"/>
                </a:solidFill>
              </a:rPr>
              <a:t>EMS Vendor?</a:t>
            </a:r>
          </a:p>
        </p:txBody>
      </p:sp>
      <p:sp>
        <p:nvSpPr>
          <p:cNvPr id="6" name="TextBox 5">
            <a:extLst>
              <a:ext uri="{FF2B5EF4-FFF2-40B4-BE49-F238E27FC236}">
                <a16:creationId xmlns:a16="http://schemas.microsoft.com/office/drawing/2014/main" id="{9C5850B4-5560-1691-FF78-D09B25393360}"/>
              </a:ext>
            </a:extLst>
          </p:cNvPr>
          <p:cNvSpPr txBox="1"/>
          <p:nvPr/>
        </p:nvSpPr>
        <p:spPr>
          <a:xfrm>
            <a:off x="8657863" y="4183118"/>
            <a:ext cx="3144194" cy="584775"/>
          </a:xfrm>
          <a:prstGeom prst="rect">
            <a:avLst/>
          </a:prstGeom>
          <a:noFill/>
        </p:spPr>
        <p:txBody>
          <a:bodyPr wrap="none" rtlCol="0">
            <a:spAutoFit/>
          </a:bodyPr>
          <a:lstStyle/>
          <a:p>
            <a:r>
              <a:rPr lang="en-US" sz="3200" dirty="0">
                <a:solidFill>
                  <a:schemeClr val="tx2"/>
                </a:solidFill>
              </a:rPr>
              <a:t>State EMS Office?</a:t>
            </a:r>
          </a:p>
        </p:txBody>
      </p:sp>
      <p:cxnSp>
        <p:nvCxnSpPr>
          <p:cNvPr id="8" name="Straight Connector 7">
            <a:extLst>
              <a:ext uri="{FF2B5EF4-FFF2-40B4-BE49-F238E27FC236}">
                <a16:creationId xmlns:a16="http://schemas.microsoft.com/office/drawing/2014/main" id="{8334EFA5-A528-0300-ED94-D178CEC28531}"/>
              </a:ext>
            </a:extLst>
          </p:cNvPr>
          <p:cNvCxnSpPr>
            <a:cxnSpLocks/>
            <a:stCxn id="4" idx="1"/>
          </p:cNvCxnSpPr>
          <p:nvPr/>
        </p:nvCxnSpPr>
        <p:spPr>
          <a:xfrm flipH="1">
            <a:off x="7326775" y="2572140"/>
            <a:ext cx="1331088" cy="856860"/>
          </a:xfrm>
          <a:prstGeom prst="line">
            <a:avLst/>
          </a:prstGeom>
          <a:ln w="381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2169E1A-F008-FE1B-742C-EB2080144B5D}"/>
              </a:ext>
            </a:extLst>
          </p:cNvPr>
          <p:cNvCxnSpPr>
            <a:cxnSpLocks/>
            <a:stCxn id="5" idx="1"/>
          </p:cNvCxnSpPr>
          <p:nvPr/>
        </p:nvCxnSpPr>
        <p:spPr>
          <a:xfrm flipH="1">
            <a:off x="7326775" y="3523823"/>
            <a:ext cx="1331088" cy="29605"/>
          </a:xfrm>
          <a:prstGeom prst="line">
            <a:avLst/>
          </a:prstGeom>
          <a:ln w="381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7CED67A-DDC5-138E-7DE0-D05B62A5E4F6}"/>
              </a:ext>
            </a:extLst>
          </p:cNvPr>
          <p:cNvCxnSpPr>
            <a:cxnSpLocks/>
            <a:stCxn id="6" idx="1"/>
          </p:cNvCxnSpPr>
          <p:nvPr/>
        </p:nvCxnSpPr>
        <p:spPr>
          <a:xfrm flipH="1" flipV="1">
            <a:off x="7326775" y="3721388"/>
            <a:ext cx="1331088" cy="754118"/>
          </a:xfrm>
          <a:prstGeom prst="line">
            <a:avLst/>
          </a:prstGeom>
          <a:ln w="381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593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EB9B0-764B-2EB5-A2D9-4BB6195B5A68}"/>
              </a:ext>
            </a:extLst>
          </p:cNvPr>
          <p:cNvSpPr>
            <a:spLocks noGrp="1"/>
          </p:cNvSpPr>
          <p:nvPr>
            <p:ph type="title"/>
          </p:nvPr>
        </p:nvSpPr>
        <p:spPr/>
        <p:txBody>
          <a:bodyPr/>
          <a:lstStyle/>
          <a:p>
            <a:r>
              <a:rPr lang="en-US" dirty="0"/>
              <a:t>Standards Used By Networks</a:t>
            </a:r>
          </a:p>
        </p:txBody>
      </p:sp>
      <p:sp>
        <p:nvSpPr>
          <p:cNvPr id="3" name="Text Placeholder 2">
            <a:extLst>
              <a:ext uri="{FF2B5EF4-FFF2-40B4-BE49-F238E27FC236}">
                <a16:creationId xmlns:a16="http://schemas.microsoft.com/office/drawing/2014/main" id="{2D3202C4-9294-52B7-F21B-FC42A14879E3}"/>
              </a:ext>
            </a:extLst>
          </p:cNvPr>
          <p:cNvSpPr>
            <a:spLocks noGrp="1"/>
          </p:cNvSpPr>
          <p:nvPr>
            <p:ph type="body" idx="1"/>
          </p:nvPr>
        </p:nvSpPr>
        <p:spPr/>
        <p:txBody>
          <a:bodyPr/>
          <a:lstStyle/>
          <a:p>
            <a:r>
              <a:rPr lang="en-US" dirty="0"/>
              <a:t>HL7 (Health Level 7)</a:t>
            </a:r>
          </a:p>
        </p:txBody>
      </p:sp>
      <p:sp>
        <p:nvSpPr>
          <p:cNvPr id="4" name="Content Placeholder 3">
            <a:extLst>
              <a:ext uri="{FF2B5EF4-FFF2-40B4-BE49-F238E27FC236}">
                <a16:creationId xmlns:a16="http://schemas.microsoft.com/office/drawing/2014/main" id="{B387E1C1-BF60-7865-7566-5A922B50F84D}"/>
              </a:ext>
            </a:extLst>
          </p:cNvPr>
          <p:cNvSpPr>
            <a:spLocks noGrp="1"/>
          </p:cNvSpPr>
          <p:nvPr>
            <p:ph sz="half" idx="2"/>
          </p:nvPr>
        </p:nvSpPr>
        <p:spPr/>
        <p:txBody>
          <a:bodyPr/>
          <a:lstStyle/>
          <a:p>
            <a:r>
              <a:rPr lang="en-US" dirty="0"/>
              <a:t>Standards for healthcare data</a:t>
            </a:r>
          </a:p>
          <a:p>
            <a:r>
              <a:rPr lang="en-US" dirty="0"/>
              <a:t>V2 (delimited text)</a:t>
            </a:r>
          </a:p>
          <a:p>
            <a:r>
              <a:rPr lang="en-US" dirty="0"/>
              <a:t>V3 (XML, SOAP)</a:t>
            </a:r>
          </a:p>
          <a:p>
            <a:r>
              <a:rPr lang="en-US" dirty="0"/>
              <a:t>FHIR (JSON, REST)</a:t>
            </a:r>
          </a:p>
        </p:txBody>
      </p:sp>
      <p:sp>
        <p:nvSpPr>
          <p:cNvPr id="5" name="Text Placeholder 4">
            <a:extLst>
              <a:ext uri="{FF2B5EF4-FFF2-40B4-BE49-F238E27FC236}">
                <a16:creationId xmlns:a16="http://schemas.microsoft.com/office/drawing/2014/main" id="{15AF4BC5-B567-BD08-FDB0-AB76510ADE54}"/>
              </a:ext>
            </a:extLst>
          </p:cNvPr>
          <p:cNvSpPr>
            <a:spLocks noGrp="1"/>
          </p:cNvSpPr>
          <p:nvPr>
            <p:ph type="body" sz="quarter" idx="3"/>
          </p:nvPr>
        </p:nvSpPr>
        <p:spPr/>
        <p:txBody>
          <a:bodyPr/>
          <a:lstStyle/>
          <a:p>
            <a:r>
              <a:rPr lang="en-US" dirty="0"/>
              <a:t>IHE (Integrating the Healthcare Enterprise)</a:t>
            </a:r>
          </a:p>
        </p:txBody>
      </p:sp>
      <p:sp>
        <p:nvSpPr>
          <p:cNvPr id="6" name="Content Placeholder 5">
            <a:extLst>
              <a:ext uri="{FF2B5EF4-FFF2-40B4-BE49-F238E27FC236}">
                <a16:creationId xmlns:a16="http://schemas.microsoft.com/office/drawing/2014/main" id="{A9CD060B-2715-046D-26C0-522FCE5ED36C}"/>
              </a:ext>
            </a:extLst>
          </p:cNvPr>
          <p:cNvSpPr>
            <a:spLocks noGrp="1"/>
          </p:cNvSpPr>
          <p:nvPr>
            <p:ph sz="quarter" idx="4"/>
          </p:nvPr>
        </p:nvSpPr>
        <p:spPr/>
        <p:txBody>
          <a:bodyPr/>
          <a:lstStyle/>
          <a:p>
            <a:r>
              <a:rPr lang="en-US" dirty="0"/>
              <a:t>Profiles: collections of HL7 and other standards to solve specific interoperability problems</a:t>
            </a:r>
          </a:p>
        </p:txBody>
      </p:sp>
    </p:spTree>
    <p:extLst>
      <p:ext uri="{BB962C8B-B14F-4D97-AF65-F5344CB8AC3E}">
        <p14:creationId xmlns:p14="http://schemas.microsoft.com/office/powerpoint/2010/main" val="3658242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descr="Ambulance with solid fill">
            <a:extLst>
              <a:ext uri="{FF2B5EF4-FFF2-40B4-BE49-F238E27FC236}">
                <a16:creationId xmlns:a16="http://schemas.microsoft.com/office/drawing/2014/main" id="{101CFEEC-5BC0-B04F-C67C-B30C889CC0D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0285" y="3892403"/>
            <a:ext cx="1828800" cy="1828800"/>
          </a:xfrm>
          <a:prstGeom prst="rect">
            <a:avLst/>
          </a:prstGeom>
        </p:spPr>
      </p:pic>
      <p:pic>
        <p:nvPicPr>
          <p:cNvPr id="11" name="Graphic 10" descr="Hospital with solid fill">
            <a:extLst>
              <a:ext uri="{FF2B5EF4-FFF2-40B4-BE49-F238E27FC236}">
                <a16:creationId xmlns:a16="http://schemas.microsoft.com/office/drawing/2014/main" id="{F7AEC81F-1D43-5473-7C26-94A64C4C069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70683" y="1151394"/>
            <a:ext cx="1371600" cy="1371600"/>
          </a:xfrm>
          <a:prstGeom prst="rect">
            <a:avLst/>
          </a:prstGeom>
        </p:spPr>
      </p:pic>
      <p:pic>
        <p:nvPicPr>
          <p:cNvPr id="13" name="Graphic 12" descr="Cloud with solid fill">
            <a:extLst>
              <a:ext uri="{FF2B5EF4-FFF2-40B4-BE49-F238E27FC236}">
                <a16:creationId xmlns:a16="http://schemas.microsoft.com/office/drawing/2014/main" id="{43611D0F-A720-768E-1DBD-A33A83BAC7D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972865" y="1151394"/>
            <a:ext cx="1371600" cy="1371600"/>
          </a:xfrm>
          <a:prstGeom prst="rect">
            <a:avLst/>
          </a:prstGeom>
        </p:spPr>
      </p:pic>
      <p:pic>
        <p:nvPicPr>
          <p:cNvPr id="15" name="Graphic 14" descr="Sling with solid fill">
            <a:extLst>
              <a:ext uri="{FF2B5EF4-FFF2-40B4-BE49-F238E27FC236}">
                <a16:creationId xmlns:a16="http://schemas.microsoft.com/office/drawing/2014/main" id="{E8EAA490-E900-26C6-884D-F1970A847DB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344465" y="4349603"/>
            <a:ext cx="914400" cy="914400"/>
          </a:xfrm>
          <a:prstGeom prst="rect">
            <a:avLst/>
          </a:prstGeom>
        </p:spPr>
      </p:pic>
      <p:grpSp>
        <p:nvGrpSpPr>
          <p:cNvPr id="20" name="Group 19">
            <a:extLst>
              <a:ext uri="{FF2B5EF4-FFF2-40B4-BE49-F238E27FC236}">
                <a16:creationId xmlns:a16="http://schemas.microsoft.com/office/drawing/2014/main" id="{3966E081-DE06-B4DB-3858-C27CE05CCCC8}"/>
              </a:ext>
            </a:extLst>
          </p:cNvPr>
          <p:cNvGrpSpPr/>
          <p:nvPr/>
        </p:nvGrpSpPr>
        <p:grpSpPr>
          <a:xfrm>
            <a:off x="3166735" y="2522994"/>
            <a:ext cx="1007007" cy="1369409"/>
            <a:chOff x="3155161" y="2522994"/>
            <a:chExt cx="1007007" cy="1369409"/>
          </a:xfrm>
        </p:grpSpPr>
        <p:cxnSp>
          <p:nvCxnSpPr>
            <p:cNvPr id="17" name="Straight Arrow Connector 16">
              <a:extLst>
                <a:ext uri="{FF2B5EF4-FFF2-40B4-BE49-F238E27FC236}">
                  <a16:creationId xmlns:a16="http://schemas.microsoft.com/office/drawing/2014/main" id="{0AB611FE-733D-9C1D-6CB7-4D8F8170D809}"/>
                </a:ext>
              </a:extLst>
            </p:cNvPr>
            <p:cNvCxnSpPr>
              <a:cxnSpLocks/>
              <a:stCxn id="13" idx="2"/>
            </p:cNvCxnSpPr>
            <p:nvPr/>
          </p:nvCxnSpPr>
          <p:spPr>
            <a:xfrm>
              <a:off x="3658665" y="2522994"/>
              <a:ext cx="0" cy="1369409"/>
            </a:xfrm>
            <a:prstGeom prst="straightConnector1">
              <a:avLst/>
            </a:prstGeom>
            <a:ln w="762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8ECD1DA-3C6D-267B-8FB2-558560033979}"/>
                </a:ext>
              </a:extLst>
            </p:cNvPr>
            <p:cNvSpPr txBox="1"/>
            <p:nvPr/>
          </p:nvSpPr>
          <p:spPr>
            <a:xfrm>
              <a:off x="3155161" y="2700516"/>
              <a:ext cx="1007007" cy="646331"/>
            </a:xfrm>
            <a:prstGeom prst="rect">
              <a:avLst/>
            </a:prstGeom>
            <a:solidFill>
              <a:schemeClr val="bg1"/>
            </a:solidFill>
            <a:ln w="38100">
              <a:solidFill>
                <a:schemeClr val="tx1"/>
              </a:solidFill>
            </a:ln>
          </p:spPr>
          <p:txBody>
            <a:bodyPr wrap="none" rtlCol="0">
              <a:spAutoFit/>
            </a:bodyPr>
            <a:lstStyle/>
            <a:p>
              <a:r>
                <a:rPr lang="en-US" dirty="0">
                  <a:latin typeface="Verdana" panose="020B0604030504040204" pitchFamily="34" charset="0"/>
                  <a:ea typeface="Verdana" panose="020B0604030504040204" pitchFamily="34" charset="0"/>
                </a:rPr>
                <a:t>Patient</a:t>
              </a:r>
            </a:p>
            <a:p>
              <a:r>
                <a:rPr lang="en-US" dirty="0">
                  <a:latin typeface="Verdana" panose="020B0604030504040204" pitchFamily="34" charset="0"/>
                  <a:ea typeface="Verdana" panose="020B0604030504040204" pitchFamily="34" charset="0"/>
                </a:rPr>
                <a:t>History</a:t>
              </a:r>
            </a:p>
          </p:txBody>
        </p:sp>
      </p:grpSp>
      <p:grpSp>
        <p:nvGrpSpPr>
          <p:cNvPr id="28" name="Group 27">
            <a:extLst>
              <a:ext uri="{FF2B5EF4-FFF2-40B4-BE49-F238E27FC236}">
                <a16:creationId xmlns:a16="http://schemas.microsoft.com/office/drawing/2014/main" id="{6E20E355-0564-2103-BA3A-58A495A187D2}"/>
              </a:ext>
            </a:extLst>
          </p:cNvPr>
          <p:cNvGrpSpPr/>
          <p:nvPr/>
        </p:nvGrpSpPr>
        <p:grpSpPr>
          <a:xfrm>
            <a:off x="6960947" y="2527844"/>
            <a:ext cx="950068" cy="1369409"/>
            <a:chOff x="7384075" y="2930533"/>
            <a:chExt cx="950068" cy="1369409"/>
          </a:xfrm>
        </p:grpSpPr>
        <p:cxnSp>
          <p:nvCxnSpPr>
            <p:cNvPr id="22" name="Straight Arrow Connector 21">
              <a:extLst>
                <a:ext uri="{FF2B5EF4-FFF2-40B4-BE49-F238E27FC236}">
                  <a16:creationId xmlns:a16="http://schemas.microsoft.com/office/drawing/2014/main" id="{82A60AAD-D468-6A02-279E-1B6F2956690A}"/>
                </a:ext>
              </a:extLst>
            </p:cNvPr>
            <p:cNvCxnSpPr>
              <a:cxnSpLocks/>
            </p:cNvCxnSpPr>
            <p:nvPr/>
          </p:nvCxnSpPr>
          <p:spPr>
            <a:xfrm flipV="1">
              <a:off x="7859109" y="2930533"/>
              <a:ext cx="0" cy="1369409"/>
            </a:xfrm>
            <a:prstGeom prst="straightConnector1">
              <a:avLst/>
            </a:prstGeom>
            <a:ln w="762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AEC7D98-E415-BDDE-438E-73F9FE11D5AE}"/>
                </a:ext>
              </a:extLst>
            </p:cNvPr>
            <p:cNvSpPr txBox="1"/>
            <p:nvPr/>
          </p:nvSpPr>
          <p:spPr>
            <a:xfrm>
              <a:off x="7384075" y="3455769"/>
              <a:ext cx="950068" cy="646331"/>
            </a:xfrm>
            <a:prstGeom prst="rect">
              <a:avLst/>
            </a:prstGeom>
            <a:solidFill>
              <a:schemeClr val="bg1"/>
            </a:solidFill>
            <a:ln w="38100">
              <a:solidFill>
                <a:schemeClr val="tx1"/>
              </a:solidFill>
            </a:ln>
          </p:spPr>
          <p:txBody>
            <a:bodyPr wrap="none" rtlCol="0">
              <a:spAutoFit/>
            </a:bodyPr>
            <a:lstStyle/>
            <a:p>
              <a:pPr algn="ctr"/>
              <a:r>
                <a:rPr lang="en-US" dirty="0">
                  <a:latin typeface="Verdana" panose="020B0604030504040204" pitchFamily="34" charset="0"/>
                  <a:ea typeface="Verdana" panose="020B0604030504040204" pitchFamily="34" charset="0"/>
                </a:rPr>
                <a:t>EMS</a:t>
              </a:r>
            </a:p>
            <a:p>
              <a:pPr algn="ctr"/>
              <a:r>
                <a:rPr lang="en-US" dirty="0">
                  <a:latin typeface="Verdana" panose="020B0604030504040204" pitchFamily="34" charset="0"/>
                  <a:ea typeface="Verdana" panose="020B0604030504040204" pitchFamily="34" charset="0"/>
                </a:rPr>
                <a:t>Report</a:t>
              </a:r>
            </a:p>
          </p:txBody>
        </p:sp>
      </p:grpSp>
      <p:grpSp>
        <p:nvGrpSpPr>
          <p:cNvPr id="29" name="Group 28">
            <a:extLst>
              <a:ext uri="{FF2B5EF4-FFF2-40B4-BE49-F238E27FC236}">
                <a16:creationId xmlns:a16="http://schemas.microsoft.com/office/drawing/2014/main" id="{C51D84FA-44F8-3224-86D5-BE58C5A71D78}"/>
              </a:ext>
            </a:extLst>
          </p:cNvPr>
          <p:cNvGrpSpPr/>
          <p:nvPr/>
        </p:nvGrpSpPr>
        <p:grpSpPr>
          <a:xfrm>
            <a:off x="9186980" y="2527844"/>
            <a:ext cx="1225015" cy="1369409"/>
            <a:chOff x="8618202" y="2932958"/>
            <a:chExt cx="1225015" cy="1369409"/>
          </a:xfrm>
        </p:grpSpPr>
        <p:cxnSp>
          <p:nvCxnSpPr>
            <p:cNvPr id="26" name="Straight Arrow Connector 25">
              <a:extLst>
                <a:ext uri="{FF2B5EF4-FFF2-40B4-BE49-F238E27FC236}">
                  <a16:creationId xmlns:a16="http://schemas.microsoft.com/office/drawing/2014/main" id="{C3E71011-7A2F-DEED-C555-DC2C50FE4EAB}"/>
                </a:ext>
              </a:extLst>
            </p:cNvPr>
            <p:cNvCxnSpPr>
              <a:cxnSpLocks/>
            </p:cNvCxnSpPr>
            <p:nvPr/>
          </p:nvCxnSpPr>
          <p:spPr>
            <a:xfrm>
              <a:off x="9230709" y="2932958"/>
              <a:ext cx="0" cy="1369409"/>
            </a:xfrm>
            <a:prstGeom prst="straightConnector1">
              <a:avLst/>
            </a:prstGeom>
            <a:ln w="762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F2764CB-B7EA-56AD-E74C-5540CE172976}"/>
                </a:ext>
              </a:extLst>
            </p:cNvPr>
            <p:cNvSpPr txBox="1"/>
            <p:nvPr/>
          </p:nvSpPr>
          <p:spPr>
            <a:xfrm>
              <a:off x="8618202" y="3105630"/>
              <a:ext cx="1225015" cy="646331"/>
            </a:xfrm>
            <a:prstGeom prst="rect">
              <a:avLst/>
            </a:prstGeom>
            <a:solidFill>
              <a:schemeClr val="bg1"/>
            </a:solidFill>
            <a:ln w="38100">
              <a:solidFill>
                <a:schemeClr val="tx1"/>
              </a:solidFill>
            </a:ln>
          </p:spPr>
          <p:txBody>
            <a:bodyPr wrap="none" rtlCol="0">
              <a:spAutoFit/>
            </a:bodyPr>
            <a:lstStyle/>
            <a:p>
              <a:pPr algn="ctr"/>
              <a:r>
                <a:rPr lang="en-US" dirty="0">
                  <a:latin typeface="Verdana" panose="020B0604030504040204" pitchFamily="34" charset="0"/>
                  <a:ea typeface="Verdana" panose="020B0604030504040204" pitchFamily="34" charset="0"/>
                </a:rPr>
                <a:t>Hospital</a:t>
              </a:r>
            </a:p>
            <a:p>
              <a:pPr algn="ctr"/>
              <a:r>
                <a:rPr lang="en-US" dirty="0">
                  <a:latin typeface="Verdana" panose="020B0604030504040204" pitchFamily="34" charset="0"/>
                  <a:ea typeface="Verdana" panose="020B0604030504040204" pitchFamily="34" charset="0"/>
                </a:rPr>
                <a:t>Outcome</a:t>
              </a:r>
            </a:p>
          </p:txBody>
        </p:sp>
      </p:grpSp>
      <p:sp>
        <p:nvSpPr>
          <p:cNvPr id="3" name="TextBox 2">
            <a:extLst>
              <a:ext uri="{FF2B5EF4-FFF2-40B4-BE49-F238E27FC236}">
                <a16:creationId xmlns:a16="http://schemas.microsoft.com/office/drawing/2014/main" id="{7D466514-D890-D7F8-89FA-B6390EDDBFA3}"/>
              </a:ext>
            </a:extLst>
          </p:cNvPr>
          <p:cNvSpPr txBox="1"/>
          <p:nvPr/>
        </p:nvSpPr>
        <p:spPr>
          <a:xfrm>
            <a:off x="77750" y="282672"/>
            <a:ext cx="3110038" cy="646331"/>
          </a:xfrm>
          <a:prstGeom prst="rect">
            <a:avLst/>
          </a:prstGeom>
          <a:noFill/>
        </p:spPr>
        <p:txBody>
          <a:bodyPr wrap="square">
            <a:spAutoFit/>
          </a:bodyPr>
          <a:lstStyle/>
          <a:p>
            <a:pPr algn="l"/>
            <a:r>
              <a:rPr lang="en-US" i="0" dirty="0">
                <a:solidFill>
                  <a:schemeClr val="tx2"/>
                </a:solidFill>
                <a:effectLst/>
                <a:latin typeface="Verdana" panose="020B0604030504040204" pitchFamily="34" charset="0"/>
                <a:ea typeface="Verdana" panose="020B0604030504040204" pitchFamily="34" charset="0"/>
              </a:rPr>
              <a:t>IHE Cross-Community Patient Discovery (XCPD)</a:t>
            </a:r>
          </a:p>
        </p:txBody>
      </p:sp>
      <p:sp>
        <p:nvSpPr>
          <p:cNvPr id="6" name="TextBox 5">
            <a:extLst>
              <a:ext uri="{FF2B5EF4-FFF2-40B4-BE49-F238E27FC236}">
                <a16:creationId xmlns:a16="http://schemas.microsoft.com/office/drawing/2014/main" id="{B13A6B21-351A-D99D-C2C8-E8B89CA1DD54}"/>
              </a:ext>
            </a:extLst>
          </p:cNvPr>
          <p:cNvSpPr txBox="1"/>
          <p:nvPr/>
        </p:nvSpPr>
        <p:spPr>
          <a:xfrm>
            <a:off x="77750" y="966158"/>
            <a:ext cx="3110038" cy="646331"/>
          </a:xfrm>
          <a:prstGeom prst="rect">
            <a:avLst/>
          </a:prstGeom>
          <a:noFill/>
        </p:spPr>
        <p:txBody>
          <a:bodyPr wrap="square">
            <a:spAutoFit/>
          </a:bodyPr>
          <a:lstStyle/>
          <a:p>
            <a:pPr algn="l"/>
            <a:r>
              <a:rPr lang="fr-FR" i="0" dirty="0">
                <a:solidFill>
                  <a:schemeClr val="tx2"/>
                </a:solidFill>
                <a:effectLst/>
                <a:latin typeface="Verdana" panose="020B0604030504040204" pitchFamily="34" charset="0"/>
                <a:ea typeface="Verdana" panose="020B0604030504040204" pitchFamily="34" charset="0"/>
              </a:rPr>
              <a:t>IHE Patient </a:t>
            </a:r>
            <a:r>
              <a:rPr lang="fr-FR" i="0" dirty="0" err="1">
                <a:solidFill>
                  <a:schemeClr val="tx2"/>
                </a:solidFill>
                <a:effectLst/>
                <a:latin typeface="Verdana" panose="020B0604030504040204" pitchFamily="34" charset="0"/>
                <a:ea typeface="Verdana" panose="020B0604030504040204" pitchFamily="34" charset="0"/>
              </a:rPr>
              <a:t>Demo-graphics</a:t>
            </a:r>
            <a:r>
              <a:rPr lang="fr-FR" i="0" dirty="0">
                <a:solidFill>
                  <a:schemeClr val="tx2"/>
                </a:solidFill>
                <a:effectLst/>
                <a:latin typeface="Verdana" panose="020B0604030504040204" pitchFamily="34" charset="0"/>
                <a:ea typeface="Verdana" panose="020B0604030504040204" pitchFamily="34" charset="0"/>
              </a:rPr>
              <a:t> </a:t>
            </a:r>
            <a:r>
              <a:rPr lang="fr-FR" i="0" dirty="0" err="1">
                <a:solidFill>
                  <a:schemeClr val="tx2"/>
                </a:solidFill>
                <a:effectLst/>
                <a:latin typeface="Verdana" panose="020B0604030504040204" pitchFamily="34" charset="0"/>
                <a:ea typeface="Verdana" panose="020B0604030504040204" pitchFamily="34" charset="0"/>
              </a:rPr>
              <a:t>Query</a:t>
            </a:r>
            <a:r>
              <a:rPr lang="fr-FR" i="0" dirty="0">
                <a:solidFill>
                  <a:schemeClr val="tx2"/>
                </a:solidFill>
                <a:effectLst/>
                <a:latin typeface="Verdana" panose="020B0604030504040204" pitchFamily="34" charset="0"/>
                <a:ea typeface="Verdana" panose="020B0604030504040204" pitchFamily="34" charset="0"/>
              </a:rPr>
              <a:t> (PDQ)</a:t>
            </a:r>
            <a:endParaRPr lang="en-US" i="0" dirty="0">
              <a:solidFill>
                <a:schemeClr val="tx2"/>
              </a:solidFill>
              <a:effectLst/>
              <a:latin typeface="Verdana" panose="020B0604030504040204" pitchFamily="34" charset="0"/>
              <a:ea typeface="Verdana" panose="020B0604030504040204" pitchFamily="34" charset="0"/>
            </a:endParaRPr>
          </a:p>
        </p:txBody>
      </p:sp>
      <p:sp>
        <p:nvSpPr>
          <p:cNvPr id="8" name="TextBox 7">
            <a:extLst>
              <a:ext uri="{FF2B5EF4-FFF2-40B4-BE49-F238E27FC236}">
                <a16:creationId xmlns:a16="http://schemas.microsoft.com/office/drawing/2014/main" id="{79A70710-77B3-345C-259A-4A84DE41AAD2}"/>
              </a:ext>
            </a:extLst>
          </p:cNvPr>
          <p:cNvSpPr txBox="1"/>
          <p:nvPr/>
        </p:nvSpPr>
        <p:spPr>
          <a:xfrm>
            <a:off x="26209" y="2199829"/>
            <a:ext cx="3110038" cy="646331"/>
          </a:xfrm>
          <a:prstGeom prst="rect">
            <a:avLst/>
          </a:prstGeom>
          <a:noFill/>
        </p:spPr>
        <p:txBody>
          <a:bodyPr wrap="square">
            <a:spAutoFit/>
          </a:bodyPr>
          <a:lstStyle/>
          <a:p>
            <a:pPr algn="l"/>
            <a:r>
              <a:rPr lang="fr-FR" i="0" dirty="0">
                <a:solidFill>
                  <a:schemeClr val="tx2"/>
                </a:solidFill>
                <a:effectLst/>
                <a:latin typeface="Verdana" panose="020B0604030504040204" pitchFamily="34" charset="0"/>
                <a:ea typeface="Verdana" panose="020B0604030504040204" pitchFamily="34" charset="0"/>
              </a:rPr>
              <a:t>IHE Cross-Enterprise Document Sharing (XDS)</a:t>
            </a:r>
            <a:endParaRPr lang="en-US" i="0" dirty="0">
              <a:solidFill>
                <a:schemeClr val="tx2"/>
              </a:solidFill>
              <a:effectLst/>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938C9696-8911-3340-3E98-3DEA0BEAD954}"/>
              </a:ext>
            </a:extLst>
          </p:cNvPr>
          <p:cNvSpPr txBox="1"/>
          <p:nvPr/>
        </p:nvSpPr>
        <p:spPr>
          <a:xfrm>
            <a:off x="26209" y="2883315"/>
            <a:ext cx="3110038" cy="923330"/>
          </a:xfrm>
          <a:prstGeom prst="rect">
            <a:avLst/>
          </a:prstGeom>
          <a:noFill/>
        </p:spPr>
        <p:txBody>
          <a:bodyPr wrap="square">
            <a:spAutoFit/>
          </a:bodyPr>
          <a:lstStyle/>
          <a:p>
            <a:pPr algn="l"/>
            <a:r>
              <a:rPr lang="fr-FR" i="0" dirty="0">
                <a:solidFill>
                  <a:schemeClr val="accent6"/>
                </a:solidFill>
                <a:effectLst/>
                <a:latin typeface="Verdana" panose="020B0604030504040204" pitchFamily="34" charset="0"/>
                <a:ea typeface="Verdana" panose="020B0604030504040204" pitchFamily="34" charset="0"/>
              </a:rPr>
              <a:t>HL7 </a:t>
            </a:r>
            <a:r>
              <a:rPr lang="fr-FR" i="0" dirty="0" err="1">
                <a:solidFill>
                  <a:schemeClr val="accent6"/>
                </a:solidFill>
                <a:effectLst/>
                <a:latin typeface="Verdana" panose="020B0604030504040204" pitchFamily="34" charset="0"/>
                <a:ea typeface="Verdana" panose="020B0604030504040204" pitchFamily="34" charset="0"/>
              </a:rPr>
              <a:t>Consolidated</a:t>
            </a:r>
            <a:r>
              <a:rPr lang="fr-FR" i="0" dirty="0">
                <a:solidFill>
                  <a:schemeClr val="accent6"/>
                </a:solidFill>
                <a:effectLst/>
                <a:latin typeface="Verdana" panose="020B0604030504040204" pitchFamily="34" charset="0"/>
                <a:ea typeface="Verdana" panose="020B0604030504040204" pitchFamily="34" charset="0"/>
              </a:rPr>
              <a:t> </a:t>
            </a:r>
            <a:r>
              <a:rPr lang="fr-FR" i="0" dirty="0" err="1">
                <a:solidFill>
                  <a:schemeClr val="accent6"/>
                </a:solidFill>
                <a:effectLst/>
                <a:latin typeface="Verdana" panose="020B0604030504040204" pitchFamily="34" charset="0"/>
                <a:ea typeface="Verdana" panose="020B0604030504040204" pitchFamily="34" charset="0"/>
              </a:rPr>
              <a:t>Clinical</a:t>
            </a:r>
            <a:r>
              <a:rPr lang="fr-FR" i="0" dirty="0">
                <a:solidFill>
                  <a:schemeClr val="accent6"/>
                </a:solidFill>
                <a:effectLst/>
                <a:latin typeface="Verdana" panose="020B0604030504040204" pitchFamily="34" charset="0"/>
                <a:ea typeface="Verdana" panose="020B0604030504040204" pitchFamily="34" charset="0"/>
              </a:rPr>
              <a:t> Document Architecture (C-CDA)</a:t>
            </a:r>
            <a:endParaRPr lang="en-US" i="0" dirty="0">
              <a:solidFill>
                <a:schemeClr val="accent6"/>
              </a:solidFill>
              <a:effectLst/>
              <a:latin typeface="Verdana" panose="020B0604030504040204" pitchFamily="34" charset="0"/>
              <a:ea typeface="Verdana" panose="020B0604030504040204" pitchFamily="34" charset="0"/>
            </a:endParaRPr>
          </a:p>
        </p:txBody>
      </p:sp>
      <p:sp>
        <p:nvSpPr>
          <p:cNvPr id="12" name="TextBox 11">
            <a:extLst>
              <a:ext uri="{FF2B5EF4-FFF2-40B4-BE49-F238E27FC236}">
                <a16:creationId xmlns:a16="http://schemas.microsoft.com/office/drawing/2014/main" id="{6B1EED51-CD99-7692-35EF-2A7382891FCE}"/>
              </a:ext>
            </a:extLst>
          </p:cNvPr>
          <p:cNvSpPr txBox="1"/>
          <p:nvPr/>
        </p:nvSpPr>
        <p:spPr>
          <a:xfrm>
            <a:off x="4402412" y="272673"/>
            <a:ext cx="3110038" cy="646331"/>
          </a:xfrm>
          <a:prstGeom prst="rect">
            <a:avLst/>
          </a:prstGeom>
          <a:noFill/>
        </p:spPr>
        <p:txBody>
          <a:bodyPr wrap="square">
            <a:spAutoFit/>
          </a:bodyPr>
          <a:lstStyle/>
          <a:p>
            <a:pPr algn="l"/>
            <a:r>
              <a:rPr lang="fr-FR" i="0" dirty="0">
                <a:solidFill>
                  <a:schemeClr val="tx2"/>
                </a:solidFill>
                <a:effectLst/>
                <a:latin typeface="Verdana" panose="020B0604030504040204" pitchFamily="34" charset="0"/>
                <a:ea typeface="Verdana" panose="020B0604030504040204" pitchFamily="34" charset="0"/>
              </a:rPr>
              <a:t>IHE Cross-Enterprise Document Sharing (XDS)</a:t>
            </a:r>
            <a:endParaRPr lang="en-US" i="0" dirty="0">
              <a:solidFill>
                <a:schemeClr val="tx2"/>
              </a:solidFill>
              <a:effectLst/>
              <a:latin typeface="Verdana" panose="020B0604030504040204" pitchFamily="34" charset="0"/>
              <a:ea typeface="Verdana" panose="020B0604030504040204" pitchFamily="34" charset="0"/>
            </a:endParaRPr>
          </a:p>
        </p:txBody>
      </p:sp>
      <p:sp>
        <p:nvSpPr>
          <p:cNvPr id="14" name="TextBox 13">
            <a:extLst>
              <a:ext uri="{FF2B5EF4-FFF2-40B4-BE49-F238E27FC236}">
                <a16:creationId xmlns:a16="http://schemas.microsoft.com/office/drawing/2014/main" id="{89D90A00-A38F-EE6E-972E-AA42982E8D66}"/>
              </a:ext>
            </a:extLst>
          </p:cNvPr>
          <p:cNvSpPr txBox="1"/>
          <p:nvPr/>
        </p:nvSpPr>
        <p:spPr>
          <a:xfrm>
            <a:off x="4402412" y="982575"/>
            <a:ext cx="3110038" cy="1477328"/>
          </a:xfrm>
          <a:prstGeom prst="rect">
            <a:avLst/>
          </a:prstGeom>
          <a:noFill/>
        </p:spPr>
        <p:txBody>
          <a:bodyPr wrap="square">
            <a:spAutoFit/>
          </a:bodyPr>
          <a:lstStyle/>
          <a:p>
            <a:pPr algn="l"/>
            <a:r>
              <a:rPr lang="fr-FR" i="0" dirty="0">
                <a:solidFill>
                  <a:schemeClr val="accent6"/>
                </a:solidFill>
                <a:effectLst/>
                <a:latin typeface="Verdana" panose="020B0604030504040204" pitchFamily="34" charset="0"/>
                <a:ea typeface="Verdana" panose="020B0604030504040204" pitchFamily="34" charset="0"/>
              </a:rPr>
              <a:t>HL7 </a:t>
            </a:r>
            <a:r>
              <a:rPr lang="fr-FR" i="0" dirty="0" err="1">
                <a:solidFill>
                  <a:schemeClr val="accent6"/>
                </a:solidFill>
                <a:effectLst/>
                <a:latin typeface="Verdana" panose="020B0604030504040204" pitchFamily="34" charset="0"/>
                <a:ea typeface="Verdana" panose="020B0604030504040204" pitchFamily="34" charset="0"/>
              </a:rPr>
              <a:t>Consolidated</a:t>
            </a:r>
            <a:r>
              <a:rPr lang="fr-FR" i="0" dirty="0">
                <a:solidFill>
                  <a:schemeClr val="accent6"/>
                </a:solidFill>
                <a:effectLst/>
                <a:latin typeface="Verdana" panose="020B0604030504040204" pitchFamily="34" charset="0"/>
                <a:ea typeface="Verdana" panose="020B0604030504040204" pitchFamily="34" charset="0"/>
              </a:rPr>
              <a:t> </a:t>
            </a:r>
            <a:r>
              <a:rPr lang="fr-FR" i="0" dirty="0" err="1">
                <a:solidFill>
                  <a:schemeClr val="accent6"/>
                </a:solidFill>
                <a:effectLst/>
                <a:latin typeface="Verdana" panose="020B0604030504040204" pitchFamily="34" charset="0"/>
                <a:ea typeface="Verdana" panose="020B0604030504040204" pitchFamily="34" charset="0"/>
              </a:rPr>
              <a:t>Clinical</a:t>
            </a:r>
            <a:r>
              <a:rPr lang="fr-FR" i="0" dirty="0">
                <a:solidFill>
                  <a:schemeClr val="accent6"/>
                </a:solidFill>
                <a:effectLst/>
                <a:latin typeface="Verdana" panose="020B0604030504040204" pitchFamily="34" charset="0"/>
                <a:ea typeface="Verdana" panose="020B0604030504040204" pitchFamily="34" charset="0"/>
              </a:rPr>
              <a:t> Document Architecture (C-CDA)?</a:t>
            </a:r>
          </a:p>
          <a:p>
            <a:pPr marL="119063" algn="l"/>
            <a:r>
              <a:rPr lang="en-US" i="0" dirty="0">
                <a:solidFill>
                  <a:schemeClr val="accent6"/>
                </a:solidFill>
                <a:effectLst/>
                <a:latin typeface="Verdana" panose="020B0604030504040204" pitchFamily="34" charset="0"/>
                <a:ea typeface="Verdana" panose="020B0604030504040204" pitchFamily="34" charset="0"/>
              </a:rPr>
              <a:t>Continuity of Care Doc.</a:t>
            </a:r>
          </a:p>
          <a:p>
            <a:pPr marL="119063" algn="l"/>
            <a:r>
              <a:rPr lang="en-US" dirty="0">
                <a:solidFill>
                  <a:schemeClr val="accent6"/>
                </a:solidFill>
                <a:latin typeface="Verdana" panose="020B0604030504040204" pitchFamily="34" charset="0"/>
                <a:ea typeface="Verdana" panose="020B0604030504040204" pitchFamily="34" charset="0"/>
              </a:rPr>
              <a:t>Unstructured Doc.</a:t>
            </a:r>
            <a:endParaRPr lang="en-US" i="0" dirty="0">
              <a:solidFill>
                <a:schemeClr val="accent6"/>
              </a:solidFill>
              <a:effectLst/>
              <a:latin typeface="Verdana" panose="020B0604030504040204" pitchFamily="34" charset="0"/>
              <a:ea typeface="Verdana" panose="020B0604030504040204" pitchFamily="34" charset="0"/>
            </a:endParaRPr>
          </a:p>
        </p:txBody>
      </p:sp>
      <p:sp>
        <p:nvSpPr>
          <p:cNvPr id="16" name="TextBox 15">
            <a:extLst>
              <a:ext uri="{FF2B5EF4-FFF2-40B4-BE49-F238E27FC236}">
                <a16:creationId xmlns:a16="http://schemas.microsoft.com/office/drawing/2014/main" id="{4703E492-7AD3-0B51-8721-B3EF7799D5DE}"/>
              </a:ext>
            </a:extLst>
          </p:cNvPr>
          <p:cNvSpPr txBox="1"/>
          <p:nvPr/>
        </p:nvSpPr>
        <p:spPr>
          <a:xfrm>
            <a:off x="9081962" y="277822"/>
            <a:ext cx="3110038" cy="646331"/>
          </a:xfrm>
          <a:prstGeom prst="rect">
            <a:avLst/>
          </a:prstGeom>
          <a:noFill/>
        </p:spPr>
        <p:txBody>
          <a:bodyPr wrap="square">
            <a:spAutoFit/>
          </a:bodyPr>
          <a:lstStyle/>
          <a:p>
            <a:pPr algn="l"/>
            <a:r>
              <a:rPr lang="fr-FR" i="0" dirty="0">
                <a:solidFill>
                  <a:schemeClr val="tx2"/>
                </a:solidFill>
                <a:effectLst/>
                <a:latin typeface="Verdana" panose="020B0604030504040204" pitchFamily="34" charset="0"/>
                <a:ea typeface="Verdana" panose="020B0604030504040204" pitchFamily="34" charset="0"/>
              </a:rPr>
              <a:t>IHE Cross-Enterprise Document Sharing (XDS)</a:t>
            </a:r>
            <a:endParaRPr lang="en-US" i="0" dirty="0">
              <a:solidFill>
                <a:schemeClr val="tx2"/>
              </a:solidFill>
              <a:effectLst/>
              <a:latin typeface="Verdana" panose="020B0604030504040204" pitchFamily="34" charset="0"/>
              <a:ea typeface="Verdana" panose="020B0604030504040204" pitchFamily="34" charset="0"/>
            </a:endParaRPr>
          </a:p>
        </p:txBody>
      </p:sp>
      <p:sp>
        <p:nvSpPr>
          <p:cNvPr id="18" name="TextBox 17">
            <a:extLst>
              <a:ext uri="{FF2B5EF4-FFF2-40B4-BE49-F238E27FC236}">
                <a16:creationId xmlns:a16="http://schemas.microsoft.com/office/drawing/2014/main" id="{14ED146C-7ACF-0664-D863-4269D0035719}"/>
              </a:ext>
            </a:extLst>
          </p:cNvPr>
          <p:cNvSpPr txBox="1"/>
          <p:nvPr/>
        </p:nvSpPr>
        <p:spPr>
          <a:xfrm>
            <a:off x="9081962" y="987724"/>
            <a:ext cx="3110038" cy="1477328"/>
          </a:xfrm>
          <a:prstGeom prst="rect">
            <a:avLst/>
          </a:prstGeom>
          <a:noFill/>
        </p:spPr>
        <p:txBody>
          <a:bodyPr wrap="square">
            <a:spAutoFit/>
          </a:bodyPr>
          <a:lstStyle/>
          <a:p>
            <a:pPr algn="l"/>
            <a:r>
              <a:rPr lang="fr-FR" i="0" dirty="0">
                <a:solidFill>
                  <a:schemeClr val="accent6"/>
                </a:solidFill>
                <a:effectLst/>
                <a:latin typeface="Verdana" panose="020B0604030504040204" pitchFamily="34" charset="0"/>
                <a:ea typeface="Verdana" panose="020B0604030504040204" pitchFamily="34" charset="0"/>
              </a:rPr>
              <a:t>HL7 C-CDA:</a:t>
            </a:r>
          </a:p>
          <a:p>
            <a:pPr marL="115888" algn="l"/>
            <a:r>
              <a:rPr lang="fr-FR" i="0" dirty="0" err="1">
                <a:solidFill>
                  <a:schemeClr val="accent6"/>
                </a:solidFill>
                <a:effectLst/>
                <a:latin typeface="Verdana" panose="020B0604030504040204" pitchFamily="34" charset="0"/>
                <a:ea typeface="Verdana" panose="020B0604030504040204" pitchFamily="34" charset="0"/>
              </a:rPr>
              <a:t>Continuity</a:t>
            </a:r>
            <a:r>
              <a:rPr lang="fr-FR" i="0" dirty="0">
                <a:solidFill>
                  <a:schemeClr val="accent6"/>
                </a:solidFill>
                <a:effectLst/>
                <a:latin typeface="Verdana" panose="020B0604030504040204" pitchFamily="34" charset="0"/>
                <a:ea typeface="Verdana" panose="020B0604030504040204" pitchFamily="34" charset="0"/>
              </a:rPr>
              <a:t> of Care Doc.</a:t>
            </a:r>
          </a:p>
          <a:p>
            <a:pPr marL="115888" algn="l"/>
            <a:r>
              <a:rPr lang="fr-FR" i="0" dirty="0" err="1">
                <a:solidFill>
                  <a:schemeClr val="accent6"/>
                </a:solidFill>
                <a:effectLst/>
                <a:latin typeface="Verdana" panose="020B0604030504040204" pitchFamily="34" charset="0"/>
                <a:ea typeface="Verdana" panose="020B0604030504040204" pitchFamily="34" charset="0"/>
              </a:rPr>
              <a:t>Discharge</a:t>
            </a:r>
            <a:r>
              <a:rPr lang="fr-FR" i="0" dirty="0">
                <a:solidFill>
                  <a:schemeClr val="accent6"/>
                </a:solidFill>
                <a:effectLst/>
                <a:latin typeface="Verdana" panose="020B0604030504040204" pitchFamily="34" charset="0"/>
                <a:ea typeface="Verdana" panose="020B0604030504040204" pitchFamily="34" charset="0"/>
              </a:rPr>
              <a:t> </a:t>
            </a:r>
            <a:r>
              <a:rPr lang="fr-FR" i="0" dirty="0" err="1">
                <a:solidFill>
                  <a:schemeClr val="accent6"/>
                </a:solidFill>
                <a:effectLst/>
                <a:latin typeface="Verdana" panose="020B0604030504040204" pitchFamily="34" charset="0"/>
                <a:ea typeface="Verdana" panose="020B0604030504040204" pitchFamily="34" charset="0"/>
              </a:rPr>
              <a:t>Summary</a:t>
            </a:r>
            <a:endParaRPr lang="fr-FR" i="0" dirty="0">
              <a:solidFill>
                <a:schemeClr val="accent6"/>
              </a:solidFill>
              <a:effectLst/>
              <a:latin typeface="Verdana" panose="020B0604030504040204" pitchFamily="34" charset="0"/>
              <a:ea typeface="Verdana" panose="020B0604030504040204" pitchFamily="34" charset="0"/>
            </a:endParaRPr>
          </a:p>
          <a:p>
            <a:pPr marL="115888" algn="l"/>
            <a:r>
              <a:rPr lang="fr-FR" dirty="0" err="1">
                <a:solidFill>
                  <a:schemeClr val="accent6"/>
                </a:solidFill>
                <a:latin typeface="Verdana" panose="020B0604030504040204" pitchFamily="34" charset="0"/>
                <a:ea typeface="Verdana" panose="020B0604030504040204" pitchFamily="34" charset="0"/>
              </a:rPr>
              <a:t>Referral</a:t>
            </a:r>
            <a:r>
              <a:rPr lang="fr-FR" dirty="0">
                <a:solidFill>
                  <a:schemeClr val="accent6"/>
                </a:solidFill>
                <a:latin typeface="Verdana" panose="020B0604030504040204" pitchFamily="34" charset="0"/>
                <a:ea typeface="Verdana" panose="020B0604030504040204" pitchFamily="34" charset="0"/>
              </a:rPr>
              <a:t> Note</a:t>
            </a:r>
          </a:p>
          <a:p>
            <a:pPr marL="115888" algn="l"/>
            <a:r>
              <a:rPr lang="fr-FR" i="0" dirty="0">
                <a:solidFill>
                  <a:schemeClr val="accent6"/>
                </a:solidFill>
                <a:effectLst/>
                <a:latin typeface="Verdana" panose="020B0604030504040204" pitchFamily="34" charset="0"/>
                <a:ea typeface="Verdana" panose="020B0604030504040204" pitchFamily="34" charset="0"/>
              </a:rPr>
              <a:t>Progress Note</a:t>
            </a:r>
            <a:endParaRPr lang="en-US" i="0" dirty="0">
              <a:solidFill>
                <a:schemeClr val="accent6"/>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50400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2.91667E-6 0.00023 L 0.15 0.00023 " pathEditMode="relative" rAng="0" ptsTypes="AA">
                                      <p:cBhvr>
                                        <p:cTn id="6" dur="2000" fill="hold"/>
                                        <p:tgtEl>
                                          <p:spTgt spid="9"/>
                                        </p:tgtEl>
                                        <p:attrNameLst>
                                          <p:attrName>ppt_x</p:attrName>
                                          <p:attrName>ppt_y</p:attrName>
                                        </p:attrNameLst>
                                      </p:cBhvr>
                                      <p:rCtr x="7500" y="0"/>
                                    </p:animMotion>
                                  </p:childTnLst>
                                </p:cTn>
                              </p:par>
                            </p:childTnLst>
                          </p:cTn>
                        </p:par>
                        <p:par>
                          <p:cTn id="7" fill="hold">
                            <p:stCondLst>
                              <p:cond delay="2000"/>
                            </p:stCondLst>
                            <p:childTnLst>
                              <p:par>
                                <p:cTn id="8" presetID="22" presetClass="entr" presetSubtype="1" fill="hold" nodeType="after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up)">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63" presetClass="path" presetSubtype="0" accel="50000" decel="50000" fill="hold" nodeType="clickEffect">
                                  <p:stCondLst>
                                    <p:cond delay="0"/>
                                  </p:stCondLst>
                                  <p:childTnLst>
                                    <p:animMotion origin="layout" path="M 0.15 0.00023 L 0.46433 0.00023 " pathEditMode="relative" rAng="0" ptsTypes="AA">
                                      <p:cBhvr>
                                        <p:cTn id="28" dur="2000" fill="hold"/>
                                        <p:tgtEl>
                                          <p:spTgt spid="9"/>
                                        </p:tgtEl>
                                        <p:attrNameLst>
                                          <p:attrName>ppt_x</p:attrName>
                                          <p:attrName>ppt_y</p:attrName>
                                        </p:attrNameLst>
                                      </p:cBhvr>
                                      <p:rCtr x="15716" y="0"/>
                                    </p:animMotion>
                                  </p:childTnLst>
                                </p:cTn>
                              </p:par>
                              <p:par>
                                <p:cTn id="29" presetID="42" presetClass="path" presetSubtype="0" decel="50000" fill="hold" nodeType="withEffect">
                                  <p:stCondLst>
                                    <p:cond delay="0"/>
                                  </p:stCondLst>
                                  <p:childTnLst>
                                    <p:animMotion origin="layout" path="M -2.08333E-7 4.07407E-6 L 0.1599 -0.39167 " pathEditMode="relative" rAng="0" ptsTypes="AA">
                                      <p:cBhvr>
                                        <p:cTn id="30" dur="2000" fill="hold"/>
                                        <p:tgtEl>
                                          <p:spTgt spid="15"/>
                                        </p:tgtEl>
                                        <p:attrNameLst>
                                          <p:attrName>ppt_x</p:attrName>
                                          <p:attrName>ppt_y</p:attrName>
                                        </p:attrNameLst>
                                      </p:cBhvr>
                                      <p:rCtr x="7995" y="-19583"/>
                                    </p:animMotion>
                                  </p:childTnLst>
                                </p:cTn>
                              </p:par>
                            </p:childTnLst>
                          </p:cTn>
                        </p:par>
                        <p:par>
                          <p:cTn id="31" fill="hold">
                            <p:stCondLst>
                              <p:cond delay="2000"/>
                            </p:stCondLst>
                            <p:childTnLst>
                              <p:par>
                                <p:cTn id="32" presetID="22" presetClass="entr" presetSubtype="4" fill="hold" nodeType="after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down)">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63" presetClass="path" presetSubtype="0" accel="50000" decel="50000" fill="hold" nodeType="clickEffect">
                                  <p:stCondLst>
                                    <p:cond delay="0"/>
                                  </p:stCondLst>
                                  <p:childTnLst>
                                    <p:animMotion origin="layout" path="M 0.46433 0.00023 L 0.65821 4.07407E-6 " pathEditMode="relative" rAng="0" ptsTypes="AA">
                                      <p:cBhvr>
                                        <p:cTn id="46" dur="2000" fill="hold"/>
                                        <p:tgtEl>
                                          <p:spTgt spid="9"/>
                                        </p:tgtEl>
                                        <p:attrNameLst>
                                          <p:attrName>ppt_x</p:attrName>
                                          <p:attrName>ppt_y</p:attrName>
                                        </p:attrNameLst>
                                      </p:cBhvr>
                                      <p:rCtr x="9687" y="-23"/>
                                    </p:animMotion>
                                  </p:childTnLst>
                                </p:cTn>
                              </p:par>
                            </p:childTnLst>
                          </p:cTn>
                        </p:par>
                        <p:par>
                          <p:cTn id="47" fill="hold">
                            <p:stCondLst>
                              <p:cond delay="2000"/>
                            </p:stCondLst>
                            <p:childTnLst>
                              <p:par>
                                <p:cTn id="48" presetID="22" presetClass="entr" presetSubtype="1" fill="hold"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up)">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P spid="10" grpId="0"/>
      <p:bldP spid="12" grpId="0"/>
      <p:bldP spid="14" grpId="0"/>
      <p:bldP spid="16"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D8993-EB01-649F-1A8E-A1ED404C6F25}"/>
              </a:ext>
            </a:extLst>
          </p:cNvPr>
          <p:cNvSpPr>
            <a:spLocks noGrp="1"/>
          </p:cNvSpPr>
          <p:nvPr>
            <p:ph type="title"/>
          </p:nvPr>
        </p:nvSpPr>
        <p:spPr/>
        <p:txBody>
          <a:bodyPr/>
          <a:lstStyle/>
          <a:p>
            <a:r>
              <a:rPr lang="en-US" dirty="0"/>
              <a:t>Task Force Next Steps</a:t>
            </a:r>
          </a:p>
        </p:txBody>
      </p:sp>
      <p:sp>
        <p:nvSpPr>
          <p:cNvPr id="3" name="Content Placeholder 2">
            <a:extLst>
              <a:ext uri="{FF2B5EF4-FFF2-40B4-BE49-F238E27FC236}">
                <a16:creationId xmlns:a16="http://schemas.microsoft.com/office/drawing/2014/main" id="{9097219A-F745-21D3-BB80-179CA2BCEAE0}"/>
              </a:ext>
            </a:extLst>
          </p:cNvPr>
          <p:cNvSpPr>
            <a:spLocks noGrp="1"/>
          </p:cNvSpPr>
          <p:nvPr>
            <p:ph idx="1"/>
          </p:nvPr>
        </p:nvSpPr>
        <p:spPr/>
        <p:txBody>
          <a:bodyPr/>
          <a:lstStyle/>
          <a:p>
            <a:pPr marL="514350" indent="-514350">
              <a:buFont typeface="+mj-lt"/>
              <a:buAutoNum type="arabicPeriod"/>
            </a:pPr>
            <a:r>
              <a:rPr lang="en-US" dirty="0"/>
              <a:t>Identify the operational and clinical information that needs to be shared in each step.</a:t>
            </a:r>
          </a:p>
          <a:p>
            <a:pPr marL="514350" indent="-514350">
              <a:buFont typeface="+mj-lt"/>
              <a:buAutoNum type="arabicPeriod"/>
            </a:pPr>
            <a:r>
              <a:rPr lang="en-US" dirty="0"/>
              <a:t>Identify where that information exists within the standards used.</a:t>
            </a:r>
          </a:p>
          <a:p>
            <a:pPr marL="514350" indent="-514350">
              <a:buFont typeface="+mj-lt"/>
              <a:buAutoNum type="arabicPeriod"/>
            </a:pPr>
            <a:r>
              <a:rPr lang="en-US" dirty="0"/>
              <a:t>Create resources for transforming data between C-CDA and NEMSIS XML.</a:t>
            </a:r>
          </a:p>
        </p:txBody>
      </p:sp>
    </p:spTree>
    <p:extLst>
      <p:ext uri="{BB962C8B-B14F-4D97-AF65-F5344CB8AC3E}">
        <p14:creationId xmlns:p14="http://schemas.microsoft.com/office/powerpoint/2010/main" val="1490452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6413EA-4764-5A05-7817-E6B7BE7CDB5A}"/>
              </a:ext>
            </a:extLst>
          </p:cNvPr>
          <p:cNvSpPr>
            <a:spLocks noGrp="1"/>
          </p:cNvSpPr>
          <p:nvPr>
            <p:ph type="title"/>
          </p:nvPr>
        </p:nvSpPr>
        <p:spPr/>
        <p:txBody>
          <a:bodyPr/>
          <a:lstStyle/>
          <a:p>
            <a:r>
              <a:rPr lang="en-US" dirty="0"/>
              <a:t>National Database Outcomes Challenge</a:t>
            </a:r>
          </a:p>
        </p:txBody>
      </p:sp>
      <p:sp>
        <p:nvSpPr>
          <p:cNvPr id="5" name="Text Placeholder 4">
            <a:extLst>
              <a:ext uri="{FF2B5EF4-FFF2-40B4-BE49-F238E27FC236}">
                <a16:creationId xmlns:a16="http://schemas.microsoft.com/office/drawing/2014/main" id="{B010F442-4D1F-C079-72C8-D81D1FEA9D0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5075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4DFE3B-2A27-CCFA-A6F4-9B008565FBB5}"/>
              </a:ext>
            </a:extLst>
          </p:cNvPr>
          <p:cNvSpPr>
            <a:spLocks noGrp="1"/>
          </p:cNvSpPr>
          <p:nvPr>
            <p:ph type="sldNum" sz="quarter" idx="10"/>
          </p:nvPr>
        </p:nvSpPr>
        <p:spPr/>
        <p:txBody>
          <a:bodyPr/>
          <a:lstStyle/>
          <a:p>
            <a:fld id="{D8D877B3-D348-4611-9BDB-C5374591D951}" type="slidenum">
              <a:rPr lang="en-US" smtClean="0">
                <a:latin typeface="Verdana" panose="020B0604030504040204" pitchFamily="34" charset="0"/>
                <a:ea typeface="Verdana" panose="020B0604030504040204" pitchFamily="34" charset="0"/>
              </a:rPr>
              <a:pPr/>
              <a:t>15</a:t>
            </a:fld>
            <a:endParaRPr lang="en-US" dirty="0">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1EABC9CC-CDA5-1CDB-82D2-7D2A639EA17A}"/>
              </a:ext>
            </a:extLst>
          </p:cNvPr>
          <p:cNvSpPr txBox="1">
            <a:spLocks/>
          </p:cNvSpPr>
          <p:nvPr/>
        </p:nvSpPr>
        <p:spPr>
          <a:xfrm>
            <a:off x="838200" y="737394"/>
            <a:ext cx="10515600" cy="5383212"/>
          </a:xfrm>
          <a:prstGeom prst="rect">
            <a:avLst/>
          </a:prstGeom>
        </p:spPr>
        <p:txBody>
          <a:bodyPr vert="horz" lIns="91440" tIns="45720" rIns="91440" bIns="45720" rtlCol="0">
            <a:normAutofit/>
          </a:bodyPr>
          <a:lstStyle>
            <a:lvl1pPr marL="0" indent="0" algn="l" defTabSz="914318" rtl="0" eaLnBrk="1" latinLnBrk="0" hangingPunct="1">
              <a:lnSpc>
                <a:spcPct val="100000"/>
              </a:lnSpc>
              <a:spcBef>
                <a:spcPts val="600"/>
              </a:spcBef>
              <a:buFont typeface="Arial" panose="020B0604020202020204" pitchFamily="34" charset="0"/>
              <a:buNone/>
              <a:defRPr sz="2000" b="0" i="0" kern="1200">
                <a:solidFill>
                  <a:srgbClr val="333333"/>
                </a:solidFill>
                <a:latin typeface="Century Gothic" panose="020B0502020202020204" pitchFamily="34" charset="0"/>
                <a:ea typeface="+mn-ea"/>
                <a:cs typeface="+mn-cs"/>
              </a:defRPr>
            </a:lvl1pPr>
            <a:lvl2pPr marL="171450" indent="-171450" algn="l" defTabSz="914318" rtl="0" eaLnBrk="1" latinLnBrk="0" hangingPunct="1">
              <a:lnSpc>
                <a:spcPct val="100000"/>
              </a:lnSpc>
              <a:spcBef>
                <a:spcPts val="600"/>
              </a:spcBef>
              <a:buClr>
                <a:schemeClr val="accent3"/>
              </a:buClr>
              <a:buFont typeface="Arial" panose="020B0604020202020204" pitchFamily="34" charset="0"/>
              <a:buChar char="•"/>
              <a:defRPr sz="1800" kern="1200">
                <a:solidFill>
                  <a:srgbClr val="333333"/>
                </a:solidFill>
                <a:latin typeface="Century Gothic" panose="020B0502020202020204" pitchFamily="34" charset="0"/>
                <a:ea typeface="+mn-ea"/>
                <a:cs typeface="+mn-cs"/>
              </a:defRPr>
            </a:lvl2pPr>
            <a:lvl3pPr marL="406400" indent="-203200" algn="l" defTabSz="914318" rtl="0" eaLnBrk="1" latinLnBrk="0" hangingPunct="1">
              <a:lnSpc>
                <a:spcPct val="100000"/>
              </a:lnSpc>
              <a:spcBef>
                <a:spcPts val="600"/>
              </a:spcBef>
              <a:buClr>
                <a:schemeClr val="accent3"/>
              </a:buClr>
              <a:buFont typeface="Arial" panose="020B0604020202020204" pitchFamily="34" charset="0"/>
              <a:buChar char="•"/>
              <a:tabLst/>
              <a:defRPr sz="1600" b="0" i="0" kern="1200">
                <a:solidFill>
                  <a:srgbClr val="333333"/>
                </a:solidFill>
                <a:latin typeface="Century Gothic" panose="020B0502020202020204" pitchFamily="34" charset="0"/>
                <a:ea typeface="+mn-ea"/>
                <a:cs typeface="+mn-cs"/>
              </a:defRPr>
            </a:lvl3pPr>
            <a:lvl4pPr marL="628650" indent="-203200" algn="l" defTabSz="914318" rtl="0" eaLnBrk="1" latinLnBrk="0" hangingPunct="1">
              <a:lnSpc>
                <a:spcPct val="100000"/>
              </a:lnSpc>
              <a:spcBef>
                <a:spcPts val="600"/>
              </a:spcBef>
              <a:buClr>
                <a:schemeClr val="accent3"/>
              </a:buClr>
              <a:buFont typeface="Arial" panose="020B0604020202020204" pitchFamily="34" charset="0"/>
              <a:buChar char="•"/>
              <a:tabLst/>
              <a:defRPr sz="1400" b="0" i="0" kern="1200">
                <a:solidFill>
                  <a:srgbClr val="333333"/>
                </a:solidFill>
                <a:latin typeface="Century Gothic" panose="020B0502020202020204" pitchFamily="34" charset="0"/>
                <a:ea typeface="+mn-ea"/>
                <a:cs typeface="+mn-cs"/>
              </a:defRPr>
            </a:lvl4pPr>
            <a:lvl5pPr marL="863600" indent="-203200" algn="l" defTabSz="914318" rtl="0" eaLnBrk="1" latinLnBrk="0" hangingPunct="1">
              <a:lnSpc>
                <a:spcPct val="100000"/>
              </a:lnSpc>
              <a:spcBef>
                <a:spcPts val="600"/>
              </a:spcBef>
              <a:buClr>
                <a:schemeClr val="accent3"/>
              </a:buClr>
              <a:buFont typeface="Arial" panose="020B0604020202020204" pitchFamily="34" charset="0"/>
              <a:buChar char="•"/>
              <a:tabLst/>
              <a:defRPr sz="1200" b="0" i="0" kern="1200" baseline="0">
                <a:solidFill>
                  <a:srgbClr val="333333"/>
                </a:solidFill>
                <a:latin typeface="Century Gothic" panose="020B0502020202020204" pitchFamily="34" charset="0"/>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lgn="ctr"/>
            <a:r>
              <a:rPr lang="en-US" sz="2400" dirty="0">
                <a:latin typeface="Verdana" panose="020B0604030504040204" pitchFamily="34" charset="0"/>
                <a:ea typeface="Verdana" panose="020B0604030504040204" pitchFamily="34" charset="0"/>
              </a:rPr>
              <a:t>In </a:t>
            </a:r>
            <a:r>
              <a:rPr lang="en-US" sz="2400" b="1" dirty="0">
                <a:latin typeface="Verdana" panose="020B0604030504040204" pitchFamily="34" charset="0"/>
                <a:ea typeface="Verdana" panose="020B0604030504040204" pitchFamily="34" charset="0"/>
              </a:rPr>
              <a:t>2022</a:t>
            </a:r>
            <a:r>
              <a:rPr lang="en-US" sz="2400" dirty="0">
                <a:latin typeface="Verdana" panose="020B0604030504040204" pitchFamily="34" charset="0"/>
                <a:ea typeface="Verdana" panose="020B0604030504040204" pitchFamily="34" charset="0"/>
              </a:rPr>
              <a:t>,</a:t>
            </a:r>
          </a:p>
          <a:p>
            <a:pPr algn="ctr"/>
            <a:r>
              <a:rPr lang="en-US" sz="2400" dirty="0">
                <a:latin typeface="Verdana" panose="020B0604030504040204" pitchFamily="34" charset="0"/>
                <a:ea typeface="Verdana" panose="020B0604030504040204" pitchFamily="34" charset="0"/>
              </a:rPr>
              <a:t>hospital outcomes</a:t>
            </a:r>
          </a:p>
          <a:p>
            <a:pPr algn="ctr"/>
            <a:r>
              <a:rPr lang="en-US" sz="2400" dirty="0">
                <a:latin typeface="Verdana" panose="020B0604030504040204" pitchFamily="34" charset="0"/>
                <a:ea typeface="Verdana" panose="020B0604030504040204" pitchFamily="34" charset="0"/>
              </a:rPr>
              <a:t>were recorded on</a:t>
            </a:r>
          </a:p>
          <a:p>
            <a:pPr algn="ctr">
              <a:spcAft>
                <a:spcPts val="1000"/>
              </a:spcAft>
            </a:pPr>
            <a:r>
              <a:rPr lang="en-US" sz="11500" dirty="0">
                <a:solidFill>
                  <a:schemeClr val="accent1"/>
                </a:solidFill>
                <a:latin typeface="Verdana" panose="020B0604030504040204" pitchFamily="34" charset="0"/>
                <a:ea typeface="Verdana" panose="020B0604030504040204" pitchFamily="34" charset="0"/>
              </a:rPr>
              <a:t>1.4%</a:t>
            </a:r>
          </a:p>
          <a:p>
            <a:pPr algn="ctr"/>
            <a:r>
              <a:rPr lang="en-US" sz="2400" dirty="0">
                <a:latin typeface="Verdana" panose="020B0604030504040204" pitchFamily="34" charset="0"/>
                <a:ea typeface="Verdana" panose="020B0604030504040204" pitchFamily="34" charset="0"/>
              </a:rPr>
              <a:t>of PCRs</a:t>
            </a:r>
          </a:p>
          <a:p>
            <a:pPr algn="ctr"/>
            <a:r>
              <a:rPr lang="en-US" sz="2400" dirty="0">
                <a:latin typeface="Verdana" panose="020B0604030504040204" pitchFamily="34" charset="0"/>
                <a:ea typeface="Verdana" panose="020B0604030504040204" pitchFamily="34" charset="0"/>
              </a:rPr>
              <a:t>in the national EMS database</a:t>
            </a:r>
          </a:p>
          <a:p>
            <a:pPr algn="ctr"/>
            <a:r>
              <a:rPr lang="en-US" sz="2400" dirty="0">
                <a:latin typeface="Verdana" panose="020B0604030504040204" pitchFamily="34" charset="0"/>
                <a:ea typeface="Verdana" panose="020B0604030504040204" pitchFamily="34" charset="0"/>
              </a:rPr>
              <a:t>where a patient was treated and transported by EMS</a:t>
            </a:r>
          </a:p>
        </p:txBody>
      </p:sp>
    </p:spTree>
    <p:extLst>
      <p:ext uri="{BB962C8B-B14F-4D97-AF65-F5344CB8AC3E}">
        <p14:creationId xmlns:p14="http://schemas.microsoft.com/office/powerpoint/2010/main" val="530958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AF1E5-7F75-219A-D3CE-13AC91E0A399}"/>
              </a:ext>
            </a:extLst>
          </p:cNvPr>
          <p:cNvSpPr>
            <a:spLocks noGrp="1"/>
          </p:cNvSpPr>
          <p:nvPr>
            <p:ph type="title"/>
          </p:nvPr>
        </p:nvSpPr>
        <p:spPr/>
        <p:txBody>
          <a:bodyPr/>
          <a:lstStyle/>
          <a:p>
            <a:r>
              <a:rPr lang="en-US" dirty="0"/>
              <a:t>If you’re getting hospital outcome data:</a:t>
            </a:r>
          </a:p>
        </p:txBody>
      </p:sp>
      <p:sp>
        <p:nvSpPr>
          <p:cNvPr id="3" name="Content Placeholder 2">
            <a:extLst>
              <a:ext uri="{FF2B5EF4-FFF2-40B4-BE49-F238E27FC236}">
                <a16:creationId xmlns:a16="http://schemas.microsoft.com/office/drawing/2014/main" id="{516E6C6C-8C93-DEE2-90B6-7D12CB1CFB29}"/>
              </a:ext>
            </a:extLst>
          </p:cNvPr>
          <p:cNvSpPr>
            <a:spLocks noGrp="1"/>
          </p:cNvSpPr>
          <p:nvPr>
            <p:ph idx="1"/>
          </p:nvPr>
        </p:nvSpPr>
        <p:spPr/>
        <p:txBody>
          <a:bodyPr/>
          <a:lstStyle/>
          <a:p>
            <a:pPr marL="514350" indent="-514350">
              <a:buFont typeface="+mj-lt"/>
              <a:buAutoNum type="arabicPeriod"/>
            </a:pPr>
            <a:r>
              <a:rPr lang="en-US" dirty="0"/>
              <a:t>Contact me.</a:t>
            </a:r>
          </a:p>
          <a:p>
            <a:pPr marL="514350" indent="-514350">
              <a:buFont typeface="+mj-lt"/>
              <a:buAutoNum type="arabicPeriod"/>
            </a:pPr>
            <a:r>
              <a:rPr lang="en-US" dirty="0"/>
              <a:t>I’ll check for outcome data from your agency/software in the national database.</a:t>
            </a:r>
          </a:p>
          <a:p>
            <a:pPr marL="514350" indent="-514350">
              <a:buFont typeface="+mj-lt"/>
              <a:buAutoNum type="arabicPeriod"/>
            </a:pPr>
            <a:r>
              <a:rPr lang="en-US" dirty="0"/>
              <a:t>If your outcome data isn’t making it to the national database, we’ll work to fix the gap.</a:t>
            </a:r>
          </a:p>
          <a:p>
            <a:pPr marL="514350" indent="-514350">
              <a:buFont typeface="+mj-lt"/>
              <a:buAutoNum type="arabicPeriod"/>
            </a:pPr>
            <a:r>
              <a:rPr lang="en-US" dirty="0"/>
              <a:t>Celebrate!</a:t>
            </a:r>
          </a:p>
        </p:txBody>
      </p:sp>
    </p:spTree>
    <p:extLst>
      <p:ext uri="{BB962C8B-B14F-4D97-AF65-F5344CB8AC3E}">
        <p14:creationId xmlns:p14="http://schemas.microsoft.com/office/powerpoint/2010/main" val="1437451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8C519F-6E56-393F-D2E2-B390FDB1F4B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C41090-36AC-166F-D1A0-AD7E7C21F4DD}"/>
              </a:ext>
            </a:extLst>
          </p:cNvPr>
          <p:cNvSpPr>
            <a:spLocks noGrp="1"/>
          </p:cNvSpPr>
          <p:nvPr>
            <p:ph sz="half" idx="1"/>
          </p:nvPr>
        </p:nvSpPr>
        <p:spPr/>
        <p:txBody>
          <a:bodyPr/>
          <a:lstStyle/>
          <a:p>
            <a:pPr marL="0" indent="0">
              <a:buNone/>
            </a:pPr>
            <a:r>
              <a:rPr lang="en-US" dirty="0"/>
              <a:t>Joshua Legler</a:t>
            </a:r>
          </a:p>
          <a:p>
            <a:pPr marL="0" indent="0">
              <a:buNone/>
            </a:pPr>
            <a:r>
              <a:rPr lang="en-US" dirty="0"/>
              <a:t>josh@joshualegler.com</a:t>
            </a:r>
          </a:p>
          <a:p>
            <a:pPr marL="0" indent="0">
              <a:buNone/>
            </a:pPr>
            <a:r>
              <a:rPr lang="en-US" dirty="0"/>
              <a:t>971-264-4702</a:t>
            </a:r>
          </a:p>
        </p:txBody>
      </p:sp>
      <p:sp>
        <p:nvSpPr>
          <p:cNvPr id="5" name="Content Placeholder 4">
            <a:extLst>
              <a:ext uri="{FF2B5EF4-FFF2-40B4-BE49-F238E27FC236}">
                <a16:creationId xmlns:a16="http://schemas.microsoft.com/office/drawing/2014/main" id="{35D09C33-901A-74D3-B336-36F52B68FED9}"/>
              </a:ext>
            </a:extLst>
          </p:cNvPr>
          <p:cNvSpPr>
            <a:spLocks noGrp="1"/>
          </p:cNvSpPr>
          <p:nvPr>
            <p:ph sz="half" idx="2"/>
          </p:nvPr>
        </p:nvSpPr>
        <p:spPr/>
        <p:txBody>
          <a:bodyPr/>
          <a:lstStyle/>
          <a:p>
            <a:pPr marL="0" indent="0">
              <a:buNone/>
            </a:pPr>
            <a:r>
              <a:rPr lang="en-US" dirty="0"/>
              <a:t>nemsis.org</a:t>
            </a:r>
            <a:br>
              <a:rPr lang="en-US" dirty="0"/>
            </a:br>
            <a:r>
              <a:rPr lang="en-US" dirty="0"/>
              <a:t>/using-</a:t>
            </a:r>
            <a:r>
              <a:rPr lang="en-US" dirty="0" err="1"/>
              <a:t>ems</a:t>
            </a:r>
            <a:r>
              <a:rPr lang="en-US" dirty="0"/>
              <a:t>-data</a:t>
            </a:r>
            <a:br>
              <a:rPr lang="en-US" dirty="0"/>
            </a:br>
            <a:r>
              <a:rPr lang="en-US" dirty="0"/>
              <a:t>/interoperability</a:t>
            </a:r>
          </a:p>
        </p:txBody>
      </p:sp>
      <p:pic>
        <p:nvPicPr>
          <p:cNvPr id="6" name="Picture 5" descr="https://nemsis.org/using-ems-data/interoperability/">
            <a:extLst>
              <a:ext uri="{FF2B5EF4-FFF2-40B4-BE49-F238E27FC236}">
                <a16:creationId xmlns:a16="http://schemas.microsoft.com/office/drawing/2014/main" id="{AC99ED66-398B-5A5F-9937-679716D6E82F}"/>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19800" y="3065929"/>
            <a:ext cx="2494844" cy="2494844"/>
          </a:xfrm>
          <a:prstGeom prst="rect">
            <a:avLst/>
          </a:prstGeom>
        </p:spPr>
      </p:pic>
    </p:spTree>
    <p:extLst>
      <p:ext uri="{BB962C8B-B14F-4D97-AF65-F5344CB8AC3E}">
        <p14:creationId xmlns:p14="http://schemas.microsoft.com/office/powerpoint/2010/main" val="2792547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949C9-CE98-7CAE-052C-8B12863D50B4}"/>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191E27F-D2A8-4A9D-9140-082356EBCAF1}"/>
              </a:ext>
            </a:extLst>
          </p:cNvPr>
          <p:cNvSpPr>
            <a:spLocks noGrp="1"/>
          </p:cNvSpPr>
          <p:nvPr>
            <p:ph idx="1"/>
          </p:nvPr>
        </p:nvSpPr>
        <p:spPr/>
        <p:txBody>
          <a:bodyPr/>
          <a:lstStyle/>
          <a:p>
            <a:pPr marL="514350" indent="-514350">
              <a:buFont typeface="+mj-lt"/>
              <a:buAutoNum type="arabicPeriod"/>
            </a:pPr>
            <a:r>
              <a:rPr lang="en-US" dirty="0"/>
              <a:t>How EMS providers can participate in existing health information networks to share data</a:t>
            </a:r>
          </a:p>
          <a:p>
            <a:pPr marL="514350" indent="-514350">
              <a:buFont typeface="+mj-lt"/>
              <a:buAutoNum type="arabicPeriod"/>
            </a:pPr>
            <a:r>
              <a:rPr lang="en-US" dirty="0"/>
              <a:t>What EMS vendors need to do to implement connections with health information networks</a:t>
            </a:r>
          </a:p>
          <a:p>
            <a:pPr marL="514350" indent="-514350">
              <a:buFont typeface="+mj-lt"/>
              <a:buAutoNum type="arabicPeriod"/>
            </a:pPr>
            <a:r>
              <a:rPr lang="en-US" dirty="0"/>
              <a:t>Where to find resources for implementing interoperability in EMS</a:t>
            </a:r>
          </a:p>
          <a:p>
            <a:pPr marL="514350" indent="-514350">
              <a:buFont typeface="+mj-lt"/>
              <a:buAutoNum type="arabicPeriod"/>
            </a:pPr>
            <a:r>
              <a:rPr lang="en-US" dirty="0"/>
              <a:t>Quick wins for increasing the amount of outcome data in the national EMS database</a:t>
            </a:r>
          </a:p>
          <a:p>
            <a:pPr marL="514350" indent="-514350">
              <a:buFont typeface="+mj-lt"/>
              <a:buAutoNum type="arabicPeriod"/>
            </a:pPr>
            <a:endParaRPr lang="en-US" dirty="0"/>
          </a:p>
        </p:txBody>
      </p:sp>
    </p:spTree>
    <p:extLst>
      <p:ext uri="{BB962C8B-B14F-4D97-AF65-F5344CB8AC3E}">
        <p14:creationId xmlns:p14="http://schemas.microsoft.com/office/powerpoint/2010/main" val="2208347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descr="Ambulance with solid fill">
            <a:extLst>
              <a:ext uri="{FF2B5EF4-FFF2-40B4-BE49-F238E27FC236}">
                <a16:creationId xmlns:a16="http://schemas.microsoft.com/office/drawing/2014/main" id="{101CFEEC-5BC0-B04F-C67C-B30C889CC0D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0285" y="3892403"/>
            <a:ext cx="1828800" cy="1828800"/>
          </a:xfrm>
          <a:prstGeom prst="rect">
            <a:avLst/>
          </a:prstGeom>
        </p:spPr>
      </p:pic>
      <p:pic>
        <p:nvPicPr>
          <p:cNvPr id="11" name="Graphic 10" descr="Hospital with solid fill">
            <a:extLst>
              <a:ext uri="{FF2B5EF4-FFF2-40B4-BE49-F238E27FC236}">
                <a16:creationId xmlns:a16="http://schemas.microsoft.com/office/drawing/2014/main" id="{F7AEC81F-1D43-5473-7C26-94A64C4C069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70683" y="1151394"/>
            <a:ext cx="1371600" cy="1371600"/>
          </a:xfrm>
          <a:prstGeom prst="rect">
            <a:avLst/>
          </a:prstGeom>
        </p:spPr>
      </p:pic>
      <p:pic>
        <p:nvPicPr>
          <p:cNvPr id="13" name="Graphic 12" descr="Cloud with solid fill">
            <a:extLst>
              <a:ext uri="{FF2B5EF4-FFF2-40B4-BE49-F238E27FC236}">
                <a16:creationId xmlns:a16="http://schemas.microsoft.com/office/drawing/2014/main" id="{43611D0F-A720-768E-1DBD-A33A83BAC7D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972865" y="1151394"/>
            <a:ext cx="1371600" cy="1371600"/>
          </a:xfrm>
          <a:prstGeom prst="rect">
            <a:avLst/>
          </a:prstGeom>
        </p:spPr>
      </p:pic>
      <p:pic>
        <p:nvPicPr>
          <p:cNvPr id="15" name="Graphic 14" descr="Sling with solid fill">
            <a:extLst>
              <a:ext uri="{FF2B5EF4-FFF2-40B4-BE49-F238E27FC236}">
                <a16:creationId xmlns:a16="http://schemas.microsoft.com/office/drawing/2014/main" id="{E8EAA490-E900-26C6-884D-F1970A847DB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344465" y="4349603"/>
            <a:ext cx="914400" cy="914400"/>
          </a:xfrm>
          <a:prstGeom prst="rect">
            <a:avLst/>
          </a:prstGeom>
        </p:spPr>
      </p:pic>
      <p:grpSp>
        <p:nvGrpSpPr>
          <p:cNvPr id="20" name="Group 19">
            <a:extLst>
              <a:ext uri="{FF2B5EF4-FFF2-40B4-BE49-F238E27FC236}">
                <a16:creationId xmlns:a16="http://schemas.microsoft.com/office/drawing/2014/main" id="{3966E081-DE06-B4DB-3858-C27CE05CCCC8}"/>
              </a:ext>
            </a:extLst>
          </p:cNvPr>
          <p:cNvGrpSpPr/>
          <p:nvPr/>
        </p:nvGrpSpPr>
        <p:grpSpPr>
          <a:xfrm>
            <a:off x="3166735" y="2522994"/>
            <a:ext cx="1007007" cy="1369409"/>
            <a:chOff x="3155161" y="2522994"/>
            <a:chExt cx="1007007" cy="1369409"/>
          </a:xfrm>
        </p:grpSpPr>
        <p:cxnSp>
          <p:nvCxnSpPr>
            <p:cNvPr id="17" name="Straight Arrow Connector 16">
              <a:extLst>
                <a:ext uri="{FF2B5EF4-FFF2-40B4-BE49-F238E27FC236}">
                  <a16:creationId xmlns:a16="http://schemas.microsoft.com/office/drawing/2014/main" id="{0AB611FE-733D-9C1D-6CB7-4D8F8170D809}"/>
                </a:ext>
              </a:extLst>
            </p:cNvPr>
            <p:cNvCxnSpPr>
              <a:cxnSpLocks/>
              <a:stCxn id="13" idx="2"/>
            </p:cNvCxnSpPr>
            <p:nvPr/>
          </p:nvCxnSpPr>
          <p:spPr>
            <a:xfrm>
              <a:off x="3658665" y="2522994"/>
              <a:ext cx="0" cy="1369409"/>
            </a:xfrm>
            <a:prstGeom prst="straightConnector1">
              <a:avLst/>
            </a:prstGeom>
            <a:ln w="762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8ECD1DA-3C6D-267B-8FB2-558560033979}"/>
                </a:ext>
              </a:extLst>
            </p:cNvPr>
            <p:cNvSpPr txBox="1"/>
            <p:nvPr/>
          </p:nvSpPr>
          <p:spPr>
            <a:xfrm>
              <a:off x="3155161" y="2700516"/>
              <a:ext cx="1007007" cy="646331"/>
            </a:xfrm>
            <a:prstGeom prst="rect">
              <a:avLst/>
            </a:prstGeom>
            <a:solidFill>
              <a:schemeClr val="bg1"/>
            </a:solidFill>
            <a:ln w="38100">
              <a:solidFill>
                <a:schemeClr val="tx1"/>
              </a:solidFill>
            </a:ln>
          </p:spPr>
          <p:txBody>
            <a:bodyPr wrap="none" rtlCol="0">
              <a:spAutoFit/>
            </a:bodyPr>
            <a:lstStyle/>
            <a:p>
              <a:r>
                <a:rPr lang="en-US" dirty="0">
                  <a:latin typeface="Verdana" panose="020B0604030504040204" pitchFamily="34" charset="0"/>
                  <a:ea typeface="Verdana" panose="020B0604030504040204" pitchFamily="34" charset="0"/>
                </a:rPr>
                <a:t>Patient</a:t>
              </a:r>
            </a:p>
            <a:p>
              <a:r>
                <a:rPr lang="en-US" dirty="0">
                  <a:latin typeface="Verdana" panose="020B0604030504040204" pitchFamily="34" charset="0"/>
                  <a:ea typeface="Verdana" panose="020B0604030504040204" pitchFamily="34" charset="0"/>
                </a:rPr>
                <a:t>History</a:t>
              </a:r>
            </a:p>
          </p:txBody>
        </p:sp>
      </p:grpSp>
      <p:grpSp>
        <p:nvGrpSpPr>
          <p:cNvPr id="28" name="Group 27">
            <a:extLst>
              <a:ext uri="{FF2B5EF4-FFF2-40B4-BE49-F238E27FC236}">
                <a16:creationId xmlns:a16="http://schemas.microsoft.com/office/drawing/2014/main" id="{6E20E355-0564-2103-BA3A-58A495A187D2}"/>
              </a:ext>
            </a:extLst>
          </p:cNvPr>
          <p:cNvGrpSpPr/>
          <p:nvPr/>
        </p:nvGrpSpPr>
        <p:grpSpPr>
          <a:xfrm>
            <a:off x="6960947" y="2527844"/>
            <a:ext cx="950068" cy="1369409"/>
            <a:chOff x="7384075" y="2930533"/>
            <a:chExt cx="950068" cy="1369409"/>
          </a:xfrm>
        </p:grpSpPr>
        <p:cxnSp>
          <p:nvCxnSpPr>
            <p:cNvPr id="22" name="Straight Arrow Connector 21">
              <a:extLst>
                <a:ext uri="{FF2B5EF4-FFF2-40B4-BE49-F238E27FC236}">
                  <a16:creationId xmlns:a16="http://schemas.microsoft.com/office/drawing/2014/main" id="{82A60AAD-D468-6A02-279E-1B6F2956690A}"/>
                </a:ext>
              </a:extLst>
            </p:cNvPr>
            <p:cNvCxnSpPr>
              <a:cxnSpLocks/>
            </p:cNvCxnSpPr>
            <p:nvPr/>
          </p:nvCxnSpPr>
          <p:spPr>
            <a:xfrm flipV="1">
              <a:off x="7859109" y="2930533"/>
              <a:ext cx="0" cy="1369409"/>
            </a:xfrm>
            <a:prstGeom prst="straightConnector1">
              <a:avLst/>
            </a:prstGeom>
            <a:ln w="762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AEC7D98-E415-BDDE-438E-73F9FE11D5AE}"/>
                </a:ext>
              </a:extLst>
            </p:cNvPr>
            <p:cNvSpPr txBox="1"/>
            <p:nvPr/>
          </p:nvSpPr>
          <p:spPr>
            <a:xfrm>
              <a:off x="7384075" y="3455769"/>
              <a:ext cx="950068" cy="646331"/>
            </a:xfrm>
            <a:prstGeom prst="rect">
              <a:avLst/>
            </a:prstGeom>
            <a:solidFill>
              <a:schemeClr val="bg1"/>
            </a:solidFill>
            <a:ln w="38100">
              <a:solidFill>
                <a:schemeClr val="tx1"/>
              </a:solidFill>
            </a:ln>
          </p:spPr>
          <p:txBody>
            <a:bodyPr wrap="none" rtlCol="0">
              <a:spAutoFit/>
            </a:bodyPr>
            <a:lstStyle/>
            <a:p>
              <a:pPr algn="ctr"/>
              <a:r>
                <a:rPr lang="en-US" dirty="0">
                  <a:latin typeface="Verdana" panose="020B0604030504040204" pitchFamily="34" charset="0"/>
                  <a:ea typeface="Verdana" panose="020B0604030504040204" pitchFamily="34" charset="0"/>
                </a:rPr>
                <a:t>EMS</a:t>
              </a:r>
            </a:p>
            <a:p>
              <a:pPr algn="ctr"/>
              <a:r>
                <a:rPr lang="en-US" dirty="0">
                  <a:latin typeface="Verdana" panose="020B0604030504040204" pitchFamily="34" charset="0"/>
                  <a:ea typeface="Verdana" panose="020B0604030504040204" pitchFamily="34" charset="0"/>
                </a:rPr>
                <a:t>Report</a:t>
              </a:r>
            </a:p>
          </p:txBody>
        </p:sp>
      </p:grpSp>
      <p:grpSp>
        <p:nvGrpSpPr>
          <p:cNvPr id="29" name="Group 28">
            <a:extLst>
              <a:ext uri="{FF2B5EF4-FFF2-40B4-BE49-F238E27FC236}">
                <a16:creationId xmlns:a16="http://schemas.microsoft.com/office/drawing/2014/main" id="{C51D84FA-44F8-3224-86D5-BE58C5A71D78}"/>
              </a:ext>
            </a:extLst>
          </p:cNvPr>
          <p:cNvGrpSpPr/>
          <p:nvPr/>
        </p:nvGrpSpPr>
        <p:grpSpPr>
          <a:xfrm>
            <a:off x="9186980" y="2527844"/>
            <a:ext cx="1225015" cy="1369409"/>
            <a:chOff x="8618202" y="2932958"/>
            <a:chExt cx="1225015" cy="1369409"/>
          </a:xfrm>
        </p:grpSpPr>
        <p:cxnSp>
          <p:nvCxnSpPr>
            <p:cNvPr id="26" name="Straight Arrow Connector 25">
              <a:extLst>
                <a:ext uri="{FF2B5EF4-FFF2-40B4-BE49-F238E27FC236}">
                  <a16:creationId xmlns:a16="http://schemas.microsoft.com/office/drawing/2014/main" id="{C3E71011-7A2F-DEED-C555-DC2C50FE4EAB}"/>
                </a:ext>
              </a:extLst>
            </p:cNvPr>
            <p:cNvCxnSpPr>
              <a:cxnSpLocks/>
            </p:cNvCxnSpPr>
            <p:nvPr/>
          </p:nvCxnSpPr>
          <p:spPr>
            <a:xfrm>
              <a:off x="9230709" y="2932958"/>
              <a:ext cx="0" cy="1369409"/>
            </a:xfrm>
            <a:prstGeom prst="straightConnector1">
              <a:avLst/>
            </a:prstGeom>
            <a:ln w="762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F2764CB-B7EA-56AD-E74C-5540CE172976}"/>
                </a:ext>
              </a:extLst>
            </p:cNvPr>
            <p:cNvSpPr txBox="1"/>
            <p:nvPr/>
          </p:nvSpPr>
          <p:spPr>
            <a:xfrm>
              <a:off x="8618202" y="3105630"/>
              <a:ext cx="1225015" cy="646331"/>
            </a:xfrm>
            <a:prstGeom prst="rect">
              <a:avLst/>
            </a:prstGeom>
            <a:solidFill>
              <a:schemeClr val="bg1"/>
            </a:solidFill>
            <a:ln w="38100">
              <a:solidFill>
                <a:schemeClr val="tx1"/>
              </a:solidFill>
            </a:ln>
          </p:spPr>
          <p:txBody>
            <a:bodyPr wrap="none" rtlCol="0">
              <a:spAutoFit/>
            </a:bodyPr>
            <a:lstStyle/>
            <a:p>
              <a:pPr algn="ctr"/>
              <a:r>
                <a:rPr lang="en-US" dirty="0">
                  <a:latin typeface="Verdana" panose="020B0604030504040204" pitchFamily="34" charset="0"/>
                  <a:ea typeface="Verdana" panose="020B0604030504040204" pitchFamily="34" charset="0"/>
                </a:rPr>
                <a:t>Hospital</a:t>
              </a:r>
            </a:p>
            <a:p>
              <a:pPr algn="ctr"/>
              <a:r>
                <a:rPr lang="en-US" dirty="0">
                  <a:latin typeface="Verdana" panose="020B0604030504040204" pitchFamily="34" charset="0"/>
                  <a:ea typeface="Verdana" panose="020B0604030504040204" pitchFamily="34" charset="0"/>
                </a:rPr>
                <a:t>Outcome</a:t>
              </a:r>
            </a:p>
          </p:txBody>
        </p:sp>
      </p:grpSp>
    </p:spTree>
    <p:extLst>
      <p:ext uri="{BB962C8B-B14F-4D97-AF65-F5344CB8AC3E}">
        <p14:creationId xmlns:p14="http://schemas.microsoft.com/office/powerpoint/2010/main" val="1300834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2.91667E-6 0.00023 L 0.15 0.00023 " pathEditMode="relative" rAng="0" ptsTypes="AA">
                                      <p:cBhvr>
                                        <p:cTn id="6" dur="2000" fill="hold"/>
                                        <p:tgtEl>
                                          <p:spTgt spid="9"/>
                                        </p:tgtEl>
                                        <p:attrNameLst>
                                          <p:attrName>ppt_x</p:attrName>
                                          <p:attrName>ppt_y</p:attrName>
                                        </p:attrNameLst>
                                      </p:cBhvr>
                                      <p:rCtr x="7500" y="0"/>
                                    </p:animMotion>
                                  </p:childTnLst>
                                </p:cTn>
                              </p:par>
                            </p:childTnLst>
                          </p:cTn>
                        </p:par>
                        <p:par>
                          <p:cTn id="7" fill="hold">
                            <p:stCondLst>
                              <p:cond delay="2000"/>
                            </p:stCondLst>
                            <p:childTnLst>
                              <p:par>
                                <p:cTn id="8" presetID="22" presetClass="entr" presetSubtype="1" fill="hold" nodeType="after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up)">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0.15 0.00023 L 0.46433 0.00023 " pathEditMode="relative" rAng="0" ptsTypes="AA">
                                      <p:cBhvr>
                                        <p:cTn id="14" dur="2000" fill="hold"/>
                                        <p:tgtEl>
                                          <p:spTgt spid="9"/>
                                        </p:tgtEl>
                                        <p:attrNameLst>
                                          <p:attrName>ppt_x</p:attrName>
                                          <p:attrName>ppt_y</p:attrName>
                                        </p:attrNameLst>
                                      </p:cBhvr>
                                      <p:rCtr x="15716" y="0"/>
                                    </p:animMotion>
                                  </p:childTnLst>
                                </p:cTn>
                              </p:par>
                              <p:par>
                                <p:cTn id="15" presetID="42" presetClass="path" presetSubtype="0" decel="50000" fill="hold" nodeType="withEffect">
                                  <p:stCondLst>
                                    <p:cond delay="0"/>
                                  </p:stCondLst>
                                  <p:childTnLst>
                                    <p:animMotion origin="layout" path="M -2.08333E-7 4.07407E-6 L 0.1599 -0.39167 " pathEditMode="relative" rAng="0" ptsTypes="AA">
                                      <p:cBhvr>
                                        <p:cTn id="16" dur="2000" fill="hold"/>
                                        <p:tgtEl>
                                          <p:spTgt spid="15"/>
                                        </p:tgtEl>
                                        <p:attrNameLst>
                                          <p:attrName>ppt_x</p:attrName>
                                          <p:attrName>ppt_y</p:attrName>
                                        </p:attrNameLst>
                                      </p:cBhvr>
                                      <p:rCtr x="7995" y="-19583"/>
                                    </p:animMotion>
                                  </p:childTnLst>
                                </p:cTn>
                              </p:par>
                            </p:childTnLst>
                          </p:cTn>
                        </p:par>
                        <p:par>
                          <p:cTn id="17" fill="hold">
                            <p:stCondLst>
                              <p:cond delay="2000"/>
                            </p:stCondLst>
                            <p:childTnLst>
                              <p:par>
                                <p:cTn id="18" presetID="22" presetClass="entr" presetSubtype="4" fill="hold"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down)">
                                      <p:cBhvr>
                                        <p:cTn id="20" dur="500"/>
                                        <p:tgtEl>
                                          <p:spTgt spid="28"/>
                                        </p:tgtEl>
                                      </p:cBhvr>
                                    </p:animEffect>
                                  </p:childTnLst>
                                </p:cTn>
                              </p:par>
                            </p:childTnLst>
                          </p:cTn>
                        </p:par>
                      </p:childTnLst>
                    </p:cTn>
                  </p:par>
                  <p:par>
                    <p:cTn id="21" fill="hold">
                      <p:stCondLst>
                        <p:cond delay="indefinite"/>
                      </p:stCondLst>
                      <p:childTnLst>
                        <p:par>
                          <p:cTn id="22" fill="hold">
                            <p:stCondLst>
                              <p:cond delay="0"/>
                            </p:stCondLst>
                            <p:childTnLst>
                              <p:par>
                                <p:cTn id="23" presetID="63" presetClass="path" presetSubtype="0" accel="50000" decel="50000" fill="hold" nodeType="clickEffect">
                                  <p:stCondLst>
                                    <p:cond delay="0"/>
                                  </p:stCondLst>
                                  <p:childTnLst>
                                    <p:animMotion origin="layout" path="M 0.46433 0.00023 L 0.65821 4.07407E-6 " pathEditMode="relative" rAng="0" ptsTypes="AA">
                                      <p:cBhvr>
                                        <p:cTn id="24" dur="2000" fill="hold"/>
                                        <p:tgtEl>
                                          <p:spTgt spid="9"/>
                                        </p:tgtEl>
                                        <p:attrNameLst>
                                          <p:attrName>ppt_x</p:attrName>
                                          <p:attrName>ppt_y</p:attrName>
                                        </p:attrNameLst>
                                      </p:cBhvr>
                                      <p:rCtr x="9687" y="-23"/>
                                    </p:animMotion>
                                  </p:childTnLst>
                                </p:cTn>
                              </p:par>
                            </p:childTnLst>
                          </p:cTn>
                        </p:par>
                        <p:par>
                          <p:cTn id="25" fill="hold">
                            <p:stCondLst>
                              <p:cond delay="2000"/>
                            </p:stCondLst>
                            <p:childTnLst>
                              <p:par>
                                <p:cTn id="26" presetID="22" presetClass="entr" presetSubtype="1" fill="hold" nodeType="after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up)">
                                      <p:cBhvr>
                                        <p:cTn id="2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771C6-D909-A2DD-C711-AB5E9DEEA2FC}"/>
              </a:ext>
            </a:extLst>
          </p:cNvPr>
          <p:cNvSpPr>
            <a:spLocks noGrp="1"/>
          </p:cNvSpPr>
          <p:nvPr>
            <p:ph type="title"/>
          </p:nvPr>
        </p:nvSpPr>
        <p:spPr/>
        <p:txBody>
          <a:bodyPr/>
          <a:lstStyle/>
          <a:p>
            <a:r>
              <a:rPr lang="en-US" dirty="0"/>
              <a:t>EMS Interoperability Task Force</a:t>
            </a:r>
          </a:p>
        </p:txBody>
      </p:sp>
      <p:sp>
        <p:nvSpPr>
          <p:cNvPr id="3" name="Content Placeholder 2">
            <a:extLst>
              <a:ext uri="{FF2B5EF4-FFF2-40B4-BE49-F238E27FC236}">
                <a16:creationId xmlns:a16="http://schemas.microsoft.com/office/drawing/2014/main" id="{0B8CE8EF-F7A9-AB58-0CAF-13C278FE95AF}"/>
              </a:ext>
            </a:extLst>
          </p:cNvPr>
          <p:cNvSpPr>
            <a:spLocks noGrp="1"/>
          </p:cNvSpPr>
          <p:nvPr>
            <p:ph idx="1"/>
          </p:nvPr>
        </p:nvSpPr>
        <p:spPr>
          <a:xfrm>
            <a:off x="838200" y="1825625"/>
            <a:ext cx="10515600" cy="982889"/>
          </a:xfrm>
        </p:spPr>
        <p:txBody>
          <a:bodyPr>
            <a:noAutofit/>
          </a:bodyPr>
          <a:lstStyle/>
          <a:p>
            <a:pPr marL="0" indent="0">
              <a:buNone/>
            </a:pPr>
            <a:r>
              <a:rPr lang="en-US" sz="1600" dirty="0"/>
              <a:t>Monthly, 2</a:t>
            </a:r>
            <a:r>
              <a:rPr lang="en-US" sz="1600" baseline="30000" dirty="0"/>
              <a:t>nd</a:t>
            </a:r>
            <a:r>
              <a:rPr lang="en-US" sz="1600" dirty="0"/>
              <a:t> Thursday, 11a–12:30p MT</a:t>
            </a:r>
          </a:p>
          <a:p>
            <a:r>
              <a:rPr lang="en-US" sz="1600" dirty="0"/>
              <a:t>Feb 8, </a:t>
            </a:r>
            <a:r>
              <a:rPr lang="en-US" sz="1600" b="1" strike="sngStrike" dirty="0"/>
              <a:t>Mar 14</a:t>
            </a:r>
            <a:r>
              <a:rPr lang="en-US" sz="1600" dirty="0"/>
              <a:t>, Apr 11, May 9, Jun 13</a:t>
            </a:r>
          </a:p>
          <a:p>
            <a:pPr marL="0" indent="0">
              <a:buNone/>
            </a:pPr>
            <a:r>
              <a:rPr lang="en-US" sz="1600" dirty="0"/>
              <a:t>Topics:</a:t>
            </a:r>
          </a:p>
        </p:txBody>
      </p:sp>
      <p:sp>
        <p:nvSpPr>
          <p:cNvPr id="4" name="Content Placeholder 2">
            <a:extLst>
              <a:ext uri="{FF2B5EF4-FFF2-40B4-BE49-F238E27FC236}">
                <a16:creationId xmlns:a16="http://schemas.microsoft.com/office/drawing/2014/main" id="{39DD3F14-09F4-8E72-9E0D-A0CF47BDEED1}"/>
              </a:ext>
            </a:extLst>
          </p:cNvPr>
          <p:cNvSpPr txBox="1">
            <a:spLocks/>
          </p:cNvSpPr>
          <p:nvPr/>
        </p:nvSpPr>
        <p:spPr>
          <a:xfrm>
            <a:off x="838200" y="2943451"/>
            <a:ext cx="10515600" cy="2819808"/>
          </a:xfrm>
          <a:prstGeom prst="rect">
            <a:avLst/>
          </a:prstGeom>
        </p:spPr>
        <p:txBody>
          <a:bodyPr vert="horz" lIns="91440" tIns="45720" rIns="91440" bIns="45720" numCol="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2/23: Identifying data exchange partners and establishing relationships</a:t>
            </a:r>
          </a:p>
          <a:p>
            <a:r>
              <a:rPr lang="en-US" sz="1600" dirty="0"/>
              <a:t>3/23: Governmental, regulatory, and contractual environment</a:t>
            </a:r>
          </a:p>
          <a:p>
            <a:r>
              <a:rPr lang="en-US" sz="1600" dirty="0"/>
              <a:t>4/23: Regulatory environment and national networks recap</a:t>
            </a:r>
          </a:p>
          <a:p>
            <a:r>
              <a:rPr lang="en-US" sz="1600" dirty="0"/>
              <a:t>5/23, 6/23: Sequence/workflow</a:t>
            </a:r>
          </a:p>
          <a:p>
            <a:r>
              <a:rPr lang="en-US" sz="1600" dirty="0"/>
              <a:t>7/23: Standards and profiles overview</a:t>
            </a:r>
            <a:br>
              <a:rPr lang="en-US" sz="1600" dirty="0"/>
            </a:br>
            <a:endParaRPr lang="en-US" sz="1600" dirty="0"/>
          </a:p>
          <a:p>
            <a:r>
              <a:rPr lang="en-US" sz="1600" dirty="0"/>
              <a:t>8/23, 9/23, 10/23: Standards and profiles to use in workflow</a:t>
            </a:r>
          </a:p>
          <a:p>
            <a:r>
              <a:rPr lang="en-US" sz="1600" dirty="0"/>
              <a:t>11/23, 1/24: Patient identification and record matching</a:t>
            </a:r>
          </a:p>
          <a:p>
            <a:r>
              <a:rPr lang="en-US" sz="1600" dirty="0"/>
              <a:t>Data elements to be shared and parsed:</a:t>
            </a:r>
          </a:p>
          <a:p>
            <a:pPr lvl="1"/>
            <a:r>
              <a:rPr lang="en-US" sz="1600" b="1" dirty="0"/>
              <a:t>2/8/24: Hospital Outcomes to EMS </a:t>
            </a:r>
          </a:p>
          <a:p>
            <a:pPr lvl="1"/>
            <a:r>
              <a:rPr lang="en-US" sz="1600" dirty="0"/>
              <a:t>EMS to Hospital</a:t>
            </a:r>
          </a:p>
          <a:p>
            <a:pPr lvl="1"/>
            <a:r>
              <a:rPr lang="en-US" sz="1600" dirty="0"/>
              <a:t>Patient History to EMS</a:t>
            </a:r>
          </a:p>
          <a:p>
            <a:r>
              <a:rPr lang="en-US" sz="1600" dirty="0"/>
              <a:t>Final Report-back</a:t>
            </a:r>
          </a:p>
        </p:txBody>
      </p:sp>
    </p:spTree>
    <p:extLst>
      <p:ext uri="{BB962C8B-B14F-4D97-AF65-F5344CB8AC3E}">
        <p14:creationId xmlns:p14="http://schemas.microsoft.com/office/powerpoint/2010/main" val="234004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FF23E2-916E-22F4-3FF1-7BBC6A085B18}"/>
              </a:ext>
            </a:extLst>
          </p:cNvPr>
          <p:cNvSpPr>
            <a:spLocks noGrp="1"/>
          </p:cNvSpPr>
          <p:nvPr>
            <p:ph type="title"/>
          </p:nvPr>
        </p:nvSpPr>
        <p:spPr/>
        <p:txBody>
          <a:bodyPr/>
          <a:lstStyle/>
          <a:p>
            <a:r>
              <a:rPr lang="en-US" dirty="0"/>
              <a:t>What we’ve learned…</a:t>
            </a:r>
          </a:p>
        </p:txBody>
      </p:sp>
      <p:sp>
        <p:nvSpPr>
          <p:cNvPr id="5" name="Text Placeholder 4">
            <a:extLst>
              <a:ext uri="{FF2B5EF4-FFF2-40B4-BE49-F238E27FC236}">
                <a16:creationId xmlns:a16="http://schemas.microsoft.com/office/drawing/2014/main" id="{453E8F4F-9A05-D393-E3D3-9D23C0CC51B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38338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071465-0FA0-3AAB-2B22-2A21627A0F8D}"/>
              </a:ext>
            </a:extLst>
          </p:cNvPr>
          <p:cNvSpPr>
            <a:spLocks noGrp="1"/>
          </p:cNvSpPr>
          <p:nvPr>
            <p:ph type="title"/>
          </p:nvPr>
        </p:nvSpPr>
        <p:spPr/>
        <p:txBody>
          <a:bodyPr/>
          <a:lstStyle/>
          <a:p>
            <a:r>
              <a:rPr lang="en-US" dirty="0"/>
              <a:t>Government and Regulatory Environment</a:t>
            </a:r>
          </a:p>
        </p:txBody>
      </p:sp>
      <p:sp>
        <p:nvSpPr>
          <p:cNvPr id="5" name="Content Placeholder 4">
            <a:extLst>
              <a:ext uri="{FF2B5EF4-FFF2-40B4-BE49-F238E27FC236}">
                <a16:creationId xmlns:a16="http://schemas.microsoft.com/office/drawing/2014/main" id="{71A02915-F54E-B03F-C4AD-655819A16055}"/>
              </a:ext>
            </a:extLst>
          </p:cNvPr>
          <p:cNvSpPr>
            <a:spLocks noGrp="1"/>
          </p:cNvSpPr>
          <p:nvPr>
            <p:ph idx="1"/>
          </p:nvPr>
        </p:nvSpPr>
        <p:spPr/>
        <p:txBody>
          <a:bodyPr>
            <a:normAutofit/>
          </a:bodyPr>
          <a:lstStyle/>
          <a:p>
            <a:pPr marL="0" indent="0">
              <a:spcBef>
                <a:spcPts val="2400"/>
              </a:spcBef>
              <a:buNone/>
            </a:pPr>
            <a:r>
              <a:rPr lang="en-US" sz="2000" b="0" i="0" dirty="0">
                <a:solidFill>
                  <a:srgbClr val="1F2328"/>
                </a:solidFill>
                <a:effectLst/>
              </a:rPr>
              <a:t>EMS providers and hospitals are permitted to share protected healthcare information (PHI) with each other to carry out treatment, payment, or health care operations.</a:t>
            </a:r>
          </a:p>
          <a:p>
            <a:pPr marL="0" indent="0">
              <a:spcBef>
                <a:spcPts val="2400"/>
              </a:spcBef>
              <a:buNone/>
            </a:pPr>
            <a:r>
              <a:rPr lang="en-US" sz="2000" dirty="0"/>
              <a:t>HIPAA does not require patient consent to share PHI for treatment, payment, or healthcare operations. HIPAA also permits sharing data without requiring patient consent for public health, health oversight, research, and other purposes.</a:t>
            </a:r>
          </a:p>
        </p:txBody>
      </p:sp>
    </p:spTree>
    <p:extLst>
      <p:ext uri="{BB962C8B-B14F-4D97-AF65-F5344CB8AC3E}">
        <p14:creationId xmlns:p14="http://schemas.microsoft.com/office/powerpoint/2010/main" val="342147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77E18-B567-8920-A199-328392E986D1}"/>
              </a:ext>
            </a:extLst>
          </p:cNvPr>
          <p:cNvSpPr>
            <a:spLocks noGrp="1"/>
          </p:cNvSpPr>
          <p:nvPr>
            <p:ph type="title"/>
          </p:nvPr>
        </p:nvSpPr>
        <p:spPr/>
        <p:txBody>
          <a:bodyPr/>
          <a:lstStyle/>
          <a:p>
            <a:r>
              <a:rPr lang="en-US" dirty="0"/>
              <a:t>Government and Regulatory Environment</a:t>
            </a:r>
          </a:p>
        </p:txBody>
      </p:sp>
      <p:sp>
        <p:nvSpPr>
          <p:cNvPr id="3" name="Content Placeholder 2">
            <a:extLst>
              <a:ext uri="{FF2B5EF4-FFF2-40B4-BE49-F238E27FC236}">
                <a16:creationId xmlns:a16="http://schemas.microsoft.com/office/drawing/2014/main" id="{A2CF86C2-B5A5-5D4A-A406-63B30D04D5C6}"/>
              </a:ext>
            </a:extLst>
          </p:cNvPr>
          <p:cNvSpPr>
            <a:spLocks noGrp="1"/>
          </p:cNvSpPr>
          <p:nvPr>
            <p:ph idx="1"/>
          </p:nvPr>
        </p:nvSpPr>
        <p:spPr>
          <a:xfrm>
            <a:off x="838200" y="1825625"/>
            <a:ext cx="10515600" cy="3602902"/>
          </a:xfrm>
        </p:spPr>
        <p:txBody>
          <a:bodyPr>
            <a:noAutofit/>
          </a:bodyPr>
          <a:lstStyle/>
          <a:p>
            <a:pPr marL="0" indent="0">
              <a:spcBef>
                <a:spcPts val="2400"/>
              </a:spcBef>
              <a:buNone/>
            </a:pPr>
            <a:r>
              <a:rPr lang="en-US" sz="2000" dirty="0">
                <a:solidFill>
                  <a:srgbClr val="1F2328"/>
                </a:solidFill>
              </a:rPr>
              <a:t>The 21st Century Cures Act prohibits “information blocking,” practices that are “likely to interfere with, prevent, or materially discourage access, exchange, or use of electronic health information.”</a:t>
            </a:r>
          </a:p>
          <a:p>
            <a:pPr marL="0" indent="0">
              <a:spcBef>
                <a:spcPts val="2400"/>
              </a:spcBef>
              <a:buNone/>
            </a:pPr>
            <a:r>
              <a:rPr lang="en-US" sz="2000" dirty="0">
                <a:solidFill>
                  <a:srgbClr val="1F2328"/>
                </a:solidFill>
              </a:rPr>
              <a:t>If an EMS provider requests electronic health information about its patient via a health information network, and holders of the information do not provide it, the EMS provider may claim that information blocking has occurred.</a:t>
            </a:r>
          </a:p>
          <a:p>
            <a:pPr marL="0" indent="0">
              <a:spcBef>
                <a:spcPts val="2400"/>
              </a:spcBef>
              <a:buNone/>
            </a:pPr>
            <a:r>
              <a:rPr lang="en-US" sz="2000" dirty="0">
                <a:solidFill>
                  <a:srgbClr val="1F2328"/>
                </a:solidFill>
              </a:rPr>
              <a:t>Health information technology vendors cannot charge unreasonable or discriminatory fees for implementing health information exchange.</a:t>
            </a:r>
          </a:p>
        </p:txBody>
      </p:sp>
    </p:spTree>
    <p:extLst>
      <p:ext uri="{BB962C8B-B14F-4D97-AF65-F5344CB8AC3E}">
        <p14:creationId xmlns:p14="http://schemas.microsoft.com/office/powerpoint/2010/main" val="3529108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BF47-C8D8-6D20-9BE0-246ED29F6FE2}"/>
              </a:ext>
            </a:extLst>
          </p:cNvPr>
          <p:cNvSpPr>
            <a:spLocks noGrp="1"/>
          </p:cNvSpPr>
          <p:nvPr>
            <p:ph type="title"/>
          </p:nvPr>
        </p:nvSpPr>
        <p:spPr/>
        <p:txBody>
          <a:bodyPr/>
          <a:lstStyle/>
          <a:p>
            <a:r>
              <a:rPr lang="en-US" dirty="0"/>
              <a:t>Data Exchange Partners</a:t>
            </a:r>
          </a:p>
        </p:txBody>
      </p:sp>
      <p:sp>
        <p:nvSpPr>
          <p:cNvPr id="3" name="Content Placeholder 2">
            <a:extLst>
              <a:ext uri="{FF2B5EF4-FFF2-40B4-BE49-F238E27FC236}">
                <a16:creationId xmlns:a16="http://schemas.microsoft.com/office/drawing/2014/main" id="{84E86E27-12A2-206C-A221-383362FB99C3}"/>
              </a:ext>
            </a:extLst>
          </p:cNvPr>
          <p:cNvSpPr>
            <a:spLocks noGrp="1"/>
          </p:cNvSpPr>
          <p:nvPr>
            <p:ph idx="1"/>
          </p:nvPr>
        </p:nvSpPr>
        <p:spPr/>
        <p:txBody>
          <a:bodyPr>
            <a:normAutofit/>
          </a:bodyPr>
          <a:lstStyle/>
          <a:p>
            <a:pPr marL="0" indent="0">
              <a:spcBef>
                <a:spcPts val="2400"/>
              </a:spcBef>
              <a:buNone/>
            </a:pPr>
            <a:r>
              <a:rPr lang="en-US" sz="2000" dirty="0">
                <a:solidFill>
                  <a:srgbClr val="1F2328"/>
                </a:solidFill>
              </a:rPr>
              <a:t>EMS vendors can connect to existing national health data exchange networks.</a:t>
            </a:r>
          </a:p>
          <a:p>
            <a:pPr marL="0" indent="0">
              <a:spcBef>
                <a:spcPts val="2400"/>
              </a:spcBef>
              <a:buNone/>
            </a:pPr>
            <a:r>
              <a:rPr lang="en-US" sz="2000" dirty="0">
                <a:solidFill>
                  <a:srgbClr val="1F2328"/>
                </a:solidFill>
              </a:rPr>
              <a:t>The networks have “common agreements”—all participants sign the same non-negotiable agreement.</a:t>
            </a:r>
          </a:p>
          <a:p>
            <a:pPr marL="0" indent="0">
              <a:spcBef>
                <a:spcPts val="2400"/>
              </a:spcBef>
              <a:buNone/>
            </a:pPr>
            <a:r>
              <a:rPr lang="en-US" sz="2000" dirty="0">
                <a:solidFill>
                  <a:srgbClr val="1F2328"/>
                </a:solidFill>
              </a:rPr>
              <a:t>Trusted Exchange Framework and Common Agreement (TEFCA) is the future of health data exchange. The predominant existing national networks are TEFCA network candidates.</a:t>
            </a:r>
          </a:p>
        </p:txBody>
      </p:sp>
    </p:spTree>
    <p:extLst>
      <p:ext uri="{BB962C8B-B14F-4D97-AF65-F5344CB8AC3E}">
        <p14:creationId xmlns:p14="http://schemas.microsoft.com/office/powerpoint/2010/main" val="3129192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arequality - Interoperability framework">
            <a:extLst>
              <a:ext uri="{FF2B5EF4-FFF2-40B4-BE49-F238E27FC236}">
                <a16:creationId xmlns:a16="http://schemas.microsoft.com/office/drawing/2014/main" id="{EF60B6E0-E384-89D0-D473-CEDA9AF189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763" y="341444"/>
            <a:ext cx="4290818" cy="90087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rusted Exchange Framework and Common Agreement (TEFCA) | HealthIT.gov">
            <a:extLst>
              <a:ext uri="{FF2B5EF4-FFF2-40B4-BE49-F238E27FC236}">
                <a16:creationId xmlns:a16="http://schemas.microsoft.com/office/drawing/2014/main" id="{48F99217-21AD-100B-0998-0C6F20A37A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9624" y="206154"/>
            <a:ext cx="3934408" cy="1333498"/>
          </a:xfrm>
          <a:prstGeom prst="rect">
            <a:avLst/>
          </a:prstGeom>
          <a:noFill/>
          <a:extLst>
            <a:ext uri="{909E8E84-426E-40DD-AFC4-6F175D3DCCD1}">
              <a14:hiddenFill xmlns:a14="http://schemas.microsoft.com/office/drawing/2010/main">
                <a:solidFill>
                  <a:srgbClr val="FFFFFF"/>
                </a:solidFill>
              </a14:hiddenFill>
            </a:ext>
          </a:extLst>
        </p:spPr>
      </p:pic>
      <p:sp>
        <p:nvSpPr>
          <p:cNvPr id="9" name="Graphic 7" descr="Umbrella outline">
            <a:extLst>
              <a:ext uri="{FF2B5EF4-FFF2-40B4-BE49-F238E27FC236}">
                <a16:creationId xmlns:a16="http://schemas.microsoft.com/office/drawing/2014/main" id="{92F310AF-8A88-8908-9DB7-095A72E0CC30}"/>
              </a:ext>
            </a:extLst>
          </p:cNvPr>
          <p:cNvSpPr/>
          <p:nvPr/>
        </p:nvSpPr>
        <p:spPr>
          <a:xfrm>
            <a:off x="579763" y="1242316"/>
            <a:ext cx="4290818" cy="1119552"/>
          </a:xfrm>
          <a:custGeom>
            <a:avLst/>
            <a:gdLst>
              <a:gd name="connsiteX0" fmla="*/ 1146857 w 2184447"/>
              <a:gd name="connsiteY0" fmla="*/ 109220 h 2225350"/>
              <a:gd name="connsiteX1" fmla="*/ 1119552 w 2184447"/>
              <a:gd name="connsiteY1" fmla="*/ 109220 h 2225350"/>
              <a:gd name="connsiteX2" fmla="*/ 1119552 w 2184447"/>
              <a:gd name="connsiteY2" fmla="*/ 27305 h 2225350"/>
              <a:gd name="connsiteX3" fmla="*/ 1092247 w 2184447"/>
              <a:gd name="connsiteY3" fmla="*/ 0 h 2225350"/>
              <a:gd name="connsiteX4" fmla="*/ 1064942 w 2184447"/>
              <a:gd name="connsiteY4" fmla="*/ 27305 h 2225350"/>
              <a:gd name="connsiteX5" fmla="*/ 1064942 w 2184447"/>
              <a:gd name="connsiteY5" fmla="*/ 109220 h 2225350"/>
              <a:gd name="connsiteX6" fmla="*/ 1037637 w 2184447"/>
              <a:gd name="connsiteY6" fmla="*/ 109220 h 2225350"/>
              <a:gd name="connsiteX7" fmla="*/ 47 w 2184447"/>
              <a:gd name="connsiteY7" fmla="*/ 1092200 h 2225350"/>
              <a:gd name="connsiteX8" fmla="*/ 24256 w 2184447"/>
              <a:gd name="connsiteY8" fmla="*/ 1119505 h 2225350"/>
              <a:gd name="connsiteX9" fmla="*/ 27352 w 2184447"/>
              <a:gd name="connsiteY9" fmla="*/ 1119505 h 2225350"/>
              <a:gd name="connsiteX10" fmla="*/ 54657 w 2184447"/>
              <a:gd name="connsiteY10" fmla="*/ 1095296 h 2225350"/>
              <a:gd name="connsiteX11" fmla="*/ 54657 w 2184447"/>
              <a:gd name="connsiteY11" fmla="*/ 1092200 h 2225350"/>
              <a:gd name="connsiteX12" fmla="*/ 382317 w 2184447"/>
              <a:gd name="connsiteY12" fmla="*/ 797306 h 2225350"/>
              <a:gd name="connsiteX13" fmla="*/ 709977 w 2184447"/>
              <a:gd name="connsiteY13" fmla="*/ 1092200 h 2225350"/>
              <a:gd name="connsiteX14" fmla="*/ 737282 w 2184447"/>
              <a:gd name="connsiteY14" fmla="*/ 1119505 h 2225350"/>
              <a:gd name="connsiteX15" fmla="*/ 764587 w 2184447"/>
              <a:gd name="connsiteY15" fmla="*/ 1092200 h 2225350"/>
              <a:gd name="connsiteX16" fmla="*/ 929318 w 2184447"/>
              <a:gd name="connsiteY16" fmla="*/ 836844 h 2225350"/>
              <a:gd name="connsiteX17" fmla="*/ 1064942 w 2184447"/>
              <a:gd name="connsiteY17" fmla="*/ 803586 h 2225350"/>
              <a:gd name="connsiteX18" fmla="*/ 1064942 w 2184447"/>
              <a:gd name="connsiteY18" fmla="*/ 1881014 h 2225350"/>
              <a:gd name="connsiteX19" fmla="*/ 1051290 w 2184447"/>
              <a:gd name="connsiteY19" fmla="*/ 1911350 h 2225350"/>
              <a:gd name="connsiteX20" fmla="*/ 1051290 w 2184447"/>
              <a:gd name="connsiteY20" fmla="*/ 2029362 h 2225350"/>
              <a:gd name="connsiteX21" fmla="*/ 952992 w 2184447"/>
              <a:gd name="connsiteY21" fmla="*/ 2142897 h 2225350"/>
              <a:gd name="connsiteX22" fmla="*/ 833399 w 2184447"/>
              <a:gd name="connsiteY22" fmla="*/ 2045145 h 2225350"/>
              <a:gd name="connsiteX23" fmla="*/ 832850 w 2184447"/>
              <a:gd name="connsiteY23" fmla="*/ 2034223 h 2225350"/>
              <a:gd name="connsiteX24" fmla="*/ 791931 w 2184447"/>
              <a:gd name="connsiteY24" fmla="*/ 1993227 h 2225350"/>
              <a:gd name="connsiteX25" fmla="*/ 782336 w 2184447"/>
              <a:gd name="connsiteY25" fmla="*/ 1994357 h 2225350"/>
              <a:gd name="connsiteX26" fmla="*/ 750935 w 2184447"/>
              <a:gd name="connsiteY26" fmla="*/ 2037444 h 2225350"/>
              <a:gd name="connsiteX27" fmla="*/ 945707 w 2184447"/>
              <a:gd name="connsiteY27" fmla="*/ 2225319 h 2225350"/>
              <a:gd name="connsiteX28" fmla="*/ 960146 w 2184447"/>
              <a:gd name="connsiteY28" fmla="*/ 2224511 h 2225350"/>
              <a:gd name="connsiteX29" fmla="*/ 1133205 w 2184447"/>
              <a:gd name="connsiteY29" fmla="*/ 2026577 h 2225350"/>
              <a:gd name="connsiteX30" fmla="*/ 1133205 w 2184447"/>
              <a:gd name="connsiteY30" fmla="*/ 1911350 h 2225350"/>
              <a:gd name="connsiteX31" fmla="*/ 1119552 w 2184447"/>
              <a:gd name="connsiteY31" fmla="*/ 1881014 h 2225350"/>
              <a:gd name="connsiteX32" fmla="*/ 1119552 w 2184447"/>
              <a:gd name="connsiteY32" fmla="*/ 803504 h 2225350"/>
              <a:gd name="connsiteX33" fmla="*/ 1234725 w 2184447"/>
              <a:gd name="connsiteY33" fmla="*/ 828270 h 2225350"/>
              <a:gd name="connsiteX34" fmla="*/ 1419907 w 2184447"/>
              <a:gd name="connsiteY34" fmla="*/ 1092200 h 2225350"/>
              <a:gd name="connsiteX35" fmla="*/ 1419907 w 2184447"/>
              <a:gd name="connsiteY35" fmla="*/ 1092200 h 2225350"/>
              <a:gd name="connsiteX36" fmla="*/ 1419907 w 2184447"/>
              <a:gd name="connsiteY36" fmla="*/ 1092200 h 2225350"/>
              <a:gd name="connsiteX37" fmla="*/ 1447212 w 2184447"/>
              <a:gd name="connsiteY37" fmla="*/ 1119505 h 2225350"/>
              <a:gd name="connsiteX38" fmla="*/ 1474517 w 2184447"/>
              <a:gd name="connsiteY38" fmla="*/ 1092200 h 2225350"/>
              <a:gd name="connsiteX39" fmla="*/ 1802177 w 2184447"/>
              <a:gd name="connsiteY39" fmla="*/ 797306 h 2225350"/>
              <a:gd name="connsiteX40" fmla="*/ 2129837 w 2184447"/>
              <a:gd name="connsiteY40" fmla="*/ 1092200 h 2225350"/>
              <a:gd name="connsiteX41" fmla="*/ 2157142 w 2184447"/>
              <a:gd name="connsiteY41" fmla="*/ 1119505 h 2225350"/>
              <a:gd name="connsiteX42" fmla="*/ 2184447 w 2184447"/>
              <a:gd name="connsiteY42" fmla="*/ 1092200 h 2225350"/>
              <a:gd name="connsiteX43" fmla="*/ 1146857 w 2184447"/>
              <a:gd name="connsiteY43" fmla="*/ 109220 h 2225350"/>
              <a:gd name="connsiteX44" fmla="*/ 382317 w 2184447"/>
              <a:gd name="connsiteY44" fmla="*/ 742696 h 2225350"/>
              <a:gd name="connsiteX45" fmla="*/ 84065 w 2184447"/>
              <a:gd name="connsiteY45" fmla="*/ 873760 h 2225350"/>
              <a:gd name="connsiteX46" fmla="*/ 83601 w 2184447"/>
              <a:gd name="connsiteY46" fmla="*/ 873487 h 2225350"/>
              <a:gd name="connsiteX47" fmla="*/ 957961 w 2184447"/>
              <a:gd name="connsiteY47" fmla="*/ 170629 h 2225350"/>
              <a:gd name="connsiteX48" fmla="*/ 715630 w 2184447"/>
              <a:gd name="connsiteY48" fmla="*/ 920670 h 2225350"/>
              <a:gd name="connsiteX49" fmla="*/ 715165 w 2184447"/>
              <a:gd name="connsiteY49" fmla="*/ 920670 h 2225350"/>
              <a:gd name="connsiteX50" fmla="*/ 382317 w 2184447"/>
              <a:gd name="connsiteY50" fmla="*/ 742696 h 2225350"/>
              <a:gd name="connsiteX51" fmla="*/ 1256542 w 2184447"/>
              <a:gd name="connsiteY51" fmla="*/ 778193 h 2225350"/>
              <a:gd name="connsiteX52" fmla="*/ 1101995 w 2184447"/>
              <a:gd name="connsiteY52" fmla="*/ 748157 h 2225350"/>
              <a:gd name="connsiteX53" fmla="*/ 1081735 w 2184447"/>
              <a:gd name="connsiteY53" fmla="*/ 748157 h 2225350"/>
              <a:gd name="connsiteX54" fmla="*/ 904416 w 2184447"/>
              <a:gd name="connsiteY54" fmla="*/ 788241 h 2225350"/>
              <a:gd name="connsiteX55" fmla="*/ 772451 w 2184447"/>
              <a:gd name="connsiteY55" fmla="*/ 901393 h 2225350"/>
              <a:gd name="connsiteX56" fmla="*/ 771987 w 2184447"/>
              <a:gd name="connsiteY56" fmla="*/ 901202 h 2225350"/>
              <a:gd name="connsiteX57" fmla="*/ 1076520 w 2184447"/>
              <a:gd name="connsiteY57" fmla="*/ 166151 h 2225350"/>
              <a:gd name="connsiteX58" fmla="*/ 1107975 w 2184447"/>
              <a:gd name="connsiteY58" fmla="*/ 166151 h 2225350"/>
              <a:gd name="connsiteX59" fmla="*/ 1412508 w 2184447"/>
              <a:gd name="connsiteY59" fmla="*/ 901065 h 2225350"/>
              <a:gd name="connsiteX60" fmla="*/ 1412016 w 2184447"/>
              <a:gd name="connsiteY60" fmla="*/ 901256 h 2225350"/>
              <a:gd name="connsiteX61" fmla="*/ 1256542 w 2184447"/>
              <a:gd name="connsiteY61" fmla="*/ 778193 h 2225350"/>
              <a:gd name="connsiteX62" fmla="*/ 1802177 w 2184447"/>
              <a:gd name="connsiteY62" fmla="*/ 742696 h 2225350"/>
              <a:gd name="connsiteX63" fmla="*/ 1469329 w 2184447"/>
              <a:gd name="connsiteY63" fmla="*/ 920807 h 2225350"/>
              <a:gd name="connsiteX64" fmla="*/ 1468865 w 2184447"/>
              <a:gd name="connsiteY64" fmla="*/ 920807 h 2225350"/>
              <a:gd name="connsiteX65" fmla="*/ 1226533 w 2184447"/>
              <a:gd name="connsiteY65" fmla="*/ 170738 h 2225350"/>
              <a:gd name="connsiteX66" fmla="*/ 2100894 w 2184447"/>
              <a:gd name="connsiteY66" fmla="*/ 873542 h 2225350"/>
              <a:gd name="connsiteX67" fmla="*/ 2100430 w 2184447"/>
              <a:gd name="connsiteY67" fmla="*/ 873815 h 2225350"/>
              <a:gd name="connsiteX68" fmla="*/ 1802177 w 2184447"/>
              <a:gd name="connsiteY68" fmla="*/ 742696 h 2225350"/>
              <a:gd name="connsiteX0" fmla="*/ 1146857 w 2184447"/>
              <a:gd name="connsiteY0" fmla="*/ 109220 h 2225350"/>
              <a:gd name="connsiteX1" fmla="*/ 1119552 w 2184447"/>
              <a:gd name="connsiteY1" fmla="*/ 109220 h 2225350"/>
              <a:gd name="connsiteX2" fmla="*/ 1119552 w 2184447"/>
              <a:gd name="connsiteY2" fmla="*/ 27305 h 2225350"/>
              <a:gd name="connsiteX3" fmla="*/ 1092247 w 2184447"/>
              <a:gd name="connsiteY3" fmla="*/ 0 h 2225350"/>
              <a:gd name="connsiteX4" fmla="*/ 1064942 w 2184447"/>
              <a:gd name="connsiteY4" fmla="*/ 27305 h 2225350"/>
              <a:gd name="connsiteX5" fmla="*/ 1064942 w 2184447"/>
              <a:gd name="connsiteY5" fmla="*/ 109220 h 2225350"/>
              <a:gd name="connsiteX6" fmla="*/ 1037637 w 2184447"/>
              <a:gd name="connsiteY6" fmla="*/ 109220 h 2225350"/>
              <a:gd name="connsiteX7" fmla="*/ 47 w 2184447"/>
              <a:gd name="connsiteY7" fmla="*/ 1092200 h 2225350"/>
              <a:gd name="connsiteX8" fmla="*/ 24256 w 2184447"/>
              <a:gd name="connsiteY8" fmla="*/ 1119505 h 2225350"/>
              <a:gd name="connsiteX9" fmla="*/ 27352 w 2184447"/>
              <a:gd name="connsiteY9" fmla="*/ 1119505 h 2225350"/>
              <a:gd name="connsiteX10" fmla="*/ 54657 w 2184447"/>
              <a:gd name="connsiteY10" fmla="*/ 1095296 h 2225350"/>
              <a:gd name="connsiteX11" fmla="*/ 54657 w 2184447"/>
              <a:gd name="connsiteY11" fmla="*/ 1092200 h 2225350"/>
              <a:gd name="connsiteX12" fmla="*/ 382317 w 2184447"/>
              <a:gd name="connsiteY12" fmla="*/ 797306 h 2225350"/>
              <a:gd name="connsiteX13" fmla="*/ 709977 w 2184447"/>
              <a:gd name="connsiteY13" fmla="*/ 1092200 h 2225350"/>
              <a:gd name="connsiteX14" fmla="*/ 737282 w 2184447"/>
              <a:gd name="connsiteY14" fmla="*/ 1119505 h 2225350"/>
              <a:gd name="connsiteX15" fmla="*/ 764587 w 2184447"/>
              <a:gd name="connsiteY15" fmla="*/ 1092200 h 2225350"/>
              <a:gd name="connsiteX16" fmla="*/ 929318 w 2184447"/>
              <a:gd name="connsiteY16" fmla="*/ 836844 h 2225350"/>
              <a:gd name="connsiteX17" fmla="*/ 1064942 w 2184447"/>
              <a:gd name="connsiteY17" fmla="*/ 803586 h 2225350"/>
              <a:gd name="connsiteX18" fmla="*/ 1064942 w 2184447"/>
              <a:gd name="connsiteY18" fmla="*/ 1881014 h 2225350"/>
              <a:gd name="connsiteX19" fmla="*/ 1051290 w 2184447"/>
              <a:gd name="connsiteY19" fmla="*/ 1911350 h 2225350"/>
              <a:gd name="connsiteX20" fmla="*/ 1051290 w 2184447"/>
              <a:gd name="connsiteY20" fmla="*/ 2029362 h 2225350"/>
              <a:gd name="connsiteX21" fmla="*/ 952992 w 2184447"/>
              <a:gd name="connsiteY21" fmla="*/ 2142897 h 2225350"/>
              <a:gd name="connsiteX22" fmla="*/ 833399 w 2184447"/>
              <a:gd name="connsiteY22" fmla="*/ 2045145 h 2225350"/>
              <a:gd name="connsiteX23" fmla="*/ 832850 w 2184447"/>
              <a:gd name="connsiteY23" fmla="*/ 2034223 h 2225350"/>
              <a:gd name="connsiteX24" fmla="*/ 791931 w 2184447"/>
              <a:gd name="connsiteY24" fmla="*/ 1993227 h 2225350"/>
              <a:gd name="connsiteX25" fmla="*/ 782336 w 2184447"/>
              <a:gd name="connsiteY25" fmla="*/ 1994357 h 2225350"/>
              <a:gd name="connsiteX26" fmla="*/ 750935 w 2184447"/>
              <a:gd name="connsiteY26" fmla="*/ 2037444 h 2225350"/>
              <a:gd name="connsiteX27" fmla="*/ 945707 w 2184447"/>
              <a:gd name="connsiteY27" fmla="*/ 2225319 h 2225350"/>
              <a:gd name="connsiteX28" fmla="*/ 960146 w 2184447"/>
              <a:gd name="connsiteY28" fmla="*/ 2224511 h 2225350"/>
              <a:gd name="connsiteX29" fmla="*/ 1133205 w 2184447"/>
              <a:gd name="connsiteY29" fmla="*/ 2026577 h 2225350"/>
              <a:gd name="connsiteX30" fmla="*/ 1133205 w 2184447"/>
              <a:gd name="connsiteY30" fmla="*/ 1911350 h 2225350"/>
              <a:gd name="connsiteX31" fmla="*/ 1119552 w 2184447"/>
              <a:gd name="connsiteY31" fmla="*/ 803504 h 2225350"/>
              <a:gd name="connsiteX32" fmla="*/ 1234725 w 2184447"/>
              <a:gd name="connsiteY32" fmla="*/ 828270 h 2225350"/>
              <a:gd name="connsiteX33" fmla="*/ 1419907 w 2184447"/>
              <a:gd name="connsiteY33" fmla="*/ 1092200 h 2225350"/>
              <a:gd name="connsiteX34" fmla="*/ 1419907 w 2184447"/>
              <a:gd name="connsiteY34" fmla="*/ 1092200 h 2225350"/>
              <a:gd name="connsiteX35" fmla="*/ 1419907 w 2184447"/>
              <a:gd name="connsiteY35" fmla="*/ 1092200 h 2225350"/>
              <a:gd name="connsiteX36" fmla="*/ 1447212 w 2184447"/>
              <a:gd name="connsiteY36" fmla="*/ 1119505 h 2225350"/>
              <a:gd name="connsiteX37" fmla="*/ 1474517 w 2184447"/>
              <a:gd name="connsiteY37" fmla="*/ 1092200 h 2225350"/>
              <a:gd name="connsiteX38" fmla="*/ 1802177 w 2184447"/>
              <a:gd name="connsiteY38" fmla="*/ 797306 h 2225350"/>
              <a:gd name="connsiteX39" fmla="*/ 2129837 w 2184447"/>
              <a:gd name="connsiteY39" fmla="*/ 1092200 h 2225350"/>
              <a:gd name="connsiteX40" fmla="*/ 2157142 w 2184447"/>
              <a:gd name="connsiteY40" fmla="*/ 1119505 h 2225350"/>
              <a:gd name="connsiteX41" fmla="*/ 2184447 w 2184447"/>
              <a:gd name="connsiteY41" fmla="*/ 1092200 h 2225350"/>
              <a:gd name="connsiteX42" fmla="*/ 1146857 w 2184447"/>
              <a:gd name="connsiteY42" fmla="*/ 109220 h 2225350"/>
              <a:gd name="connsiteX43" fmla="*/ 382317 w 2184447"/>
              <a:gd name="connsiteY43" fmla="*/ 742696 h 2225350"/>
              <a:gd name="connsiteX44" fmla="*/ 84065 w 2184447"/>
              <a:gd name="connsiteY44" fmla="*/ 873760 h 2225350"/>
              <a:gd name="connsiteX45" fmla="*/ 83601 w 2184447"/>
              <a:gd name="connsiteY45" fmla="*/ 873487 h 2225350"/>
              <a:gd name="connsiteX46" fmla="*/ 957961 w 2184447"/>
              <a:gd name="connsiteY46" fmla="*/ 170629 h 2225350"/>
              <a:gd name="connsiteX47" fmla="*/ 715630 w 2184447"/>
              <a:gd name="connsiteY47" fmla="*/ 920670 h 2225350"/>
              <a:gd name="connsiteX48" fmla="*/ 715165 w 2184447"/>
              <a:gd name="connsiteY48" fmla="*/ 920670 h 2225350"/>
              <a:gd name="connsiteX49" fmla="*/ 382317 w 2184447"/>
              <a:gd name="connsiteY49" fmla="*/ 742696 h 2225350"/>
              <a:gd name="connsiteX50" fmla="*/ 1256542 w 2184447"/>
              <a:gd name="connsiteY50" fmla="*/ 778193 h 2225350"/>
              <a:gd name="connsiteX51" fmla="*/ 1101995 w 2184447"/>
              <a:gd name="connsiteY51" fmla="*/ 748157 h 2225350"/>
              <a:gd name="connsiteX52" fmla="*/ 1081735 w 2184447"/>
              <a:gd name="connsiteY52" fmla="*/ 748157 h 2225350"/>
              <a:gd name="connsiteX53" fmla="*/ 904416 w 2184447"/>
              <a:gd name="connsiteY53" fmla="*/ 788241 h 2225350"/>
              <a:gd name="connsiteX54" fmla="*/ 772451 w 2184447"/>
              <a:gd name="connsiteY54" fmla="*/ 901393 h 2225350"/>
              <a:gd name="connsiteX55" fmla="*/ 771987 w 2184447"/>
              <a:gd name="connsiteY55" fmla="*/ 901202 h 2225350"/>
              <a:gd name="connsiteX56" fmla="*/ 1076520 w 2184447"/>
              <a:gd name="connsiteY56" fmla="*/ 166151 h 2225350"/>
              <a:gd name="connsiteX57" fmla="*/ 1107975 w 2184447"/>
              <a:gd name="connsiteY57" fmla="*/ 166151 h 2225350"/>
              <a:gd name="connsiteX58" fmla="*/ 1412508 w 2184447"/>
              <a:gd name="connsiteY58" fmla="*/ 901065 h 2225350"/>
              <a:gd name="connsiteX59" fmla="*/ 1412016 w 2184447"/>
              <a:gd name="connsiteY59" fmla="*/ 901256 h 2225350"/>
              <a:gd name="connsiteX60" fmla="*/ 1256542 w 2184447"/>
              <a:gd name="connsiteY60" fmla="*/ 778193 h 2225350"/>
              <a:gd name="connsiteX61" fmla="*/ 1802177 w 2184447"/>
              <a:gd name="connsiteY61" fmla="*/ 742696 h 2225350"/>
              <a:gd name="connsiteX62" fmla="*/ 1469329 w 2184447"/>
              <a:gd name="connsiteY62" fmla="*/ 920807 h 2225350"/>
              <a:gd name="connsiteX63" fmla="*/ 1468865 w 2184447"/>
              <a:gd name="connsiteY63" fmla="*/ 920807 h 2225350"/>
              <a:gd name="connsiteX64" fmla="*/ 1226533 w 2184447"/>
              <a:gd name="connsiteY64" fmla="*/ 170738 h 2225350"/>
              <a:gd name="connsiteX65" fmla="*/ 2100894 w 2184447"/>
              <a:gd name="connsiteY65" fmla="*/ 873542 h 2225350"/>
              <a:gd name="connsiteX66" fmla="*/ 2100430 w 2184447"/>
              <a:gd name="connsiteY66" fmla="*/ 873815 h 2225350"/>
              <a:gd name="connsiteX67" fmla="*/ 1802177 w 2184447"/>
              <a:gd name="connsiteY67" fmla="*/ 742696 h 2225350"/>
              <a:gd name="connsiteX0" fmla="*/ 1146857 w 2184447"/>
              <a:gd name="connsiteY0" fmla="*/ 109220 h 2247959"/>
              <a:gd name="connsiteX1" fmla="*/ 1119552 w 2184447"/>
              <a:gd name="connsiteY1" fmla="*/ 109220 h 2247959"/>
              <a:gd name="connsiteX2" fmla="*/ 1119552 w 2184447"/>
              <a:gd name="connsiteY2" fmla="*/ 27305 h 2247959"/>
              <a:gd name="connsiteX3" fmla="*/ 1092247 w 2184447"/>
              <a:gd name="connsiteY3" fmla="*/ 0 h 2247959"/>
              <a:gd name="connsiteX4" fmla="*/ 1064942 w 2184447"/>
              <a:gd name="connsiteY4" fmla="*/ 27305 h 2247959"/>
              <a:gd name="connsiteX5" fmla="*/ 1064942 w 2184447"/>
              <a:gd name="connsiteY5" fmla="*/ 109220 h 2247959"/>
              <a:gd name="connsiteX6" fmla="*/ 1037637 w 2184447"/>
              <a:gd name="connsiteY6" fmla="*/ 109220 h 2247959"/>
              <a:gd name="connsiteX7" fmla="*/ 47 w 2184447"/>
              <a:gd name="connsiteY7" fmla="*/ 1092200 h 2247959"/>
              <a:gd name="connsiteX8" fmla="*/ 24256 w 2184447"/>
              <a:gd name="connsiteY8" fmla="*/ 1119505 h 2247959"/>
              <a:gd name="connsiteX9" fmla="*/ 27352 w 2184447"/>
              <a:gd name="connsiteY9" fmla="*/ 1119505 h 2247959"/>
              <a:gd name="connsiteX10" fmla="*/ 54657 w 2184447"/>
              <a:gd name="connsiteY10" fmla="*/ 1095296 h 2247959"/>
              <a:gd name="connsiteX11" fmla="*/ 54657 w 2184447"/>
              <a:gd name="connsiteY11" fmla="*/ 1092200 h 2247959"/>
              <a:gd name="connsiteX12" fmla="*/ 382317 w 2184447"/>
              <a:gd name="connsiteY12" fmla="*/ 797306 h 2247959"/>
              <a:gd name="connsiteX13" fmla="*/ 709977 w 2184447"/>
              <a:gd name="connsiteY13" fmla="*/ 1092200 h 2247959"/>
              <a:gd name="connsiteX14" fmla="*/ 737282 w 2184447"/>
              <a:gd name="connsiteY14" fmla="*/ 1119505 h 2247959"/>
              <a:gd name="connsiteX15" fmla="*/ 764587 w 2184447"/>
              <a:gd name="connsiteY15" fmla="*/ 1092200 h 2247959"/>
              <a:gd name="connsiteX16" fmla="*/ 929318 w 2184447"/>
              <a:gd name="connsiteY16" fmla="*/ 836844 h 2247959"/>
              <a:gd name="connsiteX17" fmla="*/ 1064942 w 2184447"/>
              <a:gd name="connsiteY17" fmla="*/ 803586 h 2247959"/>
              <a:gd name="connsiteX18" fmla="*/ 1064942 w 2184447"/>
              <a:gd name="connsiteY18" fmla="*/ 1881014 h 2247959"/>
              <a:gd name="connsiteX19" fmla="*/ 1051290 w 2184447"/>
              <a:gd name="connsiteY19" fmla="*/ 1911350 h 2247959"/>
              <a:gd name="connsiteX20" fmla="*/ 1051290 w 2184447"/>
              <a:gd name="connsiteY20" fmla="*/ 2029362 h 2247959"/>
              <a:gd name="connsiteX21" fmla="*/ 952992 w 2184447"/>
              <a:gd name="connsiteY21" fmla="*/ 2142897 h 2247959"/>
              <a:gd name="connsiteX22" fmla="*/ 833399 w 2184447"/>
              <a:gd name="connsiteY22" fmla="*/ 2045145 h 2247959"/>
              <a:gd name="connsiteX23" fmla="*/ 832850 w 2184447"/>
              <a:gd name="connsiteY23" fmla="*/ 2034223 h 2247959"/>
              <a:gd name="connsiteX24" fmla="*/ 791931 w 2184447"/>
              <a:gd name="connsiteY24" fmla="*/ 1993227 h 2247959"/>
              <a:gd name="connsiteX25" fmla="*/ 782336 w 2184447"/>
              <a:gd name="connsiteY25" fmla="*/ 1994357 h 2247959"/>
              <a:gd name="connsiteX26" fmla="*/ 750935 w 2184447"/>
              <a:gd name="connsiteY26" fmla="*/ 2037444 h 2247959"/>
              <a:gd name="connsiteX27" fmla="*/ 945707 w 2184447"/>
              <a:gd name="connsiteY27" fmla="*/ 2225319 h 2247959"/>
              <a:gd name="connsiteX28" fmla="*/ 960146 w 2184447"/>
              <a:gd name="connsiteY28" fmla="*/ 2224511 h 2247959"/>
              <a:gd name="connsiteX29" fmla="*/ 1133205 w 2184447"/>
              <a:gd name="connsiteY29" fmla="*/ 1911350 h 2247959"/>
              <a:gd name="connsiteX30" fmla="*/ 1119552 w 2184447"/>
              <a:gd name="connsiteY30" fmla="*/ 803504 h 2247959"/>
              <a:gd name="connsiteX31" fmla="*/ 1234725 w 2184447"/>
              <a:gd name="connsiteY31" fmla="*/ 828270 h 2247959"/>
              <a:gd name="connsiteX32" fmla="*/ 1419907 w 2184447"/>
              <a:gd name="connsiteY32" fmla="*/ 1092200 h 2247959"/>
              <a:gd name="connsiteX33" fmla="*/ 1419907 w 2184447"/>
              <a:gd name="connsiteY33" fmla="*/ 1092200 h 2247959"/>
              <a:gd name="connsiteX34" fmla="*/ 1419907 w 2184447"/>
              <a:gd name="connsiteY34" fmla="*/ 1092200 h 2247959"/>
              <a:gd name="connsiteX35" fmla="*/ 1447212 w 2184447"/>
              <a:gd name="connsiteY35" fmla="*/ 1119505 h 2247959"/>
              <a:gd name="connsiteX36" fmla="*/ 1474517 w 2184447"/>
              <a:gd name="connsiteY36" fmla="*/ 1092200 h 2247959"/>
              <a:gd name="connsiteX37" fmla="*/ 1802177 w 2184447"/>
              <a:gd name="connsiteY37" fmla="*/ 797306 h 2247959"/>
              <a:gd name="connsiteX38" fmla="*/ 2129837 w 2184447"/>
              <a:gd name="connsiteY38" fmla="*/ 1092200 h 2247959"/>
              <a:gd name="connsiteX39" fmla="*/ 2157142 w 2184447"/>
              <a:gd name="connsiteY39" fmla="*/ 1119505 h 2247959"/>
              <a:gd name="connsiteX40" fmla="*/ 2184447 w 2184447"/>
              <a:gd name="connsiteY40" fmla="*/ 1092200 h 2247959"/>
              <a:gd name="connsiteX41" fmla="*/ 1146857 w 2184447"/>
              <a:gd name="connsiteY41" fmla="*/ 109220 h 2247959"/>
              <a:gd name="connsiteX42" fmla="*/ 382317 w 2184447"/>
              <a:gd name="connsiteY42" fmla="*/ 742696 h 2247959"/>
              <a:gd name="connsiteX43" fmla="*/ 84065 w 2184447"/>
              <a:gd name="connsiteY43" fmla="*/ 873760 h 2247959"/>
              <a:gd name="connsiteX44" fmla="*/ 83601 w 2184447"/>
              <a:gd name="connsiteY44" fmla="*/ 873487 h 2247959"/>
              <a:gd name="connsiteX45" fmla="*/ 957961 w 2184447"/>
              <a:gd name="connsiteY45" fmla="*/ 170629 h 2247959"/>
              <a:gd name="connsiteX46" fmla="*/ 715630 w 2184447"/>
              <a:gd name="connsiteY46" fmla="*/ 920670 h 2247959"/>
              <a:gd name="connsiteX47" fmla="*/ 715165 w 2184447"/>
              <a:gd name="connsiteY47" fmla="*/ 920670 h 2247959"/>
              <a:gd name="connsiteX48" fmla="*/ 382317 w 2184447"/>
              <a:gd name="connsiteY48" fmla="*/ 742696 h 2247959"/>
              <a:gd name="connsiteX49" fmla="*/ 1256542 w 2184447"/>
              <a:gd name="connsiteY49" fmla="*/ 778193 h 2247959"/>
              <a:gd name="connsiteX50" fmla="*/ 1101995 w 2184447"/>
              <a:gd name="connsiteY50" fmla="*/ 748157 h 2247959"/>
              <a:gd name="connsiteX51" fmla="*/ 1081735 w 2184447"/>
              <a:gd name="connsiteY51" fmla="*/ 748157 h 2247959"/>
              <a:gd name="connsiteX52" fmla="*/ 904416 w 2184447"/>
              <a:gd name="connsiteY52" fmla="*/ 788241 h 2247959"/>
              <a:gd name="connsiteX53" fmla="*/ 772451 w 2184447"/>
              <a:gd name="connsiteY53" fmla="*/ 901393 h 2247959"/>
              <a:gd name="connsiteX54" fmla="*/ 771987 w 2184447"/>
              <a:gd name="connsiteY54" fmla="*/ 901202 h 2247959"/>
              <a:gd name="connsiteX55" fmla="*/ 1076520 w 2184447"/>
              <a:gd name="connsiteY55" fmla="*/ 166151 h 2247959"/>
              <a:gd name="connsiteX56" fmla="*/ 1107975 w 2184447"/>
              <a:gd name="connsiteY56" fmla="*/ 166151 h 2247959"/>
              <a:gd name="connsiteX57" fmla="*/ 1412508 w 2184447"/>
              <a:gd name="connsiteY57" fmla="*/ 901065 h 2247959"/>
              <a:gd name="connsiteX58" fmla="*/ 1412016 w 2184447"/>
              <a:gd name="connsiteY58" fmla="*/ 901256 h 2247959"/>
              <a:gd name="connsiteX59" fmla="*/ 1256542 w 2184447"/>
              <a:gd name="connsiteY59" fmla="*/ 778193 h 2247959"/>
              <a:gd name="connsiteX60" fmla="*/ 1802177 w 2184447"/>
              <a:gd name="connsiteY60" fmla="*/ 742696 h 2247959"/>
              <a:gd name="connsiteX61" fmla="*/ 1469329 w 2184447"/>
              <a:gd name="connsiteY61" fmla="*/ 920807 h 2247959"/>
              <a:gd name="connsiteX62" fmla="*/ 1468865 w 2184447"/>
              <a:gd name="connsiteY62" fmla="*/ 920807 h 2247959"/>
              <a:gd name="connsiteX63" fmla="*/ 1226533 w 2184447"/>
              <a:gd name="connsiteY63" fmla="*/ 170738 h 2247959"/>
              <a:gd name="connsiteX64" fmla="*/ 2100894 w 2184447"/>
              <a:gd name="connsiteY64" fmla="*/ 873542 h 2247959"/>
              <a:gd name="connsiteX65" fmla="*/ 2100430 w 2184447"/>
              <a:gd name="connsiteY65" fmla="*/ 873815 h 2247959"/>
              <a:gd name="connsiteX66" fmla="*/ 1802177 w 2184447"/>
              <a:gd name="connsiteY66" fmla="*/ 742696 h 2247959"/>
              <a:gd name="connsiteX0" fmla="*/ 1146857 w 2184447"/>
              <a:gd name="connsiteY0" fmla="*/ 109220 h 2247959"/>
              <a:gd name="connsiteX1" fmla="*/ 1119552 w 2184447"/>
              <a:gd name="connsiteY1" fmla="*/ 109220 h 2247959"/>
              <a:gd name="connsiteX2" fmla="*/ 1119552 w 2184447"/>
              <a:gd name="connsiteY2" fmla="*/ 27305 h 2247959"/>
              <a:gd name="connsiteX3" fmla="*/ 1092247 w 2184447"/>
              <a:gd name="connsiteY3" fmla="*/ 0 h 2247959"/>
              <a:gd name="connsiteX4" fmla="*/ 1064942 w 2184447"/>
              <a:gd name="connsiteY4" fmla="*/ 27305 h 2247959"/>
              <a:gd name="connsiteX5" fmla="*/ 1064942 w 2184447"/>
              <a:gd name="connsiteY5" fmla="*/ 109220 h 2247959"/>
              <a:gd name="connsiteX6" fmla="*/ 1037637 w 2184447"/>
              <a:gd name="connsiteY6" fmla="*/ 109220 h 2247959"/>
              <a:gd name="connsiteX7" fmla="*/ 47 w 2184447"/>
              <a:gd name="connsiteY7" fmla="*/ 1092200 h 2247959"/>
              <a:gd name="connsiteX8" fmla="*/ 24256 w 2184447"/>
              <a:gd name="connsiteY8" fmla="*/ 1119505 h 2247959"/>
              <a:gd name="connsiteX9" fmla="*/ 27352 w 2184447"/>
              <a:gd name="connsiteY9" fmla="*/ 1119505 h 2247959"/>
              <a:gd name="connsiteX10" fmla="*/ 54657 w 2184447"/>
              <a:gd name="connsiteY10" fmla="*/ 1095296 h 2247959"/>
              <a:gd name="connsiteX11" fmla="*/ 54657 w 2184447"/>
              <a:gd name="connsiteY11" fmla="*/ 1092200 h 2247959"/>
              <a:gd name="connsiteX12" fmla="*/ 382317 w 2184447"/>
              <a:gd name="connsiteY12" fmla="*/ 797306 h 2247959"/>
              <a:gd name="connsiteX13" fmla="*/ 709977 w 2184447"/>
              <a:gd name="connsiteY13" fmla="*/ 1092200 h 2247959"/>
              <a:gd name="connsiteX14" fmla="*/ 737282 w 2184447"/>
              <a:gd name="connsiteY14" fmla="*/ 1119505 h 2247959"/>
              <a:gd name="connsiteX15" fmla="*/ 764587 w 2184447"/>
              <a:gd name="connsiteY15" fmla="*/ 1092200 h 2247959"/>
              <a:gd name="connsiteX16" fmla="*/ 929318 w 2184447"/>
              <a:gd name="connsiteY16" fmla="*/ 836844 h 2247959"/>
              <a:gd name="connsiteX17" fmla="*/ 1064942 w 2184447"/>
              <a:gd name="connsiteY17" fmla="*/ 803586 h 2247959"/>
              <a:gd name="connsiteX18" fmla="*/ 1064942 w 2184447"/>
              <a:gd name="connsiteY18" fmla="*/ 1881014 h 2247959"/>
              <a:gd name="connsiteX19" fmla="*/ 1051290 w 2184447"/>
              <a:gd name="connsiteY19" fmla="*/ 1911350 h 2247959"/>
              <a:gd name="connsiteX20" fmla="*/ 952992 w 2184447"/>
              <a:gd name="connsiteY20" fmla="*/ 2142897 h 2247959"/>
              <a:gd name="connsiteX21" fmla="*/ 833399 w 2184447"/>
              <a:gd name="connsiteY21" fmla="*/ 2045145 h 2247959"/>
              <a:gd name="connsiteX22" fmla="*/ 832850 w 2184447"/>
              <a:gd name="connsiteY22" fmla="*/ 2034223 h 2247959"/>
              <a:gd name="connsiteX23" fmla="*/ 791931 w 2184447"/>
              <a:gd name="connsiteY23" fmla="*/ 1993227 h 2247959"/>
              <a:gd name="connsiteX24" fmla="*/ 782336 w 2184447"/>
              <a:gd name="connsiteY24" fmla="*/ 1994357 h 2247959"/>
              <a:gd name="connsiteX25" fmla="*/ 750935 w 2184447"/>
              <a:gd name="connsiteY25" fmla="*/ 2037444 h 2247959"/>
              <a:gd name="connsiteX26" fmla="*/ 945707 w 2184447"/>
              <a:gd name="connsiteY26" fmla="*/ 2225319 h 2247959"/>
              <a:gd name="connsiteX27" fmla="*/ 960146 w 2184447"/>
              <a:gd name="connsiteY27" fmla="*/ 2224511 h 2247959"/>
              <a:gd name="connsiteX28" fmla="*/ 1133205 w 2184447"/>
              <a:gd name="connsiteY28" fmla="*/ 1911350 h 2247959"/>
              <a:gd name="connsiteX29" fmla="*/ 1119552 w 2184447"/>
              <a:gd name="connsiteY29" fmla="*/ 803504 h 2247959"/>
              <a:gd name="connsiteX30" fmla="*/ 1234725 w 2184447"/>
              <a:gd name="connsiteY30" fmla="*/ 828270 h 2247959"/>
              <a:gd name="connsiteX31" fmla="*/ 1419907 w 2184447"/>
              <a:gd name="connsiteY31" fmla="*/ 1092200 h 2247959"/>
              <a:gd name="connsiteX32" fmla="*/ 1419907 w 2184447"/>
              <a:gd name="connsiteY32" fmla="*/ 1092200 h 2247959"/>
              <a:gd name="connsiteX33" fmla="*/ 1419907 w 2184447"/>
              <a:gd name="connsiteY33" fmla="*/ 1092200 h 2247959"/>
              <a:gd name="connsiteX34" fmla="*/ 1447212 w 2184447"/>
              <a:gd name="connsiteY34" fmla="*/ 1119505 h 2247959"/>
              <a:gd name="connsiteX35" fmla="*/ 1474517 w 2184447"/>
              <a:gd name="connsiteY35" fmla="*/ 1092200 h 2247959"/>
              <a:gd name="connsiteX36" fmla="*/ 1802177 w 2184447"/>
              <a:gd name="connsiteY36" fmla="*/ 797306 h 2247959"/>
              <a:gd name="connsiteX37" fmla="*/ 2129837 w 2184447"/>
              <a:gd name="connsiteY37" fmla="*/ 1092200 h 2247959"/>
              <a:gd name="connsiteX38" fmla="*/ 2157142 w 2184447"/>
              <a:gd name="connsiteY38" fmla="*/ 1119505 h 2247959"/>
              <a:gd name="connsiteX39" fmla="*/ 2184447 w 2184447"/>
              <a:gd name="connsiteY39" fmla="*/ 1092200 h 2247959"/>
              <a:gd name="connsiteX40" fmla="*/ 1146857 w 2184447"/>
              <a:gd name="connsiteY40" fmla="*/ 109220 h 2247959"/>
              <a:gd name="connsiteX41" fmla="*/ 382317 w 2184447"/>
              <a:gd name="connsiteY41" fmla="*/ 742696 h 2247959"/>
              <a:gd name="connsiteX42" fmla="*/ 84065 w 2184447"/>
              <a:gd name="connsiteY42" fmla="*/ 873760 h 2247959"/>
              <a:gd name="connsiteX43" fmla="*/ 83601 w 2184447"/>
              <a:gd name="connsiteY43" fmla="*/ 873487 h 2247959"/>
              <a:gd name="connsiteX44" fmla="*/ 957961 w 2184447"/>
              <a:gd name="connsiteY44" fmla="*/ 170629 h 2247959"/>
              <a:gd name="connsiteX45" fmla="*/ 715630 w 2184447"/>
              <a:gd name="connsiteY45" fmla="*/ 920670 h 2247959"/>
              <a:gd name="connsiteX46" fmla="*/ 715165 w 2184447"/>
              <a:gd name="connsiteY46" fmla="*/ 920670 h 2247959"/>
              <a:gd name="connsiteX47" fmla="*/ 382317 w 2184447"/>
              <a:gd name="connsiteY47" fmla="*/ 742696 h 2247959"/>
              <a:gd name="connsiteX48" fmla="*/ 1256542 w 2184447"/>
              <a:gd name="connsiteY48" fmla="*/ 778193 h 2247959"/>
              <a:gd name="connsiteX49" fmla="*/ 1101995 w 2184447"/>
              <a:gd name="connsiteY49" fmla="*/ 748157 h 2247959"/>
              <a:gd name="connsiteX50" fmla="*/ 1081735 w 2184447"/>
              <a:gd name="connsiteY50" fmla="*/ 748157 h 2247959"/>
              <a:gd name="connsiteX51" fmla="*/ 904416 w 2184447"/>
              <a:gd name="connsiteY51" fmla="*/ 788241 h 2247959"/>
              <a:gd name="connsiteX52" fmla="*/ 772451 w 2184447"/>
              <a:gd name="connsiteY52" fmla="*/ 901393 h 2247959"/>
              <a:gd name="connsiteX53" fmla="*/ 771987 w 2184447"/>
              <a:gd name="connsiteY53" fmla="*/ 901202 h 2247959"/>
              <a:gd name="connsiteX54" fmla="*/ 1076520 w 2184447"/>
              <a:gd name="connsiteY54" fmla="*/ 166151 h 2247959"/>
              <a:gd name="connsiteX55" fmla="*/ 1107975 w 2184447"/>
              <a:gd name="connsiteY55" fmla="*/ 166151 h 2247959"/>
              <a:gd name="connsiteX56" fmla="*/ 1412508 w 2184447"/>
              <a:gd name="connsiteY56" fmla="*/ 901065 h 2247959"/>
              <a:gd name="connsiteX57" fmla="*/ 1412016 w 2184447"/>
              <a:gd name="connsiteY57" fmla="*/ 901256 h 2247959"/>
              <a:gd name="connsiteX58" fmla="*/ 1256542 w 2184447"/>
              <a:gd name="connsiteY58" fmla="*/ 778193 h 2247959"/>
              <a:gd name="connsiteX59" fmla="*/ 1802177 w 2184447"/>
              <a:gd name="connsiteY59" fmla="*/ 742696 h 2247959"/>
              <a:gd name="connsiteX60" fmla="*/ 1469329 w 2184447"/>
              <a:gd name="connsiteY60" fmla="*/ 920807 h 2247959"/>
              <a:gd name="connsiteX61" fmla="*/ 1468865 w 2184447"/>
              <a:gd name="connsiteY61" fmla="*/ 920807 h 2247959"/>
              <a:gd name="connsiteX62" fmla="*/ 1226533 w 2184447"/>
              <a:gd name="connsiteY62" fmla="*/ 170738 h 2247959"/>
              <a:gd name="connsiteX63" fmla="*/ 2100894 w 2184447"/>
              <a:gd name="connsiteY63" fmla="*/ 873542 h 2247959"/>
              <a:gd name="connsiteX64" fmla="*/ 2100430 w 2184447"/>
              <a:gd name="connsiteY64" fmla="*/ 873815 h 2247959"/>
              <a:gd name="connsiteX65" fmla="*/ 1802177 w 2184447"/>
              <a:gd name="connsiteY65" fmla="*/ 742696 h 2247959"/>
              <a:gd name="connsiteX0" fmla="*/ 1146857 w 2184447"/>
              <a:gd name="connsiteY0" fmla="*/ 109220 h 2247959"/>
              <a:gd name="connsiteX1" fmla="*/ 1119552 w 2184447"/>
              <a:gd name="connsiteY1" fmla="*/ 109220 h 2247959"/>
              <a:gd name="connsiteX2" fmla="*/ 1119552 w 2184447"/>
              <a:gd name="connsiteY2" fmla="*/ 27305 h 2247959"/>
              <a:gd name="connsiteX3" fmla="*/ 1092247 w 2184447"/>
              <a:gd name="connsiteY3" fmla="*/ 0 h 2247959"/>
              <a:gd name="connsiteX4" fmla="*/ 1064942 w 2184447"/>
              <a:gd name="connsiteY4" fmla="*/ 27305 h 2247959"/>
              <a:gd name="connsiteX5" fmla="*/ 1064942 w 2184447"/>
              <a:gd name="connsiteY5" fmla="*/ 109220 h 2247959"/>
              <a:gd name="connsiteX6" fmla="*/ 1037637 w 2184447"/>
              <a:gd name="connsiteY6" fmla="*/ 109220 h 2247959"/>
              <a:gd name="connsiteX7" fmla="*/ 47 w 2184447"/>
              <a:gd name="connsiteY7" fmla="*/ 1092200 h 2247959"/>
              <a:gd name="connsiteX8" fmla="*/ 24256 w 2184447"/>
              <a:gd name="connsiteY8" fmla="*/ 1119505 h 2247959"/>
              <a:gd name="connsiteX9" fmla="*/ 27352 w 2184447"/>
              <a:gd name="connsiteY9" fmla="*/ 1119505 h 2247959"/>
              <a:gd name="connsiteX10" fmla="*/ 54657 w 2184447"/>
              <a:gd name="connsiteY10" fmla="*/ 1095296 h 2247959"/>
              <a:gd name="connsiteX11" fmla="*/ 54657 w 2184447"/>
              <a:gd name="connsiteY11" fmla="*/ 1092200 h 2247959"/>
              <a:gd name="connsiteX12" fmla="*/ 382317 w 2184447"/>
              <a:gd name="connsiteY12" fmla="*/ 797306 h 2247959"/>
              <a:gd name="connsiteX13" fmla="*/ 709977 w 2184447"/>
              <a:gd name="connsiteY13" fmla="*/ 1092200 h 2247959"/>
              <a:gd name="connsiteX14" fmla="*/ 737282 w 2184447"/>
              <a:gd name="connsiteY14" fmla="*/ 1119505 h 2247959"/>
              <a:gd name="connsiteX15" fmla="*/ 764587 w 2184447"/>
              <a:gd name="connsiteY15" fmla="*/ 1092200 h 2247959"/>
              <a:gd name="connsiteX16" fmla="*/ 929318 w 2184447"/>
              <a:gd name="connsiteY16" fmla="*/ 836844 h 2247959"/>
              <a:gd name="connsiteX17" fmla="*/ 1064942 w 2184447"/>
              <a:gd name="connsiteY17" fmla="*/ 803586 h 2247959"/>
              <a:gd name="connsiteX18" fmla="*/ 1064942 w 2184447"/>
              <a:gd name="connsiteY18" fmla="*/ 1881014 h 2247959"/>
              <a:gd name="connsiteX19" fmla="*/ 1051290 w 2184447"/>
              <a:gd name="connsiteY19" fmla="*/ 1911350 h 2247959"/>
              <a:gd name="connsiteX20" fmla="*/ 833399 w 2184447"/>
              <a:gd name="connsiteY20" fmla="*/ 2045145 h 2247959"/>
              <a:gd name="connsiteX21" fmla="*/ 832850 w 2184447"/>
              <a:gd name="connsiteY21" fmla="*/ 2034223 h 2247959"/>
              <a:gd name="connsiteX22" fmla="*/ 791931 w 2184447"/>
              <a:gd name="connsiteY22" fmla="*/ 1993227 h 2247959"/>
              <a:gd name="connsiteX23" fmla="*/ 782336 w 2184447"/>
              <a:gd name="connsiteY23" fmla="*/ 1994357 h 2247959"/>
              <a:gd name="connsiteX24" fmla="*/ 750935 w 2184447"/>
              <a:gd name="connsiteY24" fmla="*/ 2037444 h 2247959"/>
              <a:gd name="connsiteX25" fmla="*/ 945707 w 2184447"/>
              <a:gd name="connsiteY25" fmla="*/ 2225319 h 2247959"/>
              <a:gd name="connsiteX26" fmla="*/ 960146 w 2184447"/>
              <a:gd name="connsiteY26" fmla="*/ 2224511 h 2247959"/>
              <a:gd name="connsiteX27" fmla="*/ 1133205 w 2184447"/>
              <a:gd name="connsiteY27" fmla="*/ 1911350 h 2247959"/>
              <a:gd name="connsiteX28" fmla="*/ 1119552 w 2184447"/>
              <a:gd name="connsiteY28" fmla="*/ 803504 h 2247959"/>
              <a:gd name="connsiteX29" fmla="*/ 1234725 w 2184447"/>
              <a:gd name="connsiteY29" fmla="*/ 828270 h 2247959"/>
              <a:gd name="connsiteX30" fmla="*/ 1419907 w 2184447"/>
              <a:gd name="connsiteY30" fmla="*/ 1092200 h 2247959"/>
              <a:gd name="connsiteX31" fmla="*/ 1419907 w 2184447"/>
              <a:gd name="connsiteY31" fmla="*/ 1092200 h 2247959"/>
              <a:gd name="connsiteX32" fmla="*/ 1419907 w 2184447"/>
              <a:gd name="connsiteY32" fmla="*/ 1092200 h 2247959"/>
              <a:gd name="connsiteX33" fmla="*/ 1447212 w 2184447"/>
              <a:gd name="connsiteY33" fmla="*/ 1119505 h 2247959"/>
              <a:gd name="connsiteX34" fmla="*/ 1474517 w 2184447"/>
              <a:gd name="connsiteY34" fmla="*/ 1092200 h 2247959"/>
              <a:gd name="connsiteX35" fmla="*/ 1802177 w 2184447"/>
              <a:gd name="connsiteY35" fmla="*/ 797306 h 2247959"/>
              <a:gd name="connsiteX36" fmla="*/ 2129837 w 2184447"/>
              <a:gd name="connsiteY36" fmla="*/ 1092200 h 2247959"/>
              <a:gd name="connsiteX37" fmla="*/ 2157142 w 2184447"/>
              <a:gd name="connsiteY37" fmla="*/ 1119505 h 2247959"/>
              <a:gd name="connsiteX38" fmla="*/ 2184447 w 2184447"/>
              <a:gd name="connsiteY38" fmla="*/ 1092200 h 2247959"/>
              <a:gd name="connsiteX39" fmla="*/ 1146857 w 2184447"/>
              <a:gd name="connsiteY39" fmla="*/ 109220 h 2247959"/>
              <a:gd name="connsiteX40" fmla="*/ 382317 w 2184447"/>
              <a:gd name="connsiteY40" fmla="*/ 742696 h 2247959"/>
              <a:gd name="connsiteX41" fmla="*/ 84065 w 2184447"/>
              <a:gd name="connsiteY41" fmla="*/ 873760 h 2247959"/>
              <a:gd name="connsiteX42" fmla="*/ 83601 w 2184447"/>
              <a:gd name="connsiteY42" fmla="*/ 873487 h 2247959"/>
              <a:gd name="connsiteX43" fmla="*/ 957961 w 2184447"/>
              <a:gd name="connsiteY43" fmla="*/ 170629 h 2247959"/>
              <a:gd name="connsiteX44" fmla="*/ 715630 w 2184447"/>
              <a:gd name="connsiteY44" fmla="*/ 920670 h 2247959"/>
              <a:gd name="connsiteX45" fmla="*/ 715165 w 2184447"/>
              <a:gd name="connsiteY45" fmla="*/ 920670 h 2247959"/>
              <a:gd name="connsiteX46" fmla="*/ 382317 w 2184447"/>
              <a:gd name="connsiteY46" fmla="*/ 742696 h 2247959"/>
              <a:gd name="connsiteX47" fmla="*/ 1256542 w 2184447"/>
              <a:gd name="connsiteY47" fmla="*/ 778193 h 2247959"/>
              <a:gd name="connsiteX48" fmla="*/ 1101995 w 2184447"/>
              <a:gd name="connsiteY48" fmla="*/ 748157 h 2247959"/>
              <a:gd name="connsiteX49" fmla="*/ 1081735 w 2184447"/>
              <a:gd name="connsiteY49" fmla="*/ 748157 h 2247959"/>
              <a:gd name="connsiteX50" fmla="*/ 904416 w 2184447"/>
              <a:gd name="connsiteY50" fmla="*/ 788241 h 2247959"/>
              <a:gd name="connsiteX51" fmla="*/ 772451 w 2184447"/>
              <a:gd name="connsiteY51" fmla="*/ 901393 h 2247959"/>
              <a:gd name="connsiteX52" fmla="*/ 771987 w 2184447"/>
              <a:gd name="connsiteY52" fmla="*/ 901202 h 2247959"/>
              <a:gd name="connsiteX53" fmla="*/ 1076520 w 2184447"/>
              <a:gd name="connsiteY53" fmla="*/ 166151 h 2247959"/>
              <a:gd name="connsiteX54" fmla="*/ 1107975 w 2184447"/>
              <a:gd name="connsiteY54" fmla="*/ 166151 h 2247959"/>
              <a:gd name="connsiteX55" fmla="*/ 1412508 w 2184447"/>
              <a:gd name="connsiteY55" fmla="*/ 901065 h 2247959"/>
              <a:gd name="connsiteX56" fmla="*/ 1412016 w 2184447"/>
              <a:gd name="connsiteY56" fmla="*/ 901256 h 2247959"/>
              <a:gd name="connsiteX57" fmla="*/ 1256542 w 2184447"/>
              <a:gd name="connsiteY57" fmla="*/ 778193 h 2247959"/>
              <a:gd name="connsiteX58" fmla="*/ 1802177 w 2184447"/>
              <a:gd name="connsiteY58" fmla="*/ 742696 h 2247959"/>
              <a:gd name="connsiteX59" fmla="*/ 1469329 w 2184447"/>
              <a:gd name="connsiteY59" fmla="*/ 920807 h 2247959"/>
              <a:gd name="connsiteX60" fmla="*/ 1468865 w 2184447"/>
              <a:gd name="connsiteY60" fmla="*/ 920807 h 2247959"/>
              <a:gd name="connsiteX61" fmla="*/ 1226533 w 2184447"/>
              <a:gd name="connsiteY61" fmla="*/ 170738 h 2247959"/>
              <a:gd name="connsiteX62" fmla="*/ 2100894 w 2184447"/>
              <a:gd name="connsiteY62" fmla="*/ 873542 h 2247959"/>
              <a:gd name="connsiteX63" fmla="*/ 2100430 w 2184447"/>
              <a:gd name="connsiteY63" fmla="*/ 873815 h 2247959"/>
              <a:gd name="connsiteX64" fmla="*/ 1802177 w 2184447"/>
              <a:gd name="connsiteY64" fmla="*/ 742696 h 2247959"/>
              <a:gd name="connsiteX0" fmla="*/ 1146857 w 2184447"/>
              <a:gd name="connsiteY0" fmla="*/ 109220 h 2228063"/>
              <a:gd name="connsiteX1" fmla="*/ 1119552 w 2184447"/>
              <a:gd name="connsiteY1" fmla="*/ 109220 h 2228063"/>
              <a:gd name="connsiteX2" fmla="*/ 1119552 w 2184447"/>
              <a:gd name="connsiteY2" fmla="*/ 27305 h 2228063"/>
              <a:gd name="connsiteX3" fmla="*/ 1092247 w 2184447"/>
              <a:gd name="connsiteY3" fmla="*/ 0 h 2228063"/>
              <a:gd name="connsiteX4" fmla="*/ 1064942 w 2184447"/>
              <a:gd name="connsiteY4" fmla="*/ 27305 h 2228063"/>
              <a:gd name="connsiteX5" fmla="*/ 1064942 w 2184447"/>
              <a:gd name="connsiteY5" fmla="*/ 109220 h 2228063"/>
              <a:gd name="connsiteX6" fmla="*/ 1037637 w 2184447"/>
              <a:gd name="connsiteY6" fmla="*/ 109220 h 2228063"/>
              <a:gd name="connsiteX7" fmla="*/ 47 w 2184447"/>
              <a:gd name="connsiteY7" fmla="*/ 1092200 h 2228063"/>
              <a:gd name="connsiteX8" fmla="*/ 24256 w 2184447"/>
              <a:gd name="connsiteY8" fmla="*/ 1119505 h 2228063"/>
              <a:gd name="connsiteX9" fmla="*/ 27352 w 2184447"/>
              <a:gd name="connsiteY9" fmla="*/ 1119505 h 2228063"/>
              <a:gd name="connsiteX10" fmla="*/ 54657 w 2184447"/>
              <a:gd name="connsiteY10" fmla="*/ 1095296 h 2228063"/>
              <a:gd name="connsiteX11" fmla="*/ 54657 w 2184447"/>
              <a:gd name="connsiteY11" fmla="*/ 1092200 h 2228063"/>
              <a:gd name="connsiteX12" fmla="*/ 382317 w 2184447"/>
              <a:gd name="connsiteY12" fmla="*/ 797306 h 2228063"/>
              <a:gd name="connsiteX13" fmla="*/ 709977 w 2184447"/>
              <a:gd name="connsiteY13" fmla="*/ 1092200 h 2228063"/>
              <a:gd name="connsiteX14" fmla="*/ 737282 w 2184447"/>
              <a:gd name="connsiteY14" fmla="*/ 1119505 h 2228063"/>
              <a:gd name="connsiteX15" fmla="*/ 764587 w 2184447"/>
              <a:gd name="connsiteY15" fmla="*/ 1092200 h 2228063"/>
              <a:gd name="connsiteX16" fmla="*/ 929318 w 2184447"/>
              <a:gd name="connsiteY16" fmla="*/ 836844 h 2228063"/>
              <a:gd name="connsiteX17" fmla="*/ 1064942 w 2184447"/>
              <a:gd name="connsiteY17" fmla="*/ 803586 h 2228063"/>
              <a:gd name="connsiteX18" fmla="*/ 1064942 w 2184447"/>
              <a:gd name="connsiteY18" fmla="*/ 1881014 h 2228063"/>
              <a:gd name="connsiteX19" fmla="*/ 1051290 w 2184447"/>
              <a:gd name="connsiteY19" fmla="*/ 1911350 h 2228063"/>
              <a:gd name="connsiteX20" fmla="*/ 833399 w 2184447"/>
              <a:gd name="connsiteY20" fmla="*/ 2045145 h 2228063"/>
              <a:gd name="connsiteX21" fmla="*/ 832850 w 2184447"/>
              <a:gd name="connsiteY21" fmla="*/ 2034223 h 2228063"/>
              <a:gd name="connsiteX22" fmla="*/ 791931 w 2184447"/>
              <a:gd name="connsiteY22" fmla="*/ 1993227 h 2228063"/>
              <a:gd name="connsiteX23" fmla="*/ 782336 w 2184447"/>
              <a:gd name="connsiteY23" fmla="*/ 1994357 h 2228063"/>
              <a:gd name="connsiteX24" fmla="*/ 750935 w 2184447"/>
              <a:gd name="connsiteY24" fmla="*/ 2037444 h 2228063"/>
              <a:gd name="connsiteX25" fmla="*/ 945707 w 2184447"/>
              <a:gd name="connsiteY25" fmla="*/ 2225319 h 2228063"/>
              <a:gd name="connsiteX26" fmla="*/ 1133205 w 2184447"/>
              <a:gd name="connsiteY26" fmla="*/ 1911350 h 2228063"/>
              <a:gd name="connsiteX27" fmla="*/ 1119552 w 2184447"/>
              <a:gd name="connsiteY27" fmla="*/ 803504 h 2228063"/>
              <a:gd name="connsiteX28" fmla="*/ 1234725 w 2184447"/>
              <a:gd name="connsiteY28" fmla="*/ 828270 h 2228063"/>
              <a:gd name="connsiteX29" fmla="*/ 1419907 w 2184447"/>
              <a:gd name="connsiteY29" fmla="*/ 1092200 h 2228063"/>
              <a:gd name="connsiteX30" fmla="*/ 1419907 w 2184447"/>
              <a:gd name="connsiteY30" fmla="*/ 1092200 h 2228063"/>
              <a:gd name="connsiteX31" fmla="*/ 1419907 w 2184447"/>
              <a:gd name="connsiteY31" fmla="*/ 1092200 h 2228063"/>
              <a:gd name="connsiteX32" fmla="*/ 1447212 w 2184447"/>
              <a:gd name="connsiteY32" fmla="*/ 1119505 h 2228063"/>
              <a:gd name="connsiteX33" fmla="*/ 1474517 w 2184447"/>
              <a:gd name="connsiteY33" fmla="*/ 1092200 h 2228063"/>
              <a:gd name="connsiteX34" fmla="*/ 1802177 w 2184447"/>
              <a:gd name="connsiteY34" fmla="*/ 797306 h 2228063"/>
              <a:gd name="connsiteX35" fmla="*/ 2129837 w 2184447"/>
              <a:gd name="connsiteY35" fmla="*/ 1092200 h 2228063"/>
              <a:gd name="connsiteX36" fmla="*/ 2157142 w 2184447"/>
              <a:gd name="connsiteY36" fmla="*/ 1119505 h 2228063"/>
              <a:gd name="connsiteX37" fmla="*/ 2184447 w 2184447"/>
              <a:gd name="connsiteY37" fmla="*/ 1092200 h 2228063"/>
              <a:gd name="connsiteX38" fmla="*/ 1146857 w 2184447"/>
              <a:gd name="connsiteY38" fmla="*/ 109220 h 2228063"/>
              <a:gd name="connsiteX39" fmla="*/ 382317 w 2184447"/>
              <a:gd name="connsiteY39" fmla="*/ 742696 h 2228063"/>
              <a:gd name="connsiteX40" fmla="*/ 84065 w 2184447"/>
              <a:gd name="connsiteY40" fmla="*/ 873760 h 2228063"/>
              <a:gd name="connsiteX41" fmla="*/ 83601 w 2184447"/>
              <a:gd name="connsiteY41" fmla="*/ 873487 h 2228063"/>
              <a:gd name="connsiteX42" fmla="*/ 957961 w 2184447"/>
              <a:gd name="connsiteY42" fmla="*/ 170629 h 2228063"/>
              <a:gd name="connsiteX43" fmla="*/ 715630 w 2184447"/>
              <a:gd name="connsiteY43" fmla="*/ 920670 h 2228063"/>
              <a:gd name="connsiteX44" fmla="*/ 715165 w 2184447"/>
              <a:gd name="connsiteY44" fmla="*/ 920670 h 2228063"/>
              <a:gd name="connsiteX45" fmla="*/ 382317 w 2184447"/>
              <a:gd name="connsiteY45" fmla="*/ 742696 h 2228063"/>
              <a:gd name="connsiteX46" fmla="*/ 1256542 w 2184447"/>
              <a:gd name="connsiteY46" fmla="*/ 778193 h 2228063"/>
              <a:gd name="connsiteX47" fmla="*/ 1101995 w 2184447"/>
              <a:gd name="connsiteY47" fmla="*/ 748157 h 2228063"/>
              <a:gd name="connsiteX48" fmla="*/ 1081735 w 2184447"/>
              <a:gd name="connsiteY48" fmla="*/ 748157 h 2228063"/>
              <a:gd name="connsiteX49" fmla="*/ 904416 w 2184447"/>
              <a:gd name="connsiteY49" fmla="*/ 788241 h 2228063"/>
              <a:gd name="connsiteX50" fmla="*/ 772451 w 2184447"/>
              <a:gd name="connsiteY50" fmla="*/ 901393 h 2228063"/>
              <a:gd name="connsiteX51" fmla="*/ 771987 w 2184447"/>
              <a:gd name="connsiteY51" fmla="*/ 901202 h 2228063"/>
              <a:gd name="connsiteX52" fmla="*/ 1076520 w 2184447"/>
              <a:gd name="connsiteY52" fmla="*/ 166151 h 2228063"/>
              <a:gd name="connsiteX53" fmla="*/ 1107975 w 2184447"/>
              <a:gd name="connsiteY53" fmla="*/ 166151 h 2228063"/>
              <a:gd name="connsiteX54" fmla="*/ 1412508 w 2184447"/>
              <a:gd name="connsiteY54" fmla="*/ 901065 h 2228063"/>
              <a:gd name="connsiteX55" fmla="*/ 1412016 w 2184447"/>
              <a:gd name="connsiteY55" fmla="*/ 901256 h 2228063"/>
              <a:gd name="connsiteX56" fmla="*/ 1256542 w 2184447"/>
              <a:gd name="connsiteY56" fmla="*/ 778193 h 2228063"/>
              <a:gd name="connsiteX57" fmla="*/ 1802177 w 2184447"/>
              <a:gd name="connsiteY57" fmla="*/ 742696 h 2228063"/>
              <a:gd name="connsiteX58" fmla="*/ 1469329 w 2184447"/>
              <a:gd name="connsiteY58" fmla="*/ 920807 h 2228063"/>
              <a:gd name="connsiteX59" fmla="*/ 1468865 w 2184447"/>
              <a:gd name="connsiteY59" fmla="*/ 920807 h 2228063"/>
              <a:gd name="connsiteX60" fmla="*/ 1226533 w 2184447"/>
              <a:gd name="connsiteY60" fmla="*/ 170738 h 2228063"/>
              <a:gd name="connsiteX61" fmla="*/ 2100894 w 2184447"/>
              <a:gd name="connsiteY61" fmla="*/ 873542 h 2228063"/>
              <a:gd name="connsiteX62" fmla="*/ 2100430 w 2184447"/>
              <a:gd name="connsiteY62" fmla="*/ 873815 h 2228063"/>
              <a:gd name="connsiteX63" fmla="*/ 1802177 w 2184447"/>
              <a:gd name="connsiteY63" fmla="*/ 742696 h 2228063"/>
              <a:gd name="connsiteX0" fmla="*/ 1146857 w 2184447"/>
              <a:gd name="connsiteY0" fmla="*/ 109220 h 2046889"/>
              <a:gd name="connsiteX1" fmla="*/ 1119552 w 2184447"/>
              <a:gd name="connsiteY1" fmla="*/ 109220 h 2046889"/>
              <a:gd name="connsiteX2" fmla="*/ 1119552 w 2184447"/>
              <a:gd name="connsiteY2" fmla="*/ 27305 h 2046889"/>
              <a:gd name="connsiteX3" fmla="*/ 1092247 w 2184447"/>
              <a:gd name="connsiteY3" fmla="*/ 0 h 2046889"/>
              <a:gd name="connsiteX4" fmla="*/ 1064942 w 2184447"/>
              <a:gd name="connsiteY4" fmla="*/ 27305 h 2046889"/>
              <a:gd name="connsiteX5" fmla="*/ 1064942 w 2184447"/>
              <a:gd name="connsiteY5" fmla="*/ 109220 h 2046889"/>
              <a:gd name="connsiteX6" fmla="*/ 1037637 w 2184447"/>
              <a:gd name="connsiteY6" fmla="*/ 109220 h 2046889"/>
              <a:gd name="connsiteX7" fmla="*/ 47 w 2184447"/>
              <a:gd name="connsiteY7" fmla="*/ 1092200 h 2046889"/>
              <a:gd name="connsiteX8" fmla="*/ 24256 w 2184447"/>
              <a:gd name="connsiteY8" fmla="*/ 1119505 h 2046889"/>
              <a:gd name="connsiteX9" fmla="*/ 27352 w 2184447"/>
              <a:gd name="connsiteY9" fmla="*/ 1119505 h 2046889"/>
              <a:gd name="connsiteX10" fmla="*/ 54657 w 2184447"/>
              <a:gd name="connsiteY10" fmla="*/ 1095296 h 2046889"/>
              <a:gd name="connsiteX11" fmla="*/ 54657 w 2184447"/>
              <a:gd name="connsiteY11" fmla="*/ 1092200 h 2046889"/>
              <a:gd name="connsiteX12" fmla="*/ 382317 w 2184447"/>
              <a:gd name="connsiteY12" fmla="*/ 797306 h 2046889"/>
              <a:gd name="connsiteX13" fmla="*/ 709977 w 2184447"/>
              <a:gd name="connsiteY13" fmla="*/ 1092200 h 2046889"/>
              <a:gd name="connsiteX14" fmla="*/ 737282 w 2184447"/>
              <a:gd name="connsiteY14" fmla="*/ 1119505 h 2046889"/>
              <a:gd name="connsiteX15" fmla="*/ 764587 w 2184447"/>
              <a:gd name="connsiteY15" fmla="*/ 1092200 h 2046889"/>
              <a:gd name="connsiteX16" fmla="*/ 929318 w 2184447"/>
              <a:gd name="connsiteY16" fmla="*/ 836844 h 2046889"/>
              <a:gd name="connsiteX17" fmla="*/ 1064942 w 2184447"/>
              <a:gd name="connsiteY17" fmla="*/ 803586 h 2046889"/>
              <a:gd name="connsiteX18" fmla="*/ 1064942 w 2184447"/>
              <a:gd name="connsiteY18" fmla="*/ 1881014 h 2046889"/>
              <a:gd name="connsiteX19" fmla="*/ 1051290 w 2184447"/>
              <a:gd name="connsiteY19" fmla="*/ 1911350 h 2046889"/>
              <a:gd name="connsiteX20" fmla="*/ 833399 w 2184447"/>
              <a:gd name="connsiteY20" fmla="*/ 2045145 h 2046889"/>
              <a:gd name="connsiteX21" fmla="*/ 832850 w 2184447"/>
              <a:gd name="connsiteY21" fmla="*/ 2034223 h 2046889"/>
              <a:gd name="connsiteX22" fmla="*/ 791931 w 2184447"/>
              <a:gd name="connsiteY22" fmla="*/ 1993227 h 2046889"/>
              <a:gd name="connsiteX23" fmla="*/ 782336 w 2184447"/>
              <a:gd name="connsiteY23" fmla="*/ 1994357 h 2046889"/>
              <a:gd name="connsiteX24" fmla="*/ 750935 w 2184447"/>
              <a:gd name="connsiteY24" fmla="*/ 2037444 h 2046889"/>
              <a:gd name="connsiteX25" fmla="*/ 1133205 w 2184447"/>
              <a:gd name="connsiteY25" fmla="*/ 1911350 h 2046889"/>
              <a:gd name="connsiteX26" fmla="*/ 1119552 w 2184447"/>
              <a:gd name="connsiteY26" fmla="*/ 803504 h 2046889"/>
              <a:gd name="connsiteX27" fmla="*/ 1234725 w 2184447"/>
              <a:gd name="connsiteY27" fmla="*/ 828270 h 2046889"/>
              <a:gd name="connsiteX28" fmla="*/ 1419907 w 2184447"/>
              <a:gd name="connsiteY28" fmla="*/ 1092200 h 2046889"/>
              <a:gd name="connsiteX29" fmla="*/ 1419907 w 2184447"/>
              <a:gd name="connsiteY29" fmla="*/ 1092200 h 2046889"/>
              <a:gd name="connsiteX30" fmla="*/ 1419907 w 2184447"/>
              <a:gd name="connsiteY30" fmla="*/ 1092200 h 2046889"/>
              <a:gd name="connsiteX31" fmla="*/ 1447212 w 2184447"/>
              <a:gd name="connsiteY31" fmla="*/ 1119505 h 2046889"/>
              <a:gd name="connsiteX32" fmla="*/ 1474517 w 2184447"/>
              <a:gd name="connsiteY32" fmla="*/ 1092200 h 2046889"/>
              <a:gd name="connsiteX33" fmla="*/ 1802177 w 2184447"/>
              <a:gd name="connsiteY33" fmla="*/ 797306 h 2046889"/>
              <a:gd name="connsiteX34" fmla="*/ 2129837 w 2184447"/>
              <a:gd name="connsiteY34" fmla="*/ 1092200 h 2046889"/>
              <a:gd name="connsiteX35" fmla="*/ 2157142 w 2184447"/>
              <a:gd name="connsiteY35" fmla="*/ 1119505 h 2046889"/>
              <a:gd name="connsiteX36" fmla="*/ 2184447 w 2184447"/>
              <a:gd name="connsiteY36" fmla="*/ 1092200 h 2046889"/>
              <a:gd name="connsiteX37" fmla="*/ 1146857 w 2184447"/>
              <a:gd name="connsiteY37" fmla="*/ 109220 h 2046889"/>
              <a:gd name="connsiteX38" fmla="*/ 382317 w 2184447"/>
              <a:gd name="connsiteY38" fmla="*/ 742696 h 2046889"/>
              <a:gd name="connsiteX39" fmla="*/ 84065 w 2184447"/>
              <a:gd name="connsiteY39" fmla="*/ 873760 h 2046889"/>
              <a:gd name="connsiteX40" fmla="*/ 83601 w 2184447"/>
              <a:gd name="connsiteY40" fmla="*/ 873487 h 2046889"/>
              <a:gd name="connsiteX41" fmla="*/ 957961 w 2184447"/>
              <a:gd name="connsiteY41" fmla="*/ 170629 h 2046889"/>
              <a:gd name="connsiteX42" fmla="*/ 715630 w 2184447"/>
              <a:gd name="connsiteY42" fmla="*/ 920670 h 2046889"/>
              <a:gd name="connsiteX43" fmla="*/ 715165 w 2184447"/>
              <a:gd name="connsiteY43" fmla="*/ 920670 h 2046889"/>
              <a:gd name="connsiteX44" fmla="*/ 382317 w 2184447"/>
              <a:gd name="connsiteY44" fmla="*/ 742696 h 2046889"/>
              <a:gd name="connsiteX45" fmla="*/ 1256542 w 2184447"/>
              <a:gd name="connsiteY45" fmla="*/ 778193 h 2046889"/>
              <a:gd name="connsiteX46" fmla="*/ 1101995 w 2184447"/>
              <a:gd name="connsiteY46" fmla="*/ 748157 h 2046889"/>
              <a:gd name="connsiteX47" fmla="*/ 1081735 w 2184447"/>
              <a:gd name="connsiteY47" fmla="*/ 748157 h 2046889"/>
              <a:gd name="connsiteX48" fmla="*/ 904416 w 2184447"/>
              <a:gd name="connsiteY48" fmla="*/ 788241 h 2046889"/>
              <a:gd name="connsiteX49" fmla="*/ 772451 w 2184447"/>
              <a:gd name="connsiteY49" fmla="*/ 901393 h 2046889"/>
              <a:gd name="connsiteX50" fmla="*/ 771987 w 2184447"/>
              <a:gd name="connsiteY50" fmla="*/ 901202 h 2046889"/>
              <a:gd name="connsiteX51" fmla="*/ 1076520 w 2184447"/>
              <a:gd name="connsiteY51" fmla="*/ 166151 h 2046889"/>
              <a:gd name="connsiteX52" fmla="*/ 1107975 w 2184447"/>
              <a:gd name="connsiteY52" fmla="*/ 166151 h 2046889"/>
              <a:gd name="connsiteX53" fmla="*/ 1412508 w 2184447"/>
              <a:gd name="connsiteY53" fmla="*/ 901065 h 2046889"/>
              <a:gd name="connsiteX54" fmla="*/ 1412016 w 2184447"/>
              <a:gd name="connsiteY54" fmla="*/ 901256 h 2046889"/>
              <a:gd name="connsiteX55" fmla="*/ 1256542 w 2184447"/>
              <a:gd name="connsiteY55" fmla="*/ 778193 h 2046889"/>
              <a:gd name="connsiteX56" fmla="*/ 1802177 w 2184447"/>
              <a:gd name="connsiteY56" fmla="*/ 742696 h 2046889"/>
              <a:gd name="connsiteX57" fmla="*/ 1469329 w 2184447"/>
              <a:gd name="connsiteY57" fmla="*/ 920807 h 2046889"/>
              <a:gd name="connsiteX58" fmla="*/ 1468865 w 2184447"/>
              <a:gd name="connsiteY58" fmla="*/ 920807 h 2046889"/>
              <a:gd name="connsiteX59" fmla="*/ 1226533 w 2184447"/>
              <a:gd name="connsiteY59" fmla="*/ 170738 h 2046889"/>
              <a:gd name="connsiteX60" fmla="*/ 2100894 w 2184447"/>
              <a:gd name="connsiteY60" fmla="*/ 873542 h 2046889"/>
              <a:gd name="connsiteX61" fmla="*/ 2100430 w 2184447"/>
              <a:gd name="connsiteY61" fmla="*/ 873815 h 2046889"/>
              <a:gd name="connsiteX62" fmla="*/ 1802177 w 2184447"/>
              <a:gd name="connsiteY62" fmla="*/ 742696 h 2046889"/>
              <a:gd name="connsiteX0" fmla="*/ 1146857 w 2184447"/>
              <a:gd name="connsiteY0" fmla="*/ 109220 h 2045145"/>
              <a:gd name="connsiteX1" fmla="*/ 1119552 w 2184447"/>
              <a:gd name="connsiteY1" fmla="*/ 109220 h 2045145"/>
              <a:gd name="connsiteX2" fmla="*/ 1119552 w 2184447"/>
              <a:gd name="connsiteY2" fmla="*/ 27305 h 2045145"/>
              <a:gd name="connsiteX3" fmla="*/ 1092247 w 2184447"/>
              <a:gd name="connsiteY3" fmla="*/ 0 h 2045145"/>
              <a:gd name="connsiteX4" fmla="*/ 1064942 w 2184447"/>
              <a:gd name="connsiteY4" fmla="*/ 27305 h 2045145"/>
              <a:gd name="connsiteX5" fmla="*/ 1064942 w 2184447"/>
              <a:gd name="connsiteY5" fmla="*/ 109220 h 2045145"/>
              <a:gd name="connsiteX6" fmla="*/ 1037637 w 2184447"/>
              <a:gd name="connsiteY6" fmla="*/ 109220 h 2045145"/>
              <a:gd name="connsiteX7" fmla="*/ 47 w 2184447"/>
              <a:gd name="connsiteY7" fmla="*/ 1092200 h 2045145"/>
              <a:gd name="connsiteX8" fmla="*/ 24256 w 2184447"/>
              <a:gd name="connsiteY8" fmla="*/ 1119505 h 2045145"/>
              <a:gd name="connsiteX9" fmla="*/ 27352 w 2184447"/>
              <a:gd name="connsiteY9" fmla="*/ 1119505 h 2045145"/>
              <a:gd name="connsiteX10" fmla="*/ 54657 w 2184447"/>
              <a:gd name="connsiteY10" fmla="*/ 1095296 h 2045145"/>
              <a:gd name="connsiteX11" fmla="*/ 54657 w 2184447"/>
              <a:gd name="connsiteY11" fmla="*/ 1092200 h 2045145"/>
              <a:gd name="connsiteX12" fmla="*/ 382317 w 2184447"/>
              <a:gd name="connsiteY12" fmla="*/ 797306 h 2045145"/>
              <a:gd name="connsiteX13" fmla="*/ 709977 w 2184447"/>
              <a:gd name="connsiteY13" fmla="*/ 1092200 h 2045145"/>
              <a:gd name="connsiteX14" fmla="*/ 737282 w 2184447"/>
              <a:gd name="connsiteY14" fmla="*/ 1119505 h 2045145"/>
              <a:gd name="connsiteX15" fmla="*/ 764587 w 2184447"/>
              <a:gd name="connsiteY15" fmla="*/ 1092200 h 2045145"/>
              <a:gd name="connsiteX16" fmla="*/ 929318 w 2184447"/>
              <a:gd name="connsiteY16" fmla="*/ 836844 h 2045145"/>
              <a:gd name="connsiteX17" fmla="*/ 1064942 w 2184447"/>
              <a:gd name="connsiteY17" fmla="*/ 803586 h 2045145"/>
              <a:gd name="connsiteX18" fmla="*/ 1064942 w 2184447"/>
              <a:gd name="connsiteY18" fmla="*/ 1881014 h 2045145"/>
              <a:gd name="connsiteX19" fmla="*/ 1051290 w 2184447"/>
              <a:gd name="connsiteY19" fmla="*/ 1911350 h 2045145"/>
              <a:gd name="connsiteX20" fmla="*/ 833399 w 2184447"/>
              <a:gd name="connsiteY20" fmla="*/ 2045145 h 2045145"/>
              <a:gd name="connsiteX21" fmla="*/ 832850 w 2184447"/>
              <a:gd name="connsiteY21" fmla="*/ 2034223 h 2045145"/>
              <a:gd name="connsiteX22" fmla="*/ 791931 w 2184447"/>
              <a:gd name="connsiteY22" fmla="*/ 1993227 h 2045145"/>
              <a:gd name="connsiteX23" fmla="*/ 782336 w 2184447"/>
              <a:gd name="connsiteY23" fmla="*/ 1994357 h 2045145"/>
              <a:gd name="connsiteX24" fmla="*/ 1133205 w 2184447"/>
              <a:gd name="connsiteY24" fmla="*/ 1911350 h 2045145"/>
              <a:gd name="connsiteX25" fmla="*/ 1119552 w 2184447"/>
              <a:gd name="connsiteY25" fmla="*/ 803504 h 2045145"/>
              <a:gd name="connsiteX26" fmla="*/ 1234725 w 2184447"/>
              <a:gd name="connsiteY26" fmla="*/ 828270 h 2045145"/>
              <a:gd name="connsiteX27" fmla="*/ 1419907 w 2184447"/>
              <a:gd name="connsiteY27" fmla="*/ 1092200 h 2045145"/>
              <a:gd name="connsiteX28" fmla="*/ 1419907 w 2184447"/>
              <a:gd name="connsiteY28" fmla="*/ 1092200 h 2045145"/>
              <a:gd name="connsiteX29" fmla="*/ 1419907 w 2184447"/>
              <a:gd name="connsiteY29" fmla="*/ 1092200 h 2045145"/>
              <a:gd name="connsiteX30" fmla="*/ 1447212 w 2184447"/>
              <a:gd name="connsiteY30" fmla="*/ 1119505 h 2045145"/>
              <a:gd name="connsiteX31" fmla="*/ 1474517 w 2184447"/>
              <a:gd name="connsiteY31" fmla="*/ 1092200 h 2045145"/>
              <a:gd name="connsiteX32" fmla="*/ 1802177 w 2184447"/>
              <a:gd name="connsiteY32" fmla="*/ 797306 h 2045145"/>
              <a:gd name="connsiteX33" fmla="*/ 2129837 w 2184447"/>
              <a:gd name="connsiteY33" fmla="*/ 1092200 h 2045145"/>
              <a:gd name="connsiteX34" fmla="*/ 2157142 w 2184447"/>
              <a:gd name="connsiteY34" fmla="*/ 1119505 h 2045145"/>
              <a:gd name="connsiteX35" fmla="*/ 2184447 w 2184447"/>
              <a:gd name="connsiteY35" fmla="*/ 1092200 h 2045145"/>
              <a:gd name="connsiteX36" fmla="*/ 1146857 w 2184447"/>
              <a:gd name="connsiteY36" fmla="*/ 109220 h 2045145"/>
              <a:gd name="connsiteX37" fmla="*/ 382317 w 2184447"/>
              <a:gd name="connsiteY37" fmla="*/ 742696 h 2045145"/>
              <a:gd name="connsiteX38" fmla="*/ 84065 w 2184447"/>
              <a:gd name="connsiteY38" fmla="*/ 873760 h 2045145"/>
              <a:gd name="connsiteX39" fmla="*/ 83601 w 2184447"/>
              <a:gd name="connsiteY39" fmla="*/ 873487 h 2045145"/>
              <a:gd name="connsiteX40" fmla="*/ 957961 w 2184447"/>
              <a:gd name="connsiteY40" fmla="*/ 170629 h 2045145"/>
              <a:gd name="connsiteX41" fmla="*/ 715630 w 2184447"/>
              <a:gd name="connsiteY41" fmla="*/ 920670 h 2045145"/>
              <a:gd name="connsiteX42" fmla="*/ 715165 w 2184447"/>
              <a:gd name="connsiteY42" fmla="*/ 920670 h 2045145"/>
              <a:gd name="connsiteX43" fmla="*/ 382317 w 2184447"/>
              <a:gd name="connsiteY43" fmla="*/ 742696 h 2045145"/>
              <a:gd name="connsiteX44" fmla="*/ 1256542 w 2184447"/>
              <a:gd name="connsiteY44" fmla="*/ 778193 h 2045145"/>
              <a:gd name="connsiteX45" fmla="*/ 1101995 w 2184447"/>
              <a:gd name="connsiteY45" fmla="*/ 748157 h 2045145"/>
              <a:gd name="connsiteX46" fmla="*/ 1081735 w 2184447"/>
              <a:gd name="connsiteY46" fmla="*/ 748157 h 2045145"/>
              <a:gd name="connsiteX47" fmla="*/ 904416 w 2184447"/>
              <a:gd name="connsiteY47" fmla="*/ 788241 h 2045145"/>
              <a:gd name="connsiteX48" fmla="*/ 772451 w 2184447"/>
              <a:gd name="connsiteY48" fmla="*/ 901393 h 2045145"/>
              <a:gd name="connsiteX49" fmla="*/ 771987 w 2184447"/>
              <a:gd name="connsiteY49" fmla="*/ 901202 h 2045145"/>
              <a:gd name="connsiteX50" fmla="*/ 1076520 w 2184447"/>
              <a:gd name="connsiteY50" fmla="*/ 166151 h 2045145"/>
              <a:gd name="connsiteX51" fmla="*/ 1107975 w 2184447"/>
              <a:gd name="connsiteY51" fmla="*/ 166151 h 2045145"/>
              <a:gd name="connsiteX52" fmla="*/ 1412508 w 2184447"/>
              <a:gd name="connsiteY52" fmla="*/ 901065 h 2045145"/>
              <a:gd name="connsiteX53" fmla="*/ 1412016 w 2184447"/>
              <a:gd name="connsiteY53" fmla="*/ 901256 h 2045145"/>
              <a:gd name="connsiteX54" fmla="*/ 1256542 w 2184447"/>
              <a:gd name="connsiteY54" fmla="*/ 778193 h 2045145"/>
              <a:gd name="connsiteX55" fmla="*/ 1802177 w 2184447"/>
              <a:gd name="connsiteY55" fmla="*/ 742696 h 2045145"/>
              <a:gd name="connsiteX56" fmla="*/ 1469329 w 2184447"/>
              <a:gd name="connsiteY56" fmla="*/ 920807 h 2045145"/>
              <a:gd name="connsiteX57" fmla="*/ 1468865 w 2184447"/>
              <a:gd name="connsiteY57" fmla="*/ 920807 h 2045145"/>
              <a:gd name="connsiteX58" fmla="*/ 1226533 w 2184447"/>
              <a:gd name="connsiteY58" fmla="*/ 170738 h 2045145"/>
              <a:gd name="connsiteX59" fmla="*/ 2100894 w 2184447"/>
              <a:gd name="connsiteY59" fmla="*/ 873542 h 2045145"/>
              <a:gd name="connsiteX60" fmla="*/ 2100430 w 2184447"/>
              <a:gd name="connsiteY60" fmla="*/ 873815 h 2045145"/>
              <a:gd name="connsiteX61" fmla="*/ 1802177 w 2184447"/>
              <a:gd name="connsiteY61" fmla="*/ 742696 h 2045145"/>
              <a:gd name="connsiteX0" fmla="*/ 1146857 w 2184447"/>
              <a:gd name="connsiteY0" fmla="*/ 109220 h 2045145"/>
              <a:gd name="connsiteX1" fmla="*/ 1119552 w 2184447"/>
              <a:gd name="connsiteY1" fmla="*/ 109220 h 2045145"/>
              <a:gd name="connsiteX2" fmla="*/ 1119552 w 2184447"/>
              <a:gd name="connsiteY2" fmla="*/ 27305 h 2045145"/>
              <a:gd name="connsiteX3" fmla="*/ 1092247 w 2184447"/>
              <a:gd name="connsiteY3" fmla="*/ 0 h 2045145"/>
              <a:gd name="connsiteX4" fmla="*/ 1064942 w 2184447"/>
              <a:gd name="connsiteY4" fmla="*/ 27305 h 2045145"/>
              <a:gd name="connsiteX5" fmla="*/ 1064942 w 2184447"/>
              <a:gd name="connsiteY5" fmla="*/ 109220 h 2045145"/>
              <a:gd name="connsiteX6" fmla="*/ 1037637 w 2184447"/>
              <a:gd name="connsiteY6" fmla="*/ 109220 h 2045145"/>
              <a:gd name="connsiteX7" fmla="*/ 47 w 2184447"/>
              <a:gd name="connsiteY7" fmla="*/ 1092200 h 2045145"/>
              <a:gd name="connsiteX8" fmla="*/ 24256 w 2184447"/>
              <a:gd name="connsiteY8" fmla="*/ 1119505 h 2045145"/>
              <a:gd name="connsiteX9" fmla="*/ 27352 w 2184447"/>
              <a:gd name="connsiteY9" fmla="*/ 1119505 h 2045145"/>
              <a:gd name="connsiteX10" fmla="*/ 54657 w 2184447"/>
              <a:gd name="connsiteY10" fmla="*/ 1095296 h 2045145"/>
              <a:gd name="connsiteX11" fmla="*/ 54657 w 2184447"/>
              <a:gd name="connsiteY11" fmla="*/ 1092200 h 2045145"/>
              <a:gd name="connsiteX12" fmla="*/ 382317 w 2184447"/>
              <a:gd name="connsiteY12" fmla="*/ 797306 h 2045145"/>
              <a:gd name="connsiteX13" fmla="*/ 709977 w 2184447"/>
              <a:gd name="connsiteY13" fmla="*/ 1092200 h 2045145"/>
              <a:gd name="connsiteX14" fmla="*/ 737282 w 2184447"/>
              <a:gd name="connsiteY14" fmla="*/ 1119505 h 2045145"/>
              <a:gd name="connsiteX15" fmla="*/ 764587 w 2184447"/>
              <a:gd name="connsiteY15" fmla="*/ 1092200 h 2045145"/>
              <a:gd name="connsiteX16" fmla="*/ 929318 w 2184447"/>
              <a:gd name="connsiteY16" fmla="*/ 836844 h 2045145"/>
              <a:gd name="connsiteX17" fmla="*/ 1064942 w 2184447"/>
              <a:gd name="connsiteY17" fmla="*/ 803586 h 2045145"/>
              <a:gd name="connsiteX18" fmla="*/ 1064942 w 2184447"/>
              <a:gd name="connsiteY18" fmla="*/ 1881014 h 2045145"/>
              <a:gd name="connsiteX19" fmla="*/ 1051290 w 2184447"/>
              <a:gd name="connsiteY19" fmla="*/ 1911350 h 2045145"/>
              <a:gd name="connsiteX20" fmla="*/ 833399 w 2184447"/>
              <a:gd name="connsiteY20" fmla="*/ 2045145 h 2045145"/>
              <a:gd name="connsiteX21" fmla="*/ 832850 w 2184447"/>
              <a:gd name="connsiteY21" fmla="*/ 2034223 h 2045145"/>
              <a:gd name="connsiteX22" fmla="*/ 791931 w 2184447"/>
              <a:gd name="connsiteY22" fmla="*/ 1993227 h 2045145"/>
              <a:gd name="connsiteX23" fmla="*/ 1133205 w 2184447"/>
              <a:gd name="connsiteY23" fmla="*/ 1911350 h 2045145"/>
              <a:gd name="connsiteX24" fmla="*/ 1119552 w 2184447"/>
              <a:gd name="connsiteY24" fmla="*/ 803504 h 2045145"/>
              <a:gd name="connsiteX25" fmla="*/ 1234725 w 2184447"/>
              <a:gd name="connsiteY25" fmla="*/ 828270 h 2045145"/>
              <a:gd name="connsiteX26" fmla="*/ 1419907 w 2184447"/>
              <a:gd name="connsiteY26" fmla="*/ 1092200 h 2045145"/>
              <a:gd name="connsiteX27" fmla="*/ 1419907 w 2184447"/>
              <a:gd name="connsiteY27" fmla="*/ 1092200 h 2045145"/>
              <a:gd name="connsiteX28" fmla="*/ 1419907 w 2184447"/>
              <a:gd name="connsiteY28" fmla="*/ 1092200 h 2045145"/>
              <a:gd name="connsiteX29" fmla="*/ 1447212 w 2184447"/>
              <a:gd name="connsiteY29" fmla="*/ 1119505 h 2045145"/>
              <a:gd name="connsiteX30" fmla="*/ 1474517 w 2184447"/>
              <a:gd name="connsiteY30" fmla="*/ 1092200 h 2045145"/>
              <a:gd name="connsiteX31" fmla="*/ 1802177 w 2184447"/>
              <a:gd name="connsiteY31" fmla="*/ 797306 h 2045145"/>
              <a:gd name="connsiteX32" fmla="*/ 2129837 w 2184447"/>
              <a:gd name="connsiteY32" fmla="*/ 1092200 h 2045145"/>
              <a:gd name="connsiteX33" fmla="*/ 2157142 w 2184447"/>
              <a:gd name="connsiteY33" fmla="*/ 1119505 h 2045145"/>
              <a:gd name="connsiteX34" fmla="*/ 2184447 w 2184447"/>
              <a:gd name="connsiteY34" fmla="*/ 1092200 h 2045145"/>
              <a:gd name="connsiteX35" fmla="*/ 1146857 w 2184447"/>
              <a:gd name="connsiteY35" fmla="*/ 109220 h 2045145"/>
              <a:gd name="connsiteX36" fmla="*/ 382317 w 2184447"/>
              <a:gd name="connsiteY36" fmla="*/ 742696 h 2045145"/>
              <a:gd name="connsiteX37" fmla="*/ 84065 w 2184447"/>
              <a:gd name="connsiteY37" fmla="*/ 873760 h 2045145"/>
              <a:gd name="connsiteX38" fmla="*/ 83601 w 2184447"/>
              <a:gd name="connsiteY38" fmla="*/ 873487 h 2045145"/>
              <a:gd name="connsiteX39" fmla="*/ 957961 w 2184447"/>
              <a:gd name="connsiteY39" fmla="*/ 170629 h 2045145"/>
              <a:gd name="connsiteX40" fmla="*/ 715630 w 2184447"/>
              <a:gd name="connsiteY40" fmla="*/ 920670 h 2045145"/>
              <a:gd name="connsiteX41" fmla="*/ 715165 w 2184447"/>
              <a:gd name="connsiteY41" fmla="*/ 920670 h 2045145"/>
              <a:gd name="connsiteX42" fmla="*/ 382317 w 2184447"/>
              <a:gd name="connsiteY42" fmla="*/ 742696 h 2045145"/>
              <a:gd name="connsiteX43" fmla="*/ 1256542 w 2184447"/>
              <a:gd name="connsiteY43" fmla="*/ 778193 h 2045145"/>
              <a:gd name="connsiteX44" fmla="*/ 1101995 w 2184447"/>
              <a:gd name="connsiteY44" fmla="*/ 748157 h 2045145"/>
              <a:gd name="connsiteX45" fmla="*/ 1081735 w 2184447"/>
              <a:gd name="connsiteY45" fmla="*/ 748157 h 2045145"/>
              <a:gd name="connsiteX46" fmla="*/ 904416 w 2184447"/>
              <a:gd name="connsiteY46" fmla="*/ 788241 h 2045145"/>
              <a:gd name="connsiteX47" fmla="*/ 772451 w 2184447"/>
              <a:gd name="connsiteY47" fmla="*/ 901393 h 2045145"/>
              <a:gd name="connsiteX48" fmla="*/ 771987 w 2184447"/>
              <a:gd name="connsiteY48" fmla="*/ 901202 h 2045145"/>
              <a:gd name="connsiteX49" fmla="*/ 1076520 w 2184447"/>
              <a:gd name="connsiteY49" fmla="*/ 166151 h 2045145"/>
              <a:gd name="connsiteX50" fmla="*/ 1107975 w 2184447"/>
              <a:gd name="connsiteY50" fmla="*/ 166151 h 2045145"/>
              <a:gd name="connsiteX51" fmla="*/ 1412508 w 2184447"/>
              <a:gd name="connsiteY51" fmla="*/ 901065 h 2045145"/>
              <a:gd name="connsiteX52" fmla="*/ 1412016 w 2184447"/>
              <a:gd name="connsiteY52" fmla="*/ 901256 h 2045145"/>
              <a:gd name="connsiteX53" fmla="*/ 1256542 w 2184447"/>
              <a:gd name="connsiteY53" fmla="*/ 778193 h 2045145"/>
              <a:gd name="connsiteX54" fmla="*/ 1802177 w 2184447"/>
              <a:gd name="connsiteY54" fmla="*/ 742696 h 2045145"/>
              <a:gd name="connsiteX55" fmla="*/ 1469329 w 2184447"/>
              <a:gd name="connsiteY55" fmla="*/ 920807 h 2045145"/>
              <a:gd name="connsiteX56" fmla="*/ 1468865 w 2184447"/>
              <a:gd name="connsiteY56" fmla="*/ 920807 h 2045145"/>
              <a:gd name="connsiteX57" fmla="*/ 1226533 w 2184447"/>
              <a:gd name="connsiteY57" fmla="*/ 170738 h 2045145"/>
              <a:gd name="connsiteX58" fmla="*/ 2100894 w 2184447"/>
              <a:gd name="connsiteY58" fmla="*/ 873542 h 2045145"/>
              <a:gd name="connsiteX59" fmla="*/ 2100430 w 2184447"/>
              <a:gd name="connsiteY59" fmla="*/ 873815 h 2045145"/>
              <a:gd name="connsiteX60" fmla="*/ 1802177 w 2184447"/>
              <a:gd name="connsiteY60" fmla="*/ 742696 h 2045145"/>
              <a:gd name="connsiteX0" fmla="*/ 1146857 w 2184447"/>
              <a:gd name="connsiteY0" fmla="*/ 109220 h 2045145"/>
              <a:gd name="connsiteX1" fmla="*/ 1119552 w 2184447"/>
              <a:gd name="connsiteY1" fmla="*/ 109220 h 2045145"/>
              <a:gd name="connsiteX2" fmla="*/ 1119552 w 2184447"/>
              <a:gd name="connsiteY2" fmla="*/ 27305 h 2045145"/>
              <a:gd name="connsiteX3" fmla="*/ 1092247 w 2184447"/>
              <a:gd name="connsiteY3" fmla="*/ 0 h 2045145"/>
              <a:gd name="connsiteX4" fmla="*/ 1064942 w 2184447"/>
              <a:gd name="connsiteY4" fmla="*/ 27305 h 2045145"/>
              <a:gd name="connsiteX5" fmla="*/ 1064942 w 2184447"/>
              <a:gd name="connsiteY5" fmla="*/ 109220 h 2045145"/>
              <a:gd name="connsiteX6" fmla="*/ 1037637 w 2184447"/>
              <a:gd name="connsiteY6" fmla="*/ 109220 h 2045145"/>
              <a:gd name="connsiteX7" fmla="*/ 47 w 2184447"/>
              <a:gd name="connsiteY7" fmla="*/ 1092200 h 2045145"/>
              <a:gd name="connsiteX8" fmla="*/ 24256 w 2184447"/>
              <a:gd name="connsiteY8" fmla="*/ 1119505 h 2045145"/>
              <a:gd name="connsiteX9" fmla="*/ 27352 w 2184447"/>
              <a:gd name="connsiteY9" fmla="*/ 1119505 h 2045145"/>
              <a:gd name="connsiteX10" fmla="*/ 54657 w 2184447"/>
              <a:gd name="connsiteY10" fmla="*/ 1095296 h 2045145"/>
              <a:gd name="connsiteX11" fmla="*/ 54657 w 2184447"/>
              <a:gd name="connsiteY11" fmla="*/ 1092200 h 2045145"/>
              <a:gd name="connsiteX12" fmla="*/ 382317 w 2184447"/>
              <a:gd name="connsiteY12" fmla="*/ 797306 h 2045145"/>
              <a:gd name="connsiteX13" fmla="*/ 709977 w 2184447"/>
              <a:gd name="connsiteY13" fmla="*/ 1092200 h 2045145"/>
              <a:gd name="connsiteX14" fmla="*/ 737282 w 2184447"/>
              <a:gd name="connsiteY14" fmla="*/ 1119505 h 2045145"/>
              <a:gd name="connsiteX15" fmla="*/ 764587 w 2184447"/>
              <a:gd name="connsiteY15" fmla="*/ 1092200 h 2045145"/>
              <a:gd name="connsiteX16" fmla="*/ 929318 w 2184447"/>
              <a:gd name="connsiteY16" fmla="*/ 836844 h 2045145"/>
              <a:gd name="connsiteX17" fmla="*/ 1064942 w 2184447"/>
              <a:gd name="connsiteY17" fmla="*/ 803586 h 2045145"/>
              <a:gd name="connsiteX18" fmla="*/ 1064942 w 2184447"/>
              <a:gd name="connsiteY18" fmla="*/ 1881014 h 2045145"/>
              <a:gd name="connsiteX19" fmla="*/ 1051290 w 2184447"/>
              <a:gd name="connsiteY19" fmla="*/ 1911350 h 2045145"/>
              <a:gd name="connsiteX20" fmla="*/ 833399 w 2184447"/>
              <a:gd name="connsiteY20" fmla="*/ 2045145 h 2045145"/>
              <a:gd name="connsiteX21" fmla="*/ 832850 w 2184447"/>
              <a:gd name="connsiteY21" fmla="*/ 2034223 h 2045145"/>
              <a:gd name="connsiteX22" fmla="*/ 1133205 w 2184447"/>
              <a:gd name="connsiteY22" fmla="*/ 1911350 h 2045145"/>
              <a:gd name="connsiteX23" fmla="*/ 1119552 w 2184447"/>
              <a:gd name="connsiteY23" fmla="*/ 803504 h 2045145"/>
              <a:gd name="connsiteX24" fmla="*/ 1234725 w 2184447"/>
              <a:gd name="connsiteY24" fmla="*/ 828270 h 2045145"/>
              <a:gd name="connsiteX25" fmla="*/ 1419907 w 2184447"/>
              <a:gd name="connsiteY25" fmla="*/ 1092200 h 2045145"/>
              <a:gd name="connsiteX26" fmla="*/ 1419907 w 2184447"/>
              <a:gd name="connsiteY26" fmla="*/ 1092200 h 2045145"/>
              <a:gd name="connsiteX27" fmla="*/ 1419907 w 2184447"/>
              <a:gd name="connsiteY27" fmla="*/ 1092200 h 2045145"/>
              <a:gd name="connsiteX28" fmla="*/ 1447212 w 2184447"/>
              <a:gd name="connsiteY28" fmla="*/ 1119505 h 2045145"/>
              <a:gd name="connsiteX29" fmla="*/ 1474517 w 2184447"/>
              <a:gd name="connsiteY29" fmla="*/ 1092200 h 2045145"/>
              <a:gd name="connsiteX30" fmla="*/ 1802177 w 2184447"/>
              <a:gd name="connsiteY30" fmla="*/ 797306 h 2045145"/>
              <a:gd name="connsiteX31" fmla="*/ 2129837 w 2184447"/>
              <a:gd name="connsiteY31" fmla="*/ 1092200 h 2045145"/>
              <a:gd name="connsiteX32" fmla="*/ 2157142 w 2184447"/>
              <a:gd name="connsiteY32" fmla="*/ 1119505 h 2045145"/>
              <a:gd name="connsiteX33" fmla="*/ 2184447 w 2184447"/>
              <a:gd name="connsiteY33" fmla="*/ 1092200 h 2045145"/>
              <a:gd name="connsiteX34" fmla="*/ 1146857 w 2184447"/>
              <a:gd name="connsiteY34" fmla="*/ 109220 h 2045145"/>
              <a:gd name="connsiteX35" fmla="*/ 382317 w 2184447"/>
              <a:gd name="connsiteY35" fmla="*/ 742696 h 2045145"/>
              <a:gd name="connsiteX36" fmla="*/ 84065 w 2184447"/>
              <a:gd name="connsiteY36" fmla="*/ 873760 h 2045145"/>
              <a:gd name="connsiteX37" fmla="*/ 83601 w 2184447"/>
              <a:gd name="connsiteY37" fmla="*/ 873487 h 2045145"/>
              <a:gd name="connsiteX38" fmla="*/ 957961 w 2184447"/>
              <a:gd name="connsiteY38" fmla="*/ 170629 h 2045145"/>
              <a:gd name="connsiteX39" fmla="*/ 715630 w 2184447"/>
              <a:gd name="connsiteY39" fmla="*/ 920670 h 2045145"/>
              <a:gd name="connsiteX40" fmla="*/ 715165 w 2184447"/>
              <a:gd name="connsiteY40" fmla="*/ 920670 h 2045145"/>
              <a:gd name="connsiteX41" fmla="*/ 382317 w 2184447"/>
              <a:gd name="connsiteY41" fmla="*/ 742696 h 2045145"/>
              <a:gd name="connsiteX42" fmla="*/ 1256542 w 2184447"/>
              <a:gd name="connsiteY42" fmla="*/ 778193 h 2045145"/>
              <a:gd name="connsiteX43" fmla="*/ 1101995 w 2184447"/>
              <a:gd name="connsiteY43" fmla="*/ 748157 h 2045145"/>
              <a:gd name="connsiteX44" fmla="*/ 1081735 w 2184447"/>
              <a:gd name="connsiteY44" fmla="*/ 748157 h 2045145"/>
              <a:gd name="connsiteX45" fmla="*/ 904416 w 2184447"/>
              <a:gd name="connsiteY45" fmla="*/ 788241 h 2045145"/>
              <a:gd name="connsiteX46" fmla="*/ 772451 w 2184447"/>
              <a:gd name="connsiteY46" fmla="*/ 901393 h 2045145"/>
              <a:gd name="connsiteX47" fmla="*/ 771987 w 2184447"/>
              <a:gd name="connsiteY47" fmla="*/ 901202 h 2045145"/>
              <a:gd name="connsiteX48" fmla="*/ 1076520 w 2184447"/>
              <a:gd name="connsiteY48" fmla="*/ 166151 h 2045145"/>
              <a:gd name="connsiteX49" fmla="*/ 1107975 w 2184447"/>
              <a:gd name="connsiteY49" fmla="*/ 166151 h 2045145"/>
              <a:gd name="connsiteX50" fmla="*/ 1412508 w 2184447"/>
              <a:gd name="connsiteY50" fmla="*/ 901065 h 2045145"/>
              <a:gd name="connsiteX51" fmla="*/ 1412016 w 2184447"/>
              <a:gd name="connsiteY51" fmla="*/ 901256 h 2045145"/>
              <a:gd name="connsiteX52" fmla="*/ 1256542 w 2184447"/>
              <a:gd name="connsiteY52" fmla="*/ 778193 h 2045145"/>
              <a:gd name="connsiteX53" fmla="*/ 1802177 w 2184447"/>
              <a:gd name="connsiteY53" fmla="*/ 742696 h 2045145"/>
              <a:gd name="connsiteX54" fmla="*/ 1469329 w 2184447"/>
              <a:gd name="connsiteY54" fmla="*/ 920807 h 2045145"/>
              <a:gd name="connsiteX55" fmla="*/ 1468865 w 2184447"/>
              <a:gd name="connsiteY55" fmla="*/ 920807 h 2045145"/>
              <a:gd name="connsiteX56" fmla="*/ 1226533 w 2184447"/>
              <a:gd name="connsiteY56" fmla="*/ 170738 h 2045145"/>
              <a:gd name="connsiteX57" fmla="*/ 2100894 w 2184447"/>
              <a:gd name="connsiteY57" fmla="*/ 873542 h 2045145"/>
              <a:gd name="connsiteX58" fmla="*/ 2100430 w 2184447"/>
              <a:gd name="connsiteY58" fmla="*/ 873815 h 2045145"/>
              <a:gd name="connsiteX59" fmla="*/ 1802177 w 2184447"/>
              <a:gd name="connsiteY59" fmla="*/ 742696 h 2045145"/>
              <a:gd name="connsiteX0" fmla="*/ 1146857 w 2184447"/>
              <a:gd name="connsiteY0" fmla="*/ 109220 h 2057690"/>
              <a:gd name="connsiteX1" fmla="*/ 1119552 w 2184447"/>
              <a:gd name="connsiteY1" fmla="*/ 109220 h 2057690"/>
              <a:gd name="connsiteX2" fmla="*/ 1119552 w 2184447"/>
              <a:gd name="connsiteY2" fmla="*/ 27305 h 2057690"/>
              <a:gd name="connsiteX3" fmla="*/ 1092247 w 2184447"/>
              <a:gd name="connsiteY3" fmla="*/ 0 h 2057690"/>
              <a:gd name="connsiteX4" fmla="*/ 1064942 w 2184447"/>
              <a:gd name="connsiteY4" fmla="*/ 27305 h 2057690"/>
              <a:gd name="connsiteX5" fmla="*/ 1064942 w 2184447"/>
              <a:gd name="connsiteY5" fmla="*/ 109220 h 2057690"/>
              <a:gd name="connsiteX6" fmla="*/ 1037637 w 2184447"/>
              <a:gd name="connsiteY6" fmla="*/ 109220 h 2057690"/>
              <a:gd name="connsiteX7" fmla="*/ 47 w 2184447"/>
              <a:gd name="connsiteY7" fmla="*/ 1092200 h 2057690"/>
              <a:gd name="connsiteX8" fmla="*/ 24256 w 2184447"/>
              <a:gd name="connsiteY8" fmla="*/ 1119505 h 2057690"/>
              <a:gd name="connsiteX9" fmla="*/ 27352 w 2184447"/>
              <a:gd name="connsiteY9" fmla="*/ 1119505 h 2057690"/>
              <a:gd name="connsiteX10" fmla="*/ 54657 w 2184447"/>
              <a:gd name="connsiteY10" fmla="*/ 1095296 h 2057690"/>
              <a:gd name="connsiteX11" fmla="*/ 54657 w 2184447"/>
              <a:gd name="connsiteY11" fmla="*/ 1092200 h 2057690"/>
              <a:gd name="connsiteX12" fmla="*/ 382317 w 2184447"/>
              <a:gd name="connsiteY12" fmla="*/ 797306 h 2057690"/>
              <a:gd name="connsiteX13" fmla="*/ 709977 w 2184447"/>
              <a:gd name="connsiteY13" fmla="*/ 1092200 h 2057690"/>
              <a:gd name="connsiteX14" fmla="*/ 737282 w 2184447"/>
              <a:gd name="connsiteY14" fmla="*/ 1119505 h 2057690"/>
              <a:gd name="connsiteX15" fmla="*/ 764587 w 2184447"/>
              <a:gd name="connsiteY15" fmla="*/ 1092200 h 2057690"/>
              <a:gd name="connsiteX16" fmla="*/ 929318 w 2184447"/>
              <a:gd name="connsiteY16" fmla="*/ 836844 h 2057690"/>
              <a:gd name="connsiteX17" fmla="*/ 1064942 w 2184447"/>
              <a:gd name="connsiteY17" fmla="*/ 803586 h 2057690"/>
              <a:gd name="connsiteX18" fmla="*/ 1064942 w 2184447"/>
              <a:gd name="connsiteY18" fmla="*/ 1881014 h 2057690"/>
              <a:gd name="connsiteX19" fmla="*/ 1051290 w 2184447"/>
              <a:gd name="connsiteY19" fmla="*/ 1911350 h 2057690"/>
              <a:gd name="connsiteX20" fmla="*/ 833399 w 2184447"/>
              <a:gd name="connsiteY20" fmla="*/ 2045145 h 2057690"/>
              <a:gd name="connsiteX21" fmla="*/ 1133205 w 2184447"/>
              <a:gd name="connsiteY21" fmla="*/ 1911350 h 2057690"/>
              <a:gd name="connsiteX22" fmla="*/ 1119552 w 2184447"/>
              <a:gd name="connsiteY22" fmla="*/ 803504 h 2057690"/>
              <a:gd name="connsiteX23" fmla="*/ 1234725 w 2184447"/>
              <a:gd name="connsiteY23" fmla="*/ 828270 h 2057690"/>
              <a:gd name="connsiteX24" fmla="*/ 1419907 w 2184447"/>
              <a:gd name="connsiteY24" fmla="*/ 1092200 h 2057690"/>
              <a:gd name="connsiteX25" fmla="*/ 1419907 w 2184447"/>
              <a:gd name="connsiteY25" fmla="*/ 1092200 h 2057690"/>
              <a:gd name="connsiteX26" fmla="*/ 1419907 w 2184447"/>
              <a:gd name="connsiteY26" fmla="*/ 1092200 h 2057690"/>
              <a:gd name="connsiteX27" fmla="*/ 1447212 w 2184447"/>
              <a:gd name="connsiteY27" fmla="*/ 1119505 h 2057690"/>
              <a:gd name="connsiteX28" fmla="*/ 1474517 w 2184447"/>
              <a:gd name="connsiteY28" fmla="*/ 1092200 h 2057690"/>
              <a:gd name="connsiteX29" fmla="*/ 1802177 w 2184447"/>
              <a:gd name="connsiteY29" fmla="*/ 797306 h 2057690"/>
              <a:gd name="connsiteX30" fmla="*/ 2129837 w 2184447"/>
              <a:gd name="connsiteY30" fmla="*/ 1092200 h 2057690"/>
              <a:gd name="connsiteX31" fmla="*/ 2157142 w 2184447"/>
              <a:gd name="connsiteY31" fmla="*/ 1119505 h 2057690"/>
              <a:gd name="connsiteX32" fmla="*/ 2184447 w 2184447"/>
              <a:gd name="connsiteY32" fmla="*/ 1092200 h 2057690"/>
              <a:gd name="connsiteX33" fmla="*/ 1146857 w 2184447"/>
              <a:gd name="connsiteY33" fmla="*/ 109220 h 2057690"/>
              <a:gd name="connsiteX34" fmla="*/ 382317 w 2184447"/>
              <a:gd name="connsiteY34" fmla="*/ 742696 h 2057690"/>
              <a:gd name="connsiteX35" fmla="*/ 84065 w 2184447"/>
              <a:gd name="connsiteY35" fmla="*/ 873760 h 2057690"/>
              <a:gd name="connsiteX36" fmla="*/ 83601 w 2184447"/>
              <a:gd name="connsiteY36" fmla="*/ 873487 h 2057690"/>
              <a:gd name="connsiteX37" fmla="*/ 957961 w 2184447"/>
              <a:gd name="connsiteY37" fmla="*/ 170629 h 2057690"/>
              <a:gd name="connsiteX38" fmla="*/ 715630 w 2184447"/>
              <a:gd name="connsiteY38" fmla="*/ 920670 h 2057690"/>
              <a:gd name="connsiteX39" fmla="*/ 715165 w 2184447"/>
              <a:gd name="connsiteY39" fmla="*/ 920670 h 2057690"/>
              <a:gd name="connsiteX40" fmla="*/ 382317 w 2184447"/>
              <a:gd name="connsiteY40" fmla="*/ 742696 h 2057690"/>
              <a:gd name="connsiteX41" fmla="*/ 1256542 w 2184447"/>
              <a:gd name="connsiteY41" fmla="*/ 778193 h 2057690"/>
              <a:gd name="connsiteX42" fmla="*/ 1101995 w 2184447"/>
              <a:gd name="connsiteY42" fmla="*/ 748157 h 2057690"/>
              <a:gd name="connsiteX43" fmla="*/ 1081735 w 2184447"/>
              <a:gd name="connsiteY43" fmla="*/ 748157 h 2057690"/>
              <a:gd name="connsiteX44" fmla="*/ 904416 w 2184447"/>
              <a:gd name="connsiteY44" fmla="*/ 788241 h 2057690"/>
              <a:gd name="connsiteX45" fmla="*/ 772451 w 2184447"/>
              <a:gd name="connsiteY45" fmla="*/ 901393 h 2057690"/>
              <a:gd name="connsiteX46" fmla="*/ 771987 w 2184447"/>
              <a:gd name="connsiteY46" fmla="*/ 901202 h 2057690"/>
              <a:gd name="connsiteX47" fmla="*/ 1076520 w 2184447"/>
              <a:gd name="connsiteY47" fmla="*/ 166151 h 2057690"/>
              <a:gd name="connsiteX48" fmla="*/ 1107975 w 2184447"/>
              <a:gd name="connsiteY48" fmla="*/ 166151 h 2057690"/>
              <a:gd name="connsiteX49" fmla="*/ 1412508 w 2184447"/>
              <a:gd name="connsiteY49" fmla="*/ 901065 h 2057690"/>
              <a:gd name="connsiteX50" fmla="*/ 1412016 w 2184447"/>
              <a:gd name="connsiteY50" fmla="*/ 901256 h 2057690"/>
              <a:gd name="connsiteX51" fmla="*/ 1256542 w 2184447"/>
              <a:gd name="connsiteY51" fmla="*/ 778193 h 2057690"/>
              <a:gd name="connsiteX52" fmla="*/ 1802177 w 2184447"/>
              <a:gd name="connsiteY52" fmla="*/ 742696 h 2057690"/>
              <a:gd name="connsiteX53" fmla="*/ 1469329 w 2184447"/>
              <a:gd name="connsiteY53" fmla="*/ 920807 h 2057690"/>
              <a:gd name="connsiteX54" fmla="*/ 1468865 w 2184447"/>
              <a:gd name="connsiteY54" fmla="*/ 920807 h 2057690"/>
              <a:gd name="connsiteX55" fmla="*/ 1226533 w 2184447"/>
              <a:gd name="connsiteY55" fmla="*/ 170738 h 2057690"/>
              <a:gd name="connsiteX56" fmla="*/ 2100894 w 2184447"/>
              <a:gd name="connsiteY56" fmla="*/ 873542 h 2057690"/>
              <a:gd name="connsiteX57" fmla="*/ 2100430 w 2184447"/>
              <a:gd name="connsiteY57" fmla="*/ 873815 h 2057690"/>
              <a:gd name="connsiteX58" fmla="*/ 1802177 w 2184447"/>
              <a:gd name="connsiteY58" fmla="*/ 742696 h 2057690"/>
              <a:gd name="connsiteX0" fmla="*/ 1146857 w 2184447"/>
              <a:gd name="connsiteY0" fmla="*/ 109220 h 1911350"/>
              <a:gd name="connsiteX1" fmla="*/ 1119552 w 2184447"/>
              <a:gd name="connsiteY1" fmla="*/ 109220 h 1911350"/>
              <a:gd name="connsiteX2" fmla="*/ 1119552 w 2184447"/>
              <a:gd name="connsiteY2" fmla="*/ 27305 h 1911350"/>
              <a:gd name="connsiteX3" fmla="*/ 1092247 w 2184447"/>
              <a:gd name="connsiteY3" fmla="*/ 0 h 1911350"/>
              <a:gd name="connsiteX4" fmla="*/ 1064942 w 2184447"/>
              <a:gd name="connsiteY4" fmla="*/ 27305 h 1911350"/>
              <a:gd name="connsiteX5" fmla="*/ 1064942 w 2184447"/>
              <a:gd name="connsiteY5" fmla="*/ 109220 h 1911350"/>
              <a:gd name="connsiteX6" fmla="*/ 1037637 w 2184447"/>
              <a:gd name="connsiteY6" fmla="*/ 109220 h 1911350"/>
              <a:gd name="connsiteX7" fmla="*/ 47 w 2184447"/>
              <a:gd name="connsiteY7" fmla="*/ 1092200 h 1911350"/>
              <a:gd name="connsiteX8" fmla="*/ 24256 w 2184447"/>
              <a:gd name="connsiteY8" fmla="*/ 1119505 h 1911350"/>
              <a:gd name="connsiteX9" fmla="*/ 27352 w 2184447"/>
              <a:gd name="connsiteY9" fmla="*/ 1119505 h 1911350"/>
              <a:gd name="connsiteX10" fmla="*/ 54657 w 2184447"/>
              <a:gd name="connsiteY10" fmla="*/ 1095296 h 1911350"/>
              <a:gd name="connsiteX11" fmla="*/ 54657 w 2184447"/>
              <a:gd name="connsiteY11" fmla="*/ 1092200 h 1911350"/>
              <a:gd name="connsiteX12" fmla="*/ 382317 w 2184447"/>
              <a:gd name="connsiteY12" fmla="*/ 797306 h 1911350"/>
              <a:gd name="connsiteX13" fmla="*/ 709977 w 2184447"/>
              <a:gd name="connsiteY13" fmla="*/ 1092200 h 1911350"/>
              <a:gd name="connsiteX14" fmla="*/ 737282 w 2184447"/>
              <a:gd name="connsiteY14" fmla="*/ 1119505 h 1911350"/>
              <a:gd name="connsiteX15" fmla="*/ 764587 w 2184447"/>
              <a:gd name="connsiteY15" fmla="*/ 1092200 h 1911350"/>
              <a:gd name="connsiteX16" fmla="*/ 929318 w 2184447"/>
              <a:gd name="connsiteY16" fmla="*/ 836844 h 1911350"/>
              <a:gd name="connsiteX17" fmla="*/ 1064942 w 2184447"/>
              <a:gd name="connsiteY17" fmla="*/ 803586 h 1911350"/>
              <a:gd name="connsiteX18" fmla="*/ 1064942 w 2184447"/>
              <a:gd name="connsiteY18" fmla="*/ 1881014 h 1911350"/>
              <a:gd name="connsiteX19" fmla="*/ 1051290 w 2184447"/>
              <a:gd name="connsiteY19" fmla="*/ 1911350 h 1911350"/>
              <a:gd name="connsiteX20" fmla="*/ 1133205 w 2184447"/>
              <a:gd name="connsiteY20" fmla="*/ 1911350 h 1911350"/>
              <a:gd name="connsiteX21" fmla="*/ 1119552 w 2184447"/>
              <a:gd name="connsiteY21" fmla="*/ 803504 h 1911350"/>
              <a:gd name="connsiteX22" fmla="*/ 1234725 w 2184447"/>
              <a:gd name="connsiteY22" fmla="*/ 828270 h 1911350"/>
              <a:gd name="connsiteX23" fmla="*/ 1419907 w 2184447"/>
              <a:gd name="connsiteY23" fmla="*/ 1092200 h 1911350"/>
              <a:gd name="connsiteX24" fmla="*/ 1419907 w 2184447"/>
              <a:gd name="connsiteY24" fmla="*/ 1092200 h 1911350"/>
              <a:gd name="connsiteX25" fmla="*/ 1419907 w 2184447"/>
              <a:gd name="connsiteY25" fmla="*/ 1092200 h 1911350"/>
              <a:gd name="connsiteX26" fmla="*/ 1447212 w 2184447"/>
              <a:gd name="connsiteY26" fmla="*/ 1119505 h 1911350"/>
              <a:gd name="connsiteX27" fmla="*/ 1474517 w 2184447"/>
              <a:gd name="connsiteY27" fmla="*/ 1092200 h 1911350"/>
              <a:gd name="connsiteX28" fmla="*/ 1802177 w 2184447"/>
              <a:gd name="connsiteY28" fmla="*/ 797306 h 1911350"/>
              <a:gd name="connsiteX29" fmla="*/ 2129837 w 2184447"/>
              <a:gd name="connsiteY29" fmla="*/ 1092200 h 1911350"/>
              <a:gd name="connsiteX30" fmla="*/ 2157142 w 2184447"/>
              <a:gd name="connsiteY30" fmla="*/ 1119505 h 1911350"/>
              <a:gd name="connsiteX31" fmla="*/ 2184447 w 2184447"/>
              <a:gd name="connsiteY31" fmla="*/ 1092200 h 1911350"/>
              <a:gd name="connsiteX32" fmla="*/ 1146857 w 2184447"/>
              <a:gd name="connsiteY32" fmla="*/ 109220 h 1911350"/>
              <a:gd name="connsiteX33" fmla="*/ 382317 w 2184447"/>
              <a:gd name="connsiteY33" fmla="*/ 742696 h 1911350"/>
              <a:gd name="connsiteX34" fmla="*/ 84065 w 2184447"/>
              <a:gd name="connsiteY34" fmla="*/ 873760 h 1911350"/>
              <a:gd name="connsiteX35" fmla="*/ 83601 w 2184447"/>
              <a:gd name="connsiteY35" fmla="*/ 873487 h 1911350"/>
              <a:gd name="connsiteX36" fmla="*/ 957961 w 2184447"/>
              <a:gd name="connsiteY36" fmla="*/ 170629 h 1911350"/>
              <a:gd name="connsiteX37" fmla="*/ 715630 w 2184447"/>
              <a:gd name="connsiteY37" fmla="*/ 920670 h 1911350"/>
              <a:gd name="connsiteX38" fmla="*/ 715165 w 2184447"/>
              <a:gd name="connsiteY38" fmla="*/ 920670 h 1911350"/>
              <a:gd name="connsiteX39" fmla="*/ 382317 w 2184447"/>
              <a:gd name="connsiteY39" fmla="*/ 742696 h 1911350"/>
              <a:gd name="connsiteX40" fmla="*/ 1256542 w 2184447"/>
              <a:gd name="connsiteY40" fmla="*/ 778193 h 1911350"/>
              <a:gd name="connsiteX41" fmla="*/ 1101995 w 2184447"/>
              <a:gd name="connsiteY41" fmla="*/ 748157 h 1911350"/>
              <a:gd name="connsiteX42" fmla="*/ 1081735 w 2184447"/>
              <a:gd name="connsiteY42" fmla="*/ 748157 h 1911350"/>
              <a:gd name="connsiteX43" fmla="*/ 904416 w 2184447"/>
              <a:gd name="connsiteY43" fmla="*/ 788241 h 1911350"/>
              <a:gd name="connsiteX44" fmla="*/ 772451 w 2184447"/>
              <a:gd name="connsiteY44" fmla="*/ 901393 h 1911350"/>
              <a:gd name="connsiteX45" fmla="*/ 771987 w 2184447"/>
              <a:gd name="connsiteY45" fmla="*/ 901202 h 1911350"/>
              <a:gd name="connsiteX46" fmla="*/ 1076520 w 2184447"/>
              <a:gd name="connsiteY46" fmla="*/ 166151 h 1911350"/>
              <a:gd name="connsiteX47" fmla="*/ 1107975 w 2184447"/>
              <a:gd name="connsiteY47" fmla="*/ 166151 h 1911350"/>
              <a:gd name="connsiteX48" fmla="*/ 1412508 w 2184447"/>
              <a:gd name="connsiteY48" fmla="*/ 901065 h 1911350"/>
              <a:gd name="connsiteX49" fmla="*/ 1412016 w 2184447"/>
              <a:gd name="connsiteY49" fmla="*/ 901256 h 1911350"/>
              <a:gd name="connsiteX50" fmla="*/ 1256542 w 2184447"/>
              <a:gd name="connsiteY50" fmla="*/ 778193 h 1911350"/>
              <a:gd name="connsiteX51" fmla="*/ 1802177 w 2184447"/>
              <a:gd name="connsiteY51" fmla="*/ 742696 h 1911350"/>
              <a:gd name="connsiteX52" fmla="*/ 1469329 w 2184447"/>
              <a:gd name="connsiteY52" fmla="*/ 920807 h 1911350"/>
              <a:gd name="connsiteX53" fmla="*/ 1468865 w 2184447"/>
              <a:gd name="connsiteY53" fmla="*/ 920807 h 1911350"/>
              <a:gd name="connsiteX54" fmla="*/ 1226533 w 2184447"/>
              <a:gd name="connsiteY54" fmla="*/ 170738 h 1911350"/>
              <a:gd name="connsiteX55" fmla="*/ 2100894 w 2184447"/>
              <a:gd name="connsiteY55" fmla="*/ 873542 h 1911350"/>
              <a:gd name="connsiteX56" fmla="*/ 2100430 w 2184447"/>
              <a:gd name="connsiteY56" fmla="*/ 873815 h 1911350"/>
              <a:gd name="connsiteX57" fmla="*/ 1802177 w 2184447"/>
              <a:gd name="connsiteY57" fmla="*/ 742696 h 1911350"/>
              <a:gd name="connsiteX0" fmla="*/ 1146857 w 2184447"/>
              <a:gd name="connsiteY0" fmla="*/ 109220 h 1911350"/>
              <a:gd name="connsiteX1" fmla="*/ 1119552 w 2184447"/>
              <a:gd name="connsiteY1" fmla="*/ 109220 h 1911350"/>
              <a:gd name="connsiteX2" fmla="*/ 1119552 w 2184447"/>
              <a:gd name="connsiteY2" fmla="*/ 27305 h 1911350"/>
              <a:gd name="connsiteX3" fmla="*/ 1092247 w 2184447"/>
              <a:gd name="connsiteY3" fmla="*/ 0 h 1911350"/>
              <a:gd name="connsiteX4" fmla="*/ 1064942 w 2184447"/>
              <a:gd name="connsiteY4" fmla="*/ 27305 h 1911350"/>
              <a:gd name="connsiteX5" fmla="*/ 1064942 w 2184447"/>
              <a:gd name="connsiteY5" fmla="*/ 109220 h 1911350"/>
              <a:gd name="connsiteX6" fmla="*/ 1037637 w 2184447"/>
              <a:gd name="connsiteY6" fmla="*/ 109220 h 1911350"/>
              <a:gd name="connsiteX7" fmla="*/ 47 w 2184447"/>
              <a:gd name="connsiteY7" fmla="*/ 1092200 h 1911350"/>
              <a:gd name="connsiteX8" fmla="*/ 24256 w 2184447"/>
              <a:gd name="connsiteY8" fmla="*/ 1119505 h 1911350"/>
              <a:gd name="connsiteX9" fmla="*/ 27352 w 2184447"/>
              <a:gd name="connsiteY9" fmla="*/ 1119505 h 1911350"/>
              <a:gd name="connsiteX10" fmla="*/ 54657 w 2184447"/>
              <a:gd name="connsiteY10" fmla="*/ 1095296 h 1911350"/>
              <a:gd name="connsiteX11" fmla="*/ 54657 w 2184447"/>
              <a:gd name="connsiteY11" fmla="*/ 1092200 h 1911350"/>
              <a:gd name="connsiteX12" fmla="*/ 382317 w 2184447"/>
              <a:gd name="connsiteY12" fmla="*/ 797306 h 1911350"/>
              <a:gd name="connsiteX13" fmla="*/ 709977 w 2184447"/>
              <a:gd name="connsiteY13" fmla="*/ 1092200 h 1911350"/>
              <a:gd name="connsiteX14" fmla="*/ 737282 w 2184447"/>
              <a:gd name="connsiteY14" fmla="*/ 1119505 h 1911350"/>
              <a:gd name="connsiteX15" fmla="*/ 764587 w 2184447"/>
              <a:gd name="connsiteY15" fmla="*/ 1092200 h 1911350"/>
              <a:gd name="connsiteX16" fmla="*/ 929318 w 2184447"/>
              <a:gd name="connsiteY16" fmla="*/ 836844 h 1911350"/>
              <a:gd name="connsiteX17" fmla="*/ 1064942 w 2184447"/>
              <a:gd name="connsiteY17" fmla="*/ 803586 h 1911350"/>
              <a:gd name="connsiteX18" fmla="*/ 1064942 w 2184447"/>
              <a:gd name="connsiteY18" fmla="*/ 1881014 h 1911350"/>
              <a:gd name="connsiteX19" fmla="*/ 1051290 w 2184447"/>
              <a:gd name="connsiteY19" fmla="*/ 1911350 h 1911350"/>
              <a:gd name="connsiteX20" fmla="*/ 1119552 w 2184447"/>
              <a:gd name="connsiteY20" fmla="*/ 803504 h 1911350"/>
              <a:gd name="connsiteX21" fmla="*/ 1234725 w 2184447"/>
              <a:gd name="connsiteY21" fmla="*/ 828270 h 1911350"/>
              <a:gd name="connsiteX22" fmla="*/ 1419907 w 2184447"/>
              <a:gd name="connsiteY22" fmla="*/ 1092200 h 1911350"/>
              <a:gd name="connsiteX23" fmla="*/ 1419907 w 2184447"/>
              <a:gd name="connsiteY23" fmla="*/ 1092200 h 1911350"/>
              <a:gd name="connsiteX24" fmla="*/ 1419907 w 2184447"/>
              <a:gd name="connsiteY24" fmla="*/ 1092200 h 1911350"/>
              <a:gd name="connsiteX25" fmla="*/ 1447212 w 2184447"/>
              <a:gd name="connsiteY25" fmla="*/ 1119505 h 1911350"/>
              <a:gd name="connsiteX26" fmla="*/ 1474517 w 2184447"/>
              <a:gd name="connsiteY26" fmla="*/ 1092200 h 1911350"/>
              <a:gd name="connsiteX27" fmla="*/ 1802177 w 2184447"/>
              <a:gd name="connsiteY27" fmla="*/ 797306 h 1911350"/>
              <a:gd name="connsiteX28" fmla="*/ 2129837 w 2184447"/>
              <a:gd name="connsiteY28" fmla="*/ 1092200 h 1911350"/>
              <a:gd name="connsiteX29" fmla="*/ 2157142 w 2184447"/>
              <a:gd name="connsiteY29" fmla="*/ 1119505 h 1911350"/>
              <a:gd name="connsiteX30" fmla="*/ 2184447 w 2184447"/>
              <a:gd name="connsiteY30" fmla="*/ 1092200 h 1911350"/>
              <a:gd name="connsiteX31" fmla="*/ 1146857 w 2184447"/>
              <a:gd name="connsiteY31" fmla="*/ 109220 h 1911350"/>
              <a:gd name="connsiteX32" fmla="*/ 382317 w 2184447"/>
              <a:gd name="connsiteY32" fmla="*/ 742696 h 1911350"/>
              <a:gd name="connsiteX33" fmla="*/ 84065 w 2184447"/>
              <a:gd name="connsiteY33" fmla="*/ 873760 h 1911350"/>
              <a:gd name="connsiteX34" fmla="*/ 83601 w 2184447"/>
              <a:gd name="connsiteY34" fmla="*/ 873487 h 1911350"/>
              <a:gd name="connsiteX35" fmla="*/ 957961 w 2184447"/>
              <a:gd name="connsiteY35" fmla="*/ 170629 h 1911350"/>
              <a:gd name="connsiteX36" fmla="*/ 715630 w 2184447"/>
              <a:gd name="connsiteY36" fmla="*/ 920670 h 1911350"/>
              <a:gd name="connsiteX37" fmla="*/ 715165 w 2184447"/>
              <a:gd name="connsiteY37" fmla="*/ 920670 h 1911350"/>
              <a:gd name="connsiteX38" fmla="*/ 382317 w 2184447"/>
              <a:gd name="connsiteY38" fmla="*/ 742696 h 1911350"/>
              <a:gd name="connsiteX39" fmla="*/ 1256542 w 2184447"/>
              <a:gd name="connsiteY39" fmla="*/ 778193 h 1911350"/>
              <a:gd name="connsiteX40" fmla="*/ 1101995 w 2184447"/>
              <a:gd name="connsiteY40" fmla="*/ 748157 h 1911350"/>
              <a:gd name="connsiteX41" fmla="*/ 1081735 w 2184447"/>
              <a:gd name="connsiteY41" fmla="*/ 748157 h 1911350"/>
              <a:gd name="connsiteX42" fmla="*/ 904416 w 2184447"/>
              <a:gd name="connsiteY42" fmla="*/ 788241 h 1911350"/>
              <a:gd name="connsiteX43" fmla="*/ 772451 w 2184447"/>
              <a:gd name="connsiteY43" fmla="*/ 901393 h 1911350"/>
              <a:gd name="connsiteX44" fmla="*/ 771987 w 2184447"/>
              <a:gd name="connsiteY44" fmla="*/ 901202 h 1911350"/>
              <a:gd name="connsiteX45" fmla="*/ 1076520 w 2184447"/>
              <a:gd name="connsiteY45" fmla="*/ 166151 h 1911350"/>
              <a:gd name="connsiteX46" fmla="*/ 1107975 w 2184447"/>
              <a:gd name="connsiteY46" fmla="*/ 166151 h 1911350"/>
              <a:gd name="connsiteX47" fmla="*/ 1412508 w 2184447"/>
              <a:gd name="connsiteY47" fmla="*/ 901065 h 1911350"/>
              <a:gd name="connsiteX48" fmla="*/ 1412016 w 2184447"/>
              <a:gd name="connsiteY48" fmla="*/ 901256 h 1911350"/>
              <a:gd name="connsiteX49" fmla="*/ 1256542 w 2184447"/>
              <a:gd name="connsiteY49" fmla="*/ 778193 h 1911350"/>
              <a:gd name="connsiteX50" fmla="*/ 1802177 w 2184447"/>
              <a:gd name="connsiteY50" fmla="*/ 742696 h 1911350"/>
              <a:gd name="connsiteX51" fmla="*/ 1469329 w 2184447"/>
              <a:gd name="connsiteY51" fmla="*/ 920807 h 1911350"/>
              <a:gd name="connsiteX52" fmla="*/ 1468865 w 2184447"/>
              <a:gd name="connsiteY52" fmla="*/ 920807 h 1911350"/>
              <a:gd name="connsiteX53" fmla="*/ 1226533 w 2184447"/>
              <a:gd name="connsiteY53" fmla="*/ 170738 h 1911350"/>
              <a:gd name="connsiteX54" fmla="*/ 2100894 w 2184447"/>
              <a:gd name="connsiteY54" fmla="*/ 873542 h 1911350"/>
              <a:gd name="connsiteX55" fmla="*/ 2100430 w 2184447"/>
              <a:gd name="connsiteY55" fmla="*/ 873815 h 1911350"/>
              <a:gd name="connsiteX56" fmla="*/ 1802177 w 2184447"/>
              <a:gd name="connsiteY56" fmla="*/ 742696 h 1911350"/>
              <a:gd name="connsiteX0" fmla="*/ 1146857 w 2184447"/>
              <a:gd name="connsiteY0" fmla="*/ 109220 h 1881014"/>
              <a:gd name="connsiteX1" fmla="*/ 1119552 w 2184447"/>
              <a:gd name="connsiteY1" fmla="*/ 109220 h 1881014"/>
              <a:gd name="connsiteX2" fmla="*/ 1119552 w 2184447"/>
              <a:gd name="connsiteY2" fmla="*/ 27305 h 1881014"/>
              <a:gd name="connsiteX3" fmla="*/ 1092247 w 2184447"/>
              <a:gd name="connsiteY3" fmla="*/ 0 h 1881014"/>
              <a:gd name="connsiteX4" fmla="*/ 1064942 w 2184447"/>
              <a:gd name="connsiteY4" fmla="*/ 27305 h 1881014"/>
              <a:gd name="connsiteX5" fmla="*/ 1064942 w 2184447"/>
              <a:gd name="connsiteY5" fmla="*/ 109220 h 1881014"/>
              <a:gd name="connsiteX6" fmla="*/ 1037637 w 2184447"/>
              <a:gd name="connsiteY6" fmla="*/ 109220 h 1881014"/>
              <a:gd name="connsiteX7" fmla="*/ 47 w 2184447"/>
              <a:gd name="connsiteY7" fmla="*/ 1092200 h 1881014"/>
              <a:gd name="connsiteX8" fmla="*/ 24256 w 2184447"/>
              <a:gd name="connsiteY8" fmla="*/ 1119505 h 1881014"/>
              <a:gd name="connsiteX9" fmla="*/ 27352 w 2184447"/>
              <a:gd name="connsiteY9" fmla="*/ 1119505 h 1881014"/>
              <a:gd name="connsiteX10" fmla="*/ 54657 w 2184447"/>
              <a:gd name="connsiteY10" fmla="*/ 1095296 h 1881014"/>
              <a:gd name="connsiteX11" fmla="*/ 54657 w 2184447"/>
              <a:gd name="connsiteY11" fmla="*/ 1092200 h 1881014"/>
              <a:gd name="connsiteX12" fmla="*/ 382317 w 2184447"/>
              <a:gd name="connsiteY12" fmla="*/ 797306 h 1881014"/>
              <a:gd name="connsiteX13" fmla="*/ 709977 w 2184447"/>
              <a:gd name="connsiteY13" fmla="*/ 1092200 h 1881014"/>
              <a:gd name="connsiteX14" fmla="*/ 737282 w 2184447"/>
              <a:gd name="connsiteY14" fmla="*/ 1119505 h 1881014"/>
              <a:gd name="connsiteX15" fmla="*/ 764587 w 2184447"/>
              <a:gd name="connsiteY15" fmla="*/ 1092200 h 1881014"/>
              <a:gd name="connsiteX16" fmla="*/ 929318 w 2184447"/>
              <a:gd name="connsiteY16" fmla="*/ 836844 h 1881014"/>
              <a:gd name="connsiteX17" fmla="*/ 1064942 w 2184447"/>
              <a:gd name="connsiteY17" fmla="*/ 803586 h 1881014"/>
              <a:gd name="connsiteX18" fmla="*/ 1064942 w 2184447"/>
              <a:gd name="connsiteY18" fmla="*/ 1881014 h 1881014"/>
              <a:gd name="connsiteX19" fmla="*/ 1119552 w 2184447"/>
              <a:gd name="connsiteY19" fmla="*/ 803504 h 1881014"/>
              <a:gd name="connsiteX20" fmla="*/ 1234725 w 2184447"/>
              <a:gd name="connsiteY20" fmla="*/ 828270 h 1881014"/>
              <a:gd name="connsiteX21" fmla="*/ 1419907 w 2184447"/>
              <a:gd name="connsiteY21" fmla="*/ 1092200 h 1881014"/>
              <a:gd name="connsiteX22" fmla="*/ 1419907 w 2184447"/>
              <a:gd name="connsiteY22" fmla="*/ 1092200 h 1881014"/>
              <a:gd name="connsiteX23" fmla="*/ 1419907 w 2184447"/>
              <a:gd name="connsiteY23" fmla="*/ 1092200 h 1881014"/>
              <a:gd name="connsiteX24" fmla="*/ 1447212 w 2184447"/>
              <a:gd name="connsiteY24" fmla="*/ 1119505 h 1881014"/>
              <a:gd name="connsiteX25" fmla="*/ 1474517 w 2184447"/>
              <a:gd name="connsiteY25" fmla="*/ 1092200 h 1881014"/>
              <a:gd name="connsiteX26" fmla="*/ 1802177 w 2184447"/>
              <a:gd name="connsiteY26" fmla="*/ 797306 h 1881014"/>
              <a:gd name="connsiteX27" fmla="*/ 2129837 w 2184447"/>
              <a:gd name="connsiteY27" fmla="*/ 1092200 h 1881014"/>
              <a:gd name="connsiteX28" fmla="*/ 2157142 w 2184447"/>
              <a:gd name="connsiteY28" fmla="*/ 1119505 h 1881014"/>
              <a:gd name="connsiteX29" fmla="*/ 2184447 w 2184447"/>
              <a:gd name="connsiteY29" fmla="*/ 1092200 h 1881014"/>
              <a:gd name="connsiteX30" fmla="*/ 1146857 w 2184447"/>
              <a:gd name="connsiteY30" fmla="*/ 109220 h 1881014"/>
              <a:gd name="connsiteX31" fmla="*/ 382317 w 2184447"/>
              <a:gd name="connsiteY31" fmla="*/ 742696 h 1881014"/>
              <a:gd name="connsiteX32" fmla="*/ 84065 w 2184447"/>
              <a:gd name="connsiteY32" fmla="*/ 873760 h 1881014"/>
              <a:gd name="connsiteX33" fmla="*/ 83601 w 2184447"/>
              <a:gd name="connsiteY33" fmla="*/ 873487 h 1881014"/>
              <a:gd name="connsiteX34" fmla="*/ 957961 w 2184447"/>
              <a:gd name="connsiteY34" fmla="*/ 170629 h 1881014"/>
              <a:gd name="connsiteX35" fmla="*/ 715630 w 2184447"/>
              <a:gd name="connsiteY35" fmla="*/ 920670 h 1881014"/>
              <a:gd name="connsiteX36" fmla="*/ 715165 w 2184447"/>
              <a:gd name="connsiteY36" fmla="*/ 920670 h 1881014"/>
              <a:gd name="connsiteX37" fmla="*/ 382317 w 2184447"/>
              <a:gd name="connsiteY37" fmla="*/ 742696 h 1881014"/>
              <a:gd name="connsiteX38" fmla="*/ 1256542 w 2184447"/>
              <a:gd name="connsiteY38" fmla="*/ 778193 h 1881014"/>
              <a:gd name="connsiteX39" fmla="*/ 1101995 w 2184447"/>
              <a:gd name="connsiteY39" fmla="*/ 748157 h 1881014"/>
              <a:gd name="connsiteX40" fmla="*/ 1081735 w 2184447"/>
              <a:gd name="connsiteY40" fmla="*/ 748157 h 1881014"/>
              <a:gd name="connsiteX41" fmla="*/ 904416 w 2184447"/>
              <a:gd name="connsiteY41" fmla="*/ 788241 h 1881014"/>
              <a:gd name="connsiteX42" fmla="*/ 772451 w 2184447"/>
              <a:gd name="connsiteY42" fmla="*/ 901393 h 1881014"/>
              <a:gd name="connsiteX43" fmla="*/ 771987 w 2184447"/>
              <a:gd name="connsiteY43" fmla="*/ 901202 h 1881014"/>
              <a:gd name="connsiteX44" fmla="*/ 1076520 w 2184447"/>
              <a:gd name="connsiteY44" fmla="*/ 166151 h 1881014"/>
              <a:gd name="connsiteX45" fmla="*/ 1107975 w 2184447"/>
              <a:gd name="connsiteY45" fmla="*/ 166151 h 1881014"/>
              <a:gd name="connsiteX46" fmla="*/ 1412508 w 2184447"/>
              <a:gd name="connsiteY46" fmla="*/ 901065 h 1881014"/>
              <a:gd name="connsiteX47" fmla="*/ 1412016 w 2184447"/>
              <a:gd name="connsiteY47" fmla="*/ 901256 h 1881014"/>
              <a:gd name="connsiteX48" fmla="*/ 1256542 w 2184447"/>
              <a:gd name="connsiteY48" fmla="*/ 778193 h 1881014"/>
              <a:gd name="connsiteX49" fmla="*/ 1802177 w 2184447"/>
              <a:gd name="connsiteY49" fmla="*/ 742696 h 1881014"/>
              <a:gd name="connsiteX50" fmla="*/ 1469329 w 2184447"/>
              <a:gd name="connsiteY50" fmla="*/ 920807 h 1881014"/>
              <a:gd name="connsiteX51" fmla="*/ 1468865 w 2184447"/>
              <a:gd name="connsiteY51" fmla="*/ 920807 h 1881014"/>
              <a:gd name="connsiteX52" fmla="*/ 1226533 w 2184447"/>
              <a:gd name="connsiteY52" fmla="*/ 170738 h 1881014"/>
              <a:gd name="connsiteX53" fmla="*/ 2100894 w 2184447"/>
              <a:gd name="connsiteY53" fmla="*/ 873542 h 1881014"/>
              <a:gd name="connsiteX54" fmla="*/ 2100430 w 2184447"/>
              <a:gd name="connsiteY54" fmla="*/ 873815 h 1881014"/>
              <a:gd name="connsiteX55" fmla="*/ 1802177 w 2184447"/>
              <a:gd name="connsiteY55" fmla="*/ 742696 h 1881014"/>
              <a:gd name="connsiteX0" fmla="*/ 1146857 w 2184447"/>
              <a:gd name="connsiteY0" fmla="*/ 109220 h 1119552"/>
              <a:gd name="connsiteX1" fmla="*/ 1119552 w 2184447"/>
              <a:gd name="connsiteY1" fmla="*/ 109220 h 1119552"/>
              <a:gd name="connsiteX2" fmla="*/ 1119552 w 2184447"/>
              <a:gd name="connsiteY2" fmla="*/ 27305 h 1119552"/>
              <a:gd name="connsiteX3" fmla="*/ 1092247 w 2184447"/>
              <a:gd name="connsiteY3" fmla="*/ 0 h 1119552"/>
              <a:gd name="connsiteX4" fmla="*/ 1064942 w 2184447"/>
              <a:gd name="connsiteY4" fmla="*/ 27305 h 1119552"/>
              <a:gd name="connsiteX5" fmla="*/ 1064942 w 2184447"/>
              <a:gd name="connsiteY5" fmla="*/ 109220 h 1119552"/>
              <a:gd name="connsiteX6" fmla="*/ 1037637 w 2184447"/>
              <a:gd name="connsiteY6" fmla="*/ 109220 h 1119552"/>
              <a:gd name="connsiteX7" fmla="*/ 47 w 2184447"/>
              <a:gd name="connsiteY7" fmla="*/ 1092200 h 1119552"/>
              <a:gd name="connsiteX8" fmla="*/ 24256 w 2184447"/>
              <a:gd name="connsiteY8" fmla="*/ 1119505 h 1119552"/>
              <a:gd name="connsiteX9" fmla="*/ 27352 w 2184447"/>
              <a:gd name="connsiteY9" fmla="*/ 1119505 h 1119552"/>
              <a:gd name="connsiteX10" fmla="*/ 54657 w 2184447"/>
              <a:gd name="connsiteY10" fmla="*/ 1095296 h 1119552"/>
              <a:gd name="connsiteX11" fmla="*/ 54657 w 2184447"/>
              <a:gd name="connsiteY11" fmla="*/ 1092200 h 1119552"/>
              <a:gd name="connsiteX12" fmla="*/ 382317 w 2184447"/>
              <a:gd name="connsiteY12" fmla="*/ 797306 h 1119552"/>
              <a:gd name="connsiteX13" fmla="*/ 709977 w 2184447"/>
              <a:gd name="connsiteY13" fmla="*/ 1092200 h 1119552"/>
              <a:gd name="connsiteX14" fmla="*/ 737282 w 2184447"/>
              <a:gd name="connsiteY14" fmla="*/ 1119505 h 1119552"/>
              <a:gd name="connsiteX15" fmla="*/ 764587 w 2184447"/>
              <a:gd name="connsiteY15" fmla="*/ 1092200 h 1119552"/>
              <a:gd name="connsiteX16" fmla="*/ 929318 w 2184447"/>
              <a:gd name="connsiteY16" fmla="*/ 836844 h 1119552"/>
              <a:gd name="connsiteX17" fmla="*/ 1064942 w 2184447"/>
              <a:gd name="connsiteY17" fmla="*/ 803586 h 1119552"/>
              <a:gd name="connsiteX18" fmla="*/ 1119552 w 2184447"/>
              <a:gd name="connsiteY18" fmla="*/ 803504 h 1119552"/>
              <a:gd name="connsiteX19" fmla="*/ 1234725 w 2184447"/>
              <a:gd name="connsiteY19" fmla="*/ 828270 h 1119552"/>
              <a:gd name="connsiteX20" fmla="*/ 1419907 w 2184447"/>
              <a:gd name="connsiteY20" fmla="*/ 1092200 h 1119552"/>
              <a:gd name="connsiteX21" fmla="*/ 1419907 w 2184447"/>
              <a:gd name="connsiteY21" fmla="*/ 1092200 h 1119552"/>
              <a:gd name="connsiteX22" fmla="*/ 1419907 w 2184447"/>
              <a:gd name="connsiteY22" fmla="*/ 1092200 h 1119552"/>
              <a:gd name="connsiteX23" fmla="*/ 1447212 w 2184447"/>
              <a:gd name="connsiteY23" fmla="*/ 1119505 h 1119552"/>
              <a:gd name="connsiteX24" fmla="*/ 1474517 w 2184447"/>
              <a:gd name="connsiteY24" fmla="*/ 1092200 h 1119552"/>
              <a:gd name="connsiteX25" fmla="*/ 1802177 w 2184447"/>
              <a:gd name="connsiteY25" fmla="*/ 797306 h 1119552"/>
              <a:gd name="connsiteX26" fmla="*/ 2129837 w 2184447"/>
              <a:gd name="connsiteY26" fmla="*/ 1092200 h 1119552"/>
              <a:gd name="connsiteX27" fmla="*/ 2157142 w 2184447"/>
              <a:gd name="connsiteY27" fmla="*/ 1119505 h 1119552"/>
              <a:gd name="connsiteX28" fmla="*/ 2184447 w 2184447"/>
              <a:gd name="connsiteY28" fmla="*/ 1092200 h 1119552"/>
              <a:gd name="connsiteX29" fmla="*/ 1146857 w 2184447"/>
              <a:gd name="connsiteY29" fmla="*/ 109220 h 1119552"/>
              <a:gd name="connsiteX30" fmla="*/ 382317 w 2184447"/>
              <a:gd name="connsiteY30" fmla="*/ 742696 h 1119552"/>
              <a:gd name="connsiteX31" fmla="*/ 84065 w 2184447"/>
              <a:gd name="connsiteY31" fmla="*/ 873760 h 1119552"/>
              <a:gd name="connsiteX32" fmla="*/ 83601 w 2184447"/>
              <a:gd name="connsiteY32" fmla="*/ 873487 h 1119552"/>
              <a:gd name="connsiteX33" fmla="*/ 957961 w 2184447"/>
              <a:gd name="connsiteY33" fmla="*/ 170629 h 1119552"/>
              <a:gd name="connsiteX34" fmla="*/ 715630 w 2184447"/>
              <a:gd name="connsiteY34" fmla="*/ 920670 h 1119552"/>
              <a:gd name="connsiteX35" fmla="*/ 715165 w 2184447"/>
              <a:gd name="connsiteY35" fmla="*/ 920670 h 1119552"/>
              <a:gd name="connsiteX36" fmla="*/ 382317 w 2184447"/>
              <a:gd name="connsiteY36" fmla="*/ 742696 h 1119552"/>
              <a:gd name="connsiteX37" fmla="*/ 1256542 w 2184447"/>
              <a:gd name="connsiteY37" fmla="*/ 778193 h 1119552"/>
              <a:gd name="connsiteX38" fmla="*/ 1101995 w 2184447"/>
              <a:gd name="connsiteY38" fmla="*/ 748157 h 1119552"/>
              <a:gd name="connsiteX39" fmla="*/ 1081735 w 2184447"/>
              <a:gd name="connsiteY39" fmla="*/ 748157 h 1119552"/>
              <a:gd name="connsiteX40" fmla="*/ 904416 w 2184447"/>
              <a:gd name="connsiteY40" fmla="*/ 788241 h 1119552"/>
              <a:gd name="connsiteX41" fmla="*/ 772451 w 2184447"/>
              <a:gd name="connsiteY41" fmla="*/ 901393 h 1119552"/>
              <a:gd name="connsiteX42" fmla="*/ 771987 w 2184447"/>
              <a:gd name="connsiteY42" fmla="*/ 901202 h 1119552"/>
              <a:gd name="connsiteX43" fmla="*/ 1076520 w 2184447"/>
              <a:gd name="connsiteY43" fmla="*/ 166151 h 1119552"/>
              <a:gd name="connsiteX44" fmla="*/ 1107975 w 2184447"/>
              <a:gd name="connsiteY44" fmla="*/ 166151 h 1119552"/>
              <a:gd name="connsiteX45" fmla="*/ 1412508 w 2184447"/>
              <a:gd name="connsiteY45" fmla="*/ 901065 h 1119552"/>
              <a:gd name="connsiteX46" fmla="*/ 1412016 w 2184447"/>
              <a:gd name="connsiteY46" fmla="*/ 901256 h 1119552"/>
              <a:gd name="connsiteX47" fmla="*/ 1256542 w 2184447"/>
              <a:gd name="connsiteY47" fmla="*/ 778193 h 1119552"/>
              <a:gd name="connsiteX48" fmla="*/ 1802177 w 2184447"/>
              <a:gd name="connsiteY48" fmla="*/ 742696 h 1119552"/>
              <a:gd name="connsiteX49" fmla="*/ 1469329 w 2184447"/>
              <a:gd name="connsiteY49" fmla="*/ 920807 h 1119552"/>
              <a:gd name="connsiteX50" fmla="*/ 1468865 w 2184447"/>
              <a:gd name="connsiteY50" fmla="*/ 920807 h 1119552"/>
              <a:gd name="connsiteX51" fmla="*/ 1226533 w 2184447"/>
              <a:gd name="connsiteY51" fmla="*/ 170738 h 1119552"/>
              <a:gd name="connsiteX52" fmla="*/ 2100894 w 2184447"/>
              <a:gd name="connsiteY52" fmla="*/ 873542 h 1119552"/>
              <a:gd name="connsiteX53" fmla="*/ 2100430 w 2184447"/>
              <a:gd name="connsiteY53" fmla="*/ 873815 h 1119552"/>
              <a:gd name="connsiteX54" fmla="*/ 1802177 w 2184447"/>
              <a:gd name="connsiteY54" fmla="*/ 742696 h 1119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184447" h="1119552">
                <a:moveTo>
                  <a:pt x="1146857" y="109220"/>
                </a:moveTo>
                <a:lnTo>
                  <a:pt x="1119552" y="109220"/>
                </a:lnTo>
                <a:lnTo>
                  <a:pt x="1119552" y="27305"/>
                </a:lnTo>
                <a:cubicBezTo>
                  <a:pt x="1119552" y="12225"/>
                  <a:pt x="1107328" y="0"/>
                  <a:pt x="1092247" y="0"/>
                </a:cubicBezTo>
                <a:cubicBezTo>
                  <a:pt x="1077167" y="0"/>
                  <a:pt x="1064942" y="12225"/>
                  <a:pt x="1064942" y="27305"/>
                </a:cubicBezTo>
                <a:lnTo>
                  <a:pt x="1064942" y="109220"/>
                </a:lnTo>
                <a:lnTo>
                  <a:pt x="1037637" y="109220"/>
                </a:lnTo>
                <a:cubicBezTo>
                  <a:pt x="458771" y="136525"/>
                  <a:pt x="47" y="565214"/>
                  <a:pt x="47" y="1092200"/>
                </a:cubicBezTo>
                <a:cubicBezTo>
                  <a:pt x="-808" y="1106426"/>
                  <a:pt x="10031" y="1118650"/>
                  <a:pt x="24256" y="1119505"/>
                </a:cubicBezTo>
                <a:cubicBezTo>
                  <a:pt x="25287" y="1119568"/>
                  <a:pt x="26321" y="1119568"/>
                  <a:pt x="27352" y="1119505"/>
                </a:cubicBezTo>
                <a:cubicBezTo>
                  <a:pt x="41577" y="1120360"/>
                  <a:pt x="53802" y="1109522"/>
                  <a:pt x="54657" y="1095296"/>
                </a:cubicBezTo>
                <a:cubicBezTo>
                  <a:pt x="54720" y="1094264"/>
                  <a:pt x="54720" y="1093232"/>
                  <a:pt x="54657" y="1092200"/>
                </a:cubicBezTo>
                <a:cubicBezTo>
                  <a:pt x="54657" y="928370"/>
                  <a:pt x="202104" y="797306"/>
                  <a:pt x="382317" y="797306"/>
                </a:cubicBezTo>
                <a:cubicBezTo>
                  <a:pt x="562530" y="797306"/>
                  <a:pt x="709977" y="928370"/>
                  <a:pt x="709977" y="1092200"/>
                </a:cubicBezTo>
                <a:cubicBezTo>
                  <a:pt x="709977" y="1107281"/>
                  <a:pt x="722202" y="1119505"/>
                  <a:pt x="737282" y="1119505"/>
                </a:cubicBezTo>
                <a:cubicBezTo>
                  <a:pt x="752363" y="1119505"/>
                  <a:pt x="764587" y="1107281"/>
                  <a:pt x="764587" y="1092200"/>
                </a:cubicBezTo>
                <a:cubicBezTo>
                  <a:pt x="767075" y="982865"/>
                  <a:pt x="830734" y="884185"/>
                  <a:pt x="929318" y="836844"/>
                </a:cubicBezTo>
                <a:cubicBezTo>
                  <a:pt x="971598" y="816100"/>
                  <a:pt x="1017863" y="804752"/>
                  <a:pt x="1064942" y="803586"/>
                </a:cubicBezTo>
                <a:lnTo>
                  <a:pt x="1119552" y="803504"/>
                </a:lnTo>
                <a:cubicBezTo>
                  <a:pt x="1159139" y="804610"/>
                  <a:pt x="1198183" y="813006"/>
                  <a:pt x="1234725" y="828270"/>
                </a:cubicBezTo>
                <a:cubicBezTo>
                  <a:pt x="1343699" y="871273"/>
                  <a:pt x="1416546" y="975097"/>
                  <a:pt x="1419907" y="1092200"/>
                </a:cubicBezTo>
                <a:lnTo>
                  <a:pt x="1419907" y="1092200"/>
                </a:lnTo>
                <a:lnTo>
                  <a:pt x="1419907" y="1092200"/>
                </a:lnTo>
                <a:cubicBezTo>
                  <a:pt x="1419907" y="1107281"/>
                  <a:pt x="1432132" y="1119505"/>
                  <a:pt x="1447212" y="1119505"/>
                </a:cubicBezTo>
                <a:cubicBezTo>
                  <a:pt x="1462293" y="1119505"/>
                  <a:pt x="1474517" y="1107281"/>
                  <a:pt x="1474517" y="1092200"/>
                </a:cubicBezTo>
                <a:cubicBezTo>
                  <a:pt x="1474517" y="928370"/>
                  <a:pt x="1621964" y="797306"/>
                  <a:pt x="1802177" y="797306"/>
                </a:cubicBezTo>
                <a:cubicBezTo>
                  <a:pt x="1982390" y="797306"/>
                  <a:pt x="2129837" y="928370"/>
                  <a:pt x="2129837" y="1092200"/>
                </a:cubicBezTo>
                <a:cubicBezTo>
                  <a:pt x="2129837" y="1107281"/>
                  <a:pt x="2142062" y="1119505"/>
                  <a:pt x="2157142" y="1119505"/>
                </a:cubicBezTo>
                <a:cubicBezTo>
                  <a:pt x="2172223" y="1119505"/>
                  <a:pt x="2184447" y="1107281"/>
                  <a:pt x="2184447" y="1092200"/>
                </a:cubicBezTo>
                <a:cubicBezTo>
                  <a:pt x="2184447" y="565214"/>
                  <a:pt x="1725723" y="136525"/>
                  <a:pt x="1146857" y="109220"/>
                </a:cubicBezTo>
                <a:close/>
                <a:moveTo>
                  <a:pt x="382317" y="742696"/>
                </a:moveTo>
                <a:cubicBezTo>
                  <a:pt x="268698" y="741563"/>
                  <a:pt x="160071" y="789300"/>
                  <a:pt x="84065" y="873760"/>
                </a:cubicBezTo>
                <a:cubicBezTo>
                  <a:pt x="83655" y="874224"/>
                  <a:pt x="83437" y="874115"/>
                  <a:pt x="83601" y="873487"/>
                </a:cubicBezTo>
                <a:cubicBezTo>
                  <a:pt x="182991" y="505579"/>
                  <a:pt x="527362" y="221416"/>
                  <a:pt x="957961" y="170629"/>
                </a:cubicBezTo>
                <a:cubicBezTo>
                  <a:pt x="831130" y="288996"/>
                  <a:pt x="738648" y="570920"/>
                  <a:pt x="715630" y="920670"/>
                </a:cubicBezTo>
                <a:cubicBezTo>
                  <a:pt x="715630" y="921107"/>
                  <a:pt x="715411" y="921189"/>
                  <a:pt x="715165" y="920670"/>
                </a:cubicBezTo>
                <a:cubicBezTo>
                  <a:pt x="642291" y="807960"/>
                  <a:pt x="516519" y="740711"/>
                  <a:pt x="382317" y="742696"/>
                </a:cubicBezTo>
                <a:close/>
                <a:moveTo>
                  <a:pt x="1256542" y="778193"/>
                </a:moveTo>
                <a:cubicBezTo>
                  <a:pt x="1207649" y="757626"/>
                  <a:pt x="1155030" y="747401"/>
                  <a:pt x="1101995" y="748157"/>
                </a:cubicBezTo>
                <a:lnTo>
                  <a:pt x="1081735" y="748157"/>
                </a:lnTo>
                <a:cubicBezTo>
                  <a:pt x="1020277" y="747180"/>
                  <a:pt x="959477" y="760922"/>
                  <a:pt x="904416" y="788241"/>
                </a:cubicBezTo>
                <a:cubicBezTo>
                  <a:pt x="852029" y="814888"/>
                  <a:pt x="806782" y="853685"/>
                  <a:pt x="772451" y="901393"/>
                </a:cubicBezTo>
                <a:cubicBezTo>
                  <a:pt x="772151" y="901802"/>
                  <a:pt x="771960" y="901720"/>
                  <a:pt x="771987" y="901202"/>
                </a:cubicBezTo>
                <a:cubicBezTo>
                  <a:pt x="802869" y="503067"/>
                  <a:pt x="927626" y="189497"/>
                  <a:pt x="1076520" y="166151"/>
                </a:cubicBezTo>
                <a:lnTo>
                  <a:pt x="1107975" y="166151"/>
                </a:lnTo>
                <a:cubicBezTo>
                  <a:pt x="1256978" y="189497"/>
                  <a:pt x="1381680" y="503040"/>
                  <a:pt x="1412508" y="901065"/>
                </a:cubicBezTo>
                <a:cubicBezTo>
                  <a:pt x="1412508" y="901584"/>
                  <a:pt x="1412317" y="901666"/>
                  <a:pt x="1412016" y="901256"/>
                </a:cubicBezTo>
                <a:cubicBezTo>
                  <a:pt x="1372167" y="847031"/>
                  <a:pt x="1318467" y="804526"/>
                  <a:pt x="1256542" y="778193"/>
                </a:cubicBezTo>
                <a:close/>
                <a:moveTo>
                  <a:pt x="1802177" y="742696"/>
                </a:moveTo>
                <a:cubicBezTo>
                  <a:pt x="1667949" y="740741"/>
                  <a:pt x="1542174" y="808045"/>
                  <a:pt x="1469329" y="920807"/>
                </a:cubicBezTo>
                <a:cubicBezTo>
                  <a:pt x="1469084" y="921189"/>
                  <a:pt x="1468893" y="921134"/>
                  <a:pt x="1468865" y="920807"/>
                </a:cubicBezTo>
                <a:cubicBezTo>
                  <a:pt x="1445847" y="571029"/>
                  <a:pt x="1353365" y="289105"/>
                  <a:pt x="1226533" y="170738"/>
                </a:cubicBezTo>
                <a:cubicBezTo>
                  <a:pt x="1657133" y="221416"/>
                  <a:pt x="2001504" y="505579"/>
                  <a:pt x="2100894" y="873542"/>
                </a:cubicBezTo>
                <a:cubicBezTo>
                  <a:pt x="2101058" y="874170"/>
                  <a:pt x="2100894" y="874279"/>
                  <a:pt x="2100430" y="873815"/>
                </a:cubicBezTo>
                <a:cubicBezTo>
                  <a:pt x="2024435" y="789333"/>
                  <a:pt x="1915804" y="741577"/>
                  <a:pt x="1802177" y="742696"/>
                </a:cubicBezTo>
                <a:close/>
              </a:path>
            </a:pathLst>
          </a:custGeom>
          <a:solidFill>
            <a:schemeClr val="accent6"/>
          </a:solidFill>
          <a:ln w="27285" cap="flat">
            <a:noFill/>
            <a:prstDash val="solid"/>
            <a:miter/>
          </a:ln>
        </p:spPr>
        <p:txBody>
          <a:bodyPr rtlCol="0" anchor="ctr"/>
          <a:lstStyle/>
          <a:p>
            <a:endParaRPr lang="en-US"/>
          </a:p>
        </p:txBody>
      </p:sp>
      <p:pic>
        <p:nvPicPr>
          <p:cNvPr id="1030" name="Picture 6">
            <a:extLst>
              <a:ext uri="{FF2B5EF4-FFF2-40B4-BE49-F238E27FC236}">
                <a16:creationId xmlns:a16="http://schemas.microsoft.com/office/drawing/2014/main" id="{2F32912B-69AF-09D5-96D7-D36C73F51F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6680" y="3178058"/>
            <a:ext cx="914400" cy="32918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E169D13-35D7-43FB-96B5-A30448CA9B7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50264" y="3463183"/>
            <a:ext cx="914400" cy="10235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2FD9D72F-692D-DA46-A2DE-C2F69ED3AAA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48940" y="2705238"/>
            <a:ext cx="914400" cy="32631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9D7B2BA1-5334-96A8-857D-741D02EB5CC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45565" y="2894563"/>
            <a:ext cx="914400" cy="26416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391B6F0E-F074-C908-D59C-4B2906026A6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93520" y="4133226"/>
            <a:ext cx="914400" cy="88990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CRISP">
            <a:extLst>
              <a:ext uri="{FF2B5EF4-FFF2-40B4-BE49-F238E27FC236}">
                <a16:creationId xmlns:a16="http://schemas.microsoft.com/office/drawing/2014/main" id="{F23E1ED3-BEBA-43E1-5CC8-DD87AC5925D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40280" y="2863329"/>
            <a:ext cx="914400" cy="267368"/>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CVS Health Logo">
            <a:extLst>
              <a:ext uri="{FF2B5EF4-FFF2-40B4-BE49-F238E27FC236}">
                <a16:creationId xmlns:a16="http://schemas.microsoft.com/office/drawing/2014/main" id="{5F37C07F-D3EB-0424-81D9-3B59F3CFB7E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3324" y="3340832"/>
            <a:ext cx="914400" cy="11927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eClinicalWorks">
            <a:extLst>
              <a:ext uri="{FF2B5EF4-FFF2-40B4-BE49-F238E27FC236}">
                <a16:creationId xmlns:a16="http://schemas.microsoft.com/office/drawing/2014/main" id="{3085375E-48DB-4300-C815-CFB7595702B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90140" y="3497157"/>
            <a:ext cx="914400" cy="221436"/>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a:extLst>
              <a:ext uri="{FF2B5EF4-FFF2-40B4-BE49-F238E27FC236}">
                <a16:creationId xmlns:a16="http://schemas.microsoft.com/office/drawing/2014/main" id="{535CAAF9-0B09-B188-DFDE-CF2130357F5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49718" y="3180615"/>
            <a:ext cx="914400" cy="217283"/>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a:extLst>
              <a:ext uri="{FF2B5EF4-FFF2-40B4-BE49-F238E27FC236}">
                <a16:creationId xmlns:a16="http://schemas.microsoft.com/office/drawing/2014/main" id="{675E8EFF-6431-1F93-E5F8-B9F0D131888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58795" y="3896812"/>
            <a:ext cx="914400" cy="218317"/>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a:extLst>
              <a:ext uri="{FF2B5EF4-FFF2-40B4-BE49-F238E27FC236}">
                <a16:creationId xmlns:a16="http://schemas.microsoft.com/office/drawing/2014/main" id="{0C74438B-E2F4-F725-72E8-5BE70981F4A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91740" y="3261389"/>
            <a:ext cx="914400" cy="209939"/>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Inovalon">
            <a:extLst>
              <a:ext uri="{FF2B5EF4-FFF2-40B4-BE49-F238E27FC236}">
                <a16:creationId xmlns:a16="http://schemas.microsoft.com/office/drawing/2014/main" id="{D61A9C58-6DA8-87B5-10E3-D1307C5AB0B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1165" y="3551745"/>
            <a:ext cx="914400" cy="162520"/>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a:extLst>
              <a:ext uri="{FF2B5EF4-FFF2-40B4-BE49-F238E27FC236}">
                <a16:creationId xmlns:a16="http://schemas.microsoft.com/office/drawing/2014/main" id="{F4AE754A-B088-AA16-23D1-79EAC3BDEB8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1005" y="4343649"/>
            <a:ext cx="914400" cy="336649"/>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5DC749A6-1773-8A54-D92A-1D2E01FA213D}"/>
              </a:ext>
            </a:extLst>
          </p:cNvPr>
          <p:cNvGrpSpPr/>
          <p:nvPr/>
        </p:nvGrpSpPr>
        <p:grpSpPr>
          <a:xfrm>
            <a:off x="139177" y="3640909"/>
            <a:ext cx="2058446" cy="1707771"/>
            <a:chOff x="5441178" y="3679657"/>
            <a:chExt cx="2058446" cy="1707771"/>
          </a:xfrm>
        </p:grpSpPr>
        <p:pic>
          <p:nvPicPr>
            <p:cNvPr id="1038" name="Picture 14" descr="CommonWell-Health-Alliance">
              <a:extLst>
                <a:ext uri="{FF2B5EF4-FFF2-40B4-BE49-F238E27FC236}">
                  <a16:creationId xmlns:a16="http://schemas.microsoft.com/office/drawing/2014/main" id="{E64F43C7-C6C4-C15A-0728-4F2083AF25D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41178" y="3679657"/>
              <a:ext cx="1828800" cy="387706"/>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a:extLst>
                <a:ext uri="{FF2B5EF4-FFF2-40B4-BE49-F238E27FC236}">
                  <a16:creationId xmlns:a16="http://schemas.microsoft.com/office/drawing/2014/main" id="{A08429B1-B8CD-3491-AC8A-D91B311A28CD}"/>
                </a:ext>
              </a:extLst>
            </p:cNvPr>
            <p:cNvPicPr>
              <a:picLocks noChangeAspect="1" noChangeArrowheads="1"/>
            </p:cNvPicPr>
            <p:nvPr/>
          </p:nvPicPr>
          <p:blipFill>
            <a:blip r:embed="rId19">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5670824" y="4715450"/>
              <a:ext cx="1828800" cy="671978"/>
            </a:xfrm>
            <a:prstGeom prst="rect">
              <a:avLst/>
            </a:prstGeom>
            <a:noFill/>
            <a:extLst>
              <a:ext uri="{909E8E84-426E-40DD-AFC4-6F175D3DCCD1}">
                <a14:hiddenFill xmlns:a14="http://schemas.microsoft.com/office/drawing/2010/main">
                  <a:solidFill>
                    <a:srgbClr val="FFFFFF"/>
                  </a:solidFill>
                </a14:hiddenFill>
              </a:ext>
            </a:extLst>
          </p:spPr>
        </p:pic>
      </p:grpSp>
      <p:pic>
        <p:nvPicPr>
          <p:cNvPr id="1066" name="Picture 42">
            <a:extLst>
              <a:ext uri="{FF2B5EF4-FFF2-40B4-BE49-F238E27FC236}">
                <a16:creationId xmlns:a16="http://schemas.microsoft.com/office/drawing/2014/main" id="{81E2DBAB-0492-5B58-E41B-226ED0568011}"/>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55415" y="3679657"/>
            <a:ext cx="914400" cy="155448"/>
          </a:xfrm>
          <a:prstGeom prst="rect">
            <a:avLst/>
          </a:prstGeom>
          <a:noFill/>
          <a:extLst>
            <a:ext uri="{909E8E84-426E-40DD-AFC4-6F175D3DCCD1}">
              <a14:hiddenFill xmlns:a14="http://schemas.microsoft.com/office/drawing/2010/main">
                <a:solidFill>
                  <a:srgbClr val="FFFFFF"/>
                </a:solidFill>
              </a14:hiddenFill>
            </a:ext>
          </a:extLst>
        </p:spPr>
      </p:pic>
      <p:pic>
        <p:nvPicPr>
          <p:cNvPr id="1070" name="Picture 46" descr="MEDENT">
            <a:extLst>
              <a:ext uri="{FF2B5EF4-FFF2-40B4-BE49-F238E27FC236}">
                <a16:creationId xmlns:a16="http://schemas.microsoft.com/office/drawing/2014/main" id="{47CAC441-BE55-DEE6-59F7-085653403577}"/>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577340" y="3460102"/>
            <a:ext cx="914400" cy="195072"/>
          </a:xfrm>
          <a:prstGeom prst="rect">
            <a:avLst/>
          </a:prstGeom>
          <a:noFill/>
          <a:extLst>
            <a:ext uri="{909E8E84-426E-40DD-AFC4-6F175D3DCCD1}">
              <a14:hiddenFill xmlns:a14="http://schemas.microsoft.com/office/drawing/2010/main">
                <a:solidFill>
                  <a:srgbClr val="FFFFFF"/>
                </a:solidFill>
              </a14:hiddenFill>
            </a:ext>
          </a:extLst>
        </p:spPr>
      </p:pic>
      <p:pic>
        <p:nvPicPr>
          <p:cNvPr id="1072" name="Picture 48" descr="Netsmart">
            <a:extLst>
              <a:ext uri="{FF2B5EF4-FFF2-40B4-BE49-F238E27FC236}">
                <a16:creationId xmlns:a16="http://schemas.microsoft.com/office/drawing/2014/main" id="{0F1FAA64-E0F6-BABD-4E5E-4649D4E3669F}"/>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320800" y="3736156"/>
            <a:ext cx="914400" cy="143629"/>
          </a:xfrm>
          <a:prstGeom prst="rect">
            <a:avLst/>
          </a:prstGeom>
          <a:noFill/>
          <a:extLst>
            <a:ext uri="{909E8E84-426E-40DD-AFC4-6F175D3DCCD1}">
              <a14:hiddenFill xmlns:a14="http://schemas.microsoft.com/office/drawing/2010/main">
                <a:solidFill>
                  <a:srgbClr val="FFFFFF"/>
                </a:solidFill>
              </a14:hiddenFill>
            </a:ext>
          </a:extLst>
        </p:spPr>
      </p:pic>
      <p:pic>
        <p:nvPicPr>
          <p:cNvPr id="1074" name="Picture 50">
            <a:extLst>
              <a:ext uri="{FF2B5EF4-FFF2-40B4-BE49-F238E27FC236}">
                <a16:creationId xmlns:a16="http://schemas.microsoft.com/office/drawing/2014/main" id="{08CB0292-F0BC-77A2-6CFF-B4609191C41F}"/>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749040" y="2850383"/>
            <a:ext cx="914400" cy="386707"/>
          </a:xfrm>
          <a:prstGeom prst="rect">
            <a:avLst/>
          </a:prstGeom>
          <a:noFill/>
          <a:extLst>
            <a:ext uri="{909E8E84-426E-40DD-AFC4-6F175D3DCCD1}">
              <a14:hiddenFill xmlns:a14="http://schemas.microsoft.com/office/drawing/2010/main">
                <a:solidFill>
                  <a:srgbClr val="FFFFFF"/>
                </a:solidFill>
              </a14:hiddenFill>
            </a:ext>
          </a:extLst>
        </p:spPr>
      </p:pic>
      <p:pic>
        <p:nvPicPr>
          <p:cNvPr id="1076" name="Picture 52">
            <a:extLst>
              <a:ext uri="{FF2B5EF4-FFF2-40B4-BE49-F238E27FC236}">
                <a16:creationId xmlns:a16="http://schemas.microsoft.com/office/drawing/2014/main" id="{760B7219-8238-8443-0895-32024CD2F7EA}"/>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034540" y="3889801"/>
            <a:ext cx="914400" cy="251460"/>
          </a:xfrm>
          <a:prstGeom prst="rect">
            <a:avLst/>
          </a:prstGeom>
          <a:noFill/>
          <a:extLst>
            <a:ext uri="{909E8E84-426E-40DD-AFC4-6F175D3DCCD1}">
              <a14:hiddenFill xmlns:a14="http://schemas.microsoft.com/office/drawing/2010/main">
                <a:solidFill>
                  <a:srgbClr val="FFFFFF"/>
                </a:solidFill>
              </a14:hiddenFill>
            </a:ext>
          </a:extLst>
        </p:spPr>
      </p:pic>
      <p:pic>
        <p:nvPicPr>
          <p:cNvPr id="1078" name="Picture 54">
            <a:extLst>
              <a:ext uri="{FF2B5EF4-FFF2-40B4-BE49-F238E27FC236}">
                <a16:creationId xmlns:a16="http://schemas.microsoft.com/office/drawing/2014/main" id="{62E140A5-50BF-47D1-921B-10BD03FF927B}"/>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413760" y="3551745"/>
            <a:ext cx="914400" cy="145831"/>
          </a:xfrm>
          <a:prstGeom prst="rect">
            <a:avLst/>
          </a:prstGeom>
          <a:noFill/>
          <a:extLst>
            <a:ext uri="{909E8E84-426E-40DD-AFC4-6F175D3DCCD1}">
              <a14:hiddenFill xmlns:a14="http://schemas.microsoft.com/office/drawing/2010/main">
                <a:solidFill>
                  <a:srgbClr val="FFFFFF"/>
                </a:solidFill>
              </a14:hiddenFill>
            </a:ext>
          </a:extLst>
        </p:spPr>
      </p:pic>
      <p:pic>
        <p:nvPicPr>
          <p:cNvPr id="1080" name="Picture 56">
            <a:extLst>
              <a:ext uri="{FF2B5EF4-FFF2-40B4-BE49-F238E27FC236}">
                <a16:creationId xmlns:a16="http://schemas.microsoft.com/office/drawing/2014/main" id="{768B5D38-EAD3-9E63-4AC1-AC657B423267}"/>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79120" y="3901677"/>
            <a:ext cx="914400" cy="304502"/>
          </a:xfrm>
          <a:prstGeom prst="rect">
            <a:avLst/>
          </a:prstGeom>
          <a:noFill/>
          <a:extLst>
            <a:ext uri="{909E8E84-426E-40DD-AFC4-6F175D3DCCD1}">
              <a14:hiddenFill xmlns:a14="http://schemas.microsoft.com/office/drawing/2010/main">
                <a:solidFill>
                  <a:srgbClr val="FFFFFF"/>
                </a:solidFill>
              </a14:hiddenFill>
            </a:ext>
          </a:extLst>
        </p:spPr>
      </p:pic>
      <p:pic>
        <p:nvPicPr>
          <p:cNvPr id="1084" name="Picture 60">
            <a:extLst>
              <a:ext uri="{FF2B5EF4-FFF2-40B4-BE49-F238E27FC236}">
                <a16:creationId xmlns:a16="http://schemas.microsoft.com/office/drawing/2014/main" id="{DC3BD75D-EF98-747E-8CAD-889C3D8A2F23}"/>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910840" y="3688316"/>
            <a:ext cx="914400" cy="114687"/>
          </a:xfrm>
          <a:prstGeom prst="rect">
            <a:avLst/>
          </a:prstGeom>
          <a:noFill/>
          <a:extLst>
            <a:ext uri="{909E8E84-426E-40DD-AFC4-6F175D3DCCD1}">
              <a14:hiddenFill xmlns:a14="http://schemas.microsoft.com/office/drawing/2010/main">
                <a:solidFill>
                  <a:srgbClr val="FFFFFF"/>
                </a:solidFill>
              </a14:hiddenFill>
            </a:ext>
          </a:extLst>
        </p:spPr>
      </p:pic>
      <p:pic>
        <p:nvPicPr>
          <p:cNvPr id="1088" name="Picture 64">
            <a:extLst>
              <a:ext uri="{FF2B5EF4-FFF2-40B4-BE49-F238E27FC236}">
                <a16:creationId xmlns:a16="http://schemas.microsoft.com/office/drawing/2014/main" id="{3B1C9420-62C0-E4F3-5C60-61D03D3F4E69}"/>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860800" y="4094863"/>
            <a:ext cx="914400" cy="274320"/>
          </a:xfrm>
          <a:prstGeom prst="rect">
            <a:avLst/>
          </a:prstGeom>
          <a:noFill/>
          <a:extLst>
            <a:ext uri="{909E8E84-426E-40DD-AFC4-6F175D3DCCD1}">
              <a14:hiddenFill xmlns:a14="http://schemas.microsoft.com/office/drawing/2010/main">
                <a:solidFill>
                  <a:srgbClr val="FFFFFF"/>
                </a:solidFill>
              </a14:hiddenFill>
            </a:ext>
          </a:extLst>
        </p:spPr>
      </p:pic>
      <p:pic>
        <p:nvPicPr>
          <p:cNvPr id="1092" name="Picture 68">
            <a:extLst>
              <a:ext uri="{FF2B5EF4-FFF2-40B4-BE49-F238E27FC236}">
                <a16:creationId xmlns:a16="http://schemas.microsoft.com/office/drawing/2014/main" id="{71D1B458-939C-A60E-8F06-AFF2DA516500}"/>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759200" y="4591719"/>
            <a:ext cx="914400" cy="301752"/>
          </a:xfrm>
          <a:prstGeom prst="rect">
            <a:avLst/>
          </a:prstGeom>
          <a:noFill/>
          <a:extLst>
            <a:ext uri="{909E8E84-426E-40DD-AFC4-6F175D3DCCD1}">
              <a14:hiddenFill xmlns:a14="http://schemas.microsoft.com/office/drawing/2010/main">
                <a:solidFill>
                  <a:srgbClr val="FFFFFF"/>
                </a:solidFill>
              </a14:hiddenFill>
            </a:ext>
          </a:extLst>
        </p:spPr>
      </p:pic>
      <p:pic>
        <p:nvPicPr>
          <p:cNvPr id="1094" name="Picture 70">
            <a:extLst>
              <a:ext uri="{FF2B5EF4-FFF2-40B4-BE49-F238E27FC236}">
                <a16:creationId xmlns:a16="http://schemas.microsoft.com/office/drawing/2014/main" id="{24EDFD62-1E10-BECA-D8DA-61D6E804C196}"/>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565559" y="3115085"/>
            <a:ext cx="914400" cy="146304"/>
          </a:xfrm>
          <a:prstGeom prst="rect">
            <a:avLst/>
          </a:prstGeom>
          <a:noFill/>
          <a:extLst>
            <a:ext uri="{909E8E84-426E-40DD-AFC4-6F175D3DCCD1}">
              <a14:hiddenFill xmlns:a14="http://schemas.microsoft.com/office/drawing/2010/main">
                <a:solidFill>
                  <a:srgbClr val="FFFFFF"/>
                </a:solidFill>
              </a14:hiddenFill>
            </a:ext>
          </a:extLst>
        </p:spPr>
      </p:pic>
      <p:pic>
        <p:nvPicPr>
          <p:cNvPr id="1096" name="Picture 72">
            <a:extLst>
              <a:ext uri="{FF2B5EF4-FFF2-40B4-BE49-F238E27FC236}">
                <a16:creationId xmlns:a16="http://schemas.microsoft.com/office/drawing/2014/main" id="{7030D72E-897B-7B8F-D772-98D11861002D}"/>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216400" y="4405880"/>
            <a:ext cx="914400" cy="182880"/>
          </a:xfrm>
          <a:prstGeom prst="rect">
            <a:avLst/>
          </a:prstGeom>
          <a:noFill/>
          <a:extLst>
            <a:ext uri="{909E8E84-426E-40DD-AFC4-6F175D3DCCD1}">
              <a14:hiddenFill xmlns:a14="http://schemas.microsoft.com/office/drawing/2010/main">
                <a:solidFill>
                  <a:srgbClr val="FFFFFF"/>
                </a:solidFill>
              </a14:hiddenFill>
            </a:ext>
          </a:extLst>
        </p:spPr>
      </p:pic>
      <p:pic>
        <p:nvPicPr>
          <p:cNvPr id="1098" name="Picture 74">
            <a:extLst>
              <a:ext uri="{FF2B5EF4-FFF2-40B4-BE49-F238E27FC236}">
                <a16:creationId xmlns:a16="http://schemas.microsoft.com/office/drawing/2014/main" id="{E097A4EA-F73D-E42C-567D-CB0993440095}"/>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04838" y="2991252"/>
            <a:ext cx="914400" cy="294680"/>
          </a:xfrm>
          <a:prstGeom prst="rect">
            <a:avLst/>
          </a:prstGeom>
          <a:noFill/>
          <a:extLst>
            <a:ext uri="{909E8E84-426E-40DD-AFC4-6F175D3DCCD1}">
              <a14:hiddenFill xmlns:a14="http://schemas.microsoft.com/office/drawing/2010/main">
                <a:solidFill>
                  <a:srgbClr val="FFFFFF"/>
                </a:solidFill>
              </a14:hiddenFill>
            </a:ext>
          </a:extLst>
        </p:spPr>
      </p:pic>
      <p:pic>
        <p:nvPicPr>
          <p:cNvPr id="1100" name="Picture 76">
            <a:extLst>
              <a:ext uri="{FF2B5EF4-FFF2-40B4-BE49-F238E27FC236}">
                <a16:creationId xmlns:a16="http://schemas.microsoft.com/office/drawing/2014/main" id="{12B3A4C7-69D4-4E87-6C5F-373D574D9B0F}"/>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141216" y="3774096"/>
            <a:ext cx="914400" cy="443484"/>
          </a:xfrm>
          <a:prstGeom prst="rect">
            <a:avLst/>
          </a:prstGeom>
          <a:noFill/>
          <a:extLst>
            <a:ext uri="{909E8E84-426E-40DD-AFC4-6F175D3DCCD1}">
              <a14:hiddenFill xmlns:a14="http://schemas.microsoft.com/office/drawing/2010/main">
                <a:solidFill>
                  <a:srgbClr val="FFFFFF"/>
                </a:solidFill>
              </a14:hiddenFill>
            </a:ext>
          </a:extLst>
        </p:spPr>
      </p:pic>
      <p:pic>
        <p:nvPicPr>
          <p:cNvPr id="1104" name="Picture 80">
            <a:extLst>
              <a:ext uri="{FF2B5EF4-FFF2-40B4-BE49-F238E27FC236}">
                <a16:creationId xmlns:a16="http://schemas.microsoft.com/office/drawing/2014/main" id="{9B9DEFB5-5F02-2A27-8130-D975E22BD766}"/>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651760" y="4169119"/>
            <a:ext cx="914400" cy="651353"/>
          </a:xfrm>
          <a:prstGeom prst="rect">
            <a:avLst/>
          </a:prstGeom>
          <a:noFill/>
          <a:extLst>
            <a:ext uri="{909E8E84-426E-40DD-AFC4-6F175D3DCCD1}">
              <a14:hiddenFill xmlns:a14="http://schemas.microsoft.com/office/drawing/2010/main">
                <a:solidFill>
                  <a:srgbClr val="FFFFFF"/>
                </a:solidFill>
              </a14:hiddenFill>
            </a:ext>
          </a:extLst>
        </p:spPr>
      </p:pic>
      <p:sp>
        <p:nvSpPr>
          <p:cNvPr id="18" name="Graphic 7" descr="Umbrella outline">
            <a:extLst>
              <a:ext uri="{FF2B5EF4-FFF2-40B4-BE49-F238E27FC236}">
                <a16:creationId xmlns:a16="http://schemas.microsoft.com/office/drawing/2014/main" id="{62C721B1-2125-9A96-E624-4DB6831F5DB3}"/>
              </a:ext>
            </a:extLst>
          </p:cNvPr>
          <p:cNvSpPr/>
          <p:nvPr/>
        </p:nvSpPr>
        <p:spPr>
          <a:xfrm>
            <a:off x="7321419" y="1239509"/>
            <a:ext cx="4290818" cy="1119552"/>
          </a:xfrm>
          <a:custGeom>
            <a:avLst/>
            <a:gdLst>
              <a:gd name="connsiteX0" fmla="*/ 1146857 w 2184447"/>
              <a:gd name="connsiteY0" fmla="*/ 109220 h 2225350"/>
              <a:gd name="connsiteX1" fmla="*/ 1119552 w 2184447"/>
              <a:gd name="connsiteY1" fmla="*/ 109220 h 2225350"/>
              <a:gd name="connsiteX2" fmla="*/ 1119552 w 2184447"/>
              <a:gd name="connsiteY2" fmla="*/ 27305 h 2225350"/>
              <a:gd name="connsiteX3" fmla="*/ 1092247 w 2184447"/>
              <a:gd name="connsiteY3" fmla="*/ 0 h 2225350"/>
              <a:gd name="connsiteX4" fmla="*/ 1064942 w 2184447"/>
              <a:gd name="connsiteY4" fmla="*/ 27305 h 2225350"/>
              <a:gd name="connsiteX5" fmla="*/ 1064942 w 2184447"/>
              <a:gd name="connsiteY5" fmla="*/ 109220 h 2225350"/>
              <a:gd name="connsiteX6" fmla="*/ 1037637 w 2184447"/>
              <a:gd name="connsiteY6" fmla="*/ 109220 h 2225350"/>
              <a:gd name="connsiteX7" fmla="*/ 47 w 2184447"/>
              <a:gd name="connsiteY7" fmla="*/ 1092200 h 2225350"/>
              <a:gd name="connsiteX8" fmla="*/ 24256 w 2184447"/>
              <a:gd name="connsiteY8" fmla="*/ 1119505 h 2225350"/>
              <a:gd name="connsiteX9" fmla="*/ 27352 w 2184447"/>
              <a:gd name="connsiteY9" fmla="*/ 1119505 h 2225350"/>
              <a:gd name="connsiteX10" fmla="*/ 54657 w 2184447"/>
              <a:gd name="connsiteY10" fmla="*/ 1095296 h 2225350"/>
              <a:gd name="connsiteX11" fmla="*/ 54657 w 2184447"/>
              <a:gd name="connsiteY11" fmla="*/ 1092200 h 2225350"/>
              <a:gd name="connsiteX12" fmla="*/ 382317 w 2184447"/>
              <a:gd name="connsiteY12" fmla="*/ 797306 h 2225350"/>
              <a:gd name="connsiteX13" fmla="*/ 709977 w 2184447"/>
              <a:gd name="connsiteY13" fmla="*/ 1092200 h 2225350"/>
              <a:gd name="connsiteX14" fmla="*/ 737282 w 2184447"/>
              <a:gd name="connsiteY14" fmla="*/ 1119505 h 2225350"/>
              <a:gd name="connsiteX15" fmla="*/ 764587 w 2184447"/>
              <a:gd name="connsiteY15" fmla="*/ 1092200 h 2225350"/>
              <a:gd name="connsiteX16" fmla="*/ 929318 w 2184447"/>
              <a:gd name="connsiteY16" fmla="*/ 836844 h 2225350"/>
              <a:gd name="connsiteX17" fmla="*/ 1064942 w 2184447"/>
              <a:gd name="connsiteY17" fmla="*/ 803586 h 2225350"/>
              <a:gd name="connsiteX18" fmla="*/ 1064942 w 2184447"/>
              <a:gd name="connsiteY18" fmla="*/ 1881014 h 2225350"/>
              <a:gd name="connsiteX19" fmla="*/ 1051290 w 2184447"/>
              <a:gd name="connsiteY19" fmla="*/ 1911350 h 2225350"/>
              <a:gd name="connsiteX20" fmla="*/ 1051290 w 2184447"/>
              <a:gd name="connsiteY20" fmla="*/ 2029362 h 2225350"/>
              <a:gd name="connsiteX21" fmla="*/ 952992 w 2184447"/>
              <a:gd name="connsiteY21" fmla="*/ 2142897 h 2225350"/>
              <a:gd name="connsiteX22" fmla="*/ 833399 w 2184447"/>
              <a:gd name="connsiteY22" fmla="*/ 2045145 h 2225350"/>
              <a:gd name="connsiteX23" fmla="*/ 832850 w 2184447"/>
              <a:gd name="connsiteY23" fmla="*/ 2034223 h 2225350"/>
              <a:gd name="connsiteX24" fmla="*/ 791931 w 2184447"/>
              <a:gd name="connsiteY24" fmla="*/ 1993227 h 2225350"/>
              <a:gd name="connsiteX25" fmla="*/ 782336 w 2184447"/>
              <a:gd name="connsiteY25" fmla="*/ 1994357 h 2225350"/>
              <a:gd name="connsiteX26" fmla="*/ 750935 w 2184447"/>
              <a:gd name="connsiteY26" fmla="*/ 2037444 h 2225350"/>
              <a:gd name="connsiteX27" fmla="*/ 945707 w 2184447"/>
              <a:gd name="connsiteY27" fmla="*/ 2225319 h 2225350"/>
              <a:gd name="connsiteX28" fmla="*/ 960146 w 2184447"/>
              <a:gd name="connsiteY28" fmla="*/ 2224511 h 2225350"/>
              <a:gd name="connsiteX29" fmla="*/ 1133205 w 2184447"/>
              <a:gd name="connsiteY29" fmla="*/ 2026577 h 2225350"/>
              <a:gd name="connsiteX30" fmla="*/ 1133205 w 2184447"/>
              <a:gd name="connsiteY30" fmla="*/ 1911350 h 2225350"/>
              <a:gd name="connsiteX31" fmla="*/ 1119552 w 2184447"/>
              <a:gd name="connsiteY31" fmla="*/ 1881014 h 2225350"/>
              <a:gd name="connsiteX32" fmla="*/ 1119552 w 2184447"/>
              <a:gd name="connsiteY32" fmla="*/ 803504 h 2225350"/>
              <a:gd name="connsiteX33" fmla="*/ 1234725 w 2184447"/>
              <a:gd name="connsiteY33" fmla="*/ 828270 h 2225350"/>
              <a:gd name="connsiteX34" fmla="*/ 1419907 w 2184447"/>
              <a:gd name="connsiteY34" fmla="*/ 1092200 h 2225350"/>
              <a:gd name="connsiteX35" fmla="*/ 1419907 w 2184447"/>
              <a:gd name="connsiteY35" fmla="*/ 1092200 h 2225350"/>
              <a:gd name="connsiteX36" fmla="*/ 1419907 w 2184447"/>
              <a:gd name="connsiteY36" fmla="*/ 1092200 h 2225350"/>
              <a:gd name="connsiteX37" fmla="*/ 1447212 w 2184447"/>
              <a:gd name="connsiteY37" fmla="*/ 1119505 h 2225350"/>
              <a:gd name="connsiteX38" fmla="*/ 1474517 w 2184447"/>
              <a:gd name="connsiteY38" fmla="*/ 1092200 h 2225350"/>
              <a:gd name="connsiteX39" fmla="*/ 1802177 w 2184447"/>
              <a:gd name="connsiteY39" fmla="*/ 797306 h 2225350"/>
              <a:gd name="connsiteX40" fmla="*/ 2129837 w 2184447"/>
              <a:gd name="connsiteY40" fmla="*/ 1092200 h 2225350"/>
              <a:gd name="connsiteX41" fmla="*/ 2157142 w 2184447"/>
              <a:gd name="connsiteY41" fmla="*/ 1119505 h 2225350"/>
              <a:gd name="connsiteX42" fmla="*/ 2184447 w 2184447"/>
              <a:gd name="connsiteY42" fmla="*/ 1092200 h 2225350"/>
              <a:gd name="connsiteX43" fmla="*/ 1146857 w 2184447"/>
              <a:gd name="connsiteY43" fmla="*/ 109220 h 2225350"/>
              <a:gd name="connsiteX44" fmla="*/ 382317 w 2184447"/>
              <a:gd name="connsiteY44" fmla="*/ 742696 h 2225350"/>
              <a:gd name="connsiteX45" fmla="*/ 84065 w 2184447"/>
              <a:gd name="connsiteY45" fmla="*/ 873760 h 2225350"/>
              <a:gd name="connsiteX46" fmla="*/ 83601 w 2184447"/>
              <a:gd name="connsiteY46" fmla="*/ 873487 h 2225350"/>
              <a:gd name="connsiteX47" fmla="*/ 957961 w 2184447"/>
              <a:gd name="connsiteY47" fmla="*/ 170629 h 2225350"/>
              <a:gd name="connsiteX48" fmla="*/ 715630 w 2184447"/>
              <a:gd name="connsiteY48" fmla="*/ 920670 h 2225350"/>
              <a:gd name="connsiteX49" fmla="*/ 715165 w 2184447"/>
              <a:gd name="connsiteY49" fmla="*/ 920670 h 2225350"/>
              <a:gd name="connsiteX50" fmla="*/ 382317 w 2184447"/>
              <a:gd name="connsiteY50" fmla="*/ 742696 h 2225350"/>
              <a:gd name="connsiteX51" fmla="*/ 1256542 w 2184447"/>
              <a:gd name="connsiteY51" fmla="*/ 778193 h 2225350"/>
              <a:gd name="connsiteX52" fmla="*/ 1101995 w 2184447"/>
              <a:gd name="connsiteY52" fmla="*/ 748157 h 2225350"/>
              <a:gd name="connsiteX53" fmla="*/ 1081735 w 2184447"/>
              <a:gd name="connsiteY53" fmla="*/ 748157 h 2225350"/>
              <a:gd name="connsiteX54" fmla="*/ 904416 w 2184447"/>
              <a:gd name="connsiteY54" fmla="*/ 788241 h 2225350"/>
              <a:gd name="connsiteX55" fmla="*/ 772451 w 2184447"/>
              <a:gd name="connsiteY55" fmla="*/ 901393 h 2225350"/>
              <a:gd name="connsiteX56" fmla="*/ 771987 w 2184447"/>
              <a:gd name="connsiteY56" fmla="*/ 901202 h 2225350"/>
              <a:gd name="connsiteX57" fmla="*/ 1076520 w 2184447"/>
              <a:gd name="connsiteY57" fmla="*/ 166151 h 2225350"/>
              <a:gd name="connsiteX58" fmla="*/ 1107975 w 2184447"/>
              <a:gd name="connsiteY58" fmla="*/ 166151 h 2225350"/>
              <a:gd name="connsiteX59" fmla="*/ 1412508 w 2184447"/>
              <a:gd name="connsiteY59" fmla="*/ 901065 h 2225350"/>
              <a:gd name="connsiteX60" fmla="*/ 1412016 w 2184447"/>
              <a:gd name="connsiteY60" fmla="*/ 901256 h 2225350"/>
              <a:gd name="connsiteX61" fmla="*/ 1256542 w 2184447"/>
              <a:gd name="connsiteY61" fmla="*/ 778193 h 2225350"/>
              <a:gd name="connsiteX62" fmla="*/ 1802177 w 2184447"/>
              <a:gd name="connsiteY62" fmla="*/ 742696 h 2225350"/>
              <a:gd name="connsiteX63" fmla="*/ 1469329 w 2184447"/>
              <a:gd name="connsiteY63" fmla="*/ 920807 h 2225350"/>
              <a:gd name="connsiteX64" fmla="*/ 1468865 w 2184447"/>
              <a:gd name="connsiteY64" fmla="*/ 920807 h 2225350"/>
              <a:gd name="connsiteX65" fmla="*/ 1226533 w 2184447"/>
              <a:gd name="connsiteY65" fmla="*/ 170738 h 2225350"/>
              <a:gd name="connsiteX66" fmla="*/ 2100894 w 2184447"/>
              <a:gd name="connsiteY66" fmla="*/ 873542 h 2225350"/>
              <a:gd name="connsiteX67" fmla="*/ 2100430 w 2184447"/>
              <a:gd name="connsiteY67" fmla="*/ 873815 h 2225350"/>
              <a:gd name="connsiteX68" fmla="*/ 1802177 w 2184447"/>
              <a:gd name="connsiteY68" fmla="*/ 742696 h 2225350"/>
              <a:gd name="connsiteX0" fmla="*/ 1146857 w 2184447"/>
              <a:gd name="connsiteY0" fmla="*/ 109220 h 2225350"/>
              <a:gd name="connsiteX1" fmla="*/ 1119552 w 2184447"/>
              <a:gd name="connsiteY1" fmla="*/ 109220 h 2225350"/>
              <a:gd name="connsiteX2" fmla="*/ 1119552 w 2184447"/>
              <a:gd name="connsiteY2" fmla="*/ 27305 h 2225350"/>
              <a:gd name="connsiteX3" fmla="*/ 1092247 w 2184447"/>
              <a:gd name="connsiteY3" fmla="*/ 0 h 2225350"/>
              <a:gd name="connsiteX4" fmla="*/ 1064942 w 2184447"/>
              <a:gd name="connsiteY4" fmla="*/ 27305 h 2225350"/>
              <a:gd name="connsiteX5" fmla="*/ 1064942 w 2184447"/>
              <a:gd name="connsiteY5" fmla="*/ 109220 h 2225350"/>
              <a:gd name="connsiteX6" fmla="*/ 1037637 w 2184447"/>
              <a:gd name="connsiteY6" fmla="*/ 109220 h 2225350"/>
              <a:gd name="connsiteX7" fmla="*/ 47 w 2184447"/>
              <a:gd name="connsiteY7" fmla="*/ 1092200 h 2225350"/>
              <a:gd name="connsiteX8" fmla="*/ 24256 w 2184447"/>
              <a:gd name="connsiteY8" fmla="*/ 1119505 h 2225350"/>
              <a:gd name="connsiteX9" fmla="*/ 27352 w 2184447"/>
              <a:gd name="connsiteY9" fmla="*/ 1119505 h 2225350"/>
              <a:gd name="connsiteX10" fmla="*/ 54657 w 2184447"/>
              <a:gd name="connsiteY10" fmla="*/ 1095296 h 2225350"/>
              <a:gd name="connsiteX11" fmla="*/ 54657 w 2184447"/>
              <a:gd name="connsiteY11" fmla="*/ 1092200 h 2225350"/>
              <a:gd name="connsiteX12" fmla="*/ 382317 w 2184447"/>
              <a:gd name="connsiteY12" fmla="*/ 797306 h 2225350"/>
              <a:gd name="connsiteX13" fmla="*/ 709977 w 2184447"/>
              <a:gd name="connsiteY13" fmla="*/ 1092200 h 2225350"/>
              <a:gd name="connsiteX14" fmla="*/ 737282 w 2184447"/>
              <a:gd name="connsiteY14" fmla="*/ 1119505 h 2225350"/>
              <a:gd name="connsiteX15" fmla="*/ 764587 w 2184447"/>
              <a:gd name="connsiteY15" fmla="*/ 1092200 h 2225350"/>
              <a:gd name="connsiteX16" fmla="*/ 929318 w 2184447"/>
              <a:gd name="connsiteY16" fmla="*/ 836844 h 2225350"/>
              <a:gd name="connsiteX17" fmla="*/ 1064942 w 2184447"/>
              <a:gd name="connsiteY17" fmla="*/ 803586 h 2225350"/>
              <a:gd name="connsiteX18" fmla="*/ 1064942 w 2184447"/>
              <a:gd name="connsiteY18" fmla="*/ 1881014 h 2225350"/>
              <a:gd name="connsiteX19" fmla="*/ 1051290 w 2184447"/>
              <a:gd name="connsiteY19" fmla="*/ 1911350 h 2225350"/>
              <a:gd name="connsiteX20" fmla="*/ 1051290 w 2184447"/>
              <a:gd name="connsiteY20" fmla="*/ 2029362 h 2225350"/>
              <a:gd name="connsiteX21" fmla="*/ 952992 w 2184447"/>
              <a:gd name="connsiteY21" fmla="*/ 2142897 h 2225350"/>
              <a:gd name="connsiteX22" fmla="*/ 833399 w 2184447"/>
              <a:gd name="connsiteY22" fmla="*/ 2045145 h 2225350"/>
              <a:gd name="connsiteX23" fmla="*/ 832850 w 2184447"/>
              <a:gd name="connsiteY23" fmla="*/ 2034223 h 2225350"/>
              <a:gd name="connsiteX24" fmla="*/ 791931 w 2184447"/>
              <a:gd name="connsiteY24" fmla="*/ 1993227 h 2225350"/>
              <a:gd name="connsiteX25" fmla="*/ 782336 w 2184447"/>
              <a:gd name="connsiteY25" fmla="*/ 1994357 h 2225350"/>
              <a:gd name="connsiteX26" fmla="*/ 750935 w 2184447"/>
              <a:gd name="connsiteY26" fmla="*/ 2037444 h 2225350"/>
              <a:gd name="connsiteX27" fmla="*/ 945707 w 2184447"/>
              <a:gd name="connsiteY27" fmla="*/ 2225319 h 2225350"/>
              <a:gd name="connsiteX28" fmla="*/ 960146 w 2184447"/>
              <a:gd name="connsiteY28" fmla="*/ 2224511 h 2225350"/>
              <a:gd name="connsiteX29" fmla="*/ 1133205 w 2184447"/>
              <a:gd name="connsiteY29" fmla="*/ 2026577 h 2225350"/>
              <a:gd name="connsiteX30" fmla="*/ 1133205 w 2184447"/>
              <a:gd name="connsiteY30" fmla="*/ 1911350 h 2225350"/>
              <a:gd name="connsiteX31" fmla="*/ 1119552 w 2184447"/>
              <a:gd name="connsiteY31" fmla="*/ 803504 h 2225350"/>
              <a:gd name="connsiteX32" fmla="*/ 1234725 w 2184447"/>
              <a:gd name="connsiteY32" fmla="*/ 828270 h 2225350"/>
              <a:gd name="connsiteX33" fmla="*/ 1419907 w 2184447"/>
              <a:gd name="connsiteY33" fmla="*/ 1092200 h 2225350"/>
              <a:gd name="connsiteX34" fmla="*/ 1419907 w 2184447"/>
              <a:gd name="connsiteY34" fmla="*/ 1092200 h 2225350"/>
              <a:gd name="connsiteX35" fmla="*/ 1419907 w 2184447"/>
              <a:gd name="connsiteY35" fmla="*/ 1092200 h 2225350"/>
              <a:gd name="connsiteX36" fmla="*/ 1447212 w 2184447"/>
              <a:gd name="connsiteY36" fmla="*/ 1119505 h 2225350"/>
              <a:gd name="connsiteX37" fmla="*/ 1474517 w 2184447"/>
              <a:gd name="connsiteY37" fmla="*/ 1092200 h 2225350"/>
              <a:gd name="connsiteX38" fmla="*/ 1802177 w 2184447"/>
              <a:gd name="connsiteY38" fmla="*/ 797306 h 2225350"/>
              <a:gd name="connsiteX39" fmla="*/ 2129837 w 2184447"/>
              <a:gd name="connsiteY39" fmla="*/ 1092200 h 2225350"/>
              <a:gd name="connsiteX40" fmla="*/ 2157142 w 2184447"/>
              <a:gd name="connsiteY40" fmla="*/ 1119505 h 2225350"/>
              <a:gd name="connsiteX41" fmla="*/ 2184447 w 2184447"/>
              <a:gd name="connsiteY41" fmla="*/ 1092200 h 2225350"/>
              <a:gd name="connsiteX42" fmla="*/ 1146857 w 2184447"/>
              <a:gd name="connsiteY42" fmla="*/ 109220 h 2225350"/>
              <a:gd name="connsiteX43" fmla="*/ 382317 w 2184447"/>
              <a:gd name="connsiteY43" fmla="*/ 742696 h 2225350"/>
              <a:gd name="connsiteX44" fmla="*/ 84065 w 2184447"/>
              <a:gd name="connsiteY44" fmla="*/ 873760 h 2225350"/>
              <a:gd name="connsiteX45" fmla="*/ 83601 w 2184447"/>
              <a:gd name="connsiteY45" fmla="*/ 873487 h 2225350"/>
              <a:gd name="connsiteX46" fmla="*/ 957961 w 2184447"/>
              <a:gd name="connsiteY46" fmla="*/ 170629 h 2225350"/>
              <a:gd name="connsiteX47" fmla="*/ 715630 w 2184447"/>
              <a:gd name="connsiteY47" fmla="*/ 920670 h 2225350"/>
              <a:gd name="connsiteX48" fmla="*/ 715165 w 2184447"/>
              <a:gd name="connsiteY48" fmla="*/ 920670 h 2225350"/>
              <a:gd name="connsiteX49" fmla="*/ 382317 w 2184447"/>
              <a:gd name="connsiteY49" fmla="*/ 742696 h 2225350"/>
              <a:gd name="connsiteX50" fmla="*/ 1256542 w 2184447"/>
              <a:gd name="connsiteY50" fmla="*/ 778193 h 2225350"/>
              <a:gd name="connsiteX51" fmla="*/ 1101995 w 2184447"/>
              <a:gd name="connsiteY51" fmla="*/ 748157 h 2225350"/>
              <a:gd name="connsiteX52" fmla="*/ 1081735 w 2184447"/>
              <a:gd name="connsiteY52" fmla="*/ 748157 h 2225350"/>
              <a:gd name="connsiteX53" fmla="*/ 904416 w 2184447"/>
              <a:gd name="connsiteY53" fmla="*/ 788241 h 2225350"/>
              <a:gd name="connsiteX54" fmla="*/ 772451 w 2184447"/>
              <a:gd name="connsiteY54" fmla="*/ 901393 h 2225350"/>
              <a:gd name="connsiteX55" fmla="*/ 771987 w 2184447"/>
              <a:gd name="connsiteY55" fmla="*/ 901202 h 2225350"/>
              <a:gd name="connsiteX56" fmla="*/ 1076520 w 2184447"/>
              <a:gd name="connsiteY56" fmla="*/ 166151 h 2225350"/>
              <a:gd name="connsiteX57" fmla="*/ 1107975 w 2184447"/>
              <a:gd name="connsiteY57" fmla="*/ 166151 h 2225350"/>
              <a:gd name="connsiteX58" fmla="*/ 1412508 w 2184447"/>
              <a:gd name="connsiteY58" fmla="*/ 901065 h 2225350"/>
              <a:gd name="connsiteX59" fmla="*/ 1412016 w 2184447"/>
              <a:gd name="connsiteY59" fmla="*/ 901256 h 2225350"/>
              <a:gd name="connsiteX60" fmla="*/ 1256542 w 2184447"/>
              <a:gd name="connsiteY60" fmla="*/ 778193 h 2225350"/>
              <a:gd name="connsiteX61" fmla="*/ 1802177 w 2184447"/>
              <a:gd name="connsiteY61" fmla="*/ 742696 h 2225350"/>
              <a:gd name="connsiteX62" fmla="*/ 1469329 w 2184447"/>
              <a:gd name="connsiteY62" fmla="*/ 920807 h 2225350"/>
              <a:gd name="connsiteX63" fmla="*/ 1468865 w 2184447"/>
              <a:gd name="connsiteY63" fmla="*/ 920807 h 2225350"/>
              <a:gd name="connsiteX64" fmla="*/ 1226533 w 2184447"/>
              <a:gd name="connsiteY64" fmla="*/ 170738 h 2225350"/>
              <a:gd name="connsiteX65" fmla="*/ 2100894 w 2184447"/>
              <a:gd name="connsiteY65" fmla="*/ 873542 h 2225350"/>
              <a:gd name="connsiteX66" fmla="*/ 2100430 w 2184447"/>
              <a:gd name="connsiteY66" fmla="*/ 873815 h 2225350"/>
              <a:gd name="connsiteX67" fmla="*/ 1802177 w 2184447"/>
              <a:gd name="connsiteY67" fmla="*/ 742696 h 2225350"/>
              <a:gd name="connsiteX0" fmla="*/ 1146857 w 2184447"/>
              <a:gd name="connsiteY0" fmla="*/ 109220 h 2247959"/>
              <a:gd name="connsiteX1" fmla="*/ 1119552 w 2184447"/>
              <a:gd name="connsiteY1" fmla="*/ 109220 h 2247959"/>
              <a:gd name="connsiteX2" fmla="*/ 1119552 w 2184447"/>
              <a:gd name="connsiteY2" fmla="*/ 27305 h 2247959"/>
              <a:gd name="connsiteX3" fmla="*/ 1092247 w 2184447"/>
              <a:gd name="connsiteY3" fmla="*/ 0 h 2247959"/>
              <a:gd name="connsiteX4" fmla="*/ 1064942 w 2184447"/>
              <a:gd name="connsiteY4" fmla="*/ 27305 h 2247959"/>
              <a:gd name="connsiteX5" fmla="*/ 1064942 w 2184447"/>
              <a:gd name="connsiteY5" fmla="*/ 109220 h 2247959"/>
              <a:gd name="connsiteX6" fmla="*/ 1037637 w 2184447"/>
              <a:gd name="connsiteY6" fmla="*/ 109220 h 2247959"/>
              <a:gd name="connsiteX7" fmla="*/ 47 w 2184447"/>
              <a:gd name="connsiteY7" fmla="*/ 1092200 h 2247959"/>
              <a:gd name="connsiteX8" fmla="*/ 24256 w 2184447"/>
              <a:gd name="connsiteY8" fmla="*/ 1119505 h 2247959"/>
              <a:gd name="connsiteX9" fmla="*/ 27352 w 2184447"/>
              <a:gd name="connsiteY9" fmla="*/ 1119505 h 2247959"/>
              <a:gd name="connsiteX10" fmla="*/ 54657 w 2184447"/>
              <a:gd name="connsiteY10" fmla="*/ 1095296 h 2247959"/>
              <a:gd name="connsiteX11" fmla="*/ 54657 w 2184447"/>
              <a:gd name="connsiteY11" fmla="*/ 1092200 h 2247959"/>
              <a:gd name="connsiteX12" fmla="*/ 382317 w 2184447"/>
              <a:gd name="connsiteY12" fmla="*/ 797306 h 2247959"/>
              <a:gd name="connsiteX13" fmla="*/ 709977 w 2184447"/>
              <a:gd name="connsiteY13" fmla="*/ 1092200 h 2247959"/>
              <a:gd name="connsiteX14" fmla="*/ 737282 w 2184447"/>
              <a:gd name="connsiteY14" fmla="*/ 1119505 h 2247959"/>
              <a:gd name="connsiteX15" fmla="*/ 764587 w 2184447"/>
              <a:gd name="connsiteY15" fmla="*/ 1092200 h 2247959"/>
              <a:gd name="connsiteX16" fmla="*/ 929318 w 2184447"/>
              <a:gd name="connsiteY16" fmla="*/ 836844 h 2247959"/>
              <a:gd name="connsiteX17" fmla="*/ 1064942 w 2184447"/>
              <a:gd name="connsiteY17" fmla="*/ 803586 h 2247959"/>
              <a:gd name="connsiteX18" fmla="*/ 1064942 w 2184447"/>
              <a:gd name="connsiteY18" fmla="*/ 1881014 h 2247959"/>
              <a:gd name="connsiteX19" fmla="*/ 1051290 w 2184447"/>
              <a:gd name="connsiteY19" fmla="*/ 1911350 h 2247959"/>
              <a:gd name="connsiteX20" fmla="*/ 1051290 w 2184447"/>
              <a:gd name="connsiteY20" fmla="*/ 2029362 h 2247959"/>
              <a:gd name="connsiteX21" fmla="*/ 952992 w 2184447"/>
              <a:gd name="connsiteY21" fmla="*/ 2142897 h 2247959"/>
              <a:gd name="connsiteX22" fmla="*/ 833399 w 2184447"/>
              <a:gd name="connsiteY22" fmla="*/ 2045145 h 2247959"/>
              <a:gd name="connsiteX23" fmla="*/ 832850 w 2184447"/>
              <a:gd name="connsiteY23" fmla="*/ 2034223 h 2247959"/>
              <a:gd name="connsiteX24" fmla="*/ 791931 w 2184447"/>
              <a:gd name="connsiteY24" fmla="*/ 1993227 h 2247959"/>
              <a:gd name="connsiteX25" fmla="*/ 782336 w 2184447"/>
              <a:gd name="connsiteY25" fmla="*/ 1994357 h 2247959"/>
              <a:gd name="connsiteX26" fmla="*/ 750935 w 2184447"/>
              <a:gd name="connsiteY26" fmla="*/ 2037444 h 2247959"/>
              <a:gd name="connsiteX27" fmla="*/ 945707 w 2184447"/>
              <a:gd name="connsiteY27" fmla="*/ 2225319 h 2247959"/>
              <a:gd name="connsiteX28" fmla="*/ 960146 w 2184447"/>
              <a:gd name="connsiteY28" fmla="*/ 2224511 h 2247959"/>
              <a:gd name="connsiteX29" fmla="*/ 1133205 w 2184447"/>
              <a:gd name="connsiteY29" fmla="*/ 1911350 h 2247959"/>
              <a:gd name="connsiteX30" fmla="*/ 1119552 w 2184447"/>
              <a:gd name="connsiteY30" fmla="*/ 803504 h 2247959"/>
              <a:gd name="connsiteX31" fmla="*/ 1234725 w 2184447"/>
              <a:gd name="connsiteY31" fmla="*/ 828270 h 2247959"/>
              <a:gd name="connsiteX32" fmla="*/ 1419907 w 2184447"/>
              <a:gd name="connsiteY32" fmla="*/ 1092200 h 2247959"/>
              <a:gd name="connsiteX33" fmla="*/ 1419907 w 2184447"/>
              <a:gd name="connsiteY33" fmla="*/ 1092200 h 2247959"/>
              <a:gd name="connsiteX34" fmla="*/ 1419907 w 2184447"/>
              <a:gd name="connsiteY34" fmla="*/ 1092200 h 2247959"/>
              <a:gd name="connsiteX35" fmla="*/ 1447212 w 2184447"/>
              <a:gd name="connsiteY35" fmla="*/ 1119505 h 2247959"/>
              <a:gd name="connsiteX36" fmla="*/ 1474517 w 2184447"/>
              <a:gd name="connsiteY36" fmla="*/ 1092200 h 2247959"/>
              <a:gd name="connsiteX37" fmla="*/ 1802177 w 2184447"/>
              <a:gd name="connsiteY37" fmla="*/ 797306 h 2247959"/>
              <a:gd name="connsiteX38" fmla="*/ 2129837 w 2184447"/>
              <a:gd name="connsiteY38" fmla="*/ 1092200 h 2247959"/>
              <a:gd name="connsiteX39" fmla="*/ 2157142 w 2184447"/>
              <a:gd name="connsiteY39" fmla="*/ 1119505 h 2247959"/>
              <a:gd name="connsiteX40" fmla="*/ 2184447 w 2184447"/>
              <a:gd name="connsiteY40" fmla="*/ 1092200 h 2247959"/>
              <a:gd name="connsiteX41" fmla="*/ 1146857 w 2184447"/>
              <a:gd name="connsiteY41" fmla="*/ 109220 h 2247959"/>
              <a:gd name="connsiteX42" fmla="*/ 382317 w 2184447"/>
              <a:gd name="connsiteY42" fmla="*/ 742696 h 2247959"/>
              <a:gd name="connsiteX43" fmla="*/ 84065 w 2184447"/>
              <a:gd name="connsiteY43" fmla="*/ 873760 h 2247959"/>
              <a:gd name="connsiteX44" fmla="*/ 83601 w 2184447"/>
              <a:gd name="connsiteY44" fmla="*/ 873487 h 2247959"/>
              <a:gd name="connsiteX45" fmla="*/ 957961 w 2184447"/>
              <a:gd name="connsiteY45" fmla="*/ 170629 h 2247959"/>
              <a:gd name="connsiteX46" fmla="*/ 715630 w 2184447"/>
              <a:gd name="connsiteY46" fmla="*/ 920670 h 2247959"/>
              <a:gd name="connsiteX47" fmla="*/ 715165 w 2184447"/>
              <a:gd name="connsiteY47" fmla="*/ 920670 h 2247959"/>
              <a:gd name="connsiteX48" fmla="*/ 382317 w 2184447"/>
              <a:gd name="connsiteY48" fmla="*/ 742696 h 2247959"/>
              <a:gd name="connsiteX49" fmla="*/ 1256542 w 2184447"/>
              <a:gd name="connsiteY49" fmla="*/ 778193 h 2247959"/>
              <a:gd name="connsiteX50" fmla="*/ 1101995 w 2184447"/>
              <a:gd name="connsiteY50" fmla="*/ 748157 h 2247959"/>
              <a:gd name="connsiteX51" fmla="*/ 1081735 w 2184447"/>
              <a:gd name="connsiteY51" fmla="*/ 748157 h 2247959"/>
              <a:gd name="connsiteX52" fmla="*/ 904416 w 2184447"/>
              <a:gd name="connsiteY52" fmla="*/ 788241 h 2247959"/>
              <a:gd name="connsiteX53" fmla="*/ 772451 w 2184447"/>
              <a:gd name="connsiteY53" fmla="*/ 901393 h 2247959"/>
              <a:gd name="connsiteX54" fmla="*/ 771987 w 2184447"/>
              <a:gd name="connsiteY54" fmla="*/ 901202 h 2247959"/>
              <a:gd name="connsiteX55" fmla="*/ 1076520 w 2184447"/>
              <a:gd name="connsiteY55" fmla="*/ 166151 h 2247959"/>
              <a:gd name="connsiteX56" fmla="*/ 1107975 w 2184447"/>
              <a:gd name="connsiteY56" fmla="*/ 166151 h 2247959"/>
              <a:gd name="connsiteX57" fmla="*/ 1412508 w 2184447"/>
              <a:gd name="connsiteY57" fmla="*/ 901065 h 2247959"/>
              <a:gd name="connsiteX58" fmla="*/ 1412016 w 2184447"/>
              <a:gd name="connsiteY58" fmla="*/ 901256 h 2247959"/>
              <a:gd name="connsiteX59" fmla="*/ 1256542 w 2184447"/>
              <a:gd name="connsiteY59" fmla="*/ 778193 h 2247959"/>
              <a:gd name="connsiteX60" fmla="*/ 1802177 w 2184447"/>
              <a:gd name="connsiteY60" fmla="*/ 742696 h 2247959"/>
              <a:gd name="connsiteX61" fmla="*/ 1469329 w 2184447"/>
              <a:gd name="connsiteY61" fmla="*/ 920807 h 2247959"/>
              <a:gd name="connsiteX62" fmla="*/ 1468865 w 2184447"/>
              <a:gd name="connsiteY62" fmla="*/ 920807 h 2247959"/>
              <a:gd name="connsiteX63" fmla="*/ 1226533 w 2184447"/>
              <a:gd name="connsiteY63" fmla="*/ 170738 h 2247959"/>
              <a:gd name="connsiteX64" fmla="*/ 2100894 w 2184447"/>
              <a:gd name="connsiteY64" fmla="*/ 873542 h 2247959"/>
              <a:gd name="connsiteX65" fmla="*/ 2100430 w 2184447"/>
              <a:gd name="connsiteY65" fmla="*/ 873815 h 2247959"/>
              <a:gd name="connsiteX66" fmla="*/ 1802177 w 2184447"/>
              <a:gd name="connsiteY66" fmla="*/ 742696 h 2247959"/>
              <a:gd name="connsiteX0" fmla="*/ 1146857 w 2184447"/>
              <a:gd name="connsiteY0" fmla="*/ 109220 h 2247959"/>
              <a:gd name="connsiteX1" fmla="*/ 1119552 w 2184447"/>
              <a:gd name="connsiteY1" fmla="*/ 109220 h 2247959"/>
              <a:gd name="connsiteX2" fmla="*/ 1119552 w 2184447"/>
              <a:gd name="connsiteY2" fmla="*/ 27305 h 2247959"/>
              <a:gd name="connsiteX3" fmla="*/ 1092247 w 2184447"/>
              <a:gd name="connsiteY3" fmla="*/ 0 h 2247959"/>
              <a:gd name="connsiteX4" fmla="*/ 1064942 w 2184447"/>
              <a:gd name="connsiteY4" fmla="*/ 27305 h 2247959"/>
              <a:gd name="connsiteX5" fmla="*/ 1064942 w 2184447"/>
              <a:gd name="connsiteY5" fmla="*/ 109220 h 2247959"/>
              <a:gd name="connsiteX6" fmla="*/ 1037637 w 2184447"/>
              <a:gd name="connsiteY6" fmla="*/ 109220 h 2247959"/>
              <a:gd name="connsiteX7" fmla="*/ 47 w 2184447"/>
              <a:gd name="connsiteY7" fmla="*/ 1092200 h 2247959"/>
              <a:gd name="connsiteX8" fmla="*/ 24256 w 2184447"/>
              <a:gd name="connsiteY8" fmla="*/ 1119505 h 2247959"/>
              <a:gd name="connsiteX9" fmla="*/ 27352 w 2184447"/>
              <a:gd name="connsiteY9" fmla="*/ 1119505 h 2247959"/>
              <a:gd name="connsiteX10" fmla="*/ 54657 w 2184447"/>
              <a:gd name="connsiteY10" fmla="*/ 1095296 h 2247959"/>
              <a:gd name="connsiteX11" fmla="*/ 54657 w 2184447"/>
              <a:gd name="connsiteY11" fmla="*/ 1092200 h 2247959"/>
              <a:gd name="connsiteX12" fmla="*/ 382317 w 2184447"/>
              <a:gd name="connsiteY12" fmla="*/ 797306 h 2247959"/>
              <a:gd name="connsiteX13" fmla="*/ 709977 w 2184447"/>
              <a:gd name="connsiteY13" fmla="*/ 1092200 h 2247959"/>
              <a:gd name="connsiteX14" fmla="*/ 737282 w 2184447"/>
              <a:gd name="connsiteY14" fmla="*/ 1119505 h 2247959"/>
              <a:gd name="connsiteX15" fmla="*/ 764587 w 2184447"/>
              <a:gd name="connsiteY15" fmla="*/ 1092200 h 2247959"/>
              <a:gd name="connsiteX16" fmla="*/ 929318 w 2184447"/>
              <a:gd name="connsiteY16" fmla="*/ 836844 h 2247959"/>
              <a:gd name="connsiteX17" fmla="*/ 1064942 w 2184447"/>
              <a:gd name="connsiteY17" fmla="*/ 803586 h 2247959"/>
              <a:gd name="connsiteX18" fmla="*/ 1064942 w 2184447"/>
              <a:gd name="connsiteY18" fmla="*/ 1881014 h 2247959"/>
              <a:gd name="connsiteX19" fmla="*/ 1051290 w 2184447"/>
              <a:gd name="connsiteY19" fmla="*/ 1911350 h 2247959"/>
              <a:gd name="connsiteX20" fmla="*/ 952992 w 2184447"/>
              <a:gd name="connsiteY20" fmla="*/ 2142897 h 2247959"/>
              <a:gd name="connsiteX21" fmla="*/ 833399 w 2184447"/>
              <a:gd name="connsiteY21" fmla="*/ 2045145 h 2247959"/>
              <a:gd name="connsiteX22" fmla="*/ 832850 w 2184447"/>
              <a:gd name="connsiteY22" fmla="*/ 2034223 h 2247959"/>
              <a:gd name="connsiteX23" fmla="*/ 791931 w 2184447"/>
              <a:gd name="connsiteY23" fmla="*/ 1993227 h 2247959"/>
              <a:gd name="connsiteX24" fmla="*/ 782336 w 2184447"/>
              <a:gd name="connsiteY24" fmla="*/ 1994357 h 2247959"/>
              <a:gd name="connsiteX25" fmla="*/ 750935 w 2184447"/>
              <a:gd name="connsiteY25" fmla="*/ 2037444 h 2247959"/>
              <a:gd name="connsiteX26" fmla="*/ 945707 w 2184447"/>
              <a:gd name="connsiteY26" fmla="*/ 2225319 h 2247959"/>
              <a:gd name="connsiteX27" fmla="*/ 960146 w 2184447"/>
              <a:gd name="connsiteY27" fmla="*/ 2224511 h 2247959"/>
              <a:gd name="connsiteX28" fmla="*/ 1133205 w 2184447"/>
              <a:gd name="connsiteY28" fmla="*/ 1911350 h 2247959"/>
              <a:gd name="connsiteX29" fmla="*/ 1119552 w 2184447"/>
              <a:gd name="connsiteY29" fmla="*/ 803504 h 2247959"/>
              <a:gd name="connsiteX30" fmla="*/ 1234725 w 2184447"/>
              <a:gd name="connsiteY30" fmla="*/ 828270 h 2247959"/>
              <a:gd name="connsiteX31" fmla="*/ 1419907 w 2184447"/>
              <a:gd name="connsiteY31" fmla="*/ 1092200 h 2247959"/>
              <a:gd name="connsiteX32" fmla="*/ 1419907 w 2184447"/>
              <a:gd name="connsiteY32" fmla="*/ 1092200 h 2247959"/>
              <a:gd name="connsiteX33" fmla="*/ 1419907 w 2184447"/>
              <a:gd name="connsiteY33" fmla="*/ 1092200 h 2247959"/>
              <a:gd name="connsiteX34" fmla="*/ 1447212 w 2184447"/>
              <a:gd name="connsiteY34" fmla="*/ 1119505 h 2247959"/>
              <a:gd name="connsiteX35" fmla="*/ 1474517 w 2184447"/>
              <a:gd name="connsiteY35" fmla="*/ 1092200 h 2247959"/>
              <a:gd name="connsiteX36" fmla="*/ 1802177 w 2184447"/>
              <a:gd name="connsiteY36" fmla="*/ 797306 h 2247959"/>
              <a:gd name="connsiteX37" fmla="*/ 2129837 w 2184447"/>
              <a:gd name="connsiteY37" fmla="*/ 1092200 h 2247959"/>
              <a:gd name="connsiteX38" fmla="*/ 2157142 w 2184447"/>
              <a:gd name="connsiteY38" fmla="*/ 1119505 h 2247959"/>
              <a:gd name="connsiteX39" fmla="*/ 2184447 w 2184447"/>
              <a:gd name="connsiteY39" fmla="*/ 1092200 h 2247959"/>
              <a:gd name="connsiteX40" fmla="*/ 1146857 w 2184447"/>
              <a:gd name="connsiteY40" fmla="*/ 109220 h 2247959"/>
              <a:gd name="connsiteX41" fmla="*/ 382317 w 2184447"/>
              <a:gd name="connsiteY41" fmla="*/ 742696 h 2247959"/>
              <a:gd name="connsiteX42" fmla="*/ 84065 w 2184447"/>
              <a:gd name="connsiteY42" fmla="*/ 873760 h 2247959"/>
              <a:gd name="connsiteX43" fmla="*/ 83601 w 2184447"/>
              <a:gd name="connsiteY43" fmla="*/ 873487 h 2247959"/>
              <a:gd name="connsiteX44" fmla="*/ 957961 w 2184447"/>
              <a:gd name="connsiteY44" fmla="*/ 170629 h 2247959"/>
              <a:gd name="connsiteX45" fmla="*/ 715630 w 2184447"/>
              <a:gd name="connsiteY45" fmla="*/ 920670 h 2247959"/>
              <a:gd name="connsiteX46" fmla="*/ 715165 w 2184447"/>
              <a:gd name="connsiteY46" fmla="*/ 920670 h 2247959"/>
              <a:gd name="connsiteX47" fmla="*/ 382317 w 2184447"/>
              <a:gd name="connsiteY47" fmla="*/ 742696 h 2247959"/>
              <a:gd name="connsiteX48" fmla="*/ 1256542 w 2184447"/>
              <a:gd name="connsiteY48" fmla="*/ 778193 h 2247959"/>
              <a:gd name="connsiteX49" fmla="*/ 1101995 w 2184447"/>
              <a:gd name="connsiteY49" fmla="*/ 748157 h 2247959"/>
              <a:gd name="connsiteX50" fmla="*/ 1081735 w 2184447"/>
              <a:gd name="connsiteY50" fmla="*/ 748157 h 2247959"/>
              <a:gd name="connsiteX51" fmla="*/ 904416 w 2184447"/>
              <a:gd name="connsiteY51" fmla="*/ 788241 h 2247959"/>
              <a:gd name="connsiteX52" fmla="*/ 772451 w 2184447"/>
              <a:gd name="connsiteY52" fmla="*/ 901393 h 2247959"/>
              <a:gd name="connsiteX53" fmla="*/ 771987 w 2184447"/>
              <a:gd name="connsiteY53" fmla="*/ 901202 h 2247959"/>
              <a:gd name="connsiteX54" fmla="*/ 1076520 w 2184447"/>
              <a:gd name="connsiteY54" fmla="*/ 166151 h 2247959"/>
              <a:gd name="connsiteX55" fmla="*/ 1107975 w 2184447"/>
              <a:gd name="connsiteY55" fmla="*/ 166151 h 2247959"/>
              <a:gd name="connsiteX56" fmla="*/ 1412508 w 2184447"/>
              <a:gd name="connsiteY56" fmla="*/ 901065 h 2247959"/>
              <a:gd name="connsiteX57" fmla="*/ 1412016 w 2184447"/>
              <a:gd name="connsiteY57" fmla="*/ 901256 h 2247959"/>
              <a:gd name="connsiteX58" fmla="*/ 1256542 w 2184447"/>
              <a:gd name="connsiteY58" fmla="*/ 778193 h 2247959"/>
              <a:gd name="connsiteX59" fmla="*/ 1802177 w 2184447"/>
              <a:gd name="connsiteY59" fmla="*/ 742696 h 2247959"/>
              <a:gd name="connsiteX60" fmla="*/ 1469329 w 2184447"/>
              <a:gd name="connsiteY60" fmla="*/ 920807 h 2247959"/>
              <a:gd name="connsiteX61" fmla="*/ 1468865 w 2184447"/>
              <a:gd name="connsiteY61" fmla="*/ 920807 h 2247959"/>
              <a:gd name="connsiteX62" fmla="*/ 1226533 w 2184447"/>
              <a:gd name="connsiteY62" fmla="*/ 170738 h 2247959"/>
              <a:gd name="connsiteX63" fmla="*/ 2100894 w 2184447"/>
              <a:gd name="connsiteY63" fmla="*/ 873542 h 2247959"/>
              <a:gd name="connsiteX64" fmla="*/ 2100430 w 2184447"/>
              <a:gd name="connsiteY64" fmla="*/ 873815 h 2247959"/>
              <a:gd name="connsiteX65" fmla="*/ 1802177 w 2184447"/>
              <a:gd name="connsiteY65" fmla="*/ 742696 h 2247959"/>
              <a:gd name="connsiteX0" fmla="*/ 1146857 w 2184447"/>
              <a:gd name="connsiteY0" fmla="*/ 109220 h 2247959"/>
              <a:gd name="connsiteX1" fmla="*/ 1119552 w 2184447"/>
              <a:gd name="connsiteY1" fmla="*/ 109220 h 2247959"/>
              <a:gd name="connsiteX2" fmla="*/ 1119552 w 2184447"/>
              <a:gd name="connsiteY2" fmla="*/ 27305 h 2247959"/>
              <a:gd name="connsiteX3" fmla="*/ 1092247 w 2184447"/>
              <a:gd name="connsiteY3" fmla="*/ 0 h 2247959"/>
              <a:gd name="connsiteX4" fmla="*/ 1064942 w 2184447"/>
              <a:gd name="connsiteY4" fmla="*/ 27305 h 2247959"/>
              <a:gd name="connsiteX5" fmla="*/ 1064942 w 2184447"/>
              <a:gd name="connsiteY5" fmla="*/ 109220 h 2247959"/>
              <a:gd name="connsiteX6" fmla="*/ 1037637 w 2184447"/>
              <a:gd name="connsiteY6" fmla="*/ 109220 h 2247959"/>
              <a:gd name="connsiteX7" fmla="*/ 47 w 2184447"/>
              <a:gd name="connsiteY7" fmla="*/ 1092200 h 2247959"/>
              <a:gd name="connsiteX8" fmla="*/ 24256 w 2184447"/>
              <a:gd name="connsiteY8" fmla="*/ 1119505 h 2247959"/>
              <a:gd name="connsiteX9" fmla="*/ 27352 w 2184447"/>
              <a:gd name="connsiteY9" fmla="*/ 1119505 h 2247959"/>
              <a:gd name="connsiteX10" fmla="*/ 54657 w 2184447"/>
              <a:gd name="connsiteY10" fmla="*/ 1095296 h 2247959"/>
              <a:gd name="connsiteX11" fmla="*/ 54657 w 2184447"/>
              <a:gd name="connsiteY11" fmla="*/ 1092200 h 2247959"/>
              <a:gd name="connsiteX12" fmla="*/ 382317 w 2184447"/>
              <a:gd name="connsiteY12" fmla="*/ 797306 h 2247959"/>
              <a:gd name="connsiteX13" fmla="*/ 709977 w 2184447"/>
              <a:gd name="connsiteY13" fmla="*/ 1092200 h 2247959"/>
              <a:gd name="connsiteX14" fmla="*/ 737282 w 2184447"/>
              <a:gd name="connsiteY14" fmla="*/ 1119505 h 2247959"/>
              <a:gd name="connsiteX15" fmla="*/ 764587 w 2184447"/>
              <a:gd name="connsiteY15" fmla="*/ 1092200 h 2247959"/>
              <a:gd name="connsiteX16" fmla="*/ 929318 w 2184447"/>
              <a:gd name="connsiteY16" fmla="*/ 836844 h 2247959"/>
              <a:gd name="connsiteX17" fmla="*/ 1064942 w 2184447"/>
              <a:gd name="connsiteY17" fmla="*/ 803586 h 2247959"/>
              <a:gd name="connsiteX18" fmla="*/ 1064942 w 2184447"/>
              <a:gd name="connsiteY18" fmla="*/ 1881014 h 2247959"/>
              <a:gd name="connsiteX19" fmla="*/ 1051290 w 2184447"/>
              <a:gd name="connsiteY19" fmla="*/ 1911350 h 2247959"/>
              <a:gd name="connsiteX20" fmla="*/ 833399 w 2184447"/>
              <a:gd name="connsiteY20" fmla="*/ 2045145 h 2247959"/>
              <a:gd name="connsiteX21" fmla="*/ 832850 w 2184447"/>
              <a:gd name="connsiteY21" fmla="*/ 2034223 h 2247959"/>
              <a:gd name="connsiteX22" fmla="*/ 791931 w 2184447"/>
              <a:gd name="connsiteY22" fmla="*/ 1993227 h 2247959"/>
              <a:gd name="connsiteX23" fmla="*/ 782336 w 2184447"/>
              <a:gd name="connsiteY23" fmla="*/ 1994357 h 2247959"/>
              <a:gd name="connsiteX24" fmla="*/ 750935 w 2184447"/>
              <a:gd name="connsiteY24" fmla="*/ 2037444 h 2247959"/>
              <a:gd name="connsiteX25" fmla="*/ 945707 w 2184447"/>
              <a:gd name="connsiteY25" fmla="*/ 2225319 h 2247959"/>
              <a:gd name="connsiteX26" fmla="*/ 960146 w 2184447"/>
              <a:gd name="connsiteY26" fmla="*/ 2224511 h 2247959"/>
              <a:gd name="connsiteX27" fmla="*/ 1133205 w 2184447"/>
              <a:gd name="connsiteY27" fmla="*/ 1911350 h 2247959"/>
              <a:gd name="connsiteX28" fmla="*/ 1119552 w 2184447"/>
              <a:gd name="connsiteY28" fmla="*/ 803504 h 2247959"/>
              <a:gd name="connsiteX29" fmla="*/ 1234725 w 2184447"/>
              <a:gd name="connsiteY29" fmla="*/ 828270 h 2247959"/>
              <a:gd name="connsiteX30" fmla="*/ 1419907 w 2184447"/>
              <a:gd name="connsiteY30" fmla="*/ 1092200 h 2247959"/>
              <a:gd name="connsiteX31" fmla="*/ 1419907 w 2184447"/>
              <a:gd name="connsiteY31" fmla="*/ 1092200 h 2247959"/>
              <a:gd name="connsiteX32" fmla="*/ 1419907 w 2184447"/>
              <a:gd name="connsiteY32" fmla="*/ 1092200 h 2247959"/>
              <a:gd name="connsiteX33" fmla="*/ 1447212 w 2184447"/>
              <a:gd name="connsiteY33" fmla="*/ 1119505 h 2247959"/>
              <a:gd name="connsiteX34" fmla="*/ 1474517 w 2184447"/>
              <a:gd name="connsiteY34" fmla="*/ 1092200 h 2247959"/>
              <a:gd name="connsiteX35" fmla="*/ 1802177 w 2184447"/>
              <a:gd name="connsiteY35" fmla="*/ 797306 h 2247959"/>
              <a:gd name="connsiteX36" fmla="*/ 2129837 w 2184447"/>
              <a:gd name="connsiteY36" fmla="*/ 1092200 h 2247959"/>
              <a:gd name="connsiteX37" fmla="*/ 2157142 w 2184447"/>
              <a:gd name="connsiteY37" fmla="*/ 1119505 h 2247959"/>
              <a:gd name="connsiteX38" fmla="*/ 2184447 w 2184447"/>
              <a:gd name="connsiteY38" fmla="*/ 1092200 h 2247959"/>
              <a:gd name="connsiteX39" fmla="*/ 1146857 w 2184447"/>
              <a:gd name="connsiteY39" fmla="*/ 109220 h 2247959"/>
              <a:gd name="connsiteX40" fmla="*/ 382317 w 2184447"/>
              <a:gd name="connsiteY40" fmla="*/ 742696 h 2247959"/>
              <a:gd name="connsiteX41" fmla="*/ 84065 w 2184447"/>
              <a:gd name="connsiteY41" fmla="*/ 873760 h 2247959"/>
              <a:gd name="connsiteX42" fmla="*/ 83601 w 2184447"/>
              <a:gd name="connsiteY42" fmla="*/ 873487 h 2247959"/>
              <a:gd name="connsiteX43" fmla="*/ 957961 w 2184447"/>
              <a:gd name="connsiteY43" fmla="*/ 170629 h 2247959"/>
              <a:gd name="connsiteX44" fmla="*/ 715630 w 2184447"/>
              <a:gd name="connsiteY44" fmla="*/ 920670 h 2247959"/>
              <a:gd name="connsiteX45" fmla="*/ 715165 w 2184447"/>
              <a:gd name="connsiteY45" fmla="*/ 920670 h 2247959"/>
              <a:gd name="connsiteX46" fmla="*/ 382317 w 2184447"/>
              <a:gd name="connsiteY46" fmla="*/ 742696 h 2247959"/>
              <a:gd name="connsiteX47" fmla="*/ 1256542 w 2184447"/>
              <a:gd name="connsiteY47" fmla="*/ 778193 h 2247959"/>
              <a:gd name="connsiteX48" fmla="*/ 1101995 w 2184447"/>
              <a:gd name="connsiteY48" fmla="*/ 748157 h 2247959"/>
              <a:gd name="connsiteX49" fmla="*/ 1081735 w 2184447"/>
              <a:gd name="connsiteY49" fmla="*/ 748157 h 2247959"/>
              <a:gd name="connsiteX50" fmla="*/ 904416 w 2184447"/>
              <a:gd name="connsiteY50" fmla="*/ 788241 h 2247959"/>
              <a:gd name="connsiteX51" fmla="*/ 772451 w 2184447"/>
              <a:gd name="connsiteY51" fmla="*/ 901393 h 2247959"/>
              <a:gd name="connsiteX52" fmla="*/ 771987 w 2184447"/>
              <a:gd name="connsiteY52" fmla="*/ 901202 h 2247959"/>
              <a:gd name="connsiteX53" fmla="*/ 1076520 w 2184447"/>
              <a:gd name="connsiteY53" fmla="*/ 166151 h 2247959"/>
              <a:gd name="connsiteX54" fmla="*/ 1107975 w 2184447"/>
              <a:gd name="connsiteY54" fmla="*/ 166151 h 2247959"/>
              <a:gd name="connsiteX55" fmla="*/ 1412508 w 2184447"/>
              <a:gd name="connsiteY55" fmla="*/ 901065 h 2247959"/>
              <a:gd name="connsiteX56" fmla="*/ 1412016 w 2184447"/>
              <a:gd name="connsiteY56" fmla="*/ 901256 h 2247959"/>
              <a:gd name="connsiteX57" fmla="*/ 1256542 w 2184447"/>
              <a:gd name="connsiteY57" fmla="*/ 778193 h 2247959"/>
              <a:gd name="connsiteX58" fmla="*/ 1802177 w 2184447"/>
              <a:gd name="connsiteY58" fmla="*/ 742696 h 2247959"/>
              <a:gd name="connsiteX59" fmla="*/ 1469329 w 2184447"/>
              <a:gd name="connsiteY59" fmla="*/ 920807 h 2247959"/>
              <a:gd name="connsiteX60" fmla="*/ 1468865 w 2184447"/>
              <a:gd name="connsiteY60" fmla="*/ 920807 h 2247959"/>
              <a:gd name="connsiteX61" fmla="*/ 1226533 w 2184447"/>
              <a:gd name="connsiteY61" fmla="*/ 170738 h 2247959"/>
              <a:gd name="connsiteX62" fmla="*/ 2100894 w 2184447"/>
              <a:gd name="connsiteY62" fmla="*/ 873542 h 2247959"/>
              <a:gd name="connsiteX63" fmla="*/ 2100430 w 2184447"/>
              <a:gd name="connsiteY63" fmla="*/ 873815 h 2247959"/>
              <a:gd name="connsiteX64" fmla="*/ 1802177 w 2184447"/>
              <a:gd name="connsiteY64" fmla="*/ 742696 h 2247959"/>
              <a:gd name="connsiteX0" fmla="*/ 1146857 w 2184447"/>
              <a:gd name="connsiteY0" fmla="*/ 109220 h 2228063"/>
              <a:gd name="connsiteX1" fmla="*/ 1119552 w 2184447"/>
              <a:gd name="connsiteY1" fmla="*/ 109220 h 2228063"/>
              <a:gd name="connsiteX2" fmla="*/ 1119552 w 2184447"/>
              <a:gd name="connsiteY2" fmla="*/ 27305 h 2228063"/>
              <a:gd name="connsiteX3" fmla="*/ 1092247 w 2184447"/>
              <a:gd name="connsiteY3" fmla="*/ 0 h 2228063"/>
              <a:gd name="connsiteX4" fmla="*/ 1064942 w 2184447"/>
              <a:gd name="connsiteY4" fmla="*/ 27305 h 2228063"/>
              <a:gd name="connsiteX5" fmla="*/ 1064942 w 2184447"/>
              <a:gd name="connsiteY5" fmla="*/ 109220 h 2228063"/>
              <a:gd name="connsiteX6" fmla="*/ 1037637 w 2184447"/>
              <a:gd name="connsiteY6" fmla="*/ 109220 h 2228063"/>
              <a:gd name="connsiteX7" fmla="*/ 47 w 2184447"/>
              <a:gd name="connsiteY7" fmla="*/ 1092200 h 2228063"/>
              <a:gd name="connsiteX8" fmla="*/ 24256 w 2184447"/>
              <a:gd name="connsiteY8" fmla="*/ 1119505 h 2228063"/>
              <a:gd name="connsiteX9" fmla="*/ 27352 w 2184447"/>
              <a:gd name="connsiteY9" fmla="*/ 1119505 h 2228063"/>
              <a:gd name="connsiteX10" fmla="*/ 54657 w 2184447"/>
              <a:gd name="connsiteY10" fmla="*/ 1095296 h 2228063"/>
              <a:gd name="connsiteX11" fmla="*/ 54657 w 2184447"/>
              <a:gd name="connsiteY11" fmla="*/ 1092200 h 2228063"/>
              <a:gd name="connsiteX12" fmla="*/ 382317 w 2184447"/>
              <a:gd name="connsiteY12" fmla="*/ 797306 h 2228063"/>
              <a:gd name="connsiteX13" fmla="*/ 709977 w 2184447"/>
              <a:gd name="connsiteY13" fmla="*/ 1092200 h 2228063"/>
              <a:gd name="connsiteX14" fmla="*/ 737282 w 2184447"/>
              <a:gd name="connsiteY14" fmla="*/ 1119505 h 2228063"/>
              <a:gd name="connsiteX15" fmla="*/ 764587 w 2184447"/>
              <a:gd name="connsiteY15" fmla="*/ 1092200 h 2228063"/>
              <a:gd name="connsiteX16" fmla="*/ 929318 w 2184447"/>
              <a:gd name="connsiteY16" fmla="*/ 836844 h 2228063"/>
              <a:gd name="connsiteX17" fmla="*/ 1064942 w 2184447"/>
              <a:gd name="connsiteY17" fmla="*/ 803586 h 2228063"/>
              <a:gd name="connsiteX18" fmla="*/ 1064942 w 2184447"/>
              <a:gd name="connsiteY18" fmla="*/ 1881014 h 2228063"/>
              <a:gd name="connsiteX19" fmla="*/ 1051290 w 2184447"/>
              <a:gd name="connsiteY19" fmla="*/ 1911350 h 2228063"/>
              <a:gd name="connsiteX20" fmla="*/ 833399 w 2184447"/>
              <a:gd name="connsiteY20" fmla="*/ 2045145 h 2228063"/>
              <a:gd name="connsiteX21" fmla="*/ 832850 w 2184447"/>
              <a:gd name="connsiteY21" fmla="*/ 2034223 h 2228063"/>
              <a:gd name="connsiteX22" fmla="*/ 791931 w 2184447"/>
              <a:gd name="connsiteY22" fmla="*/ 1993227 h 2228063"/>
              <a:gd name="connsiteX23" fmla="*/ 782336 w 2184447"/>
              <a:gd name="connsiteY23" fmla="*/ 1994357 h 2228063"/>
              <a:gd name="connsiteX24" fmla="*/ 750935 w 2184447"/>
              <a:gd name="connsiteY24" fmla="*/ 2037444 h 2228063"/>
              <a:gd name="connsiteX25" fmla="*/ 945707 w 2184447"/>
              <a:gd name="connsiteY25" fmla="*/ 2225319 h 2228063"/>
              <a:gd name="connsiteX26" fmla="*/ 1133205 w 2184447"/>
              <a:gd name="connsiteY26" fmla="*/ 1911350 h 2228063"/>
              <a:gd name="connsiteX27" fmla="*/ 1119552 w 2184447"/>
              <a:gd name="connsiteY27" fmla="*/ 803504 h 2228063"/>
              <a:gd name="connsiteX28" fmla="*/ 1234725 w 2184447"/>
              <a:gd name="connsiteY28" fmla="*/ 828270 h 2228063"/>
              <a:gd name="connsiteX29" fmla="*/ 1419907 w 2184447"/>
              <a:gd name="connsiteY29" fmla="*/ 1092200 h 2228063"/>
              <a:gd name="connsiteX30" fmla="*/ 1419907 w 2184447"/>
              <a:gd name="connsiteY30" fmla="*/ 1092200 h 2228063"/>
              <a:gd name="connsiteX31" fmla="*/ 1419907 w 2184447"/>
              <a:gd name="connsiteY31" fmla="*/ 1092200 h 2228063"/>
              <a:gd name="connsiteX32" fmla="*/ 1447212 w 2184447"/>
              <a:gd name="connsiteY32" fmla="*/ 1119505 h 2228063"/>
              <a:gd name="connsiteX33" fmla="*/ 1474517 w 2184447"/>
              <a:gd name="connsiteY33" fmla="*/ 1092200 h 2228063"/>
              <a:gd name="connsiteX34" fmla="*/ 1802177 w 2184447"/>
              <a:gd name="connsiteY34" fmla="*/ 797306 h 2228063"/>
              <a:gd name="connsiteX35" fmla="*/ 2129837 w 2184447"/>
              <a:gd name="connsiteY35" fmla="*/ 1092200 h 2228063"/>
              <a:gd name="connsiteX36" fmla="*/ 2157142 w 2184447"/>
              <a:gd name="connsiteY36" fmla="*/ 1119505 h 2228063"/>
              <a:gd name="connsiteX37" fmla="*/ 2184447 w 2184447"/>
              <a:gd name="connsiteY37" fmla="*/ 1092200 h 2228063"/>
              <a:gd name="connsiteX38" fmla="*/ 1146857 w 2184447"/>
              <a:gd name="connsiteY38" fmla="*/ 109220 h 2228063"/>
              <a:gd name="connsiteX39" fmla="*/ 382317 w 2184447"/>
              <a:gd name="connsiteY39" fmla="*/ 742696 h 2228063"/>
              <a:gd name="connsiteX40" fmla="*/ 84065 w 2184447"/>
              <a:gd name="connsiteY40" fmla="*/ 873760 h 2228063"/>
              <a:gd name="connsiteX41" fmla="*/ 83601 w 2184447"/>
              <a:gd name="connsiteY41" fmla="*/ 873487 h 2228063"/>
              <a:gd name="connsiteX42" fmla="*/ 957961 w 2184447"/>
              <a:gd name="connsiteY42" fmla="*/ 170629 h 2228063"/>
              <a:gd name="connsiteX43" fmla="*/ 715630 w 2184447"/>
              <a:gd name="connsiteY43" fmla="*/ 920670 h 2228063"/>
              <a:gd name="connsiteX44" fmla="*/ 715165 w 2184447"/>
              <a:gd name="connsiteY44" fmla="*/ 920670 h 2228063"/>
              <a:gd name="connsiteX45" fmla="*/ 382317 w 2184447"/>
              <a:gd name="connsiteY45" fmla="*/ 742696 h 2228063"/>
              <a:gd name="connsiteX46" fmla="*/ 1256542 w 2184447"/>
              <a:gd name="connsiteY46" fmla="*/ 778193 h 2228063"/>
              <a:gd name="connsiteX47" fmla="*/ 1101995 w 2184447"/>
              <a:gd name="connsiteY47" fmla="*/ 748157 h 2228063"/>
              <a:gd name="connsiteX48" fmla="*/ 1081735 w 2184447"/>
              <a:gd name="connsiteY48" fmla="*/ 748157 h 2228063"/>
              <a:gd name="connsiteX49" fmla="*/ 904416 w 2184447"/>
              <a:gd name="connsiteY49" fmla="*/ 788241 h 2228063"/>
              <a:gd name="connsiteX50" fmla="*/ 772451 w 2184447"/>
              <a:gd name="connsiteY50" fmla="*/ 901393 h 2228063"/>
              <a:gd name="connsiteX51" fmla="*/ 771987 w 2184447"/>
              <a:gd name="connsiteY51" fmla="*/ 901202 h 2228063"/>
              <a:gd name="connsiteX52" fmla="*/ 1076520 w 2184447"/>
              <a:gd name="connsiteY52" fmla="*/ 166151 h 2228063"/>
              <a:gd name="connsiteX53" fmla="*/ 1107975 w 2184447"/>
              <a:gd name="connsiteY53" fmla="*/ 166151 h 2228063"/>
              <a:gd name="connsiteX54" fmla="*/ 1412508 w 2184447"/>
              <a:gd name="connsiteY54" fmla="*/ 901065 h 2228063"/>
              <a:gd name="connsiteX55" fmla="*/ 1412016 w 2184447"/>
              <a:gd name="connsiteY55" fmla="*/ 901256 h 2228063"/>
              <a:gd name="connsiteX56" fmla="*/ 1256542 w 2184447"/>
              <a:gd name="connsiteY56" fmla="*/ 778193 h 2228063"/>
              <a:gd name="connsiteX57" fmla="*/ 1802177 w 2184447"/>
              <a:gd name="connsiteY57" fmla="*/ 742696 h 2228063"/>
              <a:gd name="connsiteX58" fmla="*/ 1469329 w 2184447"/>
              <a:gd name="connsiteY58" fmla="*/ 920807 h 2228063"/>
              <a:gd name="connsiteX59" fmla="*/ 1468865 w 2184447"/>
              <a:gd name="connsiteY59" fmla="*/ 920807 h 2228063"/>
              <a:gd name="connsiteX60" fmla="*/ 1226533 w 2184447"/>
              <a:gd name="connsiteY60" fmla="*/ 170738 h 2228063"/>
              <a:gd name="connsiteX61" fmla="*/ 2100894 w 2184447"/>
              <a:gd name="connsiteY61" fmla="*/ 873542 h 2228063"/>
              <a:gd name="connsiteX62" fmla="*/ 2100430 w 2184447"/>
              <a:gd name="connsiteY62" fmla="*/ 873815 h 2228063"/>
              <a:gd name="connsiteX63" fmla="*/ 1802177 w 2184447"/>
              <a:gd name="connsiteY63" fmla="*/ 742696 h 2228063"/>
              <a:gd name="connsiteX0" fmla="*/ 1146857 w 2184447"/>
              <a:gd name="connsiteY0" fmla="*/ 109220 h 2046889"/>
              <a:gd name="connsiteX1" fmla="*/ 1119552 w 2184447"/>
              <a:gd name="connsiteY1" fmla="*/ 109220 h 2046889"/>
              <a:gd name="connsiteX2" fmla="*/ 1119552 w 2184447"/>
              <a:gd name="connsiteY2" fmla="*/ 27305 h 2046889"/>
              <a:gd name="connsiteX3" fmla="*/ 1092247 w 2184447"/>
              <a:gd name="connsiteY3" fmla="*/ 0 h 2046889"/>
              <a:gd name="connsiteX4" fmla="*/ 1064942 w 2184447"/>
              <a:gd name="connsiteY4" fmla="*/ 27305 h 2046889"/>
              <a:gd name="connsiteX5" fmla="*/ 1064942 w 2184447"/>
              <a:gd name="connsiteY5" fmla="*/ 109220 h 2046889"/>
              <a:gd name="connsiteX6" fmla="*/ 1037637 w 2184447"/>
              <a:gd name="connsiteY6" fmla="*/ 109220 h 2046889"/>
              <a:gd name="connsiteX7" fmla="*/ 47 w 2184447"/>
              <a:gd name="connsiteY7" fmla="*/ 1092200 h 2046889"/>
              <a:gd name="connsiteX8" fmla="*/ 24256 w 2184447"/>
              <a:gd name="connsiteY8" fmla="*/ 1119505 h 2046889"/>
              <a:gd name="connsiteX9" fmla="*/ 27352 w 2184447"/>
              <a:gd name="connsiteY9" fmla="*/ 1119505 h 2046889"/>
              <a:gd name="connsiteX10" fmla="*/ 54657 w 2184447"/>
              <a:gd name="connsiteY10" fmla="*/ 1095296 h 2046889"/>
              <a:gd name="connsiteX11" fmla="*/ 54657 w 2184447"/>
              <a:gd name="connsiteY11" fmla="*/ 1092200 h 2046889"/>
              <a:gd name="connsiteX12" fmla="*/ 382317 w 2184447"/>
              <a:gd name="connsiteY12" fmla="*/ 797306 h 2046889"/>
              <a:gd name="connsiteX13" fmla="*/ 709977 w 2184447"/>
              <a:gd name="connsiteY13" fmla="*/ 1092200 h 2046889"/>
              <a:gd name="connsiteX14" fmla="*/ 737282 w 2184447"/>
              <a:gd name="connsiteY14" fmla="*/ 1119505 h 2046889"/>
              <a:gd name="connsiteX15" fmla="*/ 764587 w 2184447"/>
              <a:gd name="connsiteY15" fmla="*/ 1092200 h 2046889"/>
              <a:gd name="connsiteX16" fmla="*/ 929318 w 2184447"/>
              <a:gd name="connsiteY16" fmla="*/ 836844 h 2046889"/>
              <a:gd name="connsiteX17" fmla="*/ 1064942 w 2184447"/>
              <a:gd name="connsiteY17" fmla="*/ 803586 h 2046889"/>
              <a:gd name="connsiteX18" fmla="*/ 1064942 w 2184447"/>
              <a:gd name="connsiteY18" fmla="*/ 1881014 h 2046889"/>
              <a:gd name="connsiteX19" fmla="*/ 1051290 w 2184447"/>
              <a:gd name="connsiteY19" fmla="*/ 1911350 h 2046889"/>
              <a:gd name="connsiteX20" fmla="*/ 833399 w 2184447"/>
              <a:gd name="connsiteY20" fmla="*/ 2045145 h 2046889"/>
              <a:gd name="connsiteX21" fmla="*/ 832850 w 2184447"/>
              <a:gd name="connsiteY21" fmla="*/ 2034223 h 2046889"/>
              <a:gd name="connsiteX22" fmla="*/ 791931 w 2184447"/>
              <a:gd name="connsiteY22" fmla="*/ 1993227 h 2046889"/>
              <a:gd name="connsiteX23" fmla="*/ 782336 w 2184447"/>
              <a:gd name="connsiteY23" fmla="*/ 1994357 h 2046889"/>
              <a:gd name="connsiteX24" fmla="*/ 750935 w 2184447"/>
              <a:gd name="connsiteY24" fmla="*/ 2037444 h 2046889"/>
              <a:gd name="connsiteX25" fmla="*/ 1133205 w 2184447"/>
              <a:gd name="connsiteY25" fmla="*/ 1911350 h 2046889"/>
              <a:gd name="connsiteX26" fmla="*/ 1119552 w 2184447"/>
              <a:gd name="connsiteY26" fmla="*/ 803504 h 2046889"/>
              <a:gd name="connsiteX27" fmla="*/ 1234725 w 2184447"/>
              <a:gd name="connsiteY27" fmla="*/ 828270 h 2046889"/>
              <a:gd name="connsiteX28" fmla="*/ 1419907 w 2184447"/>
              <a:gd name="connsiteY28" fmla="*/ 1092200 h 2046889"/>
              <a:gd name="connsiteX29" fmla="*/ 1419907 w 2184447"/>
              <a:gd name="connsiteY29" fmla="*/ 1092200 h 2046889"/>
              <a:gd name="connsiteX30" fmla="*/ 1419907 w 2184447"/>
              <a:gd name="connsiteY30" fmla="*/ 1092200 h 2046889"/>
              <a:gd name="connsiteX31" fmla="*/ 1447212 w 2184447"/>
              <a:gd name="connsiteY31" fmla="*/ 1119505 h 2046889"/>
              <a:gd name="connsiteX32" fmla="*/ 1474517 w 2184447"/>
              <a:gd name="connsiteY32" fmla="*/ 1092200 h 2046889"/>
              <a:gd name="connsiteX33" fmla="*/ 1802177 w 2184447"/>
              <a:gd name="connsiteY33" fmla="*/ 797306 h 2046889"/>
              <a:gd name="connsiteX34" fmla="*/ 2129837 w 2184447"/>
              <a:gd name="connsiteY34" fmla="*/ 1092200 h 2046889"/>
              <a:gd name="connsiteX35" fmla="*/ 2157142 w 2184447"/>
              <a:gd name="connsiteY35" fmla="*/ 1119505 h 2046889"/>
              <a:gd name="connsiteX36" fmla="*/ 2184447 w 2184447"/>
              <a:gd name="connsiteY36" fmla="*/ 1092200 h 2046889"/>
              <a:gd name="connsiteX37" fmla="*/ 1146857 w 2184447"/>
              <a:gd name="connsiteY37" fmla="*/ 109220 h 2046889"/>
              <a:gd name="connsiteX38" fmla="*/ 382317 w 2184447"/>
              <a:gd name="connsiteY38" fmla="*/ 742696 h 2046889"/>
              <a:gd name="connsiteX39" fmla="*/ 84065 w 2184447"/>
              <a:gd name="connsiteY39" fmla="*/ 873760 h 2046889"/>
              <a:gd name="connsiteX40" fmla="*/ 83601 w 2184447"/>
              <a:gd name="connsiteY40" fmla="*/ 873487 h 2046889"/>
              <a:gd name="connsiteX41" fmla="*/ 957961 w 2184447"/>
              <a:gd name="connsiteY41" fmla="*/ 170629 h 2046889"/>
              <a:gd name="connsiteX42" fmla="*/ 715630 w 2184447"/>
              <a:gd name="connsiteY42" fmla="*/ 920670 h 2046889"/>
              <a:gd name="connsiteX43" fmla="*/ 715165 w 2184447"/>
              <a:gd name="connsiteY43" fmla="*/ 920670 h 2046889"/>
              <a:gd name="connsiteX44" fmla="*/ 382317 w 2184447"/>
              <a:gd name="connsiteY44" fmla="*/ 742696 h 2046889"/>
              <a:gd name="connsiteX45" fmla="*/ 1256542 w 2184447"/>
              <a:gd name="connsiteY45" fmla="*/ 778193 h 2046889"/>
              <a:gd name="connsiteX46" fmla="*/ 1101995 w 2184447"/>
              <a:gd name="connsiteY46" fmla="*/ 748157 h 2046889"/>
              <a:gd name="connsiteX47" fmla="*/ 1081735 w 2184447"/>
              <a:gd name="connsiteY47" fmla="*/ 748157 h 2046889"/>
              <a:gd name="connsiteX48" fmla="*/ 904416 w 2184447"/>
              <a:gd name="connsiteY48" fmla="*/ 788241 h 2046889"/>
              <a:gd name="connsiteX49" fmla="*/ 772451 w 2184447"/>
              <a:gd name="connsiteY49" fmla="*/ 901393 h 2046889"/>
              <a:gd name="connsiteX50" fmla="*/ 771987 w 2184447"/>
              <a:gd name="connsiteY50" fmla="*/ 901202 h 2046889"/>
              <a:gd name="connsiteX51" fmla="*/ 1076520 w 2184447"/>
              <a:gd name="connsiteY51" fmla="*/ 166151 h 2046889"/>
              <a:gd name="connsiteX52" fmla="*/ 1107975 w 2184447"/>
              <a:gd name="connsiteY52" fmla="*/ 166151 h 2046889"/>
              <a:gd name="connsiteX53" fmla="*/ 1412508 w 2184447"/>
              <a:gd name="connsiteY53" fmla="*/ 901065 h 2046889"/>
              <a:gd name="connsiteX54" fmla="*/ 1412016 w 2184447"/>
              <a:gd name="connsiteY54" fmla="*/ 901256 h 2046889"/>
              <a:gd name="connsiteX55" fmla="*/ 1256542 w 2184447"/>
              <a:gd name="connsiteY55" fmla="*/ 778193 h 2046889"/>
              <a:gd name="connsiteX56" fmla="*/ 1802177 w 2184447"/>
              <a:gd name="connsiteY56" fmla="*/ 742696 h 2046889"/>
              <a:gd name="connsiteX57" fmla="*/ 1469329 w 2184447"/>
              <a:gd name="connsiteY57" fmla="*/ 920807 h 2046889"/>
              <a:gd name="connsiteX58" fmla="*/ 1468865 w 2184447"/>
              <a:gd name="connsiteY58" fmla="*/ 920807 h 2046889"/>
              <a:gd name="connsiteX59" fmla="*/ 1226533 w 2184447"/>
              <a:gd name="connsiteY59" fmla="*/ 170738 h 2046889"/>
              <a:gd name="connsiteX60" fmla="*/ 2100894 w 2184447"/>
              <a:gd name="connsiteY60" fmla="*/ 873542 h 2046889"/>
              <a:gd name="connsiteX61" fmla="*/ 2100430 w 2184447"/>
              <a:gd name="connsiteY61" fmla="*/ 873815 h 2046889"/>
              <a:gd name="connsiteX62" fmla="*/ 1802177 w 2184447"/>
              <a:gd name="connsiteY62" fmla="*/ 742696 h 2046889"/>
              <a:gd name="connsiteX0" fmla="*/ 1146857 w 2184447"/>
              <a:gd name="connsiteY0" fmla="*/ 109220 h 2045145"/>
              <a:gd name="connsiteX1" fmla="*/ 1119552 w 2184447"/>
              <a:gd name="connsiteY1" fmla="*/ 109220 h 2045145"/>
              <a:gd name="connsiteX2" fmla="*/ 1119552 w 2184447"/>
              <a:gd name="connsiteY2" fmla="*/ 27305 h 2045145"/>
              <a:gd name="connsiteX3" fmla="*/ 1092247 w 2184447"/>
              <a:gd name="connsiteY3" fmla="*/ 0 h 2045145"/>
              <a:gd name="connsiteX4" fmla="*/ 1064942 w 2184447"/>
              <a:gd name="connsiteY4" fmla="*/ 27305 h 2045145"/>
              <a:gd name="connsiteX5" fmla="*/ 1064942 w 2184447"/>
              <a:gd name="connsiteY5" fmla="*/ 109220 h 2045145"/>
              <a:gd name="connsiteX6" fmla="*/ 1037637 w 2184447"/>
              <a:gd name="connsiteY6" fmla="*/ 109220 h 2045145"/>
              <a:gd name="connsiteX7" fmla="*/ 47 w 2184447"/>
              <a:gd name="connsiteY7" fmla="*/ 1092200 h 2045145"/>
              <a:gd name="connsiteX8" fmla="*/ 24256 w 2184447"/>
              <a:gd name="connsiteY8" fmla="*/ 1119505 h 2045145"/>
              <a:gd name="connsiteX9" fmla="*/ 27352 w 2184447"/>
              <a:gd name="connsiteY9" fmla="*/ 1119505 h 2045145"/>
              <a:gd name="connsiteX10" fmla="*/ 54657 w 2184447"/>
              <a:gd name="connsiteY10" fmla="*/ 1095296 h 2045145"/>
              <a:gd name="connsiteX11" fmla="*/ 54657 w 2184447"/>
              <a:gd name="connsiteY11" fmla="*/ 1092200 h 2045145"/>
              <a:gd name="connsiteX12" fmla="*/ 382317 w 2184447"/>
              <a:gd name="connsiteY12" fmla="*/ 797306 h 2045145"/>
              <a:gd name="connsiteX13" fmla="*/ 709977 w 2184447"/>
              <a:gd name="connsiteY13" fmla="*/ 1092200 h 2045145"/>
              <a:gd name="connsiteX14" fmla="*/ 737282 w 2184447"/>
              <a:gd name="connsiteY14" fmla="*/ 1119505 h 2045145"/>
              <a:gd name="connsiteX15" fmla="*/ 764587 w 2184447"/>
              <a:gd name="connsiteY15" fmla="*/ 1092200 h 2045145"/>
              <a:gd name="connsiteX16" fmla="*/ 929318 w 2184447"/>
              <a:gd name="connsiteY16" fmla="*/ 836844 h 2045145"/>
              <a:gd name="connsiteX17" fmla="*/ 1064942 w 2184447"/>
              <a:gd name="connsiteY17" fmla="*/ 803586 h 2045145"/>
              <a:gd name="connsiteX18" fmla="*/ 1064942 w 2184447"/>
              <a:gd name="connsiteY18" fmla="*/ 1881014 h 2045145"/>
              <a:gd name="connsiteX19" fmla="*/ 1051290 w 2184447"/>
              <a:gd name="connsiteY19" fmla="*/ 1911350 h 2045145"/>
              <a:gd name="connsiteX20" fmla="*/ 833399 w 2184447"/>
              <a:gd name="connsiteY20" fmla="*/ 2045145 h 2045145"/>
              <a:gd name="connsiteX21" fmla="*/ 832850 w 2184447"/>
              <a:gd name="connsiteY21" fmla="*/ 2034223 h 2045145"/>
              <a:gd name="connsiteX22" fmla="*/ 791931 w 2184447"/>
              <a:gd name="connsiteY22" fmla="*/ 1993227 h 2045145"/>
              <a:gd name="connsiteX23" fmla="*/ 782336 w 2184447"/>
              <a:gd name="connsiteY23" fmla="*/ 1994357 h 2045145"/>
              <a:gd name="connsiteX24" fmla="*/ 1133205 w 2184447"/>
              <a:gd name="connsiteY24" fmla="*/ 1911350 h 2045145"/>
              <a:gd name="connsiteX25" fmla="*/ 1119552 w 2184447"/>
              <a:gd name="connsiteY25" fmla="*/ 803504 h 2045145"/>
              <a:gd name="connsiteX26" fmla="*/ 1234725 w 2184447"/>
              <a:gd name="connsiteY26" fmla="*/ 828270 h 2045145"/>
              <a:gd name="connsiteX27" fmla="*/ 1419907 w 2184447"/>
              <a:gd name="connsiteY27" fmla="*/ 1092200 h 2045145"/>
              <a:gd name="connsiteX28" fmla="*/ 1419907 w 2184447"/>
              <a:gd name="connsiteY28" fmla="*/ 1092200 h 2045145"/>
              <a:gd name="connsiteX29" fmla="*/ 1419907 w 2184447"/>
              <a:gd name="connsiteY29" fmla="*/ 1092200 h 2045145"/>
              <a:gd name="connsiteX30" fmla="*/ 1447212 w 2184447"/>
              <a:gd name="connsiteY30" fmla="*/ 1119505 h 2045145"/>
              <a:gd name="connsiteX31" fmla="*/ 1474517 w 2184447"/>
              <a:gd name="connsiteY31" fmla="*/ 1092200 h 2045145"/>
              <a:gd name="connsiteX32" fmla="*/ 1802177 w 2184447"/>
              <a:gd name="connsiteY32" fmla="*/ 797306 h 2045145"/>
              <a:gd name="connsiteX33" fmla="*/ 2129837 w 2184447"/>
              <a:gd name="connsiteY33" fmla="*/ 1092200 h 2045145"/>
              <a:gd name="connsiteX34" fmla="*/ 2157142 w 2184447"/>
              <a:gd name="connsiteY34" fmla="*/ 1119505 h 2045145"/>
              <a:gd name="connsiteX35" fmla="*/ 2184447 w 2184447"/>
              <a:gd name="connsiteY35" fmla="*/ 1092200 h 2045145"/>
              <a:gd name="connsiteX36" fmla="*/ 1146857 w 2184447"/>
              <a:gd name="connsiteY36" fmla="*/ 109220 h 2045145"/>
              <a:gd name="connsiteX37" fmla="*/ 382317 w 2184447"/>
              <a:gd name="connsiteY37" fmla="*/ 742696 h 2045145"/>
              <a:gd name="connsiteX38" fmla="*/ 84065 w 2184447"/>
              <a:gd name="connsiteY38" fmla="*/ 873760 h 2045145"/>
              <a:gd name="connsiteX39" fmla="*/ 83601 w 2184447"/>
              <a:gd name="connsiteY39" fmla="*/ 873487 h 2045145"/>
              <a:gd name="connsiteX40" fmla="*/ 957961 w 2184447"/>
              <a:gd name="connsiteY40" fmla="*/ 170629 h 2045145"/>
              <a:gd name="connsiteX41" fmla="*/ 715630 w 2184447"/>
              <a:gd name="connsiteY41" fmla="*/ 920670 h 2045145"/>
              <a:gd name="connsiteX42" fmla="*/ 715165 w 2184447"/>
              <a:gd name="connsiteY42" fmla="*/ 920670 h 2045145"/>
              <a:gd name="connsiteX43" fmla="*/ 382317 w 2184447"/>
              <a:gd name="connsiteY43" fmla="*/ 742696 h 2045145"/>
              <a:gd name="connsiteX44" fmla="*/ 1256542 w 2184447"/>
              <a:gd name="connsiteY44" fmla="*/ 778193 h 2045145"/>
              <a:gd name="connsiteX45" fmla="*/ 1101995 w 2184447"/>
              <a:gd name="connsiteY45" fmla="*/ 748157 h 2045145"/>
              <a:gd name="connsiteX46" fmla="*/ 1081735 w 2184447"/>
              <a:gd name="connsiteY46" fmla="*/ 748157 h 2045145"/>
              <a:gd name="connsiteX47" fmla="*/ 904416 w 2184447"/>
              <a:gd name="connsiteY47" fmla="*/ 788241 h 2045145"/>
              <a:gd name="connsiteX48" fmla="*/ 772451 w 2184447"/>
              <a:gd name="connsiteY48" fmla="*/ 901393 h 2045145"/>
              <a:gd name="connsiteX49" fmla="*/ 771987 w 2184447"/>
              <a:gd name="connsiteY49" fmla="*/ 901202 h 2045145"/>
              <a:gd name="connsiteX50" fmla="*/ 1076520 w 2184447"/>
              <a:gd name="connsiteY50" fmla="*/ 166151 h 2045145"/>
              <a:gd name="connsiteX51" fmla="*/ 1107975 w 2184447"/>
              <a:gd name="connsiteY51" fmla="*/ 166151 h 2045145"/>
              <a:gd name="connsiteX52" fmla="*/ 1412508 w 2184447"/>
              <a:gd name="connsiteY52" fmla="*/ 901065 h 2045145"/>
              <a:gd name="connsiteX53" fmla="*/ 1412016 w 2184447"/>
              <a:gd name="connsiteY53" fmla="*/ 901256 h 2045145"/>
              <a:gd name="connsiteX54" fmla="*/ 1256542 w 2184447"/>
              <a:gd name="connsiteY54" fmla="*/ 778193 h 2045145"/>
              <a:gd name="connsiteX55" fmla="*/ 1802177 w 2184447"/>
              <a:gd name="connsiteY55" fmla="*/ 742696 h 2045145"/>
              <a:gd name="connsiteX56" fmla="*/ 1469329 w 2184447"/>
              <a:gd name="connsiteY56" fmla="*/ 920807 h 2045145"/>
              <a:gd name="connsiteX57" fmla="*/ 1468865 w 2184447"/>
              <a:gd name="connsiteY57" fmla="*/ 920807 h 2045145"/>
              <a:gd name="connsiteX58" fmla="*/ 1226533 w 2184447"/>
              <a:gd name="connsiteY58" fmla="*/ 170738 h 2045145"/>
              <a:gd name="connsiteX59" fmla="*/ 2100894 w 2184447"/>
              <a:gd name="connsiteY59" fmla="*/ 873542 h 2045145"/>
              <a:gd name="connsiteX60" fmla="*/ 2100430 w 2184447"/>
              <a:gd name="connsiteY60" fmla="*/ 873815 h 2045145"/>
              <a:gd name="connsiteX61" fmla="*/ 1802177 w 2184447"/>
              <a:gd name="connsiteY61" fmla="*/ 742696 h 2045145"/>
              <a:gd name="connsiteX0" fmla="*/ 1146857 w 2184447"/>
              <a:gd name="connsiteY0" fmla="*/ 109220 h 2045145"/>
              <a:gd name="connsiteX1" fmla="*/ 1119552 w 2184447"/>
              <a:gd name="connsiteY1" fmla="*/ 109220 h 2045145"/>
              <a:gd name="connsiteX2" fmla="*/ 1119552 w 2184447"/>
              <a:gd name="connsiteY2" fmla="*/ 27305 h 2045145"/>
              <a:gd name="connsiteX3" fmla="*/ 1092247 w 2184447"/>
              <a:gd name="connsiteY3" fmla="*/ 0 h 2045145"/>
              <a:gd name="connsiteX4" fmla="*/ 1064942 w 2184447"/>
              <a:gd name="connsiteY4" fmla="*/ 27305 h 2045145"/>
              <a:gd name="connsiteX5" fmla="*/ 1064942 w 2184447"/>
              <a:gd name="connsiteY5" fmla="*/ 109220 h 2045145"/>
              <a:gd name="connsiteX6" fmla="*/ 1037637 w 2184447"/>
              <a:gd name="connsiteY6" fmla="*/ 109220 h 2045145"/>
              <a:gd name="connsiteX7" fmla="*/ 47 w 2184447"/>
              <a:gd name="connsiteY7" fmla="*/ 1092200 h 2045145"/>
              <a:gd name="connsiteX8" fmla="*/ 24256 w 2184447"/>
              <a:gd name="connsiteY8" fmla="*/ 1119505 h 2045145"/>
              <a:gd name="connsiteX9" fmla="*/ 27352 w 2184447"/>
              <a:gd name="connsiteY9" fmla="*/ 1119505 h 2045145"/>
              <a:gd name="connsiteX10" fmla="*/ 54657 w 2184447"/>
              <a:gd name="connsiteY10" fmla="*/ 1095296 h 2045145"/>
              <a:gd name="connsiteX11" fmla="*/ 54657 w 2184447"/>
              <a:gd name="connsiteY11" fmla="*/ 1092200 h 2045145"/>
              <a:gd name="connsiteX12" fmla="*/ 382317 w 2184447"/>
              <a:gd name="connsiteY12" fmla="*/ 797306 h 2045145"/>
              <a:gd name="connsiteX13" fmla="*/ 709977 w 2184447"/>
              <a:gd name="connsiteY13" fmla="*/ 1092200 h 2045145"/>
              <a:gd name="connsiteX14" fmla="*/ 737282 w 2184447"/>
              <a:gd name="connsiteY14" fmla="*/ 1119505 h 2045145"/>
              <a:gd name="connsiteX15" fmla="*/ 764587 w 2184447"/>
              <a:gd name="connsiteY15" fmla="*/ 1092200 h 2045145"/>
              <a:gd name="connsiteX16" fmla="*/ 929318 w 2184447"/>
              <a:gd name="connsiteY16" fmla="*/ 836844 h 2045145"/>
              <a:gd name="connsiteX17" fmla="*/ 1064942 w 2184447"/>
              <a:gd name="connsiteY17" fmla="*/ 803586 h 2045145"/>
              <a:gd name="connsiteX18" fmla="*/ 1064942 w 2184447"/>
              <a:gd name="connsiteY18" fmla="*/ 1881014 h 2045145"/>
              <a:gd name="connsiteX19" fmla="*/ 1051290 w 2184447"/>
              <a:gd name="connsiteY19" fmla="*/ 1911350 h 2045145"/>
              <a:gd name="connsiteX20" fmla="*/ 833399 w 2184447"/>
              <a:gd name="connsiteY20" fmla="*/ 2045145 h 2045145"/>
              <a:gd name="connsiteX21" fmla="*/ 832850 w 2184447"/>
              <a:gd name="connsiteY21" fmla="*/ 2034223 h 2045145"/>
              <a:gd name="connsiteX22" fmla="*/ 791931 w 2184447"/>
              <a:gd name="connsiteY22" fmla="*/ 1993227 h 2045145"/>
              <a:gd name="connsiteX23" fmla="*/ 1133205 w 2184447"/>
              <a:gd name="connsiteY23" fmla="*/ 1911350 h 2045145"/>
              <a:gd name="connsiteX24" fmla="*/ 1119552 w 2184447"/>
              <a:gd name="connsiteY24" fmla="*/ 803504 h 2045145"/>
              <a:gd name="connsiteX25" fmla="*/ 1234725 w 2184447"/>
              <a:gd name="connsiteY25" fmla="*/ 828270 h 2045145"/>
              <a:gd name="connsiteX26" fmla="*/ 1419907 w 2184447"/>
              <a:gd name="connsiteY26" fmla="*/ 1092200 h 2045145"/>
              <a:gd name="connsiteX27" fmla="*/ 1419907 w 2184447"/>
              <a:gd name="connsiteY27" fmla="*/ 1092200 h 2045145"/>
              <a:gd name="connsiteX28" fmla="*/ 1419907 w 2184447"/>
              <a:gd name="connsiteY28" fmla="*/ 1092200 h 2045145"/>
              <a:gd name="connsiteX29" fmla="*/ 1447212 w 2184447"/>
              <a:gd name="connsiteY29" fmla="*/ 1119505 h 2045145"/>
              <a:gd name="connsiteX30" fmla="*/ 1474517 w 2184447"/>
              <a:gd name="connsiteY30" fmla="*/ 1092200 h 2045145"/>
              <a:gd name="connsiteX31" fmla="*/ 1802177 w 2184447"/>
              <a:gd name="connsiteY31" fmla="*/ 797306 h 2045145"/>
              <a:gd name="connsiteX32" fmla="*/ 2129837 w 2184447"/>
              <a:gd name="connsiteY32" fmla="*/ 1092200 h 2045145"/>
              <a:gd name="connsiteX33" fmla="*/ 2157142 w 2184447"/>
              <a:gd name="connsiteY33" fmla="*/ 1119505 h 2045145"/>
              <a:gd name="connsiteX34" fmla="*/ 2184447 w 2184447"/>
              <a:gd name="connsiteY34" fmla="*/ 1092200 h 2045145"/>
              <a:gd name="connsiteX35" fmla="*/ 1146857 w 2184447"/>
              <a:gd name="connsiteY35" fmla="*/ 109220 h 2045145"/>
              <a:gd name="connsiteX36" fmla="*/ 382317 w 2184447"/>
              <a:gd name="connsiteY36" fmla="*/ 742696 h 2045145"/>
              <a:gd name="connsiteX37" fmla="*/ 84065 w 2184447"/>
              <a:gd name="connsiteY37" fmla="*/ 873760 h 2045145"/>
              <a:gd name="connsiteX38" fmla="*/ 83601 w 2184447"/>
              <a:gd name="connsiteY38" fmla="*/ 873487 h 2045145"/>
              <a:gd name="connsiteX39" fmla="*/ 957961 w 2184447"/>
              <a:gd name="connsiteY39" fmla="*/ 170629 h 2045145"/>
              <a:gd name="connsiteX40" fmla="*/ 715630 w 2184447"/>
              <a:gd name="connsiteY40" fmla="*/ 920670 h 2045145"/>
              <a:gd name="connsiteX41" fmla="*/ 715165 w 2184447"/>
              <a:gd name="connsiteY41" fmla="*/ 920670 h 2045145"/>
              <a:gd name="connsiteX42" fmla="*/ 382317 w 2184447"/>
              <a:gd name="connsiteY42" fmla="*/ 742696 h 2045145"/>
              <a:gd name="connsiteX43" fmla="*/ 1256542 w 2184447"/>
              <a:gd name="connsiteY43" fmla="*/ 778193 h 2045145"/>
              <a:gd name="connsiteX44" fmla="*/ 1101995 w 2184447"/>
              <a:gd name="connsiteY44" fmla="*/ 748157 h 2045145"/>
              <a:gd name="connsiteX45" fmla="*/ 1081735 w 2184447"/>
              <a:gd name="connsiteY45" fmla="*/ 748157 h 2045145"/>
              <a:gd name="connsiteX46" fmla="*/ 904416 w 2184447"/>
              <a:gd name="connsiteY46" fmla="*/ 788241 h 2045145"/>
              <a:gd name="connsiteX47" fmla="*/ 772451 w 2184447"/>
              <a:gd name="connsiteY47" fmla="*/ 901393 h 2045145"/>
              <a:gd name="connsiteX48" fmla="*/ 771987 w 2184447"/>
              <a:gd name="connsiteY48" fmla="*/ 901202 h 2045145"/>
              <a:gd name="connsiteX49" fmla="*/ 1076520 w 2184447"/>
              <a:gd name="connsiteY49" fmla="*/ 166151 h 2045145"/>
              <a:gd name="connsiteX50" fmla="*/ 1107975 w 2184447"/>
              <a:gd name="connsiteY50" fmla="*/ 166151 h 2045145"/>
              <a:gd name="connsiteX51" fmla="*/ 1412508 w 2184447"/>
              <a:gd name="connsiteY51" fmla="*/ 901065 h 2045145"/>
              <a:gd name="connsiteX52" fmla="*/ 1412016 w 2184447"/>
              <a:gd name="connsiteY52" fmla="*/ 901256 h 2045145"/>
              <a:gd name="connsiteX53" fmla="*/ 1256542 w 2184447"/>
              <a:gd name="connsiteY53" fmla="*/ 778193 h 2045145"/>
              <a:gd name="connsiteX54" fmla="*/ 1802177 w 2184447"/>
              <a:gd name="connsiteY54" fmla="*/ 742696 h 2045145"/>
              <a:gd name="connsiteX55" fmla="*/ 1469329 w 2184447"/>
              <a:gd name="connsiteY55" fmla="*/ 920807 h 2045145"/>
              <a:gd name="connsiteX56" fmla="*/ 1468865 w 2184447"/>
              <a:gd name="connsiteY56" fmla="*/ 920807 h 2045145"/>
              <a:gd name="connsiteX57" fmla="*/ 1226533 w 2184447"/>
              <a:gd name="connsiteY57" fmla="*/ 170738 h 2045145"/>
              <a:gd name="connsiteX58" fmla="*/ 2100894 w 2184447"/>
              <a:gd name="connsiteY58" fmla="*/ 873542 h 2045145"/>
              <a:gd name="connsiteX59" fmla="*/ 2100430 w 2184447"/>
              <a:gd name="connsiteY59" fmla="*/ 873815 h 2045145"/>
              <a:gd name="connsiteX60" fmla="*/ 1802177 w 2184447"/>
              <a:gd name="connsiteY60" fmla="*/ 742696 h 2045145"/>
              <a:gd name="connsiteX0" fmla="*/ 1146857 w 2184447"/>
              <a:gd name="connsiteY0" fmla="*/ 109220 h 2045145"/>
              <a:gd name="connsiteX1" fmla="*/ 1119552 w 2184447"/>
              <a:gd name="connsiteY1" fmla="*/ 109220 h 2045145"/>
              <a:gd name="connsiteX2" fmla="*/ 1119552 w 2184447"/>
              <a:gd name="connsiteY2" fmla="*/ 27305 h 2045145"/>
              <a:gd name="connsiteX3" fmla="*/ 1092247 w 2184447"/>
              <a:gd name="connsiteY3" fmla="*/ 0 h 2045145"/>
              <a:gd name="connsiteX4" fmla="*/ 1064942 w 2184447"/>
              <a:gd name="connsiteY4" fmla="*/ 27305 h 2045145"/>
              <a:gd name="connsiteX5" fmla="*/ 1064942 w 2184447"/>
              <a:gd name="connsiteY5" fmla="*/ 109220 h 2045145"/>
              <a:gd name="connsiteX6" fmla="*/ 1037637 w 2184447"/>
              <a:gd name="connsiteY6" fmla="*/ 109220 h 2045145"/>
              <a:gd name="connsiteX7" fmla="*/ 47 w 2184447"/>
              <a:gd name="connsiteY7" fmla="*/ 1092200 h 2045145"/>
              <a:gd name="connsiteX8" fmla="*/ 24256 w 2184447"/>
              <a:gd name="connsiteY8" fmla="*/ 1119505 h 2045145"/>
              <a:gd name="connsiteX9" fmla="*/ 27352 w 2184447"/>
              <a:gd name="connsiteY9" fmla="*/ 1119505 h 2045145"/>
              <a:gd name="connsiteX10" fmla="*/ 54657 w 2184447"/>
              <a:gd name="connsiteY10" fmla="*/ 1095296 h 2045145"/>
              <a:gd name="connsiteX11" fmla="*/ 54657 w 2184447"/>
              <a:gd name="connsiteY11" fmla="*/ 1092200 h 2045145"/>
              <a:gd name="connsiteX12" fmla="*/ 382317 w 2184447"/>
              <a:gd name="connsiteY12" fmla="*/ 797306 h 2045145"/>
              <a:gd name="connsiteX13" fmla="*/ 709977 w 2184447"/>
              <a:gd name="connsiteY13" fmla="*/ 1092200 h 2045145"/>
              <a:gd name="connsiteX14" fmla="*/ 737282 w 2184447"/>
              <a:gd name="connsiteY14" fmla="*/ 1119505 h 2045145"/>
              <a:gd name="connsiteX15" fmla="*/ 764587 w 2184447"/>
              <a:gd name="connsiteY15" fmla="*/ 1092200 h 2045145"/>
              <a:gd name="connsiteX16" fmla="*/ 929318 w 2184447"/>
              <a:gd name="connsiteY16" fmla="*/ 836844 h 2045145"/>
              <a:gd name="connsiteX17" fmla="*/ 1064942 w 2184447"/>
              <a:gd name="connsiteY17" fmla="*/ 803586 h 2045145"/>
              <a:gd name="connsiteX18" fmla="*/ 1064942 w 2184447"/>
              <a:gd name="connsiteY18" fmla="*/ 1881014 h 2045145"/>
              <a:gd name="connsiteX19" fmla="*/ 1051290 w 2184447"/>
              <a:gd name="connsiteY19" fmla="*/ 1911350 h 2045145"/>
              <a:gd name="connsiteX20" fmla="*/ 833399 w 2184447"/>
              <a:gd name="connsiteY20" fmla="*/ 2045145 h 2045145"/>
              <a:gd name="connsiteX21" fmla="*/ 832850 w 2184447"/>
              <a:gd name="connsiteY21" fmla="*/ 2034223 h 2045145"/>
              <a:gd name="connsiteX22" fmla="*/ 1133205 w 2184447"/>
              <a:gd name="connsiteY22" fmla="*/ 1911350 h 2045145"/>
              <a:gd name="connsiteX23" fmla="*/ 1119552 w 2184447"/>
              <a:gd name="connsiteY23" fmla="*/ 803504 h 2045145"/>
              <a:gd name="connsiteX24" fmla="*/ 1234725 w 2184447"/>
              <a:gd name="connsiteY24" fmla="*/ 828270 h 2045145"/>
              <a:gd name="connsiteX25" fmla="*/ 1419907 w 2184447"/>
              <a:gd name="connsiteY25" fmla="*/ 1092200 h 2045145"/>
              <a:gd name="connsiteX26" fmla="*/ 1419907 w 2184447"/>
              <a:gd name="connsiteY26" fmla="*/ 1092200 h 2045145"/>
              <a:gd name="connsiteX27" fmla="*/ 1419907 w 2184447"/>
              <a:gd name="connsiteY27" fmla="*/ 1092200 h 2045145"/>
              <a:gd name="connsiteX28" fmla="*/ 1447212 w 2184447"/>
              <a:gd name="connsiteY28" fmla="*/ 1119505 h 2045145"/>
              <a:gd name="connsiteX29" fmla="*/ 1474517 w 2184447"/>
              <a:gd name="connsiteY29" fmla="*/ 1092200 h 2045145"/>
              <a:gd name="connsiteX30" fmla="*/ 1802177 w 2184447"/>
              <a:gd name="connsiteY30" fmla="*/ 797306 h 2045145"/>
              <a:gd name="connsiteX31" fmla="*/ 2129837 w 2184447"/>
              <a:gd name="connsiteY31" fmla="*/ 1092200 h 2045145"/>
              <a:gd name="connsiteX32" fmla="*/ 2157142 w 2184447"/>
              <a:gd name="connsiteY32" fmla="*/ 1119505 h 2045145"/>
              <a:gd name="connsiteX33" fmla="*/ 2184447 w 2184447"/>
              <a:gd name="connsiteY33" fmla="*/ 1092200 h 2045145"/>
              <a:gd name="connsiteX34" fmla="*/ 1146857 w 2184447"/>
              <a:gd name="connsiteY34" fmla="*/ 109220 h 2045145"/>
              <a:gd name="connsiteX35" fmla="*/ 382317 w 2184447"/>
              <a:gd name="connsiteY35" fmla="*/ 742696 h 2045145"/>
              <a:gd name="connsiteX36" fmla="*/ 84065 w 2184447"/>
              <a:gd name="connsiteY36" fmla="*/ 873760 h 2045145"/>
              <a:gd name="connsiteX37" fmla="*/ 83601 w 2184447"/>
              <a:gd name="connsiteY37" fmla="*/ 873487 h 2045145"/>
              <a:gd name="connsiteX38" fmla="*/ 957961 w 2184447"/>
              <a:gd name="connsiteY38" fmla="*/ 170629 h 2045145"/>
              <a:gd name="connsiteX39" fmla="*/ 715630 w 2184447"/>
              <a:gd name="connsiteY39" fmla="*/ 920670 h 2045145"/>
              <a:gd name="connsiteX40" fmla="*/ 715165 w 2184447"/>
              <a:gd name="connsiteY40" fmla="*/ 920670 h 2045145"/>
              <a:gd name="connsiteX41" fmla="*/ 382317 w 2184447"/>
              <a:gd name="connsiteY41" fmla="*/ 742696 h 2045145"/>
              <a:gd name="connsiteX42" fmla="*/ 1256542 w 2184447"/>
              <a:gd name="connsiteY42" fmla="*/ 778193 h 2045145"/>
              <a:gd name="connsiteX43" fmla="*/ 1101995 w 2184447"/>
              <a:gd name="connsiteY43" fmla="*/ 748157 h 2045145"/>
              <a:gd name="connsiteX44" fmla="*/ 1081735 w 2184447"/>
              <a:gd name="connsiteY44" fmla="*/ 748157 h 2045145"/>
              <a:gd name="connsiteX45" fmla="*/ 904416 w 2184447"/>
              <a:gd name="connsiteY45" fmla="*/ 788241 h 2045145"/>
              <a:gd name="connsiteX46" fmla="*/ 772451 w 2184447"/>
              <a:gd name="connsiteY46" fmla="*/ 901393 h 2045145"/>
              <a:gd name="connsiteX47" fmla="*/ 771987 w 2184447"/>
              <a:gd name="connsiteY47" fmla="*/ 901202 h 2045145"/>
              <a:gd name="connsiteX48" fmla="*/ 1076520 w 2184447"/>
              <a:gd name="connsiteY48" fmla="*/ 166151 h 2045145"/>
              <a:gd name="connsiteX49" fmla="*/ 1107975 w 2184447"/>
              <a:gd name="connsiteY49" fmla="*/ 166151 h 2045145"/>
              <a:gd name="connsiteX50" fmla="*/ 1412508 w 2184447"/>
              <a:gd name="connsiteY50" fmla="*/ 901065 h 2045145"/>
              <a:gd name="connsiteX51" fmla="*/ 1412016 w 2184447"/>
              <a:gd name="connsiteY51" fmla="*/ 901256 h 2045145"/>
              <a:gd name="connsiteX52" fmla="*/ 1256542 w 2184447"/>
              <a:gd name="connsiteY52" fmla="*/ 778193 h 2045145"/>
              <a:gd name="connsiteX53" fmla="*/ 1802177 w 2184447"/>
              <a:gd name="connsiteY53" fmla="*/ 742696 h 2045145"/>
              <a:gd name="connsiteX54" fmla="*/ 1469329 w 2184447"/>
              <a:gd name="connsiteY54" fmla="*/ 920807 h 2045145"/>
              <a:gd name="connsiteX55" fmla="*/ 1468865 w 2184447"/>
              <a:gd name="connsiteY55" fmla="*/ 920807 h 2045145"/>
              <a:gd name="connsiteX56" fmla="*/ 1226533 w 2184447"/>
              <a:gd name="connsiteY56" fmla="*/ 170738 h 2045145"/>
              <a:gd name="connsiteX57" fmla="*/ 2100894 w 2184447"/>
              <a:gd name="connsiteY57" fmla="*/ 873542 h 2045145"/>
              <a:gd name="connsiteX58" fmla="*/ 2100430 w 2184447"/>
              <a:gd name="connsiteY58" fmla="*/ 873815 h 2045145"/>
              <a:gd name="connsiteX59" fmla="*/ 1802177 w 2184447"/>
              <a:gd name="connsiteY59" fmla="*/ 742696 h 2045145"/>
              <a:gd name="connsiteX0" fmla="*/ 1146857 w 2184447"/>
              <a:gd name="connsiteY0" fmla="*/ 109220 h 2057690"/>
              <a:gd name="connsiteX1" fmla="*/ 1119552 w 2184447"/>
              <a:gd name="connsiteY1" fmla="*/ 109220 h 2057690"/>
              <a:gd name="connsiteX2" fmla="*/ 1119552 w 2184447"/>
              <a:gd name="connsiteY2" fmla="*/ 27305 h 2057690"/>
              <a:gd name="connsiteX3" fmla="*/ 1092247 w 2184447"/>
              <a:gd name="connsiteY3" fmla="*/ 0 h 2057690"/>
              <a:gd name="connsiteX4" fmla="*/ 1064942 w 2184447"/>
              <a:gd name="connsiteY4" fmla="*/ 27305 h 2057690"/>
              <a:gd name="connsiteX5" fmla="*/ 1064942 w 2184447"/>
              <a:gd name="connsiteY5" fmla="*/ 109220 h 2057690"/>
              <a:gd name="connsiteX6" fmla="*/ 1037637 w 2184447"/>
              <a:gd name="connsiteY6" fmla="*/ 109220 h 2057690"/>
              <a:gd name="connsiteX7" fmla="*/ 47 w 2184447"/>
              <a:gd name="connsiteY7" fmla="*/ 1092200 h 2057690"/>
              <a:gd name="connsiteX8" fmla="*/ 24256 w 2184447"/>
              <a:gd name="connsiteY8" fmla="*/ 1119505 h 2057690"/>
              <a:gd name="connsiteX9" fmla="*/ 27352 w 2184447"/>
              <a:gd name="connsiteY9" fmla="*/ 1119505 h 2057690"/>
              <a:gd name="connsiteX10" fmla="*/ 54657 w 2184447"/>
              <a:gd name="connsiteY10" fmla="*/ 1095296 h 2057690"/>
              <a:gd name="connsiteX11" fmla="*/ 54657 w 2184447"/>
              <a:gd name="connsiteY11" fmla="*/ 1092200 h 2057690"/>
              <a:gd name="connsiteX12" fmla="*/ 382317 w 2184447"/>
              <a:gd name="connsiteY12" fmla="*/ 797306 h 2057690"/>
              <a:gd name="connsiteX13" fmla="*/ 709977 w 2184447"/>
              <a:gd name="connsiteY13" fmla="*/ 1092200 h 2057690"/>
              <a:gd name="connsiteX14" fmla="*/ 737282 w 2184447"/>
              <a:gd name="connsiteY14" fmla="*/ 1119505 h 2057690"/>
              <a:gd name="connsiteX15" fmla="*/ 764587 w 2184447"/>
              <a:gd name="connsiteY15" fmla="*/ 1092200 h 2057690"/>
              <a:gd name="connsiteX16" fmla="*/ 929318 w 2184447"/>
              <a:gd name="connsiteY16" fmla="*/ 836844 h 2057690"/>
              <a:gd name="connsiteX17" fmla="*/ 1064942 w 2184447"/>
              <a:gd name="connsiteY17" fmla="*/ 803586 h 2057690"/>
              <a:gd name="connsiteX18" fmla="*/ 1064942 w 2184447"/>
              <a:gd name="connsiteY18" fmla="*/ 1881014 h 2057690"/>
              <a:gd name="connsiteX19" fmla="*/ 1051290 w 2184447"/>
              <a:gd name="connsiteY19" fmla="*/ 1911350 h 2057690"/>
              <a:gd name="connsiteX20" fmla="*/ 833399 w 2184447"/>
              <a:gd name="connsiteY20" fmla="*/ 2045145 h 2057690"/>
              <a:gd name="connsiteX21" fmla="*/ 1133205 w 2184447"/>
              <a:gd name="connsiteY21" fmla="*/ 1911350 h 2057690"/>
              <a:gd name="connsiteX22" fmla="*/ 1119552 w 2184447"/>
              <a:gd name="connsiteY22" fmla="*/ 803504 h 2057690"/>
              <a:gd name="connsiteX23" fmla="*/ 1234725 w 2184447"/>
              <a:gd name="connsiteY23" fmla="*/ 828270 h 2057690"/>
              <a:gd name="connsiteX24" fmla="*/ 1419907 w 2184447"/>
              <a:gd name="connsiteY24" fmla="*/ 1092200 h 2057690"/>
              <a:gd name="connsiteX25" fmla="*/ 1419907 w 2184447"/>
              <a:gd name="connsiteY25" fmla="*/ 1092200 h 2057690"/>
              <a:gd name="connsiteX26" fmla="*/ 1419907 w 2184447"/>
              <a:gd name="connsiteY26" fmla="*/ 1092200 h 2057690"/>
              <a:gd name="connsiteX27" fmla="*/ 1447212 w 2184447"/>
              <a:gd name="connsiteY27" fmla="*/ 1119505 h 2057690"/>
              <a:gd name="connsiteX28" fmla="*/ 1474517 w 2184447"/>
              <a:gd name="connsiteY28" fmla="*/ 1092200 h 2057690"/>
              <a:gd name="connsiteX29" fmla="*/ 1802177 w 2184447"/>
              <a:gd name="connsiteY29" fmla="*/ 797306 h 2057690"/>
              <a:gd name="connsiteX30" fmla="*/ 2129837 w 2184447"/>
              <a:gd name="connsiteY30" fmla="*/ 1092200 h 2057690"/>
              <a:gd name="connsiteX31" fmla="*/ 2157142 w 2184447"/>
              <a:gd name="connsiteY31" fmla="*/ 1119505 h 2057690"/>
              <a:gd name="connsiteX32" fmla="*/ 2184447 w 2184447"/>
              <a:gd name="connsiteY32" fmla="*/ 1092200 h 2057690"/>
              <a:gd name="connsiteX33" fmla="*/ 1146857 w 2184447"/>
              <a:gd name="connsiteY33" fmla="*/ 109220 h 2057690"/>
              <a:gd name="connsiteX34" fmla="*/ 382317 w 2184447"/>
              <a:gd name="connsiteY34" fmla="*/ 742696 h 2057690"/>
              <a:gd name="connsiteX35" fmla="*/ 84065 w 2184447"/>
              <a:gd name="connsiteY35" fmla="*/ 873760 h 2057690"/>
              <a:gd name="connsiteX36" fmla="*/ 83601 w 2184447"/>
              <a:gd name="connsiteY36" fmla="*/ 873487 h 2057690"/>
              <a:gd name="connsiteX37" fmla="*/ 957961 w 2184447"/>
              <a:gd name="connsiteY37" fmla="*/ 170629 h 2057690"/>
              <a:gd name="connsiteX38" fmla="*/ 715630 w 2184447"/>
              <a:gd name="connsiteY38" fmla="*/ 920670 h 2057690"/>
              <a:gd name="connsiteX39" fmla="*/ 715165 w 2184447"/>
              <a:gd name="connsiteY39" fmla="*/ 920670 h 2057690"/>
              <a:gd name="connsiteX40" fmla="*/ 382317 w 2184447"/>
              <a:gd name="connsiteY40" fmla="*/ 742696 h 2057690"/>
              <a:gd name="connsiteX41" fmla="*/ 1256542 w 2184447"/>
              <a:gd name="connsiteY41" fmla="*/ 778193 h 2057690"/>
              <a:gd name="connsiteX42" fmla="*/ 1101995 w 2184447"/>
              <a:gd name="connsiteY42" fmla="*/ 748157 h 2057690"/>
              <a:gd name="connsiteX43" fmla="*/ 1081735 w 2184447"/>
              <a:gd name="connsiteY43" fmla="*/ 748157 h 2057690"/>
              <a:gd name="connsiteX44" fmla="*/ 904416 w 2184447"/>
              <a:gd name="connsiteY44" fmla="*/ 788241 h 2057690"/>
              <a:gd name="connsiteX45" fmla="*/ 772451 w 2184447"/>
              <a:gd name="connsiteY45" fmla="*/ 901393 h 2057690"/>
              <a:gd name="connsiteX46" fmla="*/ 771987 w 2184447"/>
              <a:gd name="connsiteY46" fmla="*/ 901202 h 2057690"/>
              <a:gd name="connsiteX47" fmla="*/ 1076520 w 2184447"/>
              <a:gd name="connsiteY47" fmla="*/ 166151 h 2057690"/>
              <a:gd name="connsiteX48" fmla="*/ 1107975 w 2184447"/>
              <a:gd name="connsiteY48" fmla="*/ 166151 h 2057690"/>
              <a:gd name="connsiteX49" fmla="*/ 1412508 w 2184447"/>
              <a:gd name="connsiteY49" fmla="*/ 901065 h 2057690"/>
              <a:gd name="connsiteX50" fmla="*/ 1412016 w 2184447"/>
              <a:gd name="connsiteY50" fmla="*/ 901256 h 2057690"/>
              <a:gd name="connsiteX51" fmla="*/ 1256542 w 2184447"/>
              <a:gd name="connsiteY51" fmla="*/ 778193 h 2057690"/>
              <a:gd name="connsiteX52" fmla="*/ 1802177 w 2184447"/>
              <a:gd name="connsiteY52" fmla="*/ 742696 h 2057690"/>
              <a:gd name="connsiteX53" fmla="*/ 1469329 w 2184447"/>
              <a:gd name="connsiteY53" fmla="*/ 920807 h 2057690"/>
              <a:gd name="connsiteX54" fmla="*/ 1468865 w 2184447"/>
              <a:gd name="connsiteY54" fmla="*/ 920807 h 2057690"/>
              <a:gd name="connsiteX55" fmla="*/ 1226533 w 2184447"/>
              <a:gd name="connsiteY55" fmla="*/ 170738 h 2057690"/>
              <a:gd name="connsiteX56" fmla="*/ 2100894 w 2184447"/>
              <a:gd name="connsiteY56" fmla="*/ 873542 h 2057690"/>
              <a:gd name="connsiteX57" fmla="*/ 2100430 w 2184447"/>
              <a:gd name="connsiteY57" fmla="*/ 873815 h 2057690"/>
              <a:gd name="connsiteX58" fmla="*/ 1802177 w 2184447"/>
              <a:gd name="connsiteY58" fmla="*/ 742696 h 2057690"/>
              <a:gd name="connsiteX0" fmla="*/ 1146857 w 2184447"/>
              <a:gd name="connsiteY0" fmla="*/ 109220 h 1911350"/>
              <a:gd name="connsiteX1" fmla="*/ 1119552 w 2184447"/>
              <a:gd name="connsiteY1" fmla="*/ 109220 h 1911350"/>
              <a:gd name="connsiteX2" fmla="*/ 1119552 w 2184447"/>
              <a:gd name="connsiteY2" fmla="*/ 27305 h 1911350"/>
              <a:gd name="connsiteX3" fmla="*/ 1092247 w 2184447"/>
              <a:gd name="connsiteY3" fmla="*/ 0 h 1911350"/>
              <a:gd name="connsiteX4" fmla="*/ 1064942 w 2184447"/>
              <a:gd name="connsiteY4" fmla="*/ 27305 h 1911350"/>
              <a:gd name="connsiteX5" fmla="*/ 1064942 w 2184447"/>
              <a:gd name="connsiteY5" fmla="*/ 109220 h 1911350"/>
              <a:gd name="connsiteX6" fmla="*/ 1037637 w 2184447"/>
              <a:gd name="connsiteY6" fmla="*/ 109220 h 1911350"/>
              <a:gd name="connsiteX7" fmla="*/ 47 w 2184447"/>
              <a:gd name="connsiteY7" fmla="*/ 1092200 h 1911350"/>
              <a:gd name="connsiteX8" fmla="*/ 24256 w 2184447"/>
              <a:gd name="connsiteY8" fmla="*/ 1119505 h 1911350"/>
              <a:gd name="connsiteX9" fmla="*/ 27352 w 2184447"/>
              <a:gd name="connsiteY9" fmla="*/ 1119505 h 1911350"/>
              <a:gd name="connsiteX10" fmla="*/ 54657 w 2184447"/>
              <a:gd name="connsiteY10" fmla="*/ 1095296 h 1911350"/>
              <a:gd name="connsiteX11" fmla="*/ 54657 w 2184447"/>
              <a:gd name="connsiteY11" fmla="*/ 1092200 h 1911350"/>
              <a:gd name="connsiteX12" fmla="*/ 382317 w 2184447"/>
              <a:gd name="connsiteY12" fmla="*/ 797306 h 1911350"/>
              <a:gd name="connsiteX13" fmla="*/ 709977 w 2184447"/>
              <a:gd name="connsiteY13" fmla="*/ 1092200 h 1911350"/>
              <a:gd name="connsiteX14" fmla="*/ 737282 w 2184447"/>
              <a:gd name="connsiteY14" fmla="*/ 1119505 h 1911350"/>
              <a:gd name="connsiteX15" fmla="*/ 764587 w 2184447"/>
              <a:gd name="connsiteY15" fmla="*/ 1092200 h 1911350"/>
              <a:gd name="connsiteX16" fmla="*/ 929318 w 2184447"/>
              <a:gd name="connsiteY16" fmla="*/ 836844 h 1911350"/>
              <a:gd name="connsiteX17" fmla="*/ 1064942 w 2184447"/>
              <a:gd name="connsiteY17" fmla="*/ 803586 h 1911350"/>
              <a:gd name="connsiteX18" fmla="*/ 1064942 w 2184447"/>
              <a:gd name="connsiteY18" fmla="*/ 1881014 h 1911350"/>
              <a:gd name="connsiteX19" fmla="*/ 1051290 w 2184447"/>
              <a:gd name="connsiteY19" fmla="*/ 1911350 h 1911350"/>
              <a:gd name="connsiteX20" fmla="*/ 1133205 w 2184447"/>
              <a:gd name="connsiteY20" fmla="*/ 1911350 h 1911350"/>
              <a:gd name="connsiteX21" fmla="*/ 1119552 w 2184447"/>
              <a:gd name="connsiteY21" fmla="*/ 803504 h 1911350"/>
              <a:gd name="connsiteX22" fmla="*/ 1234725 w 2184447"/>
              <a:gd name="connsiteY22" fmla="*/ 828270 h 1911350"/>
              <a:gd name="connsiteX23" fmla="*/ 1419907 w 2184447"/>
              <a:gd name="connsiteY23" fmla="*/ 1092200 h 1911350"/>
              <a:gd name="connsiteX24" fmla="*/ 1419907 w 2184447"/>
              <a:gd name="connsiteY24" fmla="*/ 1092200 h 1911350"/>
              <a:gd name="connsiteX25" fmla="*/ 1419907 w 2184447"/>
              <a:gd name="connsiteY25" fmla="*/ 1092200 h 1911350"/>
              <a:gd name="connsiteX26" fmla="*/ 1447212 w 2184447"/>
              <a:gd name="connsiteY26" fmla="*/ 1119505 h 1911350"/>
              <a:gd name="connsiteX27" fmla="*/ 1474517 w 2184447"/>
              <a:gd name="connsiteY27" fmla="*/ 1092200 h 1911350"/>
              <a:gd name="connsiteX28" fmla="*/ 1802177 w 2184447"/>
              <a:gd name="connsiteY28" fmla="*/ 797306 h 1911350"/>
              <a:gd name="connsiteX29" fmla="*/ 2129837 w 2184447"/>
              <a:gd name="connsiteY29" fmla="*/ 1092200 h 1911350"/>
              <a:gd name="connsiteX30" fmla="*/ 2157142 w 2184447"/>
              <a:gd name="connsiteY30" fmla="*/ 1119505 h 1911350"/>
              <a:gd name="connsiteX31" fmla="*/ 2184447 w 2184447"/>
              <a:gd name="connsiteY31" fmla="*/ 1092200 h 1911350"/>
              <a:gd name="connsiteX32" fmla="*/ 1146857 w 2184447"/>
              <a:gd name="connsiteY32" fmla="*/ 109220 h 1911350"/>
              <a:gd name="connsiteX33" fmla="*/ 382317 w 2184447"/>
              <a:gd name="connsiteY33" fmla="*/ 742696 h 1911350"/>
              <a:gd name="connsiteX34" fmla="*/ 84065 w 2184447"/>
              <a:gd name="connsiteY34" fmla="*/ 873760 h 1911350"/>
              <a:gd name="connsiteX35" fmla="*/ 83601 w 2184447"/>
              <a:gd name="connsiteY35" fmla="*/ 873487 h 1911350"/>
              <a:gd name="connsiteX36" fmla="*/ 957961 w 2184447"/>
              <a:gd name="connsiteY36" fmla="*/ 170629 h 1911350"/>
              <a:gd name="connsiteX37" fmla="*/ 715630 w 2184447"/>
              <a:gd name="connsiteY37" fmla="*/ 920670 h 1911350"/>
              <a:gd name="connsiteX38" fmla="*/ 715165 w 2184447"/>
              <a:gd name="connsiteY38" fmla="*/ 920670 h 1911350"/>
              <a:gd name="connsiteX39" fmla="*/ 382317 w 2184447"/>
              <a:gd name="connsiteY39" fmla="*/ 742696 h 1911350"/>
              <a:gd name="connsiteX40" fmla="*/ 1256542 w 2184447"/>
              <a:gd name="connsiteY40" fmla="*/ 778193 h 1911350"/>
              <a:gd name="connsiteX41" fmla="*/ 1101995 w 2184447"/>
              <a:gd name="connsiteY41" fmla="*/ 748157 h 1911350"/>
              <a:gd name="connsiteX42" fmla="*/ 1081735 w 2184447"/>
              <a:gd name="connsiteY42" fmla="*/ 748157 h 1911350"/>
              <a:gd name="connsiteX43" fmla="*/ 904416 w 2184447"/>
              <a:gd name="connsiteY43" fmla="*/ 788241 h 1911350"/>
              <a:gd name="connsiteX44" fmla="*/ 772451 w 2184447"/>
              <a:gd name="connsiteY44" fmla="*/ 901393 h 1911350"/>
              <a:gd name="connsiteX45" fmla="*/ 771987 w 2184447"/>
              <a:gd name="connsiteY45" fmla="*/ 901202 h 1911350"/>
              <a:gd name="connsiteX46" fmla="*/ 1076520 w 2184447"/>
              <a:gd name="connsiteY46" fmla="*/ 166151 h 1911350"/>
              <a:gd name="connsiteX47" fmla="*/ 1107975 w 2184447"/>
              <a:gd name="connsiteY47" fmla="*/ 166151 h 1911350"/>
              <a:gd name="connsiteX48" fmla="*/ 1412508 w 2184447"/>
              <a:gd name="connsiteY48" fmla="*/ 901065 h 1911350"/>
              <a:gd name="connsiteX49" fmla="*/ 1412016 w 2184447"/>
              <a:gd name="connsiteY49" fmla="*/ 901256 h 1911350"/>
              <a:gd name="connsiteX50" fmla="*/ 1256542 w 2184447"/>
              <a:gd name="connsiteY50" fmla="*/ 778193 h 1911350"/>
              <a:gd name="connsiteX51" fmla="*/ 1802177 w 2184447"/>
              <a:gd name="connsiteY51" fmla="*/ 742696 h 1911350"/>
              <a:gd name="connsiteX52" fmla="*/ 1469329 w 2184447"/>
              <a:gd name="connsiteY52" fmla="*/ 920807 h 1911350"/>
              <a:gd name="connsiteX53" fmla="*/ 1468865 w 2184447"/>
              <a:gd name="connsiteY53" fmla="*/ 920807 h 1911350"/>
              <a:gd name="connsiteX54" fmla="*/ 1226533 w 2184447"/>
              <a:gd name="connsiteY54" fmla="*/ 170738 h 1911350"/>
              <a:gd name="connsiteX55" fmla="*/ 2100894 w 2184447"/>
              <a:gd name="connsiteY55" fmla="*/ 873542 h 1911350"/>
              <a:gd name="connsiteX56" fmla="*/ 2100430 w 2184447"/>
              <a:gd name="connsiteY56" fmla="*/ 873815 h 1911350"/>
              <a:gd name="connsiteX57" fmla="*/ 1802177 w 2184447"/>
              <a:gd name="connsiteY57" fmla="*/ 742696 h 1911350"/>
              <a:gd name="connsiteX0" fmla="*/ 1146857 w 2184447"/>
              <a:gd name="connsiteY0" fmla="*/ 109220 h 1911350"/>
              <a:gd name="connsiteX1" fmla="*/ 1119552 w 2184447"/>
              <a:gd name="connsiteY1" fmla="*/ 109220 h 1911350"/>
              <a:gd name="connsiteX2" fmla="*/ 1119552 w 2184447"/>
              <a:gd name="connsiteY2" fmla="*/ 27305 h 1911350"/>
              <a:gd name="connsiteX3" fmla="*/ 1092247 w 2184447"/>
              <a:gd name="connsiteY3" fmla="*/ 0 h 1911350"/>
              <a:gd name="connsiteX4" fmla="*/ 1064942 w 2184447"/>
              <a:gd name="connsiteY4" fmla="*/ 27305 h 1911350"/>
              <a:gd name="connsiteX5" fmla="*/ 1064942 w 2184447"/>
              <a:gd name="connsiteY5" fmla="*/ 109220 h 1911350"/>
              <a:gd name="connsiteX6" fmla="*/ 1037637 w 2184447"/>
              <a:gd name="connsiteY6" fmla="*/ 109220 h 1911350"/>
              <a:gd name="connsiteX7" fmla="*/ 47 w 2184447"/>
              <a:gd name="connsiteY7" fmla="*/ 1092200 h 1911350"/>
              <a:gd name="connsiteX8" fmla="*/ 24256 w 2184447"/>
              <a:gd name="connsiteY8" fmla="*/ 1119505 h 1911350"/>
              <a:gd name="connsiteX9" fmla="*/ 27352 w 2184447"/>
              <a:gd name="connsiteY9" fmla="*/ 1119505 h 1911350"/>
              <a:gd name="connsiteX10" fmla="*/ 54657 w 2184447"/>
              <a:gd name="connsiteY10" fmla="*/ 1095296 h 1911350"/>
              <a:gd name="connsiteX11" fmla="*/ 54657 w 2184447"/>
              <a:gd name="connsiteY11" fmla="*/ 1092200 h 1911350"/>
              <a:gd name="connsiteX12" fmla="*/ 382317 w 2184447"/>
              <a:gd name="connsiteY12" fmla="*/ 797306 h 1911350"/>
              <a:gd name="connsiteX13" fmla="*/ 709977 w 2184447"/>
              <a:gd name="connsiteY13" fmla="*/ 1092200 h 1911350"/>
              <a:gd name="connsiteX14" fmla="*/ 737282 w 2184447"/>
              <a:gd name="connsiteY14" fmla="*/ 1119505 h 1911350"/>
              <a:gd name="connsiteX15" fmla="*/ 764587 w 2184447"/>
              <a:gd name="connsiteY15" fmla="*/ 1092200 h 1911350"/>
              <a:gd name="connsiteX16" fmla="*/ 929318 w 2184447"/>
              <a:gd name="connsiteY16" fmla="*/ 836844 h 1911350"/>
              <a:gd name="connsiteX17" fmla="*/ 1064942 w 2184447"/>
              <a:gd name="connsiteY17" fmla="*/ 803586 h 1911350"/>
              <a:gd name="connsiteX18" fmla="*/ 1064942 w 2184447"/>
              <a:gd name="connsiteY18" fmla="*/ 1881014 h 1911350"/>
              <a:gd name="connsiteX19" fmla="*/ 1051290 w 2184447"/>
              <a:gd name="connsiteY19" fmla="*/ 1911350 h 1911350"/>
              <a:gd name="connsiteX20" fmla="*/ 1119552 w 2184447"/>
              <a:gd name="connsiteY20" fmla="*/ 803504 h 1911350"/>
              <a:gd name="connsiteX21" fmla="*/ 1234725 w 2184447"/>
              <a:gd name="connsiteY21" fmla="*/ 828270 h 1911350"/>
              <a:gd name="connsiteX22" fmla="*/ 1419907 w 2184447"/>
              <a:gd name="connsiteY22" fmla="*/ 1092200 h 1911350"/>
              <a:gd name="connsiteX23" fmla="*/ 1419907 w 2184447"/>
              <a:gd name="connsiteY23" fmla="*/ 1092200 h 1911350"/>
              <a:gd name="connsiteX24" fmla="*/ 1419907 w 2184447"/>
              <a:gd name="connsiteY24" fmla="*/ 1092200 h 1911350"/>
              <a:gd name="connsiteX25" fmla="*/ 1447212 w 2184447"/>
              <a:gd name="connsiteY25" fmla="*/ 1119505 h 1911350"/>
              <a:gd name="connsiteX26" fmla="*/ 1474517 w 2184447"/>
              <a:gd name="connsiteY26" fmla="*/ 1092200 h 1911350"/>
              <a:gd name="connsiteX27" fmla="*/ 1802177 w 2184447"/>
              <a:gd name="connsiteY27" fmla="*/ 797306 h 1911350"/>
              <a:gd name="connsiteX28" fmla="*/ 2129837 w 2184447"/>
              <a:gd name="connsiteY28" fmla="*/ 1092200 h 1911350"/>
              <a:gd name="connsiteX29" fmla="*/ 2157142 w 2184447"/>
              <a:gd name="connsiteY29" fmla="*/ 1119505 h 1911350"/>
              <a:gd name="connsiteX30" fmla="*/ 2184447 w 2184447"/>
              <a:gd name="connsiteY30" fmla="*/ 1092200 h 1911350"/>
              <a:gd name="connsiteX31" fmla="*/ 1146857 w 2184447"/>
              <a:gd name="connsiteY31" fmla="*/ 109220 h 1911350"/>
              <a:gd name="connsiteX32" fmla="*/ 382317 w 2184447"/>
              <a:gd name="connsiteY32" fmla="*/ 742696 h 1911350"/>
              <a:gd name="connsiteX33" fmla="*/ 84065 w 2184447"/>
              <a:gd name="connsiteY33" fmla="*/ 873760 h 1911350"/>
              <a:gd name="connsiteX34" fmla="*/ 83601 w 2184447"/>
              <a:gd name="connsiteY34" fmla="*/ 873487 h 1911350"/>
              <a:gd name="connsiteX35" fmla="*/ 957961 w 2184447"/>
              <a:gd name="connsiteY35" fmla="*/ 170629 h 1911350"/>
              <a:gd name="connsiteX36" fmla="*/ 715630 w 2184447"/>
              <a:gd name="connsiteY36" fmla="*/ 920670 h 1911350"/>
              <a:gd name="connsiteX37" fmla="*/ 715165 w 2184447"/>
              <a:gd name="connsiteY37" fmla="*/ 920670 h 1911350"/>
              <a:gd name="connsiteX38" fmla="*/ 382317 w 2184447"/>
              <a:gd name="connsiteY38" fmla="*/ 742696 h 1911350"/>
              <a:gd name="connsiteX39" fmla="*/ 1256542 w 2184447"/>
              <a:gd name="connsiteY39" fmla="*/ 778193 h 1911350"/>
              <a:gd name="connsiteX40" fmla="*/ 1101995 w 2184447"/>
              <a:gd name="connsiteY40" fmla="*/ 748157 h 1911350"/>
              <a:gd name="connsiteX41" fmla="*/ 1081735 w 2184447"/>
              <a:gd name="connsiteY41" fmla="*/ 748157 h 1911350"/>
              <a:gd name="connsiteX42" fmla="*/ 904416 w 2184447"/>
              <a:gd name="connsiteY42" fmla="*/ 788241 h 1911350"/>
              <a:gd name="connsiteX43" fmla="*/ 772451 w 2184447"/>
              <a:gd name="connsiteY43" fmla="*/ 901393 h 1911350"/>
              <a:gd name="connsiteX44" fmla="*/ 771987 w 2184447"/>
              <a:gd name="connsiteY44" fmla="*/ 901202 h 1911350"/>
              <a:gd name="connsiteX45" fmla="*/ 1076520 w 2184447"/>
              <a:gd name="connsiteY45" fmla="*/ 166151 h 1911350"/>
              <a:gd name="connsiteX46" fmla="*/ 1107975 w 2184447"/>
              <a:gd name="connsiteY46" fmla="*/ 166151 h 1911350"/>
              <a:gd name="connsiteX47" fmla="*/ 1412508 w 2184447"/>
              <a:gd name="connsiteY47" fmla="*/ 901065 h 1911350"/>
              <a:gd name="connsiteX48" fmla="*/ 1412016 w 2184447"/>
              <a:gd name="connsiteY48" fmla="*/ 901256 h 1911350"/>
              <a:gd name="connsiteX49" fmla="*/ 1256542 w 2184447"/>
              <a:gd name="connsiteY49" fmla="*/ 778193 h 1911350"/>
              <a:gd name="connsiteX50" fmla="*/ 1802177 w 2184447"/>
              <a:gd name="connsiteY50" fmla="*/ 742696 h 1911350"/>
              <a:gd name="connsiteX51" fmla="*/ 1469329 w 2184447"/>
              <a:gd name="connsiteY51" fmla="*/ 920807 h 1911350"/>
              <a:gd name="connsiteX52" fmla="*/ 1468865 w 2184447"/>
              <a:gd name="connsiteY52" fmla="*/ 920807 h 1911350"/>
              <a:gd name="connsiteX53" fmla="*/ 1226533 w 2184447"/>
              <a:gd name="connsiteY53" fmla="*/ 170738 h 1911350"/>
              <a:gd name="connsiteX54" fmla="*/ 2100894 w 2184447"/>
              <a:gd name="connsiteY54" fmla="*/ 873542 h 1911350"/>
              <a:gd name="connsiteX55" fmla="*/ 2100430 w 2184447"/>
              <a:gd name="connsiteY55" fmla="*/ 873815 h 1911350"/>
              <a:gd name="connsiteX56" fmla="*/ 1802177 w 2184447"/>
              <a:gd name="connsiteY56" fmla="*/ 742696 h 1911350"/>
              <a:gd name="connsiteX0" fmla="*/ 1146857 w 2184447"/>
              <a:gd name="connsiteY0" fmla="*/ 109220 h 1881014"/>
              <a:gd name="connsiteX1" fmla="*/ 1119552 w 2184447"/>
              <a:gd name="connsiteY1" fmla="*/ 109220 h 1881014"/>
              <a:gd name="connsiteX2" fmla="*/ 1119552 w 2184447"/>
              <a:gd name="connsiteY2" fmla="*/ 27305 h 1881014"/>
              <a:gd name="connsiteX3" fmla="*/ 1092247 w 2184447"/>
              <a:gd name="connsiteY3" fmla="*/ 0 h 1881014"/>
              <a:gd name="connsiteX4" fmla="*/ 1064942 w 2184447"/>
              <a:gd name="connsiteY4" fmla="*/ 27305 h 1881014"/>
              <a:gd name="connsiteX5" fmla="*/ 1064942 w 2184447"/>
              <a:gd name="connsiteY5" fmla="*/ 109220 h 1881014"/>
              <a:gd name="connsiteX6" fmla="*/ 1037637 w 2184447"/>
              <a:gd name="connsiteY6" fmla="*/ 109220 h 1881014"/>
              <a:gd name="connsiteX7" fmla="*/ 47 w 2184447"/>
              <a:gd name="connsiteY7" fmla="*/ 1092200 h 1881014"/>
              <a:gd name="connsiteX8" fmla="*/ 24256 w 2184447"/>
              <a:gd name="connsiteY8" fmla="*/ 1119505 h 1881014"/>
              <a:gd name="connsiteX9" fmla="*/ 27352 w 2184447"/>
              <a:gd name="connsiteY9" fmla="*/ 1119505 h 1881014"/>
              <a:gd name="connsiteX10" fmla="*/ 54657 w 2184447"/>
              <a:gd name="connsiteY10" fmla="*/ 1095296 h 1881014"/>
              <a:gd name="connsiteX11" fmla="*/ 54657 w 2184447"/>
              <a:gd name="connsiteY11" fmla="*/ 1092200 h 1881014"/>
              <a:gd name="connsiteX12" fmla="*/ 382317 w 2184447"/>
              <a:gd name="connsiteY12" fmla="*/ 797306 h 1881014"/>
              <a:gd name="connsiteX13" fmla="*/ 709977 w 2184447"/>
              <a:gd name="connsiteY13" fmla="*/ 1092200 h 1881014"/>
              <a:gd name="connsiteX14" fmla="*/ 737282 w 2184447"/>
              <a:gd name="connsiteY14" fmla="*/ 1119505 h 1881014"/>
              <a:gd name="connsiteX15" fmla="*/ 764587 w 2184447"/>
              <a:gd name="connsiteY15" fmla="*/ 1092200 h 1881014"/>
              <a:gd name="connsiteX16" fmla="*/ 929318 w 2184447"/>
              <a:gd name="connsiteY16" fmla="*/ 836844 h 1881014"/>
              <a:gd name="connsiteX17" fmla="*/ 1064942 w 2184447"/>
              <a:gd name="connsiteY17" fmla="*/ 803586 h 1881014"/>
              <a:gd name="connsiteX18" fmla="*/ 1064942 w 2184447"/>
              <a:gd name="connsiteY18" fmla="*/ 1881014 h 1881014"/>
              <a:gd name="connsiteX19" fmla="*/ 1119552 w 2184447"/>
              <a:gd name="connsiteY19" fmla="*/ 803504 h 1881014"/>
              <a:gd name="connsiteX20" fmla="*/ 1234725 w 2184447"/>
              <a:gd name="connsiteY20" fmla="*/ 828270 h 1881014"/>
              <a:gd name="connsiteX21" fmla="*/ 1419907 w 2184447"/>
              <a:gd name="connsiteY21" fmla="*/ 1092200 h 1881014"/>
              <a:gd name="connsiteX22" fmla="*/ 1419907 w 2184447"/>
              <a:gd name="connsiteY22" fmla="*/ 1092200 h 1881014"/>
              <a:gd name="connsiteX23" fmla="*/ 1419907 w 2184447"/>
              <a:gd name="connsiteY23" fmla="*/ 1092200 h 1881014"/>
              <a:gd name="connsiteX24" fmla="*/ 1447212 w 2184447"/>
              <a:gd name="connsiteY24" fmla="*/ 1119505 h 1881014"/>
              <a:gd name="connsiteX25" fmla="*/ 1474517 w 2184447"/>
              <a:gd name="connsiteY25" fmla="*/ 1092200 h 1881014"/>
              <a:gd name="connsiteX26" fmla="*/ 1802177 w 2184447"/>
              <a:gd name="connsiteY26" fmla="*/ 797306 h 1881014"/>
              <a:gd name="connsiteX27" fmla="*/ 2129837 w 2184447"/>
              <a:gd name="connsiteY27" fmla="*/ 1092200 h 1881014"/>
              <a:gd name="connsiteX28" fmla="*/ 2157142 w 2184447"/>
              <a:gd name="connsiteY28" fmla="*/ 1119505 h 1881014"/>
              <a:gd name="connsiteX29" fmla="*/ 2184447 w 2184447"/>
              <a:gd name="connsiteY29" fmla="*/ 1092200 h 1881014"/>
              <a:gd name="connsiteX30" fmla="*/ 1146857 w 2184447"/>
              <a:gd name="connsiteY30" fmla="*/ 109220 h 1881014"/>
              <a:gd name="connsiteX31" fmla="*/ 382317 w 2184447"/>
              <a:gd name="connsiteY31" fmla="*/ 742696 h 1881014"/>
              <a:gd name="connsiteX32" fmla="*/ 84065 w 2184447"/>
              <a:gd name="connsiteY32" fmla="*/ 873760 h 1881014"/>
              <a:gd name="connsiteX33" fmla="*/ 83601 w 2184447"/>
              <a:gd name="connsiteY33" fmla="*/ 873487 h 1881014"/>
              <a:gd name="connsiteX34" fmla="*/ 957961 w 2184447"/>
              <a:gd name="connsiteY34" fmla="*/ 170629 h 1881014"/>
              <a:gd name="connsiteX35" fmla="*/ 715630 w 2184447"/>
              <a:gd name="connsiteY35" fmla="*/ 920670 h 1881014"/>
              <a:gd name="connsiteX36" fmla="*/ 715165 w 2184447"/>
              <a:gd name="connsiteY36" fmla="*/ 920670 h 1881014"/>
              <a:gd name="connsiteX37" fmla="*/ 382317 w 2184447"/>
              <a:gd name="connsiteY37" fmla="*/ 742696 h 1881014"/>
              <a:gd name="connsiteX38" fmla="*/ 1256542 w 2184447"/>
              <a:gd name="connsiteY38" fmla="*/ 778193 h 1881014"/>
              <a:gd name="connsiteX39" fmla="*/ 1101995 w 2184447"/>
              <a:gd name="connsiteY39" fmla="*/ 748157 h 1881014"/>
              <a:gd name="connsiteX40" fmla="*/ 1081735 w 2184447"/>
              <a:gd name="connsiteY40" fmla="*/ 748157 h 1881014"/>
              <a:gd name="connsiteX41" fmla="*/ 904416 w 2184447"/>
              <a:gd name="connsiteY41" fmla="*/ 788241 h 1881014"/>
              <a:gd name="connsiteX42" fmla="*/ 772451 w 2184447"/>
              <a:gd name="connsiteY42" fmla="*/ 901393 h 1881014"/>
              <a:gd name="connsiteX43" fmla="*/ 771987 w 2184447"/>
              <a:gd name="connsiteY43" fmla="*/ 901202 h 1881014"/>
              <a:gd name="connsiteX44" fmla="*/ 1076520 w 2184447"/>
              <a:gd name="connsiteY44" fmla="*/ 166151 h 1881014"/>
              <a:gd name="connsiteX45" fmla="*/ 1107975 w 2184447"/>
              <a:gd name="connsiteY45" fmla="*/ 166151 h 1881014"/>
              <a:gd name="connsiteX46" fmla="*/ 1412508 w 2184447"/>
              <a:gd name="connsiteY46" fmla="*/ 901065 h 1881014"/>
              <a:gd name="connsiteX47" fmla="*/ 1412016 w 2184447"/>
              <a:gd name="connsiteY47" fmla="*/ 901256 h 1881014"/>
              <a:gd name="connsiteX48" fmla="*/ 1256542 w 2184447"/>
              <a:gd name="connsiteY48" fmla="*/ 778193 h 1881014"/>
              <a:gd name="connsiteX49" fmla="*/ 1802177 w 2184447"/>
              <a:gd name="connsiteY49" fmla="*/ 742696 h 1881014"/>
              <a:gd name="connsiteX50" fmla="*/ 1469329 w 2184447"/>
              <a:gd name="connsiteY50" fmla="*/ 920807 h 1881014"/>
              <a:gd name="connsiteX51" fmla="*/ 1468865 w 2184447"/>
              <a:gd name="connsiteY51" fmla="*/ 920807 h 1881014"/>
              <a:gd name="connsiteX52" fmla="*/ 1226533 w 2184447"/>
              <a:gd name="connsiteY52" fmla="*/ 170738 h 1881014"/>
              <a:gd name="connsiteX53" fmla="*/ 2100894 w 2184447"/>
              <a:gd name="connsiteY53" fmla="*/ 873542 h 1881014"/>
              <a:gd name="connsiteX54" fmla="*/ 2100430 w 2184447"/>
              <a:gd name="connsiteY54" fmla="*/ 873815 h 1881014"/>
              <a:gd name="connsiteX55" fmla="*/ 1802177 w 2184447"/>
              <a:gd name="connsiteY55" fmla="*/ 742696 h 1881014"/>
              <a:gd name="connsiteX0" fmla="*/ 1146857 w 2184447"/>
              <a:gd name="connsiteY0" fmla="*/ 109220 h 1119552"/>
              <a:gd name="connsiteX1" fmla="*/ 1119552 w 2184447"/>
              <a:gd name="connsiteY1" fmla="*/ 109220 h 1119552"/>
              <a:gd name="connsiteX2" fmla="*/ 1119552 w 2184447"/>
              <a:gd name="connsiteY2" fmla="*/ 27305 h 1119552"/>
              <a:gd name="connsiteX3" fmla="*/ 1092247 w 2184447"/>
              <a:gd name="connsiteY3" fmla="*/ 0 h 1119552"/>
              <a:gd name="connsiteX4" fmla="*/ 1064942 w 2184447"/>
              <a:gd name="connsiteY4" fmla="*/ 27305 h 1119552"/>
              <a:gd name="connsiteX5" fmla="*/ 1064942 w 2184447"/>
              <a:gd name="connsiteY5" fmla="*/ 109220 h 1119552"/>
              <a:gd name="connsiteX6" fmla="*/ 1037637 w 2184447"/>
              <a:gd name="connsiteY6" fmla="*/ 109220 h 1119552"/>
              <a:gd name="connsiteX7" fmla="*/ 47 w 2184447"/>
              <a:gd name="connsiteY7" fmla="*/ 1092200 h 1119552"/>
              <a:gd name="connsiteX8" fmla="*/ 24256 w 2184447"/>
              <a:gd name="connsiteY8" fmla="*/ 1119505 h 1119552"/>
              <a:gd name="connsiteX9" fmla="*/ 27352 w 2184447"/>
              <a:gd name="connsiteY9" fmla="*/ 1119505 h 1119552"/>
              <a:gd name="connsiteX10" fmla="*/ 54657 w 2184447"/>
              <a:gd name="connsiteY10" fmla="*/ 1095296 h 1119552"/>
              <a:gd name="connsiteX11" fmla="*/ 54657 w 2184447"/>
              <a:gd name="connsiteY11" fmla="*/ 1092200 h 1119552"/>
              <a:gd name="connsiteX12" fmla="*/ 382317 w 2184447"/>
              <a:gd name="connsiteY12" fmla="*/ 797306 h 1119552"/>
              <a:gd name="connsiteX13" fmla="*/ 709977 w 2184447"/>
              <a:gd name="connsiteY13" fmla="*/ 1092200 h 1119552"/>
              <a:gd name="connsiteX14" fmla="*/ 737282 w 2184447"/>
              <a:gd name="connsiteY14" fmla="*/ 1119505 h 1119552"/>
              <a:gd name="connsiteX15" fmla="*/ 764587 w 2184447"/>
              <a:gd name="connsiteY15" fmla="*/ 1092200 h 1119552"/>
              <a:gd name="connsiteX16" fmla="*/ 929318 w 2184447"/>
              <a:gd name="connsiteY16" fmla="*/ 836844 h 1119552"/>
              <a:gd name="connsiteX17" fmla="*/ 1064942 w 2184447"/>
              <a:gd name="connsiteY17" fmla="*/ 803586 h 1119552"/>
              <a:gd name="connsiteX18" fmla="*/ 1119552 w 2184447"/>
              <a:gd name="connsiteY18" fmla="*/ 803504 h 1119552"/>
              <a:gd name="connsiteX19" fmla="*/ 1234725 w 2184447"/>
              <a:gd name="connsiteY19" fmla="*/ 828270 h 1119552"/>
              <a:gd name="connsiteX20" fmla="*/ 1419907 w 2184447"/>
              <a:gd name="connsiteY20" fmla="*/ 1092200 h 1119552"/>
              <a:gd name="connsiteX21" fmla="*/ 1419907 w 2184447"/>
              <a:gd name="connsiteY21" fmla="*/ 1092200 h 1119552"/>
              <a:gd name="connsiteX22" fmla="*/ 1419907 w 2184447"/>
              <a:gd name="connsiteY22" fmla="*/ 1092200 h 1119552"/>
              <a:gd name="connsiteX23" fmla="*/ 1447212 w 2184447"/>
              <a:gd name="connsiteY23" fmla="*/ 1119505 h 1119552"/>
              <a:gd name="connsiteX24" fmla="*/ 1474517 w 2184447"/>
              <a:gd name="connsiteY24" fmla="*/ 1092200 h 1119552"/>
              <a:gd name="connsiteX25" fmla="*/ 1802177 w 2184447"/>
              <a:gd name="connsiteY25" fmla="*/ 797306 h 1119552"/>
              <a:gd name="connsiteX26" fmla="*/ 2129837 w 2184447"/>
              <a:gd name="connsiteY26" fmla="*/ 1092200 h 1119552"/>
              <a:gd name="connsiteX27" fmla="*/ 2157142 w 2184447"/>
              <a:gd name="connsiteY27" fmla="*/ 1119505 h 1119552"/>
              <a:gd name="connsiteX28" fmla="*/ 2184447 w 2184447"/>
              <a:gd name="connsiteY28" fmla="*/ 1092200 h 1119552"/>
              <a:gd name="connsiteX29" fmla="*/ 1146857 w 2184447"/>
              <a:gd name="connsiteY29" fmla="*/ 109220 h 1119552"/>
              <a:gd name="connsiteX30" fmla="*/ 382317 w 2184447"/>
              <a:gd name="connsiteY30" fmla="*/ 742696 h 1119552"/>
              <a:gd name="connsiteX31" fmla="*/ 84065 w 2184447"/>
              <a:gd name="connsiteY31" fmla="*/ 873760 h 1119552"/>
              <a:gd name="connsiteX32" fmla="*/ 83601 w 2184447"/>
              <a:gd name="connsiteY32" fmla="*/ 873487 h 1119552"/>
              <a:gd name="connsiteX33" fmla="*/ 957961 w 2184447"/>
              <a:gd name="connsiteY33" fmla="*/ 170629 h 1119552"/>
              <a:gd name="connsiteX34" fmla="*/ 715630 w 2184447"/>
              <a:gd name="connsiteY34" fmla="*/ 920670 h 1119552"/>
              <a:gd name="connsiteX35" fmla="*/ 715165 w 2184447"/>
              <a:gd name="connsiteY35" fmla="*/ 920670 h 1119552"/>
              <a:gd name="connsiteX36" fmla="*/ 382317 w 2184447"/>
              <a:gd name="connsiteY36" fmla="*/ 742696 h 1119552"/>
              <a:gd name="connsiteX37" fmla="*/ 1256542 w 2184447"/>
              <a:gd name="connsiteY37" fmla="*/ 778193 h 1119552"/>
              <a:gd name="connsiteX38" fmla="*/ 1101995 w 2184447"/>
              <a:gd name="connsiteY38" fmla="*/ 748157 h 1119552"/>
              <a:gd name="connsiteX39" fmla="*/ 1081735 w 2184447"/>
              <a:gd name="connsiteY39" fmla="*/ 748157 h 1119552"/>
              <a:gd name="connsiteX40" fmla="*/ 904416 w 2184447"/>
              <a:gd name="connsiteY40" fmla="*/ 788241 h 1119552"/>
              <a:gd name="connsiteX41" fmla="*/ 772451 w 2184447"/>
              <a:gd name="connsiteY41" fmla="*/ 901393 h 1119552"/>
              <a:gd name="connsiteX42" fmla="*/ 771987 w 2184447"/>
              <a:gd name="connsiteY42" fmla="*/ 901202 h 1119552"/>
              <a:gd name="connsiteX43" fmla="*/ 1076520 w 2184447"/>
              <a:gd name="connsiteY43" fmla="*/ 166151 h 1119552"/>
              <a:gd name="connsiteX44" fmla="*/ 1107975 w 2184447"/>
              <a:gd name="connsiteY44" fmla="*/ 166151 h 1119552"/>
              <a:gd name="connsiteX45" fmla="*/ 1412508 w 2184447"/>
              <a:gd name="connsiteY45" fmla="*/ 901065 h 1119552"/>
              <a:gd name="connsiteX46" fmla="*/ 1412016 w 2184447"/>
              <a:gd name="connsiteY46" fmla="*/ 901256 h 1119552"/>
              <a:gd name="connsiteX47" fmla="*/ 1256542 w 2184447"/>
              <a:gd name="connsiteY47" fmla="*/ 778193 h 1119552"/>
              <a:gd name="connsiteX48" fmla="*/ 1802177 w 2184447"/>
              <a:gd name="connsiteY48" fmla="*/ 742696 h 1119552"/>
              <a:gd name="connsiteX49" fmla="*/ 1469329 w 2184447"/>
              <a:gd name="connsiteY49" fmla="*/ 920807 h 1119552"/>
              <a:gd name="connsiteX50" fmla="*/ 1468865 w 2184447"/>
              <a:gd name="connsiteY50" fmla="*/ 920807 h 1119552"/>
              <a:gd name="connsiteX51" fmla="*/ 1226533 w 2184447"/>
              <a:gd name="connsiteY51" fmla="*/ 170738 h 1119552"/>
              <a:gd name="connsiteX52" fmla="*/ 2100894 w 2184447"/>
              <a:gd name="connsiteY52" fmla="*/ 873542 h 1119552"/>
              <a:gd name="connsiteX53" fmla="*/ 2100430 w 2184447"/>
              <a:gd name="connsiteY53" fmla="*/ 873815 h 1119552"/>
              <a:gd name="connsiteX54" fmla="*/ 1802177 w 2184447"/>
              <a:gd name="connsiteY54" fmla="*/ 742696 h 1119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184447" h="1119552">
                <a:moveTo>
                  <a:pt x="1146857" y="109220"/>
                </a:moveTo>
                <a:lnTo>
                  <a:pt x="1119552" y="109220"/>
                </a:lnTo>
                <a:lnTo>
                  <a:pt x="1119552" y="27305"/>
                </a:lnTo>
                <a:cubicBezTo>
                  <a:pt x="1119552" y="12225"/>
                  <a:pt x="1107328" y="0"/>
                  <a:pt x="1092247" y="0"/>
                </a:cubicBezTo>
                <a:cubicBezTo>
                  <a:pt x="1077167" y="0"/>
                  <a:pt x="1064942" y="12225"/>
                  <a:pt x="1064942" y="27305"/>
                </a:cubicBezTo>
                <a:lnTo>
                  <a:pt x="1064942" y="109220"/>
                </a:lnTo>
                <a:lnTo>
                  <a:pt x="1037637" y="109220"/>
                </a:lnTo>
                <a:cubicBezTo>
                  <a:pt x="458771" y="136525"/>
                  <a:pt x="47" y="565214"/>
                  <a:pt x="47" y="1092200"/>
                </a:cubicBezTo>
                <a:cubicBezTo>
                  <a:pt x="-808" y="1106426"/>
                  <a:pt x="10031" y="1118650"/>
                  <a:pt x="24256" y="1119505"/>
                </a:cubicBezTo>
                <a:cubicBezTo>
                  <a:pt x="25287" y="1119568"/>
                  <a:pt x="26321" y="1119568"/>
                  <a:pt x="27352" y="1119505"/>
                </a:cubicBezTo>
                <a:cubicBezTo>
                  <a:pt x="41577" y="1120360"/>
                  <a:pt x="53802" y="1109522"/>
                  <a:pt x="54657" y="1095296"/>
                </a:cubicBezTo>
                <a:cubicBezTo>
                  <a:pt x="54720" y="1094264"/>
                  <a:pt x="54720" y="1093232"/>
                  <a:pt x="54657" y="1092200"/>
                </a:cubicBezTo>
                <a:cubicBezTo>
                  <a:pt x="54657" y="928370"/>
                  <a:pt x="202104" y="797306"/>
                  <a:pt x="382317" y="797306"/>
                </a:cubicBezTo>
                <a:cubicBezTo>
                  <a:pt x="562530" y="797306"/>
                  <a:pt x="709977" y="928370"/>
                  <a:pt x="709977" y="1092200"/>
                </a:cubicBezTo>
                <a:cubicBezTo>
                  <a:pt x="709977" y="1107281"/>
                  <a:pt x="722202" y="1119505"/>
                  <a:pt x="737282" y="1119505"/>
                </a:cubicBezTo>
                <a:cubicBezTo>
                  <a:pt x="752363" y="1119505"/>
                  <a:pt x="764587" y="1107281"/>
                  <a:pt x="764587" y="1092200"/>
                </a:cubicBezTo>
                <a:cubicBezTo>
                  <a:pt x="767075" y="982865"/>
                  <a:pt x="830734" y="884185"/>
                  <a:pt x="929318" y="836844"/>
                </a:cubicBezTo>
                <a:cubicBezTo>
                  <a:pt x="971598" y="816100"/>
                  <a:pt x="1017863" y="804752"/>
                  <a:pt x="1064942" y="803586"/>
                </a:cubicBezTo>
                <a:lnTo>
                  <a:pt x="1119552" y="803504"/>
                </a:lnTo>
                <a:cubicBezTo>
                  <a:pt x="1159139" y="804610"/>
                  <a:pt x="1198183" y="813006"/>
                  <a:pt x="1234725" y="828270"/>
                </a:cubicBezTo>
                <a:cubicBezTo>
                  <a:pt x="1343699" y="871273"/>
                  <a:pt x="1416546" y="975097"/>
                  <a:pt x="1419907" y="1092200"/>
                </a:cubicBezTo>
                <a:lnTo>
                  <a:pt x="1419907" y="1092200"/>
                </a:lnTo>
                <a:lnTo>
                  <a:pt x="1419907" y="1092200"/>
                </a:lnTo>
                <a:cubicBezTo>
                  <a:pt x="1419907" y="1107281"/>
                  <a:pt x="1432132" y="1119505"/>
                  <a:pt x="1447212" y="1119505"/>
                </a:cubicBezTo>
                <a:cubicBezTo>
                  <a:pt x="1462293" y="1119505"/>
                  <a:pt x="1474517" y="1107281"/>
                  <a:pt x="1474517" y="1092200"/>
                </a:cubicBezTo>
                <a:cubicBezTo>
                  <a:pt x="1474517" y="928370"/>
                  <a:pt x="1621964" y="797306"/>
                  <a:pt x="1802177" y="797306"/>
                </a:cubicBezTo>
                <a:cubicBezTo>
                  <a:pt x="1982390" y="797306"/>
                  <a:pt x="2129837" y="928370"/>
                  <a:pt x="2129837" y="1092200"/>
                </a:cubicBezTo>
                <a:cubicBezTo>
                  <a:pt x="2129837" y="1107281"/>
                  <a:pt x="2142062" y="1119505"/>
                  <a:pt x="2157142" y="1119505"/>
                </a:cubicBezTo>
                <a:cubicBezTo>
                  <a:pt x="2172223" y="1119505"/>
                  <a:pt x="2184447" y="1107281"/>
                  <a:pt x="2184447" y="1092200"/>
                </a:cubicBezTo>
                <a:cubicBezTo>
                  <a:pt x="2184447" y="565214"/>
                  <a:pt x="1725723" y="136525"/>
                  <a:pt x="1146857" y="109220"/>
                </a:cubicBezTo>
                <a:close/>
                <a:moveTo>
                  <a:pt x="382317" y="742696"/>
                </a:moveTo>
                <a:cubicBezTo>
                  <a:pt x="268698" y="741563"/>
                  <a:pt x="160071" y="789300"/>
                  <a:pt x="84065" y="873760"/>
                </a:cubicBezTo>
                <a:cubicBezTo>
                  <a:pt x="83655" y="874224"/>
                  <a:pt x="83437" y="874115"/>
                  <a:pt x="83601" y="873487"/>
                </a:cubicBezTo>
                <a:cubicBezTo>
                  <a:pt x="182991" y="505579"/>
                  <a:pt x="527362" y="221416"/>
                  <a:pt x="957961" y="170629"/>
                </a:cubicBezTo>
                <a:cubicBezTo>
                  <a:pt x="831130" y="288996"/>
                  <a:pt x="738648" y="570920"/>
                  <a:pt x="715630" y="920670"/>
                </a:cubicBezTo>
                <a:cubicBezTo>
                  <a:pt x="715630" y="921107"/>
                  <a:pt x="715411" y="921189"/>
                  <a:pt x="715165" y="920670"/>
                </a:cubicBezTo>
                <a:cubicBezTo>
                  <a:pt x="642291" y="807960"/>
                  <a:pt x="516519" y="740711"/>
                  <a:pt x="382317" y="742696"/>
                </a:cubicBezTo>
                <a:close/>
                <a:moveTo>
                  <a:pt x="1256542" y="778193"/>
                </a:moveTo>
                <a:cubicBezTo>
                  <a:pt x="1207649" y="757626"/>
                  <a:pt x="1155030" y="747401"/>
                  <a:pt x="1101995" y="748157"/>
                </a:cubicBezTo>
                <a:lnTo>
                  <a:pt x="1081735" y="748157"/>
                </a:lnTo>
                <a:cubicBezTo>
                  <a:pt x="1020277" y="747180"/>
                  <a:pt x="959477" y="760922"/>
                  <a:pt x="904416" y="788241"/>
                </a:cubicBezTo>
                <a:cubicBezTo>
                  <a:pt x="852029" y="814888"/>
                  <a:pt x="806782" y="853685"/>
                  <a:pt x="772451" y="901393"/>
                </a:cubicBezTo>
                <a:cubicBezTo>
                  <a:pt x="772151" y="901802"/>
                  <a:pt x="771960" y="901720"/>
                  <a:pt x="771987" y="901202"/>
                </a:cubicBezTo>
                <a:cubicBezTo>
                  <a:pt x="802869" y="503067"/>
                  <a:pt x="927626" y="189497"/>
                  <a:pt x="1076520" y="166151"/>
                </a:cubicBezTo>
                <a:lnTo>
                  <a:pt x="1107975" y="166151"/>
                </a:lnTo>
                <a:cubicBezTo>
                  <a:pt x="1256978" y="189497"/>
                  <a:pt x="1381680" y="503040"/>
                  <a:pt x="1412508" y="901065"/>
                </a:cubicBezTo>
                <a:cubicBezTo>
                  <a:pt x="1412508" y="901584"/>
                  <a:pt x="1412317" y="901666"/>
                  <a:pt x="1412016" y="901256"/>
                </a:cubicBezTo>
                <a:cubicBezTo>
                  <a:pt x="1372167" y="847031"/>
                  <a:pt x="1318467" y="804526"/>
                  <a:pt x="1256542" y="778193"/>
                </a:cubicBezTo>
                <a:close/>
                <a:moveTo>
                  <a:pt x="1802177" y="742696"/>
                </a:moveTo>
                <a:cubicBezTo>
                  <a:pt x="1667949" y="740741"/>
                  <a:pt x="1542174" y="808045"/>
                  <a:pt x="1469329" y="920807"/>
                </a:cubicBezTo>
                <a:cubicBezTo>
                  <a:pt x="1469084" y="921189"/>
                  <a:pt x="1468893" y="921134"/>
                  <a:pt x="1468865" y="920807"/>
                </a:cubicBezTo>
                <a:cubicBezTo>
                  <a:pt x="1445847" y="571029"/>
                  <a:pt x="1353365" y="289105"/>
                  <a:pt x="1226533" y="170738"/>
                </a:cubicBezTo>
                <a:cubicBezTo>
                  <a:pt x="1657133" y="221416"/>
                  <a:pt x="2001504" y="505579"/>
                  <a:pt x="2100894" y="873542"/>
                </a:cubicBezTo>
                <a:cubicBezTo>
                  <a:pt x="2101058" y="874170"/>
                  <a:pt x="2100894" y="874279"/>
                  <a:pt x="2100430" y="873815"/>
                </a:cubicBezTo>
                <a:cubicBezTo>
                  <a:pt x="2024435" y="789333"/>
                  <a:pt x="1915804" y="741577"/>
                  <a:pt x="1802177" y="742696"/>
                </a:cubicBezTo>
                <a:close/>
              </a:path>
            </a:pathLst>
          </a:custGeom>
          <a:solidFill>
            <a:schemeClr val="accent1">
              <a:lumMod val="50000"/>
            </a:schemeClr>
          </a:solidFill>
          <a:ln w="27285"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id="{D3138D90-FFF2-2BCE-0C69-8AC72D10F295}"/>
              </a:ext>
            </a:extLst>
          </p:cNvPr>
          <p:cNvGrpSpPr/>
          <p:nvPr/>
        </p:nvGrpSpPr>
        <p:grpSpPr>
          <a:xfrm>
            <a:off x="908480" y="2988843"/>
            <a:ext cx="4400959" cy="2434672"/>
            <a:chOff x="7452360" y="2798938"/>
            <a:chExt cx="4400959" cy="2434672"/>
          </a:xfrm>
        </p:grpSpPr>
        <p:pic>
          <p:nvPicPr>
            <p:cNvPr id="1048" name="Picture 24" descr="eHealth_Exchange">
              <a:extLst>
                <a:ext uri="{FF2B5EF4-FFF2-40B4-BE49-F238E27FC236}">
                  <a16:creationId xmlns:a16="http://schemas.microsoft.com/office/drawing/2014/main" id="{48D03D29-D2A5-16D2-CFAB-B5184297601F}"/>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9526970" y="2798938"/>
              <a:ext cx="1828800" cy="295529"/>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a:extLst>
                <a:ext uri="{FF2B5EF4-FFF2-40B4-BE49-F238E27FC236}">
                  <a16:creationId xmlns:a16="http://schemas.microsoft.com/office/drawing/2014/main" id="{71E92D9A-8107-A330-A52D-D2A8B6BBE7A0}"/>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9812702" y="3413901"/>
              <a:ext cx="1828800" cy="686960"/>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a:extLst>
                <a:ext uri="{FF2B5EF4-FFF2-40B4-BE49-F238E27FC236}">
                  <a16:creationId xmlns:a16="http://schemas.microsoft.com/office/drawing/2014/main" id="{7AF91D80-4958-7FF9-0444-1D8F86AECA75}"/>
                </a:ext>
              </a:extLst>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0024519" y="4715450"/>
              <a:ext cx="1828800" cy="518160"/>
            </a:xfrm>
            <a:prstGeom prst="rect">
              <a:avLst/>
            </a:prstGeom>
            <a:noFill/>
            <a:extLst>
              <a:ext uri="{909E8E84-426E-40DD-AFC4-6F175D3DCCD1}">
                <a14:hiddenFill xmlns:a14="http://schemas.microsoft.com/office/drawing/2010/main">
                  <a:solidFill>
                    <a:srgbClr val="FFFFFF"/>
                  </a:solidFill>
                </a14:hiddenFill>
              </a:ext>
            </a:extLst>
          </p:spPr>
        </p:pic>
        <p:pic>
          <p:nvPicPr>
            <p:cNvPr id="1068" name="Picture 44">
              <a:extLst>
                <a:ext uri="{FF2B5EF4-FFF2-40B4-BE49-F238E27FC236}">
                  <a16:creationId xmlns:a16="http://schemas.microsoft.com/office/drawing/2014/main" id="{3666FB19-13E1-321C-D205-2E11BC704ACB}"/>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802180" y="4210387"/>
              <a:ext cx="1828800" cy="275034"/>
            </a:xfrm>
            <a:prstGeom prst="rect">
              <a:avLst/>
            </a:prstGeom>
            <a:noFill/>
            <a:extLst>
              <a:ext uri="{909E8E84-426E-40DD-AFC4-6F175D3DCCD1}">
                <a14:hiddenFill xmlns:a14="http://schemas.microsoft.com/office/drawing/2010/main">
                  <a:solidFill>
                    <a:srgbClr val="FFFFFF"/>
                  </a:solidFill>
                </a14:hiddenFill>
              </a:ext>
            </a:extLst>
          </p:spPr>
        </p:pic>
        <p:pic>
          <p:nvPicPr>
            <p:cNvPr id="1106" name="Picture 82" descr="KONZA National Network Among First to Receive Approval for Qualified Health  Information Network Application">
              <a:extLst>
                <a:ext uri="{FF2B5EF4-FFF2-40B4-BE49-F238E27FC236}">
                  <a16:creationId xmlns:a16="http://schemas.microsoft.com/office/drawing/2014/main" id="{12B280C7-9C2D-5824-12CB-1CA9434D87BC}"/>
                </a:ext>
              </a:extLst>
            </p:cNvPr>
            <p:cNvPicPr>
              <a:picLocks noChangeAspect="1" noChangeArrowheads="1"/>
            </p:cNvPicPr>
            <p:nvPr/>
          </p:nvPicPr>
          <p:blipFill>
            <a:blip r:embed="rId3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52360" y="2868861"/>
              <a:ext cx="1828800" cy="95916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32908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1030"/>
                                        </p:tgtEl>
                                        <p:attrNameLst>
                                          <p:attrName>style.visibility</p:attrName>
                                        </p:attrNameLst>
                                      </p:cBhvr>
                                      <p:to>
                                        <p:strVal val="visible"/>
                                      </p:to>
                                    </p:set>
                                    <p:animEffect transition="in" filter="fade">
                                      <p:cBhvr>
                                        <p:cTn id="13" dur="500"/>
                                        <p:tgtEl>
                                          <p:spTgt spid="1030"/>
                                        </p:tgtEl>
                                      </p:cBhvr>
                                    </p:animEffect>
                                  </p:childTnLst>
                                </p:cTn>
                              </p:par>
                              <p:par>
                                <p:cTn id="14" presetID="10" presetClass="entr" presetSubtype="0" fill="hold" nodeType="withEffect">
                                  <p:stCondLst>
                                    <p:cond delay="0"/>
                                  </p:stCondLst>
                                  <p:childTnLst>
                                    <p:set>
                                      <p:cBhvr>
                                        <p:cTn id="15" dur="1" fill="hold">
                                          <p:stCondLst>
                                            <p:cond delay="0"/>
                                          </p:stCondLst>
                                        </p:cTn>
                                        <p:tgtEl>
                                          <p:spTgt spid="1032"/>
                                        </p:tgtEl>
                                        <p:attrNameLst>
                                          <p:attrName>style.visibility</p:attrName>
                                        </p:attrNameLst>
                                      </p:cBhvr>
                                      <p:to>
                                        <p:strVal val="visible"/>
                                      </p:to>
                                    </p:set>
                                    <p:animEffect transition="in" filter="fade">
                                      <p:cBhvr>
                                        <p:cTn id="16" dur="500"/>
                                        <p:tgtEl>
                                          <p:spTgt spid="1032"/>
                                        </p:tgtEl>
                                      </p:cBhvr>
                                    </p:animEffect>
                                  </p:childTnLst>
                                </p:cTn>
                              </p:par>
                              <p:par>
                                <p:cTn id="17" presetID="10" presetClass="entr" presetSubtype="0" fill="hold" nodeType="withEffect">
                                  <p:stCondLst>
                                    <p:cond delay="0"/>
                                  </p:stCondLst>
                                  <p:childTnLst>
                                    <p:set>
                                      <p:cBhvr>
                                        <p:cTn id="18" dur="1" fill="hold">
                                          <p:stCondLst>
                                            <p:cond delay="0"/>
                                          </p:stCondLst>
                                        </p:cTn>
                                        <p:tgtEl>
                                          <p:spTgt spid="1034"/>
                                        </p:tgtEl>
                                        <p:attrNameLst>
                                          <p:attrName>style.visibility</p:attrName>
                                        </p:attrNameLst>
                                      </p:cBhvr>
                                      <p:to>
                                        <p:strVal val="visible"/>
                                      </p:to>
                                    </p:set>
                                    <p:animEffect transition="in" filter="fade">
                                      <p:cBhvr>
                                        <p:cTn id="19" dur="500"/>
                                        <p:tgtEl>
                                          <p:spTgt spid="1034"/>
                                        </p:tgtEl>
                                      </p:cBhvr>
                                    </p:animEffect>
                                  </p:childTnLst>
                                </p:cTn>
                              </p:par>
                              <p:par>
                                <p:cTn id="20" presetID="10" presetClass="entr" presetSubtype="0" fill="hold" nodeType="withEffect">
                                  <p:stCondLst>
                                    <p:cond delay="0"/>
                                  </p:stCondLst>
                                  <p:childTnLst>
                                    <p:set>
                                      <p:cBhvr>
                                        <p:cTn id="21" dur="1" fill="hold">
                                          <p:stCondLst>
                                            <p:cond delay="0"/>
                                          </p:stCondLst>
                                        </p:cTn>
                                        <p:tgtEl>
                                          <p:spTgt spid="1036"/>
                                        </p:tgtEl>
                                        <p:attrNameLst>
                                          <p:attrName>style.visibility</p:attrName>
                                        </p:attrNameLst>
                                      </p:cBhvr>
                                      <p:to>
                                        <p:strVal val="visible"/>
                                      </p:to>
                                    </p:set>
                                    <p:animEffect transition="in" filter="fade">
                                      <p:cBhvr>
                                        <p:cTn id="22" dur="500"/>
                                        <p:tgtEl>
                                          <p:spTgt spid="1036"/>
                                        </p:tgtEl>
                                      </p:cBhvr>
                                    </p:animEffect>
                                  </p:childTnLst>
                                </p:cTn>
                              </p:par>
                              <p:par>
                                <p:cTn id="23" presetID="10" presetClass="entr" presetSubtype="0" fill="hold" nodeType="withEffect">
                                  <p:stCondLst>
                                    <p:cond delay="0"/>
                                  </p:stCondLst>
                                  <p:childTnLst>
                                    <p:set>
                                      <p:cBhvr>
                                        <p:cTn id="24" dur="1" fill="hold">
                                          <p:stCondLst>
                                            <p:cond delay="0"/>
                                          </p:stCondLst>
                                        </p:cTn>
                                        <p:tgtEl>
                                          <p:spTgt spid="1040"/>
                                        </p:tgtEl>
                                        <p:attrNameLst>
                                          <p:attrName>style.visibility</p:attrName>
                                        </p:attrNameLst>
                                      </p:cBhvr>
                                      <p:to>
                                        <p:strVal val="visible"/>
                                      </p:to>
                                    </p:set>
                                    <p:animEffect transition="in" filter="fade">
                                      <p:cBhvr>
                                        <p:cTn id="25" dur="500"/>
                                        <p:tgtEl>
                                          <p:spTgt spid="1040"/>
                                        </p:tgtEl>
                                      </p:cBhvr>
                                    </p:animEffect>
                                  </p:childTnLst>
                                </p:cTn>
                              </p:par>
                              <p:par>
                                <p:cTn id="26" presetID="10" presetClass="entr" presetSubtype="0" fill="hold" nodeType="withEffect">
                                  <p:stCondLst>
                                    <p:cond delay="0"/>
                                  </p:stCondLst>
                                  <p:childTnLst>
                                    <p:set>
                                      <p:cBhvr>
                                        <p:cTn id="27" dur="1" fill="hold">
                                          <p:stCondLst>
                                            <p:cond delay="0"/>
                                          </p:stCondLst>
                                        </p:cTn>
                                        <p:tgtEl>
                                          <p:spTgt spid="1042"/>
                                        </p:tgtEl>
                                        <p:attrNameLst>
                                          <p:attrName>style.visibility</p:attrName>
                                        </p:attrNameLst>
                                      </p:cBhvr>
                                      <p:to>
                                        <p:strVal val="visible"/>
                                      </p:to>
                                    </p:set>
                                    <p:animEffect transition="in" filter="fade">
                                      <p:cBhvr>
                                        <p:cTn id="28" dur="500"/>
                                        <p:tgtEl>
                                          <p:spTgt spid="1042"/>
                                        </p:tgtEl>
                                      </p:cBhvr>
                                    </p:animEffect>
                                  </p:childTnLst>
                                </p:cTn>
                              </p:par>
                              <p:par>
                                <p:cTn id="29" presetID="10" presetClass="entr" presetSubtype="0" fill="hold" nodeType="withEffect">
                                  <p:stCondLst>
                                    <p:cond delay="0"/>
                                  </p:stCondLst>
                                  <p:childTnLst>
                                    <p:set>
                                      <p:cBhvr>
                                        <p:cTn id="30" dur="1" fill="hold">
                                          <p:stCondLst>
                                            <p:cond delay="0"/>
                                          </p:stCondLst>
                                        </p:cTn>
                                        <p:tgtEl>
                                          <p:spTgt spid="1044"/>
                                        </p:tgtEl>
                                        <p:attrNameLst>
                                          <p:attrName>style.visibility</p:attrName>
                                        </p:attrNameLst>
                                      </p:cBhvr>
                                      <p:to>
                                        <p:strVal val="visible"/>
                                      </p:to>
                                    </p:set>
                                    <p:animEffect transition="in" filter="fade">
                                      <p:cBhvr>
                                        <p:cTn id="31" dur="500"/>
                                        <p:tgtEl>
                                          <p:spTgt spid="1044"/>
                                        </p:tgtEl>
                                      </p:cBhvr>
                                    </p:animEffect>
                                  </p:childTnLst>
                                </p:cTn>
                              </p:par>
                              <p:par>
                                <p:cTn id="32" presetID="10" presetClass="entr" presetSubtype="0" fill="hold" nodeType="withEffect">
                                  <p:stCondLst>
                                    <p:cond delay="0"/>
                                  </p:stCondLst>
                                  <p:childTnLst>
                                    <p:set>
                                      <p:cBhvr>
                                        <p:cTn id="33" dur="1" fill="hold">
                                          <p:stCondLst>
                                            <p:cond delay="0"/>
                                          </p:stCondLst>
                                        </p:cTn>
                                        <p:tgtEl>
                                          <p:spTgt spid="1046"/>
                                        </p:tgtEl>
                                        <p:attrNameLst>
                                          <p:attrName>style.visibility</p:attrName>
                                        </p:attrNameLst>
                                      </p:cBhvr>
                                      <p:to>
                                        <p:strVal val="visible"/>
                                      </p:to>
                                    </p:set>
                                    <p:animEffect transition="in" filter="fade">
                                      <p:cBhvr>
                                        <p:cTn id="34" dur="500"/>
                                        <p:tgtEl>
                                          <p:spTgt spid="1046"/>
                                        </p:tgtEl>
                                      </p:cBhvr>
                                    </p:animEffect>
                                  </p:childTnLst>
                                </p:cTn>
                              </p:par>
                              <p:par>
                                <p:cTn id="35" presetID="10" presetClass="entr" presetSubtype="0" fill="hold" nodeType="withEffect">
                                  <p:stCondLst>
                                    <p:cond delay="0"/>
                                  </p:stCondLst>
                                  <p:childTnLst>
                                    <p:set>
                                      <p:cBhvr>
                                        <p:cTn id="36" dur="1" fill="hold">
                                          <p:stCondLst>
                                            <p:cond delay="0"/>
                                          </p:stCondLst>
                                        </p:cTn>
                                        <p:tgtEl>
                                          <p:spTgt spid="1050"/>
                                        </p:tgtEl>
                                        <p:attrNameLst>
                                          <p:attrName>style.visibility</p:attrName>
                                        </p:attrNameLst>
                                      </p:cBhvr>
                                      <p:to>
                                        <p:strVal val="visible"/>
                                      </p:to>
                                    </p:set>
                                    <p:animEffect transition="in" filter="fade">
                                      <p:cBhvr>
                                        <p:cTn id="37" dur="500"/>
                                        <p:tgtEl>
                                          <p:spTgt spid="1050"/>
                                        </p:tgtEl>
                                      </p:cBhvr>
                                    </p:animEffect>
                                  </p:childTnLst>
                                </p:cTn>
                              </p:par>
                              <p:par>
                                <p:cTn id="38" presetID="10" presetClass="entr" presetSubtype="0" fill="hold" nodeType="withEffect">
                                  <p:stCondLst>
                                    <p:cond delay="0"/>
                                  </p:stCondLst>
                                  <p:childTnLst>
                                    <p:set>
                                      <p:cBhvr>
                                        <p:cTn id="39" dur="1" fill="hold">
                                          <p:stCondLst>
                                            <p:cond delay="0"/>
                                          </p:stCondLst>
                                        </p:cTn>
                                        <p:tgtEl>
                                          <p:spTgt spid="1054"/>
                                        </p:tgtEl>
                                        <p:attrNameLst>
                                          <p:attrName>style.visibility</p:attrName>
                                        </p:attrNameLst>
                                      </p:cBhvr>
                                      <p:to>
                                        <p:strVal val="visible"/>
                                      </p:to>
                                    </p:set>
                                    <p:animEffect transition="in" filter="fade">
                                      <p:cBhvr>
                                        <p:cTn id="40" dur="500"/>
                                        <p:tgtEl>
                                          <p:spTgt spid="1054"/>
                                        </p:tgtEl>
                                      </p:cBhvr>
                                    </p:animEffect>
                                  </p:childTnLst>
                                </p:cTn>
                              </p:par>
                              <p:par>
                                <p:cTn id="41" presetID="10" presetClass="entr" presetSubtype="0" fill="hold" nodeType="withEffect">
                                  <p:stCondLst>
                                    <p:cond delay="0"/>
                                  </p:stCondLst>
                                  <p:childTnLst>
                                    <p:set>
                                      <p:cBhvr>
                                        <p:cTn id="42" dur="1" fill="hold">
                                          <p:stCondLst>
                                            <p:cond delay="0"/>
                                          </p:stCondLst>
                                        </p:cTn>
                                        <p:tgtEl>
                                          <p:spTgt spid="1056"/>
                                        </p:tgtEl>
                                        <p:attrNameLst>
                                          <p:attrName>style.visibility</p:attrName>
                                        </p:attrNameLst>
                                      </p:cBhvr>
                                      <p:to>
                                        <p:strVal val="visible"/>
                                      </p:to>
                                    </p:set>
                                    <p:animEffect transition="in" filter="fade">
                                      <p:cBhvr>
                                        <p:cTn id="43" dur="500"/>
                                        <p:tgtEl>
                                          <p:spTgt spid="1056"/>
                                        </p:tgtEl>
                                      </p:cBhvr>
                                    </p:animEffect>
                                  </p:childTnLst>
                                </p:cTn>
                              </p:par>
                              <p:par>
                                <p:cTn id="44" presetID="10" presetClass="entr" presetSubtype="0" fill="hold" nodeType="withEffect">
                                  <p:stCondLst>
                                    <p:cond delay="0"/>
                                  </p:stCondLst>
                                  <p:childTnLst>
                                    <p:set>
                                      <p:cBhvr>
                                        <p:cTn id="45" dur="1" fill="hold">
                                          <p:stCondLst>
                                            <p:cond delay="0"/>
                                          </p:stCondLst>
                                        </p:cTn>
                                        <p:tgtEl>
                                          <p:spTgt spid="1060"/>
                                        </p:tgtEl>
                                        <p:attrNameLst>
                                          <p:attrName>style.visibility</p:attrName>
                                        </p:attrNameLst>
                                      </p:cBhvr>
                                      <p:to>
                                        <p:strVal val="visible"/>
                                      </p:to>
                                    </p:set>
                                    <p:animEffect transition="in" filter="fade">
                                      <p:cBhvr>
                                        <p:cTn id="46" dur="500"/>
                                        <p:tgtEl>
                                          <p:spTgt spid="1060"/>
                                        </p:tgtEl>
                                      </p:cBhvr>
                                    </p:animEffect>
                                  </p:childTnLst>
                                </p:cTn>
                              </p:par>
                              <p:par>
                                <p:cTn id="47" presetID="10" presetClass="entr" presetSubtype="0" fill="hold" nodeType="withEffect">
                                  <p:stCondLst>
                                    <p:cond delay="0"/>
                                  </p:stCondLst>
                                  <p:childTnLst>
                                    <p:set>
                                      <p:cBhvr>
                                        <p:cTn id="48" dur="1" fill="hold">
                                          <p:stCondLst>
                                            <p:cond delay="0"/>
                                          </p:stCondLst>
                                        </p:cTn>
                                        <p:tgtEl>
                                          <p:spTgt spid="1062"/>
                                        </p:tgtEl>
                                        <p:attrNameLst>
                                          <p:attrName>style.visibility</p:attrName>
                                        </p:attrNameLst>
                                      </p:cBhvr>
                                      <p:to>
                                        <p:strVal val="visible"/>
                                      </p:to>
                                    </p:set>
                                    <p:animEffect transition="in" filter="fade">
                                      <p:cBhvr>
                                        <p:cTn id="49" dur="500"/>
                                        <p:tgtEl>
                                          <p:spTgt spid="1062"/>
                                        </p:tgtEl>
                                      </p:cBhvr>
                                    </p:animEffect>
                                  </p:childTnLst>
                                </p:cTn>
                              </p:par>
                              <p:par>
                                <p:cTn id="50" presetID="10" presetClass="entr" presetSubtype="0" fill="hold" nodeType="withEffect">
                                  <p:stCondLst>
                                    <p:cond delay="0"/>
                                  </p:stCondLst>
                                  <p:childTnLst>
                                    <p:set>
                                      <p:cBhvr>
                                        <p:cTn id="51" dur="1" fill="hold">
                                          <p:stCondLst>
                                            <p:cond delay="0"/>
                                          </p:stCondLst>
                                        </p:cTn>
                                        <p:tgtEl>
                                          <p:spTgt spid="1066"/>
                                        </p:tgtEl>
                                        <p:attrNameLst>
                                          <p:attrName>style.visibility</p:attrName>
                                        </p:attrNameLst>
                                      </p:cBhvr>
                                      <p:to>
                                        <p:strVal val="visible"/>
                                      </p:to>
                                    </p:set>
                                    <p:animEffect transition="in" filter="fade">
                                      <p:cBhvr>
                                        <p:cTn id="52" dur="500"/>
                                        <p:tgtEl>
                                          <p:spTgt spid="1066"/>
                                        </p:tgtEl>
                                      </p:cBhvr>
                                    </p:animEffect>
                                  </p:childTnLst>
                                </p:cTn>
                              </p:par>
                              <p:par>
                                <p:cTn id="53" presetID="10" presetClass="entr" presetSubtype="0" fill="hold" nodeType="withEffect">
                                  <p:stCondLst>
                                    <p:cond delay="0"/>
                                  </p:stCondLst>
                                  <p:childTnLst>
                                    <p:set>
                                      <p:cBhvr>
                                        <p:cTn id="54" dur="1" fill="hold">
                                          <p:stCondLst>
                                            <p:cond delay="0"/>
                                          </p:stCondLst>
                                        </p:cTn>
                                        <p:tgtEl>
                                          <p:spTgt spid="1070"/>
                                        </p:tgtEl>
                                        <p:attrNameLst>
                                          <p:attrName>style.visibility</p:attrName>
                                        </p:attrNameLst>
                                      </p:cBhvr>
                                      <p:to>
                                        <p:strVal val="visible"/>
                                      </p:to>
                                    </p:set>
                                    <p:animEffect transition="in" filter="fade">
                                      <p:cBhvr>
                                        <p:cTn id="55" dur="500"/>
                                        <p:tgtEl>
                                          <p:spTgt spid="1070"/>
                                        </p:tgtEl>
                                      </p:cBhvr>
                                    </p:animEffect>
                                  </p:childTnLst>
                                </p:cTn>
                              </p:par>
                              <p:par>
                                <p:cTn id="56" presetID="10" presetClass="entr" presetSubtype="0" fill="hold" nodeType="withEffect">
                                  <p:stCondLst>
                                    <p:cond delay="0"/>
                                  </p:stCondLst>
                                  <p:childTnLst>
                                    <p:set>
                                      <p:cBhvr>
                                        <p:cTn id="57" dur="1" fill="hold">
                                          <p:stCondLst>
                                            <p:cond delay="0"/>
                                          </p:stCondLst>
                                        </p:cTn>
                                        <p:tgtEl>
                                          <p:spTgt spid="1072"/>
                                        </p:tgtEl>
                                        <p:attrNameLst>
                                          <p:attrName>style.visibility</p:attrName>
                                        </p:attrNameLst>
                                      </p:cBhvr>
                                      <p:to>
                                        <p:strVal val="visible"/>
                                      </p:to>
                                    </p:set>
                                    <p:animEffect transition="in" filter="fade">
                                      <p:cBhvr>
                                        <p:cTn id="58" dur="500"/>
                                        <p:tgtEl>
                                          <p:spTgt spid="1072"/>
                                        </p:tgtEl>
                                      </p:cBhvr>
                                    </p:animEffect>
                                  </p:childTnLst>
                                </p:cTn>
                              </p:par>
                              <p:par>
                                <p:cTn id="59" presetID="10" presetClass="entr" presetSubtype="0" fill="hold" nodeType="withEffect">
                                  <p:stCondLst>
                                    <p:cond delay="0"/>
                                  </p:stCondLst>
                                  <p:childTnLst>
                                    <p:set>
                                      <p:cBhvr>
                                        <p:cTn id="60" dur="1" fill="hold">
                                          <p:stCondLst>
                                            <p:cond delay="0"/>
                                          </p:stCondLst>
                                        </p:cTn>
                                        <p:tgtEl>
                                          <p:spTgt spid="1074"/>
                                        </p:tgtEl>
                                        <p:attrNameLst>
                                          <p:attrName>style.visibility</p:attrName>
                                        </p:attrNameLst>
                                      </p:cBhvr>
                                      <p:to>
                                        <p:strVal val="visible"/>
                                      </p:to>
                                    </p:set>
                                    <p:animEffect transition="in" filter="fade">
                                      <p:cBhvr>
                                        <p:cTn id="61" dur="500"/>
                                        <p:tgtEl>
                                          <p:spTgt spid="1074"/>
                                        </p:tgtEl>
                                      </p:cBhvr>
                                    </p:animEffect>
                                  </p:childTnLst>
                                </p:cTn>
                              </p:par>
                              <p:par>
                                <p:cTn id="62" presetID="10" presetClass="entr" presetSubtype="0" fill="hold" nodeType="withEffect">
                                  <p:stCondLst>
                                    <p:cond delay="0"/>
                                  </p:stCondLst>
                                  <p:childTnLst>
                                    <p:set>
                                      <p:cBhvr>
                                        <p:cTn id="63" dur="1" fill="hold">
                                          <p:stCondLst>
                                            <p:cond delay="0"/>
                                          </p:stCondLst>
                                        </p:cTn>
                                        <p:tgtEl>
                                          <p:spTgt spid="1076"/>
                                        </p:tgtEl>
                                        <p:attrNameLst>
                                          <p:attrName>style.visibility</p:attrName>
                                        </p:attrNameLst>
                                      </p:cBhvr>
                                      <p:to>
                                        <p:strVal val="visible"/>
                                      </p:to>
                                    </p:set>
                                    <p:animEffect transition="in" filter="fade">
                                      <p:cBhvr>
                                        <p:cTn id="64" dur="500"/>
                                        <p:tgtEl>
                                          <p:spTgt spid="1076"/>
                                        </p:tgtEl>
                                      </p:cBhvr>
                                    </p:animEffect>
                                  </p:childTnLst>
                                </p:cTn>
                              </p:par>
                              <p:par>
                                <p:cTn id="65" presetID="10" presetClass="entr" presetSubtype="0" fill="hold" nodeType="withEffect">
                                  <p:stCondLst>
                                    <p:cond delay="0"/>
                                  </p:stCondLst>
                                  <p:childTnLst>
                                    <p:set>
                                      <p:cBhvr>
                                        <p:cTn id="66" dur="1" fill="hold">
                                          <p:stCondLst>
                                            <p:cond delay="0"/>
                                          </p:stCondLst>
                                        </p:cTn>
                                        <p:tgtEl>
                                          <p:spTgt spid="1078"/>
                                        </p:tgtEl>
                                        <p:attrNameLst>
                                          <p:attrName>style.visibility</p:attrName>
                                        </p:attrNameLst>
                                      </p:cBhvr>
                                      <p:to>
                                        <p:strVal val="visible"/>
                                      </p:to>
                                    </p:set>
                                    <p:animEffect transition="in" filter="fade">
                                      <p:cBhvr>
                                        <p:cTn id="67" dur="500"/>
                                        <p:tgtEl>
                                          <p:spTgt spid="1078"/>
                                        </p:tgtEl>
                                      </p:cBhvr>
                                    </p:animEffect>
                                  </p:childTnLst>
                                </p:cTn>
                              </p:par>
                              <p:par>
                                <p:cTn id="68" presetID="10" presetClass="entr" presetSubtype="0" fill="hold" nodeType="withEffect">
                                  <p:stCondLst>
                                    <p:cond delay="0"/>
                                  </p:stCondLst>
                                  <p:childTnLst>
                                    <p:set>
                                      <p:cBhvr>
                                        <p:cTn id="69" dur="1" fill="hold">
                                          <p:stCondLst>
                                            <p:cond delay="0"/>
                                          </p:stCondLst>
                                        </p:cTn>
                                        <p:tgtEl>
                                          <p:spTgt spid="1080"/>
                                        </p:tgtEl>
                                        <p:attrNameLst>
                                          <p:attrName>style.visibility</p:attrName>
                                        </p:attrNameLst>
                                      </p:cBhvr>
                                      <p:to>
                                        <p:strVal val="visible"/>
                                      </p:to>
                                    </p:set>
                                    <p:animEffect transition="in" filter="fade">
                                      <p:cBhvr>
                                        <p:cTn id="70" dur="500"/>
                                        <p:tgtEl>
                                          <p:spTgt spid="1080"/>
                                        </p:tgtEl>
                                      </p:cBhvr>
                                    </p:animEffect>
                                  </p:childTnLst>
                                </p:cTn>
                              </p:par>
                              <p:par>
                                <p:cTn id="71" presetID="10" presetClass="entr" presetSubtype="0" fill="hold" nodeType="withEffect">
                                  <p:stCondLst>
                                    <p:cond delay="0"/>
                                  </p:stCondLst>
                                  <p:childTnLst>
                                    <p:set>
                                      <p:cBhvr>
                                        <p:cTn id="72" dur="1" fill="hold">
                                          <p:stCondLst>
                                            <p:cond delay="0"/>
                                          </p:stCondLst>
                                        </p:cTn>
                                        <p:tgtEl>
                                          <p:spTgt spid="1084"/>
                                        </p:tgtEl>
                                        <p:attrNameLst>
                                          <p:attrName>style.visibility</p:attrName>
                                        </p:attrNameLst>
                                      </p:cBhvr>
                                      <p:to>
                                        <p:strVal val="visible"/>
                                      </p:to>
                                    </p:set>
                                    <p:animEffect transition="in" filter="fade">
                                      <p:cBhvr>
                                        <p:cTn id="73" dur="500"/>
                                        <p:tgtEl>
                                          <p:spTgt spid="1084"/>
                                        </p:tgtEl>
                                      </p:cBhvr>
                                    </p:animEffect>
                                  </p:childTnLst>
                                </p:cTn>
                              </p:par>
                              <p:par>
                                <p:cTn id="74" presetID="10" presetClass="entr" presetSubtype="0" fill="hold" nodeType="withEffect">
                                  <p:stCondLst>
                                    <p:cond delay="0"/>
                                  </p:stCondLst>
                                  <p:childTnLst>
                                    <p:set>
                                      <p:cBhvr>
                                        <p:cTn id="75" dur="1" fill="hold">
                                          <p:stCondLst>
                                            <p:cond delay="0"/>
                                          </p:stCondLst>
                                        </p:cTn>
                                        <p:tgtEl>
                                          <p:spTgt spid="1088"/>
                                        </p:tgtEl>
                                        <p:attrNameLst>
                                          <p:attrName>style.visibility</p:attrName>
                                        </p:attrNameLst>
                                      </p:cBhvr>
                                      <p:to>
                                        <p:strVal val="visible"/>
                                      </p:to>
                                    </p:set>
                                    <p:animEffect transition="in" filter="fade">
                                      <p:cBhvr>
                                        <p:cTn id="76" dur="500"/>
                                        <p:tgtEl>
                                          <p:spTgt spid="1088"/>
                                        </p:tgtEl>
                                      </p:cBhvr>
                                    </p:animEffect>
                                  </p:childTnLst>
                                </p:cTn>
                              </p:par>
                              <p:par>
                                <p:cTn id="77" presetID="10" presetClass="entr" presetSubtype="0" fill="hold" nodeType="withEffect">
                                  <p:stCondLst>
                                    <p:cond delay="0"/>
                                  </p:stCondLst>
                                  <p:childTnLst>
                                    <p:set>
                                      <p:cBhvr>
                                        <p:cTn id="78" dur="1" fill="hold">
                                          <p:stCondLst>
                                            <p:cond delay="0"/>
                                          </p:stCondLst>
                                        </p:cTn>
                                        <p:tgtEl>
                                          <p:spTgt spid="1092"/>
                                        </p:tgtEl>
                                        <p:attrNameLst>
                                          <p:attrName>style.visibility</p:attrName>
                                        </p:attrNameLst>
                                      </p:cBhvr>
                                      <p:to>
                                        <p:strVal val="visible"/>
                                      </p:to>
                                    </p:set>
                                    <p:animEffect transition="in" filter="fade">
                                      <p:cBhvr>
                                        <p:cTn id="79" dur="500"/>
                                        <p:tgtEl>
                                          <p:spTgt spid="1092"/>
                                        </p:tgtEl>
                                      </p:cBhvr>
                                    </p:animEffect>
                                  </p:childTnLst>
                                </p:cTn>
                              </p:par>
                              <p:par>
                                <p:cTn id="80" presetID="10" presetClass="entr" presetSubtype="0" fill="hold" nodeType="withEffect">
                                  <p:stCondLst>
                                    <p:cond delay="0"/>
                                  </p:stCondLst>
                                  <p:childTnLst>
                                    <p:set>
                                      <p:cBhvr>
                                        <p:cTn id="81" dur="1" fill="hold">
                                          <p:stCondLst>
                                            <p:cond delay="0"/>
                                          </p:stCondLst>
                                        </p:cTn>
                                        <p:tgtEl>
                                          <p:spTgt spid="1094"/>
                                        </p:tgtEl>
                                        <p:attrNameLst>
                                          <p:attrName>style.visibility</p:attrName>
                                        </p:attrNameLst>
                                      </p:cBhvr>
                                      <p:to>
                                        <p:strVal val="visible"/>
                                      </p:to>
                                    </p:set>
                                    <p:animEffect transition="in" filter="fade">
                                      <p:cBhvr>
                                        <p:cTn id="82" dur="500"/>
                                        <p:tgtEl>
                                          <p:spTgt spid="1094"/>
                                        </p:tgtEl>
                                      </p:cBhvr>
                                    </p:animEffect>
                                  </p:childTnLst>
                                </p:cTn>
                              </p:par>
                              <p:par>
                                <p:cTn id="83" presetID="10" presetClass="entr" presetSubtype="0" fill="hold" nodeType="withEffect">
                                  <p:stCondLst>
                                    <p:cond delay="0"/>
                                  </p:stCondLst>
                                  <p:childTnLst>
                                    <p:set>
                                      <p:cBhvr>
                                        <p:cTn id="84" dur="1" fill="hold">
                                          <p:stCondLst>
                                            <p:cond delay="0"/>
                                          </p:stCondLst>
                                        </p:cTn>
                                        <p:tgtEl>
                                          <p:spTgt spid="1096"/>
                                        </p:tgtEl>
                                        <p:attrNameLst>
                                          <p:attrName>style.visibility</p:attrName>
                                        </p:attrNameLst>
                                      </p:cBhvr>
                                      <p:to>
                                        <p:strVal val="visible"/>
                                      </p:to>
                                    </p:set>
                                    <p:animEffect transition="in" filter="fade">
                                      <p:cBhvr>
                                        <p:cTn id="85" dur="500"/>
                                        <p:tgtEl>
                                          <p:spTgt spid="1096"/>
                                        </p:tgtEl>
                                      </p:cBhvr>
                                    </p:animEffect>
                                  </p:childTnLst>
                                </p:cTn>
                              </p:par>
                              <p:par>
                                <p:cTn id="86" presetID="10" presetClass="entr" presetSubtype="0" fill="hold" nodeType="withEffect">
                                  <p:stCondLst>
                                    <p:cond delay="0"/>
                                  </p:stCondLst>
                                  <p:childTnLst>
                                    <p:set>
                                      <p:cBhvr>
                                        <p:cTn id="87" dur="1" fill="hold">
                                          <p:stCondLst>
                                            <p:cond delay="0"/>
                                          </p:stCondLst>
                                        </p:cTn>
                                        <p:tgtEl>
                                          <p:spTgt spid="1098"/>
                                        </p:tgtEl>
                                        <p:attrNameLst>
                                          <p:attrName>style.visibility</p:attrName>
                                        </p:attrNameLst>
                                      </p:cBhvr>
                                      <p:to>
                                        <p:strVal val="visible"/>
                                      </p:to>
                                    </p:set>
                                    <p:animEffect transition="in" filter="fade">
                                      <p:cBhvr>
                                        <p:cTn id="88" dur="500"/>
                                        <p:tgtEl>
                                          <p:spTgt spid="1098"/>
                                        </p:tgtEl>
                                      </p:cBhvr>
                                    </p:animEffect>
                                  </p:childTnLst>
                                </p:cTn>
                              </p:par>
                              <p:par>
                                <p:cTn id="89" presetID="10" presetClass="entr" presetSubtype="0" fill="hold" nodeType="withEffect">
                                  <p:stCondLst>
                                    <p:cond delay="0"/>
                                  </p:stCondLst>
                                  <p:childTnLst>
                                    <p:set>
                                      <p:cBhvr>
                                        <p:cTn id="90" dur="1" fill="hold">
                                          <p:stCondLst>
                                            <p:cond delay="0"/>
                                          </p:stCondLst>
                                        </p:cTn>
                                        <p:tgtEl>
                                          <p:spTgt spid="1100"/>
                                        </p:tgtEl>
                                        <p:attrNameLst>
                                          <p:attrName>style.visibility</p:attrName>
                                        </p:attrNameLst>
                                      </p:cBhvr>
                                      <p:to>
                                        <p:strVal val="visible"/>
                                      </p:to>
                                    </p:set>
                                    <p:animEffect transition="in" filter="fade">
                                      <p:cBhvr>
                                        <p:cTn id="91" dur="500"/>
                                        <p:tgtEl>
                                          <p:spTgt spid="1100"/>
                                        </p:tgtEl>
                                      </p:cBhvr>
                                    </p:animEffect>
                                  </p:childTnLst>
                                </p:cTn>
                              </p:par>
                              <p:par>
                                <p:cTn id="92" presetID="10" presetClass="entr" presetSubtype="0" fill="hold" nodeType="withEffect">
                                  <p:stCondLst>
                                    <p:cond delay="0"/>
                                  </p:stCondLst>
                                  <p:childTnLst>
                                    <p:set>
                                      <p:cBhvr>
                                        <p:cTn id="93" dur="1" fill="hold">
                                          <p:stCondLst>
                                            <p:cond delay="0"/>
                                          </p:stCondLst>
                                        </p:cTn>
                                        <p:tgtEl>
                                          <p:spTgt spid="1104"/>
                                        </p:tgtEl>
                                        <p:attrNameLst>
                                          <p:attrName>style.visibility</p:attrName>
                                        </p:attrNameLst>
                                      </p:cBhvr>
                                      <p:to>
                                        <p:strVal val="visible"/>
                                      </p:to>
                                    </p:set>
                                    <p:animEffect transition="in" filter="fade">
                                      <p:cBhvr>
                                        <p:cTn id="94" dur="500"/>
                                        <p:tgtEl>
                                          <p:spTgt spid="1104"/>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1028"/>
                                        </p:tgtEl>
                                        <p:attrNameLst>
                                          <p:attrName>style.visibility</p:attrName>
                                        </p:attrNameLst>
                                      </p:cBhvr>
                                      <p:to>
                                        <p:strVal val="visible"/>
                                      </p:to>
                                    </p:set>
                                    <p:animEffect transition="in" filter="fade">
                                      <p:cBhvr>
                                        <p:cTn id="99" dur="500"/>
                                        <p:tgtEl>
                                          <p:spTgt spid="1028"/>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8"/>
                                        </p:tgtEl>
                                        <p:attrNameLst>
                                          <p:attrName>style.visibility</p:attrName>
                                        </p:attrNameLst>
                                      </p:cBhvr>
                                      <p:to>
                                        <p:strVal val="visible"/>
                                      </p:to>
                                    </p:set>
                                    <p:animEffect transition="in" filter="fade">
                                      <p:cBhvr>
                                        <p:cTn id="102" dur="500"/>
                                        <p:tgtEl>
                                          <p:spTgt spid="18"/>
                                        </p:tgtEl>
                                      </p:cBhvr>
                                    </p:animEffect>
                                  </p:childTnLst>
                                </p:cTn>
                              </p:par>
                            </p:childTnLst>
                          </p:cTn>
                        </p:par>
                      </p:childTnLst>
                    </p:cTn>
                  </p:par>
                  <p:par>
                    <p:cTn id="103" fill="hold">
                      <p:stCondLst>
                        <p:cond delay="indefinite"/>
                      </p:stCondLst>
                      <p:childTnLst>
                        <p:par>
                          <p:cTn id="104" fill="hold">
                            <p:stCondLst>
                              <p:cond delay="0"/>
                            </p:stCondLst>
                            <p:childTnLst>
                              <p:par>
                                <p:cTn id="105" presetID="63" presetClass="path" presetSubtype="0" accel="50000" decel="50000" fill="hold" nodeType="clickEffect">
                                  <p:stCondLst>
                                    <p:cond delay="0"/>
                                  </p:stCondLst>
                                  <p:childTnLst>
                                    <p:animMotion origin="layout" path="M 2.08333E-6 -4.44444E-6 L 0.54153 -0.02152 " pathEditMode="relative" rAng="0" ptsTypes="AA">
                                      <p:cBhvr>
                                        <p:cTn id="106" dur="2000" fill="hold"/>
                                        <p:tgtEl>
                                          <p:spTgt spid="19"/>
                                        </p:tgtEl>
                                        <p:attrNameLst>
                                          <p:attrName>ppt_x</p:attrName>
                                          <p:attrName>ppt_y</p:attrName>
                                        </p:attrNameLst>
                                      </p:cBhvr>
                                      <p:rCtr x="27070" y="-1088"/>
                                    </p:animMotion>
                                  </p:childTnLst>
                                </p:cTn>
                              </p:par>
                              <p:par>
                                <p:cTn id="107" presetID="63" presetClass="path" presetSubtype="0" accel="50000" decel="50000" fill="hold" nodeType="withEffect">
                                  <p:stCondLst>
                                    <p:cond delay="0"/>
                                  </p:stCondLst>
                                  <p:childTnLst>
                                    <p:animMotion origin="layout" path="M -3.33333E-6 -4.07407E-6 L 0.43868 0.00232 " pathEditMode="relative" rAng="0" ptsTypes="AA">
                                      <p:cBhvr>
                                        <p:cTn id="108" dur="2000" fill="hold"/>
                                        <p:tgtEl>
                                          <p:spTgt spid="20"/>
                                        </p:tgtEl>
                                        <p:attrNameLst>
                                          <p:attrName>ppt_x</p:attrName>
                                          <p:attrName>ppt_y</p:attrName>
                                        </p:attrNameLst>
                                      </p:cBhvr>
                                      <p:rCtr x="21927" y="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MSIS_PPT_TEMPLATE_VER_16x9.pptx  -  Read-Only" id="{2C288026-22C1-4CD0-A16A-98B52A6F38AE}" vid="{7E108F82-0D0D-43EA-805C-9EBAD3173C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NEMSIS Presentation Template Wide</Template>
  <TotalTime>160</TotalTime>
  <Words>858</Words>
  <Application>Microsoft Office PowerPoint</Application>
  <PresentationFormat>Widescreen</PresentationFormat>
  <Paragraphs>134</Paragraphs>
  <Slides>17</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Montserrat</vt:lpstr>
      <vt:lpstr>Open Sans</vt:lpstr>
      <vt:lpstr>Verdana</vt:lpstr>
      <vt:lpstr>Office Theme</vt:lpstr>
      <vt:lpstr>EMS/Hospital Interoperability</vt:lpstr>
      <vt:lpstr>Agenda</vt:lpstr>
      <vt:lpstr>PowerPoint Presentation</vt:lpstr>
      <vt:lpstr>EMS Interoperability Task Force</vt:lpstr>
      <vt:lpstr>What we’ve learned…</vt:lpstr>
      <vt:lpstr>Government and Regulatory Environment</vt:lpstr>
      <vt:lpstr>Government and Regulatory Environment</vt:lpstr>
      <vt:lpstr>Data Exchange Partners</vt:lpstr>
      <vt:lpstr>PowerPoint Presentation</vt:lpstr>
      <vt:lpstr>PowerPoint Presentation</vt:lpstr>
      <vt:lpstr>Standards Used By Networks</vt:lpstr>
      <vt:lpstr>PowerPoint Presentation</vt:lpstr>
      <vt:lpstr>Task Force Next Steps</vt:lpstr>
      <vt:lpstr>National Database Outcomes Challenge</vt:lpstr>
      <vt:lpstr>PowerPoint Presentation</vt:lpstr>
      <vt:lpstr>If you’re getting hospital outcome data: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Joshua Legler</dc:creator>
  <cp:lastModifiedBy>Joshua Legler</cp:lastModifiedBy>
  <cp:revision>8</cp:revision>
  <dcterms:created xsi:type="dcterms:W3CDTF">2024-01-31T18:40:35Z</dcterms:created>
  <dcterms:modified xsi:type="dcterms:W3CDTF">2024-02-06T16:27:08Z</dcterms:modified>
</cp:coreProperties>
</file>