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D4FCC-7247-45B3-8DBF-27DB22FCC513}"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D7BFF-BAFA-4969-8F8B-D71668968AEA}" type="slidenum">
              <a:rPr lang="en-US" smtClean="0"/>
              <a:t>‹#›</a:t>
            </a:fld>
            <a:endParaRPr lang="en-US"/>
          </a:p>
        </p:txBody>
      </p:sp>
    </p:spTree>
    <p:extLst>
      <p:ext uri="{BB962C8B-B14F-4D97-AF65-F5344CB8AC3E}">
        <p14:creationId xmlns:p14="http://schemas.microsoft.com/office/powerpoint/2010/main" val="105429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enable a mobile application to access an XDS environment, bridging code is used to implement an MHD document recipient or Document Responder which can be connected to by an MHD Document Source or Document Consumer on a mobile device.</a:t>
            </a:r>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a:t>
            </a:fld>
            <a:endParaRPr lang="en-US">
              <a:solidFill>
                <a:prstClr val="black"/>
              </a:solidFill>
              <a:latin typeface="Calibri"/>
            </a:endParaRPr>
          </a:p>
        </p:txBody>
      </p:sp>
    </p:spTree>
    <p:extLst>
      <p:ext uri="{BB962C8B-B14F-4D97-AF65-F5344CB8AC3E}">
        <p14:creationId xmlns:p14="http://schemas.microsoft.com/office/powerpoint/2010/main" val="2710763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17A0-32D5-48CE-A3BC-77E99C9B1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757E9C-30B6-49F8-96F1-AF183B06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3CEBC-0F33-4960-8AE3-D31C014A03B9}"/>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7582AB68-6196-438B-BBE7-3D038DC1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692F5-896A-4EDF-9770-C6207A27DDBA}"/>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293468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8345-5979-45FC-B7B4-2DC5434E84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F368D0-CD13-4864-8A1C-77E806051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D3588-FD0C-489F-ABFD-4223BC3D4132}"/>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D68E5192-6883-4A29-977F-FF5FFA957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EB86A-A3E9-47C1-842D-6B40B3A76CE1}"/>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219258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AA46D-EDAE-42E3-B57D-F9005D56E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424BE6-5032-4FE6-8A46-3741DB5D4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B4D08-F2FD-4F94-BCD0-04873B2D2988}"/>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796F1720-7200-49C5-82F3-1EA47DB78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C3EF2-0F68-43AA-B870-73E4E45A5BE0}"/>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355790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8DD8-215E-48F7-8C00-E18EC7DC0C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3554E-FD1C-466F-82BA-0C97B47884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EA8E9-385B-4A58-B2C9-7E20C6A50281}"/>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86538EAD-BF9D-4370-9423-DAF365B87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C0B56-4409-4F65-A100-8D51BE766975}"/>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10429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BB52-A195-4515-8E4E-681C50C32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154E62-8593-4FAA-8FE9-FDF4BF915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F22E2-E96B-469E-BFB2-7DB270ABE2E1}"/>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67D020D1-B3C7-4A8A-BC7E-FF6E39456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FBBBA-D517-44C0-873B-D3671CE41418}"/>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86749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34FD-151D-4ACB-91E8-DBA3AE1AE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F6EF9-12D4-4746-B1DA-FFA04BCE5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AB130-97A5-4357-BE9B-FD672FACC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DB845-A1D0-48C6-8698-AB4673725629}"/>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6" name="Footer Placeholder 5">
            <a:extLst>
              <a:ext uri="{FF2B5EF4-FFF2-40B4-BE49-F238E27FC236}">
                <a16:creationId xmlns:a16="http://schemas.microsoft.com/office/drawing/2014/main" id="{20E0F145-D0C4-4B56-B474-D83EA78103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4259C-9CD0-4BE0-8595-B145073F1232}"/>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193480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3CAB-7477-4D5D-90CF-26E525125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3D1556-1764-4DE5-A085-5584CCAD6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21D3B-E3F4-4ECC-89EF-AD34FA5C8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AC978-5D48-4422-A15A-C0193BAB6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EE560-B402-4ECD-8E8C-A35EA5A67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7C6241-C03A-4199-9CA7-B5DC5B264CF8}"/>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8" name="Footer Placeholder 7">
            <a:extLst>
              <a:ext uri="{FF2B5EF4-FFF2-40B4-BE49-F238E27FC236}">
                <a16:creationId xmlns:a16="http://schemas.microsoft.com/office/drawing/2014/main" id="{04905BB7-7653-4E4C-A4AE-7D718DDA73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18A3A-262A-4866-99F1-482C9DB5BC87}"/>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40299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9B0B-C621-4209-B054-135F9FDB04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61DFA-4B00-4647-B65D-D9DA4E387D65}"/>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4" name="Footer Placeholder 3">
            <a:extLst>
              <a:ext uri="{FF2B5EF4-FFF2-40B4-BE49-F238E27FC236}">
                <a16:creationId xmlns:a16="http://schemas.microsoft.com/office/drawing/2014/main" id="{55C54F89-E94C-4088-8BF8-099E4FDCA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37D6A9-1FC6-47AD-827D-A528A225DE26}"/>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405479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4FA95-BC13-46F5-8B93-2F6D66DB4859}"/>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3" name="Footer Placeholder 2">
            <a:extLst>
              <a:ext uri="{FF2B5EF4-FFF2-40B4-BE49-F238E27FC236}">
                <a16:creationId xmlns:a16="http://schemas.microsoft.com/office/drawing/2014/main" id="{0BC18672-8C33-438E-96B4-0A998A0A8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26E5E1-9C3C-4BE5-9C76-7FA97A7B1649}"/>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158977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9B9D-54E8-4353-8BF8-90ADFCC5A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0C1C10-677A-4F20-8203-51E57DAE2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212F0D-2773-4966-A120-3EB05F600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03951-48C7-4686-BA87-80FB0E2808EB}"/>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6" name="Footer Placeholder 5">
            <a:extLst>
              <a:ext uri="{FF2B5EF4-FFF2-40B4-BE49-F238E27FC236}">
                <a16:creationId xmlns:a16="http://schemas.microsoft.com/office/drawing/2014/main" id="{02471D5D-46AF-46C0-AAA5-E2A2DBD16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0B516-79C4-44CF-BB23-709E76FA5C40}"/>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87870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005E-37D3-4C2D-93D0-1A8E4C129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19D7DE-FBF9-4D8E-BBAE-5917B11C5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E29664-AD89-4D62-B28A-3025875A2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438B2-769F-4A56-9839-15C2EE6CD3C0}"/>
              </a:ext>
            </a:extLst>
          </p:cNvPr>
          <p:cNvSpPr>
            <a:spLocks noGrp="1"/>
          </p:cNvSpPr>
          <p:nvPr>
            <p:ph type="dt" sz="half" idx="10"/>
          </p:nvPr>
        </p:nvSpPr>
        <p:spPr/>
        <p:txBody>
          <a:bodyPr/>
          <a:lstStyle/>
          <a:p>
            <a:fld id="{98B5756F-204C-4D16-BF54-981A558B3625}" type="datetimeFigureOut">
              <a:rPr lang="en-US" smtClean="0"/>
              <a:t>9/15/2020</a:t>
            </a:fld>
            <a:endParaRPr lang="en-US"/>
          </a:p>
        </p:txBody>
      </p:sp>
      <p:sp>
        <p:nvSpPr>
          <p:cNvPr id="6" name="Footer Placeholder 5">
            <a:extLst>
              <a:ext uri="{FF2B5EF4-FFF2-40B4-BE49-F238E27FC236}">
                <a16:creationId xmlns:a16="http://schemas.microsoft.com/office/drawing/2014/main" id="{84D7426C-2C84-4348-8812-C4C3B1EE6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09E27-CE0B-41FD-B34D-67380132A49B}"/>
              </a:ext>
            </a:extLst>
          </p:cNvPr>
          <p:cNvSpPr>
            <a:spLocks noGrp="1"/>
          </p:cNvSpPr>
          <p:nvPr>
            <p:ph type="sldNum" sz="quarter" idx="12"/>
          </p:nvPr>
        </p:nvSpPr>
        <p:spPr/>
        <p:txBody>
          <a:bodyPr/>
          <a:lstStyle/>
          <a:p>
            <a:fld id="{7CF51B53-588C-47F3-8869-392265C4D89D}" type="slidenum">
              <a:rPr lang="en-US" smtClean="0"/>
              <a:t>‹#›</a:t>
            </a:fld>
            <a:endParaRPr lang="en-US"/>
          </a:p>
        </p:txBody>
      </p:sp>
    </p:spTree>
    <p:extLst>
      <p:ext uri="{BB962C8B-B14F-4D97-AF65-F5344CB8AC3E}">
        <p14:creationId xmlns:p14="http://schemas.microsoft.com/office/powerpoint/2010/main" val="3559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9151F-A6D8-4D82-93BA-7AA352486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A7A0F9-82E3-4F85-9108-EE252D477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4C938-392E-4755-8352-8EBEC6E30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5756F-204C-4D16-BF54-981A558B3625}" type="datetimeFigureOut">
              <a:rPr lang="en-US" smtClean="0"/>
              <a:t>9/15/2020</a:t>
            </a:fld>
            <a:endParaRPr lang="en-US"/>
          </a:p>
        </p:txBody>
      </p:sp>
      <p:sp>
        <p:nvSpPr>
          <p:cNvPr id="5" name="Footer Placeholder 4">
            <a:extLst>
              <a:ext uri="{FF2B5EF4-FFF2-40B4-BE49-F238E27FC236}">
                <a16:creationId xmlns:a16="http://schemas.microsoft.com/office/drawing/2014/main" id="{9EAE341F-D144-4842-B481-F44D71C17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F0DAE-CFFD-4EF6-A121-BBF5D7BC74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51B53-588C-47F3-8869-392265C4D89D}" type="slidenum">
              <a:rPr lang="en-US" smtClean="0"/>
              <a:t>‹#›</a:t>
            </a:fld>
            <a:endParaRPr lang="en-US"/>
          </a:p>
        </p:txBody>
      </p:sp>
    </p:spTree>
    <p:extLst>
      <p:ext uri="{BB962C8B-B14F-4D97-AF65-F5344CB8AC3E}">
        <p14:creationId xmlns:p14="http://schemas.microsoft.com/office/powerpoint/2010/main" val="2181782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rot="16200000">
            <a:off x="7245536" y="2824347"/>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4" name="Oval 23"/>
          <p:cNvSpPr/>
          <p:nvPr/>
        </p:nvSpPr>
        <p:spPr>
          <a:xfrm rot="16200000">
            <a:off x="924628" y="3348222"/>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7406876" y="2159066"/>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XDS Document Consumer</a:t>
            </a:r>
            <a:endParaRPr lang="en-GB">
              <a:solidFill>
                <a:srgbClr val="000000"/>
              </a:solidFill>
              <a:latin typeface="Arial" pitchFamily="34" charset="0"/>
              <a:cs typeface="Arial" pitchFamily="34" charset="0"/>
            </a:endParaRPr>
          </a:p>
        </p:txBody>
      </p:sp>
      <p:sp>
        <p:nvSpPr>
          <p:cNvPr id="27" name="Rectangle 36"/>
          <p:cNvSpPr>
            <a:spLocks noChangeArrowheads="1"/>
          </p:cNvSpPr>
          <p:nvPr/>
        </p:nvSpPr>
        <p:spPr bwMode="auto">
          <a:xfrm>
            <a:off x="4972050" y="1127192"/>
            <a:ext cx="1371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CC99FF"/>
                </a:solidFill>
              </a14:hiddenFill>
            </a:ext>
          </a:extLst>
        </p:spPr>
        <p:txBody>
          <a:bodyPr vert="horz" wrap="square" lIns="91440" tIns="45720" rIns="91440" bIns="45720" numCol="1" anchor="t" anchorCtr="0" compatLnSpc="1">
            <a:prstTxWarp prst="textNoShape">
              <a:avLst/>
            </a:prstTxWarp>
          </a:bodyPr>
          <a:lstStyle/>
          <a:p>
            <a:pPr algn="ctr"/>
            <a:r>
              <a:rPr lang="en-US" sz="1400" b="1" dirty="0">
                <a:solidFill>
                  <a:srgbClr val="000000"/>
                </a:solidFill>
                <a:latin typeface="Arial" pitchFamily="34" charset="0"/>
                <a:cs typeface="Arial" pitchFamily="34" charset="0"/>
              </a:rPr>
              <a:t>Patient Identity Source</a:t>
            </a:r>
          </a:p>
        </p:txBody>
      </p:sp>
      <p:sp>
        <p:nvSpPr>
          <p:cNvPr id="30" name="Rectangle 33"/>
          <p:cNvSpPr>
            <a:spLocks noChangeArrowheads="1"/>
          </p:cNvSpPr>
          <p:nvPr/>
        </p:nvSpPr>
        <p:spPr bwMode="auto">
          <a:xfrm>
            <a:off x="4918869" y="2282891"/>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4914900" y="3257616"/>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grpSp>
        <p:nvGrpSpPr>
          <p:cNvPr id="34" name="Group 27"/>
          <p:cNvGrpSpPr>
            <a:grpSpLocks/>
          </p:cNvGrpSpPr>
          <p:nvPr/>
        </p:nvGrpSpPr>
        <p:grpSpPr bwMode="auto">
          <a:xfrm>
            <a:off x="2181226" y="3152841"/>
            <a:ext cx="2181225" cy="781050"/>
            <a:chOff x="5370" y="9825"/>
            <a:chExt cx="3435" cy="1230"/>
          </a:xfrm>
        </p:grpSpPr>
        <p:sp>
          <p:nvSpPr>
            <p:cNvPr id="35" name="Rectangle 29"/>
            <p:cNvSpPr>
              <a:spLocks noChangeArrowheads="1"/>
            </p:cNvSpPr>
            <p:nvPr/>
          </p:nvSpPr>
          <p:spPr bwMode="auto">
            <a:xfrm>
              <a:off x="7095" y="9825"/>
              <a:ext cx="1710"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Source</a:t>
              </a:r>
              <a:endParaRPr lang="en-GB" dirty="0">
                <a:solidFill>
                  <a:srgbClr val="000000"/>
                </a:solidFill>
                <a:latin typeface="Arial" pitchFamily="34" charset="0"/>
                <a:cs typeface="Arial" pitchFamily="34" charset="0"/>
              </a:endParaRPr>
            </a:p>
          </p:txBody>
        </p:sp>
        <p:sp>
          <p:nvSpPr>
            <p:cNvPr id="36" name="Rectangle 28"/>
            <p:cNvSpPr>
              <a:spLocks noChangeArrowheads="1"/>
            </p:cNvSpPr>
            <p:nvPr/>
          </p:nvSpPr>
          <p:spPr bwMode="auto">
            <a:xfrm>
              <a:off x="5370" y="9825"/>
              <a:ext cx="1725"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Recipient</a:t>
              </a:r>
              <a:endParaRPr lang="en-GB">
                <a:solidFill>
                  <a:srgbClr val="000000"/>
                </a:solidFill>
                <a:latin typeface="Arial" pitchFamily="34" charset="0"/>
                <a:cs typeface="Arial" pitchFamily="34" charset="0"/>
              </a:endParaRPr>
            </a:p>
          </p:txBody>
        </p:sp>
      </p:grpSp>
      <p:sp>
        <p:nvSpPr>
          <p:cNvPr id="37" name="Rectangle 26"/>
          <p:cNvSpPr>
            <a:spLocks noChangeArrowheads="1"/>
          </p:cNvSpPr>
          <p:nvPr/>
        </p:nvSpPr>
        <p:spPr bwMode="auto">
          <a:xfrm>
            <a:off x="8511777" y="2159066"/>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498180" y="177229"/>
            <a:ext cx="3930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a:r>
              <a:rPr lang="en-US" sz="3200" b="1" dirty="0">
                <a:solidFill>
                  <a:srgbClr val="FFFFFF"/>
                </a:solidFill>
                <a:latin typeface="Arial"/>
              </a:rPr>
              <a:t>MHD as API to XDS</a:t>
            </a:r>
          </a:p>
        </p:txBody>
      </p:sp>
      <p:sp>
        <p:nvSpPr>
          <p:cNvPr id="39" name="Rectangle 50"/>
          <p:cNvSpPr>
            <a:spLocks noChangeArrowheads="1"/>
          </p:cNvSpPr>
          <p:nvPr/>
        </p:nvSpPr>
        <p:spPr bwMode="auto">
          <a:xfrm>
            <a:off x="1524001" y="9425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5657056" y="2854392"/>
            <a:ext cx="794" cy="40322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1" idx="3"/>
            <a:endCxn id="22" idx="2"/>
          </p:cNvCxnSpPr>
          <p:nvPr/>
        </p:nvCxnSpPr>
        <p:spPr>
          <a:xfrm flipV="1">
            <a:off x="6400800" y="2978216"/>
            <a:ext cx="1558526" cy="565150"/>
          </a:xfrm>
          <a:prstGeom prst="bentConnector2">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1"/>
            <a:endCxn id="35" idx="3"/>
          </p:cNvCxnSpPr>
          <p:nvPr/>
        </p:nvCxnSpPr>
        <p:spPr>
          <a:xfrm flipH="1">
            <a:off x="4362450" y="3543366"/>
            <a:ext cx="55245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2" idx="1"/>
          </p:cNvCxnSpPr>
          <p:nvPr/>
        </p:nvCxnSpPr>
        <p:spPr>
          <a:xfrm>
            <a:off x="6395244" y="2568641"/>
            <a:ext cx="1011633"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0"/>
            <a:endCxn id="27" idx="2"/>
          </p:cNvCxnSpPr>
          <p:nvPr/>
        </p:nvCxnSpPr>
        <p:spPr>
          <a:xfrm flipV="1">
            <a:off x="5657056" y="1889193"/>
            <a:ext cx="794" cy="3936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3" idx="0"/>
            <a:endCxn id="36" idx="2"/>
          </p:cNvCxnSpPr>
          <p:nvPr/>
        </p:nvCxnSpPr>
        <p:spPr>
          <a:xfrm flipV="1">
            <a:off x="2728913" y="3933891"/>
            <a:ext cx="0" cy="666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3276601" y="4462526"/>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7349726" y="4457766"/>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2"/>
          <p:cNvSpPr>
            <a:spLocks noChangeArrowheads="1"/>
          </p:cNvSpPr>
          <p:nvPr/>
        </p:nvSpPr>
        <p:spPr bwMode="auto">
          <a:xfrm>
            <a:off x="2181225" y="4600640"/>
            <a:ext cx="1095376"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Source</a:t>
            </a:r>
            <a:endParaRPr lang="en-GB" dirty="0">
              <a:solidFill>
                <a:srgbClr val="000000"/>
              </a:solidFill>
              <a:latin typeface="Arial" pitchFamily="34" charset="0"/>
              <a:cs typeface="Arial" pitchFamily="34" charset="0"/>
            </a:endParaRPr>
          </a:p>
        </p:txBody>
      </p:sp>
      <p:cxnSp>
        <p:nvCxnSpPr>
          <p:cNvPr id="79" name="Straight Arrow Connector 78"/>
          <p:cNvCxnSpPr>
            <a:stCxn id="37" idx="2"/>
            <a:endCxn id="80" idx="0"/>
          </p:cNvCxnSpPr>
          <p:nvPr/>
        </p:nvCxnSpPr>
        <p:spPr>
          <a:xfrm>
            <a:off x="9068989" y="2978216"/>
            <a:ext cx="0" cy="1592262"/>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511777" y="4570479"/>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3386039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Moehrke</dc:creator>
  <cp:lastModifiedBy>John Moehrke</cp:lastModifiedBy>
  <cp:revision>1</cp:revision>
  <dcterms:created xsi:type="dcterms:W3CDTF">2020-09-15T18:25:03Z</dcterms:created>
  <dcterms:modified xsi:type="dcterms:W3CDTF">2020-09-15T18:25:50Z</dcterms:modified>
</cp:coreProperties>
</file>