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D290-747F-4021-820B-45FDDE68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D551-9BC7-4A3D-923D-25A227C1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13BB-6DD9-4F1C-A5CF-6ED94806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758A-BBC6-4EA4-9203-8353D95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49D0-199E-4C31-B29C-4E28AD6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6DCA-5F3C-49A3-8508-2081007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76C3-D5EC-42C6-AC64-1EEFBFFF7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30FE-6889-4FB1-ABC1-8A911043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5E81-6F99-41B4-B9BE-D98A7EA2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2B33-16C8-4341-BB03-40AD0D82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FAFC6-33A6-4C23-B2AA-670CEF2B9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91B8-4A63-401C-80E3-DE462C14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AFFE-B37D-4DD0-A52B-66045CB9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3BB-133B-422C-B292-429BABF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4AC0-3D28-47C3-BFAC-0FF59A5F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C93B-A4D5-4D38-8E19-B79D069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52F5-9C7A-41CF-9135-5E9E1186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35D9-D634-4D3D-8A73-0556FD86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1C52-B3C9-4361-B0C5-048E2E5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D718-6B0D-4D39-AD56-DBE8F609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F7AA-52AB-4762-9461-E8E6598C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3BA6-66EB-41D1-BE81-0612FB0D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F4AE-D242-4E5F-B317-974A367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4667-BFFB-4651-90A0-9C39F963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7710-D96B-443E-9853-7B04DE4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E04B-CD66-4C46-B63A-B01F841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A711-A625-4B86-9E19-D9B0D36DF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05747-9B50-41AA-A84C-D23AF4A9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E9D0-AF62-484D-B472-9FBE2D34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EBBD-8E37-4C32-AF14-9089E5C7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9A7C-F7DB-46C7-B16C-F4B2765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B039-C9ED-42CA-939E-83690EC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366B-46E9-4F22-8140-75EBA629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3AF83-6177-47D1-86FE-C66C6187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9E57B-1C4B-40EB-959E-8893E32C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F374B-528E-41D1-812B-F6FE845A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EA614-E54F-46C7-93EF-BC813D8F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96409-2E6A-441D-B3D7-1E542F74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ACDF9-A299-4D56-BC9E-54F9C2B8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BBBF-A2B5-4672-9E82-8FEE7062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0CBE-276E-41CA-98DC-EC938DE5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2B30-A3BD-4F0E-BE0D-DFAB4C5C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0201-3123-47F0-AA05-F1077AF5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66A21-43D1-41F9-9E5D-7D7301FD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7FEFA-E3D5-4693-BAF9-9B7301B3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12AEC-3080-4F79-B62D-DC284418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9C80-1F47-4238-9580-F49A8626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4263-79F6-41EE-9079-DAF302A1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65CA-5B45-4EB2-9A43-E1F86952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11A0-4CD6-4104-876B-5C09382E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A5B8-B312-401A-B91C-F0438FB2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EF8D-2067-4204-A115-E208E07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607-53BC-45E1-9ACA-329AF9F6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2B79F-851E-44DB-BAA1-18EFE7AE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08D18-0802-4155-862E-22F0D342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8C25-AF73-45BE-BB9A-9125ACE3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7A4F-E7F2-4E9F-9135-3F5F48ED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33BF-8DB9-4AAC-B3E3-7F7C09A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356DA-71A7-4208-B20F-BA3DD473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4C76-9B35-40E0-9A92-BF22FF93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7F1F-AF68-4F6B-960F-E70A322EF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60CA-1B1C-4623-9D67-DFE6016E9AB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50B2-6DFE-46B6-B6B0-F90F4FC9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E4AD-76F2-464A-A020-0F9CD4E5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8">
            <a:extLst>
              <a:ext uri="{FF2B5EF4-FFF2-40B4-BE49-F238E27FC236}">
                <a16:creationId xmlns:a16="http://schemas.microsoft.com/office/drawing/2014/main" id="{D44BAE2C-BA94-4C9C-8807-06E534D6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064" y="1862138"/>
            <a:ext cx="896937" cy="558800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C7D5F4"/>
                </a:solidFill>
              </a:rPr>
              <a:t>PATIENT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C7D5F4"/>
                </a:solidFill>
              </a:rPr>
              <a:t> Personal </a:t>
            </a:r>
            <a:br>
              <a:rPr lang="en-US" altLang="en-US" sz="800">
                <a:solidFill>
                  <a:srgbClr val="C7D5F4"/>
                </a:solidFill>
              </a:rPr>
            </a:br>
            <a:r>
              <a:rPr lang="en-US" altLang="en-US" sz="800">
                <a:solidFill>
                  <a:srgbClr val="C7D5F4"/>
                </a:solidFill>
              </a:rPr>
              <a:t>   Health Records</a:t>
            </a:r>
            <a:endParaRPr lang="en-US" altLang="en-US" sz="800" b="1">
              <a:solidFill>
                <a:srgbClr val="C7D5F4"/>
              </a:solidFill>
            </a:endParaRPr>
          </a:p>
        </p:txBody>
      </p:sp>
      <p:sp>
        <p:nvSpPr>
          <p:cNvPr id="23555" name="AutoShape 18">
            <a:extLst>
              <a:ext uri="{FF2B5EF4-FFF2-40B4-BE49-F238E27FC236}">
                <a16:creationId xmlns:a16="http://schemas.microsoft.com/office/drawing/2014/main" id="{A51AC911-6E9E-4360-A3DF-764B3835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770064"/>
            <a:ext cx="2044700" cy="644525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4157AD"/>
                </a:solidFill>
              </a:rPr>
              <a:t>PRIMARY CARE PHYSICIANS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4157AD"/>
                </a:solidFill>
              </a:rPr>
              <a:t> Practice Management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4157AD"/>
                </a:solidFill>
              </a:rPr>
              <a:t> EMR</a:t>
            </a:r>
            <a:endParaRPr lang="en-US" altLang="en-US" sz="800" b="1">
              <a:solidFill>
                <a:srgbClr val="4157AD"/>
              </a:solidFill>
            </a:endParaRP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536659E4-3A18-4B37-B500-0832C884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2651126"/>
            <a:ext cx="669925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3557" name="Group 2">
            <a:extLst>
              <a:ext uri="{FF2B5EF4-FFF2-40B4-BE49-F238E27FC236}">
                <a16:creationId xmlns:a16="http://schemas.microsoft.com/office/drawing/2014/main" id="{119C0744-60BB-4B34-9951-674C9B056C2B}"/>
              </a:ext>
            </a:extLst>
          </p:cNvPr>
          <p:cNvGrpSpPr>
            <a:grpSpLocks/>
          </p:cNvGrpSpPr>
          <p:nvPr/>
        </p:nvGrpSpPr>
        <p:grpSpPr bwMode="auto">
          <a:xfrm>
            <a:off x="8943976" y="2374900"/>
            <a:ext cx="936625" cy="673101"/>
            <a:chOff x="0" y="0"/>
            <a:chExt cx="589" cy="424"/>
          </a:xfrm>
        </p:grpSpPr>
        <p:pic>
          <p:nvPicPr>
            <p:cNvPr id="23635" name="Picture 3">
              <a:extLst>
                <a:ext uri="{FF2B5EF4-FFF2-40B4-BE49-F238E27FC236}">
                  <a16:creationId xmlns:a16="http://schemas.microsoft.com/office/drawing/2014/main" id="{9E624D84-76E0-47D8-991E-B27376CED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4"/>
              <a:ext cx="5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36" name="Picture 4">
              <a:extLst>
                <a:ext uri="{FF2B5EF4-FFF2-40B4-BE49-F238E27FC236}">
                  <a16:creationId xmlns:a16="http://schemas.microsoft.com/office/drawing/2014/main" id="{BEC7E288-528E-4319-B351-A1EC9329A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" y="0"/>
              <a:ext cx="36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5125" name="Picture 5">
            <a:extLst>
              <a:ext uri="{FF2B5EF4-FFF2-40B4-BE49-F238E27FC236}">
                <a16:creationId xmlns:a16="http://schemas.microsoft.com/office/drawing/2014/main" id="{95036900-5512-483B-8166-D2792C1E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84500"/>
            <a:ext cx="8509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836AB6F-0969-4BF7-9C3D-AEC1C55C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38438"/>
            <a:ext cx="20955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7" name="Picture 7">
            <a:extLst>
              <a:ext uri="{FF2B5EF4-FFF2-40B4-BE49-F238E27FC236}">
                <a16:creationId xmlns:a16="http://schemas.microsoft.com/office/drawing/2014/main" id="{F6B6FB4D-8A85-4D04-9E7F-AE1C02C0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6" y="2984500"/>
            <a:ext cx="2289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5131" name="Group 11">
            <a:extLst>
              <a:ext uri="{FF2B5EF4-FFF2-40B4-BE49-F238E27FC236}">
                <a16:creationId xmlns:a16="http://schemas.microsoft.com/office/drawing/2014/main" id="{D8F64166-8AC3-4C56-8336-9F26F9BAC7F6}"/>
              </a:ext>
            </a:extLst>
          </p:cNvPr>
          <p:cNvGraphicFramePr>
            <a:graphicFrameLocks noGrp="1"/>
          </p:cNvGraphicFramePr>
          <p:nvPr/>
        </p:nvGraphicFramePr>
        <p:xfrm>
          <a:off x="2414588" y="890589"/>
          <a:ext cx="1219200" cy="4857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ヒラギノ角ゴ ProN W3" charset="-128"/>
                        <a:cs typeface="ヒラギノ角ゴ ProN W3" charset="-128"/>
                        <a:sym typeface="Lucida Grande" charset="0"/>
                      </a:endParaRPr>
                    </a:p>
                  </a:txBody>
                  <a:tcPr marL="50800" marR="50800" marT="50813" marB="5081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565" name="Group 20">
            <a:extLst>
              <a:ext uri="{FF2B5EF4-FFF2-40B4-BE49-F238E27FC236}">
                <a16:creationId xmlns:a16="http://schemas.microsoft.com/office/drawing/2014/main" id="{03B14980-4867-4CE1-B426-C2988A2EA1D4}"/>
              </a:ext>
            </a:extLst>
          </p:cNvPr>
          <p:cNvGrpSpPr>
            <a:grpSpLocks/>
          </p:cNvGrpSpPr>
          <p:nvPr/>
        </p:nvGrpSpPr>
        <p:grpSpPr bwMode="auto">
          <a:xfrm>
            <a:off x="7678738" y="4122738"/>
            <a:ext cx="1420811" cy="1039812"/>
            <a:chOff x="0" y="0"/>
            <a:chExt cx="894" cy="654"/>
          </a:xfrm>
        </p:grpSpPr>
        <p:pic>
          <p:nvPicPr>
            <p:cNvPr id="23633" name="Picture 21">
              <a:extLst>
                <a:ext uri="{FF2B5EF4-FFF2-40B4-BE49-F238E27FC236}">
                  <a16:creationId xmlns:a16="http://schemas.microsoft.com/office/drawing/2014/main" id="{F335CDB4-3958-4DE7-8F50-D719F8204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3"/>
              <a:ext cx="894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34" name="Picture 22">
              <a:extLst>
                <a:ext uri="{FF2B5EF4-FFF2-40B4-BE49-F238E27FC236}">
                  <a16:creationId xmlns:a16="http://schemas.microsoft.com/office/drawing/2014/main" id="{09F55313-40EC-4EF5-BB89-825DDD868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" y="0"/>
              <a:ext cx="73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23">
            <a:extLst>
              <a:ext uri="{FF2B5EF4-FFF2-40B4-BE49-F238E27FC236}">
                <a16:creationId xmlns:a16="http://schemas.microsoft.com/office/drawing/2014/main" id="{DCF5BBB2-A582-4331-A369-64CE6773B620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4462464"/>
            <a:ext cx="1460501" cy="1214437"/>
            <a:chOff x="0" y="0"/>
            <a:chExt cx="920" cy="764"/>
          </a:xfrm>
        </p:grpSpPr>
        <p:pic>
          <p:nvPicPr>
            <p:cNvPr id="23631" name="Picture 24">
              <a:extLst>
                <a:ext uri="{FF2B5EF4-FFF2-40B4-BE49-F238E27FC236}">
                  <a16:creationId xmlns:a16="http://schemas.microsoft.com/office/drawing/2014/main" id="{E18C9EB8-AC9B-45C5-A64D-D3C121884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3"/>
              <a:ext cx="92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32" name="Picture 25">
              <a:extLst>
                <a:ext uri="{FF2B5EF4-FFF2-40B4-BE49-F238E27FC236}">
                  <a16:creationId xmlns:a16="http://schemas.microsoft.com/office/drawing/2014/main" id="{624A33AC-1900-48CE-A15A-E6C98AA8E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" y="0"/>
              <a:ext cx="557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26">
            <a:extLst>
              <a:ext uri="{FF2B5EF4-FFF2-40B4-BE49-F238E27FC236}">
                <a16:creationId xmlns:a16="http://schemas.microsoft.com/office/drawing/2014/main" id="{B1BE6897-D5B3-4954-ACB5-52B4620CFDA5}"/>
              </a:ext>
            </a:extLst>
          </p:cNvPr>
          <p:cNvGrpSpPr>
            <a:grpSpLocks/>
          </p:cNvGrpSpPr>
          <p:nvPr/>
        </p:nvGrpSpPr>
        <p:grpSpPr bwMode="auto">
          <a:xfrm>
            <a:off x="2233614" y="2286000"/>
            <a:ext cx="936625" cy="762000"/>
            <a:chOff x="0" y="0"/>
            <a:chExt cx="589" cy="479"/>
          </a:xfrm>
        </p:grpSpPr>
        <p:pic>
          <p:nvPicPr>
            <p:cNvPr id="23629" name="Picture 27">
              <a:extLst>
                <a:ext uri="{FF2B5EF4-FFF2-40B4-BE49-F238E27FC236}">
                  <a16:creationId xmlns:a16="http://schemas.microsoft.com/office/drawing/2014/main" id="{0F535BD2-1503-4421-80E2-E3117D527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9"/>
              <a:ext cx="5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30" name="Picture 28">
              <a:extLst>
                <a:ext uri="{FF2B5EF4-FFF2-40B4-BE49-F238E27FC236}">
                  <a16:creationId xmlns:a16="http://schemas.microsoft.com/office/drawing/2014/main" id="{FE115C8D-C2C0-4B62-8E3B-166A79C7E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0"/>
              <a:ext cx="344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29">
            <a:extLst>
              <a:ext uri="{FF2B5EF4-FFF2-40B4-BE49-F238E27FC236}">
                <a16:creationId xmlns:a16="http://schemas.microsoft.com/office/drawing/2014/main" id="{D0BF361A-A154-44E0-B063-8ACFB9AE7A47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2501901"/>
            <a:ext cx="4140200" cy="1235076"/>
            <a:chOff x="0" y="0"/>
            <a:chExt cx="2608" cy="778"/>
          </a:xfrm>
        </p:grpSpPr>
        <p:pic>
          <p:nvPicPr>
            <p:cNvPr id="23619" name="Picture 30">
              <a:extLst>
                <a:ext uri="{FF2B5EF4-FFF2-40B4-BE49-F238E27FC236}">
                  <a16:creationId xmlns:a16="http://schemas.microsoft.com/office/drawing/2014/main" id="{EBD19B6D-D1C0-4A15-B0C1-1AFBC654C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0" name="Picture 31">
              <a:extLst>
                <a:ext uri="{FF2B5EF4-FFF2-40B4-BE49-F238E27FC236}">
                  <a16:creationId xmlns:a16="http://schemas.microsoft.com/office/drawing/2014/main" id="{002A782F-7762-4EF3-8740-314363818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" y="136"/>
              <a:ext cx="16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1" name="Picture 32">
              <a:extLst>
                <a:ext uri="{FF2B5EF4-FFF2-40B4-BE49-F238E27FC236}">
                  <a16:creationId xmlns:a16="http://schemas.microsoft.com/office/drawing/2014/main" id="{C013BE80-26E0-4C96-81D3-05D4EDADD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280"/>
              <a:ext cx="1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2" name="Picture 33">
              <a:extLst>
                <a:ext uri="{FF2B5EF4-FFF2-40B4-BE49-F238E27FC236}">
                  <a16:creationId xmlns:a16="http://schemas.microsoft.com/office/drawing/2014/main" id="{A899F19D-7F2C-4DA0-A2D6-843D0DB95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432"/>
              <a:ext cx="1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3" name="Picture 34">
              <a:extLst>
                <a:ext uri="{FF2B5EF4-FFF2-40B4-BE49-F238E27FC236}">
                  <a16:creationId xmlns:a16="http://schemas.microsoft.com/office/drawing/2014/main" id="{FAE1029A-6F56-4C3D-A75B-B36E17E48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520"/>
              <a:ext cx="20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4" name="Picture 35">
              <a:extLst>
                <a:ext uri="{FF2B5EF4-FFF2-40B4-BE49-F238E27FC236}">
                  <a16:creationId xmlns:a16="http://schemas.microsoft.com/office/drawing/2014/main" id="{9F20E620-B0ED-4E5D-B52D-068760CEF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" y="528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5" name="Picture 36">
              <a:extLst>
                <a:ext uri="{FF2B5EF4-FFF2-40B4-BE49-F238E27FC236}">
                  <a16:creationId xmlns:a16="http://schemas.microsoft.com/office/drawing/2014/main" id="{11016C8A-5FA1-41FD-9C6A-1AC4AA35D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" y="472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6" name="Picture 37">
              <a:extLst>
                <a:ext uri="{FF2B5EF4-FFF2-40B4-BE49-F238E27FC236}">
                  <a16:creationId xmlns:a16="http://schemas.microsoft.com/office/drawing/2014/main" id="{FC9154B6-34C4-4A23-8A60-F0D5A8AF4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368"/>
              <a:ext cx="18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7" name="Picture 38">
              <a:extLst>
                <a:ext uri="{FF2B5EF4-FFF2-40B4-BE49-F238E27FC236}">
                  <a16:creationId xmlns:a16="http://schemas.microsoft.com/office/drawing/2014/main" id="{AE100313-502F-4D0B-9231-F6AB121C8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" y="232"/>
              <a:ext cx="16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28" name="Picture 39">
              <a:extLst>
                <a:ext uri="{FF2B5EF4-FFF2-40B4-BE49-F238E27FC236}">
                  <a16:creationId xmlns:a16="http://schemas.microsoft.com/office/drawing/2014/main" id="{E494C853-944D-4690-A0B6-B89A918BB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80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43">
            <a:extLst>
              <a:ext uri="{FF2B5EF4-FFF2-40B4-BE49-F238E27FC236}">
                <a16:creationId xmlns:a16="http://schemas.microsoft.com/office/drawing/2014/main" id="{AEA3240A-F5F1-4D05-B911-6A91459BA87D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3619500"/>
            <a:ext cx="1193800" cy="781051"/>
            <a:chOff x="0" y="0"/>
            <a:chExt cx="751" cy="492"/>
          </a:xfrm>
        </p:grpSpPr>
        <p:pic>
          <p:nvPicPr>
            <p:cNvPr id="23617" name="Picture 44">
              <a:extLst>
                <a:ext uri="{FF2B5EF4-FFF2-40B4-BE49-F238E27FC236}">
                  <a16:creationId xmlns:a16="http://schemas.microsoft.com/office/drawing/2014/main" id="{7B9114A2-6F4B-4A81-9241-143C9D06ED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2"/>
              <a:ext cx="75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18" name="Picture 45">
              <a:extLst>
                <a:ext uri="{FF2B5EF4-FFF2-40B4-BE49-F238E27FC236}">
                  <a16:creationId xmlns:a16="http://schemas.microsoft.com/office/drawing/2014/main" id="{524F4697-F39F-4CFF-A00B-693D7C78D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" y="0"/>
              <a:ext cx="664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46">
            <a:extLst>
              <a:ext uri="{FF2B5EF4-FFF2-40B4-BE49-F238E27FC236}">
                <a16:creationId xmlns:a16="http://schemas.microsoft.com/office/drawing/2014/main" id="{A3F2AA96-D7EC-416D-A335-F251C57D222D}"/>
              </a:ext>
            </a:extLst>
          </p:cNvPr>
          <p:cNvGrpSpPr>
            <a:grpSpLocks/>
          </p:cNvGrpSpPr>
          <p:nvPr/>
        </p:nvGrpSpPr>
        <p:grpSpPr bwMode="auto">
          <a:xfrm>
            <a:off x="2962276" y="4279900"/>
            <a:ext cx="1420813" cy="882651"/>
            <a:chOff x="0" y="0"/>
            <a:chExt cx="894" cy="556"/>
          </a:xfrm>
        </p:grpSpPr>
        <p:pic>
          <p:nvPicPr>
            <p:cNvPr id="23615" name="Picture 47">
              <a:extLst>
                <a:ext uri="{FF2B5EF4-FFF2-40B4-BE49-F238E27FC236}">
                  <a16:creationId xmlns:a16="http://schemas.microsoft.com/office/drawing/2014/main" id="{8C5FB37C-4BBC-44C8-940D-08BC5E50E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"/>
              <a:ext cx="894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16" name="Picture 48">
              <a:extLst>
                <a:ext uri="{FF2B5EF4-FFF2-40B4-BE49-F238E27FC236}">
                  <a16:creationId xmlns:a16="http://schemas.microsoft.com/office/drawing/2014/main" id="{2EE0C471-CA6B-4750-94B6-F8211AF9D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" y="0"/>
              <a:ext cx="576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49">
            <a:extLst>
              <a:ext uri="{FF2B5EF4-FFF2-40B4-BE49-F238E27FC236}">
                <a16:creationId xmlns:a16="http://schemas.microsoft.com/office/drawing/2014/main" id="{AA7BAEF0-39D7-4F4D-8F16-BA9675868EF2}"/>
              </a:ext>
            </a:extLst>
          </p:cNvPr>
          <p:cNvGrpSpPr>
            <a:grpSpLocks/>
          </p:cNvGrpSpPr>
          <p:nvPr/>
        </p:nvGrpSpPr>
        <p:grpSpPr bwMode="auto">
          <a:xfrm>
            <a:off x="6165851" y="4635500"/>
            <a:ext cx="1460500" cy="1041401"/>
            <a:chOff x="0" y="0"/>
            <a:chExt cx="920" cy="656"/>
          </a:xfrm>
        </p:grpSpPr>
        <p:pic>
          <p:nvPicPr>
            <p:cNvPr id="23613" name="Picture 50">
              <a:extLst>
                <a:ext uri="{FF2B5EF4-FFF2-40B4-BE49-F238E27FC236}">
                  <a16:creationId xmlns:a16="http://schemas.microsoft.com/office/drawing/2014/main" id="{9E52B2C8-19C3-47A4-841A-33E94799A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5"/>
              <a:ext cx="92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14" name="Picture 51">
              <a:extLst>
                <a:ext uri="{FF2B5EF4-FFF2-40B4-BE49-F238E27FC236}">
                  <a16:creationId xmlns:a16="http://schemas.microsoft.com/office/drawing/2014/main" id="{DD5B779D-2AA2-49DB-97F2-3DC06B990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0"/>
              <a:ext cx="720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52">
            <a:extLst>
              <a:ext uri="{FF2B5EF4-FFF2-40B4-BE49-F238E27FC236}">
                <a16:creationId xmlns:a16="http://schemas.microsoft.com/office/drawing/2014/main" id="{4304AF4D-7C4C-46F7-B528-FC30C5D6E417}"/>
              </a:ext>
            </a:extLst>
          </p:cNvPr>
          <p:cNvGrpSpPr>
            <a:grpSpLocks/>
          </p:cNvGrpSpPr>
          <p:nvPr/>
        </p:nvGrpSpPr>
        <p:grpSpPr bwMode="auto">
          <a:xfrm>
            <a:off x="8593138" y="3644900"/>
            <a:ext cx="1193799" cy="755651"/>
            <a:chOff x="0" y="0"/>
            <a:chExt cx="751" cy="476"/>
          </a:xfrm>
        </p:grpSpPr>
        <p:pic>
          <p:nvPicPr>
            <p:cNvPr id="23611" name="Picture 53">
              <a:extLst>
                <a:ext uri="{FF2B5EF4-FFF2-40B4-BE49-F238E27FC236}">
                  <a16:creationId xmlns:a16="http://schemas.microsoft.com/office/drawing/2014/main" id="{0133363D-6C5F-46E7-998E-973AB11F9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"/>
              <a:ext cx="75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12" name="Picture 54">
              <a:extLst>
                <a:ext uri="{FF2B5EF4-FFF2-40B4-BE49-F238E27FC236}">
                  <a16:creationId xmlns:a16="http://schemas.microsoft.com/office/drawing/2014/main" id="{90D16AB4-FAA6-4CD2-81A0-9607D65E7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" y="0"/>
              <a:ext cx="32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55">
            <a:extLst>
              <a:ext uri="{FF2B5EF4-FFF2-40B4-BE49-F238E27FC236}">
                <a16:creationId xmlns:a16="http://schemas.microsoft.com/office/drawing/2014/main" id="{5E845205-BC13-42CD-A5B9-AA68C55A71D1}"/>
              </a:ext>
            </a:extLst>
          </p:cNvPr>
          <p:cNvGrpSpPr>
            <a:grpSpLocks/>
          </p:cNvGrpSpPr>
          <p:nvPr/>
        </p:nvGrpSpPr>
        <p:grpSpPr bwMode="auto">
          <a:xfrm>
            <a:off x="8864600" y="2997201"/>
            <a:ext cx="1028700" cy="657225"/>
            <a:chOff x="0" y="0"/>
            <a:chExt cx="648" cy="414"/>
          </a:xfrm>
        </p:grpSpPr>
        <p:pic>
          <p:nvPicPr>
            <p:cNvPr id="23609" name="Picture 56">
              <a:extLst>
                <a:ext uri="{FF2B5EF4-FFF2-40B4-BE49-F238E27FC236}">
                  <a16:creationId xmlns:a16="http://schemas.microsoft.com/office/drawing/2014/main" id="{D226E0AE-4365-49F5-B579-F708AFA79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" y="109"/>
              <a:ext cx="63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610" name="Picture 57">
              <a:extLst>
                <a:ext uri="{FF2B5EF4-FFF2-40B4-BE49-F238E27FC236}">
                  <a16:creationId xmlns:a16="http://schemas.microsoft.com/office/drawing/2014/main" id="{6D3A861C-3918-43CF-A3BF-09556F0CF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63">
            <a:extLst>
              <a:ext uri="{FF2B5EF4-FFF2-40B4-BE49-F238E27FC236}">
                <a16:creationId xmlns:a16="http://schemas.microsoft.com/office/drawing/2014/main" id="{15C1B7C0-3ACA-4A2C-A568-B7F0FF552CD6}"/>
              </a:ext>
            </a:extLst>
          </p:cNvPr>
          <p:cNvGrpSpPr>
            <a:grpSpLocks/>
          </p:cNvGrpSpPr>
          <p:nvPr/>
        </p:nvGrpSpPr>
        <p:grpSpPr bwMode="auto">
          <a:xfrm>
            <a:off x="4840289" y="1250950"/>
            <a:ext cx="2490787" cy="1728788"/>
            <a:chOff x="3316288" y="1250950"/>
            <a:chExt cx="2490787" cy="1728788"/>
          </a:xfrm>
        </p:grpSpPr>
        <p:pic>
          <p:nvPicPr>
            <p:cNvPr id="23607" name="Picture 19">
              <a:extLst>
                <a:ext uri="{FF2B5EF4-FFF2-40B4-BE49-F238E27FC236}">
                  <a16:creationId xmlns:a16="http://schemas.microsoft.com/office/drawing/2014/main" id="{A74C7711-FCB2-4F80-AEAE-4D845FF2C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288" y="1250950"/>
              <a:ext cx="2490787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3608" name="Rectangle 65">
              <a:extLst>
                <a:ext uri="{FF2B5EF4-FFF2-40B4-BE49-F238E27FC236}">
                  <a16:creationId xmlns:a16="http://schemas.microsoft.com/office/drawing/2014/main" id="{29E5D9E9-BC46-4371-8CBC-ED738829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447800"/>
              <a:ext cx="2293937" cy="132873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Ctr="1"/>
            <a:lstStyle/>
            <a:p>
              <a:pPr algn="ctr" eaLnBrk="0" hangingPunct="0">
                <a:defRPr/>
              </a:pPr>
              <a:r>
                <a:rPr lang="en-US" dirty="0">
                  <a:ea typeface="GE Inspira Medium" charset="0"/>
                  <a:cs typeface="GE Inspira Medium" charset="0"/>
                </a:rPr>
                <a:t>Patient ID Manager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FFDD483-F6EF-45B9-BC61-81CAED56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63738"/>
            <a:ext cx="2108200" cy="228600"/>
          </a:xfrm>
          <a:prstGeom prst="rect">
            <a:avLst/>
          </a:prstGeom>
          <a:solidFill>
            <a:srgbClr val="1E4191"/>
          </a:solidFill>
          <a:ln w="9525">
            <a:noFill/>
            <a:round/>
            <a:headEnd/>
            <a:tailEnd/>
          </a:ln>
        </p:spPr>
        <p:txBody>
          <a:bodyPr tIns="0" bIns="0" anchor="ctr" anchorCtr="1"/>
          <a:lstStyle/>
          <a:p>
            <a:pPr eaLnBrk="0" hangingPunct="0">
              <a:tabLst>
                <a:tab pos="744538" algn="l"/>
                <a:tab pos="1371600" algn="l"/>
                <a:tab pos="1770063" algn="l"/>
                <a:tab pos="2405063" algn="l"/>
              </a:tabLst>
              <a:defRPr/>
            </a:pPr>
            <a:r>
              <a:rPr lang="en-US" sz="1000" dirty="0">
                <a:solidFill>
                  <a:schemeClr val="bg1"/>
                </a:solidFill>
                <a:ea typeface="ヒラギノ角ゴ Pro W3" charset="-128"/>
                <a:cs typeface="ヒラギノ角ゴ Pro W3" charset="-128"/>
              </a:rPr>
              <a:t>Gary Collins	PCP	3562A	99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71672C-6F94-4DDD-834C-D6EA2B97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27263"/>
            <a:ext cx="2108200" cy="228600"/>
          </a:xfrm>
          <a:prstGeom prst="rect">
            <a:avLst/>
          </a:prstGeom>
          <a:solidFill>
            <a:srgbClr val="1E4191"/>
          </a:solidFill>
          <a:ln w="9525">
            <a:noFill/>
            <a:round/>
            <a:headEnd/>
            <a:tailEnd/>
          </a:ln>
        </p:spPr>
        <p:txBody>
          <a:bodyPr tIns="0" bIns="0" anchor="ctr" anchorCtr="1"/>
          <a:lstStyle/>
          <a:p>
            <a:pPr eaLnBrk="0" hangingPunct="0">
              <a:tabLst>
                <a:tab pos="744538" algn="l"/>
                <a:tab pos="1371600" algn="l"/>
                <a:tab pos="1770063" algn="l"/>
                <a:tab pos="2405063" algn="l"/>
              </a:tabLst>
              <a:defRPr/>
            </a:pPr>
            <a:r>
              <a:rPr lang="en-US" sz="1000" dirty="0">
                <a:solidFill>
                  <a:schemeClr val="bg1"/>
                </a:solidFill>
                <a:ea typeface="ヒラギノ角ゴ Pro W3" charset="-128"/>
                <a:cs typeface="ヒラギノ角ゴ Pro W3" charset="-128"/>
              </a:rPr>
              <a:t>Gary Collins	Specialty	0320	99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902A9E-F6CA-40E1-ABC1-FD536D53B4D4}"/>
              </a:ext>
            </a:extLst>
          </p:cNvPr>
          <p:cNvSpPr/>
          <p:nvPr/>
        </p:nvSpPr>
        <p:spPr bwMode="auto">
          <a:xfrm>
            <a:off x="5029200" y="2489204"/>
            <a:ext cx="2108200" cy="228600"/>
          </a:xfrm>
          <a:prstGeom prst="rect">
            <a:avLst/>
          </a:prstGeom>
          <a:solidFill>
            <a:srgbClr val="9DAA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 anchorCtr="1"/>
          <a:lstStyle/>
          <a:p>
            <a:pPr eaLnBrk="0" hangingPunct="0">
              <a:tabLst>
                <a:tab pos="744538" algn="l"/>
                <a:tab pos="1371600" algn="l"/>
                <a:tab pos="1770063" algn="l"/>
                <a:tab pos="2405063" algn="l"/>
              </a:tabLst>
              <a:defRPr/>
            </a:pPr>
            <a:r>
              <a:rPr lang="en-US" sz="1000" dirty="0">
                <a:solidFill>
                  <a:srgbClr val="1E4191">
                    <a:alpha val="50000"/>
                  </a:srgbClr>
                </a:solidFill>
                <a:ea typeface="ヒラギノ角ゴ Pro W3" charset="-128"/>
                <a:cs typeface="GE Inspira Medium"/>
              </a:rPr>
              <a:t>Gary Collin	Hospital 2	333	30</a:t>
            </a:r>
          </a:p>
        </p:txBody>
      </p:sp>
      <p:sp>
        <p:nvSpPr>
          <p:cNvPr id="23578" name="Rectangle 72">
            <a:extLst>
              <a:ext uri="{FF2B5EF4-FFF2-40B4-BE49-F238E27FC236}">
                <a16:creationId xmlns:a16="http://schemas.microsoft.com/office/drawing/2014/main" id="{B72154EF-1FC6-4288-B895-82C6EB75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52600"/>
            <a:ext cx="2108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tIns="0" bIns="0" anchor="ctr" anchorCtr="1"/>
          <a:lstStyle/>
          <a:p>
            <a:pPr eaLnBrk="0" hangingPunct="0">
              <a:tabLst>
                <a:tab pos="744538" algn="l"/>
                <a:tab pos="1371600" algn="l"/>
                <a:tab pos="1770063" algn="l"/>
                <a:tab pos="2405063" algn="l"/>
              </a:tabLst>
              <a:defRPr/>
            </a:pPr>
            <a:r>
              <a:rPr lang="en-US" sz="1000" dirty="0">
                <a:ea typeface="ヒラギノ角ゴ Pro W3" charset="-128"/>
                <a:cs typeface="ヒラギノ角ゴ Pro W3" charset="-128"/>
              </a:rPr>
              <a:t>Name	Site	MRN	%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5124D303-DC4B-47ED-854F-3107BF27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32" y="2433704"/>
            <a:ext cx="520700" cy="355597"/>
          </a:xfrm>
          <a:prstGeom prst="wedgeRoundRectCallout">
            <a:avLst>
              <a:gd name="adj1" fmla="val -61275"/>
              <a:gd name="adj2" fmla="val 79573"/>
              <a:gd name="adj3" fmla="val 16667"/>
            </a:avLst>
          </a:prstGeom>
          <a:solidFill>
            <a:srgbClr val="1D419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" bIns="0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MRN 3562A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ACB7E5F1-C5E2-4518-8B97-9997E1C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90973"/>
            <a:ext cx="609600" cy="334965"/>
          </a:xfrm>
          <a:prstGeom prst="wedgeRoundRectCallout">
            <a:avLst>
              <a:gd name="adj1" fmla="val -46435"/>
              <a:gd name="adj2" fmla="val 10492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" bIns="0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MRN 0320</a:t>
            </a:r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9F2B5EB8-274B-47E2-BBDD-355EBDDE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657600"/>
            <a:ext cx="609600" cy="211138"/>
          </a:xfrm>
          <a:prstGeom prst="wedgeRoundRectCallout">
            <a:avLst>
              <a:gd name="adj1" fmla="val -46435"/>
              <a:gd name="adj2" fmla="val 10492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" bIns="0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MRN 333</a:t>
            </a:r>
          </a:p>
        </p:txBody>
      </p:sp>
      <p:sp>
        <p:nvSpPr>
          <p:cNvPr id="23583" name="AutoShape 18">
            <a:extLst>
              <a:ext uri="{FF2B5EF4-FFF2-40B4-BE49-F238E27FC236}">
                <a16:creationId xmlns:a16="http://schemas.microsoft.com/office/drawing/2014/main" id="{4DDFE57C-BD5E-472B-B248-D1B05ED0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91000"/>
            <a:ext cx="762000" cy="609600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C7D5F4"/>
                </a:solidFill>
              </a:rPr>
              <a:t>PUBLIC </a:t>
            </a:r>
            <a:br>
              <a:rPr lang="en-US" altLang="en-US" sz="1200">
                <a:solidFill>
                  <a:srgbClr val="C7D5F4"/>
                </a:solidFill>
              </a:rPr>
            </a:br>
            <a:r>
              <a:rPr lang="en-US" altLang="en-US" sz="1200">
                <a:solidFill>
                  <a:srgbClr val="C7D5F4"/>
                </a:solidFill>
              </a:rPr>
              <a:t>HEALTH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C7D5F4"/>
                </a:solidFill>
              </a:rPr>
              <a:t> Registries</a:t>
            </a:r>
          </a:p>
        </p:txBody>
      </p:sp>
      <p:sp>
        <p:nvSpPr>
          <p:cNvPr id="23584" name="AutoShape 18">
            <a:extLst>
              <a:ext uri="{FF2B5EF4-FFF2-40B4-BE49-F238E27FC236}">
                <a16:creationId xmlns:a16="http://schemas.microsoft.com/office/drawing/2014/main" id="{2984208C-33DF-47F5-8522-BC8D73D2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4953000"/>
            <a:ext cx="1325563" cy="446088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C7D5F4"/>
                </a:solidFill>
              </a:rPr>
              <a:t>PHARMACY/PBMs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C7D5F4"/>
                </a:solidFill>
              </a:rPr>
              <a:t> RX History</a:t>
            </a:r>
            <a:endParaRPr lang="en-US" altLang="en-US" sz="800" b="1">
              <a:solidFill>
                <a:srgbClr val="C7D5F4"/>
              </a:solidFill>
            </a:endParaRPr>
          </a:p>
        </p:txBody>
      </p:sp>
      <p:sp>
        <p:nvSpPr>
          <p:cNvPr id="23585" name="AutoShape 18">
            <a:extLst>
              <a:ext uri="{FF2B5EF4-FFF2-40B4-BE49-F238E27FC236}">
                <a16:creationId xmlns:a16="http://schemas.microsoft.com/office/drawing/2014/main" id="{1DCACF23-8796-4432-A347-163AB850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9" y="5207000"/>
            <a:ext cx="1201737" cy="769938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4157AD"/>
                </a:solidFill>
              </a:rPr>
              <a:t>SPECIALTY</a:t>
            </a:r>
            <a:br>
              <a:rPr lang="en-US" altLang="en-US" sz="1200">
                <a:solidFill>
                  <a:srgbClr val="4157AD"/>
                </a:solidFill>
              </a:rPr>
            </a:br>
            <a:r>
              <a:rPr lang="en-US" altLang="en-US" sz="1200">
                <a:solidFill>
                  <a:srgbClr val="4157AD"/>
                </a:solidFill>
              </a:rPr>
              <a:t>PRACTICE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4157AD"/>
                </a:solidFill>
              </a:rPr>
              <a:t> Practice Management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4157AD"/>
                </a:solidFill>
              </a:rPr>
              <a:t> EMR</a:t>
            </a:r>
            <a:endParaRPr lang="en-US" altLang="en-US" sz="800" b="1">
              <a:solidFill>
                <a:srgbClr val="4157AD"/>
              </a:solidFill>
            </a:endParaRPr>
          </a:p>
        </p:txBody>
      </p:sp>
      <p:sp>
        <p:nvSpPr>
          <p:cNvPr id="23586" name="AutoShape 18">
            <a:extLst>
              <a:ext uri="{FF2B5EF4-FFF2-40B4-BE49-F238E27FC236}">
                <a16:creationId xmlns:a16="http://schemas.microsoft.com/office/drawing/2014/main" id="{E6FC39F5-CB6E-43A4-B751-881F26BE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07000"/>
            <a:ext cx="1201738" cy="769938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C7D5F4"/>
                </a:solidFill>
              </a:rPr>
              <a:t>HOSPITAL 1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C7D5F4"/>
                </a:solidFill>
              </a:rPr>
              <a:t> EMR/PM’s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C7D5F4"/>
                </a:solidFill>
              </a:rPr>
              <a:t> Lab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 b="1">
                <a:solidFill>
                  <a:srgbClr val="C7D5F4"/>
                </a:solidFill>
              </a:rPr>
              <a:t> PACS Archive</a:t>
            </a:r>
          </a:p>
        </p:txBody>
      </p:sp>
      <p:sp>
        <p:nvSpPr>
          <p:cNvPr id="23587" name="AutoShape 18">
            <a:extLst>
              <a:ext uri="{FF2B5EF4-FFF2-40B4-BE49-F238E27FC236}">
                <a16:creationId xmlns:a16="http://schemas.microsoft.com/office/drawing/2014/main" id="{D6ED4C73-36F4-4830-A805-93EA97BC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808539"/>
            <a:ext cx="1201738" cy="771525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4157AD"/>
                </a:solidFill>
              </a:rPr>
              <a:t>HOSPITAL 2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4157AD"/>
                </a:solidFill>
              </a:rPr>
              <a:t> EMR/PM’s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4157AD"/>
                </a:solidFill>
              </a:rPr>
              <a:t> Lab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 b="1">
                <a:solidFill>
                  <a:srgbClr val="4157AD"/>
                </a:solidFill>
              </a:rPr>
              <a:t> PACS Archive</a:t>
            </a:r>
          </a:p>
        </p:txBody>
      </p:sp>
      <p:sp>
        <p:nvSpPr>
          <p:cNvPr id="23588" name="AutoShape 18">
            <a:extLst>
              <a:ext uri="{FF2B5EF4-FFF2-40B4-BE49-F238E27FC236}">
                <a16:creationId xmlns:a16="http://schemas.microsoft.com/office/drawing/2014/main" id="{8282F1BA-0D07-4134-AE75-9B88D6B6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600" y="4081463"/>
            <a:ext cx="711200" cy="457200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C7D5F4"/>
                </a:solidFill>
              </a:rPr>
              <a:t>PAYERS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C7D5F4"/>
                </a:solidFill>
              </a:rPr>
              <a:t> Claim Data</a:t>
            </a:r>
            <a:endParaRPr lang="en-US" altLang="en-US" sz="800" b="1">
              <a:solidFill>
                <a:srgbClr val="C7D5F4"/>
              </a:solidFill>
            </a:endParaRPr>
          </a:p>
        </p:txBody>
      </p:sp>
      <p:grpSp>
        <p:nvGrpSpPr>
          <p:cNvPr id="13" name="Group 89">
            <a:extLst>
              <a:ext uri="{FF2B5EF4-FFF2-40B4-BE49-F238E27FC236}">
                <a16:creationId xmlns:a16="http://schemas.microsoft.com/office/drawing/2014/main" id="{6F493503-A1AE-431B-8305-C332124D9C04}"/>
              </a:ext>
            </a:extLst>
          </p:cNvPr>
          <p:cNvGrpSpPr>
            <a:grpSpLocks/>
          </p:cNvGrpSpPr>
          <p:nvPr/>
        </p:nvGrpSpPr>
        <p:grpSpPr bwMode="auto">
          <a:xfrm>
            <a:off x="7678737" y="4127502"/>
            <a:ext cx="1905001" cy="1452562"/>
            <a:chOff x="6154737" y="4127501"/>
            <a:chExt cx="1904995" cy="1452556"/>
          </a:xfrm>
        </p:grpSpPr>
        <p:grpSp>
          <p:nvGrpSpPr>
            <p:cNvPr id="23603" name="Group 45">
              <a:extLst>
                <a:ext uri="{FF2B5EF4-FFF2-40B4-BE49-F238E27FC236}">
                  <a16:creationId xmlns:a16="http://schemas.microsoft.com/office/drawing/2014/main" id="{293523F5-2376-428D-BF23-3630F38A9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4737" y="4127501"/>
              <a:ext cx="1420811" cy="1035051"/>
              <a:chOff x="0" y="0"/>
              <a:chExt cx="894" cy="652"/>
            </a:xfrm>
          </p:grpSpPr>
          <p:pic>
            <p:nvPicPr>
              <p:cNvPr id="23605" name="Picture 46">
                <a:extLst>
                  <a:ext uri="{FF2B5EF4-FFF2-40B4-BE49-F238E27FC236}">
                    <a16:creationId xmlns:a16="http://schemas.microsoft.com/office/drawing/2014/main" id="{85A60BC4-442F-4115-8DDD-D26B5C07F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11"/>
                <a:ext cx="894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23606" name="Picture 47">
                <a:extLst>
                  <a:ext uri="{FF2B5EF4-FFF2-40B4-BE49-F238E27FC236}">
                    <a16:creationId xmlns:a16="http://schemas.microsoft.com/office/drawing/2014/main" id="{34AB4143-2375-457C-BF70-E8155228D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" y="0"/>
                <a:ext cx="736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sp>
          <p:nvSpPr>
            <p:cNvPr id="86" name="AutoShape 18">
              <a:extLst>
                <a:ext uri="{FF2B5EF4-FFF2-40B4-BE49-F238E27FC236}">
                  <a16:creationId xmlns:a16="http://schemas.microsoft.com/office/drawing/2014/main" id="{D976FBF4-C962-473C-871E-CD6649C56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7998" y="4808535"/>
              <a:ext cx="1201734" cy="771522"/>
            </a:xfrm>
            <a:prstGeom prst="roundRect">
              <a:avLst>
                <a:gd name="adj" fmla="val 7940"/>
              </a:avLst>
            </a:prstGeom>
            <a:solidFill>
              <a:schemeClr val="bg1">
                <a:alpha val="74901"/>
              </a:schemeClr>
            </a:solidFill>
            <a:ln w="15875">
              <a:solidFill>
                <a:srgbClr val="A9B9DF">
                  <a:alpha val="74901"/>
                </a:srgbClr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200">
                  <a:solidFill>
                    <a:srgbClr val="C7D5F4"/>
                  </a:solidFill>
                </a:rPr>
                <a:t>HOSPITAL 2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en-US" sz="800">
                  <a:solidFill>
                    <a:srgbClr val="C7D5F4"/>
                  </a:solidFill>
                </a:rPr>
                <a:t> EMR/PM’s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en-US" sz="800">
                  <a:solidFill>
                    <a:srgbClr val="C7D5F4"/>
                  </a:solidFill>
                </a:rPr>
                <a:t> Lab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en-US" sz="800" b="1">
                  <a:solidFill>
                    <a:srgbClr val="C7D5F4"/>
                  </a:solidFill>
                </a:rPr>
                <a:t> PACS Archive</a:t>
              </a:r>
            </a:p>
          </p:txBody>
        </p:sp>
      </p:grpSp>
      <p:grpSp>
        <p:nvGrpSpPr>
          <p:cNvPr id="15" name="Group 85">
            <a:extLst>
              <a:ext uri="{FF2B5EF4-FFF2-40B4-BE49-F238E27FC236}">
                <a16:creationId xmlns:a16="http://schemas.microsoft.com/office/drawing/2014/main" id="{DC125C98-BDA0-42BA-9D5F-5242BCB12928}"/>
              </a:ext>
            </a:extLst>
          </p:cNvPr>
          <p:cNvGrpSpPr>
            <a:grpSpLocks/>
          </p:cNvGrpSpPr>
          <p:nvPr/>
        </p:nvGrpSpPr>
        <p:grpSpPr bwMode="auto">
          <a:xfrm>
            <a:off x="4351339" y="4457700"/>
            <a:ext cx="1546226" cy="1519238"/>
            <a:chOff x="2827332" y="4457700"/>
            <a:chExt cx="1546232" cy="1519232"/>
          </a:xfrm>
        </p:grpSpPr>
        <p:grpSp>
          <p:nvGrpSpPr>
            <p:cNvPr id="23599" name="Group 54">
              <a:extLst>
                <a:ext uri="{FF2B5EF4-FFF2-40B4-BE49-F238E27FC236}">
                  <a16:creationId xmlns:a16="http://schemas.microsoft.com/office/drawing/2014/main" id="{9435249E-7467-493B-B489-CC928EB08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3064" y="4457700"/>
              <a:ext cx="1460500" cy="1219201"/>
              <a:chOff x="0" y="0"/>
              <a:chExt cx="920" cy="768"/>
            </a:xfrm>
          </p:grpSpPr>
          <p:pic>
            <p:nvPicPr>
              <p:cNvPr id="23601" name="Picture 55">
                <a:extLst>
                  <a:ext uri="{FF2B5EF4-FFF2-40B4-BE49-F238E27FC236}">
                    <a16:creationId xmlns:a16="http://schemas.microsoft.com/office/drawing/2014/main" id="{E5F8873F-D079-4BB3-8FEC-D58353DDE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17"/>
                <a:ext cx="920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23602" name="Picture 56">
                <a:extLst>
                  <a:ext uri="{FF2B5EF4-FFF2-40B4-BE49-F238E27FC236}">
                    <a16:creationId xmlns:a16="http://schemas.microsoft.com/office/drawing/2014/main" id="{9EFC4E13-FB9E-43E7-BFA8-BB66A35B7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" y="0"/>
                <a:ext cx="560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sp>
          <p:nvSpPr>
            <p:cNvPr id="91" name="AutoShape 18">
              <a:extLst>
                <a:ext uri="{FF2B5EF4-FFF2-40B4-BE49-F238E27FC236}">
                  <a16:creationId xmlns:a16="http://schemas.microsoft.com/office/drawing/2014/main" id="{2D1D8D4B-AA49-4CC0-BF25-4883DA2C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332" y="5206997"/>
              <a:ext cx="1201742" cy="769935"/>
            </a:xfrm>
            <a:prstGeom prst="roundRect">
              <a:avLst>
                <a:gd name="adj" fmla="val 7940"/>
              </a:avLst>
            </a:prstGeom>
            <a:solidFill>
              <a:schemeClr val="bg1">
                <a:alpha val="74901"/>
              </a:schemeClr>
            </a:solidFill>
            <a:ln w="15875">
              <a:solidFill>
                <a:srgbClr val="A9B9DF">
                  <a:alpha val="74901"/>
                </a:srgbClr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200">
                  <a:solidFill>
                    <a:srgbClr val="C7D5F4"/>
                  </a:solidFill>
                </a:rPr>
                <a:t>SPECIALTY</a:t>
              </a:r>
              <a:br>
                <a:rPr lang="en-US" altLang="en-US" sz="1200">
                  <a:solidFill>
                    <a:srgbClr val="C7D5F4"/>
                  </a:solidFill>
                </a:rPr>
              </a:br>
              <a:r>
                <a:rPr lang="en-US" altLang="en-US" sz="1200">
                  <a:solidFill>
                    <a:srgbClr val="C7D5F4"/>
                  </a:solidFill>
                </a:rPr>
                <a:t>PRACTICE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en-US" sz="800">
                  <a:solidFill>
                    <a:srgbClr val="C7D5F4"/>
                  </a:solidFill>
                </a:rPr>
                <a:t> Practice Management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en-US" sz="800">
                  <a:solidFill>
                    <a:srgbClr val="C7D5F4"/>
                  </a:solidFill>
                </a:rPr>
                <a:t> EMR</a:t>
              </a:r>
              <a:endParaRPr lang="en-US" altLang="en-US" sz="800" b="1">
                <a:solidFill>
                  <a:srgbClr val="C7D5F4"/>
                </a:solidFill>
              </a:endParaRPr>
            </a:p>
          </p:txBody>
        </p:sp>
      </p:grpSp>
      <p:grpSp>
        <p:nvGrpSpPr>
          <p:cNvPr id="17" name="Group 81">
            <a:extLst>
              <a:ext uri="{FF2B5EF4-FFF2-40B4-BE49-F238E27FC236}">
                <a16:creationId xmlns:a16="http://schemas.microsoft.com/office/drawing/2014/main" id="{A8DEBB6D-2215-431E-BDEB-F44B6914E30E}"/>
              </a:ext>
            </a:extLst>
          </p:cNvPr>
          <p:cNvGrpSpPr>
            <a:grpSpLocks/>
          </p:cNvGrpSpPr>
          <p:nvPr/>
        </p:nvGrpSpPr>
        <p:grpSpPr bwMode="auto">
          <a:xfrm>
            <a:off x="2070100" y="1770063"/>
            <a:ext cx="2044700" cy="1277935"/>
            <a:chOff x="546094" y="1770058"/>
            <a:chExt cx="2044700" cy="1277942"/>
          </a:xfrm>
        </p:grpSpPr>
        <p:sp>
          <p:nvSpPr>
            <p:cNvPr id="95" name="AutoShape 18">
              <a:extLst>
                <a:ext uri="{FF2B5EF4-FFF2-40B4-BE49-F238E27FC236}">
                  <a16:creationId xmlns:a16="http://schemas.microsoft.com/office/drawing/2014/main" id="{10746EBF-E552-4D09-ABCB-A0CEA7575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094" y="1770058"/>
              <a:ext cx="2044700" cy="644528"/>
            </a:xfrm>
            <a:prstGeom prst="roundRect">
              <a:avLst>
                <a:gd name="adj" fmla="val 7940"/>
              </a:avLst>
            </a:prstGeom>
            <a:solidFill>
              <a:schemeClr val="bg1">
                <a:alpha val="74901"/>
              </a:schemeClr>
            </a:solidFill>
            <a:ln w="15875">
              <a:solidFill>
                <a:srgbClr val="A9B9DF">
                  <a:alpha val="74901"/>
                </a:srgbClr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en-US" sz="1200">
                  <a:solidFill>
                    <a:srgbClr val="C7D5F4"/>
                  </a:solidFill>
                </a:rPr>
                <a:t>PRIMARY CARE PHYSICIANS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en-US" sz="800">
                  <a:solidFill>
                    <a:srgbClr val="C7D5F4"/>
                  </a:solidFill>
                </a:rPr>
                <a:t> Practice Management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en-US" sz="800">
                  <a:solidFill>
                    <a:srgbClr val="C7D5F4"/>
                  </a:solidFill>
                </a:rPr>
                <a:t> EMR</a:t>
              </a:r>
              <a:endParaRPr lang="en-US" altLang="en-US" sz="800" b="1">
                <a:solidFill>
                  <a:srgbClr val="C7D5F4"/>
                </a:solidFill>
              </a:endParaRPr>
            </a:p>
          </p:txBody>
        </p:sp>
        <p:grpSp>
          <p:nvGrpSpPr>
            <p:cNvPr id="23596" name="Group 7">
              <a:extLst>
                <a:ext uri="{FF2B5EF4-FFF2-40B4-BE49-F238E27FC236}">
                  <a16:creationId xmlns:a16="http://schemas.microsoft.com/office/drawing/2014/main" id="{CED59A0E-ACFB-43D8-9DB2-FF10E3F56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" y="2286000"/>
              <a:ext cx="935038" cy="762000"/>
              <a:chOff x="0" y="0"/>
              <a:chExt cx="589" cy="480"/>
            </a:xfrm>
          </p:grpSpPr>
          <p:pic>
            <p:nvPicPr>
              <p:cNvPr id="23597" name="Picture 8">
                <a:extLst>
                  <a:ext uri="{FF2B5EF4-FFF2-40B4-BE49-F238E27FC236}">
                    <a16:creationId xmlns:a16="http://schemas.microsoft.com/office/drawing/2014/main" id="{C18B6AB6-1AB9-4F8F-B637-01D6926BEA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0"/>
                <a:ext cx="58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23598" name="Picture 9">
                <a:extLst>
                  <a:ext uri="{FF2B5EF4-FFF2-40B4-BE49-F238E27FC236}">
                    <a16:creationId xmlns:a16="http://schemas.microsoft.com/office/drawing/2014/main" id="{5DFCC814-8F39-401E-B620-69482D726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" y="0"/>
                <a:ext cx="34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3591" name="Group 40">
            <a:extLst>
              <a:ext uri="{FF2B5EF4-FFF2-40B4-BE49-F238E27FC236}">
                <a16:creationId xmlns:a16="http://schemas.microsoft.com/office/drawing/2014/main" id="{72AD6790-4178-431F-B412-5A98ADF53162}"/>
              </a:ext>
            </a:extLst>
          </p:cNvPr>
          <p:cNvGrpSpPr>
            <a:grpSpLocks/>
          </p:cNvGrpSpPr>
          <p:nvPr/>
        </p:nvGrpSpPr>
        <p:grpSpPr bwMode="auto">
          <a:xfrm>
            <a:off x="2233613" y="2844800"/>
            <a:ext cx="1009650" cy="812801"/>
            <a:chOff x="0" y="0"/>
            <a:chExt cx="635" cy="512"/>
          </a:xfrm>
        </p:grpSpPr>
        <p:pic>
          <p:nvPicPr>
            <p:cNvPr id="23593" name="Picture 41">
              <a:extLst>
                <a:ext uri="{FF2B5EF4-FFF2-40B4-BE49-F238E27FC236}">
                  <a16:creationId xmlns:a16="http://schemas.microsoft.com/office/drawing/2014/main" id="{ED8DB8D6-2FFF-417B-8C03-9A32B7900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7"/>
              <a:ext cx="63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594" name="Picture 42">
              <a:extLst>
                <a:ext uri="{FF2B5EF4-FFF2-40B4-BE49-F238E27FC236}">
                  <a16:creationId xmlns:a16="http://schemas.microsoft.com/office/drawing/2014/main" id="{405F5D99-DBF7-4A1F-8919-1075168F2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0"/>
              <a:ext cx="336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3582" name="AutoShape 18">
            <a:extLst>
              <a:ext uri="{FF2B5EF4-FFF2-40B4-BE49-F238E27FC236}">
                <a16:creationId xmlns:a16="http://schemas.microsoft.com/office/drawing/2014/main" id="{29234E30-3ACB-4E79-AF07-2EE54F89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3203576"/>
            <a:ext cx="609600" cy="415925"/>
          </a:xfrm>
          <a:prstGeom prst="roundRect">
            <a:avLst>
              <a:gd name="adj" fmla="val 7940"/>
            </a:avLst>
          </a:prstGeom>
          <a:solidFill>
            <a:schemeClr val="bg1">
              <a:alpha val="74901"/>
            </a:schemeClr>
          </a:solidFill>
          <a:ln w="15875">
            <a:solidFill>
              <a:srgbClr val="A9B9DF">
                <a:alpha val="74901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en-US" sz="1200">
                <a:solidFill>
                  <a:srgbClr val="C7D5F4"/>
                </a:solidFill>
              </a:rPr>
              <a:t>LAB</a:t>
            </a:r>
          </a:p>
          <a:p>
            <a:pPr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800">
                <a:solidFill>
                  <a:srgbClr val="C7D5F4"/>
                </a:solidFill>
              </a:rPr>
              <a:t> Results</a:t>
            </a:r>
            <a:endParaRPr lang="en-US" altLang="en-US" sz="800" b="1">
              <a:solidFill>
                <a:srgbClr val="C7D5F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5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 Inspira Pitch</vt:lpstr>
      <vt:lpstr>Lucida Grande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3</cp:revision>
  <dcterms:created xsi:type="dcterms:W3CDTF">2020-06-18T21:44:47Z</dcterms:created>
  <dcterms:modified xsi:type="dcterms:W3CDTF">2020-10-13T17:31:34Z</dcterms:modified>
</cp:coreProperties>
</file>