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5118" autoAdjust="0"/>
  </p:normalViewPr>
  <p:slideViewPr>
    <p:cSldViewPr snapToGrid="0">
      <p:cViewPr varScale="1">
        <p:scale>
          <a:sx n="64" d="100"/>
          <a:sy n="64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AA176-FCA2-4464-91C2-6F17FF3F4B9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C9353-BF8B-4CEF-9C5A-E9ABB4ACA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5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8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8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3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8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3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4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1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9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4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D1F4-8046-4555-A7DA-FBFCE954525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7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5250321" y="1104225"/>
            <a:ext cx="2073762" cy="19188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33216" y="227770"/>
            <a:ext cx="3316316" cy="62409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22468" y="2163275"/>
            <a:ext cx="2329467" cy="814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Patient Identity Manager</a:t>
            </a:r>
          </a:p>
        </p:txBody>
      </p:sp>
      <p:pic>
        <p:nvPicPr>
          <p:cNvPr id="6" name="Graphic 123">
            <a:extLst>
              <a:ext uri="{FF2B5EF4-FFF2-40B4-BE49-F238E27FC236}">
                <a16:creationId xmlns:a16="http://schemas.microsoft.com/office/drawing/2014/main" id="{DF2F6CD5-4B61-7F40-BD0F-446D1E7017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9662" y="1239834"/>
            <a:ext cx="1056082" cy="878473"/>
          </a:xfrm>
          <a:prstGeom prst="rect">
            <a:avLst/>
          </a:prstGeom>
        </p:spPr>
      </p:pic>
      <p:pic>
        <p:nvPicPr>
          <p:cNvPr id="8" name="Graphic 81">
            <a:extLst>
              <a:ext uri="{FF2B5EF4-FFF2-40B4-BE49-F238E27FC236}">
                <a16:creationId xmlns:a16="http://schemas.microsoft.com/office/drawing/2014/main" id="{06513BD8-A7F8-444D-A15D-E163ABC84F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2457" y="1750745"/>
            <a:ext cx="920892" cy="723462"/>
          </a:xfrm>
          <a:prstGeom prst="rect">
            <a:avLst/>
          </a:prstGeom>
        </p:spPr>
      </p:pic>
      <p:pic>
        <p:nvPicPr>
          <p:cNvPr id="10" name="Graphic 121">
            <a:extLst>
              <a:ext uri="{FF2B5EF4-FFF2-40B4-BE49-F238E27FC236}">
                <a16:creationId xmlns:a16="http://schemas.microsoft.com/office/drawing/2014/main" id="{2C9FF427-13D1-C84E-8C68-BE7B9C0380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2457" y="3053637"/>
            <a:ext cx="870759" cy="865158"/>
          </a:xfrm>
          <a:prstGeom prst="rect">
            <a:avLst/>
          </a:prstGeom>
        </p:spPr>
      </p:pic>
      <p:pic>
        <p:nvPicPr>
          <p:cNvPr id="11" name="Graphic 133">
            <a:extLst>
              <a:ext uri="{FF2B5EF4-FFF2-40B4-BE49-F238E27FC236}">
                <a16:creationId xmlns:a16="http://schemas.microsoft.com/office/drawing/2014/main" id="{FA16B81E-C2E7-8040-ADBC-EA5998933D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2457" y="4370413"/>
            <a:ext cx="811318" cy="11554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9626" y="546312"/>
            <a:ext cx="3291029" cy="1164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Healthcare Data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Consumer Systems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585874" y="294723"/>
            <a:ext cx="3316316" cy="62409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93">
            <a:extLst>
              <a:ext uri="{FF2B5EF4-FFF2-40B4-BE49-F238E27FC236}">
                <a16:creationId xmlns:a16="http://schemas.microsoft.com/office/drawing/2014/main" id="{F760CE13-94E3-0D45-A76B-0EA32EAB26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73183" y="3063762"/>
            <a:ext cx="721086" cy="962727"/>
          </a:xfrm>
          <a:prstGeom prst="rect">
            <a:avLst/>
          </a:prstGeom>
        </p:spPr>
      </p:pic>
      <p:pic>
        <p:nvPicPr>
          <p:cNvPr id="22" name="Graphic 96">
            <a:extLst>
              <a:ext uri="{FF2B5EF4-FFF2-40B4-BE49-F238E27FC236}">
                <a16:creationId xmlns:a16="http://schemas.microsoft.com/office/drawing/2014/main" id="{18BDE1C7-2E42-B845-8F7B-A0D864939E8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31225" y="1632450"/>
            <a:ext cx="605001" cy="90166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079299" y="494732"/>
            <a:ext cx="2329467" cy="465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</a:t>
            </a:r>
            <a:r>
              <a:rPr lang="en-US" b="1">
                <a:solidFill>
                  <a:schemeClr val="bg1"/>
                </a:solidFill>
              </a:rPr>
              <a:t>Services 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365226" y="3781894"/>
            <a:ext cx="4036411" cy="268686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81459" y="5495914"/>
            <a:ext cx="3300687" cy="465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Patient Registration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38" name="Graphic 14">
            <a:extLst>
              <a:ext uri="{FF2B5EF4-FFF2-40B4-BE49-F238E27FC236}">
                <a16:creationId xmlns:a16="http://schemas.microsoft.com/office/drawing/2014/main" id="{4C842014-4FE7-8248-B227-C58E30B4C7D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8619" y="4598148"/>
            <a:ext cx="797165" cy="69993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633622" y="1612566"/>
            <a:ext cx="1947195" cy="438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Provider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Data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Organization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Data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Patient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Data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41" name="Graphic 131">
            <a:extLst>
              <a:ext uri="{FF2B5EF4-FFF2-40B4-BE49-F238E27FC236}">
                <a16:creationId xmlns:a16="http://schemas.microsoft.com/office/drawing/2014/main" id="{99ABFAAE-E78B-7D4D-8744-20381B01402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59635" y="4549675"/>
            <a:ext cx="749129" cy="727001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V="1">
            <a:off x="3463044" y="2442642"/>
            <a:ext cx="1804082" cy="140458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V="1">
            <a:off x="6243308" y="3032571"/>
            <a:ext cx="43895" cy="1367749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endCxn id="17" idx="3"/>
          </p:cNvCxnSpPr>
          <p:nvPr/>
        </p:nvCxnSpPr>
        <p:spPr>
          <a:xfrm flipH="1">
            <a:off x="7324083" y="1528401"/>
            <a:ext cx="1755216" cy="535238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6C06FA2-7994-408F-898B-2FB01DB5838C}"/>
              </a:ext>
            </a:extLst>
          </p:cNvPr>
          <p:cNvSpPr/>
          <p:nvPr/>
        </p:nvSpPr>
        <p:spPr>
          <a:xfrm>
            <a:off x="7730286" y="1212247"/>
            <a:ext cx="638834" cy="5899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767A31-9BFF-4E50-A1AE-4B873FBEB044}"/>
              </a:ext>
            </a:extLst>
          </p:cNvPr>
          <p:cNvSpPr/>
          <p:nvPr/>
        </p:nvSpPr>
        <p:spPr>
          <a:xfrm>
            <a:off x="6324073" y="3220880"/>
            <a:ext cx="638834" cy="5899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5CEF9C8-F1DE-442E-A899-D8E6DD8ACA0A}"/>
              </a:ext>
            </a:extLst>
          </p:cNvPr>
          <p:cNvSpPr/>
          <p:nvPr/>
        </p:nvSpPr>
        <p:spPr>
          <a:xfrm>
            <a:off x="4519369" y="2911480"/>
            <a:ext cx="638834" cy="5899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9091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9376975" y="1165092"/>
            <a:ext cx="1738308" cy="453224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5137468" y="1180748"/>
            <a:ext cx="1738308" cy="453224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556627" y="1165092"/>
            <a:ext cx="1738308" cy="453224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7">
            <a:extLst>
              <a:ext uri="{FF2B5EF4-FFF2-40B4-BE49-F238E27FC236}">
                <a16:creationId xmlns:a16="http://schemas.microsoft.com/office/drawing/2014/main" id="{056BD314-7081-6B44-8D40-EDE604FF3C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3167" y="2086863"/>
            <a:ext cx="1040607" cy="8470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326344" y="1287173"/>
            <a:ext cx="183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Services</a:t>
            </a:r>
          </a:p>
        </p:txBody>
      </p:sp>
      <p:pic>
        <p:nvPicPr>
          <p:cNvPr id="19" name="Graphic 121">
            <a:extLst>
              <a:ext uri="{FF2B5EF4-FFF2-40B4-BE49-F238E27FC236}">
                <a16:creationId xmlns:a16="http://schemas.microsoft.com/office/drawing/2014/main" id="{2C9FF427-13D1-C84E-8C68-BE7B9C0380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5643" y="2116551"/>
            <a:ext cx="817318" cy="81731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782897" y="6259610"/>
            <a:ext cx="9943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More Than One Patient Found</a:t>
            </a:r>
          </a:p>
        </p:txBody>
      </p:sp>
      <p:sp>
        <p:nvSpPr>
          <p:cNvPr id="37" name="Oval 36"/>
          <p:cNvSpPr/>
          <p:nvPr/>
        </p:nvSpPr>
        <p:spPr>
          <a:xfrm>
            <a:off x="9780760" y="4315440"/>
            <a:ext cx="930190" cy="928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748703" y="4425835"/>
            <a:ext cx="9943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Patient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Identity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</a:rPr>
              <a:t>Consumer</a:t>
            </a:r>
          </a:p>
        </p:txBody>
      </p:sp>
      <p:sp>
        <p:nvSpPr>
          <p:cNvPr id="50" name="Oval 49"/>
          <p:cNvSpPr/>
          <p:nvPr/>
        </p:nvSpPr>
        <p:spPr>
          <a:xfrm>
            <a:off x="9777201" y="3036378"/>
            <a:ext cx="890644" cy="928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745277" y="3179668"/>
            <a:ext cx="9943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Patient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Identity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</a:rPr>
              <a:t>Subscriber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64785" y="1240106"/>
            <a:ext cx="183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Registration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Desk</a:t>
            </a:r>
          </a:p>
        </p:txBody>
      </p:sp>
      <p:sp>
        <p:nvSpPr>
          <p:cNvPr id="79" name="Oval 78"/>
          <p:cNvSpPr/>
          <p:nvPr/>
        </p:nvSpPr>
        <p:spPr>
          <a:xfrm>
            <a:off x="817536" y="4304237"/>
            <a:ext cx="930190" cy="928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56654" y="4450411"/>
            <a:ext cx="9943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Patient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Identity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82" name="Oval 81"/>
          <p:cNvSpPr/>
          <p:nvPr/>
        </p:nvSpPr>
        <p:spPr>
          <a:xfrm>
            <a:off x="860314" y="3225817"/>
            <a:ext cx="890644" cy="928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08484" y="3409212"/>
            <a:ext cx="9943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Patient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Demographics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</a:rPr>
              <a:t>Consumer</a:t>
            </a:r>
          </a:p>
        </p:txBody>
      </p:sp>
      <p:pic>
        <p:nvPicPr>
          <p:cNvPr id="5" name="Graphic 133">
            <a:extLst>
              <a:ext uri="{FF2B5EF4-FFF2-40B4-BE49-F238E27FC236}">
                <a16:creationId xmlns:a16="http://schemas.microsoft.com/office/drawing/2014/main" id="{FA16B81E-C2E7-8040-ADBC-EA5998933D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052" y="1921018"/>
            <a:ext cx="821787" cy="1177895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104642" y="1302806"/>
            <a:ext cx="183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Patient Master Registry</a:t>
            </a:r>
          </a:p>
        </p:txBody>
      </p:sp>
      <p:sp>
        <p:nvSpPr>
          <p:cNvPr id="97" name="Oval 96"/>
          <p:cNvSpPr/>
          <p:nvPr/>
        </p:nvSpPr>
        <p:spPr>
          <a:xfrm>
            <a:off x="5202902" y="3476081"/>
            <a:ext cx="1626816" cy="16241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519158" y="3952918"/>
            <a:ext cx="994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Patient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Identity</a:t>
            </a:r>
            <a:endParaRPr lang="en-US" sz="1100" i="1" dirty="0">
              <a:solidFill>
                <a:schemeClr val="bg1"/>
              </a:solidFill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Manager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790572" y="3668173"/>
            <a:ext cx="3446279" cy="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277323" y="3175524"/>
            <a:ext cx="2925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Query given known identifying characteristics (demographics, identifiers, MRN, etc.)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6778487" y="3639686"/>
            <a:ext cx="2829339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712135" y="3278407"/>
            <a:ext cx="2925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Register as an Interested Party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768409" y="296499"/>
            <a:ext cx="2321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Scenario 2</a:t>
            </a:r>
          </a:p>
          <a:p>
            <a:pPr algn="ctr"/>
            <a:r>
              <a:rPr lang="en-US" sz="1200" dirty="0"/>
              <a:t>No Patient Found, New Patient Needs to be Added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265535" y="277391"/>
            <a:ext cx="232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Scenario 1</a:t>
            </a:r>
          </a:p>
          <a:p>
            <a:pPr algn="ctr"/>
            <a:r>
              <a:rPr lang="en-US" sz="1200" dirty="0"/>
              <a:t>Patient Info Needs to be Updated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1725554" y="4364816"/>
            <a:ext cx="3460935" cy="18847"/>
          </a:xfrm>
          <a:prstGeom prst="straightConnector1">
            <a:avLst/>
          </a:prstGeom>
          <a:ln w="762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23031" y="3903639"/>
            <a:ext cx="2925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Create New Patient with </a:t>
            </a:r>
          </a:p>
          <a:p>
            <a:pPr algn="ctr"/>
            <a:r>
              <a:rPr lang="en-US" sz="1100" i="1" dirty="0"/>
              <a:t>these Demographics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6888578" y="4325493"/>
            <a:ext cx="2831890" cy="13247"/>
          </a:xfrm>
          <a:prstGeom prst="straightConnector1">
            <a:avLst/>
          </a:prstGeom>
          <a:ln w="762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821978" y="3978257"/>
            <a:ext cx="2925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Update Patient Demographics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19093" y="309219"/>
            <a:ext cx="232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Scenario 3</a:t>
            </a:r>
          </a:p>
          <a:p>
            <a:pPr algn="ctr"/>
            <a:r>
              <a:rPr lang="en-US" sz="1200" dirty="0"/>
              <a:t>More than one Patient Found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394789" y="4630914"/>
            <a:ext cx="840127" cy="93871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Determine which to keep and </a:t>
            </a:r>
          </a:p>
          <a:p>
            <a:pPr algn="ctr"/>
            <a:r>
              <a:rPr lang="en-US" sz="1100" i="1" dirty="0"/>
              <a:t>Which to Replace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3513711" y="4999280"/>
            <a:ext cx="1694950" cy="12607"/>
          </a:xfrm>
          <a:prstGeom prst="straightConnector1">
            <a:avLst/>
          </a:prstGeom>
          <a:ln w="762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779078" y="4527484"/>
            <a:ext cx="2925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Depreciate Patient B </a:t>
            </a:r>
          </a:p>
          <a:p>
            <a:pPr algn="ctr"/>
            <a:r>
              <a:rPr lang="en-US" sz="1100" i="1" dirty="0"/>
              <a:t>preferring Patient A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6826069" y="5004047"/>
            <a:ext cx="2907714" cy="5876"/>
          </a:xfrm>
          <a:prstGeom prst="straightConnector1">
            <a:avLst/>
          </a:prstGeom>
          <a:ln w="762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682247" y="4476188"/>
            <a:ext cx="2925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Depreciate Patient B </a:t>
            </a:r>
          </a:p>
          <a:p>
            <a:pPr algn="ctr"/>
            <a:r>
              <a:rPr lang="en-US" sz="1100" i="1" dirty="0"/>
              <a:t>preferring Patient A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1202921" y="4553082"/>
            <a:ext cx="906104" cy="93871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Fix-up Data Referencing B to now Referencing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33832" y="6066768"/>
            <a:ext cx="316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Figure 5.4.2</a:t>
            </a:r>
          </a:p>
          <a:p>
            <a:pPr algn="ctr"/>
            <a:r>
              <a:rPr lang="en-US" sz="1200" dirty="0"/>
              <a:t>Patient Master Identity Registry Flow</a:t>
            </a:r>
          </a:p>
        </p:txBody>
      </p:sp>
    </p:spTree>
    <p:extLst>
      <p:ext uri="{BB962C8B-B14F-4D97-AF65-F5344CB8AC3E}">
        <p14:creationId xmlns:p14="http://schemas.microsoft.com/office/powerpoint/2010/main" val="386519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137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HIMSS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Bazer, Adam</dc:creator>
  <cp:lastModifiedBy>John Moehrke</cp:lastModifiedBy>
  <cp:revision>22</cp:revision>
  <dcterms:created xsi:type="dcterms:W3CDTF">2020-10-26T19:13:51Z</dcterms:created>
  <dcterms:modified xsi:type="dcterms:W3CDTF">2021-02-18T16:39:53Z</dcterms:modified>
</cp:coreProperties>
</file>