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351"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2" autoAdjust="0"/>
    <p:restoredTop sz="94660"/>
  </p:normalViewPr>
  <p:slideViewPr>
    <p:cSldViewPr snapToGrid="0">
      <p:cViewPr varScale="1">
        <p:scale>
          <a:sx n="74" d="100"/>
          <a:sy n="74" d="100"/>
        </p:scale>
        <p:origin x="498"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D68E1A-6454-43E3-9A17-E0F4A0819BB8}" type="datetimeFigureOut">
              <a:rPr lang="en-US" smtClean="0"/>
              <a:t>2/18/2021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4078EC2-C81D-4FFE-8FB1-338E57D5D4AA}" type="slidenum">
              <a:rPr lang="en-US" smtClean="0"/>
              <a:t>‹#›</a:t>
            </a:fld>
            <a:endParaRPr lang="en-US"/>
          </a:p>
        </p:txBody>
      </p:sp>
    </p:spTree>
    <p:extLst>
      <p:ext uri="{BB962C8B-B14F-4D97-AF65-F5344CB8AC3E}">
        <p14:creationId xmlns:p14="http://schemas.microsoft.com/office/powerpoint/2010/main" val="21958043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In the past XDS was used when one wanted to create a Document Sharing HIE, and XCA was used to federate XDS Document Sharing HIE and add in EHR based Document publications. Now IHE has the MHDS infrastructure, so the question is likely to come up.</a:t>
            </a:r>
          </a:p>
          <a:p>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Mostly if you have XDS clients, you need to continue to use XDS or XCA. </a:t>
            </a:r>
          </a:p>
          <a:p>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If you have MHD clients, then you can add MHD to XDS or XCA.</a:t>
            </a:r>
            <a:br>
              <a:rPr lang="en-US" sz="1200" b="0" i="0" kern="1200" dirty="0">
                <a:solidFill>
                  <a:schemeClr val="tx1"/>
                </a:solidFill>
                <a:effectLst/>
                <a:latin typeface="+mn-lt"/>
                <a:ea typeface="+mn-ea"/>
                <a:cs typeface="+mn-cs"/>
              </a:rPr>
            </a:b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If you have no legacy, then it is possible that MHDS is the right platform for you.</a:t>
            </a:r>
          </a:p>
          <a:p>
            <a:endParaRPr lang="en-US" dirty="0"/>
          </a:p>
          <a:p>
            <a:r>
              <a:rPr lang="en-US" dirty="0"/>
              <a:t>There is likely future IHE projects that will federate MHDS, enable connection of MHDS to XCA federations, and add XDS </a:t>
            </a:r>
            <a:r>
              <a:rPr lang="en-US" dirty="0" err="1"/>
              <a:t>api</a:t>
            </a:r>
            <a:r>
              <a:rPr lang="en-US" dirty="0"/>
              <a:t> to MHDS. All of these are unusual configurations, so will need market demand to come to the table to make it clear they are needed, vs simply being academic gaps.</a:t>
            </a:r>
          </a:p>
        </p:txBody>
      </p:sp>
      <p:sp>
        <p:nvSpPr>
          <p:cNvPr id="4" name="Slide Number Placeholder 3"/>
          <p:cNvSpPr>
            <a:spLocks noGrp="1"/>
          </p:cNvSpPr>
          <p:nvPr>
            <p:ph type="sldNum" sz="quarter" idx="5"/>
          </p:nvPr>
        </p:nvSpPr>
        <p:spPr/>
        <p:txBody>
          <a:bodyPr/>
          <a:lstStyle/>
          <a:p>
            <a:fld id="{2CFF194C-9619-40B7-9733-83494643ED3C}" type="slidenum">
              <a:rPr lang="en-US" smtClean="0"/>
              <a:t>1</a:t>
            </a:fld>
            <a:endParaRPr lang="en-US"/>
          </a:p>
        </p:txBody>
      </p:sp>
    </p:spTree>
    <p:extLst>
      <p:ext uri="{BB962C8B-B14F-4D97-AF65-F5344CB8AC3E}">
        <p14:creationId xmlns:p14="http://schemas.microsoft.com/office/powerpoint/2010/main" val="32958034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766CC-00D5-45EC-B6BE-05F88698E77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3C8233D-2383-4D71-A1F0-B346878BDBA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B2934F0-B87B-453B-BB49-C6D3441BB5CF}"/>
              </a:ext>
            </a:extLst>
          </p:cNvPr>
          <p:cNvSpPr>
            <a:spLocks noGrp="1"/>
          </p:cNvSpPr>
          <p:nvPr>
            <p:ph type="dt" sz="half" idx="10"/>
          </p:nvPr>
        </p:nvSpPr>
        <p:spPr/>
        <p:txBody>
          <a:bodyPr/>
          <a:lstStyle/>
          <a:p>
            <a:fld id="{FDD38238-379D-4DEC-AC6D-7CD829CFEFE1}" type="datetimeFigureOut">
              <a:rPr lang="en-US" smtClean="0"/>
              <a:t>2/18/2021</a:t>
            </a:fld>
            <a:endParaRPr lang="en-US"/>
          </a:p>
        </p:txBody>
      </p:sp>
      <p:sp>
        <p:nvSpPr>
          <p:cNvPr id="5" name="Footer Placeholder 4">
            <a:extLst>
              <a:ext uri="{FF2B5EF4-FFF2-40B4-BE49-F238E27FC236}">
                <a16:creationId xmlns:a16="http://schemas.microsoft.com/office/drawing/2014/main" id="{873073B7-F1B6-4398-A049-AD97B355A5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E8DBE6-8556-41F5-9B2A-78A997E699AE}"/>
              </a:ext>
            </a:extLst>
          </p:cNvPr>
          <p:cNvSpPr>
            <a:spLocks noGrp="1"/>
          </p:cNvSpPr>
          <p:nvPr>
            <p:ph type="sldNum" sz="quarter" idx="12"/>
          </p:nvPr>
        </p:nvSpPr>
        <p:spPr/>
        <p:txBody>
          <a:bodyPr/>
          <a:lstStyle/>
          <a:p>
            <a:fld id="{F0B72BE6-53F6-4C6D-9A9A-E9F8621799F2}" type="slidenum">
              <a:rPr lang="en-US" smtClean="0"/>
              <a:t>‹#›</a:t>
            </a:fld>
            <a:endParaRPr lang="en-US"/>
          </a:p>
        </p:txBody>
      </p:sp>
    </p:spTree>
    <p:extLst>
      <p:ext uri="{BB962C8B-B14F-4D97-AF65-F5344CB8AC3E}">
        <p14:creationId xmlns:p14="http://schemas.microsoft.com/office/powerpoint/2010/main" val="14286610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03134-0BB4-4428-9343-4C9E25DA5B5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B222C9E-ED0E-4EAA-8901-2C7E199E40C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F2170EB-D14C-462E-BC9C-F071BA084965}"/>
              </a:ext>
            </a:extLst>
          </p:cNvPr>
          <p:cNvSpPr>
            <a:spLocks noGrp="1"/>
          </p:cNvSpPr>
          <p:nvPr>
            <p:ph type="dt" sz="half" idx="10"/>
          </p:nvPr>
        </p:nvSpPr>
        <p:spPr/>
        <p:txBody>
          <a:bodyPr/>
          <a:lstStyle/>
          <a:p>
            <a:fld id="{FDD38238-379D-4DEC-AC6D-7CD829CFEFE1}" type="datetimeFigureOut">
              <a:rPr lang="en-US" smtClean="0"/>
              <a:t>2/18/2021</a:t>
            </a:fld>
            <a:endParaRPr lang="en-US"/>
          </a:p>
        </p:txBody>
      </p:sp>
      <p:sp>
        <p:nvSpPr>
          <p:cNvPr id="5" name="Footer Placeholder 4">
            <a:extLst>
              <a:ext uri="{FF2B5EF4-FFF2-40B4-BE49-F238E27FC236}">
                <a16:creationId xmlns:a16="http://schemas.microsoft.com/office/drawing/2014/main" id="{93078E55-1DF1-41BF-B0EA-76C152B7D1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2CE76A-5FF0-4FF9-B09C-02EFA87A9909}"/>
              </a:ext>
            </a:extLst>
          </p:cNvPr>
          <p:cNvSpPr>
            <a:spLocks noGrp="1"/>
          </p:cNvSpPr>
          <p:nvPr>
            <p:ph type="sldNum" sz="quarter" idx="12"/>
          </p:nvPr>
        </p:nvSpPr>
        <p:spPr/>
        <p:txBody>
          <a:bodyPr/>
          <a:lstStyle/>
          <a:p>
            <a:fld id="{F0B72BE6-53F6-4C6D-9A9A-E9F8621799F2}" type="slidenum">
              <a:rPr lang="en-US" smtClean="0"/>
              <a:t>‹#›</a:t>
            </a:fld>
            <a:endParaRPr lang="en-US"/>
          </a:p>
        </p:txBody>
      </p:sp>
    </p:spTree>
    <p:extLst>
      <p:ext uri="{BB962C8B-B14F-4D97-AF65-F5344CB8AC3E}">
        <p14:creationId xmlns:p14="http://schemas.microsoft.com/office/powerpoint/2010/main" val="2285821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EBAE58A-2AE3-45A7-91DC-C05575D94D6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7D15660-DB36-4AB8-956E-AFE70AA0AF7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C5C96F2-0E2B-43D4-8F59-56FB07D39303}"/>
              </a:ext>
            </a:extLst>
          </p:cNvPr>
          <p:cNvSpPr>
            <a:spLocks noGrp="1"/>
          </p:cNvSpPr>
          <p:nvPr>
            <p:ph type="dt" sz="half" idx="10"/>
          </p:nvPr>
        </p:nvSpPr>
        <p:spPr/>
        <p:txBody>
          <a:bodyPr/>
          <a:lstStyle/>
          <a:p>
            <a:fld id="{FDD38238-379D-4DEC-AC6D-7CD829CFEFE1}" type="datetimeFigureOut">
              <a:rPr lang="en-US" smtClean="0"/>
              <a:t>2/18/2021</a:t>
            </a:fld>
            <a:endParaRPr lang="en-US"/>
          </a:p>
        </p:txBody>
      </p:sp>
      <p:sp>
        <p:nvSpPr>
          <p:cNvPr id="5" name="Footer Placeholder 4">
            <a:extLst>
              <a:ext uri="{FF2B5EF4-FFF2-40B4-BE49-F238E27FC236}">
                <a16:creationId xmlns:a16="http://schemas.microsoft.com/office/drawing/2014/main" id="{DA55DCCE-622D-4468-89B0-11A9A1735A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B6CCBB-C7A8-4D1C-A4FF-AAE5A525A8B8}"/>
              </a:ext>
            </a:extLst>
          </p:cNvPr>
          <p:cNvSpPr>
            <a:spLocks noGrp="1"/>
          </p:cNvSpPr>
          <p:nvPr>
            <p:ph type="sldNum" sz="quarter" idx="12"/>
          </p:nvPr>
        </p:nvSpPr>
        <p:spPr/>
        <p:txBody>
          <a:bodyPr/>
          <a:lstStyle/>
          <a:p>
            <a:fld id="{F0B72BE6-53F6-4C6D-9A9A-E9F8621799F2}" type="slidenum">
              <a:rPr lang="en-US" smtClean="0"/>
              <a:t>‹#›</a:t>
            </a:fld>
            <a:endParaRPr lang="en-US"/>
          </a:p>
        </p:txBody>
      </p:sp>
    </p:spTree>
    <p:extLst>
      <p:ext uri="{BB962C8B-B14F-4D97-AF65-F5344CB8AC3E}">
        <p14:creationId xmlns:p14="http://schemas.microsoft.com/office/powerpoint/2010/main" val="6748095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00E440-8B3D-41E6-8FC9-536FA6A5A07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3E0BABE-D7BB-4FF2-BC47-320C474A3D7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78F8562-A7FF-4C2D-90C0-181189B9F77D}"/>
              </a:ext>
            </a:extLst>
          </p:cNvPr>
          <p:cNvSpPr>
            <a:spLocks noGrp="1"/>
          </p:cNvSpPr>
          <p:nvPr>
            <p:ph type="dt" sz="half" idx="10"/>
          </p:nvPr>
        </p:nvSpPr>
        <p:spPr/>
        <p:txBody>
          <a:bodyPr/>
          <a:lstStyle/>
          <a:p>
            <a:fld id="{FDD38238-379D-4DEC-AC6D-7CD829CFEFE1}" type="datetimeFigureOut">
              <a:rPr lang="en-US" smtClean="0"/>
              <a:t>2/18/2021</a:t>
            </a:fld>
            <a:endParaRPr lang="en-US"/>
          </a:p>
        </p:txBody>
      </p:sp>
      <p:sp>
        <p:nvSpPr>
          <p:cNvPr id="5" name="Footer Placeholder 4">
            <a:extLst>
              <a:ext uri="{FF2B5EF4-FFF2-40B4-BE49-F238E27FC236}">
                <a16:creationId xmlns:a16="http://schemas.microsoft.com/office/drawing/2014/main" id="{71EBEEB8-C417-465A-A987-04D83D27BD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2FB078-6C80-44B7-B0A4-C7E599B9FAC9}"/>
              </a:ext>
            </a:extLst>
          </p:cNvPr>
          <p:cNvSpPr>
            <a:spLocks noGrp="1"/>
          </p:cNvSpPr>
          <p:nvPr>
            <p:ph type="sldNum" sz="quarter" idx="12"/>
          </p:nvPr>
        </p:nvSpPr>
        <p:spPr/>
        <p:txBody>
          <a:bodyPr/>
          <a:lstStyle/>
          <a:p>
            <a:fld id="{F0B72BE6-53F6-4C6D-9A9A-E9F8621799F2}" type="slidenum">
              <a:rPr lang="en-US" smtClean="0"/>
              <a:t>‹#›</a:t>
            </a:fld>
            <a:endParaRPr lang="en-US"/>
          </a:p>
        </p:txBody>
      </p:sp>
    </p:spTree>
    <p:extLst>
      <p:ext uri="{BB962C8B-B14F-4D97-AF65-F5344CB8AC3E}">
        <p14:creationId xmlns:p14="http://schemas.microsoft.com/office/powerpoint/2010/main" val="41943637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E2CA0-017C-49A8-A1E6-C6C276A170D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C2825B8-7631-4A80-B760-230C1A98FE9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1B06FB2-689B-4B63-86DB-613395EBC005}"/>
              </a:ext>
            </a:extLst>
          </p:cNvPr>
          <p:cNvSpPr>
            <a:spLocks noGrp="1"/>
          </p:cNvSpPr>
          <p:nvPr>
            <p:ph type="dt" sz="half" idx="10"/>
          </p:nvPr>
        </p:nvSpPr>
        <p:spPr/>
        <p:txBody>
          <a:bodyPr/>
          <a:lstStyle/>
          <a:p>
            <a:fld id="{FDD38238-379D-4DEC-AC6D-7CD829CFEFE1}" type="datetimeFigureOut">
              <a:rPr lang="en-US" smtClean="0"/>
              <a:t>2/18/2021</a:t>
            </a:fld>
            <a:endParaRPr lang="en-US"/>
          </a:p>
        </p:txBody>
      </p:sp>
      <p:sp>
        <p:nvSpPr>
          <p:cNvPr id="5" name="Footer Placeholder 4">
            <a:extLst>
              <a:ext uri="{FF2B5EF4-FFF2-40B4-BE49-F238E27FC236}">
                <a16:creationId xmlns:a16="http://schemas.microsoft.com/office/drawing/2014/main" id="{9ECB1895-0E02-4613-B3E8-578A6C2231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3A7472-5DEB-475C-9A75-2408663067A6}"/>
              </a:ext>
            </a:extLst>
          </p:cNvPr>
          <p:cNvSpPr>
            <a:spLocks noGrp="1"/>
          </p:cNvSpPr>
          <p:nvPr>
            <p:ph type="sldNum" sz="quarter" idx="12"/>
          </p:nvPr>
        </p:nvSpPr>
        <p:spPr/>
        <p:txBody>
          <a:bodyPr/>
          <a:lstStyle/>
          <a:p>
            <a:fld id="{F0B72BE6-53F6-4C6D-9A9A-E9F8621799F2}" type="slidenum">
              <a:rPr lang="en-US" smtClean="0"/>
              <a:t>‹#›</a:t>
            </a:fld>
            <a:endParaRPr lang="en-US"/>
          </a:p>
        </p:txBody>
      </p:sp>
    </p:spTree>
    <p:extLst>
      <p:ext uri="{BB962C8B-B14F-4D97-AF65-F5344CB8AC3E}">
        <p14:creationId xmlns:p14="http://schemas.microsoft.com/office/powerpoint/2010/main" val="30013795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E7A36B-C3C5-4E0B-BFBC-0DD95CA26D5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975F5E2-8AE3-4639-994D-B58CAED9691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B9D1028-14B3-4EB2-936E-57CD6C4F2E3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84FFA42-4BDB-4353-85B3-D10E65BF89D1}"/>
              </a:ext>
            </a:extLst>
          </p:cNvPr>
          <p:cNvSpPr>
            <a:spLocks noGrp="1"/>
          </p:cNvSpPr>
          <p:nvPr>
            <p:ph type="dt" sz="half" idx="10"/>
          </p:nvPr>
        </p:nvSpPr>
        <p:spPr/>
        <p:txBody>
          <a:bodyPr/>
          <a:lstStyle/>
          <a:p>
            <a:fld id="{FDD38238-379D-4DEC-AC6D-7CD829CFEFE1}" type="datetimeFigureOut">
              <a:rPr lang="en-US" smtClean="0"/>
              <a:t>2/18/2021</a:t>
            </a:fld>
            <a:endParaRPr lang="en-US"/>
          </a:p>
        </p:txBody>
      </p:sp>
      <p:sp>
        <p:nvSpPr>
          <p:cNvPr id="6" name="Footer Placeholder 5">
            <a:extLst>
              <a:ext uri="{FF2B5EF4-FFF2-40B4-BE49-F238E27FC236}">
                <a16:creationId xmlns:a16="http://schemas.microsoft.com/office/drawing/2014/main" id="{538EF31A-EE90-4D53-8EC2-C8D659E8098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BA80010-FE65-496B-9AC7-0B30FE6F59C6}"/>
              </a:ext>
            </a:extLst>
          </p:cNvPr>
          <p:cNvSpPr>
            <a:spLocks noGrp="1"/>
          </p:cNvSpPr>
          <p:nvPr>
            <p:ph type="sldNum" sz="quarter" idx="12"/>
          </p:nvPr>
        </p:nvSpPr>
        <p:spPr/>
        <p:txBody>
          <a:bodyPr/>
          <a:lstStyle/>
          <a:p>
            <a:fld id="{F0B72BE6-53F6-4C6D-9A9A-E9F8621799F2}" type="slidenum">
              <a:rPr lang="en-US" smtClean="0"/>
              <a:t>‹#›</a:t>
            </a:fld>
            <a:endParaRPr lang="en-US"/>
          </a:p>
        </p:txBody>
      </p:sp>
    </p:spTree>
    <p:extLst>
      <p:ext uri="{BB962C8B-B14F-4D97-AF65-F5344CB8AC3E}">
        <p14:creationId xmlns:p14="http://schemas.microsoft.com/office/powerpoint/2010/main" val="3923247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7C9FA-8F9D-4B45-86A5-4A74C95E12D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EB36CA7-81A7-462B-859F-614A5A05B3C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C51F4BF-4028-47BF-9C1C-BC15174822D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A7E66F3-EFEC-45C0-876B-8A4324050D0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DFD327A-AFB1-4B0B-B957-BF581645A84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3A52DE4-08E8-4F95-9816-DA07CA43D96B}"/>
              </a:ext>
            </a:extLst>
          </p:cNvPr>
          <p:cNvSpPr>
            <a:spLocks noGrp="1"/>
          </p:cNvSpPr>
          <p:nvPr>
            <p:ph type="dt" sz="half" idx="10"/>
          </p:nvPr>
        </p:nvSpPr>
        <p:spPr/>
        <p:txBody>
          <a:bodyPr/>
          <a:lstStyle/>
          <a:p>
            <a:fld id="{FDD38238-379D-4DEC-AC6D-7CD829CFEFE1}" type="datetimeFigureOut">
              <a:rPr lang="en-US" smtClean="0"/>
              <a:t>2/18/2021</a:t>
            </a:fld>
            <a:endParaRPr lang="en-US"/>
          </a:p>
        </p:txBody>
      </p:sp>
      <p:sp>
        <p:nvSpPr>
          <p:cNvPr id="8" name="Footer Placeholder 7">
            <a:extLst>
              <a:ext uri="{FF2B5EF4-FFF2-40B4-BE49-F238E27FC236}">
                <a16:creationId xmlns:a16="http://schemas.microsoft.com/office/drawing/2014/main" id="{9A339105-CBC3-4B02-8CE3-EE28C18EEE0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063F071-22A1-47C8-BC0B-2B31713063DD}"/>
              </a:ext>
            </a:extLst>
          </p:cNvPr>
          <p:cNvSpPr>
            <a:spLocks noGrp="1"/>
          </p:cNvSpPr>
          <p:nvPr>
            <p:ph type="sldNum" sz="quarter" idx="12"/>
          </p:nvPr>
        </p:nvSpPr>
        <p:spPr/>
        <p:txBody>
          <a:bodyPr/>
          <a:lstStyle/>
          <a:p>
            <a:fld id="{F0B72BE6-53F6-4C6D-9A9A-E9F8621799F2}" type="slidenum">
              <a:rPr lang="en-US" smtClean="0"/>
              <a:t>‹#›</a:t>
            </a:fld>
            <a:endParaRPr lang="en-US"/>
          </a:p>
        </p:txBody>
      </p:sp>
    </p:spTree>
    <p:extLst>
      <p:ext uri="{BB962C8B-B14F-4D97-AF65-F5344CB8AC3E}">
        <p14:creationId xmlns:p14="http://schemas.microsoft.com/office/powerpoint/2010/main" val="1072950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8636C-5461-4A30-ABB5-A8FA1FCDBA7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5124425-45B3-4522-91A7-C8A242AA052F}"/>
              </a:ext>
            </a:extLst>
          </p:cNvPr>
          <p:cNvSpPr>
            <a:spLocks noGrp="1"/>
          </p:cNvSpPr>
          <p:nvPr>
            <p:ph type="dt" sz="half" idx="10"/>
          </p:nvPr>
        </p:nvSpPr>
        <p:spPr/>
        <p:txBody>
          <a:bodyPr/>
          <a:lstStyle/>
          <a:p>
            <a:fld id="{FDD38238-379D-4DEC-AC6D-7CD829CFEFE1}" type="datetimeFigureOut">
              <a:rPr lang="en-US" smtClean="0"/>
              <a:t>2/18/2021</a:t>
            </a:fld>
            <a:endParaRPr lang="en-US"/>
          </a:p>
        </p:txBody>
      </p:sp>
      <p:sp>
        <p:nvSpPr>
          <p:cNvPr id="4" name="Footer Placeholder 3">
            <a:extLst>
              <a:ext uri="{FF2B5EF4-FFF2-40B4-BE49-F238E27FC236}">
                <a16:creationId xmlns:a16="http://schemas.microsoft.com/office/drawing/2014/main" id="{6383B7B5-8623-4862-9A90-FD453689B34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F55D6DD-5984-4F32-A33F-657C33AD997E}"/>
              </a:ext>
            </a:extLst>
          </p:cNvPr>
          <p:cNvSpPr>
            <a:spLocks noGrp="1"/>
          </p:cNvSpPr>
          <p:nvPr>
            <p:ph type="sldNum" sz="quarter" idx="12"/>
          </p:nvPr>
        </p:nvSpPr>
        <p:spPr/>
        <p:txBody>
          <a:bodyPr/>
          <a:lstStyle/>
          <a:p>
            <a:fld id="{F0B72BE6-53F6-4C6D-9A9A-E9F8621799F2}" type="slidenum">
              <a:rPr lang="en-US" smtClean="0"/>
              <a:t>‹#›</a:t>
            </a:fld>
            <a:endParaRPr lang="en-US"/>
          </a:p>
        </p:txBody>
      </p:sp>
    </p:spTree>
    <p:extLst>
      <p:ext uri="{BB962C8B-B14F-4D97-AF65-F5344CB8AC3E}">
        <p14:creationId xmlns:p14="http://schemas.microsoft.com/office/powerpoint/2010/main" val="22382729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04DC3C6-8696-4341-955F-F408D7C22773}"/>
              </a:ext>
            </a:extLst>
          </p:cNvPr>
          <p:cNvSpPr>
            <a:spLocks noGrp="1"/>
          </p:cNvSpPr>
          <p:nvPr>
            <p:ph type="dt" sz="half" idx="10"/>
          </p:nvPr>
        </p:nvSpPr>
        <p:spPr/>
        <p:txBody>
          <a:bodyPr/>
          <a:lstStyle/>
          <a:p>
            <a:fld id="{FDD38238-379D-4DEC-AC6D-7CD829CFEFE1}" type="datetimeFigureOut">
              <a:rPr lang="en-US" smtClean="0"/>
              <a:t>2/18/2021</a:t>
            </a:fld>
            <a:endParaRPr lang="en-US"/>
          </a:p>
        </p:txBody>
      </p:sp>
      <p:sp>
        <p:nvSpPr>
          <p:cNvPr id="3" name="Footer Placeholder 2">
            <a:extLst>
              <a:ext uri="{FF2B5EF4-FFF2-40B4-BE49-F238E27FC236}">
                <a16:creationId xmlns:a16="http://schemas.microsoft.com/office/drawing/2014/main" id="{E4CCBD2D-437D-4F9C-8036-EA47C9F0F91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2881E2B-814A-4C64-88D1-7E274DD0ACCE}"/>
              </a:ext>
            </a:extLst>
          </p:cNvPr>
          <p:cNvSpPr>
            <a:spLocks noGrp="1"/>
          </p:cNvSpPr>
          <p:nvPr>
            <p:ph type="sldNum" sz="quarter" idx="12"/>
          </p:nvPr>
        </p:nvSpPr>
        <p:spPr/>
        <p:txBody>
          <a:bodyPr/>
          <a:lstStyle/>
          <a:p>
            <a:fld id="{F0B72BE6-53F6-4C6D-9A9A-E9F8621799F2}" type="slidenum">
              <a:rPr lang="en-US" smtClean="0"/>
              <a:t>‹#›</a:t>
            </a:fld>
            <a:endParaRPr lang="en-US"/>
          </a:p>
        </p:txBody>
      </p:sp>
    </p:spTree>
    <p:extLst>
      <p:ext uri="{BB962C8B-B14F-4D97-AF65-F5344CB8AC3E}">
        <p14:creationId xmlns:p14="http://schemas.microsoft.com/office/powerpoint/2010/main" val="15898802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BF04C-2A20-487E-88B5-78F55BCD11F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6A831AD-D0E8-4132-B9AC-BA870BE06E8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0710248-62FF-4AC3-866C-C36B0B47F6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2D26EED-3E7A-45BA-BED9-B92023A37278}"/>
              </a:ext>
            </a:extLst>
          </p:cNvPr>
          <p:cNvSpPr>
            <a:spLocks noGrp="1"/>
          </p:cNvSpPr>
          <p:nvPr>
            <p:ph type="dt" sz="half" idx="10"/>
          </p:nvPr>
        </p:nvSpPr>
        <p:spPr/>
        <p:txBody>
          <a:bodyPr/>
          <a:lstStyle/>
          <a:p>
            <a:fld id="{FDD38238-379D-4DEC-AC6D-7CD829CFEFE1}" type="datetimeFigureOut">
              <a:rPr lang="en-US" smtClean="0"/>
              <a:t>2/18/2021</a:t>
            </a:fld>
            <a:endParaRPr lang="en-US"/>
          </a:p>
        </p:txBody>
      </p:sp>
      <p:sp>
        <p:nvSpPr>
          <p:cNvPr id="6" name="Footer Placeholder 5">
            <a:extLst>
              <a:ext uri="{FF2B5EF4-FFF2-40B4-BE49-F238E27FC236}">
                <a16:creationId xmlns:a16="http://schemas.microsoft.com/office/drawing/2014/main" id="{E465A413-A938-4356-89D6-C8F7D17043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DD6E49E-DC9A-421B-A23D-AA300C173132}"/>
              </a:ext>
            </a:extLst>
          </p:cNvPr>
          <p:cNvSpPr>
            <a:spLocks noGrp="1"/>
          </p:cNvSpPr>
          <p:nvPr>
            <p:ph type="sldNum" sz="quarter" idx="12"/>
          </p:nvPr>
        </p:nvSpPr>
        <p:spPr/>
        <p:txBody>
          <a:bodyPr/>
          <a:lstStyle/>
          <a:p>
            <a:fld id="{F0B72BE6-53F6-4C6D-9A9A-E9F8621799F2}" type="slidenum">
              <a:rPr lang="en-US" smtClean="0"/>
              <a:t>‹#›</a:t>
            </a:fld>
            <a:endParaRPr lang="en-US"/>
          </a:p>
        </p:txBody>
      </p:sp>
    </p:spTree>
    <p:extLst>
      <p:ext uri="{BB962C8B-B14F-4D97-AF65-F5344CB8AC3E}">
        <p14:creationId xmlns:p14="http://schemas.microsoft.com/office/powerpoint/2010/main" val="22057728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C6F08-E390-47C4-9EDF-E7ED754F998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D4FDA39-31AE-4D26-A8C9-1A66D5243EE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BE8E425-FA9E-4893-B774-FBC272170C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1EB2E31-0D63-4C82-BBA4-0E9527E8323D}"/>
              </a:ext>
            </a:extLst>
          </p:cNvPr>
          <p:cNvSpPr>
            <a:spLocks noGrp="1"/>
          </p:cNvSpPr>
          <p:nvPr>
            <p:ph type="dt" sz="half" idx="10"/>
          </p:nvPr>
        </p:nvSpPr>
        <p:spPr/>
        <p:txBody>
          <a:bodyPr/>
          <a:lstStyle/>
          <a:p>
            <a:fld id="{FDD38238-379D-4DEC-AC6D-7CD829CFEFE1}" type="datetimeFigureOut">
              <a:rPr lang="en-US" smtClean="0"/>
              <a:t>2/18/2021</a:t>
            </a:fld>
            <a:endParaRPr lang="en-US"/>
          </a:p>
        </p:txBody>
      </p:sp>
      <p:sp>
        <p:nvSpPr>
          <p:cNvPr id="6" name="Footer Placeholder 5">
            <a:extLst>
              <a:ext uri="{FF2B5EF4-FFF2-40B4-BE49-F238E27FC236}">
                <a16:creationId xmlns:a16="http://schemas.microsoft.com/office/drawing/2014/main" id="{A9A20F2C-BC01-4789-B91C-950A491C4B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9FD8572-8C65-4E13-92BD-0F46C7850CA9}"/>
              </a:ext>
            </a:extLst>
          </p:cNvPr>
          <p:cNvSpPr>
            <a:spLocks noGrp="1"/>
          </p:cNvSpPr>
          <p:nvPr>
            <p:ph type="sldNum" sz="quarter" idx="12"/>
          </p:nvPr>
        </p:nvSpPr>
        <p:spPr/>
        <p:txBody>
          <a:bodyPr/>
          <a:lstStyle/>
          <a:p>
            <a:fld id="{F0B72BE6-53F6-4C6D-9A9A-E9F8621799F2}" type="slidenum">
              <a:rPr lang="en-US" smtClean="0"/>
              <a:t>‹#›</a:t>
            </a:fld>
            <a:endParaRPr lang="en-US"/>
          </a:p>
        </p:txBody>
      </p:sp>
    </p:spTree>
    <p:extLst>
      <p:ext uri="{BB962C8B-B14F-4D97-AF65-F5344CB8AC3E}">
        <p14:creationId xmlns:p14="http://schemas.microsoft.com/office/powerpoint/2010/main" val="34873925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AA52AEB-5AE1-4B5F-BDD7-BADEF4BE9AB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197D7B7-C311-4F18-9063-A826E40775E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538FD5E-C6D9-422A-9FFB-97C64312E8F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D38238-379D-4DEC-AC6D-7CD829CFEFE1}" type="datetimeFigureOut">
              <a:rPr lang="en-US" smtClean="0"/>
              <a:t>2/18/2021</a:t>
            </a:fld>
            <a:endParaRPr lang="en-US"/>
          </a:p>
        </p:txBody>
      </p:sp>
      <p:sp>
        <p:nvSpPr>
          <p:cNvPr id="5" name="Footer Placeholder 4">
            <a:extLst>
              <a:ext uri="{FF2B5EF4-FFF2-40B4-BE49-F238E27FC236}">
                <a16:creationId xmlns:a16="http://schemas.microsoft.com/office/drawing/2014/main" id="{83ED55CF-B975-40C3-8871-5F6F9227CCE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FE39818-9652-437B-99E6-931047F9D52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0B72BE6-53F6-4C6D-9A9A-E9F8621799F2}" type="slidenum">
              <a:rPr lang="en-US" smtClean="0"/>
              <a:t>‹#›</a:t>
            </a:fld>
            <a:endParaRPr lang="en-US"/>
          </a:p>
        </p:txBody>
      </p:sp>
    </p:spTree>
    <p:extLst>
      <p:ext uri="{BB962C8B-B14F-4D97-AF65-F5344CB8AC3E}">
        <p14:creationId xmlns:p14="http://schemas.microsoft.com/office/powerpoint/2010/main" val="14706932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a:extLst>
              <a:ext uri="{FF2B5EF4-FFF2-40B4-BE49-F238E27FC236}">
                <a16:creationId xmlns:a16="http://schemas.microsoft.com/office/drawing/2014/main" id="{0A226BDE-7D34-49A1-81E1-4AEA5E0688A4}"/>
              </a:ext>
            </a:extLst>
          </p:cNvPr>
          <p:cNvSpPr/>
          <p:nvPr/>
        </p:nvSpPr>
        <p:spPr>
          <a:xfrm>
            <a:off x="7179680" y="5172190"/>
            <a:ext cx="2987961" cy="749681"/>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Either will work</a:t>
            </a:r>
          </a:p>
        </p:txBody>
      </p:sp>
      <p:sp>
        <p:nvSpPr>
          <p:cNvPr id="6" name="Rectangle 5">
            <a:extLst>
              <a:ext uri="{FF2B5EF4-FFF2-40B4-BE49-F238E27FC236}">
                <a16:creationId xmlns:a16="http://schemas.microsoft.com/office/drawing/2014/main" id="{EAEDD60D-3D5F-4518-8AD8-37733F53571F}"/>
              </a:ext>
            </a:extLst>
          </p:cNvPr>
          <p:cNvSpPr/>
          <p:nvPr/>
        </p:nvSpPr>
        <p:spPr>
          <a:xfrm>
            <a:off x="412124" y="1477526"/>
            <a:ext cx="2987961" cy="74968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Already have XDS?</a:t>
            </a:r>
          </a:p>
        </p:txBody>
      </p:sp>
      <p:sp>
        <p:nvSpPr>
          <p:cNvPr id="7" name="Rectangle 6">
            <a:extLst>
              <a:ext uri="{FF2B5EF4-FFF2-40B4-BE49-F238E27FC236}">
                <a16:creationId xmlns:a16="http://schemas.microsoft.com/office/drawing/2014/main" id="{83840346-F409-46EB-8234-E7A649733065}"/>
              </a:ext>
            </a:extLst>
          </p:cNvPr>
          <p:cNvSpPr/>
          <p:nvPr/>
        </p:nvSpPr>
        <p:spPr>
          <a:xfrm>
            <a:off x="412123" y="304251"/>
            <a:ext cx="2987961" cy="74968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Already have XCA?</a:t>
            </a:r>
          </a:p>
          <a:p>
            <a:pPr algn="ctr"/>
            <a:r>
              <a:rPr lang="en-US" sz="1600" dirty="0"/>
              <a:t>Will need multiple communities?</a:t>
            </a:r>
          </a:p>
        </p:txBody>
      </p:sp>
      <p:sp>
        <p:nvSpPr>
          <p:cNvPr id="8" name="Rectangle 7">
            <a:extLst>
              <a:ext uri="{FF2B5EF4-FFF2-40B4-BE49-F238E27FC236}">
                <a16:creationId xmlns:a16="http://schemas.microsoft.com/office/drawing/2014/main" id="{3F16AC36-8FD3-41C7-807D-EE82D857C991}"/>
              </a:ext>
            </a:extLst>
          </p:cNvPr>
          <p:cNvSpPr/>
          <p:nvPr/>
        </p:nvSpPr>
        <p:spPr>
          <a:xfrm>
            <a:off x="412124" y="2670705"/>
            <a:ext cx="2987961" cy="74968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Need Async backbone?</a:t>
            </a:r>
          </a:p>
        </p:txBody>
      </p:sp>
      <p:sp>
        <p:nvSpPr>
          <p:cNvPr id="9" name="Rectangle 8">
            <a:extLst>
              <a:ext uri="{FF2B5EF4-FFF2-40B4-BE49-F238E27FC236}">
                <a16:creationId xmlns:a16="http://schemas.microsoft.com/office/drawing/2014/main" id="{1F45BA9C-4E8E-4303-B94C-D8C5AAA911B0}"/>
              </a:ext>
            </a:extLst>
          </p:cNvPr>
          <p:cNvSpPr/>
          <p:nvPr/>
        </p:nvSpPr>
        <p:spPr>
          <a:xfrm>
            <a:off x="412124" y="3793834"/>
            <a:ext cx="2987961" cy="74968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Need End-to-End Security?</a:t>
            </a:r>
          </a:p>
        </p:txBody>
      </p:sp>
      <p:sp>
        <p:nvSpPr>
          <p:cNvPr id="10" name="Oval 9">
            <a:extLst>
              <a:ext uri="{FF2B5EF4-FFF2-40B4-BE49-F238E27FC236}">
                <a16:creationId xmlns:a16="http://schemas.microsoft.com/office/drawing/2014/main" id="{10879666-AF7D-4734-A5D9-5ED2420028AA}"/>
              </a:ext>
            </a:extLst>
          </p:cNvPr>
          <p:cNvSpPr/>
          <p:nvPr/>
        </p:nvSpPr>
        <p:spPr>
          <a:xfrm>
            <a:off x="9773512" y="2821002"/>
            <a:ext cx="1813678" cy="112065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3200" b="1" dirty="0"/>
              <a:t>XDS</a:t>
            </a:r>
            <a:r>
              <a:rPr lang="en-US" dirty="0"/>
              <a:t> +MHD</a:t>
            </a:r>
          </a:p>
        </p:txBody>
      </p:sp>
      <p:sp>
        <p:nvSpPr>
          <p:cNvPr id="11" name="Oval 10">
            <a:extLst>
              <a:ext uri="{FF2B5EF4-FFF2-40B4-BE49-F238E27FC236}">
                <a16:creationId xmlns:a16="http://schemas.microsoft.com/office/drawing/2014/main" id="{1F420B0C-935D-4883-B2BB-EA361D34C999}"/>
              </a:ext>
            </a:extLst>
          </p:cNvPr>
          <p:cNvSpPr/>
          <p:nvPr/>
        </p:nvSpPr>
        <p:spPr>
          <a:xfrm>
            <a:off x="9604316" y="245984"/>
            <a:ext cx="1982874" cy="111158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3200" b="1" dirty="0"/>
              <a:t>XCA</a:t>
            </a:r>
            <a:r>
              <a:rPr lang="en-US" dirty="0"/>
              <a:t> +MHD</a:t>
            </a:r>
          </a:p>
        </p:txBody>
      </p:sp>
      <p:sp>
        <p:nvSpPr>
          <p:cNvPr id="12" name="Oval 11">
            <a:extLst>
              <a:ext uri="{FF2B5EF4-FFF2-40B4-BE49-F238E27FC236}">
                <a16:creationId xmlns:a16="http://schemas.microsoft.com/office/drawing/2014/main" id="{2FB7BC71-28AE-4C17-8E28-77AEC5471498}"/>
              </a:ext>
            </a:extLst>
          </p:cNvPr>
          <p:cNvSpPr/>
          <p:nvPr/>
        </p:nvSpPr>
        <p:spPr>
          <a:xfrm>
            <a:off x="9811180" y="5219358"/>
            <a:ext cx="1776010" cy="114578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b="1" dirty="0"/>
              <a:t>MHDS</a:t>
            </a:r>
          </a:p>
        </p:txBody>
      </p:sp>
      <p:cxnSp>
        <p:nvCxnSpPr>
          <p:cNvPr id="14" name="Straight Arrow Connector 13">
            <a:extLst>
              <a:ext uri="{FF2B5EF4-FFF2-40B4-BE49-F238E27FC236}">
                <a16:creationId xmlns:a16="http://schemas.microsoft.com/office/drawing/2014/main" id="{CABD3410-7720-4695-8D12-C1A4176498ED}"/>
              </a:ext>
            </a:extLst>
          </p:cNvPr>
          <p:cNvCxnSpPr>
            <a:cxnSpLocks/>
            <a:stCxn id="6" idx="0"/>
            <a:endCxn id="7" idx="2"/>
          </p:cNvCxnSpPr>
          <p:nvPr/>
        </p:nvCxnSpPr>
        <p:spPr>
          <a:xfrm flipH="1" flipV="1">
            <a:off x="1906104" y="1053932"/>
            <a:ext cx="1" cy="423594"/>
          </a:xfrm>
          <a:prstGeom prst="straightConnector1">
            <a:avLst/>
          </a:prstGeom>
          <a:ln w="50800">
            <a:headEnd type="triangle"/>
            <a:tailEnd type="none"/>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A4EA61B6-347A-4280-809A-6A48AFBD8CE5}"/>
              </a:ext>
            </a:extLst>
          </p:cNvPr>
          <p:cNvCxnSpPr>
            <a:cxnSpLocks/>
            <a:stCxn id="7" idx="3"/>
            <a:endCxn id="11" idx="2"/>
          </p:cNvCxnSpPr>
          <p:nvPr/>
        </p:nvCxnSpPr>
        <p:spPr>
          <a:xfrm>
            <a:off x="3400084" y="679092"/>
            <a:ext cx="6204232" cy="122685"/>
          </a:xfrm>
          <a:prstGeom prst="straightConnector1">
            <a:avLst/>
          </a:prstGeom>
          <a:ln w="50800">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DF9F7A0C-D793-48EC-808E-A7E2A83C5F42}"/>
              </a:ext>
            </a:extLst>
          </p:cNvPr>
          <p:cNvCxnSpPr>
            <a:cxnSpLocks/>
            <a:stCxn id="8" idx="3"/>
            <a:endCxn id="10" idx="2"/>
          </p:cNvCxnSpPr>
          <p:nvPr/>
        </p:nvCxnSpPr>
        <p:spPr>
          <a:xfrm>
            <a:off x="3400085" y="3045546"/>
            <a:ext cx="6373427" cy="335784"/>
          </a:xfrm>
          <a:prstGeom prst="straightConnector1">
            <a:avLst/>
          </a:prstGeom>
          <a:ln w="50800">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a:extLst>
              <a:ext uri="{FF2B5EF4-FFF2-40B4-BE49-F238E27FC236}">
                <a16:creationId xmlns:a16="http://schemas.microsoft.com/office/drawing/2014/main" id="{0CCBE64F-3CA1-40AB-AD8E-EFD308C94B01}"/>
              </a:ext>
            </a:extLst>
          </p:cNvPr>
          <p:cNvCxnSpPr>
            <a:cxnSpLocks/>
            <a:stCxn id="9" idx="3"/>
          </p:cNvCxnSpPr>
          <p:nvPr/>
        </p:nvCxnSpPr>
        <p:spPr>
          <a:xfrm flipV="1">
            <a:off x="3400085" y="3519395"/>
            <a:ext cx="6411095" cy="649280"/>
          </a:xfrm>
          <a:prstGeom prst="straightConnector1">
            <a:avLst/>
          </a:prstGeom>
          <a:ln w="50800">
            <a:tailEnd type="triangle"/>
          </a:ln>
        </p:spPr>
        <p:style>
          <a:lnRef idx="1">
            <a:schemeClr val="dk1"/>
          </a:lnRef>
          <a:fillRef idx="0">
            <a:schemeClr val="dk1"/>
          </a:fillRef>
          <a:effectRef idx="0">
            <a:schemeClr val="dk1"/>
          </a:effectRef>
          <a:fontRef idx="minor">
            <a:schemeClr val="tx1"/>
          </a:fontRef>
        </p:style>
      </p:cxnSp>
      <p:cxnSp>
        <p:nvCxnSpPr>
          <p:cNvPr id="27" name="Straight Arrow Connector 26">
            <a:extLst>
              <a:ext uri="{FF2B5EF4-FFF2-40B4-BE49-F238E27FC236}">
                <a16:creationId xmlns:a16="http://schemas.microsoft.com/office/drawing/2014/main" id="{333AE22E-1A2E-4C11-B1D1-A69C1E5E1D17}"/>
              </a:ext>
            </a:extLst>
          </p:cNvPr>
          <p:cNvCxnSpPr>
            <a:cxnSpLocks/>
            <a:stCxn id="6" idx="3"/>
          </p:cNvCxnSpPr>
          <p:nvPr/>
        </p:nvCxnSpPr>
        <p:spPr>
          <a:xfrm>
            <a:off x="3400085" y="1852367"/>
            <a:ext cx="6503769" cy="1324809"/>
          </a:xfrm>
          <a:prstGeom prst="straightConnector1">
            <a:avLst/>
          </a:prstGeom>
          <a:ln w="50800">
            <a:tailEnd type="triangle"/>
          </a:ln>
        </p:spPr>
        <p:style>
          <a:lnRef idx="1">
            <a:schemeClr val="dk1"/>
          </a:lnRef>
          <a:fillRef idx="0">
            <a:schemeClr val="dk1"/>
          </a:fillRef>
          <a:effectRef idx="0">
            <a:schemeClr val="dk1"/>
          </a:effectRef>
          <a:fontRef idx="minor">
            <a:schemeClr val="tx1"/>
          </a:fontRef>
        </p:style>
      </p:cxnSp>
      <p:cxnSp>
        <p:nvCxnSpPr>
          <p:cNvPr id="31" name="Straight Arrow Connector 30">
            <a:extLst>
              <a:ext uri="{FF2B5EF4-FFF2-40B4-BE49-F238E27FC236}">
                <a16:creationId xmlns:a16="http://schemas.microsoft.com/office/drawing/2014/main" id="{0B6AB36B-AC5C-410D-9BF1-58F623B77737}"/>
              </a:ext>
            </a:extLst>
          </p:cNvPr>
          <p:cNvCxnSpPr>
            <a:cxnSpLocks/>
            <a:stCxn id="6" idx="2"/>
            <a:endCxn id="8" idx="0"/>
          </p:cNvCxnSpPr>
          <p:nvPr/>
        </p:nvCxnSpPr>
        <p:spPr>
          <a:xfrm>
            <a:off x="1906105" y="2227207"/>
            <a:ext cx="0" cy="443498"/>
          </a:xfrm>
          <a:prstGeom prst="straightConnector1">
            <a:avLst/>
          </a:prstGeom>
          <a:ln w="50800">
            <a:tailEnd type="triangle"/>
          </a:ln>
        </p:spPr>
        <p:style>
          <a:lnRef idx="1">
            <a:schemeClr val="dk1"/>
          </a:lnRef>
          <a:fillRef idx="0">
            <a:schemeClr val="dk1"/>
          </a:fillRef>
          <a:effectRef idx="0">
            <a:schemeClr val="dk1"/>
          </a:effectRef>
          <a:fontRef idx="minor">
            <a:schemeClr val="tx1"/>
          </a:fontRef>
        </p:style>
      </p:cxnSp>
      <p:cxnSp>
        <p:nvCxnSpPr>
          <p:cNvPr id="34" name="Straight Arrow Connector 33">
            <a:extLst>
              <a:ext uri="{FF2B5EF4-FFF2-40B4-BE49-F238E27FC236}">
                <a16:creationId xmlns:a16="http://schemas.microsoft.com/office/drawing/2014/main" id="{D82A5A3F-F3D7-4E94-928A-F8FF32434E4A}"/>
              </a:ext>
            </a:extLst>
          </p:cNvPr>
          <p:cNvCxnSpPr>
            <a:cxnSpLocks/>
            <a:stCxn id="8" idx="2"/>
            <a:endCxn id="9" idx="0"/>
          </p:cNvCxnSpPr>
          <p:nvPr/>
        </p:nvCxnSpPr>
        <p:spPr>
          <a:xfrm>
            <a:off x="1906104" y="3420387"/>
            <a:ext cx="0" cy="373447"/>
          </a:xfrm>
          <a:prstGeom prst="straightConnector1">
            <a:avLst/>
          </a:prstGeom>
          <a:ln w="50800">
            <a:tailEnd type="triangle"/>
          </a:ln>
        </p:spPr>
        <p:style>
          <a:lnRef idx="1">
            <a:schemeClr val="dk1"/>
          </a:lnRef>
          <a:fillRef idx="0">
            <a:schemeClr val="dk1"/>
          </a:fillRef>
          <a:effectRef idx="0">
            <a:schemeClr val="dk1"/>
          </a:effectRef>
          <a:fontRef idx="minor">
            <a:schemeClr val="tx1"/>
          </a:fontRef>
        </p:style>
      </p:cxnSp>
      <p:cxnSp>
        <p:nvCxnSpPr>
          <p:cNvPr id="38" name="Straight Arrow Connector 37">
            <a:extLst>
              <a:ext uri="{FF2B5EF4-FFF2-40B4-BE49-F238E27FC236}">
                <a16:creationId xmlns:a16="http://schemas.microsoft.com/office/drawing/2014/main" id="{0F9BD237-68F6-4835-987F-B55019FE4C12}"/>
              </a:ext>
            </a:extLst>
          </p:cNvPr>
          <p:cNvCxnSpPr>
            <a:cxnSpLocks/>
            <a:stCxn id="9" idx="2"/>
            <a:endCxn id="35" idx="0"/>
          </p:cNvCxnSpPr>
          <p:nvPr/>
        </p:nvCxnSpPr>
        <p:spPr>
          <a:xfrm>
            <a:off x="1906104" y="4543515"/>
            <a:ext cx="0" cy="373447"/>
          </a:xfrm>
          <a:prstGeom prst="straightConnector1">
            <a:avLst/>
          </a:prstGeom>
          <a:ln w="50800">
            <a:tailEnd type="triangle"/>
          </a:ln>
        </p:spPr>
        <p:style>
          <a:lnRef idx="1">
            <a:schemeClr val="dk1"/>
          </a:lnRef>
          <a:fillRef idx="0">
            <a:schemeClr val="dk1"/>
          </a:fillRef>
          <a:effectRef idx="0">
            <a:schemeClr val="dk1"/>
          </a:effectRef>
          <a:fontRef idx="minor">
            <a:schemeClr val="tx1"/>
          </a:fontRef>
        </p:style>
      </p:cxnSp>
      <p:sp>
        <p:nvSpPr>
          <p:cNvPr id="43" name="Rectangle 42">
            <a:extLst>
              <a:ext uri="{FF2B5EF4-FFF2-40B4-BE49-F238E27FC236}">
                <a16:creationId xmlns:a16="http://schemas.microsoft.com/office/drawing/2014/main" id="{F9CE5C75-85ED-40AD-9D44-E6D12988B9F9}"/>
              </a:ext>
            </a:extLst>
          </p:cNvPr>
          <p:cNvSpPr/>
          <p:nvPr/>
        </p:nvSpPr>
        <p:spPr>
          <a:xfrm>
            <a:off x="3720463" y="5749367"/>
            <a:ext cx="2987961" cy="749681"/>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No Current Infrastructure</a:t>
            </a:r>
          </a:p>
        </p:txBody>
      </p:sp>
      <p:cxnSp>
        <p:nvCxnSpPr>
          <p:cNvPr id="44" name="Straight Arrow Connector 43">
            <a:extLst>
              <a:ext uri="{FF2B5EF4-FFF2-40B4-BE49-F238E27FC236}">
                <a16:creationId xmlns:a16="http://schemas.microsoft.com/office/drawing/2014/main" id="{6610F051-F416-484D-AC41-339C0AB2F55F}"/>
              </a:ext>
            </a:extLst>
          </p:cNvPr>
          <p:cNvCxnSpPr>
            <a:cxnSpLocks/>
            <a:endCxn id="12" idx="2"/>
          </p:cNvCxnSpPr>
          <p:nvPr/>
        </p:nvCxnSpPr>
        <p:spPr>
          <a:xfrm flipV="1">
            <a:off x="1861398" y="5792250"/>
            <a:ext cx="7949782" cy="320139"/>
          </a:xfrm>
          <a:prstGeom prst="straightConnector1">
            <a:avLst/>
          </a:prstGeom>
          <a:ln w="50800">
            <a:tailEnd type="triangle"/>
          </a:ln>
        </p:spPr>
        <p:style>
          <a:lnRef idx="1">
            <a:schemeClr val="dk1"/>
          </a:lnRef>
          <a:fillRef idx="0">
            <a:schemeClr val="dk1"/>
          </a:fillRef>
          <a:effectRef idx="0">
            <a:schemeClr val="dk1"/>
          </a:effectRef>
          <a:fontRef idx="minor">
            <a:schemeClr val="tx1"/>
          </a:fontRef>
        </p:style>
      </p:cxnSp>
      <p:sp>
        <p:nvSpPr>
          <p:cNvPr id="55" name="TextBox 54">
            <a:extLst>
              <a:ext uri="{FF2B5EF4-FFF2-40B4-BE49-F238E27FC236}">
                <a16:creationId xmlns:a16="http://schemas.microsoft.com/office/drawing/2014/main" id="{167ED233-84F1-4E3D-80EC-5399F592E5F1}"/>
              </a:ext>
            </a:extLst>
          </p:cNvPr>
          <p:cNvSpPr txBox="1"/>
          <p:nvPr/>
        </p:nvSpPr>
        <p:spPr>
          <a:xfrm>
            <a:off x="3715582" y="389306"/>
            <a:ext cx="556932" cy="412471"/>
          </a:xfrm>
          <a:prstGeom prst="rect">
            <a:avLst/>
          </a:prstGeom>
          <a:noFill/>
        </p:spPr>
        <p:txBody>
          <a:bodyPr wrap="none" rtlCol="0">
            <a:spAutoFit/>
          </a:bodyPr>
          <a:lstStyle/>
          <a:p>
            <a:r>
              <a:rPr lang="en-US" dirty="0"/>
              <a:t>YES</a:t>
            </a:r>
          </a:p>
        </p:txBody>
      </p:sp>
      <p:sp>
        <p:nvSpPr>
          <p:cNvPr id="56" name="TextBox 55">
            <a:extLst>
              <a:ext uri="{FF2B5EF4-FFF2-40B4-BE49-F238E27FC236}">
                <a16:creationId xmlns:a16="http://schemas.microsoft.com/office/drawing/2014/main" id="{B7988994-C1BA-43C1-9C46-6FE5226722CF}"/>
              </a:ext>
            </a:extLst>
          </p:cNvPr>
          <p:cNvSpPr txBox="1"/>
          <p:nvPr/>
        </p:nvSpPr>
        <p:spPr>
          <a:xfrm>
            <a:off x="3703356" y="1582485"/>
            <a:ext cx="556932" cy="412471"/>
          </a:xfrm>
          <a:prstGeom prst="rect">
            <a:avLst/>
          </a:prstGeom>
          <a:noFill/>
        </p:spPr>
        <p:txBody>
          <a:bodyPr wrap="none" rtlCol="0">
            <a:spAutoFit/>
          </a:bodyPr>
          <a:lstStyle/>
          <a:p>
            <a:r>
              <a:rPr lang="en-US" dirty="0"/>
              <a:t>YES</a:t>
            </a:r>
          </a:p>
        </p:txBody>
      </p:sp>
      <p:sp>
        <p:nvSpPr>
          <p:cNvPr id="57" name="TextBox 56">
            <a:extLst>
              <a:ext uri="{FF2B5EF4-FFF2-40B4-BE49-F238E27FC236}">
                <a16:creationId xmlns:a16="http://schemas.microsoft.com/office/drawing/2014/main" id="{E00140F3-3784-4D55-9B59-271D34C3D5BE}"/>
              </a:ext>
            </a:extLst>
          </p:cNvPr>
          <p:cNvSpPr txBox="1"/>
          <p:nvPr/>
        </p:nvSpPr>
        <p:spPr>
          <a:xfrm>
            <a:off x="3715582" y="2775664"/>
            <a:ext cx="556932" cy="412471"/>
          </a:xfrm>
          <a:prstGeom prst="rect">
            <a:avLst/>
          </a:prstGeom>
          <a:noFill/>
        </p:spPr>
        <p:txBody>
          <a:bodyPr wrap="none" rtlCol="0">
            <a:spAutoFit/>
          </a:bodyPr>
          <a:lstStyle/>
          <a:p>
            <a:r>
              <a:rPr lang="en-US" dirty="0"/>
              <a:t>YES</a:t>
            </a:r>
          </a:p>
        </p:txBody>
      </p:sp>
      <p:sp>
        <p:nvSpPr>
          <p:cNvPr id="58" name="TextBox 57">
            <a:extLst>
              <a:ext uri="{FF2B5EF4-FFF2-40B4-BE49-F238E27FC236}">
                <a16:creationId xmlns:a16="http://schemas.microsoft.com/office/drawing/2014/main" id="{B02917F4-1990-4E60-B4D3-B515D95DA2CD}"/>
              </a:ext>
            </a:extLst>
          </p:cNvPr>
          <p:cNvSpPr txBox="1"/>
          <p:nvPr/>
        </p:nvSpPr>
        <p:spPr>
          <a:xfrm>
            <a:off x="3703355" y="3752933"/>
            <a:ext cx="556932" cy="412471"/>
          </a:xfrm>
          <a:prstGeom prst="rect">
            <a:avLst/>
          </a:prstGeom>
          <a:noFill/>
        </p:spPr>
        <p:txBody>
          <a:bodyPr wrap="none" rtlCol="0">
            <a:spAutoFit/>
          </a:bodyPr>
          <a:lstStyle/>
          <a:p>
            <a:r>
              <a:rPr lang="en-US" dirty="0"/>
              <a:t>YES</a:t>
            </a:r>
          </a:p>
        </p:txBody>
      </p:sp>
      <p:sp>
        <p:nvSpPr>
          <p:cNvPr id="35" name="Rectangle 34">
            <a:extLst>
              <a:ext uri="{FF2B5EF4-FFF2-40B4-BE49-F238E27FC236}">
                <a16:creationId xmlns:a16="http://schemas.microsoft.com/office/drawing/2014/main" id="{8AE52A65-C009-4FAD-93DC-230A955E103D}"/>
              </a:ext>
            </a:extLst>
          </p:cNvPr>
          <p:cNvSpPr/>
          <p:nvPr/>
        </p:nvSpPr>
        <p:spPr>
          <a:xfrm>
            <a:off x="412124" y="4916962"/>
            <a:ext cx="2987961" cy="74968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XDS Document Source/Consumer?</a:t>
            </a:r>
          </a:p>
        </p:txBody>
      </p:sp>
      <p:sp>
        <p:nvSpPr>
          <p:cNvPr id="37" name="TextBox 36">
            <a:extLst>
              <a:ext uri="{FF2B5EF4-FFF2-40B4-BE49-F238E27FC236}">
                <a16:creationId xmlns:a16="http://schemas.microsoft.com/office/drawing/2014/main" id="{14B10319-E63C-47DA-B68F-43290D7260C4}"/>
              </a:ext>
            </a:extLst>
          </p:cNvPr>
          <p:cNvSpPr txBox="1"/>
          <p:nvPr/>
        </p:nvSpPr>
        <p:spPr>
          <a:xfrm>
            <a:off x="3709044" y="4803231"/>
            <a:ext cx="556932" cy="412471"/>
          </a:xfrm>
          <a:prstGeom prst="rect">
            <a:avLst/>
          </a:prstGeom>
          <a:noFill/>
        </p:spPr>
        <p:txBody>
          <a:bodyPr wrap="none" rtlCol="0">
            <a:spAutoFit/>
          </a:bodyPr>
          <a:lstStyle/>
          <a:p>
            <a:r>
              <a:rPr lang="en-US" dirty="0"/>
              <a:t>YES</a:t>
            </a:r>
          </a:p>
        </p:txBody>
      </p:sp>
      <p:cxnSp>
        <p:nvCxnSpPr>
          <p:cNvPr id="40" name="Straight Arrow Connector 39">
            <a:extLst>
              <a:ext uri="{FF2B5EF4-FFF2-40B4-BE49-F238E27FC236}">
                <a16:creationId xmlns:a16="http://schemas.microsoft.com/office/drawing/2014/main" id="{7838CF80-331E-42AA-98DA-08969B167BA0}"/>
              </a:ext>
            </a:extLst>
          </p:cNvPr>
          <p:cNvCxnSpPr>
            <a:cxnSpLocks/>
            <a:stCxn id="35" idx="2"/>
          </p:cNvCxnSpPr>
          <p:nvPr/>
        </p:nvCxnSpPr>
        <p:spPr>
          <a:xfrm>
            <a:off x="1906104" y="5666644"/>
            <a:ext cx="0" cy="457564"/>
          </a:xfrm>
          <a:prstGeom prst="straightConnector1">
            <a:avLst/>
          </a:prstGeom>
          <a:ln w="50800">
            <a:tailEnd type="none"/>
          </a:ln>
        </p:spPr>
        <p:style>
          <a:lnRef idx="1">
            <a:schemeClr val="dk1"/>
          </a:lnRef>
          <a:fillRef idx="0">
            <a:schemeClr val="dk1"/>
          </a:fillRef>
          <a:effectRef idx="0">
            <a:schemeClr val="dk1"/>
          </a:effectRef>
          <a:fontRef idx="minor">
            <a:schemeClr val="tx1"/>
          </a:fontRef>
        </p:style>
      </p:cxnSp>
      <p:cxnSp>
        <p:nvCxnSpPr>
          <p:cNvPr id="45" name="Straight Arrow Connector 44">
            <a:extLst>
              <a:ext uri="{FF2B5EF4-FFF2-40B4-BE49-F238E27FC236}">
                <a16:creationId xmlns:a16="http://schemas.microsoft.com/office/drawing/2014/main" id="{6467E0C7-289A-40B2-B2A5-E328C1D815D7}"/>
              </a:ext>
            </a:extLst>
          </p:cNvPr>
          <p:cNvCxnSpPr>
            <a:cxnSpLocks/>
            <a:stCxn id="35" idx="3"/>
          </p:cNvCxnSpPr>
          <p:nvPr/>
        </p:nvCxnSpPr>
        <p:spPr>
          <a:xfrm flipV="1">
            <a:off x="3400085" y="3644930"/>
            <a:ext cx="6411095" cy="1646873"/>
          </a:xfrm>
          <a:prstGeom prst="straightConnector1">
            <a:avLst/>
          </a:prstGeom>
          <a:ln w="50800">
            <a:tailEnd type="triangle"/>
          </a:ln>
        </p:spPr>
        <p:style>
          <a:lnRef idx="1">
            <a:schemeClr val="dk1"/>
          </a:lnRef>
          <a:fillRef idx="0">
            <a:schemeClr val="dk1"/>
          </a:fillRef>
          <a:effectRef idx="0">
            <a:schemeClr val="dk1"/>
          </a:effectRef>
          <a:fontRef idx="minor">
            <a:schemeClr val="tx1"/>
          </a:fontRef>
        </p:style>
      </p:cxnSp>
      <p:cxnSp>
        <p:nvCxnSpPr>
          <p:cNvPr id="39" name="Straight Arrow Connector 38">
            <a:extLst>
              <a:ext uri="{FF2B5EF4-FFF2-40B4-BE49-F238E27FC236}">
                <a16:creationId xmlns:a16="http://schemas.microsoft.com/office/drawing/2014/main" id="{98E67160-4C7A-4723-BDA5-5D1C71FBDA58}"/>
              </a:ext>
            </a:extLst>
          </p:cNvPr>
          <p:cNvCxnSpPr>
            <a:cxnSpLocks/>
            <a:endCxn id="10" idx="4"/>
          </p:cNvCxnSpPr>
          <p:nvPr/>
        </p:nvCxnSpPr>
        <p:spPr>
          <a:xfrm flipV="1">
            <a:off x="9407670" y="3941658"/>
            <a:ext cx="1272681" cy="1923470"/>
          </a:xfrm>
          <a:prstGeom prst="straightConnector1">
            <a:avLst/>
          </a:prstGeom>
          <a:ln w="5080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671600077"/>
      </p:ext>
    </p:extLst>
  </p:cSld>
  <p:clrMapOvr>
    <a:masterClrMapping/>
  </p:clrMapOvr>
  <mc:AlternateContent xmlns:mc="http://schemas.openxmlformats.org/markup-compatibility/2006" xmlns:p14="http://schemas.microsoft.com/office/powerpoint/2010/main">
    <mc:Choice Requires="p14">
      <p:transition spd="slow" p14:dur="2000" advTm="70413"/>
    </mc:Choice>
    <mc:Fallback xmlns="">
      <p:transition spd="slow" advTm="70413"/>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TotalTime>
  <Words>208</Words>
  <Application>Microsoft Office PowerPoint</Application>
  <PresentationFormat>Widescreen</PresentationFormat>
  <Paragraphs>23</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Which Infrastructure to use?</dc:title>
  <dc:creator>John Moehrke</dc:creator>
  <cp:lastModifiedBy>John Moehrke</cp:lastModifiedBy>
  <cp:revision>3</cp:revision>
  <dcterms:created xsi:type="dcterms:W3CDTF">2020-08-31T22:08:05Z</dcterms:created>
  <dcterms:modified xsi:type="dcterms:W3CDTF">2021-02-18T15:41:14Z</dcterms:modified>
</cp:coreProperties>
</file>