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7" roundtripDataSignature="AMtx7miUbVDNXUZkVKx7InfzJb1huClU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43341E-D1BA-4F6D-85AA-F4FD2DE7E286}">
  <a:tblStyle styleId="{6043341E-D1BA-4F6D-85AA-F4FD2DE7E2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ed454b4f2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ed454b4f2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4ed454b4f2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3fec9301a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3fec9301a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23fec9301a_0_3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3fec9301a_0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3fec9301a_0_4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23fec9301a_0_4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caa7b61a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caa7b61a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4caa7b61a5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caa7b61a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caa7b61a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4caa7b61a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caa7b61a5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caa7b61a5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4caa7b61a5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caa7b61a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caa7b61a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4caa7b61a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4caa7b61a5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4caa7b61a5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4caa7b61a5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caa7b61a5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4caa7b61a5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24caa7b61a5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4caa7b61a5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4caa7b61a5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24caa7b61a5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ed454b4f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ed454b4f2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24ed454b4f2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4ed454b4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4ed454b4f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4ed454b4f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3fec9301a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23fec9301a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23fec9301a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23fec9301a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223fec9301a_0_4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4caa7b61a5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4caa7b61a5_0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24caa7b61a5_0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3fec9301a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23fec9301a_0_3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g223fec9301a_0_3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4e635d1b6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g24e635d1b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3fec9301a_0_1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223fec9301a_0_1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23fec9301a_0_1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223fec9301a_0_1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23fec9301a_0_1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g223fec9301a_0_1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aa7b61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4caa7b61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23fec9301a_0_1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g223fec9301a_0_1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23fec9301a_0_1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g223fec9301a_0_1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23fec9301a_0_1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223fec9301a_0_1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23fec9301a_0_1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g223fec9301a_0_1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23fec9301a_0_1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223fec9301a_0_1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4ed454b4f2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24ed454b4f2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23fec9301a_0_12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223fec9301a_0_1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caa7b61a5_0_5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caa7b61a5_0_5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4caa7b61a5_0_5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3fec9301a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3fec9301a_0_3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23fec9301a_0_3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3fec9301a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3fec9301a_0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23fec9301a_0_3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3fec9301a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3fec9301a_0_4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23fec9301a_0_4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peaker">
  <p:cSld name="Opening Speaker">
    <p:spTree>
      <p:nvGrpSpPr>
        <p:cNvPr id="10" name="Shape 10"/>
        <p:cNvGrpSpPr/>
        <p:nvPr/>
      </p:nvGrpSpPr>
      <p:grpSpPr>
        <a:xfrm>
          <a:off x="0" y="0"/>
          <a:ext cx="0" cy="0"/>
          <a:chOff x="0" y="0"/>
          <a:chExt cx="0" cy="0"/>
        </a:xfrm>
      </p:grpSpPr>
      <p:sp>
        <p:nvSpPr>
          <p:cNvPr id="11" name="Google Shape;11;p11"/>
          <p:cNvSpPr/>
          <p:nvPr/>
        </p:nvSpPr>
        <p:spPr>
          <a:xfrm>
            <a:off x="-10821" y="5408260"/>
            <a:ext cx="12192000" cy="193299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1"/>
          <p:cNvSpPr txBox="1"/>
          <p:nvPr/>
        </p:nvSpPr>
        <p:spPr>
          <a:xfrm>
            <a:off x="0" y="6581436"/>
            <a:ext cx="12191999"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57070"/>
              </a:buClr>
              <a:buSzPts val="1000"/>
              <a:buFont typeface="Calibri"/>
              <a:buNone/>
            </a:pPr>
            <a:r>
              <a:rPr b="0" i="0" lang="en-US" sz="1000" u="none" cap="none" strike="noStrike">
                <a:solidFill>
                  <a:srgbClr val="757070"/>
                </a:solidFill>
                <a:latin typeface="Calibri"/>
                <a:ea typeface="Calibri"/>
                <a:cs typeface="Calibri"/>
                <a:sym typeface="Calibri"/>
              </a:rPr>
              <a:t>HL7®, FHIR® and the flame Design mark are the registered trademarks of Health Level Seven International and are used with permission.</a:t>
            </a:r>
            <a:endParaRPr b="0" i="0" sz="1000" u="none" cap="none" strike="noStrike">
              <a:solidFill>
                <a:srgbClr val="757070"/>
              </a:solidFill>
              <a:latin typeface="Calibri"/>
              <a:ea typeface="Calibri"/>
              <a:cs typeface="Calibri"/>
              <a:sym typeface="Calibri"/>
            </a:endParaRPr>
          </a:p>
        </p:txBody>
      </p:sp>
      <p:pic>
        <p:nvPicPr>
          <p:cNvPr id="13" name="Google Shape;13;p11"/>
          <p:cNvPicPr preferRelativeResize="0"/>
          <p:nvPr/>
        </p:nvPicPr>
        <p:blipFill rotWithShape="1">
          <a:blip r:embed="rId2">
            <a:alphaModFix/>
          </a:blip>
          <a:srcRect b="0" l="0" r="0" t="0"/>
          <a:stretch/>
        </p:blipFill>
        <p:spPr>
          <a:xfrm>
            <a:off x="4592706" y="5822612"/>
            <a:ext cx="3175825" cy="711385"/>
          </a:xfrm>
          <a:prstGeom prst="rect">
            <a:avLst/>
          </a:prstGeom>
          <a:noFill/>
          <a:ln>
            <a:noFill/>
          </a:ln>
        </p:spPr>
      </p:pic>
      <p:sp>
        <p:nvSpPr>
          <p:cNvPr id="14" name="Google Shape;14;p11"/>
          <p:cNvSpPr/>
          <p:nvPr/>
        </p:nvSpPr>
        <p:spPr>
          <a:xfrm>
            <a:off x="0" y="1189104"/>
            <a:ext cx="12192000" cy="1245362"/>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1"/>
          <p:cNvSpPr txBox="1"/>
          <p:nvPr>
            <p:ph idx="1" type="body"/>
          </p:nvPr>
        </p:nvSpPr>
        <p:spPr>
          <a:xfrm>
            <a:off x="838200" y="1213327"/>
            <a:ext cx="10515600" cy="94215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rgbClr val="595959"/>
              </a:buClr>
              <a:buSzPts val="2800"/>
              <a:buFont typeface="Arial"/>
              <a:buNone/>
              <a:defRPr b="0" i="0" sz="2800" u="none" cap="none" strike="noStrike">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nvSpPr>
        <p:spPr>
          <a:xfrm>
            <a:off x="-787078" y="2581154"/>
            <a:ext cx="18473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3000">
              <a:solidFill>
                <a:schemeClr val="dk1"/>
              </a:solidFill>
              <a:latin typeface="Calibri"/>
              <a:ea typeface="Calibri"/>
              <a:cs typeface="Calibri"/>
              <a:sym typeface="Calibri"/>
            </a:endParaRPr>
          </a:p>
        </p:txBody>
      </p:sp>
      <p:sp>
        <p:nvSpPr>
          <p:cNvPr id="17" name="Google Shape;17;p11"/>
          <p:cNvSpPr/>
          <p:nvPr/>
        </p:nvSpPr>
        <p:spPr>
          <a:xfrm>
            <a:off x="0" y="1957609"/>
            <a:ext cx="12192000" cy="524296"/>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 name="Google Shape;18;p11"/>
          <p:cNvSpPr txBox="1"/>
          <p:nvPr>
            <p:ph type="title"/>
          </p:nvPr>
        </p:nvSpPr>
        <p:spPr>
          <a:xfrm>
            <a:off x="838200" y="1958943"/>
            <a:ext cx="10515600" cy="441529"/>
          </a:xfrm>
          <a:prstGeom prst="rect">
            <a:avLst/>
          </a:prstGeom>
          <a:noFill/>
          <a:ln>
            <a:noFill/>
          </a:ln>
        </p:spPr>
        <p:txBody>
          <a:bodyPr anchorCtr="0" anchor="ctr" bIns="45700" lIns="91425" spcFirstLastPara="1" rIns="91425" wrap="square" tIns="54000">
            <a:noAutofit/>
          </a:bodyPr>
          <a:lstStyle>
            <a:lvl1pPr lvl="0" marR="0" rtl="0" algn="ctr">
              <a:lnSpc>
                <a:spcPct val="90000"/>
              </a:lnSpc>
              <a:spcBef>
                <a:spcPts val="0"/>
              </a:spcBef>
              <a:spcAft>
                <a:spcPts val="0"/>
              </a:spcAft>
              <a:buClr>
                <a:schemeClr val="lt1"/>
              </a:buClr>
              <a:buSzPts val="2200"/>
              <a:buFont typeface="Calibri"/>
              <a:buNone/>
              <a:defRPr b="0" i="0" sz="2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9" name="Google Shape;19;p11"/>
          <p:cNvPicPr preferRelativeResize="0"/>
          <p:nvPr/>
        </p:nvPicPr>
        <p:blipFill rotWithShape="1">
          <a:blip r:embed="rId3">
            <a:alphaModFix/>
          </a:blip>
          <a:srcRect b="0" l="0" r="0" t="0"/>
          <a:stretch/>
        </p:blipFill>
        <p:spPr>
          <a:xfrm>
            <a:off x="4049515" y="280459"/>
            <a:ext cx="4198193" cy="658956"/>
          </a:xfrm>
          <a:prstGeom prst="rect">
            <a:avLst/>
          </a:prstGeom>
          <a:noFill/>
          <a:ln>
            <a:noFill/>
          </a:ln>
        </p:spPr>
      </p:pic>
      <p:sp>
        <p:nvSpPr>
          <p:cNvPr id="20" name="Google Shape;20;p11"/>
          <p:cNvSpPr/>
          <p:nvPr/>
        </p:nvSpPr>
        <p:spPr>
          <a:xfrm>
            <a:off x="0" y="1182730"/>
            <a:ext cx="12192000" cy="125999"/>
          </a:xfrm>
          <a:prstGeom prst="rect">
            <a:avLst/>
          </a:prstGeom>
          <a:solidFill>
            <a:srgbClr val="B6B6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 name="Google Shape;21;p11"/>
          <p:cNvSpPr txBox="1"/>
          <p:nvPr/>
        </p:nvSpPr>
        <p:spPr>
          <a:xfrm>
            <a:off x="1376625" y="5492950"/>
            <a:ext cx="9829967"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200"/>
              <a:buFont typeface="Calibri"/>
              <a:buNone/>
            </a:pPr>
            <a:r>
              <a:rPr b="0" lang="en-US" sz="1200">
                <a:solidFill>
                  <a:srgbClr val="595959"/>
                </a:solidFill>
                <a:latin typeface="Calibri"/>
                <a:ea typeface="Calibri"/>
                <a:cs typeface="Calibri"/>
                <a:sym typeface="Calibri"/>
              </a:rPr>
              <a:t>HL7 FHIR DevDays 2023 | Hybrid Edition, Amsterdam | June 6–9, 2023</a:t>
            </a:r>
            <a:r>
              <a:rPr b="0" lang="en-US" sz="1200">
                <a:solidFill>
                  <a:srgbClr val="595959"/>
                </a:solidFill>
                <a:latin typeface="Calibri"/>
                <a:ea typeface="Calibri"/>
                <a:cs typeface="Calibri"/>
                <a:sym typeface="Calibri"/>
              </a:rPr>
              <a:t> |  @</a:t>
            </a:r>
            <a:r>
              <a:rPr b="0" lang="en-US" sz="1200">
                <a:solidFill>
                  <a:srgbClr val="595959"/>
                </a:solidFill>
                <a:latin typeface="Calibri"/>
                <a:ea typeface="Calibri"/>
                <a:cs typeface="Calibri"/>
                <a:sym typeface="Calibri"/>
              </a:rPr>
              <a:t>HL7</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@FirelyTeam</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#fhirdevdays   </a:t>
            </a:r>
            <a:r>
              <a:rPr b="0" lang="en-US" sz="1200">
                <a:solidFill>
                  <a:srgbClr val="595959"/>
                </a:solidFill>
                <a:latin typeface="Calibri"/>
                <a:ea typeface="Calibri"/>
                <a:cs typeface="Calibri"/>
                <a:sym typeface="Calibri"/>
              </a:rPr>
              <a:t>|</a:t>
            </a:r>
            <a:r>
              <a:rPr lang="en-US" sz="1200">
                <a:solidFill>
                  <a:srgbClr val="595959"/>
                </a:solidFill>
                <a:latin typeface="Calibri"/>
                <a:ea typeface="Calibri"/>
                <a:cs typeface="Calibri"/>
                <a:sym typeface="Calibri"/>
              </a:rPr>
              <a:t> www.devdays.com</a:t>
            </a:r>
            <a:endParaRPr sz="1200">
              <a:solidFill>
                <a:srgbClr val="595959"/>
              </a:solidFill>
              <a:latin typeface="Calibri"/>
              <a:ea typeface="Calibri"/>
              <a:cs typeface="Calibri"/>
              <a:sym typeface="Calibri"/>
            </a:endParaRPr>
          </a:p>
        </p:txBody>
      </p:sp>
      <p:pic>
        <p:nvPicPr>
          <p:cNvPr id="22" name="Google Shape;22;p11"/>
          <p:cNvPicPr preferRelativeResize="0"/>
          <p:nvPr/>
        </p:nvPicPr>
        <p:blipFill rotWithShape="1">
          <a:blip r:embed="rId4">
            <a:alphaModFix/>
          </a:blip>
          <a:srcRect b="0" l="0" r="0" t="0"/>
          <a:stretch/>
        </p:blipFill>
        <p:spPr>
          <a:xfrm>
            <a:off x="14321" y="2379630"/>
            <a:ext cx="12152536" cy="3028630"/>
          </a:xfrm>
          <a:prstGeom prst="rect">
            <a:avLst/>
          </a:prstGeom>
          <a:noFill/>
          <a:ln>
            <a:noFill/>
          </a:ln>
        </p:spPr>
      </p:pic>
      <p:pic>
        <p:nvPicPr>
          <p:cNvPr id="23" name="Google Shape;23;p11"/>
          <p:cNvPicPr preferRelativeResize="0"/>
          <p:nvPr/>
        </p:nvPicPr>
        <p:blipFill rotWithShape="1">
          <a:blip r:embed="rId5">
            <a:alphaModFix/>
          </a:blip>
          <a:srcRect b="0" l="0" r="0" t="0"/>
          <a:stretch/>
        </p:blipFill>
        <p:spPr>
          <a:xfrm>
            <a:off x="10526103" y="491507"/>
            <a:ext cx="1523599" cy="524517"/>
          </a:xfrm>
          <a:prstGeom prst="rect">
            <a:avLst/>
          </a:prstGeom>
          <a:noFill/>
          <a:ln>
            <a:noFill/>
          </a:ln>
        </p:spPr>
      </p:pic>
    </p:spTree>
  </p:cSld>
  <p:clrMapOvr>
    <a:masterClrMapping/>
  </p:clrMapOvr>
  <p:transition spd="slow">
    <p:push/>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2 1">
  <p:cSld name="Default slide 2_1">
    <p:spTree>
      <p:nvGrpSpPr>
        <p:cNvPr id="92" name="Shape 92"/>
        <p:cNvGrpSpPr/>
        <p:nvPr/>
      </p:nvGrpSpPr>
      <p:grpSpPr>
        <a:xfrm>
          <a:off x="0" y="0"/>
          <a:ext cx="0" cy="0"/>
          <a:chOff x="0" y="0"/>
          <a:chExt cx="0" cy="0"/>
        </a:xfrm>
      </p:grpSpPr>
      <p:sp>
        <p:nvSpPr>
          <p:cNvPr id="93" name="Google Shape;93;g223fec9301a_0_1303"/>
          <p:cNvSpPr/>
          <p:nvPr/>
        </p:nvSpPr>
        <p:spPr>
          <a:xfrm>
            <a:off x="0" y="591018"/>
            <a:ext cx="12192000" cy="6267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g223fec9301a_0_1303"/>
          <p:cNvSpPr/>
          <p:nvPr/>
        </p:nvSpPr>
        <p:spPr>
          <a:xfrm>
            <a:off x="0" y="6490276"/>
            <a:ext cx="12192000" cy="1884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g223fec9301a_0_1303"/>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91B9"/>
              </a:buClr>
              <a:buSzPts val="3600"/>
              <a:buFont typeface="Calibri"/>
              <a:buNone/>
              <a:defRPr b="0" i="0" sz="3600" u="none" cap="none" strike="noStrike">
                <a:solidFill>
                  <a:srgbClr val="0091B9"/>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g223fec9301a_0_1303"/>
          <p:cNvSpPr txBox="1"/>
          <p:nvPr>
            <p:ph idx="1" type="body"/>
          </p:nvPr>
        </p:nvSpPr>
        <p:spPr>
          <a:xfrm>
            <a:off x="838199" y="1997236"/>
            <a:ext cx="5464500" cy="4225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595959"/>
              </a:buClr>
              <a:buSzPts val="2800"/>
              <a:buFont typeface="Arial"/>
              <a:buChar char="•"/>
              <a:defRPr b="0" i="0" sz="2800" u="none" cap="none" strike="noStrike">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g223fec9301a_0_1303"/>
          <p:cNvSpPr/>
          <p:nvPr>
            <p:ph idx="2" type="pic"/>
          </p:nvPr>
        </p:nvSpPr>
        <p:spPr>
          <a:xfrm>
            <a:off x="6478588" y="1997075"/>
            <a:ext cx="4875300" cy="4225800"/>
          </a:xfrm>
          <a:prstGeom prst="rect">
            <a:avLst/>
          </a:prstGeom>
          <a:noFill/>
          <a:ln>
            <a:noFill/>
          </a:ln>
        </p:spPr>
      </p:sp>
      <p:pic>
        <p:nvPicPr>
          <p:cNvPr id="98" name="Google Shape;98;g223fec9301a_0_1303"/>
          <p:cNvPicPr preferRelativeResize="0"/>
          <p:nvPr/>
        </p:nvPicPr>
        <p:blipFill rotWithShape="1">
          <a:blip r:embed="rId2">
            <a:alphaModFix/>
          </a:blip>
          <a:srcRect b="0" l="0" r="0" t="0"/>
          <a:stretch/>
        </p:blipFill>
        <p:spPr>
          <a:xfrm>
            <a:off x="9135123" y="164295"/>
            <a:ext cx="2704982" cy="289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2">
  <p:cSld name="Default slide 2">
    <p:spTree>
      <p:nvGrpSpPr>
        <p:cNvPr id="24" name="Shape 24"/>
        <p:cNvGrpSpPr/>
        <p:nvPr/>
      </p:nvGrpSpPr>
      <p:grpSpPr>
        <a:xfrm>
          <a:off x="0" y="0"/>
          <a:ext cx="0" cy="0"/>
          <a:chOff x="0" y="0"/>
          <a:chExt cx="0" cy="0"/>
        </a:xfrm>
      </p:grpSpPr>
      <p:sp>
        <p:nvSpPr>
          <p:cNvPr id="25" name="Google Shape;25;p12"/>
          <p:cNvSpPr/>
          <p:nvPr/>
        </p:nvSpPr>
        <p:spPr>
          <a:xfrm>
            <a:off x="0" y="591018"/>
            <a:ext cx="12192000" cy="62669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12"/>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 name="Google Shape;27;p12"/>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91B9"/>
              </a:buClr>
              <a:buSzPts val="3600"/>
              <a:buFont typeface="Calibri"/>
              <a:buNone/>
              <a:defRPr b="0" i="0" sz="3600" u="none" cap="none" strike="noStrike">
                <a:solidFill>
                  <a:srgbClr val="0091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2"/>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595959"/>
              </a:buClr>
              <a:buSzPts val="2800"/>
              <a:buFont typeface="Arial"/>
              <a:buChar char="•"/>
              <a:defRPr b="0" i="0" sz="2800" u="none" cap="none" strike="noStrike">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9" name="Google Shape;29;p12"/>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30" name="Google Shape;30;p12"/>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31" name="Google Shape;31;p12"/>
          <p:cNvPicPr preferRelativeResize="0"/>
          <p:nvPr/>
        </p:nvPicPr>
        <p:blipFill rotWithShape="1">
          <a:blip r:embed="rId3">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slide 2">
  <p:cSld name="1_Default slide 2">
    <p:spTree>
      <p:nvGrpSpPr>
        <p:cNvPr id="32" name="Shape 32"/>
        <p:cNvGrpSpPr/>
        <p:nvPr/>
      </p:nvGrpSpPr>
      <p:grpSpPr>
        <a:xfrm>
          <a:off x="0" y="0"/>
          <a:ext cx="0" cy="0"/>
          <a:chOff x="0" y="0"/>
          <a:chExt cx="0" cy="0"/>
        </a:xfrm>
      </p:grpSpPr>
      <p:sp>
        <p:nvSpPr>
          <p:cNvPr id="33" name="Google Shape;33;p13"/>
          <p:cNvSpPr/>
          <p:nvPr/>
        </p:nvSpPr>
        <p:spPr>
          <a:xfrm>
            <a:off x="0" y="591018"/>
            <a:ext cx="12192000" cy="62669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13"/>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3"/>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91B9"/>
              </a:buClr>
              <a:buSzPts val="3600"/>
              <a:buFont typeface="Calibri"/>
              <a:buNone/>
              <a:defRPr b="0" i="0" sz="3600" u="none" cap="none" strike="noStrike">
                <a:solidFill>
                  <a:srgbClr val="0091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13"/>
          <p:cNvSpPr txBox="1"/>
          <p:nvPr>
            <p:ph idx="1" type="body"/>
          </p:nvPr>
        </p:nvSpPr>
        <p:spPr>
          <a:xfrm>
            <a:off x="838199" y="1997236"/>
            <a:ext cx="5464629" cy="42251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595959"/>
              </a:buClr>
              <a:buSzPts val="2800"/>
              <a:buFont typeface="Arial"/>
              <a:buChar char="•"/>
              <a:defRPr sz="2800">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13"/>
          <p:cNvSpPr/>
          <p:nvPr>
            <p:ph idx="2" type="pic"/>
          </p:nvPr>
        </p:nvSpPr>
        <p:spPr>
          <a:xfrm>
            <a:off x="6478588" y="1997075"/>
            <a:ext cx="4875212" cy="4225925"/>
          </a:xfrm>
          <a:prstGeom prst="rect">
            <a:avLst/>
          </a:prstGeom>
          <a:noFill/>
          <a:ln>
            <a:noFill/>
          </a:ln>
        </p:spPr>
      </p:sp>
      <p:pic>
        <p:nvPicPr>
          <p:cNvPr id="38" name="Google Shape;38;p13"/>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39" name="Google Shape;39;p13"/>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40" name="Google Shape;40;p13"/>
          <p:cNvPicPr preferRelativeResize="0"/>
          <p:nvPr/>
        </p:nvPicPr>
        <p:blipFill rotWithShape="1">
          <a:blip r:embed="rId3">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fault slide 1">
  <p:cSld name="2_Default slide 1">
    <p:spTree>
      <p:nvGrpSpPr>
        <p:cNvPr id="41" name="Shape 41"/>
        <p:cNvGrpSpPr/>
        <p:nvPr/>
      </p:nvGrpSpPr>
      <p:grpSpPr>
        <a:xfrm>
          <a:off x="0" y="0"/>
          <a:ext cx="0" cy="0"/>
          <a:chOff x="0" y="0"/>
          <a:chExt cx="0" cy="0"/>
        </a:xfrm>
      </p:grpSpPr>
      <p:pic>
        <p:nvPicPr>
          <p:cNvPr id="42" name="Google Shape;42;p14"/>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43" name="Google Shape;43;p14"/>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14"/>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45" name="Google Shape;45;p14"/>
          <p:cNvPicPr preferRelativeResize="0"/>
          <p:nvPr/>
        </p:nvPicPr>
        <p:blipFill rotWithShape="1">
          <a:blip r:embed="rId3">
            <a:alphaModFix/>
          </a:blip>
          <a:srcRect b="0" l="0" r="0" t="0"/>
          <a:stretch/>
        </p:blipFill>
        <p:spPr>
          <a:xfrm>
            <a:off x="3612601" y="2908940"/>
            <a:ext cx="4643392" cy="1040120"/>
          </a:xfrm>
          <a:prstGeom prst="rect">
            <a:avLst/>
          </a:prstGeom>
          <a:noFill/>
          <a:ln>
            <a:noFill/>
          </a:ln>
        </p:spPr>
      </p:pic>
      <p:pic>
        <p:nvPicPr>
          <p:cNvPr id="46" name="Google Shape;46;p14"/>
          <p:cNvPicPr preferRelativeResize="0"/>
          <p:nvPr/>
        </p:nvPicPr>
        <p:blipFill rotWithShape="1">
          <a:blip r:embed="rId4">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pening Speaker">
  <p:cSld name="1_Opening Speaker">
    <p:spTree>
      <p:nvGrpSpPr>
        <p:cNvPr id="47" name="Shape 47"/>
        <p:cNvGrpSpPr/>
        <p:nvPr/>
      </p:nvGrpSpPr>
      <p:grpSpPr>
        <a:xfrm>
          <a:off x="0" y="0"/>
          <a:ext cx="0" cy="0"/>
          <a:chOff x="0" y="0"/>
          <a:chExt cx="0" cy="0"/>
        </a:xfrm>
      </p:grpSpPr>
      <p:pic>
        <p:nvPicPr>
          <p:cNvPr id="48" name="Google Shape;48;p15"/>
          <p:cNvPicPr preferRelativeResize="0"/>
          <p:nvPr/>
        </p:nvPicPr>
        <p:blipFill rotWithShape="1">
          <a:blip r:embed="rId2">
            <a:alphaModFix/>
          </a:blip>
          <a:srcRect b="0" l="0" r="0" t="0"/>
          <a:stretch/>
        </p:blipFill>
        <p:spPr>
          <a:xfrm>
            <a:off x="-4273" y="2208530"/>
            <a:ext cx="12192000" cy="3065417"/>
          </a:xfrm>
          <a:prstGeom prst="rect">
            <a:avLst/>
          </a:prstGeom>
          <a:noFill/>
          <a:ln>
            <a:noFill/>
          </a:ln>
        </p:spPr>
      </p:pic>
      <p:sp>
        <p:nvSpPr>
          <p:cNvPr id="49" name="Google Shape;49;p15"/>
          <p:cNvSpPr/>
          <p:nvPr/>
        </p:nvSpPr>
        <p:spPr>
          <a:xfrm>
            <a:off x="0" y="5177872"/>
            <a:ext cx="12192000" cy="16801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 name="Google Shape;50;p15"/>
          <p:cNvSpPr txBox="1"/>
          <p:nvPr/>
        </p:nvSpPr>
        <p:spPr>
          <a:xfrm>
            <a:off x="0" y="6581436"/>
            <a:ext cx="12191999"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57070"/>
              </a:buClr>
              <a:buSzPts val="1000"/>
              <a:buFont typeface="Calibri"/>
              <a:buNone/>
            </a:pPr>
            <a:r>
              <a:rPr b="0" i="0" lang="en-US" sz="1000">
                <a:solidFill>
                  <a:srgbClr val="757070"/>
                </a:solidFill>
                <a:latin typeface="Calibri"/>
                <a:ea typeface="Calibri"/>
                <a:cs typeface="Calibri"/>
                <a:sym typeface="Calibri"/>
              </a:rPr>
              <a:t>HL7®, FHIR® and the flame Design mark are the registered trademarks of Health Level Seven International and are used with permission.</a:t>
            </a:r>
            <a:endParaRPr b="0" i="0" sz="1000">
              <a:solidFill>
                <a:srgbClr val="757070"/>
              </a:solidFill>
              <a:latin typeface="Calibri"/>
              <a:ea typeface="Calibri"/>
              <a:cs typeface="Calibri"/>
              <a:sym typeface="Calibri"/>
            </a:endParaRPr>
          </a:p>
        </p:txBody>
      </p:sp>
      <p:pic>
        <p:nvPicPr>
          <p:cNvPr id="51" name="Google Shape;51;p15"/>
          <p:cNvPicPr preferRelativeResize="0"/>
          <p:nvPr/>
        </p:nvPicPr>
        <p:blipFill rotWithShape="1">
          <a:blip r:embed="rId3">
            <a:alphaModFix/>
          </a:blip>
          <a:srcRect b="0" l="0" r="0" t="0"/>
          <a:stretch/>
        </p:blipFill>
        <p:spPr>
          <a:xfrm>
            <a:off x="4592706" y="5822612"/>
            <a:ext cx="3175825" cy="711385"/>
          </a:xfrm>
          <a:prstGeom prst="rect">
            <a:avLst/>
          </a:prstGeom>
          <a:noFill/>
          <a:ln>
            <a:noFill/>
          </a:ln>
        </p:spPr>
      </p:pic>
      <p:sp>
        <p:nvSpPr>
          <p:cNvPr id="52" name="Google Shape;52;p15"/>
          <p:cNvSpPr/>
          <p:nvPr/>
        </p:nvSpPr>
        <p:spPr>
          <a:xfrm>
            <a:off x="0" y="1220683"/>
            <a:ext cx="12192000" cy="1012038"/>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5"/>
          <p:cNvSpPr txBox="1"/>
          <p:nvPr/>
        </p:nvSpPr>
        <p:spPr>
          <a:xfrm>
            <a:off x="-787078" y="2581154"/>
            <a:ext cx="18473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3000">
              <a:solidFill>
                <a:schemeClr val="dk1"/>
              </a:solidFill>
              <a:latin typeface="Calibri"/>
              <a:ea typeface="Calibri"/>
              <a:cs typeface="Calibri"/>
              <a:sym typeface="Calibri"/>
            </a:endParaRPr>
          </a:p>
        </p:txBody>
      </p:sp>
      <p:pic>
        <p:nvPicPr>
          <p:cNvPr id="54" name="Google Shape;54;p15"/>
          <p:cNvPicPr preferRelativeResize="0"/>
          <p:nvPr/>
        </p:nvPicPr>
        <p:blipFill rotWithShape="1">
          <a:blip r:embed="rId4">
            <a:alphaModFix/>
          </a:blip>
          <a:srcRect b="0" l="0" r="0" t="0"/>
          <a:stretch/>
        </p:blipFill>
        <p:spPr>
          <a:xfrm>
            <a:off x="4049515" y="280459"/>
            <a:ext cx="4198193" cy="658956"/>
          </a:xfrm>
          <a:prstGeom prst="rect">
            <a:avLst/>
          </a:prstGeom>
          <a:noFill/>
          <a:ln>
            <a:noFill/>
          </a:ln>
        </p:spPr>
      </p:pic>
      <p:pic>
        <p:nvPicPr>
          <p:cNvPr id="55" name="Google Shape;55;p15"/>
          <p:cNvPicPr preferRelativeResize="0"/>
          <p:nvPr/>
        </p:nvPicPr>
        <p:blipFill rotWithShape="1">
          <a:blip r:embed="rId5">
            <a:alphaModFix/>
          </a:blip>
          <a:srcRect b="0" l="0" r="0" t="0"/>
          <a:stretch/>
        </p:blipFill>
        <p:spPr>
          <a:xfrm>
            <a:off x="10526103" y="491507"/>
            <a:ext cx="1523599" cy="524517"/>
          </a:xfrm>
          <a:prstGeom prst="rect">
            <a:avLst/>
          </a:prstGeom>
          <a:noFill/>
          <a:ln>
            <a:noFill/>
          </a:ln>
        </p:spPr>
      </p:pic>
      <p:sp>
        <p:nvSpPr>
          <p:cNvPr id="56" name="Google Shape;56;p15"/>
          <p:cNvSpPr/>
          <p:nvPr/>
        </p:nvSpPr>
        <p:spPr>
          <a:xfrm>
            <a:off x="0" y="1182730"/>
            <a:ext cx="12192000" cy="125999"/>
          </a:xfrm>
          <a:prstGeom prst="rect">
            <a:avLst/>
          </a:prstGeom>
          <a:solidFill>
            <a:srgbClr val="B6B6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15"/>
          <p:cNvSpPr txBox="1"/>
          <p:nvPr/>
        </p:nvSpPr>
        <p:spPr>
          <a:xfrm>
            <a:off x="1399062" y="5404635"/>
            <a:ext cx="981757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200"/>
              <a:buFont typeface="Calibri"/>
              <a:buNone/>
            </a:pPr>
            <a:r>
              <a:rPr b="0" lang="en-US" sz="1200">
                <a:solidFill>
                  <a:srgbClr val="595959"/>
                </a:solidFill>
                <a:latin typeface="Calibri"/>
                <a:ea typeface="Calibri"/>
                <a:cs typeface="Calibri"/>
                <a:sym typeface="Calibri"/>
              </a:rPr>
              <a:t>www.devdays.com</a:t>
            </a:r>
            <a:r>
              <a:rPr b="0" lang="en-US" sz="1200">
                <a:solidFill>
                  <a:srgbClr val="595959"/>
                </a:solidFill>
                <a:latin typeface="Calibri"/>
                <a:ea typeface="Calibri"/>
                <a:cs typeface="Calibri"/>
                <a:sym typeface="Calibri"/>
              </a:rPr>
              <a:t> |  @</a:t>
            </a:r>
            <a:r>
              <a:rPr b="0" lang="en-US" sz="1200">
                <a:solidFill>
                  <a:srgbClr val="595959"/>
                </a:solidFill>
                <a:latin typeface="Calibri"/>
                <a:ea typeface="Calibri"/>
                <a:cs typeface="Calibri"/>
                <a:sym typeface="Calibri"/>
              </a:rPr>
              <a:t>HL7</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@FirelyTeam</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#fhirdevdays</a:t>
            </a:r>
            <a:endParaRPr/>
          </a:p>
        </p:txBody>
      </p:sp>
    </p:spTree>
  </p:cSld>
  <p:clrMapOvr>
    <a:masterClrMapping/>
  </p:clrMapOvr>
  <p:transition spd="slow">
    <p:push/>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spTree>
      <p:nvGrpSpPr>
        <p:cNvPr id="58" name="Shape 58"/>
        <p:cNvGrpSpPr/>
        <p:nvPr/>
      </p:nvGrpSpPr>
      <p:grpSpPr>
        <a:xfrm>
          <a:off x="0" y="0"/>
          <a:ext cx="0" cy="0"/>
          <a:chOff x="0" y="0"/>
          <a:chExt cx="0" cy="0"/>
        </a:xfrm>
      </p:grpSpPr>
      <p:sp>
        <p:nvSpPr>
          <p:cNvPr id="59" name="Google Shape;59;p16"/>
          <p:cNvSpPr/>
          <p:nvPr/>
        </p:nvSpPr>
        <p:spPr>
          <a:xfrm>
            <a:off x="0" y="1273521"/>
            <a:ext cx="12192000" cy="1153393"/>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16"/>
          <p:cNvSpPr/>
          <p:nvPr/>
        </p:nvSpPr>
        <p:spPr>
          <a:xfrm>
            <a:off x="0" y="1182730"/>
            <a:ext cx="12192000" cy="125999"/>
          </a:xfrm>
          <a:prstGeom prst="rect">
            <a:avLst/>
          </a:prstGeom>
          <a:solidFill>
            <a:srgbClr val="B6B6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1" name="Google Shape;61;p16"/>
          <p:cNvPicPr preferRelativeResize="0"/>
          <p:nvPr/>
        </p:nvPicPr>
        <p:blipFill rotWithShape="1">
          <a:blip r:embed="rId2">
            <a:alphaModFix/>
          </a:blip>
          <a:srcRect b="0" l="0" r="0" t="0"/>
          <a:stretch/>
        </p:blipFill>
        <p:spPr>
          <a:xfrm>
            <a:off x="3846315" y="280459"/>
            <a:ext cx="4198193" cy="658957"/>
          </a:xfrm>
          <a:prstGeom prst="rect">
            <a:avLst/>
          </a:prstGeom>
          <a:noFill/>
          <a:ln>
            <a:noFill/>
          </a:ln>
        </p:spPr>
      </p:pic>
      <p:sp>
        <p:nvSpPr>
          <p:cNvPr id="62" name="Google Shape;62;p16"/>
          <p:cNvSpPr/>
          <p:nvPr/>
        </p:nvSpPr>
        <p:spPr>
          <a:xfrm>
            <a:off x="0" y="5273948"/>
            <a:ext cx="12192000" cy="160943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16"/>
          <p:cNvSpPr txBox="1"/>
          <p:nvPr/>
        </p:nvSpPr>
        <p:spPr>
          <a:xfrm>
            <a:off x="1399062" y="5404635"/>
            <a:ext cx="981757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200"/>
              <a:buFont typeface="Calibri"/>
              <a:buNone/>
            </a:pPr>
            <a:r>
              <a:rPr b="0" lang="en-US" sz="1200">
                <a:solidFill>
                  <a:srgbClr val="595959"/>
                </a:solidFill>
                <a:latin typeface="Calibri"/>
                <a:ea typeface="Calibri"/>
                <a:cs typeface="Calibri"/>
                <a:sym typeface="Calibri"/>
              </a:rPr>
              <a:t>HL7 FHIR DevDays 2023 | Hybrid Edition, Amsterdam | June 6–9, 2023</a:t>
            </a:r>
            <a:r>
              <a:rPr b="0" lang="en-US" sz="1200">
                <a:solidFill>
                  <a:srgbClr val="595959"/>
                </a:solidFill>
                <a:latin typeface="Calibri"/>
                <a:ea typeface="Calibri"/>
                <a:cs typeface="Calibri"/>
                <a:sym typeface="Calibri"/>
              </a:rPr>
              <a:t> |  @</a:t>
            </a:r>
            <a:r>
              <a:rPr b="0" lang="en-US" sz="1200">
                <a:solidFill>
                  <a:srgbClr val="595959"/>
                </a:solidFill>
                <a:latin typeface="Calibri"/>
                <a:ea typeface="Calibri"/>
                <a:cs typeface="Calibri"/>
                <a:sym typeface="Calibri"/>
              </a:rPr>
              <a:t>HL7</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@FirelyTeam</a:t>
            </a:r>
            <a:r>
              <a:rPr b="0" lang="en-US" sz="1200">
                <a:solidFill>
                  <a:srgbClr val="595959"/>
                </a:solidFill>
                <a:latin typeface="Calibri"/>
                <a:ea typeface="Calibri"/>
                <a:cs typeface="Calibri"/>
                <a:sym typeface="Calibri"/>
              </a:rPr>
              <a:t>   |   </a:t>
            </a:r>
            <a:r>
              <a:rPr lang="en-US" sz="1200">
                <a:solidFill>
                  <a:srgbClr val="595959"/>
                </a:solidFill>
                <a:latin typeface="Calibri"/>
                <a:ea typeface="Calibri"/>
                <a:cs typeface="Calibri"/>
                <a:sym typeface="Calibri"/>
              </a:rPr>
              <a:t>#fhirdevdays   </a:t>
            </a:r>
            <a:r>
              <a:rPr b="0" lang="en-US" sz="1200">
                <a:solidFill>
                  <a:srgbClr val="595959"/>
                </a:solidFill>
                <a:latin typeface="Calibri"/>
                <a:ea typeface="Calibri"/>
                <a:cs typeface="Calibri"/>
                <a:sym typeface="Calibri"/>
              </a:rPr>
              <a:t>|</a:t>
            </a:r>
            <a:r>
              <a:rPr lang="en-US" sz="1200">
                <a:solidFill>
                  <a:srgbClr val="595959"/>
                </a:solidFill>
                <a:latin typeface="Calibri"/>
                <a:ea typeface="Calibri"/>
                <a:cs typeface="Calibri"/>
                <a:sym typeface="Calibri"/>
              </a:rPr>
              <a:t> www.devdays.com</a:t>
            </a:r>
            <a:endParaRPr/>
          </a:p>
        </p:txBody>
      </p:sp>
      <p:sp>
        <p:nvSpPr>
          <p:cNvPr id="64" name="Google Shape;64;p16"/>
          <p:cNvSpPr txBox="1"/>
          <p:nvPr/>
        </p:nvSpPr>
        <p:spPr>
          <a:xfrm>
            <a:off x="0" y="6581436"/>
            <a:ext cx="12191999"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57070"/>
              </a:buClr>
              <a:buSzPts val="1000"/>
              <a:buFont typeface="Calibri"/>
              <a:buNone/>
            </a:pPr>
            <a:r>
              <a:rPr b="0" i="0" lang="en-US" sz="1000">
                <a:solidFill>
                  <a:srgbClr val="757070"/>
                </a:solidFill>
                <a:latin typeface="Calibri"/>
                <a:ea typeface="Calibri"/>
                <a:cs typeface="Calibri"/>
                <a:sym typeface="Calibri"/>
              </a:rPr>
              <a:t>HL7®, FHIR® and the flame Design mark are the registered trademarks of Health Level Seven International and are used with permission.</a:t>
            </a:r>
            <a:endParaRPr b="0" i="0" sz="1000">
              <a:solidFill>
                <a:srgbClr val="757070"/>
              </a:solidFill>
              <a:latin typeface="Calibri"/>
              <a:ea typeface="Calibri"/>
              <a:cs typeface="Calibri"/>
              <a:sym typeface="Calibri"/>
            </a:endParaRPr>
          </a:p>
        </p:txBody>
      </p:sp>
      <p:pic>
        <p:nvPicPr>
          <p:cNvPr id="65" name="Google Shape;65;p16"/>
          <p:cNvPicPr preferRelativeResize="0"/>
          <p:nvPr/>
        </p:nvPicPr>
        <p:blipFill rotWithShape="1">
          <a:blip r:embed="rId3">
            <a:alphaModFix/>
          </a:blip>
          <a:srcRect b="0" l="0" r="0" t="0"/>
          <a:stretch/>
        </p:blipFill>
        <p:spPr>
          <a:xfrm>
            <a:off x="4592706" y="5822612"/>
            <a:ext cx="3175825" cy="711385"/>
          </a:xfrm>
          <a:prstGeom prst="rect">
            <a:avLst/>
          </a:prstGeom>
          <a:noFill/>
          <a:ln>
            <a:noFill/>
          </a:ln>
        </p:spPr>
      </p:pic>
      <p:pic>
        <p:nvPicPr>
          <p:cNvPr id="66" name="Google Shape;66;p16"/>
          <p:cNvPicPr preferRelativeResize="0"/>
          <p:nvPr/>
        </p:nvPicPr>
        <p:blipFill rotWithShape="1">
          <a:blip r:embed="rId4">
            <a:alphaModFix/>
          </a:blip>
          <a:srcRect b="0" l="0" r="0" t="0"/>
          <a:stretch/>
        </p:blipFill>
        <p:spPr>
          <a:xfrm>
            <a:off x="-4273" y="2208530"/>
            <a:ext cx="12192000" cy="3065417"/>
          </a:xfrm>
          <a:prstGeom prst="rect">
            <a:avLst/>
          </a:prstGeom>
          <a:noFill/>
          <a:ln>
            <a:noFill/>
          </a:ln>
        </p:spPr>
      </p:pic>
      <p:pic>
        <p:nvPicPr>
          <p:cNvPr id="67" name="Google Shape;67;p16"/>
          <p:cNvPicPr preferRelativeResize="0"/>
          <p:nvPr/>
        </p:nvPicPr>
        <p:blipFill rotWithShape="1">
          <a:blip r:embed="rId5">
            <a:alphaModFix/>
          </a:blip>
          <a:srcRect b="0" l="0" r="0" t="0"/>
          <a:stretch/>
        </p:blipFill>
        <p:spPr>
          <a:xfrm>
            <a:off x="10526103" y="491507"/>
            <a:ext cx="1523599" cy="524517"/>
          </a:xfrm>
          <a:prstGeom prst="rect">
            <a:avLst/>
          </a:prstGeom>
          <a:noFill/>
          <a:ln>
            <a:noFill/>
          </a:ln>
        </p:spPr>
      </p:pic>
    </p:spTree>
  </p:cSld>
  <p:clrMapOvr>
    <a:masterClrMapping/>
  </p:clrMapOvr>
  <p:transition spd="slow">
    <p:push/>
  </p:transition>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1">
  <p:cSld name="Default slide 1">
    <p:spTree>
      <p:nvGrpSpPr>
        <p:cNvPr id="68" name="Shape 68"/>
        <p:cNvGrpSpPr/>
        <p:nvPr/>
      </p:nvGrpSpPr>
      <p:grpSpPr>
        <a:xfrm>
          <a:off x="0" y="0"/>
          <a:ext cx="0" cy="0"/>
          <a:chOff x="0" y="0"/>
          <a:chExt cx="0" cy="0"/>
        </a:xfrm>
      </p:grpSpPr>
      <p:sp>
        <p:nvSpPr>
          <p:cNvPr id="69" name="Google Shape;69;p17"/>
          <p:cNvSpPr/>
          <p:nvPr/>
        </p:nvSpPr>
        <p:spPr>
          <a:xfrm>
            <a:off x="0" y="6357257"/>
            <a:ext cx="12192000" cy="500743"/>
          </a:xfrm>
          <a:prstGeom prst="rect">
            <a:avLst/>
          </a:prstGeom>
          <a:solidFill>
            <a:srgbClr val="F2F2F2"/>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17"/>
          <p:cNvSpPr/>
          <p:nvPr/>
        </p:nvSpPr>
        <p:spPr>
          <a:xfrm>
            <a:off x="0" y="591018"/>
            <a:ext cx="12192000" cy="6020722"/>
          </a:xfrm>
          <a:prstGeom prst="rect">
            <a:avLst/>
          </a:prstGeom>
          <a:solidFill>
            <a:srgbClr val="0092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17"/>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7"/>
          <p:cNvSpPr txBox="1"/>
          <p:nvPr>
            <p:ph idx="1" type="body"/>
          </p:nvPr>
        </p:nvSpPr>
        <p:spPr>
          <a:xfrm>
            <a:off x="838199" y="1997236"/>
            <a:ext cx="5464629" cy="42251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sz="2800">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7"/>
          <p:cNvSpPr/>
          <p:nvPr>
            <p:ph idx="2" type="pic"/>
          </p:nvPr>
        </p:nvSpPr>
        <p:spPr>
          <a:xfrm>
            <a:off x="6478588" y="1997075"/>
            <a:ext cx="4875212" cy="4225925"/>
          </a:xfrm>
          <a:prstGeom prst="rect">
            <a:avLst/>
          </a:prstGeom>
          <a:noFill/>
          <a:ln>
            <a:noFill/>
          </a:ln>
        </p:spPr>
      </p:sp>
      <p:pic>
        <p:nvPicPr>
          <p:cNvPr id="74" name="Google Shape;74;p17"/>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75" name="Google Shape;75;p17"/>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17"/>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77" name="Google Shape;77;p17"/>
          <p:cNvPicPr preferRelativeResize="0"/>
          <p:nvPr/>
        </p:nvPicPr>
        <p:blipFill rotWithShape="1">
          <a:blip r:embed="rId3">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slide 1">
  <p:cSld name="1_Default slide 1">
    <p:spTree>
      <p:nvGrpSpPr>
        <p:cNvPr id="78" name="Shape 78"/>
        <p:cNvGrpSpPr/>
        <p:nvPr/>
      </p:nvGrpSpPr>
      <p:grpSpPr>
        <a:xfrm>
          <a:off x="0" y="0"/>
          <a:ext cx="0" cy="0"/>
          <a:chOff x="0" y="0"/>
          <a:chExt cx="0" cy="0"/>
        </a:xfrm>
      </p:grpSpPr>
      <p:sp>
        <p:nvSpPr>
          <p:cNvPr id="79" name="Google Shape;79;p18"/>
          <p:cNvSpPr/>
          <p:nvPr/>
        </p:nvSpPr>
        <p:spPr>
          <a:xfrm>
            <a:off x="0" y="6357257"/>
            <a:ext cx="12192000" cy="500743"/>
          </a:xfrm>
          <a:prstGeom prst="rect">
            <a:avLst/>
          </a:prstGeom>
          <a:solidFill>
            <a:srgbClr val="F2F2F2"/>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18"/>
          <p:cNvSpPr/>
          <p:nvPr/>
        </p:nvSpPr>
        <p:spPr>
          <a:xfrm>
            <a:off x="0" y="591018"/>
            <a:ext cx="12192000" cy="6020722"/>
          </a:xfrm>
          <a:prstGeom prst="rect">
            <a:avLst/>
          </a:prstGeom>
          <a:solidFill>
            <a:srgbClr val="0091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18"/>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8"/>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sz="2800">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3" name="Google Shape;83;p18"/>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84" name="Google Shape;84;p18"/>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18"/>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86" name="Google Shape;86;p18"/>
          <p:cNvPicPr preferRelativeResize="0"/>
          <p:nvPr/>
        </p:nvPicPr>
        <p:blipFill rotWithShape="1">
          <a:blip r:embed="rId3">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efault slide 1">
  <p:cSld name="3_Default slide 1">
    <p:spTree>
      <p:nvGrpSpPr>
        <p:cNvPr id="87" name="Shape 87"/>
        <p:cNvGrpSpPr/>
        <p:nvPr/>
      </p:nvGrpSpPr>
      <p:grpSpPr>
        <a:xfrm>
          <a:off x="0" y="0"/>
          <a:ext cx="0" cy="0"/>
          <a:chOff x="0" y="0"/>
          <a:chExt cx="0" cy="0"/>
        </a:xfrm>
      </p:grpSpPr>
      <p:pic>
        <p:nvPicPr>
          <p:cNvPr id="88" name="Google Shape;88;p19"/>
          <p:cNvPicPr preferRelativeResize="0"/>
          <p:nvPr/>
        </p:nvPicPr>
        <p:blipFill rotWithShape="1">
          <a:blip r:embed="rId2">
            <a:alphaModFix/>
          </a:blip>
          <a:srcRect b="0" l="0" r="0" t="0"/>
          <a:stretch/>
        </p:blipFill>
        <p:spPr>
          <a:xfrm>
            <a:off x="838198" y="83274"/>
            <a:ext cx="2774403" cy="435476"/>
          </a:xfrm>
          <a:prstGeom prst="rect">
            <a:avLst/>
          </a:prstGeom>
          <a:noFill/>
          <a:ln>
            <a:noFill/>
          </a:ln>
        </p:spPr>
      </p:pic>
      <p:sp>
        <p:nvSpPr>
          <p:cNvPr id="89" name="Google Shape;89;p19"/>
          <p:cNvSpPr/>
          <p:nvPr/>
        </p:nvSpPr>
        <p:spPr>
          <a:xfrm>
            <a:off x="0" y="6490276"/>
            <a:ext cx="12192000" cy="216000"/>
          </a:xfrm>
          <a:prstGeom prst="rect">
            <a:avLst/>
          </a:prstGeom>
          <a:solidFill>
            <a:srgbClr val="FCE3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9"/>
          <p:cNvSpPr txBox="1"/>
          <p:nvPr/>
        </p:nvSpPr>
        <p:spPr>
          <a:xfrm>
            <a:off x="11513256" y="6492128"/>
            <a:ext cx="409503" cy="214147"/>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lang="en-US" sz="1200" cap="none">
                <a:solidFill>
                  <a:schemeClr val="lt1"/>
                </a:solidFill>
                <a:latin typeface="Calibri"/>
                <a:ea typeface="Calibri"/>
                <a:cs typeface="Calibri"/>
                <a:sym typeface="Calibri"/>
              </a:rPr>
              <a:t>‹#›</a:t>
            </a:fld>
            <a:r>
              <a:rPr b="0" lang="en-US" sz="1300" cap="none">
                <a:solidFill>
                  <a:schemeClr val="lt1"/>
                </a:solidFill>
                <a:latin typeface="Calibri"/>
                <a:ea typeface="Calibri"/>
                <a:cs typeface="Calibri"/>
                <a:sym typeface="Calibri"/>
              </a:rPr>
              <a:t> </a:t>
            </a:r>
            <a:endParaRPr/>
          </a:p>
        </p:txBody>
      </p:sp>
      <p:pic>
        <p:nvPicPr>
          <p:cNvPr id="91" name="Google Shape;91;p19"/>
          <p:cNvPicPr preferRelativeResize="0"/>
          <p:nvPr/>
        </p:nvPicPr>
        <p:blipFill rotWithShape="1">
          <a:blip r:embed="rId3">
            <a:alphaModFix/>
          </a:blip>
          <a:srcRect b="0" l="0" r="0" t="0"/>
          <a:stretch/>
        </p:blipFill>
        <p:spPr>
          <a:xfrm>
            <a:off x="10526103" y="66501"/>
            <a:ext cx="1523599" cy="524517"/>
          </a:xfrm>
          <a:prstGeom prst="rect">
            <a:avLst/>
          </a:prstGeom>
          <a:noFill/>
          <a:ln>
            <a:noFill/>
          </a:ln>
        </p:spPr>
      </p:pic>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rofiles.ihe.net/ITI/MHD/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8.png"/><Relationship Id="rId22" Type="http://schemas.openxmlformats.org/officeDocument/2006/relationships/image" Target="../media/image24.png"/><Relationship Id="rId21" Type="http://schemas.openxmlformats.org/officeDocument/2006/relationships/image" Target="../media/image32.png"/><Relationship Id="rId24" Type="http://schemas.openxmlformats.org/officeDocument/2006/relationships/image" Target="../media/image27.png"/><Relationship Id="rId23"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5.png"/><Relationship Id="rId4" Type="http://schemas.openxmlformats.org/officeDocument/2006/relationships/image" Target="../media/image17.png"/><Relationship Id="rId9" Type="http://schemas.openxmlformats.org/officeDocument/2006/relationships/image" Target="../media/image8.png"/><Relationship Id="rId26" Type="http://schemas.openxmlformats.org/officeDocument/2006/relationships/image" Target="../media/image22.png"/><Relationship Id="rId25" Type="http://schemas.openxmlformats.org/officeDocument/2006/relationships/image" Target="../media/image30.png"/><Relationship Id="rId28" Type="http://schemas.openxmlformats.org/officeDocument/2006/relationships/image" Target="../media/image33.png"/><Relationship Id="rId27" Type="http://schemas.openxmlformats.org/officeDocument/2006/relationships/image" Target="../media/image37.png"/><Relationship Id="rId5" Type="http://schemas.openxmlformats.org/officeDocument/2006/relationships/image" Target="../media/image11.png"/><Relationship Id="rId6" Type="http://schemas.openxmlformats.org/officeDocument/2006/relationships/image" Target="../media/image10.png"/><Relationship Id="rId29" Type="http://schemas.openxmlformats.org/officeDocument/2006/relationships/image" Target="../media/image34.png"/><Relationship Id="rId7" Type="http://schemas.openxmlformats.org/officeDocument/2006/relationships/image" Target="../media/image9.png"/><Relationship Id="rId8" Type="http://schemas.openxmlformats.org/officeDocument/2006/relationships/image" Target="../media/image12.png"/><Relationship Id="rId31" Type="http://schemas.openxmlformats.org/officeDocument/2006/relationships/image" Target="../media/image40.png"/><Relationship Id="rId30" Type="http://schemas.openxmlformats.org/officeDocument/2006/relationships/image" Target="../media/image36.png"/><Relationship Id="rId11" Type="http://schemas.openxmlformats.org/officeDocument/2006/relationships/image" Target="../media/image18.png"/><Relationship Id="rId33" Type="http://schemas.openxmlformats.org/officeDocument/2006/relationships/image" Target="../media/image39.png"/><Relationship Id="rId10" Type="http://schemas.openxmlformats.org/officeDocument/2006/relationships/image" Target="../media/image19.png"/><Relationship Id="rId32" Type="http://schemas.openxmlformats.org/officeDocument/2006/relationships/image" Target="../media/image38.png"/><Relationship Id="rId13" Type="http://schemas.openxmlformats.org/officeDocument/2006/relationships/image" Target="../media/image26.png"/><Relationship Id="rId35" Type="http://schemas.openxmlformats.org/officeDocument/2006/relationships/image" Target="../media/image44.png"/><Relationship Id="rId12" Type="http://schemas.openxmlformats.org/officeDocument/2006/relationships/image" Target="../media/image16.png"/><Relationship Id="rId34" Type="http://schemas.openxmlformats.org/officeDocument/2006/relationships/image" Target="../media/image42.png"/><Relationship Id="rId15" Type="http://schemas.openxmlformats.org/officeDocument/2006/relationships/image" Target="../media/image29.png"/><Relationship Id="rId14" Type="http://schemas.openxmlformats.org/officeDocument/2006/relationships/image" Target="../media/image21.png"/><Relationship Id="rId17" Type="http://schemas.openxmlformats.org/officeDocument/2006/relationships/image" Target="../media/image25.png"/><Relationship Id="rId16" Type="http://schemas.openxmlformats.org/officeDocument/2006/relationships/image" Target="../media/image23.png"/><Relationship Id="rId19" Type="http://schemas.openxmlformats.org/officeDocument/2006/relationships/image" Target="../media/image35.png"/><Relationship Id="rId18"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profiles.ihe.net/ITI/PDQm/index.html" TargetMode="External"/><Relationship Id="rId4" Type="http://schemas.openxmlformats.org/officeDocument/2006/relationships/hyperlink" Target="https://profiles.ihe.net/ITI/PIXm/index.html" TargetMode="External"/><Relationship Id="rId9" Type="http://schemas.openxmlformats.org/officeDocument/2006/relationships/image" Target="../media/image91.png"/><Relationship Id="rId5" Type="http://schemas.openxmlformats.org/officeDocument/2006/relationships/hyperlink" Target="https://profiles.ihe.net/ITI/IUA/index.html" TargetMode="External"/><Relationship Id="rId6" Type="http://schemas.openxmlformats.org/officeDocument/2006/relationships/hyperlink" Target="https://profiles.ihe.net/ITI/BALP/index.html" TargetMode="External"/><Relationship Id="rId7" Type="http://schemas.openxmlformats.org/officeDocument/2006/relationships/hyperlink" Target="https://www.ihe.net/uploadedFiles/Documents/ITI/IHE_ITI_Suppl_RESTful-ATNA.pdf" TargetMode="External"/><Relationship Id="rId8" Type="http://schemas.openxmlformats.org/officeDocument/2006/relationships/hyperlink" Target="http://build.fhir.org/ig/IHE/ITI.DSUBm/branches/master/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5.png"/><Relationship Id="rId4" Type="http://schemas.openxmlformats.org/officeDocument/2006/relationships/image" Target="../media/image86.png"/><Relationship Id="rId5" Type="http://schemas.openxmlformats.org/officeDocument/2006/relationships/image" Target="../media/image82.png"/><Relationship Id="rId6" Type="http://schemas.openxmlformats.org/officeDocument/2006/relationships/image" Target="../media/image87.png"/><Relationship Id="rId7" Type="http://schemas.openxmlformats.org/officeDocument/2006/relationships/image" Target="../media/image84.png"/><Relationship Id="rId8" Type="http://schemas.openxmlformats.org/officeDocument/2006/relationships/image" Target="../media/image9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iki.ihe.net/index.php/IHE_Test_Tool_Information" TargetMode="External"/><Relationship Id="rId4" Type="http://schemas.openxmlformats.org/officeDocument/2006/relationships/hyperlink" Target="https://profiles.ihe.net/ITI/MHD/artifact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24.png"/><Relationship Id="rId24" Type="http://schemas.openxmlformats.org/officeDocument/2006/relationships/image" Target="../media/image30.png"/><Relationship Id="rId23"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9.png"/><Relationship Id="rId26" Type="http://schemas.openxmlformats.org/officeDocument/2006/relationships/image" Target="../media/image37.png"/><Relationship Id="rId25" Type="http://schemas.openxmlformats.org/officeDocument/2006/relationships/image" Target="../media/image22.png"/><Relationship Id="rId28" Type="http://schemas.openxmlformats.org/officeDocument/2006/relationships/image" Target="../media/image34.png"/><Relationship Id="rId27" Type="http://schemas.openxmlformats.org/officeDocument/2006/relationships/image" Target="../media/image33.png"/><Relationship Id="rId5" Type="http://schemas.openxmlformats.org/officeDocument/2006/relationships/image" Target="../media/image10.png"/><Relationship Id="rId6" Type="http://schemas.openxmlformats.org/officeDocument/2006/relationships/image" Target="../media/image9.png"/><Relationship Id="rId29" Type="http://schemas.openxmlformats.org/officeDocument/2006/relationships/image" Target="../media/image36.png"/><Relationship Id="rId7" Type="http://schemas.openxmlformats.org/officeDocument/2006/relationships/image" Target="../media/image12.png"/><Relationship Id="rId8" Type="http://schemas.openxmlformats.org/officeDocument/2006/relationships/image" Target="../media/image8.png"/><Relationship Id="rId31" Type="http://schemas.openxmlformats.org/officeDocument/2006/relationships/image" Target="../media/image38.png"/><Relationship Id="rId30" Type="http://schemas.openxmlformats.org/officeDocument/2006/relationships/image" Target="../media/image40.png"/><Relationship Id="rId11" Type="http://schemas.openxmlformats.org/officeDocument/2006/relationships/image" Target="../media/image16.png"/><Relationship Id="rId33" Type="http://schemas.openxmlformats.org/officeDocument/2006/relationships/image" Target="../media/image42.png"/><Relationship Id="rId10" Type="http://schemas.openxmlformats.org/officeDocument/2006/relationships/image" Target="../media/image18.png"/><Relationship Id="rId32" Type="http://schemas.openxmlformats.org/officeDocument/2006/relationships/image" Target="../media/image39.png"/><Relationship Id="rId13" Type="http://schemas.openxmlformats.org/officeDocument/2006/relationships/image" Target="../media/image21.png"/><Relationship Id="rId12" Type="http://schemas.openxmlformats.org/officeDocument/2006/relationships/image" Target="../media/image26.png"/><Relationship Id="rId34" Type="http://schemas.openxmlformats.org/officeDocument/2006/relationships/image" Target="../media/image44.png"/><Relationship Id="rId15" Type="http://schemas.openxmlformats.org/officeDocument/2006/relationships/image" Target="../media/image23.png"/><Relationship Id="rId14" Type="http://schemas.openxmlformats.org/officeDocument/2006/relationships/image" Target="../media/image29.png"/><Relationship Id="rId17" Type="http://schemas.openxmlformats.org/officeDocument/2006/relationships/image" Target="../media/image20.png"/><Relationship Id="rId16" Type="http://schemas.openxmlformats.org/officeDocument/2006/relationships/image" Target="../media/image25.png"/><Relationship Id="rId19" Type="http://schemas.openxmlformats.org/officeDocument/2006/relationships/image" Target="../media/image28.png"/><Relationship Id="rId18"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1.png"/><Relationship Id="rId4" Type="http://schemas.openxmlformats.org/officeDocument/2006/relationships/image" Target="../media/image41.png"/><Relationship Id="rId5" Type="http://schemas.openxmlformats.org/officeDocument/2006/relationships/image" Target="../media/image7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 type="body"/>
          </p:nvPr>
        </p:nvSpPr>
        <p:spPr>
          <a:xfrm>
            <a:off x="838200" y="1364177"/>
            <a:ext cx="10515600" cy="94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Arial"/>
              <a:buNone/>
            </a:pPr>
            <a:r>
              <a:rPr lang="en-US">
                <a:solidFill>
                  <a:srgbClr val="757070"/>
                </a:solidFill>
              </a:rPr>
              <a:t>XDS on FHIR®</a:t>
            </a:r>
            <a:endParaRPr>
              <a:solidFill>
                <a:srgbClr val="757070"/>
              </a:solidFill>
            </a:endParaRPr>
          </a:p>
          <a:p>
            <a:pPr indent="0" lvl="0" marL="0" rtl="0" algn="ctr">
              <a:lnSpc>
                <a:spcPct val="100000"/>
              </a:lnSpc>
              <a:spcBef>
                <a:spcPts val="0"/>
              </a:spcBef>
              <a:spcAft>
                <a:spcPts val="0"/>
              </a:spcAft>
              <a:buClr>
                <a:srgbClr val="595959"/>
              </a:buClr>
              <a:buSzPts val="2800"/>
              <a:buNone/>
            </a:pPr>
            <a:r>
              <a:t/>
            </a:r>
            <a:endParaRPr/>
          </a:p>
        </p:txBody>
      </p:sp>
      <p:sp>
        <p:nvSpPr>
          <p:cNvPr id="104" name="Google Shape;104;p1"/>
          <p:cNvSpPr txBox="1"/>
          <p:nvPr>
            <p:ph type="title"/>
          </p:nvPr>
        </p:nvSpPr>
        <p:spPr>
          <a:xfrm>
            <a:off x="838200" y="1958943"/>
            <a:ext cx="10515600" cy="441529"/>
          </a:xfrm>
          <a:prstGeom prst="rect">
            <a:avLst/>
          </a:prstGeom>
          <a:noFill/>
          <a:ln>
            <a:noFill/>
          </a:ln>
        </p:spPr>
        <p:txBody>
          <a:bodyPr anchorCtr="0" anchor="ctr" bIns="45700" lIns="91425" spcFirstLastPara="1" rIns="91425" wrap="square" tIns="54000">
            <a:noAutofit/>
          </a:bodyPr>
          <a:lstStyle/>
          <a:p>
            <a:pPr indent="0" lvl="0" marL="0" rtl="0" algn="ctr">
              <a:lnSpc>
                <a:spcPct val="90000"/>
              </a:lnSpc>
              <a:spcBef>
                <a:spcPts val="0"/>
              </a:spcBef>
              <a:spcAft>
                <a:spcPts val="0"/>
              </a:spcAft>
              <a:buClr>
                <a:schemeClr val="lt1"/>
              </a:buClr>
              <a:buSzPts val="2200"/>
              <a:buFont typeface="Calibri"/>
              <a:buNone/>
            </a:pPr>
            <a:r>
              <a:rPr lang="en-US"/>
              <a:t>Gregorio Canal (Consorzio Arsenàl.IT)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4ed454b4f2_0_137"/>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XDS Data Models</a:t>
            </a:r>
            <a:endParaRPr sz="3600">
              <a:solidFill>
                <a:srgbClr val="0091B9"/>
              </a:solidFill>
              <a:latin typeface="Calibri"/>
              <a:ea typeface="Calibri"/>
              <a:cs typeface="Calibri"/>
              <a:sym typeface="Calibri"/>
            </a:endParaRPr>
          </a:p>
        </p:txBody>
      </p:sp>
      <p:sp>
        <p:nvSpPr>
          <p:cNvPr id="253" name="Google Shape;253;g24ed454b4f2_0_137"/>
          <p:cNvSpPr txBox="1"/>
          <p:nvPr/>
        </p:nvSpPr>
        <p:spPr>
          <a:xfrm>
            <a:off x="838199" y="1807286"/>
            <a:ext cx="10833900" cy="441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000">
                <a:solidFill>
                  <a:srgbClr val="595959"/>
                </a:solidFill>
                <a:latin typeface="Calibri"/>
                <a:ea typeface="Calibri"/>
                <a:cs typeface="Calibri"/>
                <a:sym typeface="Calibri"/>
              </a:rPr>
              <a:t>3 types of objects  supported by XDS</a:t>
            </a:r>
            <a:r>
              <a:rPr lang="en-US"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SubmissionSet: </a:t>
            </a:r>
            <a:r>
              <a:rPr lang="en-US" sz="2000">
                <a:solidFill>
                  <a:srgbClr val="595959"/>
                </a:solidFill>
                <a:latin typeface="Calibri"/>
                <a:ea typeface="Calibri"/>
                <a:cs typeface="Calibri"/>
                <a:sym typeface="Calibri"/>
              </a:rPr>
              <a:t>metadata describing a collection of Folders, DocumentEntries, and Associations submitted together.</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Folder: </a:t>
            </a:r>
            <a:r>
              <a:rPr lang="en-US" sz="2000">
                <a:solidFill>
                  <a:srgbClr val="595959"/>
                </a:solidFill>
                <a:latin typeface="Calibri"/>
                <a:ea typeface="Calibri"/>
                <a:cs typeface="Calibri"/>
                <a:sym typeface="Calibri"/>
              </a:rPr>
              <a:t>metadata describing a collection of related DocumentEntries.</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DocumentEntry: </a:t>
            </a:r>
            <a:r>
              <a:rPr lang="en-US" sz="2000">
                <a:solidFill>
                  <a:srgbClr val="595959"/>
                </a:solidFill>
                <a:latin typeface="Calibri"/>
                <a:ea typeface="Calibri"/>
                <a:cs typeface="Calibri"/>
                <a:sym typeface="Calibri"/>
              </a:rPr>
              <a:t>metadata describing a Document.</a:t>
            </a:r>
            <a:endParaRPr sz="2000">
              <a:solidFill>
                <a:srgbClr val="595959"/>
              </a:solidFill>
              <a:latin typeface="Calibri"/>
              <a:ea typeface="Calibri"/>
              <a:cs typeface="Calibri"/>
              <a:sym typeface="Calibri"/>
            </a:endParaRPr>
          </a:p>
          <a:p>
            <a:pPr indent="0" lvl="0" marL="0" rtl="0" algn="l">
              <a:lnSpc>
                <a:spcPct val="90000"/>
              </a:lnSpc>
              <a:spcBef>
                <a:spcPts val="1000"/>
              </a:spcBef>
              <a:spcAft>
                <a:spcPts val="0"/>
              </a:spcAft>
              <a:buNone/>
            </a:pPr>
            <a:r>
              <a:t/>
            </a:r>
            <a:endParaRPr b="1" sz="2000">
              <a:solidFill>
                <a:srgbClr val="595959"/>
              </a:solidFill>
              <a:latin typeface="Calibri"/>
              <a:ea typeface="Calibri"/>
              <a:cs typeface="Calibri"/>
              <a:sym typeface="Calibri"/>
            </a:endParaRPr>
          </a:p>
          <a:p>
            <a:pPr indent="0" lvl="0" marL="0" rtl="0" algn="l">
              <a:lnSpc>
                <a:spcPct val="90000"/>
              </a:lnSpc>
              <a:spcBef>
                <a:spcPts val="1000"/>
              </a:spcBef>
              <a:spcAft>
                <a:spcPts val="0"/>
              </a:spcAft>
              <a:buNone/>
            </a:pPr>
            <a:r>
              <a:rPr lang="en-US" sz="2000">
                <a:solidFill>
                  <a:srgbClr val="595959"/>
                </a:solidFill>
                <a:latin typeface="Calibri"/>
                <a:ea typeface="Calibri"/>
                <a:cs typeface="Calibri"/>
                <a:sym typeface="Calibri"/>
              </a:rPr>
              <a:t>2 types of</a:t>
            </a:r>
            <a:r>
              <a:rPr b="1" lang="en-US" sz="2000">
                <a:solidFill>
                  <a:srgbClr val="595959"/>
                </a:solidFill>
                <a:latin typeface="Calibri"/>
                <a:ea typeface="Calibri"/>
                <a:cs typeface="Calibri"/>
                <a:sym typeface="Calibri"/>
              </a:rPr>
              <a:t> Association:</a:t>
            </a:r>
            <a:endParaRPr b="1"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HasMember: </a:t>
            </a:r>
            <a:r>
              <a:rPr lang="en-US" sz="2000">
                <a:solidFill>
                  <a:srgbClr val="595959"/>
                </a:solidFill>
                <a:latin typeface="Calibri"/>
                <a:ea typeface="Calibri"/>
                <a:cs typeface="Calibri"/>
                <a:sym typeface="Calibri"/>
              </a:rPr>
              <a:t>represents membership of an object in a collection.</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Relationship:</a:t>
            </a:r>
            <a:r>
              <a:rPr lang="en-US" sz="2000">
                <a:solidFill>
                  <a:srgbClr val="595959"/>
                </a:solidFill>
                <a:latin typeface="Calibri"/>
                <a:ea typeface="Calibri"/>
                <a:cs typeface="Calibri"/>
                <a:sym typeface="Calibri"/>
              </a:rPr>
              <a:t> represents a relationship</a:t>
            </a:r>
            <a:r>
              <a:rPr lang="en-US" sz="2000">
                <a:solidFill>
                  <a:srgbClr val="595959"/>
                </a:solidFill>
                <a:latin typeface="Calibri"/>
                <a:ea typeface="Calibri"/>
                <a:cs typeface="Calibri"/>
                <a:sym typeface="Calibri"/>
              </a:rPr>
              <a:t>(Replace, Transform, Append, Signs, etc)</a:t>
            </a:r>
            <a:r>
              <a:rPr lang="en-US" sz="2000">
                <a:solidFill>
                  <a:srgbClr val="595959"/>
                </a:solidFill>
                <a:latin typeface="Calibri"/>
                <a:ea typeface="Calibri"/>
                <a:cs typeface="Calibri"/>
                <a:sym typeface="Calibri"/>
              </a:rPr>
              <a:t> between two Documents (represented by DocumentEntries). </a:t>
            </a:r>
            <a:endParaRPr sz="2000">
              <a:solidFill>
                <a:srgbClr val="59595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23fec9301a_0_396"/>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2B9"/>
                </a:solidFill>
                <a:latin typeface="Calibri"/>
                <a:ea typeface="Calibri"/>
                <a:cs typeface="Calibri"/>
                <a:sym typeface="Calibri"/>
              </a:rPr>
              <a:t>Mobile access to Health Documents (MHD)</a:t>
            </a:r>
            <a:endParaRPr sz="3600">
              <a:solidFill>
                <a:srgbClr val="0092B9"/>
              </a:solidFill>
              <a:latin typeface="Calibri"/>
              <a:ea typeface="Calibri"/>
              <a:cs typeface="Calibri"/>
              <a:sym typeface="Calibri"/>
            </a:endParaRPr>
          </a:p>
        </p:txBody>
      </p:sp>
      <p:sp>
        <p:nvSpPr>
          <p:cNvPr id="260" name="Google Shape;260;g223fec9301a_0_396"/>
          <p:cNvSpPr txBox="1"/>
          <p:nvPr/>
        </p:nvSpPr>
        <p:spPr>
          <a:xfrm>
            <a:off x="838199" y="1997236"/>
            <a:ext cx="8252100" cy="422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800">
                <a:solidFill>
                  <a:srgbClr val="757070"/>
                </a:solidFill>
                <a:latin typeface="Calibri"/>
                <a:ea typeface="Calibri"/>
                <a:cs typeface="Calibri"/>
                <a:sym typeface="Calibri"/>
              </a:rPr>
              <a:t>Provide FHIR® based methods of publishing and accessing Document Sharing</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1800"/>
              <a:buChar char="•"/>
            </a:pPr>
            <a:r>
              <a:rPr lang="en-US" sz="1800">
                <a:solidFill>
                  <a:srgbClr val="757070"/>
                </a:solidFill>
                <a:latin typeface="Calibri"/>
                <a:ea typeface="Calibri"/>
                <a:cs typeface="Calibri"/>
                <a:sym typeface="Calibri"/>
              </a:rPr>
              <a:t>Enable publication of Documents by Apps</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1800"/>
              <a:buChar char="•"/>
            </a:pPr>
            <a:r>
              <a:rPr lang="en-US" sz="1800">
                <a:solidFill>
                  <a:srgbClr val="757070"/>
                </a:solidFill>
                <a:latin typeface="Calibri"/>
                <a:ea typeface="Calibri"/>
                <a:cs typeface="Calibri"/>
                <a:sym typeface="Calibri"/>
              </a:rPr>
              <a:t>Enable Discovery of available documents by Apps</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1800"/>
              <a:buChar char="•"/>
            </a:pPr>
            <a:r>
              <a:rPr lang="en-US" sz="1800">
                <a:solidFill>
                  <a:srgbClr val="757070"/>
                </a:solidFill>
                <a:latin typeface="Calibri"/>
                <a:ea typeface="Calibri"/>
                <a:cs typeface="Calibri"/>
                <a:sym typeface="Calibri"/>
              </a:rPr>
              <a:t>Retrieval of the Document content</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1800"/>
              <a:buChar char="•"/>
            </a:pPr>
            <a:r>
              <a:rPr lang="en-US" sz="1800">
                <a:solidFill>
                  <a:srgbClr val="757070"/>
                </a:solidFill>
                <a:latin typeface="Calibri"/>
                <a:ea typeface="Calibri"/>
                <a:cs typeface="Calibri"/>
                <a:sym typeface="Calibri"/>
              </a:rPr>
              <a:t>XDS on FHIR®</a:t>
            </a:r>
            <a:endParaRPr sz="2800">
              <a:solidFill>
                <a:srgbClr val="757070"/>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1800"/>
              <a:buChar char="•"/>
            </a:pPr>
            <a:r>
              <a:rPr lang="en-US" sz="1800">
                <a:solidFill>
                  <a:srgbClr val="757070"/>
                </a:solidFill>
                <a:latin typeface="Calibri"/>
                <a:ea typeface="Calibri"/>
                <a:cs typeface="Calibri"/>
                <a:sym typeface="Calibri"/>
              </a:rPr>
              <a:t>Details </a:t>
            </a:r>
            <a:r>
              <a:rPr lang="en-US" sz="1800" u="sng">
                <a:solidFill>
                  <a:schemeClr val="hlink"/>
                </a:solidFill>
                <a:latin typeface="Calibri"/>
                <a:ea typeface="Calibri"/>
                <a:cs typeface="Calibri"/>
                <a:sym typeface="Calibri"/>
                <a:hlinkClick r:id="rId3"/>
              </a:rPr>
              <a:t>https://profiles.ihe.net/ITI/MHD/index.html</a:t>
            </a:r>
            <a:endParaRPr sz="2800">
              <a:solidFill>
                <a:srgbClr val="FFFFFF"/>
              </a:solidFill>
              <a:latin typeface="Calibri"/>
              <a:ea typeface="Calibri"/>
              <a:cs typeface="Calibri"/>
              <a:sym typeface="Calibri"/>
            </a:endParaRPr>
          </a:p>
          <a:p>
            <a:pPr indent="-114300" lvl="0" marL="228600" rtl="0" algn="l">
              <a:lnSpc>
                <a:spcPct val="90000"/>
              </a:lnSpc>
              <a:spcBef>
                <a:spcPts val="1000"/>
              </a:spcBef>
              <a:spcAft>
                <a:spcPts val="0"/>
              </a:spcAft>
              <a:buNone/>
            </a:pPr>
            <a:r>
              <a:t/>
            </a:r>
            <a:endParaRPr sz="1800">
              <a:solidFill>
                <a:srgbClr val="FFFFFF"/>
              </a:solidFill>
              <a:latin typeface="Calibri"/>
              <a:ea typeface="Calibri"/>
              <a:cs typeface="Calibri"/>
              <a:sym typeface="Calibri"/>
            </a:endParaRPr>
          </a:p>
          <a:p>
            <a:pPr indent="0" lvl="0" marL="0" rtl="0" algn="l">
              <a:lnSpc>
                <a:spcPct val="90000"/>
              </a:lnSpc>
              <a:spcBef>
                <a:spcPts val="1000"/>
              </a:spcBef>
              <a:spcAft>
                <a:spcPts val="0"/>
              </a:spcAft>
              <a:buNone/>
            </a:pPr>
            <a:r>
              <a:t/>
            </a:r>
            <a:endParaRPr sz="2400">
              <a:solidFill>
                <a:srgbClr val="FFFFFF"/>
              </a:solidFill>
              <a:latin typeface="Calibri"/>
              <a:ea typeface="Calibri"/>
              <a:cs typeface="Calibri"/>
              <a:sym typeface="Calibri"/>
            </a:endParaRPr>
          </a:p>
        </p:txBody>
      </p:sp>
      <p:sp>
        <p:nvSpPr>
          <p:cNvPr id="261" name="Google Shape;261;g223fec9301a_0_396"/>
          <p:cNvSpPr/>
          <p:nvPr/>
        </p:nvSpPr>
        <p:spPr>
          <a:xfrm>
            <a:off x="10626973" y="35055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Document Responder</a:t>
            </a:r>
            <a:endParaRPr sz="1300"/>
          </a:p>
        </p:txBody>
      </p:sp>
      <p:sp>
        <p:nvSpPr>
          <p:cNvPr id="262" name="Google Shape;262;g223fec9301a_0_396"/>
          <p:cNvSpPr/>
          <p:nvPr/>
        </p:nvSpPr>
        <p:spPr>
          <a:xfrm>
            <a:off x="10626964" y="5420450"/>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Document Consumer</a:t>
            </a:r>
            <a:endParaRPr sz="1300"/>
          </a:p>
        </p:txBody>
      </p:sp>
      <p:sp>
        <p:nvSpPr>
          <p:cNvPr id="263" name="Google Shape;263;g223fec9301a_0_396"/>
          <p:cNvSpPr txBox="1"/>
          <p:nvPr/>
        </p:nvSpPr>
        <p:spPr>
          <a:xfrm>
            <a:off x="7351136" y="43580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ITI-65 Provide Document Bundle</a:t>
            </a:r>
            <a:endParaRPr sz="900"/>
          </a:p>
        </p:txBody>
      </p:sp>
      <p:sp>
        <p:nvSpPr>
          <p:cNvPr id="264" name="Google Shape;264;g223fec9301a_0_396"/>
          <p:cNvSpPr/>
          <p:nvPr/>
        </p:nvSpPr>
        <p:spPr>
          <a:xfrm>
            <a:off x="8316235" y="35055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Document Recipient</a:t>
            </a:r>
            <a:endParaRPr sz="1300"/>
          </a:p>
        </p:txBody>
      </p:sp>
      <p:sp>
        <p:nvSpPr>
          <p:cNvPr id="265" name="Google Shape;265;g223fec9301a_0_396"/>
          <p:cNvSpPr/>
          <p:nvPr/>
        </p:nvSpPr>
        <p:spPr>
          <a:xfrm>
            <a:off x="8316227" y="5420450"/>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Document Source</a:t>
            </a:r>
            <a:endParaRPr sz="1300"/>
          </a:p>
        </p:txBody>
      </p:sp>
      <p:cxnSp>
        <p:nvCxnSpPr>
          <p:cNvPr id="266" name="Google Shape;266;g223fec9301a_0_396"/>
          <p:cNvCxnSpPr>
            <a:stCxn id="265" idx="0"/>
            <a:endCxn id="264" idx="2"/>
          </p:cNvCxnSpPr>
          <p:nvPr/>
        </p:nvCxnSpPr>
        <p:spPr>
          <a:xfrm rot="10800000">
            <a:off x="8855327" y="4083950"/>
            <a:ext cx="0" cy="1336500"/>
          </a:xfrm>
          <a:prstGeom prst="straightConnector1">
            <a:avLst/>
          </a:prstGeom>
          <a:noFill/>
          <a:ln cap="flat" cmpd="sng" w="9525">
            <a:solidFill>
              <a:schemeClr val="dk2"/>
            </a:solidFill>
            <a:prstDash val="solid"/>
            <a:round/>
            <a:headEnd len="med" w="med" type="none"/>
            <a:tailEnd len="med" w="med" type="stealth"/>
          </a:ln>
        </p:spPr>
      </p:cxnSp>
      <p:cxnSp>
        <p:nvCxnSpPr>
          <p:cNvPr id="267" name="Google Shape;267;g223fec9301a_0_396"/>
          <p:cNvCxnSpPr>
            <a:stCxn id="262" idx="0"/>
            <a:endCxn id="261" idx="2"/>
          </p:cNvCxnSpPr>
          <p:nvPr/>
        </p:nvCxnSpPr>
        <p:spPr>
          <a:xfrm rot="10800000">
            <a:off x="11166064" y="4083950"/>
            <a:ext cx="0" cy="1336500"/>
          </a:xfrm>
          <a:prstGeom prst="straightConnector1">
            <a:avLst/>
          </a:prstGeom>
          <a:noFill/>
          <a:ln cap="flat" cmpd="sng" w="9525">
            <a:solidFill>
              <a:schemeClr val="dk2"/>
            </a:solidFill>
            <a:prstDash val="solid"/>
            <a:round/>
            <a:headEnd len="med" w="med" type="none"/>
            <a:tailEnd len="med" w="med" type="stealth"/>
          </a:ln>
        </p:spPr>
      </p:cxnSp>
      <p:sp>
        <p:nvSpPr>
          <p:cNvPr id="268" name="Google Shape;268;g223fec9301a_0_396"/>
          <p:cNvSpPr txBox="1"/>
          <p:nvPr/>
        </p:nvSpPr>
        <p:spPr>
          <a:xfrm>
            <a:off x="7351136" y="46542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ITI-105 Simplified Publish</a:t>
            </a:r>
            <a:endParaRPr sz="900"/>
          </a:p>
        </p:txBody>
      </p:sp>
      <p:sp>
        <p:nvSpPr>
          <p:cNvPr id="269" name="Google Shape;269;g223fec9301a_0_396"/>
          <p:cNvSpPr txBox="1"/>
          <p:nvPr/>
        </p:nvSpPr>
        <p:spPr>
          <a:xfrm>
            <a:off x="7351124" y="4828075"/>
            <a:ext cx="15735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ITI-105 Generate Metadata</a:t>
            </a:r>
            <a:endParaRPr sz="900"/>
          </a:p>
        </p:txBody>
      </p:sp>
      <p:sp>
        <p:nvSpPr>
          <p:cNvPr id="270" name="Google Shape;270;g223fec9301a_0_396"/>
          <p:cNvSpPr txBox="1"/>
          <p:nvPr/>
        </p:nvSpPr>
        <p:spPr>
          <a:xfrm>
            <a:off x="9689561" y="4358058"/>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ITI-66 Find Document Lists</a:t>
            </a:r>
            <a:endParaRPr sz="900"/>
          </a:p>
        </p:txBody>
      </p:sp>
      <p:sp>
        <p:nvSpPr>
          <p:cNvPr id="271" name="Google Shape;271;g223fec9301a_0_396"/>
          <p:cNvSpPr txBox="1"/>
          <p:nvPr/>
        </p:nvSpPr>
        <p:spPr>
          <a:xfrm>
            <a:off x="9689561" y="4654258"/>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ITI-67 Find Document References</a:t>
            </a:r>
            <a:endParaRPr sz="900"/>
          </a:p>
        </p:txBody>
      </p:sp>
      <p:sp>
        <p:nvSpPr>
          <p:cNvPr id="272" name="Google Shape;272;g223fec9301a_0_396"/>
          <p:cNvSpPr txBox="1"/>
          <p:nvPr/>
        </p:nvSpPr>
        <p:spPr>
          <a:xfrm>
            <a:off x="9689549" y="4950463"/>
            <a:ext cx="15735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ITI-68 Retrieve Document</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23fec9301a_0_428"/>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279" name="Google Shape;279;g223fec9301a_0_428"/>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280" name="Google Shape;280;g223fec9301a_0_428"/>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281" name="Google Shape;281;g223fec9301a_0_428"/>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282" name="Google Shape;282;g223fec9301a_0_428"/>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283" name="Google Shape;283;g223fec9301a_0_428"/>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cxnSp>
        <p:nvCxnSpPr>
          <p:cNvPr id="284" name="Google Shape;284;g223fec9301a_0_428"/>
          <p:cNvCxnSpPr>
            <a:stCxn id="282" idx="0"/>
            <a:endCxn id="281"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285" name="Google Shape;285;g223fec9301a_0_428"/>
          <p:cNvCxnSpPr>
            <a:stCxn id="282" idx="3"/>
            <a:endCxn id="279"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286" name="Google Shape;286;g223fec9301a_0_428"/>
          <p:cNvCxnSpPr>
            <a:stCxn id="282" idx="1"/>
            <a:endCxn id="283"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287" name="Google Shape;287;g223fec9301a_0_428"/>
          <p:cNvCxnSpPr>
            <a:stCxn id="281" idx="3"/>
            <a:endCxn id="279"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288" name="Google Shape;288;g223fec9301a_0_428"/>
          <p:cNvCxnSpPr>
            <a:stCxn id="281" idx="0"/>
            <a:endCxn id="280"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4caa7b61a5_0_12"/>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295" name="Google Shape;295;g24caa7b61a5_0_12"/>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296" name="Google Shape;296;g24caa7b61a5_0_12"/>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297" name="Google Shape;297;g24caa7b61a5_0_12"/>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298" name="Google Shape;298;g24caa7b61a5_0_12"/>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299" name="Google Shape;299;g24caa7b61a5_0_12"/>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cxnSp>
        <p:nvCxnSpPr>
          <p:cNvPr id="300" name="Google Shape;300;g24caa7b61a5_0_12"/>
          <p:cNvCxnSpPr>
            <a:stCxn id="298" idx="0"/>
            <a:endCxn id="297"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301" name="Google Shape;301;g24caa7b61a5_0_12"/>
          <p:cNvCxnSpPr>
            <a:stCxn id="298" idx="3"/>
            <a:endCxn id="295"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302" name="Google Shape;302;g24caa7b61a5_0_12"/>
          <p:cNvCxnSpPr>
            <a:stCxn id="298" idx="1"/>
            <a:endCxn id="299"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303" name="Google Shape;303;g24caa7b61a5_0_12"/>
          <p:cNvCxnSpPr>
            <a:stCxn id="297" idx="3"/>
            <a:endCxn id="295"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304" name="Google Shape;304;g24caa7b61a5_0_12"/>
          <p:cNvCxnSpPr>
            <a:stCxn id="297" idx="0"/>
            <a:endCxn id="296"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305" name="Google Shape;305;g24caa7b61a5_0_12"/>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4caa7b61a5_0_72"/>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312" name="Google Shape;312;g24caa7b61a5_0_72"/>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313" name="Google Shape;313;g24caa7b61a5_0_72"/>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314" name="Google Shape;314;g24caa7b61a5_0_72"/>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315" name="Google Shape;315;g24caa7b61a5_0_72"/>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cxnSp>
        <p:nvCxnSpPr>
          <p:cNvPr id="316" name="Google Shape;316;g24caa7b61a5_0_72"/>
          <p:cNvCxnSpPr>
            <a:stCxn id="315" idx="0"/>
            <a:endCxn id="314"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sp>
        <p:nvSpPr>
          <p:cNvPr id="317" name="Google Shape;317;g24caa7b61a5_0_72"/>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cxnSp>
        <p:nvCxnSpPr>
          <p:cNvPr id="318" name="Google Shape;318;g24caa7b61a5_0_72"/>
          <p:cNvCxnSpPr>
            <a:stCxn id="315" idx="3"/>
            <a:endCxn id="312"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319" name="Google Shape;319;g24caa7b61a5_0_72"/>
          <p:cNvCxnSpPr>
            <a:stCxn id="315" idx="1"/>
            <a:endCxn id="317"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320" name="Google Shape;320;g24caa7b61a5_0_72"/>
          <p:cNvCxnSpPr>
            <a:stCxn id="314" idx="3"/>
            <a:endCxn id="312"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321" name="Google Shape;321;g24caa7b61a5_0_72"/>
          <p:cNvCxnSpPr>
            <a:stCxn id="314" idx="0"/>
            <a:endCxn id="313"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322" name="Google Shape;322;g24caa7b61a5_0_72"/>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sp>
        <p:nvSpPr>
          <p:cNvPr id="323" name="Google Shape;323;g24caa7b61a5_0_72"/>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4caa7b61a5_0_98"/>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330" name="Google Shape;330;g24caa7b61a5_0_98"/>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331" name="Google Shape;331;g24caa7b61a5_0_98"/>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332" name="Google Shape;332;g24caa7b61a5_0_98"/>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333" name="Google Shape;333;g24caa7b61a5_0_98"/>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334" name="Google Shape;334;g24caa7b61a5_0_98"/>
          <p:cNvSpPr/>
          <p:nvPr/>
        </p:nvSpPr>
        <p:spPr>
          <a:xfrm>
            <a:off x="8511777" y="2725740"/>
            <a:ext cx="11145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335" name="Google Shape;335;g24caa7b61a5_0_98"/>
          <p:cNvCxnSpPr>
            <a:stCxn id="333" idx="0"/>
            <a:endCxn id="332"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sp>
        <p:nvSpPr>
          <p:cNvPr id="336" name="Google Shape;336;g24caa7b61a5_0_98"/>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cxnSp>
        <p:nvCxnSpPr>
          <p:cNvPr id="337" name="Google Shape;337;g24caa7b61a5_0_98"/>
          <p:cNvCxnSpPr>
            <a:stCxn id="333" idx="3"/>
            <a:endCxn id="330"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338" name="Google Shape;338;g24caa7b61a5_0_98"/>
          <p:cNvCxnSpPr>
            <a:stCxn id="333" idx="1"/>
            <a:endCxn id="336"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339" name="Google Shape;339;g24caa7b61a5_0_98"/>
          <p:cNvCxnSpPr>
            <a:stCxn id="332" idx="3"/>
            <a:endCxn id="330"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340" name="Google Shape;340;g24caa7b61a5_0_98"/>
          <p:cNvCxnSpPr>
            <a:stCxn id="332" idx="0"/>
            <a:endCxn id="331"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341" name="Google Shape;341;g24caa7b61a5_0_98"/>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cxnSp>
        <p:nvCxnSpPr>
          <p:cNvPr id="342" name="Google Shape;342;g24caa7b61a5_0_98"/>
          <p:cNvCxnSpPr>
            <a:stCxn id="334" idx="2"/>
            <a:endCxn id="343" idx="0"/>
          </p:cNvCxnSpPr>
          <p:nvPr/>
        </p:nvCxnSpPr>
        <p:spPr>
          <a:xfrm>
            <a:off x="9069027" y="3545040"/>
            <a:ext cx="0" cy="1592100"/>
          </a:xfrm>
          <a:prstGeom prst="straightConnector1">
            <a:avLst/>
          </a:prstGeom>
          <a:noFill/>
          <a:ln cap="flat" cmpd="sng" w="28575">
            <a:solidFill>
              <a:srgbClr val="000000"/>
            </a:solidFill>
            <a:prstDash val="solid"/>
            <a:miter lim="800000"/>
            <a:headEnd len="lg" w="lg" type="triangle"/>
            <a:tailEnd len="sm" w="sm" type="none"/>
          </a:ln>
        </p:spPr>
      </p:cxnSp>
      <p:sp>
        <p:nvSpPr>
          <p:cNvPr id="343" name="Google Shape;343;g24caa7b61a5_0_98"/>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4caa7b61a5_0_38"/>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350" name="Google Shape;350;g24caa7b61a5_0_38"/>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351" name="Google Shape;351;g24caa7b61a5_0_38"/>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352" name="Google Shape;352;g24caa7b61a5_0_38"/>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353" name="Google Shape;353;g24caa7b61a5_0_38"/>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354" name="Google Shape;354;g24caa7b61a5_0_38"/>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sp>
        <p:nvSpPr>
          <p:cNvPr id="355" name="Google Shape;355;g24caa7b61a5_0_38"/>
          <p:cNvSpPr/>
          <p:nvPr/>
        </p:nvSpPr>
        <p:spPr>
          <a:xfrm>
            <a:off x="8511777" y="2725740"/>
            <a:ext cx="11145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356" name="Google Shape;356;g24caa7b61a5_0_38"/>
          <p:cNvCxnSpPr>
            <a:stCxn id="353" idx="0"/>
            <a:endCxn id="352"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357" name="Google Shape;357;g24caa7b61a5_0_38"/>
          <p:cNvCxnSpPr>
            <a:stCxn id="353" idx="3"/>
            <a:endCxn id="350"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358" name="Google Shape;358;g24caa7b61a5_0_38"/>
          <p:cNvCxnSpPr>
            <a:stCxn id="353" idx="1"/>
            <a:endCxn id="354"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359" name="Google Shape;359;g24caa7b61a5_0_38"/>
          <p:cNvCxnSpPr>
            <a:stCxn id="352" idx="3"/>
            <a:endCxn id="350"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360" name="Google Shape;360;g24caa7b61a5_0_38"/>
          <p:cNvCxnSpPr>
            <a:stCxn id="352" idx="0"/>
            <a:endCxn id="351"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361" name="Google Shape;361;g24caa7b61a5_0_38"/>
          <p:cNvPicPr preferRelativeResize="0"/>
          <p:nvPr/>
        </p:nvPicPr>
        <p:blipFill rotWithShape="1">
          <a:blip r:embed="rId3">
            <a:alphaModFix/>
          </a:blip>
          <a:srcRect b="0" l="0" r="0" t="0"/>
          <a:stretch/>
        </p:blipFill>
        <p:spPr>
          <a:xfrm>
            <a:off x="3276081" y="5137152"/>
            <a:ext cx="1162050" cy="990600"/>
          </a:xfrm>
          <a:prstGeom prst="rect">
            <a:avLst/>
          </a:prstGeom>
          <a:noFill/>
          <a:ln>
            <a:noFill/>
          </a:ln>
        </p:spPr>
      </p:pic>
      <p:pic>
        <p:nvPicPr>
          <p:cNvPr descr="Via Tablet PC MS010 RT16 w IM" id="362" name="Google Shape;362;g24caa7b61a5_0_38"/>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cxnSp>
        <p:nvCxnSpPr>
          <p:cNvPr id="363" name="Google Shape;363;g24caa7b61a5_0_38"/>
          <p:cNvCxnSpPr>
            <a:stCxn id="355" idx="2"/>
            <a:endCxn id="364" idx="0"/>
          </p:cNvCxnSpPr>
          <p:nvPr/>
        </p:nvCxnSpPr>
        <p:spPr>
          <a:xfrm>
            <a:off x="9069027" y="3545040"/>
            <a:ext cx="0" cy="1592100"/>
          </a:xfrm>
          <a:prstGeom prst="straightConnector1">
            <a:avLst/>
          </a:prstGeom>
          <a:noFill/>
          <a:ln cap="flat" cmpd="sng" w="28575">
            <a:solidFill>
              <a:srgbClr val="000000"/>
            </a:solidFill>
            <a:prstDash val="solid"/>
            <a:miter lim="800000"/>
            <a:headEnd len="lg" w="lg" type="triangle"/>
            <a:tailEnd len="sm" w="sm" type="none"/>
          </a:ln>
        </p:spPr>
      </p:cxnSp>
      <p:sp>
        <p:nvSpPr>
          <p:cNvPr id="364" name="Google Shape;364;g24caa7b61a5_0_38"/>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4caa7b61a5_0_138"/>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371" name="Google Shape;371;g24caa7b61a5_0_138"/>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372" name="Google Shape;372;g24caa7b61a5_0_138"/>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373" name="Google Shape;373;g24caa7b61a5_0_138"/>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374" name="Google Shape;374;g24caa7b61a5_0_138"/>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375" name="Google Shape;375;g24caa7b61a5_0_138"/>
          <p:cNvSpPr/>
          <p:nvPr/>
        </p:nvSpPr>
        <p:spPr>
          <a:xfrm>
            <a:off x="3276601" y="3719515"/>
            <a:ext cx="11430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sp>
        <p:nvSpPr>
          <p:cNvPr id="376" name="Google Shape;376;g24caa7b61a5_0_138"/>
          <p:cNvSpPr/>
          <p:nvPr/>
        </p:nvSpPr>
        <p:spPr>
          <a:xfrm>
            <a:off x="8511777" y="2725740"/>
            <a:ext cx="11145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377" name="Google Shape;377;g24caa7b61a5_0_138"/>
          <p:cNvCxnSpPr>
            <a:stCxn id="374" idx="0"/>
            <a:endCxn id="373"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378" name="Google Shape;378;g24caa7b61a5_0_138"/>
          <p:cNvCxnSpPr>
            <a:stCxn id="374" idx="3"/>
            <a:endCxn id="371"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379" name="Google Shape;379;g24caa7b61a5_0_138"/>
          <p:cNvCxnSpPr>
            <a:stCxn id="374" idx="1"/>
            <a:endCxn id="375"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380" name="Google Shape;380;g24caa7b61a5_0_138"/>
          <p:cNvCxnSpPr>
            <a:stCxn id="373" idx="3"/>
            <a:endCxn id="371"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381" name="Google Shape;381;g24caa7b61a5_0_138"/>
          <p:cNvCxnSpPr>
            <a:stCxn id="373" idx="0"/>
            <a:endCxn id="372"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382" name="Google Shape;382;g24caa7b61a5_0_138"/>
          <p:cNvPicPr preferRelativeResize="0"/>
          <p:nvPr/>
        </p:nvPicPr>
        <p:blipFill rotWithShape="1">
          <a:blip r:embed="rId3">
            <a:alphaModFix/>
          </a:blip>
          <a:srcRect b="0" l="0" r="0" t="0"/>
          <a:stretch/>
        </p:blipFill>
        <p:spPr>
          <a:xfrm>
            <a:off x="3276081" y="5137152"/>
            <a:ext cx="1162050" cy="990600"/>
          </a:xfrm>
          <a:prstGeom prst="rect">
            <a:avLst/>
          </a:prstGeom>
          <a:noFill/>
          <a:ln>
            <a:noFill/>
          </a:ln>
        </p:spPr>
      </p:pic>
      <p:pic>
        <p:nvPicPr>
          <p:cNvPr descr="Via Tablet PC MS010 RT16 w IM" id="383" name="Google Shape;383;g24caa7b61a5_0_138"/>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sp>
        <p:nvSpPr>
          <p:cNvPr id="384" name="Google Shape;384;g24caa7b61a5_0_138"/>
          <p:cNvSpPr/>
          <p:nvPr/>
        </p:nvSpPr>
        <p:spPr>
          <a:xfrm>
            <a:off x="2181225" y="5167314"/>
            <a:ext cx="10953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Source</a:t>
            </a:r>
            <a:endParaRPr sz="1800">
              <a:solidFill>
                <a:srgbClr val="000000"/>
              </a:solidFill>
              <a:latin typeface="Arial"/>
              <a:ea typeface="Arial"/>
              <a:cs typeface="Arial"/>
              <a:sym typeface="Arial"/>
            </a:endParaRPr>
          </a:p>
        </p:txBody>
      </p:sp>
      <p:cxnSp>
        <p:nvCxnSpPr>
          <p:cNvPr id="385" name="Google Shape;385;g24caa7b61a5_0_138"/>
          <p:cNvCxnSpPr>
            <a:stCxn id="376" idx="2"/>
            <a:endCxn id="386" idx="0"/>
          </p:cNvCxnSpPr>
          <p:nvPr/>
        </p:nvCxnSpPr>
        <p:spPr>
          <a:xfrm>
            <a:off x="9069027" y="3545040"/>
            <a:ext cx="0" cy="1592100"/>
          </a:xfrm>
          <a:prstGeom prst="straightConnector1">
            <a:avLst/>
          </a:prstGeom>
          <a:noFill/>
          <a:ln cap="flat" cmpd="sng" w="28575">
            <a:solidFill>
              <a:srgbClr val="000000"/>
            </a:solidFill>
            <a:prstDash val="solid"/>
            <a:miter lim="800000"/>
            <a:headEnd len="lg" w="lg" type="triangle"/>
            <a:tailEnd len="sm" w="sm" type="none"/>
          </a:ln>
        </p:spPr>
      </p:cxnSp>
      <p:sp>
        <p:nvSpPr>
          <p:cNvPr id="386" name="Google Shape;386;g24caa7b61a5_0_138"/>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4caa7b61a5_0_164"/>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393" name="Google Shape;393;g24caa7b61a5_0_164"/>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394" name="Google Shape;394;g24caa7b61a5_0_164"/>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395" name="Google Shape;395;g24caa7b61a5_0_164"/>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396" name="Google Shape;396;g24caa7b61a5_0_164"/>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grpSp>
        <p:nvGrpSpPr>
          <p:cNvPr id="397" name="Google Shape;397;g24caa7b61a5_0_164"/>
          <p:cNvGrpSpPr/>
          <p:nvPr/>
        </p:nvGrpSpPr>
        <p:grpSpPr>
          <a:xfrm>
            <a:off x="2133076" y="3719515"/>
            <a:ext cx="2286525" cy="762000"/>
            <a:chOff x="5294" y="9825"/>
            <a:chExt cx="3601" cy="1200"/>
          </a:xfrm>
        </p:grpSpPr>
        <p:sp>
          <p:nvSpPr>
            <p:cNvPr id="398" name="Google Shape;398;g24caa7b61a5_0_164"/>
            <p:cNvSpPr/>
            <p:nvPr/>
          </p:nvSpPr>
          <p:spPr>
            <a:xfrm>
              <a:off x="7095" y="9825"/>
              <a:ext cx="1800" cy="12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sp>
          <p:nvSpPr>
            <p:cNvPr id="399" name="Google Shape;399;g24caa7b61a5_0_164"/>
            <p:cNvSpPr/>
            <p:nvPr/>
          </p:nvSpPr>
          <p:spPr>
            <a:xfrm>
              <a:off x="5294" y="9825"/>
              <a:ext cx="1800" cy="12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Recipient</a:t>
              </a:r>
              <a:endParaRPr sz="1800">
                <a:solidFill>
                  <a:srgbClr val="000000"/>
                </a:solidFill>
                <a:latin typeface="Arial"/>
                <a:ea typeface="Arial"/>
                <a:cs typeface="Arial"/>
                <a:sym typeface="Arial"/>
              </a:endParaRPr>
            </a:p>
          </p:txBody>
        </p:sp>
      </p:grpSp>
      <p:sp>
        <p:nvSpPr>
          <p:cNvPr id="400" name="Google Shape;400;g24caa7b61a5_0_164"/>
          <p:cNvSpPr/>
          <p:nvPr/>
        </p:nvSpPr>
        <p:spPr>
          <a:xfrm>
            <a:off x="8511777" y="2725740"/>
            <a:ext cx="11145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401" name="Google Shape;401;g24caa7b61a5_0_164"/>
          <p:cNvCxnSpPr>
            <a:stCxn id="396" idx="0"/>
            <a:endCxn id="395"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402" name="Google Shape;402;g24caa7b61a5_0_164"/>
          <p:cNvCxnSpPr>
            <a:stCxn id="396" idx="3"/>
            <a:endCxn id="393"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403" name="Google Shape;403;g24caa7b61a5_0_164"/>
          <p:cNvCxnSpPr>
            <a:stCxn id="396" idx="1"/>
            <a:endCxn id="398"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404" name="Google Shape;404;g24caa7b61a5_0_164"/>
          <p:cNvCxnSpPr>
            <a:stCxn id="395" idx="3"/>
            <a:endCxn id="393"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405" name="Google Shape;405;g24caa7b61a5_0_164"/>
          <p:cNvCxnSpPr>
            <a:stCxn id="395" idx="0"/>
            <a:endCxn id="394"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cxnSp>
        <p:nvCxnSpPr>
          <p:cNvPr id="406" name="Google Shape;406;g24caa7b61a5_0_164"/>
          <p:cNvCxnSpPr>
            <a:stCxn id="407" idx="0"/>
            <a:endCxn id="399" idx="2"/>
          </p:cNvCxnSpPr>
          <p:nvPr/>
        </p:nvCxnSpPr>
        <p:spPr>
          <a:xfrm flipH="1" rot="10800000">
            <a:off x="2692725" y="4481639"/>
            <a:ext cx="12000" cy="655500"/>
          </a:xfrm>
          <a:prstGeom prst="straightConnector1">
            <a:avLst/>
          </a:prstGeom>
          <a:noFill/>
          <a:ln cap="flat" cmpd="sng" w="28575">
            <a:solidFill>
              <a:srgbClr val="000000"/>
            </a:solidFill>
            <a:prstDash val="solid"/>
            <a:miter lim="800000"/>
            <a:headEnd len="sm" w="sm" type="none"/>
            <a:tailEnd len="lg" w="lg" type="triangle"/>
          </a:ln>
        </p:spPr>
      </p:cxnSp>
      <p:pic>
        <p:nvPicPr>
          <p:cNvPr descr="Via Tablet PC MS010 RT16 w IM" id="408" name="Google Shape;408;g24caa7b61a5_0_164"/>
          <p:cNvPicPr preferRelativeResize="0"/>
          <p:nvPr/>
        </p:nvPicPr>
        <p:blipFill rotWithShape="1">
          <a:blip r:embed="rId3">
            <a:alphaModFix/>
          </a:blip>
          <a:srcRect b="0" l="0" r="0" t="0"/>
          <a:stretch/>
        </p:blipFill>
        <p:spPr>
          <a:xfrm>
            <a:off x="3276081" y="5137152"/>
            <a:ext cx="1162050" cy="990600"/>
          </a:xfrm>
          <a:prstGeom prst="rect">
            <a:avLst/>
          </a:prstGeom>
          <a:noFill/>
          <a:ln>
            <a:noFill/>
          </a:ln>
        </p:spPr>
      </p:pic>
      <p:pic>
        <p:nvPicPr>
          <p:cNvPr descr="Via Tablet PC MS010 RT16 w IM" id="409" name="Google Shape;409;g24caa7b61a5_0_164"/>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sp>
        <p:nvSpPr>
          <p:cNvPr id="407" name="Google Shape;407;g24caa7b61a5_0_164"/>
          <p:cNvSpPr/>
          <p:nvPr/>
        </p:nvSpPr>
        <p:spPr>
          <a:xfrm>
            <a:off x="2145075" y="5137139"/>
            <a:ext cx="10953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Source</a:t>
            </a:r>
            <a:endParaRPr sz="1800">
              <a:solidFill>
                <a:srgbClr val="000000"/>
              </a:solidFill>
              <a:latin typeface="Arial"/>
              <a:ea typeface="Arial"/>
              <a:cs typeface="Arial"/>
              <a:sym typeface="Arial"/>
            </a:endParaRPr>
          </a:p>
        </p:txBody>
      </p:sp>
      <p:cxnSp>
        <p:nvCxnSpPr>
          <p:cNvPr id="410" name="Google Shape;410;g24caa7b61a5_0_164"/>
          <p:cNvCxnSpPr>
            <a:stCxn id="400" idx="2"/>
            <a:endCxn id="411" idx="0"/>
          </p:cNvCxnSpPr>
          <p:nvPr/>
        </p:nvCxnSpPr>
        <p:spPr>
          <a:xfrm>
            <a:off x="9069027" y="3545040"/>
            <a:ext cx="0" cy="1592100"/>
          </a:xfrm>
          <a:prstGeom prst="straightConnector1">
            <a:avLst/>
          </a:prstGeom>
          <a:noFill/>
          <a:ln cap="flat" cmpd="sng" w="28575">
            <a:solidFill>
              <a:srgbClr val="000000"/>
            </a:solidFill>
            <a:prstDash val="solid"/>
            <a:miter lim="800000"/>
            <a:headEnd len="lg" w="lg" type="triangle"/>
            <a:tailEnd len="sm" w="sm" type="none"/>
          </a:ln>
        </p:spPr>
      </p:cxnSp>
      <p:sp>
        <p:nvSpPr>
          <p:cNvPr id="411" name="Google Shape;411;g24caa7b61a5_0_164"/>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4caa7b61a5_0_190"/>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MHD as API to XDS</a:t>
            </a:r>
            <a:endParaRPr sz="3600">
              <a:solidFill>
                <a:srgbClr val="0091B9"/>
              </a:solidFill>
              <a:latin typeface="Calibri"/>
              <a:ea typeface="Calibri"/>
              <a:cs typeface="Calibri"/>
              <a:sym typeface="Calibri"/>
            </a:endParaRPr>
          </a:p>
        </p:txBody>
      </p:sp>
      <p:sp>
        <p:nvSpPr>
          <p:cNvPr id="418" name="Google Shape;418;g24caa7b61a5_0_190"/>
          <p:cNvSpPr/>
          <p:nvPr/>
        </p:nvSpPr>
        <p:spPr>
          <a:xfrm rot="-5400000">
            <a:off x="7126617" y="3394647"/>
            <a:ext cx="3868200" cy="1892700"/>
          </a:xfrm>
          <a:prstGeom prst="ellipse">
            <a:avLst/>
          </a:prstGeom>
          <a:solidFill>
            <a:srgbClr val="BBD6EE"/>
          </a:solidFill>
          <a:ln cap="flat" cmpd="sng" w="12700">
            <a:solidFill>
              <a:srgbClr val="31538F"/>
            </a:solidFill>
            <a:prstDash val="solid"/>
            <a:miter lim="800000"/>
            <a:headEnd len="sm" w="sm" type="none"/>
            <a:tailEnd len="sm" w="sm" type="none"/>
          </a:ln>
        </p:spPr>
        <p:txBody>
          <a:bodyPr anchorCtr="0" anchor="t" bIns="45700" lIns="0"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19" name="Google Shape;419;g24caa7b61a5_0_190"/>
          <p:cNvSpPr/>
          <p:nvPr/>
        </p:nvSpPr>
        <p:spPr>
          <a:xfrm rot="-5400000">
            <a:off x="1138878" y="3911246"/>
            <a:ext cx="3123000" cy="1604700"/>
          </a:xfrm>
          <a:prstGeom prst="ellipse">
            <a:avLst/>
          </a:prstGeom>
          <a:solidFill>
            <a:srgbClr val="BBD6EE"/>
          </a:solidFill>
          <a:ln cap="flat" cmpd="sng" w="12700">
            <a:solidFill>
              <a:srgbClr val="31538F"/>
            </a:solidFill>
            <a:prstDash val="solid"/>
            <a:miter lim="800000"/>
            <a:headEnd len="sm" w="sm" type="none"/>
            <a:tailEnd len="sm" w="sm" type="none"/>
          </a:ln>
        </p:spPr>
        <p:txBody>
          <a:bodyPr anchorCtr="0" anchor="t" bIns="45700" lIns="0" spcFirstLastPara="1" rIns="91425" wrap="square" tIns="45700">
            <a:noAutofit/>
          </a:bodyPr>
          <a:lstStyle/>
          <a:p>
            <a:pPr indent="0" lvl="0" marL="0" marR="0" rtl="0" algn="l">
              <a:spcBef>
                <a:spcPts val="0"/>
              </a:spcBef>
              <a:spcAft>
                <a:spcPts val="0"/>
              </a:spcAft>
              <a:buNone/>
            </a:pPr>
            <a:r>
              <a:t/>
            </a:r>
            <a:endParaRPr sz="1800">
              <a:solidFill>
                <a:srgbClr val="595959"/>
              </a:solidFill>
              <a:latin typeface="Arial"/>
              <a:ea typeface="Arial"/>
              <a:cs typeface="Arial"/>
              <a:sym typeface="Arial"/>
            </a:endParaRPr>
          </a:p>
        </p:txBody>
      </p:sp>
      <p:sp>
        <p:nvSpPr>
          <p:cNvPr id="420" name="Google Shape;420;g24caa7b61a5_0_190"/>
          <p:cNvSpPr/>
          <p:nvPr/>
        </p:nvSpPr>
        <p:spPr>
          <a:xfrm>
            <a:off x="7406876" y="2725740"/>
            <a:ext cx="11049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Consumer</a:t>
            </a:r>
            <a:endParaRPr sz="1800">
              <a:solidFill>
                <a:srgbClr val="000000"/>
              </a:solidFill>
              <a:latin typeface="Arial"/>
              <a:ea typeface="Arial"/>
              <a:cs typeface="Arial"/>
              <a:sym typeface="Arial"/>
            </a:endParaRPr>
          </a:p>
        </p:txBody>
      </p:sp>
      <p:sp>
        <p:nvSpPr>
          <p:cNvPr id="421" name="Google Shape;421;g24caa7b61a5_0_190"/>
          <p:cNvSpPr/>
          <p:nvPr/>
        </p:nvSpPr>
        <p:spPr>
          <a:xfrm>
            <a:off x="4972050" y="1693866"/>
            <a:ext cx="1371600" cy="7620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Patient Identity Source</a:t>
            </a:r>
            <a:endParaRPr/>
          </a:p>
        </p:txBody>
      </p:sp>
      <p:sp>
        <p:nvSpPr>
          <p:cNvPr id="422" name="Google Shape;422;g24caa7b61a5_0_190"/>
          <p:cNvSpPr/>
          <p:nvPr/>
        </p:nvSpPr>
        <p:spPr>
          <a:xfrm>
            <a:off x="4918869" y="2849565"/>
            <a:ext cx="14763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423" name="Google Shape;423;g24caa7b61a5_0_190"/>
          <p:cNvSpPr/>
          <p:nvPr/>
        </p:nvSpPr>
        <p:spPr>
          <a:xfrm>
            <a:off x="4914900" y="3824290"/>
            <a:ext cx="1485900" cy="5715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grpSp>
        <p:nvGrpSpPr>
          <p:cNvPr id="424" name="Google Shape;424;g24caa7b61a5_0_190"/>
          <p:cNvGrpSpPr/>
          <p:nvPr/>
        </p:nvGrpSpPr>
        <p:grpSpPr>
          <a:xfrm>
            <a:off x="2128875" y="3719515"/>
            <a:ext cx="2290726" cy="762000"/>
            <a:chOff x="5288" y="9825"/>
            <a:chExt cx="3607" cy="1200"/>
          </a:xfrm>
        </p:grpSpPr>
        <p:sp>
          <p:nvSpPr>
            <p:cNvPr id="425" name="Google Shape;425;g24caa7b61a5_0_190"/>
            <p:cNvSpPr/>
            <p:nvPr/>
          </p:nvSpPr>
          <p:spPr>
            <a:xfrm>
              <a:off x="7095" y="9825"/>
              <a:ext cx="1800" cy="12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Source</a:t>
              </a:r>
              <a:endParaRPr sz="1800">
                <a:solidFill>
                  <a:srgbClr val="000000"/>
                </a:solidFill>
                <a:latin typeface="Arial"/>
                <a:ea typeface="Arial"/>
                <a:cs typeface="Arial"/>
                <a:sym typeface="Arial"/>
              </a:endParaRPr>
            </a:p>
          </p:txBody>
        </p:sp>
        <p:sp>
          <p:nvSpPr>
            <p:cNvPr id="426" name="Google Shape;426;g24caa7b61a5_0_190"/>
            <p:cNvSpPr/>
            <p:nvPr/>
          </p:nvSpPr>
          <p:spPr>
            <a:xfrm>
              <a:off x="5288" y="9825"/>
              <a:ext cx="1800" cy="12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Recipient</a:t>
              </a:r>
              <a:endParaRPr sz="1800">
                <a:solidFill>
                  <a:srgbClr val="000000"/>
                </a:solidFill>
                <a:latin typeface="Arial"/>
                <a:ea typeface="Arial"/>
                <a:cs typeface="Arial"/>
                <a:sym typeface="Arial"/>
              </a:endParaRPr>
            </a:p>
          </p:txBody>
        </p:sp>
      </p:grpSp>
      <p:sp>
        <p:nvSpPr>
          <p:cNvPr id="427" name="Google Shape;427;g24caa7b61a5_0_190"/>
          <p:cNvSpPr/>
          <p:nvPr/>
        </p:nvSpPr>
        <p:spPr>
          <a:xfrm>
            <a:off x="8511777" y="2725740"/>
            <a:ext cx="11145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428" name="Google Shape;428;g24caa7b61a5_0_190"/>
          <p:cNvCxnSpPr>
            <a:stCxn id="423" idx="0"/>
            <a:endCxn id="422" idx="2"/>
          </p:cNvCxnSpPr>
          <p:nvPr/>
        </p:nvCxnSpPr>
        <p:spPr>
          <a:xfrm rot="10800000">
            <a:off x="5656950" y="3421090"/>
            <a:ext cx="900" cy="403200"/>
          </a:xfrm>
          <a:prstGeom prst="straightConnector1">
            <a:avLst/>
          </a:prstGeom>
          <a:noFill/>
          <a:ln cap="flat" cmpd="sng" w="28575">
            <a:solidFill>
              <a:srgbClr val="000000"/>
            </a:solidFill>
            <a:prstDash val="solid"/>
            <a:miter lim="800000"/>
            <a:headEnd len="sm" w="sm" type="none"/>
            <a:tailEnd len="lg" w="lg" type="triangle"/>
          </a:ln>
        </p:spPr>
      </p:cxnSp>
      <p:cxnSp>
        <p:nvCxnSpPr>
          <p:cNvPr id="429" name="Google Shape;429;g24caa7b61a5_0_190"/>
          <p:cNvCxnSpPr>
            <a:stCxn id="423" idx="3"/>
            <a:endCxn id="420" idx="2"/>
          </p:cNvCxnSpPr>
          <p:nvPr/>
        </p:nvCxnSpPr>
        <p:spPr>
          <a:xfrm flipH="1" rot="10800000">
            <a:off x="6400800" y="3545140"/>
            <a:ext cx="1558500" cy="564900"/>
          </a:xfrm>
          <a:prstGeom prst="bentConnector2">
            <a:avLst/>
          </a:prstGeom>
          <a:noFill/>
          <a:ln cap="flat" cmpd="sng" w="28575">
            <a:solidFill>
              <a:srgbClr val="000000"/>
            </a:solidFill>
            <a:prstDash val="solid"/>
            <a:miter lim="800000"/>
            <a:headEnd len="lg" w="lg" type="triangle"/>
            <a:tailEnd len="sm" w="sm" type="none"/>
          </a:ln>
        </p:spPr>
      </p:cxnSp>
      <p:cxnSp>
        <p:nvCxnSpPr>
          <p:cNvPr id="430" name="Google Shape;430;g24caa7b61a5_0_190"/>
          <p:cNvCxnSpPr>
            <a:stCxn id="423" idx="1"/>
            <a:endCxn id="425" idx="3"/>
          </p:cNvCxnSpPr>
          <p:nvPr/>
        </p:nvCxnSpPr>
        <p:spPr>
          <a:xfrm rot="10800000">
            <a:off x="4419600" y="4100440"/>
            <a:ext cx="495300" cy="9600"/>
          </a:xfrm>
          <a:prstGeom prst="straightConnector1">
            <a:avLst/>
          </a:prstGeom>
          <a:noFill/>
          <a:ln cap="flat" cmpd="sng" w="28575">
            <a:solidFill>
              <a:srgbClr val="000000"/>
            </a:solidFill>
            <a:prstDash val="solid"/>
            <a:miter lim="800000"/>
            <a:headEnd len="lg" w="lg" type="triangle"/>
            <a:tailEnd len="sm" w="sm" type="none"/>
          </a:ln>
        </p:spPr>
      </p:cxnSp>
      <p:cxnSp>
        <p:nvCxnSpPr>
          <p:cNvPr id="431" name="Google Shape;431;g24caa7b61a5_0_190"/>
          <p:cNvCxnSpPr>
            <a:stCxn id="422" idx="3"/>
            <a:endCxn id="420" idx="1"/>
          </p:cNvCxnSpPr>
          <p:nvPr/>
        </p:nvCxnSpPr>
        <p:spPr>
          <a:xfrm>
            <a:off x="6395169" y="3135315"/>
            <a:ext cx="1011600" cy="0"/>
          </a:xfrm>
          <a:prstGeom prst="straightConnector1">
            <a:avLst/>
          </a:prstGeom>
          <a:noFill/>
          <a:ln cap="flat" cmpd="sng" w="28575">
            <a:solidFill>
              <a:srgbClr val="000000"/>
            </a:solidFill>
            <a:prstDash val="solid"/>
            <a:miter lim="800000"/>
            <a:headEnd len="lg" w="lg" type="triangle"/>
            <a:tailEnd len="sm" w="sm" type="none"/>
          </a:ln>
        </p:spPr>
      </p:cxnSp>
      <p:cxnSp>
        <p:nvCxnSpPr>
          <p:cNvPr id="432" name="Google Shape;432;g24caa7b61a5_0_190"/>
          <p:cNvCxnSpPr>
            <a:stCxn id="422" idx="0"/>
            <a:endCxn id="421" idx="2"/>
          </p:cNvCxnSpPr>
          <p:nvPr/>
        </p:nvCxnSpPr>
        <p:spPr>
          <a:xfrm flipH="1" rot="10800000">
            <a:off x="5657019" y="2455965"/>
            <a:ext cx="900" cy="393600"/>
          </a:xfrm>
          <a:prstGeom prst="straightConnector1">
            <a:avLst/>
          </a:prstGeom>
          <a:noFill/>
          <a:ln cap="flat" cmpd="sng" w="28575">
            <a:solidFill>
              <a:srgbClr val="000000"/>
            </a:solidFill>
            <a:prstDash val="solid"/>
            <a:miter lim="800000"/>
            <a:headEnd len="lg" w="lg" type="triangle"/>
            <a:tailEnd len="sm" w="sm" type="none"/>
          </a:ln>
        </p:spPr>
      </p:cxnSp>
      <p:cxnSp>
        <p:nvCxnSpPr>
          <p:cNvPr id="433" name="Google Shape;433;g24caa7b61a5_0_190"/>
          <p:cNvCxnSpPr>
            <a:stCxn id="434" idx="0"/>
            <a:endCxn id="426" idx="2"/>
          </p:cNvCxnSpPr>
          <p:nvPr/>
        </p:nvCxnSpPr>
        <p:spPr>
          <a:xfrm rot="10800000">
            <a:off x="2700375" y="4481639"/>
            <a:ext cx="0" cy="655500"/>
          </a:xfrm>
          <a:prstGeom prst="straightConnector1">
            <a:avLst/>
          </a:prstGeom>
          <a:noFill/>
          <a:ln cap="flat" cmpd="sng" w="28575">
            <a:solidFill>
              <a:srgbClr val="000000"/>
            </a:solidFill>
            <a:prstDash val="solid"/>
            <a:miter lim="800000"/>
            <a:headEnd len="sm" w="sm" type="none"/>
            <a:tailEnd len="lg" w="lg" type="triangle"/>
          </a:ln>
        </p:spPr>
      </p:cxnSp>
      <p:pic>
        <p:nvPicPr>
          <p:cNvPr descr="Via Tablet PC MS010 RT16 w IM" id="435" name="Google Shape;435;g24caa7b61a5_0_190"/>
          <p:cNvPicPr preferRelativeResize="0"/>
          <p:nvPr/>
        </p:nvPicPr>
        <p:blipFill rotWithShape="1">
          <a:blip r:embed="rId3">
            <a:alphaModFix/>
          </a:blip>
          <a:srcRect b="0" l="0" r="0" t="0"/>
          <a:stretch/>
        </p:blipFill>
        <p:spPr>
          <a:xfrm>
            <a:off x="3276081" y="5137152"/>
            <a:ext cx="1162050" cy="990600"/>
          </a:xfrm>
          <a:prstGeom prst="rect">
            <a:avLst/>
          </a:prstGeom>
          <a:noFill/>
          <a:ln>
            <a:noFill/>
          </a:ln>
        </p:spPr>
      </p:pic>
      <p:pic>
        <p:nvPicPr>
          <p:cNvPr descr="Via Tablet PC MS010 RT16 w IM" id="436" name="Google Shape;436;g24caa7b61a5_0_190"/>
          <p:cNvPicPr preferRelativeResize="0"/>
          <p:nvPr/>
        </p:nvPicPr>
        <p:blipFill rotWithShape="1">
          <a:blip r:embed="rId3">
            <a:alphaModFix/>
          </a:blip>
          <a:srcRect b="0" l="0" r="0" t="0"/>
          <a:stretch/>
        </p:blipFill>
        <p:spPr>
          <a:xfrm>
            <a:off x="7522124" y="5167313"/>
            <a:ext cx="1162050" cy="990600"/>
          </a:xfrm>
          <a:prstGeom prst="rect">
            <a:avLst/>
          </a:prstGeom>
          <a:noFill/>
          <a:ln>
            <a:noFill/>
          </a:ln>
        </p:spPr>
      </p:pic>
      <p:sp>
        <p:nvSpPr>
          <p:cNvPr id="434" name="Google Shape;434;g24caa7b61a5_0_190"/>
          <p:cNvSpPr/>
          <p:nvPr/>
        </p:nvSpPr>
        <p:spPr>
          <a:xfrm>
            <a:off x="2152725" y="5137139"/>
            <a:ext cx="10953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Source</a:t>
            </a:r>
            <a:endParaRPr sz="1800">
              <a:solidFill>
                <a:srgbClr val="000000"/>
              </a:solidFill>
              <a:latin typeface="Arial"/>
              <a:ea typeface="Arial"/>
              <a:cs typeface="Arial"/>
              <a:sym typeface="Arial"/>
            </a:endParaRPr>
          </a:p>
        </p:txBody>
      </p:sp>
      <p:cxnSp>
        <p:nvCxnSpPr>
          <p:cNvPr id="437" name="Google Shape;437;g24caa7b61a5_0_190"/>
          <p:cNvCxnSpPr>
            <a:stCxn id="427" idx="2"/>
            <a:endCxn id="438" idx="0"/>
          </p:cNvCxnSpPr>
          <p:nvPr/>
        </p:nvCxnSpPr>
        <p:spPr>
          <a:xfrm>
            <a:off x="9069027" y="3545040"/>
            <a:ext cx="0" cy="1592100"/>
          </a:xfrm>
          <a:prstGeom prst="straightConnector1">
            <a:avLst/>
          </a:prstGeom>
          <a:noFill/>
          <a:ln cap="flat" cmpd="sng" w="28575">
            <a:solidFill>
              <a:srgbClr val="000000"/>
            </a:solidFill>
            <a:prstDash val="solid"/>
            <a:miter lim="800000"/>
            <a:headEnd len="lg" w="lg" type="triangle"/>
            <a:tailEnd len="sm" w="sm" type="none"/>
          </a:ln>
        </p:spPr>
      </p:cxnSp>
      <p:sp>
        <p:nvSpPr>
          <p:cNvPr id="438" name="Google Shape;438;g24caa7b61a5_0_190"/>
          <p:cNvSpPr/>
          <p:nvPr/>
        </p:nvSpPr>
        <p:spPr>
          <a:xfrm>
            <a:off x="8511777" y="5137153"/>
            <a:ext cx="11145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Who am I?</a:t>
            </a:r>
            <a:endParaRPr/>
          </a:p>
        </p:txBody>
      </p:sp>
      <p:sp>
        <p:nvSpPr>
          <p:cNvPr id="110" name="Google Shape;110;p2"/>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Gregorio Canal</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Standardization Area Team Leader</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Consorzio Arsenàl.IT</a:t>
            </a:r>
            <a:endParaRPr/>
          </a:p>
          <a:p>
            <a:pPr indent="0" lvl="0" marL="457200" marR="0" rtl="0" algn="l">
              <a:lnSpc>
                <a:spcPct val="90000"/>
              </a:lnSpc>
              <a:spcBef>
                <a:spcPts val="1000"/>
              </a:spcBef>
              <a:spcAft>
                <a:spcPts val="0"/>
              </a:spcAft>
              <a:buNone/>
            </a:pPr>
            <a:r>
              <a:t/>
            </a:r>
            <a:endParaRPr/>
          </a:p>
        </p:txBody>
      </p:sp>
      <p:pic>
        <p:nvPicPr>
          <p:cNvPr id="111" name="Google Shape;111;p2"/>
          <p:cNvPicPr preferRelativeResize="0"/>
          <p:nvPr/>
        </p:nvPicPr>
        <p:blipFill>
          <a:blip r:embed="rId3">
            <a:alphaModFix/>
          </a:blip>
          <a:stretch>
            <a:fillRect/>
          </a:stretch>
        </p:blipFill>
        <p:spPr>
          <a:xfrm>
            <a:off x="6885600" y="1043750"/>
            <a:ext cx="4805250" cy="508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4ed454b4f2_0_59"/>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3600">
                <a:solidFill>
                  <a:srgbClr val="0091B9"/>
                </a:solidFill>
                <a:latin typeface="Calibri"/>
                <a:ea typeface="Calibri"/>
                <a:cs typeface="Calibri"/>
                <a:sym typeface="Calibri"/>
              </a:rPr>
              <a:t>XCA– Cross-Community Access</a:t>
            </a:r>
            <a:endParaRPr sz="3600">
              <a:solidFill>
                <a:srgbClr val="0091B9"/>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3600">
              <a:solidFill>
                <a:srgbClr val="0091B9"/>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3600">
              <a:solidFill>
                <a:srgbClr val="0091B9"/>
              </a:solidFill>
              <a:latin typeface="Calibri"/>
              <a:ea typeface="Calibri"/>
              <a:cs typeface="Calibri"/>
              <a:sym typeface="Calibri"/>
            </a:endParaRPr>
          </a:p>
          <a:p>
            <a:pPr indent="0" lvl="0" marL="0" rtl="0" algn="l">
              <a:lnSpc>
                <a:spcPct val="90000"/>
              </a:lnSpc>
              <a:spcBef>
                <a:spcPts val="0"/>
              </a:spcBef>
              <a:spcAft>
                <a:spcPts val="0"/>
              </a:spcAft>
              <a:buNone/>
            </a:pPr>
            <a:r>
              <a:t/>
            </a:r>
            <a:endParaRPr sz="3600">
              <a:solidFill>
                <a:srgbClr val="0091B9"/>
              </a:solidFill>
              <a:latin typeface="Calibri"/>
              <a:ea typeface="Calibri"/>
              <a:cs typeface="Calibri"/>
              <a:sym typeface="Calibri"/>
            </a:endParaRPr>
          </a:p>
        </p:txBody>
      </p:sp>
      <p:sp>
        <p:nvSpPr>
          <p:cNvPr id="445" name="Google Shape;445;g24ed454b4f2_0_59"/>
          <p:cNvSpPr txBox="1"/>
          <p:nvPr/>
        </p:nvSpPr>
        <p:spPr>
          <a:xfrm>
            <a:off x="838200" y="1807275"/>
            <a:ext cx="5539800" cy="441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Cross Community Access (XCA)</a:t>
            </a:r>
            <a:endParaRPr b="1"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Based on W3C standards</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ebRegistry</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SOAP</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SAML</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Patient Identity Management (PIX, PDQ)</a:t>
            </a:r>
            <a:endParaRPr b="1"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Based on HL7 v2 or v3</a:t>
            </a:r>
            <a:endParaRPr sz="2000">
              <a:solidFill>
                <a:srgbClr val="595959"/>
              </a:solidFill>
              <a:latin typeface="Calibri"/>
              <a:ea typeface="Calibri"/>
              <a:cs typeface="Calibri"/>
              <a:sym typeface="Calibri"/>
            </a:endParaRPr>
          </a:p>
          <a:p>
            <a:pPr indent="-1778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Discovering and Retrieving from another community</a:t>
            </a:r>
            <a:endParaRPr b="1" sz="2000">
              <a:solidFill>
                <a:srgbClr val="595959"/>
              </a:solidFill>
              <a:latin typeface="Calibri"/>
              <a:ea typeface="Calibri"/>
              <a:cs typeface="Calibri"/>
              <a:sym typeface="Calibri"/>
            </a:endParaRPr>
          </a:p>
        </p:txBody>
      </p:sp>
      <p:sp>
        <p:nvSpPr>
          <p:cNvPr id="446" name="Google Shape;446;g24ed454b4f2_0_59"/>
          <p:cNvSpPr/>
          <p:nvPr/>
        </p:nvSpPr>
        <p:spPr>
          <a:xfrm>
            <a:off x="7577723" y="2594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Initiating Gateway</a:t>
            </a:r>
            <a:endParaRPr sz="1300"/>
          </a:p>
        </p:txBody>
      </p:sp>
      <p:sp>
        <p:nvSpPr>
          <p:cNvPr id="447" name="Google Shape;447;g24ed454b4f2_0_59"/>
          <p:cNvSpPr/>
          <p:nvPr/>
        </p:nvSpPr>
        <p:spPr>
          <a:xfrm>
            <a:off x="10160239" y="2594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Responding Gateway</a:t>
            </a:r>
            <a:endParaRPr sz="1300"/>
          </a:p>
        </p:txBody>
      </p:sp>
      <p:cxnSp>
        <p:nvCxnSpPr>
          <p:cNvPr id="448" name="Google Shape;448;g24ed454b4f2_0_59"/>
          <p:cNvCxnSpPr/>
          <p:nvPr/>
        </p:nvCxnSpPr>
        <p:spPr>
          <a:xfrm rot="10800000">
            <a:off x="8655923" y="2762400"/>
            <a:ext cx="1504200" cy="0"/>
          </a:xfrm>
          <a:prstGeom prst="straightConnector1">
            <a:avLst/>
          </a:prstGeom>
          <a:noFill/>
          <a:ln cap="flat" cmpd="sng" w="9525">
            <a:solidFill>
              <a:srgbClr val="595959"/>
            </a:solidFill>
            <a:prstDash val="solid"/>
            <a:round/>
            <a:headEnd len="med" w="med" type="triangle"/>
            <a:tailEnd len="med" w="med" type="none"/>
          </a:ln>
        </p:spPr>
      </p:cxnSp>
      <p:sp>
        <p:nvSpPr>
          <p:cNvPr id="449" name="Google Shape;449;g24ed454b4f2_0_59"/>
          <p:cNvSpPr txBox="1"/>
          <p:nvPr/>
        </p:nvSpPr>
        <p:spPr>
          <a:xfrm>
            <a:off x="8719761" y="25216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ITI-38 Cross Gateway Query</a:t>
            </a:r>
            <a:endParaRPr sz="900"/>
          </a:p>
        </p:txBody>
      </p:sp>
      <p:cxnSp>
        <p:nvCxnSpPr>
          <p:cNvPr id="450" name="Google Shape;450;g24ed454b4f2_0_59"/>
          <p:cNvCxnSpPr/>
          <p:nvPr/>
        </p:nvCxnSpPr>
        <p:spPr>
          <a:xfrm rot="10800000">
            <a:off x="8655935" y="3103500"/>
            <a:ext cx="1504200" cy="0"/>
          </a:xfrm>
          <a:prstGeom prst="straightConnector1">
            <a:avLst/>
          </a:prstGeom>
          <a:noFill/>
          <a:ln cap="flat" cmpd="sng" w="9525">
            <a:solidFill>
              <a:srgbClr val="595959"/>
            </a:solidFill>
            <a:prstDash val="solid"/>
            <a:round/>
            <a:headEnd len="med" w="med" type="triangle"/>
            <a:tailEnd len="med" w="med" type="none"/>
          </a:ln>
        </p:spPr>
      </p:cxnSp>
      <p:sp>
        <p:nvSpPr>
          <p:cNvPr id="451" name="Google Shape;451;g24ed454b4f2_0_59"/>
          <p:cNvSpPr txBox="1"/>
          <p:nvPr/>
        </p:nvSpPr>
        <p:spPr>
          <a:xfrm>
            <a:off x="8751673" y="28627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ITI-39 Cross Gateway Retrieve</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4ed454b4f2_0_0"/>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3600">
                <a:solidFill>
                  <a:srgbClr val="0091B9"/>
                </a:solidFill>
                <a:latin typeface="Calibri"/>
                <a:ea typeface="Calibri"/>
                <a:cs typeface="Calibri"/>
                <a:sym typeface="Calibri"/>
              </a:rPr>
              <a:t>What is Community?</a:t>
            </a:r>
            <a:endParaRPr sz="3600">
              <a:solidFill>
                <a:srgbClr val="0091B9"/>
              </a:solidFill>
              <a:latin typeface="Calibri"/>
              <a:ea typeface="Calibri"/>
              <a:cs typeface="Calibri"/>
              <a:sym typeface="Calibri"/>
            </a:endParaRPr>
          </a:p>
        </p:txBody>
      </p:sp>
      <p:sp>
        <p:nvSpPr>
          <p:cNvPr id="458" name="Google Shape;458;g24ed454b4f2_0_0"/>
          <p:cNvSpPr txBox="1"/>
          <p:nvPr/>
        </p:nvSpPr>
        <p:spPr>
          <a:xfrm>
            <a:off x="838200" y="1807275"/>
            <a:ext cx="5539800" cy="441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Coupling of facilities/enterprises</a:t>
            </a:r>
            <a:r>
              <a:rPr lang="en-US" sz="2000">
                <a:solidFill>
                  <a:srgbClr val="595959"/>
                </a:solidFill>
                <a:latin typeface="Calibri"/>
                <a:ea typeface="Calibri"/>
                <a:cs typeface="Calibri"/>
                <a:sym typeface="Calibri"/>
              </a:rPr>
              <a:t> that have agreed to work together </a:t>
            </a:r>
            <a:r>
              <a:rPr b="1" lang="en-US" sz="2000">
                <a:solidFill>
                  <a:srgbClr val="595959"/>
                </a:solidFill>
                <a:latin typeface="Calibri"/>
                <a:ea typeface="Calibri"/>
                <a:cs typeface="Calibri"/>
                <a:sym typeface="Calibri"/>
              </a:rPr>
              <a:t>using a common set of policies for</a:t>
            </a:r>
            <a:r>
              <a:rPr lang="en-US" sz="2000">
                <a:solidFill>
                  <a:srgbClr val="595959"/>
                </a:solidFill>
                <a:latin typeface="Calibri"/>
                <a:ea typeface="Calibri"/>
                <a:cs typeface="Calibri"/>
                <a:sym typeface="Calibri"/>
              </a:rPr>
              <a:t> the purpose of </a:t>
            </a:r>
            <a:r>
              <a:rPr b="1" lang="en-US" sz="2000">
                <a:solidFill>
                  <a:srgbClr val="595959"/>
                </a:solidFill>
                <a:latin typeface="Calibri"/>
                <a:ea typeface="Calibri"/>
                <a:cs typeface="Calibri"/>
                <a:sym typeface="Calibri"/>
              </a:rPr>
              <a:t>sharing clinical information</a:t>
            </a:r>
            <a:r>
              <a:rPr lang="en-US" sz="2000">
                <a:solidFill>
                  <a:srgbClr val="595959"/>
                </a:solidFill>
                <a:latin typeface="Calibri"/>
                <a:ea typeface="Calibri"/>
                <a:cs typeface="Calibri"/>
                <a:sym typeface="Calibri"/>
              </a:rPr>
              <a:t> via an established mechanism</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Facilities/enterprises may host </a:t>
            </a:r>
            <a:r>
              <a:rPr b="1" lang="en-US" sz="2000">
                <a:solidFill>
                  <a:srgbClr val="595959"/>
                </a:solidFill>
                <a:latin typeface="Calibri"/>
                <a:ea typeface="Calibri"/>
                <a:cs typeface="Calibri"/>
                <a:sym typeface="Calibri"/>
              </a:rPr>
              <a:t>any type of healthcare application</a:t>
            </a:r>
            <a:r>
              <a:rPr lang="en-US" sz="2000">
                <a:solidFill>
                  <a:srgbClr val="595959"/>
                </a:solidFill>
                <a:latin typeface="Calibri"/>
                <a:ea typeface="Calibri"/>
                <a:cs typeface="Calibri"/>
                <a:sym typeface="Calibri"/>
              </a:rPr>
              <a:t> such as EHR, PHR, etc</a:t>
            </a:r>
            <a:endParaRPr sz="2000">
              <a:solidFill>
                <a:srgbClr val="595959"/>
              </a:solidFill>
              <a:latin typeface="Calibri"/>
              <a:ea typeface="Calibri"/>
              <a:cs typeface="Calibri"/>
              <a:sym typeface="Calibri"/>
            </a:endParaRPr>
          </a:p>
          <a:p>
            <a:pPr indent="-177800" lvl="0" marL="2286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A community is </a:t>
            </a:r>
            <a:r>
              <a:rPr b="1" lang="en-US" sz="2000">
                <a:solidFill>
                  <a:srgbClr val="595959"/>
                </a:solidFill>
                <a:latin typeface="Calibri"/>
                <a:ea typeface="Calibri"/>
                <a:cs typeface="Calibri"/>
                <a:sym typeface="Calibri"/>
              </a:rPr>
              <a:t>identifiable by a globally unique id</a:t>
            </a:r>
            <a:r>
              <a:rPr lang="en-US" sz="2000">
                <a:solidFill>
                  <a:srgbClr val="595959"/>
                </a:solidFill>
                <a:latin typeface="Calibri"/>
                <a:ea typeface="Calibri"/>
                <a:cs typeface="Calibri"/>
                <a:sym typeface="Calibri"/>
              </a:rPr>
              <a:t> called the </a:t>
            </a:r>
            <a:r>
              <a:rPr b="1" lang="en-US" sz="2000" u="sng">
                <a:solidFill>
                  <a:srgbClr val="595959"/>
                </a:solidFill>
                <a:latin typeface="Calibri"/>
                <a:ea typeface="Calibri"/>
                <a:cs typeface="Calibri"/>
                <a:sym typeface="Calibri"/>
              </a:rPr>
              <a:t>homeCommunityId</a:t>
            </a:r>
            <a:endParaRPr b="1" sz="2000" u="sng">
              <a:solidFill>
                <a:srgbClr val="595959"/>
              </a:solidFill>
              <a:latin typeface="Calibri"/>
              <a:ea typeface="Calibri"/>
              <a:cs typeface="Calibri"/>
              <a:sym typeface="Calibri"/>
            </a:endParaRPr>
          </a:p>
          <a:p>
            <a:pPr indent="-177800" lvl="0" marL="228600" rtl="0" algn="l">
              <a:lnSpc>
                <a:spcPct val="90000"/>
              </a:lnSpc>
              <a:spcBef>
                <a:spcPts val="1000"/>
              </a:spcBef>
              <a:spcAft>
                <a:spcPts val="0"/>
              </a:spcAft>
              <a:buClr>
                <a:srgbClr val="595959"/>
              </a:buClr>
              <a:buSzPts val="2000"/>
              <a:buFont typeface="Calibri"/>
              <a:buChar char="•"/>
            </a:pPr>
            <a:r>
              <a:rPr lang="en-US" sz="2000">
                <a:solidFill>
                  <a:srgbClr val="595959"/>
                </a:solidFill>
                <a:latin typeface="Calibri"/>
                <a:ea typeface="Calibri"/>
                <a:cs typeface="Calibri"/>
                <a:sym typeface="Calibri"/>
              </a:rPr>
              <a:t>Communities</a:t>
            </a:r>
            <a:r>
              <a:rPr b="1" lang="en-US" sz="2000">
                <a:solidFill>
                  <a:srgbClr val="595959"/>
                </a:solidFill>
                <a:latin typeface="Calibri"/>
                <a:ea typeface="Calibri"/>
                <a:cs typeface="Calibri"/>
                <a:sym typeface="Calibri"/>
              </a:rPr>
              <a:t> may be XDS Affinity Domains</a:t>
            </a:r>
            <a:r>
              <a:rPr lang="en-US" sz="2000">
                <a:solidFill>
                  <a:srgbClr val="595959"/>
                </a:solidFill>
                <a:latin typeface="Calibri"/>
                <a:ea typeface="Calibri"/>
                <a:cs typeface="Calibri"/>
                <a:sym typeface="Calibri"/>
              </a:rPr>
              <a:t> which define document sharing using the XDS Profile </a:t>
            </a:r>
            <a:r>
              <a:rPr b="1" lang="en-US" sz="2000">
                <a:solidFill>
                  <a:srgbClr val="595959"/>
                </a:solidFill>
                <a:latin typeface="Calibri"/>
                <a:ea typeface="Calibri"/>
                <a:cs typeface="Calibri"/>
                <a:sym typeface="Calibri"/>
              </a:rPr>
              <a:t>or any other</a:t>
            </a:r>
            <a:r>
              <a:rPr lang="en-US" sz="2000">
                <a:solidFill>
                  <a:srgbClr val="595959"/>
                </a:solidFill>
                <a:latin typeface="Calibri"/>
                <a:ea typeface="Calibri"/>
                <a:cs typeface="Calibri"/>
                <a:sym typeface="Calibri"/>
              </a:rPr>
              <a:t> communities, no matter what their </a:t>
            </a:r>
            <a:r>
              <a:rPr b="1" lang="en-US" sz="2000">
                <a:solidFill>
                  <a:srgbClr val="595959"/>
                </a:solidFill>
                <a:latin typeface="Calibri"/>
                <a:ea typeface="Calibri"/>
                <a:cs typeface="Calibri"/>
                <a:sym typeface="Calibri"/>
              </a:rPr>
              <a:t>internal sharing structure</a:t>
            </a:r>
            <a:r>
              <a:rPr lang="en-US"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p:txBody>
      </p:sp>
      <p:sp>
        <p:nvSpPr>
          <p:cNvPr id="459" name="Google Shape;459;g24ed454b4f2_0_0"/>
          <p:cNvSpPr/>
          <p:nvPr/>
        </p:nvSpPr>
        <p:spPr>
          <a:xfrm>
            <a:off x="7577723" y="2594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Initiating Gateway</a:t>
            </a:r>
            <a:endParaRPr sz="1300"/>
          </a:p>
        </p:txBody>
      </p:sp>
      <p:sp>
        <p:nvSpPr>
          <p:cNvPr id="460" name="Google Shape;460;g24ed454b4f2_0_0"/>
          <p:cNvSpPr/>
          <p:nvPr/>
        </p:nvSpPr>
        <p:spPr>
          <a:xfrm>
            <a:off x="10160239" y="2594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Responding </a:t>
            </a:r>
            <a:r>
              <a:rPr lang="en-US" sz="1300">
                <a:solidFill>
                  <a:schemeClr val="dk1"/>
                </a:solidFill>
              </a:rPr>
              <a:t>Gateway</a:t>
            </a:r>
            <a:endParaRPr sz="1300"/>
          </a:p>
        </p:txBody>
      </p:sp>
      <p:cxnSp>
        <p:nvCxnSpPr>
          <p:cNvPr id="461" name="Google Shape;461;g24ed454b4f2_0_0"/>
          <p:cNvCxnSpPr/>
          <p:nvPr/>
        </p:nvCxnSpPr>
        <p:spPr>
          <a:xfrm rot="10800000">
            <a:off x="8655923" y="2762400"/>
            <a:ext cx="1504200" cy="0"/>
          </a:xfrm>
          <a:prstGeom prst="straightConnector1">
            <a:avLst/>
          </a:prstGeom>
          <a:noFill/>
          <a:ln cap="flat" cmpd="sng" w="9525">
            <a:solidFill>
              <a:srgbClr val="595959"/>
            </a:solidFill>
            <a:prstDash val="solid"/>
            <a:round/>
            <a:headEnd len="med" w="med" type="triangle"/>
            <a:tailEnd len="med" w="med" type="none"/>
          </a:ln>
        </p:spPr>
      </p:cxnSp>
      <p:sp>
        <p:nvSpPr>
          <p:cNvPr id="462" name="Google Shape;462;g24ed454b4f2_0_0"/>
          <p:cNvSpPr txBox="1"/>
          <p:nvPr/>
        </p:nvSpPr>
        <p:spPr>
          <a:xfrm>
            <a:off x="8719761" y="25216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ITI-38 Cross Gateway Query</a:t>
            </a:r>
            <a:endParaRPr sz="900"/>
          </a:p>
        </p:txBody>
      </p:sp>
      <p:cxnSp>
        <p:nvCxnSpPr>
          <p:cNvPr id="463" name="Google Shape;463;g24ed454b4f2_0_0"/>
          <p:cNvCxnSpPr/>
          <p:nvPr/>
        </p:nvCxnSpPr>
        <p:spPr>
          <a:xfrm rot="10800000">
            <a:off x="8655935" y="3103500"/>
            <a:ext cx="1504200" cy="0"/>
          </a:xfrm>
          <a:prstGeom prst="straightConnector1">
            <a:avLst/>
          </a:prstGeom>
          <a:noFill/>
          <a:ln cap="flat" cmpd="sng" w="9525">
            <a:solidFill>
              <a:srgbClr val="595959"/>
            </a:solidFill>
            <a:prstDash val="solid"/>
            <a:round/>
            <a:headEnd len="med" w="med" type="triangle"/>
            <a:tailEnd len="med" w="med" type="none"/>
          </a:ln>
        </p:spPr>
      </p:cxnSp>
      <p:sp>
        <p:nvSpPr>
          <p:cNvPr id="464" name="Google Shape;464;g24ed454b4f2_0_0"/>
          <p:cNvSpPr txBox="1"/>
          <p:nvPr/>
        </p:nvSpPr>
        <p:spPr>
          <a:xfrm>
            <a:off x="8751673" y="286277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ITI-39 Cross Gateway Retrieve</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23fec9301a_0_180"/>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IHE Standards-based HIE (XCA)</a:t>
            </a:r>
            <a:br>
              <a:rPr lang="en-US" sz="3600">
                <a:solidFill>
                  <a:srgbClr val="0091B9"/>
                </a:solidFill>
                <a:latin typeface="Calibri"/>
                <a:ea typeface="Calibri"/>
                <a:cs typeface="Calibri"/>
                <a:sym typeface="Calibri"/>
              </a:rPr>
            </a:br>
            <a:r>
              <a:rPr lang="en-US" sz="2000">
                <a:solidFill>
                  <a:srgbClr val="28B9F5"/>
                </a:solidFill>
                <a:latin typeface="Calibri"/>
                <a:ea typeface="Calibri"/>
                <a:cs typeface="Calibri"/>
                <a:sym typeface="Calibri"/>
              </a:rPr>
              <a:t>Community Document Sharing</a:t>
            </a:r>
            <a:endParaRPr sz="3600">
              <a:solidFill>
                <a:srgbClr val="28B9F5"/>
              </a:solidFill>
              <a:latin typeface="Calibri"/>
              <a:ea typeface="Calibri"/>
              <a:cs typeface="Calibri"/>
              <a:sym typeface="Calibri"/>
            </a:endParaRPr>
          </a:p>
        </p:txBody>
      </p:sp>
      <p:sp>
        <p:nvSpPr>
          <p:cNvPr id="470" name="Google Shape;470;g223fec9301a_0_180"/>
          <p:cNvSpPr/>
          <p:nvPr/>
        </p:nvSpPr>
        <p:spPr>
          <a:xfrm>
            <a:off x="6153825" y="1741077"/>
            <a:ext cx="484500" cy="561300"/>
          </a:xfrm>
          <a:prstGeom prst="downArrow">
            <a:avLst>
              <a:gd fmla="val 50000" name="adj1"/>
              <a:gd fmla="val 50000" name="adj2"/>
            </a:avLst>
          </a:prstGeom>
          <a:solidFill>
            <a:srgbClr val="D8E2F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1E4191"/>
              </a:solidFill>
              <a:latin typeface="Arial"/>
              <a:ea typeface="Arial"/>
              <a:cs typeface="Arial"/>
              <a:sym typeface="Arial"/>
            </a:endParaRPr>
          </a:p>
        </p:txBody>
      </p:sp>
      <p:sp>
        <p:nvSpPr>
          <p:cNvPr id="471" name="Google Shape;471;g223fec9301a_0_180"/>
          <p:cNvSpPr/>
          <p:nvPr/>
        </p:nvSpPr>
        <p:spPr>
          <a:xfrm rot="3396891">
            <a:off x="3964114" y="2295318"/>
            <a:ext cx="484676" cy="2103366"/>
          </a:xfrm>
          <a:prstGeom prst="downArrow">
            <a:avLst>
              <a:gd fmla="val 50000" name="adj1"/>
              <a:gd fmla="val 50000" name="adj2"/>
            </a:avLst>
          </a:prstGeom>
          <a:solidFill>
            <a:srgbClr val="D8E2F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1E4191"/>
              </a:solidFill>
              <a:latin typeface="Arial"/>
              <a:ea typeface="Arial"/>
              <a:cs typeface="Arial"/>
              <a:sym typeface="Arial"/>
            </a:endParaRPr>
          </a:p>
        </p:txBody>
      </p:sp>
      <p:sp>
        <p:nvSpPr>
          <p:cNvPr id="472" name="Google Shape;472;g223fec9301a_0_180"/>
          <p:cNvSpPr/>
          <p:nvPr/>
        </p:nvSpPr>
        <p:spPr>
          <a:xfrm rot="-3401616">
            <a:off x="8316901" y="2243097"/>
            <a:ext cx="484597" cy="2168957"/>
          </a:xfrm>
          <a:prstGeom prst="downArrow">
            <a:avLst>
              <a:gd fmla="val 50000" name="adj1"/>
              <a:gd fmla="val 50000" name="adj2"/>
            </a:avLst>
          </a:prstGeom>
          <a:solidFill>
            <a:srgbClr val="D8E2F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1E4191"/>
              </a:solidFill>
              <a:latin typeface="Arial"/>
              <a:ea typeface="Arial"/>
              <a:cs typeface="Arial"/>
              <a:sym typeface="Arial"/>
            </a:endParaRPr>
          </a:p>
        </p:txBody>
      </p:sp>
      <p:sp>
        <p:nvSpPr>
          <p:cNvPr id="473" name="Google Shape;473;g223fec9301a_0_180"/>
          <p:cNvSpPr/>
          <p:nvPr/>
        </p:nvSpPr>
        <p:spPr>
          <a:xfrm>
            <a:off x="6169825" y="2726349"/>
            <a:ext cx="484500" cy="1166100"/>
          </a:xfrm>
          <a:prstGeom prst="downArrow">
            <a:avLst>
              <a:gd fmla="val 50000" name="adj1"/>
              <a:gd fmla="val 50000" name="adj2"/>
            </a:avLst>
          </a:prstGeom>
          <a:solidFill>
            <a:srgbClr val="D8E2F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1E4191"/>
              </a:solidFill>
              <a:latin typeface="Arial"/>
              <a:ea typeface="Arial"/>
              <a:cs typeface="Arial"/>
              <a:sym typeface="Arial"/>
            </a:endParaRPr>
          </a:p>
        </p:txBody>
      </p:sp>
      <p:sp>
        <p:nvSpPr>
          <p:cNvPr id="474" name="Google Shape;474;g223fec9301a_0_180"/>
          <p:cNvSpPr/>
          <p:nvPr/>
        </p:nvSpPr>
        <p:spPr>
          <a:xfrm>
            <a:off x="4773925" y="2302375"/>
            <a:ext cx="3257700" cy="609600"/>
          </a:xfrm>
          <a:prstGeom prst="flowChartAlternateProcess">
            <a:avLst/>
          </a:prstGeom>
          <a:solidFill>
            <a:srgbClr val="D8E2F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E4191"/>
              </a:buClr>
              <a:buSzPts val="3200"/>
              <a:buFont typeface="Arial"/>
              <a:buNone/>
            </a:pPr>
            <a:r>
              <a:rPr b="0" i="0" lang="en-US" sz="3200" u="none" cap="none" strike="noStrike">
                <a:solidFill>
                  <a:srgbClr val="1E4191"/>
                </a:solidFill>
                <a:latin typeface="Arial"/>
                <a:ea typeface="Arial"/>
                <a:cs typeface="Arial"/>
                <a:sym typeface="Arial"/>
              </a:rPr>
              <a:t>XCA Gateway</a:t>
            </a:r>
            <a:endParaRPr/>
          </a:p>
        </p:txBody>
      </p:sp>
      <p:grpSp>
        <p:nvGrpSpPr>
          <p:cNvPr id="475" name="Google Shape;475;g223fec9301a_0_180"/>
          <p:cNvGrpSpPr/>
          <p:nvPr/>
        </p:nvGrpSpPr>
        <p:grpSpPr>
          <a:xfrm>
            <a:off x="9457247" y="4002146"/>
            <a:ext cx="1719918" cy="1678071"/>
            <a:chOff x="0" y="5029200"/>
            <a:chExt cx="1181100" cy="1267521"/>
          </a:xfrm>
        </p:grpSpPr>
        <p:pic>
          <p:nvPicPr>
            <p:cNvPr id="476" name="Google Shape;476;g223fec9301a_0_180"/>
            <p:cNvPicPr preferRelativeResize="0"/>
            <p:nvPr/>
          </p:nvPicPr>
          <p:blipFill rotWithShape="1">
            <a:blip r:embed="rId3">
              <a:alphaModFix/>
            </a:blip>
            <a:srcRect b="0" l="0" r="0" t="0"/>
            <a:stretch/>
          </p:blipFill>
          <p:spPr>
            <a:xfrm>
              <a:off x="0" y="5029200"/>
              <a:ext cx="1181100" cy="1267521"/>
            </a:xfrm>
            <a:prstGeom prst="rect">
              <a:avLst/>
            </a:prstGeom>
            <a:noFill/>
            <a:ln>
              <a:noFill/>
            </a:ln>
          </p:spPr>
        </p:pic>
        <p:sp>
          <p:nvSpPr>
            <p:cNvPr id="477" name="Google Shape;477;g223fec9301a_0_180"/>
            <p:cNvSpPr txBox="1"/>
            <p:nvPr/>
          </p:nvSpPr>
          <p:spPr>
            <a:xfrm>
              <a:off x="0" y="5943600"/>
              <a:ext cx="566100" cy="27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4191"/>
                </a:buClr>
                <a:buSzPts val="1800"/>
                <a:buFont typeface="Arial"/>
                <a:buNone/>
              </a:pPr>
              <a:r>
                <a:rPr b="0" i="0" lang="en-US" sz="1800" u="none" cap="none" strike="noStrike">
                  <a:solidFill>
                    <a:srgbClr val="1E4191"/>
                  </a:solidFill>
                  <a:latin typeface="Arial"/>
                  <a:ea typeface="Arial"/>
                  <a:cs typeface="Arial"/>
                  <a:sym typeface="Arial"/>
                </a:rPr>
                <a:t>EHR</a:t>
              </a:r>
              <a:endParaRPr/>
            </a:p>
          </p:txBody>
        </p:sp>
      </p:grpSp>
      <p:sp>
        <p:nvSpPr>
          <p:cNvPr id="478" name="Google Shape;478;g223fec9301a_0_180"/>
          <p:cNvSpPr txBox="1"/>
          <p:nvPr/>
        </p:nvSpPr>
        <p:spPr>
          <a:xfrm>
            <a:off x="4817500" y="64255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Source</a:t>
            </a:r>
            <a:r>
              <a:rPr lang="en-US" sz="1000">
                <a:solidFill>
                  <a:schemeClr val="dk1"/>
                </a:solidFill>
              </a:rPr>
              <a:t>: https://ihe.net</a:t>
            </a:r>
            <a:endParaRPr sz="1000">
              <a:solidFill>
                <a:schemeClr val="dk1"/>
              </a:solidFill>
            </a:endParaRPr>
          </a:p>
        </p:txBody>
      </p:sp>
      <p:grpSp>
        <p:nvGrpSpPr>
          <p:cNvPr id="479" name="Google Shape;479;g223fec9301a_0_180"/>
          <p:cNvGrpSpPr/>
          <p:nvPr/>
        </p:nvGrpSpPr>
        <p:grpSpPr>
          <a:xfrm>
            <a:off x="4614689" y="4002142"/>
            <a:ext cx="3544118" cy="2313591"/>
            <a:chOff x="360011" y="1250950"/>
            <a:chExt cx="10818432" cy="4947800"/>
          </a:xfrm>
        </p:grpSpPr>
        <p:grpSp>
          <p:nvGrpSpPr>
            <p:cNvPr id="480" name="Google Shape;480;g223fec9301a_0_180"/>
            <p:cNvGrpSpPr/>
            <p:nvPr/>
          </p:nvGrpSpPr>
          <p:grpSpPr>
            <a:xfrm>
              <a:off x="2697163" y="1250950"/>
              <a:ext cx="6699251" cy="3879850"/>
              <a:chOff x="1173163" y="1250950"/>
              <a:chExt cx="6699251" cy="3879850"/>
            </a:xfrm>
          </p:grpSpPr>
          <p:pic>
            <p:nvPicPr>
              <p:cNvPr id="481" name="Google Shape;481;g223fec9301a_0_180"/>
              <p:cNvPicPr preferRelativeResize="0"/>
              <p:nvPr/>
            </p:nvPicPr>
            <p:blipFill rotWithShape="1">
              <a:blip r:embed="rId4">
                <a:alphaModFix/>
              </a:blip>
              <a:srcRect b="0" l="0" r="0" t="0"/>
              <a:stretch/>
            </p:blipFill>
            <p:spPr>
              <a:xfrm>
                <a:off x="1173163" y="2651125"/>
                <a:ext cx="6699251" cy="2479675"/>
              </a:xfrm>
              <a:prstGeom prst="rect">
                <a:avLst/>
              </a:prstGeom>
              <a:noFill/>
              <a:ln>
                <a:noFill/>
              </a:ln>
            </p:spPr>
          </p:pic>
          <p:grpSp>
            <p:nvGrpSpPr>
              <p:cNvPr id="482" name="Google Shape;482;g223fec9301a_0_180"/>
              <p:cNvGrpSpPr/>
              <p:nvPr/>
            </p:nvGrpSpPr>
            <p:grpSpPr>
              <a:xfrm>
                <a:off x="3316288" y="1250950"/>
                <a:ext cx="2490787" cy="1728788"/>
                <a:chOff x="3316288" y="1250950"/>
                <a:chExt cx="2490787" cy="1728788"/>
              </a:xfrm>
            </p:grpSpPr>
            <p:pic>
              <p:nvPicPr>
                <p:cNvPr id="483" name="Google Shape;483;g223fec9301a_0_180"/>
                <p:cNvPicPr preferRelativeResize="0"/>
                <p:nvPr/>
              </p:nvPicPr>
              <p:blipFill rotWithShape="1">
                <a:blip r:embed="rId5">
                  <a:alphaModFix/>
                </a:blip>
                <a:srcRect b="0" l="0" r="0" t="0"/>
                <a:stretch/>
              </p:blipFill>
              <p:spPr>
                <a:xfrm>
                  <a:off x="3316288" y="1250950"/>
                  <a:ext cx="2490787" cy="1728788"/>
                </a:xfrm>
                <a:prstGeom prst="rect">
                  <a:avLst/>
                </a:prstGeom>
                <a:noFill/>
                <a:ln>
                  <a:noFill/>
                </a:ln>
              </p:spPr>
            </p:pic>
            <p:sp>
              <p:nvSpPr>
                <p:cNvPr id="484" name="Google Shape;484;g223fec9301a_0_180"/>
                <p:cNvSpPr/>
                <p:nvPr/>
              </p:nvSpPr>
              <p:spPr>
                <a:xfrm>
                  <a:off x="3421063" y="1447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E4191"/>
                    </a:buClr>
                    <a:buSzPts val="700"/>
                    <a:buFont typeface="Arial"/>
                    <a:buNone/>
                  </a:pPr>
                  <a:r>
                    <a:rPr b="0" i="0" lang="en-US" sz="700" u="none" cap="none" strike="noStrike">
                      <a:solidFill>
                        <a:srgbClr val="1E4191"/>
                      </a:solidFill>
                      <a:latin typeface="Arial"/>
                      <a:ea typeface="Arial"/>
                      <a:cs typeface="Arial"/>
                      <a:sym typeface="Arial"/>
                    </a:rPr>
                    <a:t>Patient ID Manager</a:t>
                  </a:r>
                  <a:endParaRPr/>
                </a:p>
              </p:txBody>
            </p:sp>
            <p:sp>
              <p:nvSpPr>
                <p:cNvPr id="485" name="Google Shape;485;g223fec9301a_0_180"/>
                <p:cNvSpPr/>
                <p:nvPr/>
              </p:nvSpPr>
              <p:spPr>
                <a:xfrm>
                  <a:off x="3421063" y="2082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E4191"/>
                    </a:buClr>
                    <a:buSzPts val="700"/>
                    <a:buFont typeface="Arial"/>
                    <a:buNone/>
                  </a:pPr>
                  <a:r>
                    <a:rPr b="0" i="0" lang="en-US" sz="700" u="none" cap="none" strike="noStrike">
                      <a:solidFill>
                        <a:srgbClr val="1E4191"/>
                      </a:solidFill>
                      <a:latin typeface="Arial"/>
                      <a:ea typeface="Arial"/>
                      <a:cs typeface="Arial"/>
                      <a:sym typeface="Arial"/>
                    </a:rPr>
                    <a:t>Document Registry</a:t>
                  </a:r>
                  <a:endParaRPr/>
                </a:p>
              </p:txBody>
            </p:sp>
          </p:grpSp>
        </p:grpSp>
        <p:sp>
          <p:nvSpPr>
            <p:cNvPr id="486" name="Google Shape;486;g223fec9301a_0_180"/>
            <p:cNvSpPr/>
            <p:nvPr/>
          </p:nvSpPr>
          <p:spPr>
            <a:xfrm>
              <a:off x="8996873" y="1803629"/>
              <a:ext cx="1479000" cy="5589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PATIENT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Personal </a:t>
              </a:r>
              <a:br>
                <a:rPr b="0" i="0" lang="en-US" sz="100" u="none" cap="none" strike="noStrike">
                  <a:solidFill>
                    <a:srgbClr val="4157AD"/>
                  </a:solidFill>
                  <a:latin typeface="Arial"/>
                  <a:ea typeface="Arial"/>
                  <a:cs typeface="Arial"/>
                  <a:sym typeface="Arial"/>
                </a:rPr>
              </a:br>
              <a:r>
                <a:rPr b="0" i="0" lang="en-US" sz="100" u="none" cap="none" strike="noStrike">
                  <a:solidFill>
                    <a:srgbClr val="4157AD"/>
                  </a:solidFill>
                  <a:latin typeface="Arial"/>
                  <a:ea typeface="Arial"/>
                  <a:cs typeface="Arial"/>
                  <a:sym typeface="Arial"/>
                </a:rPr>
                <a:t>   Health Records</a:t>
              </a:r>
              <a:endParaRPr b="1" i="0" sz="100" u="none" cap="none" strike="noStrike">
                <a:solidFill>
                  <a:srgbClr val="4157AD"/>
                </a:solidFill>
                <a:latin typeface="Arial"/>
                <a:ea typeface="Arial"/>
                <a:cs typeface="Arial"/>
                <a:sym typeface="Arial"/>
              </a:endParaRPr>
            </a:p>
          </p:txBody>
        </p:sp>
        <p:sp>
          <p:nvSpPr>
            <p:cNvPr id="487" name="Google Shape;487;g223fec9301a_0_180"/>
            <p:cNvSpPr/>
            <p:nvPr/>
          </p:nvSpPr>
          <p:spPr>
            <a:xfrm>
              <a:off x="360011" y="1912012"/>
              <a:ext cx="2044800" cy="6444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PRIMARY CARE PHYSICIANS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Practice Management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a:t>
              </a:r>
              <a:endParaRPr b="1" i="0" sz="100" u="none" cap="none" strike="noStrike">
                <a:solidFill>
                  <a:srgbClr val="4157AD"/>
                </a:solidFill>
                <a:latin typeface="Arial"/>
                <a:ea typeface="Arial"/>
                <a:cs typeface="Arial"/>
                <a:sym typeface="Arial"/>
              </a:endParaRPr>
            </a:p>
          </p:txBody>
        </p:sp>
        <p:grpSp>
          <p:nvGrpSpPr>
            <p:cNvPr id="488" name="Google Shape;488;g223fec9301a_0_180"/>
            <p:cNvGrpSpPr/>
            <p:nvPr/>
          </p:nvGrpSpPr>
          <p:grpSpPr>
            <a:xfrm>
              <a:off x="2233614" y="2286000"/>
              <a:ext cx="936621" cy="762060"/>
              <a:chOff x="0" y="0"/>
              <a:chExt cx="589" cy="479"/>
            </a:xfrm>
          </p:grpSpPr>
          <p:pic>
            <p:nvPicPr>
              <p:cNvPr id="489" name="Google Shape;489;g223fec9301a_0_180"/>
              <p:cNvPicPr preferRelativeResize="0"/>
              <p:nvPr/>
            </p:nvPicPr>
            <p:blipFill rotWithShape="1">
              <a:blip r:embed="rId6">
                <a:alphaModFix/>
              </a:blip>
              <a:srcRect b="0" l="0" r="0" t="0"/>
              <a:stretch/>
            </p:blipFill>
            <p:spPr>
              <a:xfrm>
                <a:off x="0" y="239"/>
                <a:ext cx="589" cy="240"/>
              </a:xfrm>
              <a:prstGeom prst="rect">
                <a:avLst/>
              </a:prstGeom>
              <a:noFill/>
              <a:ln>
                <a:noFill/>
              </a:ln>
            </p:spPr>
          </p:pic>
          <p:pic>
            <p:nvPicPr>
              <p:cNvPr id="490" name="Google Shape;490;g223fec9301a_0_180"/>
              <p:cNvPicPr preferRelativeResize="0"/>
              <p:nvPr/>
            </p:nvPicPr>
            <p:blipFill rotWithShape="1">
              <a:blip r:embed="rId7">
                <a:alphaModFix/>
              </a:blip>
              <a:srcRect b="0" l="0" r="0" t="0"/>
              <a:stretch/>
            </p:blipFill>
            <p:spPr>
              <a:xfrm>
                <a:off x="168" y="0"/>
                <a:ext cx="344" cy="408"/>
              </a:xfrm>
              <a:prstGeom prst="rect">
                <a:avLst/>
              </a:prstGeom>
              <a:noFill/>
              <a:ln>
                <a:noFill/>
              </a:ln>
            </p:spPr>
          </p:pic>
        </p:grpSp>
        <p:grpSp>
          <p:nvGrpSpPr>
            <p:cNvPr id="491" name="Google Shape;491;g223fec9301a_0_180"/>
            <p:cNvGrpSpPr/>
            <p:nvPr/>
          </p:nvGrpSpPr>
          <p:grpSpPr>
            <a:xfrm>
              <a:off x="2233613" y="2833688"/>
              <a:ext cx="1009714" cy="823960"/>
              <a:chOff x="0" y="0"/>
              <a:chExt cx="635" cy="518"/>
            </a:xfrm>
          </p:grpSpPr>
          <p:pic>
            <p:nvPicPr>
              <p:cNvPr id="492" name="Google Shape;492;g223fec9301a_0_180"/>
              <p:cNvPicPr preferRelativeResize="0"/>
              <p:nvPr/>
            </p:nvPicPr>
            <p:blipFill rotWithShape="1">
              <a:blip r:embed="rId8">
                <a:alphaModFix/>
              </a:blip>
              <a:srcRect b="0" l="0" r="0" t="0"/>
              <a:stretch/>
            </p:blipFill>
            <p:spPr>
              <a:xfrm>
                <a:off x="0" y="213"/>
                <a:ext cx="635" cy="305"/>
              </a:xfrm>
              <a:prstGeom prst="rect">
                <a:avLst/>
              </a:prstGeom>
              <a:noFill/>
              <a:ln>
                <a:noFill/>
              </a:ln>
            </p:spPr>
          </p:pic>
          <p:pic>
            <p:nvPicPr>
              <p:cNvPr id="493" name="Google Shape;493;g223fec9301a_0_180"/>
              <p:cNvPicPr preferRelativeResize="0"/>
              <p:nvPr/>
            </p:nvPicPr>
            <p:blipFill rotWithShape="1">
              <a:blip r:embed="rId9">
                <a:alphaModFix/>
              </a:blip>
              <a:srcRect b="0" l="0" r="0" t="0"/>
              <a:stretch/>
            </p:blipFill>
            <p:spPr>
              <a:xfrm>
                <a:off x="213" y="0"/>
                <a:ext cx="337" cy="414"/>
              </a:xfrm>
              <a:prstGeom prst="rect">
                <a:avLst/>
              </a:prstGeom>
              <a:noFill/>
              <a:ln>
                <a:noFill/>
              </a:ln>
            </p:spPr>
          </p:pic>
        </p:grpSp>
        <p:grpSp>
          <p:nvGrpSpPr>
            <p:cNvPr id="494" name="Google Shape;494;g223fec9301a_0_180"/>
            <p:cNvGrpSpPr/>
            <p:nvPr/>
          </p:nvGrpSpPr>
          <p:grpSpPr>
            <a:xfrm>
              <a:off x="2357438" y="3617914"/>
              <a:ext cx="1193959" cy="782530"/>
              <a:chOff x="0" y="0"/>
              <a:chExt cx="751" cy="492"/>
            </a:xfrm>
          </p:grpSpPr>
          <p:pic>
            <p:nvPicPr>
              <p:cNvPr id="495" name="Google Shape;495;g223fec9301a_0_180"/>
              <p:cNvPicPr preferRelativeResize="0"/>
              <p:nvPr/>
            </p:nvPicPr>
            <p:blipFill rotWithShape="1">
              <a:blip r:embed="rId10">
                <a:alphaModFix/>
              </a:blip>
              <a:srcRect b="0" l="0" r="0" t="0"/>
              <a:stretch/>
            </p:blipFill>
            <p:spPr>
              <a:xfrm>
                <a:off x="0" y="123"/>
                <a:ext cx="751" cy="369"/>
              </a:xfrm>
              <a:prstGeom prst="rect">
                <a:avLst/>
              </a:prstGeom>
              <a:noFill/>
              <a:ln>
                <a:noFill/>
              </a:ln>
            </p:spPr>
          </p:pic>
          <p:pic>
            <p:nvPicPr>
              <p:cNvPr id="496" name="Google Shape;496;g223fec9301a_0_180"/>
              <p:cNvPicPr preferRelativeResize="0"/>
              <p:nvPr/>
            </p:nvPicPr>
            <p:blipFill rotWithShape="1">
              <a:blip r:embed="rId11">
                <a:alphaModFix/>
              </a:blip>
              <a:srcRect b="0" l="0" r="0" t="0"/>
              <a:stretch/>
            </p:blipFill>
            <p:spPr>
              <a:xfrm>
                <a:off x="45" y="0"/>
                <a:ext cx="668" cy="434"/>
              </a:xfrm>
              <a:prstGeom prst="rect">
                <a:avLst/>
              </a:prstGeom>
              <a:noFill/>
              <a:ln>
                <a:noFill/>
              </a:ln>
            </p:spPr>
          </p:pic>
        </p:grpSp>
        <p:grpSp>
          <p:nvGrpSpPr>
            <p:cNvPr id="497" name="Google Shape;497;g223fec9301a_0_180"/>
            <p:cNvGrpSpPr/>
            <p:nvPr/>
          </p:nvGrpSpPr>
          <p:grpSpPr>
            <a:xfrm>
              <a:off x="8943976" y="2378076"/>
              <a:ext cx="936621" cy="669985"/>
              <a:chOff x="0" y="0"/>
              <a:chExt cx="589" cy="421"/>
            </a:xfrm>
          </p:grpSpPr>
          <p:pic>
            <p:nvPicPr>
              <p:cNvPr id="498" name="Google Shape;498;g223fec9301a_0_180"/>
              <p:cNvPicPr preferRelativeResize="0"/>
              <p:nvPr/>
            </p:nvPicPr>
            <p:blipFill rotWithShape="1">
              <a:blip r:embed="rId12">
                <a:alphaModFix/>
              </a:blip>
              <a:srcRect b="0" l="0" r="0" t="0"/>
              <a:stretch/>
            </p:blipFill>
            <p:spPr>
              <a:xfrm>
                <a:off x="0" y="181"/>
                <a:ext cx="589" cy="240"/>
              </a:xfrm>
              <a:prstGeom prst="rect">
                <a:avLst/>
              </a:prstGeom>
              <a:noFill/>
              <a:ln>
                <a:noFill/>
              </a:ln>
            </p:spPr>
          </p:pic>
          <p:pic>
            <p:nvPicPr>
              <p:cNvPr id="499" name="Google Shape;499;g223fec9301a_0_180"/>
              <p:cNvPicPr preferRelativeResize="0"/>
              <p:nvPr/>
            </p:nvPicPr>
            <p:blipFill rotWithShape="1">
              <a:blip r:embed="rId13">
                <a:alphaModFix/>
              </a:blip>
              <a:srcRect b="0" l="0" r="0" t="0"/>
              <a:stretch/>
            </p:blipFill>
            <p:spPr>
              <a:xfrm>
                <a:off x="97" y="0"/>
                <a:ext cx="356" cy="375"/>
              </a:xfrm>
              <a:prstGeom prst="rect">
                <a:avLst/>
              </a:prstGeom>
              <a:noFill/>
              <a:ln>
                <a:noFill/>
              </a:ln>
            </p:spPr>
          </p:pic>
        </p:grpSp>
        <p:grpSp>
          <p:nvGrpSpPr>
            <p:cNvPr id="500" name="Google Shape;500;g223fec9301a_0_180"/>
            <p:cNvGrpSpPr/>
            <p:nvPr/>
          </p:nvGrpSpPr>
          <p:grpSpPr>
            <a:xfrm>
              <a:off x="8863014" y="3005139"/>
              <a:ext cx="1030319" cy="649335"/>
              <a:chOff x="0" y="0"/>
              <a:chExt cx="648" cy="408"/>
            </a:xfrm>
          </p:grpSpPr>
          <p:pic>
            <p:nvPicPr>
              <p:cNvPr id="501" name="Google Shape;501;g223fec9301a_0_180"/>
              <p:cNvPicPr preferRelativeResize="0"/>
              <p:nvPr/>
            </p:nvPicPr>
            <p:blipFill rotWithShape="1">
              <a:blip r:embed="rId14">
                <a:alphaModFix/>
              </a:blip>
              <a:srcRect b="0" l="0" r="0" t="0"/>
              <a:stretch/>
            </p:blipFill>
            <p:spPr>
              <a:xfrm>
                <a:off x="12" y="103"/>
                <a:ext cx="636" cy="305"/>
              </a:xfrm>
              <a:prstGeom prst="rect">
                <a:avLst/>
              </a:prstGeom>
              <a:noFill/>
              <a:ln>
                <a:noFill/>
              </a:ln>
            </p:spPr>
          </p:pic>
          <p:pic>
            <p:nvPicPr>
              <p:cNvPr id="502" name="Google Shape;502;g223fec9301a_0_180"/>
              <p:cNvPicPr preferRelativeResize="0"/>
              <p:nvPr/>
            </p:nvPicPr>
            <p:blipFill rotWithShape="1">
              <a:blip r:embed="rId15">
                <a:alphaModFix/>
              </a:blip>
              <a:srcRect b="0" l="0" r="0" t="0"/>
              <a:stretch/>
            </p:blipFill>
            <p:spPr>
              <a:xfrm>
                <a:off x="0" y="0"/>
                <a:ext cx="628" cy="362"/>
              </a:xfrm>
              <a:prstGeom prst="rect">
                <a:avLst/>
              </a:prstGeom>
              <a:noFill/>
              <a:ln>
                <a:noFill/>
              </a:ln>
            </p:spPr>
          </p:pic>
        </p:grpSp>
        <p:grpSp>
          <p:nvGrpSpPr>
            <p:cNvPr id="503" name="Google Shape;503;g223fec9301a_0_180"/>
            <p:cNvGrpSpPr/>
            <p:nvPr/>
          </p:nvGrpSpPr>
          <p:grpSpPr>
            <a:xfrm>
              <a:off x="8593138" y="3659188"/>
              <a:ext cx="1193959" cy="741255"/>
              <a:chOff x="0" y="0"/>
              <a:chExt cx="751" cy="466"/>
            </a:xfrm>
          </p:grpSpPr>
          <p:pic>
            <p:nvPicPr>
              <p:cNvPr id="504" name="Google Shape;504;g223fec9301a_0_180"/>
              <p:cNvPicPr preferRelativeResize="0"/>
              <p:nvPr/>
            </p:nvPicPr>
            <p:blipFill rotWithShape="1">
              <a:blip r:embed="rId16">
                <a:alphaModFix/>
              </a:blip>
              <a:srcRect b="0" l="0" r="0" t="0"/>
              <a:stretch/>
            </p:blipFill>
            <p:spPr>
              <a:xfrm>
                <a:off x="0" y="97"/>
                <a:ext cx="751" cy="369"/>
              </a:xfrm>
              <a:prstGeom prst="rect">
                <a:avLst/>
              </a:prstGeom>
              <a:noFill/>
              <a:ln>
                <a:noFill/>
              </a:ln>
            </p:spPr>
          </p:pic>
          <p:pic>
            <p:nvPicPr>
              <p:cNvPr id="505" name="Google Shape;505;g223fec9301a_0_180"/>
              <p:cNvPicPr preferRelativeResize="0"/>
              <p:nvPr/>
            </p:nvPicPr>
            <p:blipFill rotWithShape="1">
              <a:blip r:embed="rId17">
                <a:alphaModFix/>
              </a:blip>
              <a:srcRect b="0" l="0" r="0" t="0"/>
              <a:stretch/>
            </p:blipFill>
            <p:spPr>
              <a:xfrm>
                <a:off x="149" y="0"/>
                <a:ext cx="324" cy="388"/>
              </a:xfrm>
              <a:prstGeom prst="rect">
                <a:avLst/>
              </a:prstGeom>
              <a:noFill/>
              <a:ln>
                <a:noFill/>
              </a:ln>
            </p:spPr>
          </p:pic>
        </p:grpSp>
        <p:grpSp>
          <p:nvGrpSpPr>
            <p:cNvPr id="506" name="Google Shape;506;g223fec9301a_0_180"/>
            <p:cNvGrpSpPr/>
            <p:nvPr/>
          </p:nvGrpSpPr>
          <p:grpSpPr>
            <a:xfrm>
              <a:off x="7678738" y="4122738"/>
              <a:ext cx="1420645" cy="1039780"/>
              <a:chOff x="0" y="0"/>
              <a:chExt cx="894" cy="654"/>
            </a:xfrm>
          </p:grpSpPr>
          <p:pic>
            <p:nvPicPr>
              <p:cNvPr id="507" name="Google Shape;507;g223fec9301a_0_180"/>
              <p:cNvPicPr preferRelativeResize="0"/>
              <p:nvPr/>
            </p:nvPicPr>
            <p:blipFill rotWithShape="1">
              <a:blip r:embed="rId18">
                <a:alphaModFix/>
              </a:blip>
              <a:srcRect b="0" l="0" r="0" t="0"/>
              <a:stretch/>
            </p:blipFill>
            <p:spPr>
              <a:xfrm>
                <a:off x="0" y="213"/>
                <a:ext cx="894" cy="441"/>
              </a:xfrm>
              <a:prstGeom prst="rect">
                <a:avLst/>
              </a:prstGeom>
              <a:noFill/>
              <a:ln>
                <a:noFill/>
              </a:ln>
            </p:spPr>
          </p:pic>
          <p:pic>
            <p:nvPicPr>
              <p:cNvPr id="508" name="Google Shape;508;g223fec9301a_0_180"/>
              <p:cNvPicPr preferRelativeResize="0"/>
              <p:nvPr/>
            </p:nvPicPr>
            <p:blipFill rotWithShape="1">
              <a:blip r:embed="rId19">
                <a:alphaModFix/>
              </a:blip>
              <a:srcRect b="0" l="0" r="0" t="0"/>
              <a:stretch/>
            </p:blipFill>
            <p:spPr>
              <a:xfrm>
                <a:off x="84" y="0"/>
                <a:ext cx="732" cy="460"/>
              </a:xfrm>
              <a:prstGeom prst="rect">
                <a:avLst/>
              </a:prstGeom>
              <a:noFill/>
              <a:ln>
                <a:noFill/>
              </a:ln>
            </p:spPr>
          </p:pic>
        </p:grpSp>
        <p:grpSp>
          <p:nvGrpSpPr>
            <p:cNvPr id="509" name="Google Shape;509;g223fec9301a_0_180"/>
            <p:cNvGrpSpPr/>
            <p:nvPr/>
          </p:nvGrpSpPr>
          <p:grpSpPr>
            <a:xfrm>
              <a:off x="2962276" y="4276726"/>
              <a:ext cx="1420646" cy="885793"/>
              <a:chOff x="0" y="0"/>
              <a:chExt cx="894" cy="557"/>
            </a:xfrm>
          </p:grpSpPr>
          <p:pic>
            <p:nvPicPr>
              <p:cNvPr id="510" name="Google Shape;510;g223fec9301a_0_180"/>
              <p:cNvPicPr preferRelativeResize="0"/>
              <p:nvPr/>
            </p:nvPicPr>
            <p:blipFill rotWithShape="1">
              <a:blip r:embed="rId20">
                <a:alphaModFix/>
              </a:blip>
              <a:srcRect b="0" l="0" r="0" t="0"/>
              <a:stretch/>
            </p:blipFill>
            <p:spPr>
              <a:xfrm>
                <a:off x="0" y="116"/>
                <a:ext cx="894" cy="441"/>
              </a:xfrm>
              <a:prstGeom prst="rect">
                <a:avLst/>
              </a:prstGeom>
              <a:noFill/>
              <a:ln>
                <a:noFill/>
              </a:ln>
            </p:spPr>
          </p:pic>
          <p:pic>
            <p:nvPicPr>
              <p:cNvPr id="511" name="Google Shape;511;g223fec9301a_0_180"/>
              <p:cNvPicPr preferRelativeResize="0"/>
              <p:nvPr/>
            </p:nvPicPr>
            <p:blipFill rotWithShape="1">
              <a:blip r:embed="rId21">
                <a:alphaModFix/>
              </a:blip>
              <a:srcRect b="0" l="0" r="0" t="0"/>
              <a:stretch/>
            </p:blipFill>
            <p:spPr>
              <a:xfrm>
                <a:off x="181" y="0"/>
                <a:ext cx="577" cy="512"/>
              </a:xfrm>
              <a:prstGeom prst="rect">
                <a:avLst/>
              </a:prstGeom>
              <a:noFill/>
              <a:ln>
                <a:noFill/>
              </a:ln>
            </p:spPr>
          </p:pic>
        </p:grpSp>
        <p:grpSp>
          <p:nvGrpSpPr>
            <p:cNvPr id="512" name="Google Shape;512;g223fec9301a_0_180"/>
            <p:cNvGrpSpPr/>
            <p:nvPr/>
          </p:nvGrpSpPr>
          <p:grpSpPr>
            <a:xfrm>
              <a:off x="4437063" y="4462464"/>
              <a:ext cx="1460754" cy="1214457"/>
              <a:chOff x="0" y="0"/>
              <a:chExt cx="920" cy="764"/>
            </a:xfrm>
          </p:grpSpPr>
          <p:pic>
            <p:nvPicPr>
              <p:cNvPr id="513" name="Google Shape;513;g223fec9301a_0_180"/>
              <p:cNvPicPr preferRelativeResize="0"/>
              <p:nvPr/>
            </p:nvPicPr>
            <p:blipFill rotWithShape="1">
              <a:blip r:embed="rId22">
                <a:alphaModFix/>
              </a:blip>
              <a:srcRect b="0" l="0" r="0" t="0"/>
              <a:stretch/>
            </p:blipFill>
            <p:spPr>
              <a:xfrm>
                <a:off x="0" y="213"/>
                <a:ext cx="920" cy="551"/>
              </a:xfrm>
              <a:prstGeom prst="rect">
                <a:avLst/>
              </a:prstGeom>
              <a:noFill/>
              <a:ln>
                <a:noFill/>
              </a:ln>
            </p:spPr>
          </p:pic>
          <p:pic>
            <p:nvPicPr>
              <p:cNvPr id="514" name="Google Shape;514;g223fec9301a_0_180"/>
              <p:cNvPicPr preferRelativeResize="0"/>
              <p:nvPr/>
            </p:nvPicPr>
            <p:blipFill rotWithShape="1">
              <a:blip r:embed="rId23">
                <a:alphaModFix/>
              </a:blip>
              <a:srcRect b="0" l="0" r="0" t="0"/>
              <a:stretch/>
            </p:blipFill>
            <p:spPr>
              <a:xfrm>
                <a:off x="162" y="0"/>
                <a:ext cx="557" cy="648"/>
              </a:xfrm>
              <a:prstGeom prst="rect">
                <a:avLst/>
              </a:prstGeom>
              <a:noFill/>
              <a:ln>
                <a:noFill/>
              </a:ln>
            </p:spPr>
          </p:pic>
        </p:grpSp>
        <p:grpSp>
          <p:nvGrpSpPr>
            <p:cNvPr id="515" name="Google Shape;515;g223fec9301a_0_180"/>
            <p:cNvGrpSpPr/>
            <p:nvPr/>
          </p:nvGrpSpPr>
          <p:grpSpPr>
            <a:xfrm>
              <a:off x="4025900" y="2506664"/>
              <a:ext cx="4140200" cy="1228725"/>
              <a:chOff x="2501900" y="2506663"/>
              <a:chExt cx="4140200" cy="1228725"/>
            </a:xfrm>
          </p:grpSpPr>
          <p:pic>
            <p:nvPicPr>
              <p:cNvPr id="516" name="Google Shape;516;g223fec9301a_0_180"/>
              <p:cNvPicPr preferRelativeResize="0"/>
              <p:nvPr/>
            </p:nvPicPr>
            <p:blipFill rotWithShape="1">
              <a:blip r:embed="rId24">
                <a:alphaModFix/>
              </a:blip>
              <a:srcRect b="0" l="0" r="0" t="0"/>
              <a:stretch/>
            </p:blipFill>
            <p:spPr>
              <a:xfrm>
                <a:off x="2501900" y="2506663"/>
                <a:ext cx="242888" cy="292100"/>
              </a:xfrm>
              <a:prstGeom prst="rect">
                <a:avLst/>
              </a:prstGeom>
              <a:noFill/>
              <a:ln>
                <a:noFill/>
              </a:ln>
            </p:spPr>
          </p:pic>
          <p:pic>
            <p:nvPicPr>
              <p:cNvPr id="517" name="Google Shape;517;g223fec9301a_0_180"/>
              <p:cNvPicPr preferRelativeResize="0"/>
              <p:nvPr/>
            </p:nvPicPr>
            <p:blipFill rotWithShape="1">
              <a:blip r:embed="rId25">
                <a:alphaModFix/>
              </a:blip>
              <a:srcRect b="0" l="0" r="0" t="0"/>
              <a:stretch/>
            </p:blipFill>
            <p:spPr>
              <a:xfrm>
                <a:off x="2566988" y="2708275"/>
                <a:ext cx="252412" cy="311150"/>
              </a:xfrm>
              <a:prstGeom prst="rect">
                <a:avLst/>
              </a:prstGeom>
              <a:noFill/>
              <a:ln>
                <a:noFill/>
              </a:ln>
            </p:spPr>
          </p:pic>
          <p:pic>
            <p:nvPicPr>
              <p:cNvPr id="518" name="Google Shape;518;g223fec9301a_0_180"/>
              <p:cNvPicPr preferRelativeResize="0"/>
              <p:nvPr/>
            </p:nvPicPr>
            <p:blipFill rotWithShape="1">
              <a:blip r:embed="rId26">
                <a:alphaModFix/>
              </a:blip>
              <a:srcRect b="0" l="0" r="0" t="0"/>
              <a:stretch/>
            </p:blipFill>
            <p:spPr>
              <a:xfrm>
                <a:off x="2768600" y="2938463"/>
                <a:ext cx="282575" cy="339725"/>
              </a:xfrm>
              <a:prstGeom prst="rect">
                <a:avLst/>
              </a:prstGeom>
              <a:noFill/>
              <a:ln>
                <a:noFill/>
              </a:ln>
            </p:spPr>
          </p:pic>
          <p:pic>
            <p:nvPicPr>
              <p:cNvPr id="519" name="Google Shape;519;g223fec9301a_0_180"/>
              <p:cNvPicPr preferRelativeResize="0"/>
              <p:nvPr/>
            </p:nvPicPr>
            <p:blipFill rotWithShape="1">
              <a:blip r:embed="rId27">
                <a:alphaModFix/>
              </a:blip>
              <a:srcRect b="0" l="0" r="0" t="0"/>
              <a:stretch/>
            </p:blipFill>
            <p:spPr>
              <a:xfrm>
                <a:off x="3111500" y="3192463"/>
                <a:ext cx="292100" cy="349250"/>
              </a:xfrm>
              <a:prstGeom prst="rect">
                <a:avLst/>
              </a:prstGeom>
              <a:noFill/>
              <a:ln>
                <a:noFill/>
              </a:ln>
            </p:spPr>
          </p:pic>
          <p:pic>
            <p:nvPicPr>
              <p:cNvPr id="520" name="Google Shape;520;g223fec9301a_0_180"/>
              <p:cNvPicPr preferRelativeResize="0"/>
              <p:nvPr/>
            </p:nvPicPr>
            <p:blipFill rotWithShape="1">
              <a:blip r:embed="rId28">
                <a:alphaModFix/>
              </a:blip>
              <a:srcRect b="0" l="0" r="0" t="0"/>
              <a:stretch/>
            </p:blipFill>
            <p:spPr>
              <a:xfrm>
                <a:off x="3805238" y="3324225"/>
                <a:ext cx="320675" cy="388938"/>
              </a:xfrm>
              <a:prstGeom prst="rect">
                <a:avLst/>
              </a:prstGeom>
              <a:noFill/>
              <a:ln>
                <a:noFill/>
              </a:ln>
            </p:spPr>
          </p:pic>
          <p:pic>
            <p:nvPicPr>
              <p:cNvPr id="521" name="Google Shape;521;g223fec9301a_0_180"/>
              <p:cNvPicPr preferRelativeResize="0"/>
              <p:nvPr/>
            </p:nvPicPr>
            <p:blipFill rotWithShape="1">
              <a:blip r:embed="rId29">
                <a:alphaModFix/>
              </a:blip>
              <a:srcRect b="0" l="0" r="0" t="0"/>
              <a:stretch/>
            </p:blipFill>
            <p:spPr>
              <a:xfrm>
                <a:off x="4570413" y="3336925"/>
                <a:ext cx="330200" cy="398463"/>
              </a:xfrm>
              <a:prstGeom prst="rect">
                <a:avLst/>
              </a:prstGeom>
              <a:noFill/>
              <a:ln>
                <a:noFill/>
              </a:ln>
            </p:spPr>
          </p:pic>
          <p:pic>
            <p:nvPicPr>
              <p:cNvPr id="522" name="Google Shape;522;g223fec9301a_0_180"/>
              <p:cNvPicPr preferRelativeResize="0"/>
              <p:nvPr/>
            </p:nvPicPr>
            <p:blipFill rotWithShape="1">
              <a:blip r:embed="rId30">
                <a:alphaModFix/>
              </a:blip>
              <a:srcRect b="0" l="0" r="0" t="0"/>
              <a:stretch/>
            </p:blipFill>
            <p:spPr>
              <a:xfrm>
                <a:off x="5299075" y="3246438"/>
                <a:ext cx="300038" cy="369887"/>
              </a:xfrm>
              <a:prstGeom prst="rect">
                <a:avLst/>
              </a:prstGeom>
              <a:noFill/>
              <a:ln>
                <a:noFill/>
              </a:ln>
            </p:spPr>
          </p:pic>
          <p:pic>
            <p:nvPicPr>
              <p:cNvPr id="523" name="Google Shape;523;g223fec9301a_0_180"/>
              <p:cNvPicPr preferRelativeResize="0"/>
              <p:nvPr/>
            </p:nvPicPr>
            <p:blipFill rotWithShape="1">
              <a:blip r:embed="rId31">
                <a:alphaModFix/>
              </a:blip>
              <a:srcRect b="0" l="0" r="0" t="0"/>
              <a:stretch/>
            </p:blipFill>
            <p:spPr>
              <a:xfrm>
                <a:off x="5888038" y="3082925"/>
                <a:ext cx="280987" cy="339725"/>
              </a:xfrm>
              <a:prstGeom prst="rect">
                <a:avLst/>
              </a:prstGeom>
              <a:noFill/>
              <a:ln>
                <a:noFill/>
              </a:ln>
            </p:spPr>
          </p:pic>
          <p:pic>
            <p:nvPicPr>
              <p:cNvPr id="524" name="Google Shape;524;g223fec9301a_0_180"/>
              <p:cNvPicPr preferRelativeResize="0"/>
              <p:nvPr/>
            </p:nvPicPr>
            <p:blipFill rotWithShape="1">
              <a:blip r:embed="rId32">
                <a:alphaModFix/>
              </a:blip>
              <a:srcRect b="0" l="0" r="0" t="0"/>
              <a:stretch/>
            </p:blipFill>
            <p:spPr>
              <a:xfrm>
                <a:off x="6397625" y="2628900"/>
                <a:ext cx="244475" cy="290513"/>
              </a:xfrm>
              <a:prstGeom prst="rect">
                <a:avLst/>
              </a:prstGeom>
              <a:noFill/>
              <a:ln>
                <a:noFill/>
              </a:ln>
            </p:spPr>
          </p:pic>
          <p:pic>
            <p:nvPicPr>
              <p:cNvPr id="525" name="Google Shape;525;g223fec9301a_0_180"/>
              <p:cNvPicPr preferRelativeResize="0"/>
              <p:nvPr/>
            </p:nvPicPr>
            <p:blipFill rotWithShape="1">
              <a:blip r:embed="rId33">
                <a:alphaModFix/>
              </a:blip>
              <a:srcRect b="0" l="0" r="0" t="0"/>
              <a:stretch/>
            </p:blipFill>
            <p:spPr>
              <a:xfrm>
                <a:off x="6276975" y="2873375"/>
                <a:ext cx="252413" cy="311150"/>
              </a:xfrm>
              <a:prstGeom prst="rect">
                <a:avLst/>
              </a:prstGeom>
              <a:noFill/>
              <a:ln>
                <a:noFill/>
              </a:ln>
            </p:spPr>
          </p:pic>
        </p:grpSp>
        <p:sp>
          <p:nvSpPr>
            <p:cNvPr id="526" name="Google Shape;526;g223fec9301a_0_180"/>
            <p:cNvSpPr/>
            <p:nvPr/>
          </p:nvSpPr>
          <p:spPr>
            <a:xfrm>
              <a:off x="4732338" y="2838450"/>
              <a:ext cx="1701900" cy="268200"/>
            </a:xfrm>
            <a:prstGeom prst="wedgeRoundRectCallout">
              <a:avLst>
                <a:gd fmla="val -47014" name="adj1"/>
                <a:gd fmla="val 102069" name="adj2"/>
                <a:gd fmla="val 16667" name="adj3"/>
              </a:avLst>
            </a:prstGeom>
            <a:solidFill>
              <a:srgbClr val="000000"/>
            </a:solidFill>
            <a:ln>
              <a:noFill/>
            </a:ln>
            <a:effectLst>
              <a:outerShdw blurRad="40000" rotWithShape="0" dir="5400000" dist="20000">
                <a:srgbClr val="808080">
                  <a:alpha val="37650"/>
                </a:srgbClr>
              </a:outerShdw>
            </a:effectLst>
          </p:spPr>
          <p:txBody>
            <a:bodyPr anchorCtr="0" anchor="t" bIns="0" lIns="91425" spcFirstLastPara="1" rIns="91425" wrap="square" tIns="27425">
              <a:noAutofit/>
            </a:bodyPr>
            <a:lstStyle/>
            <a:p>
              <a:pPr indent="0" lvl="0" marL="0" marR="0" rtl="0" algn="ctr">
                <a:lnSpc>
                  <a:spcPct val="100000"/>
                </a:lnSpc>
                <a:spcBef>
                  <a:spcPts val="0"/>
                </a:spcBef>
                <a:spcAft>
                  <a:spcPts val="0"/>
                </a:spcAft>
                <a:buClr>
                  <a:srgbClr val="FFFFFF"/>
                </a:buClr>
                <a:buSzPts val="100"/>
                <a:buFont typeface="Arial"/>
                <a:buNone/>
              </a:pPr>
              <a:r>
                <a:rPr b="0" i="0" lang="en-US" sz="100" u="none" cap="none" strike="noStrike">
                  <a:solidFill>
                    <a:srgbClr val="FFFFFF"/>
                  </a:solidFill>
                  <a:latin typeface="Arial"/>
                  <a:ea typeface="Arial"/>
                  <a:cs typeface="Arial"/>
                  <a:sym typeface="Arial"/>
                </a:rPr>
                <a:t>Document Repositories</a:t>
              </a:r>
              <a:endParaRPr/>
            </a:p>
          </p:txBody>
        </p:sp>
        <p:sp>
          <p:nvSpPr>
            <p:cNvPr id="527" name="Google Shape;527;g223fec9301a_0_180"/>
            <p:cNvSpPr/>
            <p:nvPr/>
          </p:nvSpPr>
          <p:spPr>
            <a:xfrm>
              <a:off x="949292" y="3159194"/>
              <a:ext cx="1201800" cy="415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LAB</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Results</a:t>
              </a:r>
              <a:endParaRPr b="1" i="0" sz="100" u="none" cap="none" strike="noStrike">
                <a:solidFill>
                  <a:srgbClr val="4157AD"/>
                </a:solidFill>
                <a:latin typeface="Arial"/>
                <a:ea typeface="Arial"/>
                <a:cs typeface="Arial"/>
                <a:sym typeface="Arial"/>
              </a:endParaRPr>
            </a:p>
          </p:txBody>
        </p:sp>
        <p:sp>
          <p:nvSpPr>
            <p:cNvPr id="528" name="Google Shape;528;g223fec9301a_0_180"/>
            <p:cNvSpPr/>
            <p:nvPr/>
          </p:nvSpPr>
          <p:spPr>
            <a:xfrm>
              <a:off x="429183" y="3782083"/>
              <a:ext cx="1906500" cy="6174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PUBLIC </a:t>
              </a:r>
              <a:br>
                <a:rPr b="0" i="0" lang="en-US" sz="400" u="none" cap="none" strike="noStrike">
                  <a:solidFill>
                    <a:srgbClr val="4157AD"/>
                  </a:solidFill>
                  <a:latin typeface="Arial"/>
                  <a:ea typeface="Arial"/>
                  <a:cs typeface="Arial"/>
                  <a:sym typeface="Arial"/>
                </a:rPr>
              </a:br>
              <a:r>
                <a:rPr b="0" i="0" lang="en-US" sz="400" u="none" cap="none" strike="noStrike">
                  <a:solidFill>
                    <a:srgbClr val="4157AD"/>
                  </a:solidFill>
                  <a:latin typeface="Arial"/>
                  <a:ea typeface="Arial"/>
                  <a:cs typeface="Arial"/>
                  <a:sym typeface="Arial"/>
                </a:rPr>
                <a:t>HEALTH</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Registries</a:t>
              </a:r>
              <a:endParaRPr/>
            </a:p>
          </p:txBody>
        </p:sp>
        <p:sp>
          <p:nvSpPr>
            <p:cNvPr id="529" name="Google Shape;529;g223fec9301a_0_180"/>
            <p:cNvSpPr/>
            <p:nvPr/>
          </p:nvSpPr>
          <p:spPr>
            <a:xfrm>
              <a:off x="2689324" y="5223263"/>
              <a:ext cx="1325700" cy="4461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PHARMACY/PBMs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RX History</a:t>
              </a:r>
              <a:endParaRPr b="1" i="0" sz="100" u="none" cap="none" strike="noStrike">
                <a:solidFill>
                  <a:srgbClr val="4157AD"/>
                </a:solidFill>
                <a:latin typeface="Arial"/>
                <a:ea typeface="Arial"/>
                <a:cs typeface="Arial"/>
                <a:sym typeface="Arial"/>
              </a:endParaRPr>
            </a:p>
          </p:txBody>
        </p:sp>
        <p:sp>
          <p:nvSpPr>
            <p:cNvPr id="530" name="Google Shape;530;g223fec9301a_0_180"/>
            <p:cNvSpPr/>
            <p:nvPr/>
          </p:nvSpPr>
          <p:spPr>
            <a:xfrm>
              <a:off x="4316475" y="5428950"/>
              <a:ext cx="17019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SPECIALTY</a:t>
              </a:r>
              <a:br>
                <a:rPr b="0" i="0" lang="en-US" sz="400" u="none" cap="none" strike="noStrike">
                  <a:solidFill>
                    <a:srgbClr val="4157AD"/>
                  </a:solidFill>
                  <a:latin typeface="Arial"/>
                  <a:ea typeface="Arial"/>
                  <a:cs typeface="Arial"/>
                  <a:sym typeface="Arial"/>
                </a:rPr>
              </a:br>
              <a:r>
                <a:rPr b="0" i="0" lang="en-US" sz="400" u="none" cap="none" strike="noStrike">
                  <a:solidFill>
                    <a:srgbClr val="4157AD"/>
                  </a:solidFill>
                  <a:latin typeface="Arial"/>
                  <a:ea typeface="Arial"/>
                  <a:cs typeface="Arial"/>
                  <a:sym typeface="Arial"/>
                </a:rPr>
                <a:t>PRACTICE</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Practice Management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a:t>
              </a:r>
              <a:endParaRPr b="1" i="0" sz="100" u="none" cap="none" strike="noStrike">
                <a:solidFill>
                  <a:srgbClr val="4157AD"/>
                </a:solidFill>
                <a:latin typeface="Arial"/>
                <a:ea typeface="Arial"/>
                <a:cs typeface="Arial"/>
                <a:sym typeface="Arial"/>
              </a:endParaRPr>
            </a:p>
          </p:txBody>
        </p:sp>
        <p:grpSp>
          <p:nvGrpSpPr>
            <p:cNvPr id="531" name="Google Shape;531;g223fec9301a_0_180"/>
            <p:cNvGrpSpPr/>
            <p:nvPr/>
          </p:nvGrpSpPr>
          <p:grpSpPr>
            <a:xfrm>
              <a:off x="6165850" y="4625976"/>
              <a:ext cx="2339894" cy="1504713"/>
              <a:chOff x="4641850" y="4625975"/>
              <a:chExt cx="2339894" cy="1504713"/>
            </a:xfrm>
          </p:grpSpPr>
          <p:grpSp>
            <p:nvGrpSpPr>
              <p:cNvPr id="532" name="Google Shape;532;g223fec9301a_0_180"/>
              <p:cNvGrpSpPr/>
              <p:nvPr/>
            </p:nvGrpSpPr>
            <p:grpSpPr>
              <a:xfrm>
                <a:off x="4641850" y="4625975"/>
                <a:ext cx="1460754" cy="1050945"/>
                <a:chOff x="0" y="0"/>
                <a:chExt cx="920" cy="661"/>
              </a:xfrm>
            </p:grpSpPr>
            <p:pic>
              <p:nvPicPr>
                <p:cNvPr id="533" name="Google Shape;533;g223fec9301a_0_180"/>
                <p:cNvPicPr preferRelativeResize="0"/>
                <p:nvPr/>
              </p:nvPicPr>
              <p:blipFill rotWithShape="1">
                <a:blip r:embed="rId34">
                  <a:alphaModFix/>
                </a:blip>
                <a:srcRect b="0" l="0" r="0" t="0"/>
                <a:stretch/>
              </p:blipFill>
              <p:spPr>
                <a:xfrm>
                  <a:off x="0" y="110"/>
                  <a:ext cx="920" cy="551"/>
                </a:xfrm>
                <a:prstGeom prst="rect">
                  <a:avLst/>
                </a:prstGeom>
                <a:noFill/>
                <a:ln>
                  <a:noFill/>
                </a:ln>
              </p:spPr>
            </p:pic>
            <p:pic>
              <p:nvPicPr>
                <p:cNvPr id="534" name="Google Shape;534;g223fec9301a_0_180"/>
                <p:cNvPicPr preferRelativeResize="0"/>
                <p:nvPr/>
              </p:nvPicPr>
              <p:blipFill rotWithShape="1">
                <a:blip r:embed="rId35">
                  <a:alphaModFix/>
                </a:blip>
                <a:srcRect b="0" l="0" r="0" t="0"/>
                <a:stretch/>
              </p:blipFill>
              <p:spPr>
                <a:xfrm>
                  <a:off x="97" y="0"/>
                  <a:ext cx="719" cy="505"/>
                </a:xfrm>
                <a:prstGeom prst="rect">
                  <a:avLst/>
                </a:prstGeom>
                <a:noFill/>
                <a:ln>
                  <a:noFill/>
                </a:ln>
              </p:spPr>
            </p:pic>
          </p:grpSp>
          <p:sp>
            <p:nvSpPr>
              <p:cNvPr id="535" name="Google Shape;535;g223fec9301a_0_180"/>
              <p:cNvSpPr/>
              <p:nvPr/>
            </p:nvSpPr>
            <p:spPr>
              <a:xfrm>
                <a:off x="5075244" y="5360888"/>
                <a:ext cx="19065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HOSPITAL 1</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EMR/PM’s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Lab</a:t>
                </a:r>
                <a:endParaRPr/>
              </a:p>
              <a:p>
                <a:pPr indent="-6350" lvl="0" marL="0" marR="0" rtl="0" algn="l">
                  <a:lnSpc>
                    <a:spcPct val="90000"/>
                  </a:lnSpc>
                  <a:spcBef>
                    <a:spcPts val="400"/>
                  </a:spcBef>
                  <a:spcAft>
                    <a:spcPts val="0"/>
                  </a:spcAft>
                  <a:buClr>
                    <a:srgbClr val="4157AD"/>
                  </a:buClr>
                  <a:buSzPts val="100"/>
                  <a:buFont typeface="Arial"/>
                  <a:buChar char="•"/>
                </a:pPr>
                <a:r>
                  <a:rPr b="1" i="0" lang="en-US" sz="100" u="none" cap="none" strike="noStrike">
                    <a:solidFill>
                      <a:srgbClr val="4157AD"/>
                    </a:solidFill>
                    <a:latin typeface="Arial"/>
                    <a:ea typeface="Arial"/>
                    <a:cs typeface="Arial"/>
                    <a:sym typeface="Arial"/>
                  </a:rPr>
                  <a:t> PACS Archive</a:t>
                </a:r>
                <a:endParaRPr/>
              </a:p>
            </p:txBody>
          </p:sp>
        </p:grpSp>
        <p:sp>
          <p:nvSpPr>
            <p:cNvPr id="536" name="Google Shape;536;g223fec9301a_0_180"/>
            <p:cNvSpPr/>
            <p:nvPr/>
          </p:nvSpPr>
          <p:spPr>
            <a:xfrm>
              <a:off x="8835445" y="4887622"/>
              <a:ext cx="1701900" cy="7716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HOSPITAL 2</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EMR/PM’s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Lab</a:t>
              </a:r>
              <a:endParaRPr/>
            </a:p>
            <a:p>
              <a:pPr indent="-6350" lvl="0" marL="0" marR="0" rtl="0" algn="l">
                <a:lnSpc>
                  <a:spcPct val="90000"/>
                </a:lnSpc>
                <a:spcBef>
                  <a:spcPts val="400"/>
                </a:spcBef>
                <a:spcAft>
                  <a:spcPts val="0"/>
                </a:spcAft>
                <a:buClr>
                  <a:srgbClr val="4157AD"/>
                </a:buClr>
                <a:buSzPts val="100"/>
                <a:buFont typeface="Arial"/>
                <a:buChar char="•"/>
              </a:pPr>
              <a:r>
                <a:rPr b="1" i="0" lang="en-US" sz="100" u="none" cap="none" strike="noStrike">
                  <a:solidFill>
                    <a:srgbClr val="4157AD"/>
                  </a:solidFill>
                  <a:latin typeface="Arial"/>
                  <a:ea typeface="Arial"/>
                  <a:cs typeface="Arial"/>
                  <a:sym typeface="Arial"/>
                </a:rPr>
                <a:t> PACS Archive</a:t>
              </a:r>
              <a:endParaRPr/>
            </a:p>
          </p:txBody>
        </p:sp>
        <p:sp>
          <p:nvSpPr>
            <p:cNvPr id="537" name="Google Shape;537;g223fec9301a_0_180"/>
            <p:cNvSpPr/>
            <p:nvPr/>
          </p:nvSpPr>
          <p:spPr>
            <a:xfrm>
              <a:off x="9757943" y="4165370"/>
              <a:ext cx="1420500" cy="4572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PAYERS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Claim Data</a:t>
              </a:r>
              <a:endParaRPr b="1" i="0" sz="100" u="none" cap="none" strike="noStrike">
                <a:solidFill>
                  <a:srgbClr val="4157AD"/>
                </a:solidFill>
                <a:latin typeface="Arial"/>
                <a:ea typeface="Arial"/>
                <a:cs typeface="Arial"/>
                <a:sym typeface="Arial"/>
              </a:endParaRPr>
            </a:p>
          </p:txBody>
        </p:sp>
      </p:grpSp>
      <p:grpSp>
        <p:nvGrpSpPr>
          <p:cNvPr id="538" name="Google Shape;538;g223fec9301a_0_180"/>
          <p:cNvGrpSpPr/>
          <p:nvPr/>
        </p:nvGrpSpPr>
        <p:grpSpPr>
          <a:xfrm>
            <a:off x="489814" y="4002142"/>
            <a:ext cx="3544118" cy="2313591"/>
            <a:chOff x="360011" y="1250950"/>
            <a:chExt cx="10818432" cy="4947800"/>
          </a:xfrm>
        </p:grpSpPr>
        <p:grpSp>
          <p:nvGrpSpPr>
            <p:cNvPr id="539" name="Google Shape;539;g223fec9301a_0_180"/>
            <p:cNvGrpSpPr/>
            <p:nvPr/>
          </p:nvGrpSpPr>
          <p:grpSpPr>
            <a:xfrm>
              <a:off x="2697163" y="1250950"/>
              <a:ext cx="6699251" cy="3879850"/>
              <a:chOff x="1173163" y="1250950"/>
              <a:chExt cx="6699251" cy="3879850"/>
            </a:xfrm>
          </p:grpSpPr>
          <p:pic>
            <p:nvPicPr>
              <p:cNvPr id="540" name="Google Shape;540;g223fec9301a_0_180"/>
              <p:cNvPicPr preferRelativeResize="0"/>
              <p:nvPr/>
            </p:nvPicPr>
            <p:blipFill rotWithShape="1">
              <a:blip r:embed="rId4">
                <a:alphaModFix/>
              </a:blip>
              <a:srcRect b="0" l="0" r="0" t="0"/>
              <a:stretch/>
            </p:blipFill>
            <p:spPr>
              <a:xfrm>
                <a:off x="1173163" y="2651125"/>
                <a:ext cx="6699251" cy="2479675"/>
              </a:xfrm>
              <a:prstGeom prst="rect">
                <a:avLst/>
              </a:prstGeom>
              <a:noFill/>
              <a:ln>
                <a:noFill/>
              </a:ln>
            </p:spPr>
          </p:pic>
          <p:grpSp>
            <p:nvGrpSpPr>
              <p:cNvPr id="541" name="Google Shape;541;g223fec9301a_0_180"/>
              <p:cNvGrpSpPr/>
              <p:nvPr/>
            </p:nvGrpSpPr>
            <p:grpSpPr>
              <a:xfrm>
                <a:off x="3316288" y="1250950"/>
                <a:ext cx="2490787" cy="1728788"/>
                <a:chOff x="3316288" y="1250950"/>
                <a:chExt cx="2490787" cy="1728788"/>
              </a:xfrm>
            </p:grpSpPr>
            <p:pic>
              <p:nvPicPr>
                <p:cNvPr id="542" name="Google Shape;542;g223fec9301a_0_180"/>
                <p:cNvPicPr preferRelativeResize="0"/>
                <p:nvPr/>
              </p:nvPicPr>
              <p:blipFill rotWithShape="1">
                <a:blip r:embed="rId5">
                  <a:alphaModFix/>
                </a:blip>
                <a:srcRect b="0" l="0" r="0" t="0"/>
                <a:stretch/>
              </p:blipFill>
              <p:spPr>
                <a:xfrm>
                  <a:off x="3316288" y="1250950"/>
                  <a:ext cx="2490787" cy="1728788"/>
                </a:xfrm>
                <a:prstGeom prst="rect">
                  <a:avLst/>
                </a:prstGeom>
                <a:noFill/>
                <a:ln>
                  <a:noFill/>
                </a:ln>
              </p:spPr>
            </p:pic>
            <p:sp>
              <p:nvSpPr>
                <p:cNvPr id="543" name="Google Shape;543;g223fec9301a_0_180"/>
                <p:cNvSpPr/>
                <p:nvPr/>
              </p:nvSpPr>
              <p:spPr>
                <a:xfrm>
                  <a:off x="3421063" y="1447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E4191"/>
                    </a:buClr>
                    <a:buSzPts val="700"/>
                    <a:buFont typeface="Arial"/>
                    <a:buNone/>
                  </a:pPr>
                  <a:r>
                    <a:rPr b="0" i="0" lang="en-US" sz="700" u="none" cap="none" strike="noStrike">
                      <a:solidFill>
                        <a:srgbClr val="1E4191"/>
                      </a:solidFill>
                      <a:latin typeface="Arial"/>
                      <a:ea typeface="Arial"/>
                      <a:cs typeface="Arial"/>
                      <a:sym typeface="Arial"/>
                    </a:rPr>
                    <a:t>Patient ID Manager</a:t>
                  </a:r>
                  <a:endParaRPr/>
                </a:p>
              </p:txBody>
            </p:sp>
            <p:sp>
              <p:nvSpPr>
                <p:cNvPr id="544" name="Google Shape;544;g223fec9301a_0_180"/>
                <p:cNvSpPr/>
                <p:nvPr/>
              </p:nvSpPr>
              <p:spPr>
                <a:xfrm>
                  <a:off x="3421063" y="2082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1E4191"/>
                    </a:buClr>
                    <a:buSzPts val="700"/>
                    <a:buFont typeface="Arial"/>
                    <a:buNone/>
                  </a:pPr>
                  <a:r>
                    <a:rPr b="0" i="0" lang="en-US" sz="700" u="none" cap="none" strike="noStrike">
                      <a:solidFill>
                        <a:srgbClr val="1E4191"/>
                      </a:solidFill>
                      <a:latin typeface="Arial"/>
                      <a:ea typeface="Arial"/>
                      <a:cs typeface="Arial"/>
                      <a:sym typeface="Arial"/>
                    </a:rPr>
                    <a:t>Document Registry</a:t>
                  </a:r>
                  <a:endParaRPr/>
                </a:p>
              </p:txBody>
            </p:sp>
          </p:grpSp>
        </p:grpSp>
        <p:sp>
          <p:nvSpPr>
            <p:cNvPr id="545" name="Google Shape;545;g223fec9301a_0_180"/>
            <p:cNvSpPr/>
            <p:nvPr/>
          </p:nvSpPr>
          <p:spPr>
            <a:xfrm>
              <a:off x="8996873" y="1803629"/>
              <a:ext cx="1479000" cy="5589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PATIENT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Personal </a:t>
              </a:r>
              <a:br>
                <a:rPr b="0" i="0" lang="en-US" sz="100" u="none" cap="none" strike="noStrike">
                  <a:solidFill>
                    <a:srgbClr val="4157AD"/>
                  </a:solidFill>
                  <a:latin typeface="Arial"/>
                  <a:ea typeface="Arial"/>
                  <a:cs typeface="Arial"/>
                  <a:sym typeface="Arial"/>
                </a:rPr>
              </a:br>
              <a:r>
                <a:rPr b="0" i="0" lang="en-US" sz="100" u="none" cap="none" strike="noStrike">
                  <a:solidFill>
                    <a:srgbClr val="4157AD"/>
                  </a:solidFill>
                  <a:latin typeface="Arial"/>
                  <a:ea typeface="Arial"/>
                  <a:cs typeface="Arial"/>
                  <a:sym typeface="Arial"/>
                </a:rPr>
                <a:t>   Health Records</a:t>
              </a:r>
              <a:endParaRPr b="1" i="0" sz="100" u="none" cap="none" strike="noStrike">
                <a:solidFill>
                  <a:srgbClr val="4157AD"/>
                </a:solidFill>
                <a:latin typeface="Arial"/>
                <a:ea typeface="Arial"/>
                <a:cs typeface="Arial"/>
                <a:sym typeface="Arial"/>
              </a:endParaRPr>
            </a:p>
          </p:txBody>
        </p:sp>
        <p:sp>
          <p:nvSpPr>
            <p:cNvPr id="546" name="Google Shape;546;g223fec9301a_0_180"/>
            <p:cNvSpPr/>
            <p:nvPr/>
          </p:nvSpPr>
          <p:spPr>
            <a:xfrm>
              <a:off x="360011" y="1912012"/>
              <a:ext cx="2044800" cy="6444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PRIMARY CARE PHYSICIANS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Practice Management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a:t>
              </a:r>
              <a:endParaRPr b="1" i="0" sz="100" u="none" cap="none" strike="noStrike">
                <a:solidFill>
                  <a:srgbClr val="4157AD"/>
                </a:solidFill>
                <a:latin typeface="Arial"/>
                <a:ea typeface="Arial"/>
                <a:cs typeface="Arial"/>
                <a:sym typeface="Arial"/>
              </a:endParaRPr>
            </a:p>
          </p:txBody>
        </p:sp>
        <p:grpSp>
          <p:nvGrpSpPr>
            <p:cNvPr id="547" name="Google Shape;547;g223fec9301a_0_180"/>
            <p:cNvGrpSpPr/>
            <p:nvPr/>
          </p:nvGrpSpPr>
          <p:grpSpPr>
            <a:xfrm>
              <a:off x="2233614" y="2286000"/>
              <a:ext cx="936621" cy="762060"/>
              <a:chOff x="0" y="0"/>
              <a:chExt cx="589" cy="479"/>
            </a:xfrm>
          </p:grpSpPr>
          <p:pic>
            <p:nvPicPr>
              <p:cNvPr id="548" name="Google Shape;548;g223fec9301a_0_180"/>
              <p:cNvPicPr preferRelativeResize="0"/>
              <p:nvPr/>
            </p:nvPicPr>
            <p:blipFill rotWithShape="1">
              <a:blip r:embed="rId6">
                <a:alphaModFix/>
              </a:blip>
              <a:srcRect b="0" l="0" r="0" t="0"/>
              <a:stretch/>
            </p:blipFill>
            <p:spPr>
              <a:xfrm>
                <a:off x="0" y="239"/>
                <a:ext cx="589" cy="240"/>
              </a:xfrm>
              <a:prstGeom prst="rect">
                <a:avLst/>
              </a:prstGeom>
              <a:noFill/>
              <a:ln>
                <a:noFill/>
              </a:ln>
            </p:spPr>
          </p:pic>
          <p:pic>
            <p:nvPicPr>
              <p:cNvPr id="549" name="Google Shape;549;g223fec9301a_0_180"/>
              <p:cNvPicPr preferRelativeResize="0"/>
              <p:nvPr/>
            </p:nvPicPr>
            <p:blipFill rotWithShape="1">
              <a:blip r:embed="rId7">
                <a:alphaModFix/>
              </a:blip>
              <a:srcRect b="0" l="0" r="0" t="0"/>
              <a:stretch/>
            </p:blipFill>
            <p:spPr>
              <a:xfrm>
                <a:off x="168" y="0"/>
                <a:ext cx="344" cy="408"/>
              </a:xfrm>
              <a:prstGeom prst="rect">
                <a:avLst/>
              </a:prstGeom>
              <a:noFill/>
              <a:ln>
                <a:noFill/>
              </a:ln>
            </p:spPr>
          </p:pic>
        </p:grpSp>
        <p:grpSp>
          <p:nvGrpSpPr>
            <p:cNvPr id="550" name="Google Shape;550;g223fec9301a_0_180"/>
            <p:cNvGrpSpPr/>
            <p:nvPr/>
          </p:nvGrpSpPr>
          <p:grpSpPr>
            <a:xfrm>
              <a:off x="2233613" y="2833688"/>
              <a:ext cx="1009714" cy="823960"/>
              <a:chOff x="0" y="0"/>
              <a:chExt cx="635" cy="518"/>
            </a:xfrm>
          </p:grpSpPr>
          <p:pic>
            <p:nvPicPr>
              <p:cNvPr id="551" name="Google Shape;551;g223fec9301a_0_180"/>
              <p:cNvPicPr preferRelativeResize="0"/>
              <p:nvPr/>
            </p:nvPicPr>
            <p:blipFill rotWithShape="1">
              <a:blip r:embed="rId8">
                <a:alphaModFix/>
              </a:blip>
              <a:srcRect b="0" l="0" r="0" t="0"/>
              <a:stretch/>
            </p:blipFill>
            <p:spPr>
              <a:xfrm>
                <a:off x="0" y="213"/>
                <a:ext cx="635" cy="305"/>
              </a:xfrm>
              <a:prstGeom prst="rect">
                <a:avLst/>
              </a:prstGeom>
              <a:noFill/>
              <a:ln>
                <a:noFill/>
              </a:ln>
            </p:spPr>
          </p:pic>
          <p:pic>
            <p:nvPicPr>
              <p:cNvPr id="552" name="Google Shape;552;g223fec9301a_0_180"/>
              <p:cNvPicPr preferRelativeResize="0"/>
              <p:nvPr/>
            </p:nvPicPr>
            <p:blipFill rotWithShape="1">
              <a:blip r:embed="rId9">
                <a:alphaModFix/>
              </a:blip>
              <a:srcRect b="0" l="0" r="0" t="0"/>
              <a:stretch/>
            </p:blipFill>
            <p:spPr>
              <a:xfrm>
                <a:off x="213" y="0"/>
                <a:ext cx="337" cy="414"/>
              </a:xfrm>
              <a:prstGeom prst="rect">
                <a:avLst/>
              </a:prstGeom>
              <a:noFill/>
              <a:ln>
                <a:noFill/>
              </a:ln>
            </p:spPr>
          </p:pic>
        </p:grpSp>
        <p:grpSp>
          <p:nvGrpSpPr>
            <p:cNvPr id="553" name="Google Shape;553;g223fec9301a_0_180"/>
            <p:cNvGrpSpPr/>
            <p:nvPr/>
          </p:nvGrpSpPr>
          <p:grpSpPr>
            <a:xfrm>
              <a:off x="2357438" y="3617914"/>
              <a:ext cx="1193959" cy="782530"/>
              <a:chOff x="0" y="0"/>
              <a:chExt cx="751" cy="492"/>
            </a:xfrm>
          </p:grpSpPr>
          <p:pic>
            <p:nvPicPr>
              <p:cNvPr id="554" name="Google Shape;554;g223fec9301a_0_180"/>
              <p:cNvPicPr preferRelativeResize="0"/>
              <p:nvPr/>
            </p:nvPicPr>
            <p:blipFill rotWithShape="1">
              <a:blip r:embed="rId10">
                <a:alphaModFix/>
              </a:blip>
              <a:srcRect b="0" l="0" r="0" t="0"/>
              <a:stretch/>
            </p:blipFill>
            <p:spPr>
              <a:xfrm>
                <a:off x="0" y="123"/>
                <a:ext cx="751" cy="369"/>
              </a:xfrm>
              <a:prstGeom prst="rect">
                <a:avLst/>
              </a:prstGeom>
              <a:noFill/>
              <a:ln>
                <a:noFill/>
              </a:ln>
            </p:spPr>
          </p:pic>
          <p:pic>
            <p:nvPicPr>
              <p:cNvPr id="555" name="Google Shape;555;g223fec9301a_0_180"/>
              <p:cNvPicPr preferRelativeResize="0"/>
              <p:nvPr/>
            </p:nvPicPr>
            <p:blipFill rotWithShape="1">
              <a:blip r:embed="rId11">
                <a:alphaModFix/>
              </a:blip>
              <a:srcRect b="0" l="0" r="0" t="0"/>
              <a:stretch/>
            </p:blipFill>
            <p:spPr>
              <a:xfrm>
                <a:off x="45" y="0"/>
                <a:ext cx="668" cy="434"/>
              </a:xfrm>
              <a:prstGeom prst="rect">
                <a:avLst/>
              </a:prstGeom>
              <a:noFill/>
              <a:ln>
                <a:noFill/>
              </a:ln>
            </p:spPr>
          </p:pic>
        </p:grpSp>
        <p:grpSp>
          <p:nvGrpSpPr>
            <p:cNvPr id="556" name="Google Shape;556;g223fec9301a_0_180"/>
            <p:cNvGrpSpPr/>
            <p:nvPr/>
          </p:nvGrpSpPr>
          <p:grpSpPr>
            <a:xfrm>
              <a:off x="8943976" y="2378076"/>
              <a:ext cx="936621" cy="669985"/>
              <a:chOff x="0" y="0"/>
              <a:chExt cx="589" cy="421"/>
            </a:xfrm>
          </p:grpSpPr>
          <p:pic>
            <p:nvPicPr>
              <p:cNvPr id="557" name="Google Shape;557;g223fec9301a_0_180"/>
              <p:cNvPicPr preferRelativeResize="0"/>
              <p:nvPr/>
            </p:nvPicPr>
            <p:blipFill rotWithShape="1">
              <a:blip r:embed="rId12">
                <a:alphaModFix/>
              </a:blip>
              <a:srcRect b="0" l="0" r="0" t="0"/>
              <a:stretch/>
            </p:blipFill>
            <p:spPr>
              <a:xfrm>
                <a:off x="0" y="181"/>
                <a:ext cx="589" cy="240"/>
              </a:xfrm>
              <a:prstGeom prst="rect">
                <a:avLst/>
              </a:prstGeom>
              <a:noFill/>
              <a:ln>
                <a:noFill/>
              </a:ln>
            </p:spPr>
          </p:pic>
          <p:pic>
            <p:nvPicPr>
              <p:cNvPr id="558" name="Google Shape;558;g223fec9301a_0_180"/>
              <p:cNvPicPr preferRelativeResize="0"/>
              <p:nvPr/>
            </p:nvPicPr>
            <p:blipFill rotWithShape="1">
              <a:blip r:embed="rId13">
                <a:alphaModFix/>
              </a:blip>
              <a:srcRect b="0" l="0" r="0" t="0"/>
              <a:stretch/>
            </p:blipFill>
            <p:spPr>
              <a:xfrm>
                <a:off x="97" y="0"/>
                <a:ext cx="356" cy="375"/>
              </a:xfrm>
              <a:prstGeom prst="rect">
                <a:avLst/>
              </a:prstGeom>
              <a:noFill/>
              <a:ln>
                <a:noFill/>
              </a:ln>
            </p:spPr>
          </p:pic>
        </p:grpSp>
        <p:grpSp>
          <p:nvGrpSpPr>
            <p:cNvPr id="559" name="Google Shape;559;g223fec9301a_0_180"/>
            <p:cNvGrpSpPr/>
            <p:nvPr/>
          </p:nvGrpSpPr>
          <p:grpSpPr>
            <a:xfrm>
              <a:off x="8863014" y="3005139"/>
              <a:ext cx="1030319" cy="649335"/>
              <a:chOff x="0" y="0"/>
              <a:chExt cx="648" cy="408"/>
            </a:xfrm>
          </p:grpSpPr>
          <p:pic>
            <p:nvPicPr>
              <p:cNvPr id="560" name="Google Shape;560;g223fec9301a_0_180"/>
              <p:cNvPicPr preferRelativeResize="0"/>
              <p:nvPr/>
            </p:nvPicPr>
            <p:blipFill rotWithShape="1">
              <a:blip r:embed="rId14">
                <a:alphaModFix/>
              </a:blip>
              <a:srcRect b="0" l="0" r="0" t="0"/>
              <a:stretch/>
            </p:blipFill>
            <p:spPr>
              <a:xfrm>
                <a:off x="12" y="103"/>
                <a:ext cx="636" cy="305"/>
              </a:xfrm>
              <a:prstGeom prst="rect">
                <a:avLst/>
              </a:prstGeom>
              <a:noFill/>
              <a:ln>
                <a:noFill/>
              </a:ln>
            </p:spPr>
          </p:pic>
          <p:pic>
            <p:nvPicPr>
              <p:cNvPr id="561" name="Google Shape;561;g223fec9301a_0_180"/>
              <p:cNvPicPr preferRelativeResize="0"/>
              <p:nvPr/>
            </p:nvPicPr>
            <p:blipFill rotWithShape="1">
              <a:blip r:embed="rId15">
                <a:alphaModFix/>
              </a:blip>
              <a:srcRect b="0" l="0" r="0" t="0"/>
              <a:stretch/>
            </p:blipFill>
            <p:spPr>
              <a:xfrm>
                <a:off x="0" y="0"/>
                <a:ext cx="628" cy="362"/>
              </a:xfrm>
              <a:prstGeom prst="rect">
                <a:avLst/>
              </a:prstGeom>
              <a:noFill/>
              <a:ln>
                <a:noFill/>
              </a:ln>
            </p:spPr>
          </p:pic>
        </p:grpSp>
        <p:grpSp>
          <p:nvGrpSpPr>
            <p:cNvPr id="562" name="Google Shape;562;g223fec9301a_0_180"/>
            <p:cNvGrpSpPr/>
            <p:nvPr/>
          </p:nvGrpSpPr>
          <p:grpSpPr>
            <a:xfrm>
              <a:off x="8593138" y="3659188"/>
              <a:ext cx="1193959" cy="741255"/>
              <a:chOff x="0" y="0"/>
              <a:chExt cx="751" cy="466"/>
            </a:xfrm>
          </p:grpSpPr>
          <p:pic>
            <p:nvPicPr>
              <p:cNvPr id="563" name="Google Shape;563;g223fec9301a_0_180"/>
              <p:cNvPicPr preferRelativeResize="0"/>
              <p:nvPr/>
            </p:nvPicPr>
            <p:blipFill rotWithShape="1">
              <a:blip r:embed="rId16">
                <a:alphaModFix/>
              </a:blip>
              <a:srcRect b="0" l="0" r="0" t="0"/>
              <a:stretch/>
            </p:blipFill>
            <p:spPr>
              <a:xfrm>
                <a:off x="0" y="97"/>
                <a:ext cx="751" cy="369"/>
              </a:xfrm>
              <a:prstGeom prst="rect">
                <a:avLst/>
              </a:prstGeom>
              <a:noFill/>
              <a:ln>
                <a:noFill/>
              </a:ln>
            </p:spPr>
          </p:pic>
          <p:pic>
            <p:nvPicPr>
              <p:cNvPr id="564" name="Google Shape;564;g223fec9301a_0_180"/>
              <p:cNvPicPr preferRelativeResize="0"/>
              <p:nvPr/>
            </p:nvPicPr>
            <p:blipFill rotWithShape="1">
              <a:blip r:embed="rId17">
                <a:alphaModFix/>
              </a:blip>
              <a:srcRect b="0" l="0" r="0" t="0"/>
              <a:stretch/>
            </p:blipFill>
            <p:spPr>
              <a:xfrm>
                <a:off x="149" y="0"/>
                <a:ext cx="324" cy="388"/>
              </a:xfrm>
              <a:prstGeom prst="rect">
                <a:avLst/>
              </a:prstGeom>
              <a:noFill/>
              <a:ln>
                <a:noFill/>
              </a:ln>
            </p:spPr>
          </p:pic>
        </p:grpSp>
        <p:grpSp>
          <p:nvGrpSpPr>
            <p:cNvPr id="565" name="Google Shape;565;g223fec9301a_0_180"/>
            <p:cNvGrpSpPr/>
            <p:nvPr/>
          </p:nvGrpSpPr>
          <p:grpSpPr>
            <a:xfrm>
              <a:off x="7678738" y="4122738"/>
              <a:ext cx="1420645" cy="1039780"/>
              <a:chOff x="0" y="0"/>
              <a:chExt cx="894" cy="654"/>
            </a:xfrm>
          </p:grpSpPr>
          <p:pic>
            <p:nvPicPr>
              <p:cNvPr id="566" name="Google Shape;566;g223fec9301a_0_180"/>
              <p:cNvPicPr preferRelativeResize="0"/>
              <p:nvPr/>
            </p:nvPicPr>
            <p:blipFill rotWithShape="1">
              <a:blip r:embed="rId18">
                <a:alphaModFix/>
              </a:blip>
              <a:srcRect b="0" l="0" r="0" t="0"/>
              <a:stretch/>
            </p:blipFill>
            <p:spPr>
              <a:xfrm>
                <a:off x="0" y="213"/>
                <a:ext cx="894" cy="441"/>
              </a:xfrm>
              <a:prstGeom prst="rect">
                <a:avLst/>
              </a:prstGeom>
              <a:noFill/>
              <a:ln>
                <a:noFill/>
              </a:ln>
            </p:spPr>
          </p:pic>
          <p:pic>
            <p:nvPicPr>
              <p:cNvPr id="567" name="Google Shape;567;g223fec9301a_0_180"/>
              <p:cNvPicPr preferRelativeResize="0"/>
              <p:nvPr/>
            </p:nvPicPr>
            <p:blipFill rotWithShape="1">
              <a:blip r:embed="rId19">
                <a:alphaModFix/>
              </a:blip>
              <a:srcRect b="0" l="0" r="0" t="0"/>
              <a:stretch/>
            </p:blipFill>
            <p:spPr>
              <a:xfrm>
                <a:off x="84" y="0"/>
                <a:ext cx="732" cy="460"/>
              </a:xfrm>
              <a:prstGeom prst="rect">
                <a:avLst/>
              </a:prstGeom>
              <a:noFill/>
              <a:ln>
                <a:noFill/>
              </a:ln>
            </p:spPr>
          </p:pic>
        </p:grpSp>
        <p:grpSp>
          <p:nvGrpSpPr>
            <p:cNvPr id="568" name="Google Shape;568;g223fec9301a_0_180"/>
            <p:cNvGrpSpPr/>
            <p:nvPr/>
          </p:nvGrpSpPr>
          <p:grpSpPr>
            <a:xfrm>
              <a:off x="2962276" y="4276726"/>
              <a:ext cx="1420646" cy="885793"/>
              <a:chOff x="0" y="0"/>
              <a:chExt cx="894" cy="557"/>
            </a:xfrm>
          </p:grpSpPr>
          <p:pic>
            <p:nvPicPr>
              <p:cNvPr id="569" name="Google Shape;569;g223fec9301a_0_180"/>
              <p:cNvPicPr preferRelativeResize="0"/>
              <p:nvPr/>
            </p:nvPicPr>
            <p:blipFill rotWithShape="1">
              <a:blip r:embed="rId20">
                <a:alphaModFix/>
              </a:blip>
              <a:srcRect b="0" l="0" r="0" t="0"/>
              <a:stretch/>
            </p:blipFill>
            <p:spPr>
              <a:xfrm>
                <a:off x="0" y="116"/>
                <a:ext cx="894" cy="441"/>
              </a:xfrm>
              <a:prstGeom prst="rect">
                <a:avLst/>
              </a:prstGeom>
              <a:noFill/>
              <a:ln>
                <a:noFill/>
              </a:ln>
            </p:spPr>
          </p:pic>
          <p:pic>
            <p:nvPicPr>
              <p:cNvPr id="570" name="Google Shape;570;g223fec9301a_0_180"/>
              <p:cNvPicPr preferRelativeResize="0"/>
              <p:nvPr/>
            </p:nvPicPr>
            <p:blipFill rotWithShape="1">
              <a:blip r:embed="rId21">
                <a:alphaModFix/>
              </a:blip>
              <a:srcRect b="0" l="0" r="0" t="0"/>
              <a:stretch/>
            </p:blipFill>
            <p:spPr>
              <a:xfrm>
                <a:off x="181" y="0"/>
                <a:ext cx="577" cy="512"/>
              </a:xfrm>
              <a:prstGeom prst="rect">
                <a:avLst/>
              </a:prstGeom>
              <a:noFill/>
              <a:ln>
                <a:noFill/>
              </a:ln>
            </p:spPr>
          </p:pic>
        </p:grpSp>
        <p:grpSp>
          <p:nvGrpSpPr>
            <p:cNvPr id="571" name="Google Shape;571;g223fec9301a_0_180"/>
            <p:cNvGrpSpPr/>
            <p:nvPr/>
          </p:nvGrpSpPr>
          <p:grpSpPr>
            <a:xfrm>
              <a:off x="4437063" y="4462464"/>
              <a:ext cx="1460754" cy="1214457"/>
              <a:chOff x="0" y="0"/>
              <a:chExt cx="920" cy="764"/>
            </a:xfrm>
          </p:grpSpPr>
          <p:pic>
            <p:nvPicPr>
              <p:cNvPr id="572" name="Google Shape;572;g223fec9301a_0_180"/>
              <p:cNvPicPr preferRelativeResize="0"/>
              <p:nvPr/>
            </p:nvPicPr>
            <p:blipFill rotWithShape="1">
              <a:blip r:embed="rId22">
                <a:alphaModFix/>
              </a:blip>
              <a:srcRect b="0" l="0" r="0" t="0"/>
              <a:stretch/>
            </p:blipFill>
            <p:spPr>
              <a:xfrm>
                <a:off x="0" y="213"/>
                <a:ext cx="920" cy="551"/>
              </a:xfrm>
              <a:prstGeom prst="rect">
                <a:avLst/>
              </a:prstGeom>
              <a:noFill/>
              <a:ln>
                <a:noFill/>
              </a:ln>
            </p:spPr>
          </p:pic>
          <p:pic>
            <p:nvPicPr>
              <p:cNvPr id="573" name="Google Shape;573;g223fec9301a_0_180"/>
              <p:cNvPicPr preferRelativeResize="0"/>
              <p:nvPr/>
            </p:nvPicPr>
            <p:blipFill rotWithShape="1">
              <a:blip r:embed="rId23">
                <a:alphaModFix/>
              </a:blip>
              <a:srcRect b="0" l="0" r="0" t="0"/>
              <a:stretch/>
            </p:blipFill>
            <p:spPr>
              <a:xfrm>
                <a:off x="162" y="0"/>
                <a:ext cx="557" cy="648"/>
              </a:xfrm>
              <a:prstGeom prst="rect">
                <a:avLst/>
              </a:prstGeom>
              <a:noFill/>
              <a:ln>
                <a:noFill/>
              </a:ln>
            </p:spPr>
          </p:pic>
        </p:grpSp>
        <p:grpSp>
          <p:nvGrpSpPr>
            <p:cNvPr id="574" name="Google Shape;574;g223fec9301a_0_180"/>
            <p:cNvGrpSpPr/>
            <p:nvPr/>
          </p:nvGrpSpPr>
          <p:grpSpPr>
            <a:xfrm>
              <a:off x="4025900" y="2506664"/>
              <a:ext cx="4140200" cy="1228725"/>
              <a:chOff x="2501900" y="2506663"/>
              <a:chExt cx="4140200" cy="1228725"/>
            </a:xfrm>
          </p:grpSpPr>
          <p:pic>
            <p:nvPicPr>
              <p:cNvPr id="575" name="Google Shape;575;g223fec9301a_0_180"/>
              <p:cNvPicPr preferRelativeResize="0"/>
              <p:nvPr/>
            </p:nvPicPr>
            <p:blipFill rotWithShape="1">
              <a:blip r:embed="rId24">
                <a:alphaModFix/>
              </a:blip>
              <a:srcRect b="0" l="0" r="0" t="0"/>
              <a:stretch/>
            </p:blipFill>
            <p:spPr>
              <a:xfrm>
                <a:off x="2501900" y="2506663"/>
                <a:ext cx="242888" cy="292100"/>
              </a:xfrm>
              <a:prstGeom prst="rect">
                <a:avLst/>
              </a:prstGeom>
              <a:noFill/>
              <a:ln>
                <a:noFill/>
              </a:ln>
            </p:spPr>
          </p:pic>
          <p:pic>
            <p:nvPicPr>
              <p:cNvPr id="576" name="Google Shape;576;g223fec9301a_0_180"/>
              <p:cNvPicPr preferRelativeResize="0"/>
              <p:nvPr/>
            </p:nvPicPr>
            <p:blipFill rotWithShape="1">
              <a:blip r:embed="rId25">
                <a:alphaModFix/>
              </a:blip>
              <a:srcRect b="0" l="0" r="0" t="0"/>
              <a:stretch/>
            </p:blipFill>
            <p:spPr>
              <a:xfrm>
                <a:off x="2566988" y="2708275"/>
                <a:ext cx="252412" cy="311150"/>
              </a:xfrm>
              <a:prstGeom prst="rect">
                <a:avLst/>
              </a:prstGeom>
              <a:noFill/>
              <a:ln>
                <a:noFill/>
              </a:ln>
            </p:spPr>
          </p:pic>
          <p:pic>
            <p:nvPicPr>
              <p:cNvPr id="577" name="Google Shape;577;g223fec9301a_0_180"/>
              <p:cNvPicPr preferRelativeResize="0"/>
              <p:nvPr/>
            </p:nvPicPr>
            <p:blipFill rotWithShape="1">
              <a:blip r:embed="rId26">
                <a:alphaModFix/>
              </a:blip>
              <a:srcRect b="0" l="0" r="0" t="0"/>
              <a:stretch/>
            </p:blipFill>
            <p:spPr>
              <a:xfrm>
                <a:off x="2768600" y="2938463"/>
                <a:ext cx="282575" cy="339725"/>
              </a:xfrm>
              <a:prstGeom prst="rect">
                <a:avLst/>
              </a:prstGeom>
              <a:noFill/>
              <a:ln>
                <a:noFill/>
              </a:ln>
            </p:spPr>
          </p:pic>
          <p:pic>
            <p:nvPicPr>
              <p:cNvPr id="578" name="Google Shape;578;g223fec9301a_0_180"/>
              <p:cNvPicPr preferRelativeResize="0"/>
              <p:nvPr/>
            </p:nvPicPr>
            <p:blipFill rotWithShape="1">
              <a:blip r:embed="rId27">
                <a:alphaModFix/>
              </a:blip>
              <a:srcRect b="0" l="0" r="0" t="0"/>
              <a:stretch/>
            </p:blipFill>
            <p:spPr>
              <a:xfrm>
                <a:off x="3111500" y="3192463"/>
                <a:ext cx="292100" cy="349250"/>
              </a:xfrm>
              <a:prstGeom prst="rect">
                <a:avLst/>
              </a:prstGeom>
              <a:noFill/>
              <a:ln>
                <a:noFill/>
              </a:ln>
            </p:spPr>
          </p:pic>
          <p:pic>
            <p:nvPicPr>
              <p:cNvPr id="579" name="Google Shape;579;g223fec9301a_0_180"/>
              <p:cNvPicPr preferRelativeResize="0"/>
              <p:nvPr/>
            </p:nvPicPr>
            <p:blipFill rotWithShape="1">
              <a:blip r:embed="rId28">
                <a:alphaModFix/>
              </a:blip>
              <a:srcRect b="0" l="0" r="0" t="0"/>
              <a:stretch/>
            </p:blipFill>
            <p:spPr>
              <a:xfrm>
                <a:off x="3805238" y="3324225"/>
                <a:ext cx="320675" cy="388938"/>
              </a:xfrm>
              <a:prstGeom prst="rect">
                <a:avLst/>
              </a:prstGeom>
              <a:noFill/>
              <a:ln>
                <a:noFill/>
              </a:ln>
            </p:spPr>
          </p:pic>
          <p:pic>
            <p:nvPicPr>
              <p:cNvPr id="580" name="Google Shape;580;g223fec9301a_0_180"/>
              <p:cNvPicPr preferRelativeResize="0"/>
              <p:nvPr/>
            </p:nvPicPr>
            <p:blipFill rotWithShape="1">
              <a:blip r:embed="rId29">
                <a:alphaModFix/>
              </a:blip>
              <a:srcRect b="0" l="0" r="0" t="0"/>
              <a:stretch/>
            </p:blipFill>
            <p:spPr>
              <a:xfrm>
                <a:off x="4570413" y="3336925"/>
                <a:ext cx="330200" cy="398463"/>
              </a:xfrm>
              <a:prstGeom prst="rect">
                <a:avLst/>
              </a:prstGeom>
              <a:noFill/>
              <a:ln>
                <a:noFill/>
              </a:ln>
            </p:spPr>
          </p:pic>
          <p:pic>
            <p:nvPicPr>
              <p:cNvPr id="581" name="Google Shape;581;g223fec9301a_0_180"/>
              <p:cNvPicPr preferRelativeResize="0"/>
              <p:nvPr/>
            </p:nvPicPr>
            <p:blipFill rotWithShape="1">
              <a:blip r:embed="rId30">
                <a:alphaModFix/>
              </a:blip>
              <a:srcRect b="0" l="0" r="0" t="0"/>
              <a:stretch/>
            </p:blipFill>
            <p:spPr>
              <a:xfrm>
                <a:off x="5299075" y="3246438"/>
                <a:ext cx="300038" cy="369887"/>
              </a:xfrm>
              <a:prstGeom prst="rect">
                <a:avLst/>
              </a:prstGeom>
              <a:noFill/>
              <a:ln>
                <a:noFill/>
              </a:ln>
            </p:spPr>
          </p:pic>
          <p:pic>
            <p:nvPicPr>
              <p:cNvPr id="582" name="Google Shape;582;g223fec9301a_0_180"/>
              <p:cNvPicPr preferRelativeResize="0"/>
              <p:nvPr/>
            </p:nvPicPr>
            <p:blipFill rotWithShape="1">
              <a:blip r:embed="rId31">
                <a:alphaModFix/>
              </a:blip>
              <a:srcRect b="0" l="0" r="0" t="0"/>
              <a:stretch/>
            </p:blipFill>
            <p:spPr>
              <a:xfrm>
                <a:off x="5888038" y="3082925"/>
                <a:ext cx="280987" cy="339725"/>
              </a:xfrm>
              <a:prstGeom prst="rect">
                <a:avLst/>
              </a:prstGeom>
              <a:noFill/>
              <a:ln>
                <a:noFill/>
              </a:ln>
            </p:spPr>
          </p:pic>
          <p:pic>
            <p:nvPicPr>
              <p:cNvPr id="583" name="Google Shape;583;g223fec9301a_0_180"/>
              <p:cNvPicPr preferRelativeResize="0"/>
              <p:nvPr/>
            </p:nvPicPr>
            <p:blipFill rotWithShape="1">
              <a:blip r:embed="rId32">
                <a:alphaModFix/>
              </a:blip>
              <a:srcRect b="0" l="0" r="0" t="0"/>
              <a:stretch/>
            </p:blipFill>
            <p:spPr>
              <a:xfrm>
                <a:off x="6397625" y="2628900"/>
                <a:ext cx="244475" cy="290513"/>
              </a:xfrm>
              <a:prstGeom prst="rect">
                <a:avLst/>
              </a:prstGeom>
              <a:noFill/>
              <a:ln>
                <a:noFill/>
              </a:ln>
            </p:spPr>
          </p:pic>
          <p:pic>
            <p:nvPicPr>
              <p:cNvPr id="584" name="Google Shape;584;g223fec9301a_0_180"/>
              <p:cNvPicPr preferRelativeResize="0"/>
              <p:nvPr/>
            </p:nvPicPr>
            <p:blipFill rotWithShape="1">
              <a:blip r:embed="rId33">
                <a:alphaModFix/>
              </a:blip>
              <a:srcRect b="0" l="0" r="0" t="0"/>
              <a:stretch/>
            </p:blipFill>
            <p:spPr>
              <a:xfrm>
                <a:off x="6276975" y="2873375"/>
                <a:ext cx="252413" cy="311150"/>
              </a:xfrm>
              <a:prstGeom prst="rect">
                <a:avLst/>
              </a:prstGeom>
              <a:noFill/>
              <a:ln>
                <a:noFill/>
              </a:ln>
            </p:spPr>
          </p:pic>
        </p:grpSp>
        <p:sp>
          <p:nvSpPr>
            <p:cNvPr id="585" name="Google Shape;585;g223fec9301a_0_180"/>
            <p:cNvSpPr/>
            <p:nvPr/>
          </p:nvSpPr>
          <p:spPr>
            <a:xfrm>
              <a:off x="4732338" y="2838450"/>
              <a:ext cx="1701900" cy="268200"/>
            </a:xfrm>
            <a:prstGeom prst="wedgeRoundRectCallout">
              <a:avLst>
                <a:gd fmla="val -47014" name="adj1"/>
                <a:gd fmla="val 102069" name="adj2"/>
                <a:gd fmla="val 16667" name="adj3"/>
              </a:avLst>
            </a:prstGeom>
            <a:solidFill>
              <a:srgbClr val="000000"/>
            </a:solidFill>
            <a:ln>
              <a:noFill/>
            </a:ln>
            <a:effectLst>
              <a:outerShdw blurRad="40000" rotWithShape="0" dir="5400000" dist="20000">
                <a:srgbClr val="808080">
                  <a:alpha val="37650"/>
                </a:srgbClr>
              </a:outerShdw>
            </a:effectLst>
          </p:spPr>
          <p:txBody>
            <a:bodyPr anchorCtr="0" anchor="t" bIns="0" lIns="91425" spcFirstLastPara="1" rIns="91425" wrap="square" tIns="27425">
              <a:noAutofit/>
            </a:bodyPr>
            <a:lstStyle/>
            <a:p>
              <a:pPr indent="0" lvl="0" marL="0" marR="0" rtl="0" algn="ctr">
                <a:lnSpc>
                  <a:spcPct val="100000"/>
                </a:lnSpc>
                <a:spcBef>
                  <a:spcPts val="0"/>
                </a:spcBef>
                <a:spcAft>
                  <a:spcPts val="0"/>
                </a:spcAft>
                <a:buClr>
                  <a:srgbClr val="FFFFFF"/>
                </a:buClr>
                <a:buSzPts val="100"/>
                <a:buFont typeface="Arial"/>
                <a:buNone/>
              </a:pPr>
              <a:r>
                <a:rPr b="0" i="0" lang="en-US" sz="100" u="none" cap="none" strike="noStrike">
                  <a:solidFill>
                    <a:srgbClr val="FFFFFF"/>
                  </a:solidFill>
                  <a:latin typeface="Arial"/>
                  <a:ea typeface="Arial"/>
                  <a:cs typeface="Arial"/>
                  <a:sym typeface="Arial"/>
                </a:rPr>
                <a:t>Document Repositories</a:t>
              </a:r>
              <a:endParaRPr/>
            </a:p>
          </p:txBody>
        </p:sp>
        <p:sp>
          <p:nvSpPr>
            <p:cNvPr id="586" name="Google Shape;586;g223fec9301a_0_180"/>
            <p:cNvSpPr/>
            <p:nvPr/>
          </p:nvSpPr>
          <p:spPr>
            <a:xfrm>
              <a:off x="949292" y="3159194"/>
              <a:ext cx="1201800" cy="415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LAB</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Results</a:t>
              </a:r>
              <a:endParaRPr b="1" i="0" sz="100" u="none" cap="none" strike="noStrike">
                <a:solidFill>
                  <a:srgbClr val="4157AD"/>
                </a:solidFill>
                <a:latin typeface="Arial"/>
                <a:ea typeface="Arial"/>
                <a:cs typeface="Arial"/>
                <a:sym typeface="Arial"/>
              </a:endParaRPr>
            </a:p>
          </p:txBody>
        </p:sp>
        <p:sp>
          <p:nvSpPr>
            <p:cNvPr id="587" name="Google Shape;587;g223fec9301a_0_180"/>
            <p:cNvSpPr/>
            <p:nvPr/>
          </p:nvSpPr>
          <p:spPr>
            <a:xfrm>
              <a:off x="429183" y="3782083"/>
              <a:ext cx="1906500" cy="6174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PUBLIC </a:t>
              </a:r>
              <a:br>
                <a:rPr b="0" i="0" lang="en-US" sz="400" u="none" cap="none" strike="noStrike">
                  <a:solidFill>
                    <a:srgbClr val="4157AD"/>
                  </a:solidFill>
                  <a:latin typeface="Arial"/>
                  <a:ea typeface="Arial"/>
                  <a:cs typeface="Arial"/>
                  <a:sym typeface="Arial"/>
                </a:rPr>
              </a:br>
              <a:r>
                <a:rPr b="0" i="0" lang="en-US" sz="400" u="none" cap="none" strike="noStrike">
                  <a:solidFill>
                    <a:srgbClr val="4157AD"/>
                  </a:solidFill>
                  <a:latin typeface="Arial"/>
                  <a:ea typeface="Arial"/>
                  <a:cs typeface="Arial"/>
                  <a:sym typeface="Arial"/>
                </a:rPr>
                <a:t>HEALTH</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Registries</a:t>
              </a:r>
              <a:endParaRPr/>
            </a:p>
          </p:txBody>
        </p:sp>
        <p:sp>
          <p:nvSpPr>
            <p:cNvPr id="588" name="Google Shape;588;g223fec9301a_0_180"/>
            <p:cNvSpPr/>
            <p:nvPr/>
          </p:nvSpPr>
          <p:spPr>
            <a:xfrm>
              <a:off x="2689324" y="5223263"/>
              <a:ext cx="1325700" cy="4461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PHARMACY/PBMs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RX History</a:t>
              </a:r>
              <a:endParaRPr b="1" i="0" sz="100" u="none" cap="none" strike="noStrike">
                <a:solidFill>
                  <a:srgbClr val="4157AD"/>
                </a:solidFill>
                <a:latin typeface="Arial"/>
                <a:ea typeface="Arial"/>
                <a:cs typeface="Arial"/>
                <a:sym typeface="Arial"/>
              </a:endParaRPr>
            </a:p>
          </p:txBody>
        </p:sp>
        <p:sp>
          <p:nvSpPr>
            <p:cNvPr id="589" name="Google Shape;589;g223fec9301a_0_180"/>
            <p:cNvSpPr/>
            <p:nvPr/>
          </p:nvSpPr>
          <p:spPr>
            <a:xfrm>
              <a:off x="4316475" y="5428950"/>
              <a:ext cx="17019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SPECIALTY</a:t>
              </a:r>
              <a:br>
                <a:rPr b="0" i="0" lang="en-US" sz="400" u="none" cap="none" strike="noStrike">
                  <a:solidFill>
                    <a:srgbClr val="4157AD"/>
                  </a:solidFill>
                  <a:latin typeface="Arial"/>
                  <a:ea typeface="Arial"/>
                  <a:cs typeface="Arial"/>
                  <a:sym typeface="Arial"/>
                </a:rPr>
              </a:br>
              <a:r>
                <a:rPr b="0" i="0" lang="en-US" sz="400" u="none" cap="none" strike="noStrike">
                  <a:solidFill>
                    <a:srgbClr val="4157AD"/>
                  </a:solidFill>
                  <a:latin typeface="Arial"/>
                  <a:ea typeface="Arial"/>
                  <a:cs typeface="Arial"/>
                  <a:sym typeface="Arial"/>
                </a:rPr>
                <a:t>PRACTICE</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Practice Management</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a:t>
              </a:r>
              <a:endParaRPr b="1" i="0" sz="100" u="none" cap="none" strike="noStrike">
                <a:solidFill>
                  <a:srgbClr val="4157AD"/>
                </a:solidFill>
                <a:latin typeface="Arial"/>
                <a:ea typeface="Arial"/>
                <a:cs typeface="Arial"/>
                <a:sym typeface="Arial"/>
              </a:endParaRPr>
            </a:p>
          </p:txBody>
        </p:sp>
        <p:grpSp>
          <p:nvGrpSpPr>
            <p:cNvPr id="590" name="Google Shape;590;g223fec9301a_0_180"/>
            <p:cNvGrpSpPr/>
            <p:nvPr/>
          </p:nvGrpSpPr>
          <p:grpSpPr>
            <a:xfrm>
              <a:off x="6165850" y="4625976"/>
              <a:ext cx="2339894" cy="1504713"/>
              <a:chOff x="4641850" y="4625975"/>
              <a:chExt cx="2339894" cy="1504713"/>
            </a:xfrm>
          </p:grpSpPr>
          <p:grpSp>
            <p:nvGrpSpPr>
              <p:cNvPr id="591" name="Google Shape;591;g223fec9301a_0_180"/>
              <p:cNvGrpSpPr/>
              <p:nvPr/>
            </p:nvGrpSpPr>
            <p:grpSpPr>
              <a:xfrm>
                <a:off x="4641850" y="4625975"/>
                <a:ext cx="1460754" cy="1050945"/>
                <a:chOff x="0" y="0"/>
                <a:chExt cx="920" cy="661"/>
              </a:xfrm>
            </p:grpSpPr>
            <p:pic>
              <p:nvPicPr>
                <p:cNvPr id="592" name="Google Shape;592;g223fec9301a_0_180"/>
                <p:cNvPicPr preferRelativeResize="0"/>
                <p:nvPr/>
              </p:nvPicPr>
              <p:blipFill rotWithShape="1">
                <a:blip r:embed="rId34">
                  <a:alphaModFix/>
                </a:blip>
                <a:srcRect b="0" l="0" r="0" t="0"/>
                <a:stretch/>
              </p:blipFill>
              <p:spPr>
                <a:xfrm>
                  <a:off x="0" y="110"/>
                  <a:ext cx="920" cy="551"/>
                </a:xfrm>
                <a:prstGeom prst="rect">
                  <a:avLst/>
                </a:prstGeom>
                <a:noFill/>
                <a:ln>
                  <a:noFill/>
                </a:ln>
              </p:spPr>
            </p:pic>
            <p:pic>
              <p:nvPicPr>
                <p:cNvPr id="593" name="Google Shape;593;g223fec9301a_0_180"/>
                <p:cNvPicPr preferRelativeResize="0"/>
                <p:nvPr/>
              </p:nvPicPr>
              <p:blipFill rotWithShape="1">
                <a:blip r:embed="rId35">
                  <a:alphaModFix/>
                </a:blip>
                <a:srcRect b="0" l="0" r="0" t="0"/>
                <a:stretch/>
              </p:blipFill>
              <p:spPr>
                <a:xfrm>
                  <a:off x="97" y="0"/>
                  <a:ext cx="719" cy="505"/>
                </a:xfrm>
                <a:prstGeom prst="rect">
                  <a:avLst/>
                </a:prstGeom>
                <a:noFill/>
                <a:ln>
                  <a:noFill/>
                </a:ln>
              </p:spPr>
            </p:pic>
          </p:grpSp>
          <p:sp>
            <p:nvSpPr>
              <p:cNvPr id="594" name="Google Shape;594;g223fec9301a_0_180"/>
              <p:cNvSpPr/>
              <p:nvPr/>
            </p:nvSpPr>
            <p:spPr>
              <a:xfrm>
                <a:off x="5075244" y="5360888"/>
                <a:ext cx="19065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HOSPITAL 1</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EMR/PM’s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Lab</a:t>
                </a:r>
                <a:endParaRPr/>
              </a:p>
              <a:p>
                <a:pPr indent="-6350" lvl="0" marL="0" marR="0" rtl="0" algn="l">
                  <a:lnSpc>
                    <a:spcPct val="90000"/>
                  </a:lnSpc>
                  <a:spcBef>
                    <a:spcPts val="400"/>
                  </a:spcBef>
                  <a:spcAft>
                    <a:spcPts val="0"/>
                  </a:spcAft>
                  <a:buClr>
                    <a:srgbClr val="4157AD"/>
                  </a:buClr>
                  <a:buSzPts val="100"/>
                  <a:buFont typeface="Arial"/>
                  <a:buChar char="•"/>
                </a:pPr>
                <a:r>
                  <a:rPr b="1" i="0" lang="en-US" sz="100" u="none" cap="none" strike="noStrike">
                    <a:solidFill>
                      <a:srgbClr val="4157AD"/>
                    </a:solidFill>
                    <a:latin typeface="Arial"/>
                    <a:ea typeface="Arial"/>
                    <a:cs typeface="Arial"/>
                    <a:sym typeface="Arial"/>
                  </a:rPr>
                  <a:t> PACS Archive</a:t>
                </a:r>
                <a:endParaRPr/>
              </a:p>
            </p:txBody>
          </p:sp>
        </p:grpSp>
        <p:sp>
          <p:nvSpPr>
            <p:cNvPr id="595" name="Google Shape;595;g223fec9301a_0_180"/>
            <p:cNvSpPr/>
            <p:nvPr/>
          </p:nvSpPr>
          <p:spPr>
            <a:xfrm>
              <a:off x="8835445" y="4887622"/>
              <a:ext cx="1701900" cy="7716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HOSPITAL 2</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EMR/PM’s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Lab</a:t>
              </a:r>
              <a:endParaRPr/>
            </a:p>
            <a:p>
              <a:pPr indent="-6350" lvl="0" marL="0" marR="0" rtl="0" algn="l">
                <a:lnSpc>
                  <a:spcPct val="90000"/>
                </a:lnSpc>
                <a:spcBef>
                  <a:spcPts val="400"/>
                </a:spcBef>
                <a:spcAft>
                  <a:spcPts val="0"/>
                </a:spcAft>
                <a:buClr>
                  <a:srgbClr val="4157AD"/>
                </a:buClr>
                <a:buSzPts val="100"/>
                <a:buFont typeface="Arial"/>
                <a:buChar char="•"/>
              </a:pPr>
              <a:r>
                <a:rPr b="1" i="0" lang="en-US" sz="100" u="none" cap="none" strike="noStrike">
                  <a:solidFill>
                    <a:srgbClr val="4157AD"/>
                  </a:solidFill>
                  <a:latin typeface="Arial"/>
                  <a:ea typeface="Arial"/>
                  <a:cs typeface="Arial"/>
                  <a:sym typeface="Arial"/>
                </a:rPr>
                <a:t> PACS Archive</a:t>
              </a:r>
              <a:endParaRPr/>
            </a:p>
          </p:txBody>
        </p:sp>
        <p:sp>
          <p:nvSpPr>
            <p:cNvPr id="596" name="Google Shape;596;g223fec9301a_0_180"/>
            <p:cNvSpPr/>
            <p:nvPr/>
          </p:nvSpPr>
          <p:spPr>
            <a:xfrm>
              <a:off x="9757943" y="4165370"/>
              <a:ext cx="1420500" cy="4572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157AD"/>
                </a:buClr>
                <a:buSzPts val="400"/>
                <a:buFont typeface="Arial"/>
                <a:buNone/>
              </a:pPr>
              <a:r>
                <a:rPr b="0" i="0" lang="en-US" sz="400" u="none" cap="none" strike="noStrike">
                  <a:solidFill>
                    <a:srgbClr val="4157AD"/>
                  </a:solidFill>
                  <a:latin typeface="Arial"/>
                  <a:ea typeface="Arial"/>
                  <a:cs typeface="Arial"/>
                  <a:sym typeface="Arial"/>
                </a:rPr>
                <a:t>PAYERS</a:t>
              </a:r>
              <a:endParaRPr/>
            </a:p>
            <a:p>
              <a:pPr indent="-6350" lvl="0" marL="0" marR="0" rtl="0" algn="l">
                <a:lnSpc>
                  <a:spcPct val="90000"/>
                </a:lnSpc>
                <a:spcBef>
                  <a:spcPts val="400"/>
                </a:spcBef>
                <a:spcAft>
                  <a:spcPts val="0"/>
                </a:spcAft>
                <a:buClr>
                  <a:srgbClr val="4157AD"/>
                </a:buClr>
                <a:buSzPts val="100"/>
                <a:buFont typeface="Arial"/>
                <a:buChar char="•"/>
              </a:pPr>
              <a:r>
                <a:rPr b="0" i="0" lang="en-US" sz="100" u="none" cap="none" strike="noStrike">
                  <a:solidFill>
                    <a:srgbClr val="4157AD"/>
                  </a:solidFill>
                  <a:latin typeface="Arial"/>
                  <a:ea typeface="Arial"/>
                  <a:cs typeface="Arial"/>
                  <a:sym typeface="Arial"/>
                </a:rPr>
                <a:t> Claim Data</a:t>
              </a:r>
              <a:endParaRPr b="1" i="0" sz="100" u="none" cap="none" strike="noStrike">
                <a:solidFill>
                  <a:srgbClr val="4157AD"/>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23fec9301a_0_424"/>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2B9"/>
                </a:solidFill>
                <a:latin typeface="Calibri"/>
                <a:ea typeface="Calibri"/>
                <a:cs typeface="Calibri"/>
                <a:sym typeface="Calibri"/>
              </a:rPr>
              <a:t>MHD as API to XCA</a:t>
            </a:r>
            <a:endParaRPr sz="3600">
              <a:solidFill>
                <a:srgbClr val="0092B9"/>
              </a:solidFill>
              <a:latin typeface="Calibri"/>
              <a:ea typeface="Calibri"/>
              <a:cs typeface="Calibri"/>
              <a:sym typeface="Calibri"/>
            </a:endParaRPr>
          </a:p>
        </p:txBody>
      </p:sp>
      <p:sp>
        <p:nvSpPr>
          <p:cNvPr id="603" name="Google Shape;603;g223fec9301a_0_424"/>
          <p:cNvSpPr/>
          <p:nvPr/>
        </p:nvSpPr>
        <p:spPr>
          <a:xfrm>
            <a:off x="6985303" y="2606291"/>
            <a:ext cx="12552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XCA Initiating Gateway</a:t>
            </a:r>
            <a:endParaRPr sz="1800">
              <a:solidFill>
                <a:srgbClr val="000000"/>
              </a:solidFill>
              <a:latin typeface="Arial"/>
              <a:ea typeface="Arial"/>
              <a:cs typeface="Arial"/>
              <a:sym typeface="Arial"/>
            </a:endParaRPr>
          </a:p>
        </p:txBody>
      </p:sp>
      <p:sp>
        <p:nvSpPr>
          <p:cNvPr id="604" name="Google Shape;604;g223fec9301a_0_424"/>
          <p:cNvSpPr/>
          <p:nvPr/>
        </p:nvSpPr>
        <p:spPr>
          <a:xfrm>
            <a:off x="2272230" y="2625729"/>
            <a:ext cx="1590600" cy="8034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605" name="Google Shape;605;g223fec9301a_0_424"/>
          <p:cNvSpPr/>
          <p:nvPr/>
        </p:nvSpPr>
        <p:spPr>
          <a:xfrm>
            <a:off x="2272230" y="3958402"/>
            <a:ext cx="1590600" cy="8034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cxnSp>
        <p:nvCxnSpPr>
          <p:cNvPr id="606" name="Google Shape;606;g223fec9301a_0_424"/>
          <p:cNvCxnSpPr>
            <a:stCxn id="605" idx="0"/>
            <a:endCxn id="604" idx="2"/>
          </p:cNvCxnSpPr>
          <p:nvPr/>
        </p:nvCxnSpPr>
        <p:spPr>
          <a:xfrm rot="10800000">
            <a:off x="3067530" y="3429202"/>
            <a:ext cx="0" cy="529200"/>
          </a:xfrm>
          <a:prstGeom prst="straightConnector1">
            <a:avLst/>
          </a:prstGeom>
          <a:noFill/>
          <a:ln cap="flat" cmpd="sng" w="28575">
            <a:solidFill>
              <a:srgbClr val="000000"/>
            </a:solidFill>
            <a:prstDash val="solid"/>
            <a:miter lim="800000"/>
            <a:headEnd len="sm" w="sm" type="none"/>
            <a:tailEnd len="lg" w="lg" type="triangle"/>
          </a:ln>
        </p:spPr>
      </p:cxnSp>
      <p:cxnSp>
        <p:nvCxnSpPr>
          <p:cNvPr id="607" name="Google Shape;607;g223fec9301a_0_424"/>
          <p:cNvCxnSpPr>
            <a:stCxn id="608" idx="3"/>
            <a:endCxn id="603" idx="1"/>
          </p:cNvCxnSpPr>
          <p:nvPr/>
        </p:nvCxnSpPr>
        <p:spPr>
          <a:xfrm flipH="1" rot="10800000">
            <a:off x="5959674" y="3015901"/>
            <a:ext cx="1025700" cy="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609" name="Google Shape;609;g223fec9301a_0_424"/>
          <p:cNvPicPr preferRelativeResize="0"/>
          <p:nvPr/>
        </p:nvPicPr>
        <p:blipFill rotWithShape="1">
          <a:blip r:embed="rId3">
            <a:alphaModFix/>
          </a:blip>
          <a:srcRect b="0" l="0" r="0" t="0"/>
          <a:stretch/>
        </p:blipFill>
        <p:spPr>
          <a:xfrm>
            <a:off x="7151764" y="4266373"/>
            <a:ext cx="1162050" cy="990600"/>
          </a:xfrm>
          <a:prstGeom prst="rect">
            <a:avLst/>
          </a:prstGeom>
          <a:noFill/>
          <a:ln>
            <a:noFill/>
          </a:ln>
        </p:spPr>
      </p:pic>
      <p:sp>
        <p:nvSpPr>
          <p:cNvPr id="608" name="Google Shape;608;g223fec9301a_0_424"/>
          <p:cNvSpPr/>
          <p:nvPr/>
        </p:nvSpPr>
        <p:spPr>
          <a:xfrm>
            <a:off x="4600974" y="2609851"/>
            <a:ext cx="13587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XCA Responding Gateway</a:t>
            </a:r>
            <a:endParaRPr sz="1800">
              <a:solidFill>
                <a:srgbClr val="000000"/>
              </a:solidFill>
              <a:latin typeface="Arial"/>
              <a:ea typeface="Arial"/>
              <a:cs typeface="Arial"/>
              <a:sym typeface="Arial"/>
            </a:endParaRPr>
          </a:p>
        </p:txBody>
      </p:sp>
      <p:cxnSp>
        <p:nvCxnSpPr>
          <p:cNvPr id="610" name="Google Shape;610;g223fec9301a_0_424"/>
          <p:cNvCxnSpPr>
            <a:stCxn id="604" idx="3"/>
            <a:endCxn id="608" idx="1"/>
          </p:cNvCxnSpPr>
          <p:nvPr/>
        </p:nvCxnSpPr>
        <p:spPr>
          <a:xfrm flipH="1" rot="10800000">
            <a:off x="3862830" y="3019629"/>
            <a:ext cx="738000" cy="7800"/>
          </a:xfrm>
          <a:prstGeom prst="straightConnector1">
            <a:avLst/>
          </a:prstGeom>
          <a:noFill/>
          <a:ln cap="flat" cmpd="sng" w="28575">
            <a:solidFill>
              <a:srgbClr val="000000"/>
            </a:solidFill>
            <a:prstDash val="solid"/>
            <a:miter lim="800000"/>
            <a:headEnd len="lg" w="lg" type="triangle"/>
            <a:tailEnd len="sm" w="sm" type="none"/>
          </a:ln>
        </p:spPr>
      </p:cxnSp>
      <p:cxnSp>
        <p:nvCxnSpPr>
          <p:cNvPr id="611" name="Google Shape;611;g223fec9301a_0_424"/>
          <p:cNvCxnSpPr>
            <a:stCxn id="605" idx="3"/>
            <a:endCxn id="608" idx="1"/>
          </p:cNvCxnSpPr>
          <p:nvPr/>
        </p:nvCxnSpPr>
        <p:spPr>
          <a:xfrm flipH="1" rot="10800000">
            <a:off x="3862830" y="3019402"/>
            <a:ext cx="738000" cy="1340700"/>
          </a:xfrm>
          <a:prstGeom prst="bentConnector3">
            <a:avLst>
              <a:gd fmla="val 50010" name="adj1"/>
            </a:avLst>
          </a:prstGeom>
          <a:noFill/>
          <a:ln cap="flat" cmpd="sng" w="28575">
            <a:solidFill>
              <a:srgbClr val="000000"/>
            </a:solidFill>
            <a:prstDash val="solid"/>
            <a:miter lim="800000"/>
            <a:headEnd len="lg" w="lg" type="triangl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4caa7b61a5_0_216"/>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2B9"/>
                </a:solidFill>
                <a:latin typeface="Calibri"/>
                <a:ea typeface="Calibri"/>
                <a:cs typeface="Calibri"/>
                <a:sym typeface="Calibri"/>
              </a:rPr>
              <a:t>MHD as API to XCA</a:t>
            </a:r>
            <a:endParaRPr sz="3600">
              <a:solidFill>
                <a:srgbClr val="0092B9"/>
              </a:solidFill>
              <a:latin typeface="Calibri"/>
              <a:ea typeface="Calibri"/>
              <a:cs typeface="Calibri"/>
              <a:sym typeface="Calibri"/>
            </a:endParaRPr>
          </a:p>
        </p:txBody>
      </p:sp>
      <p:sp>
        <p:nvSpPr>
          <p:cNvPr id="618" name="Google Shape;618;g24caa7b61a5_0_216"/>
          <p:cNvSpPr/>
          <p:nvPr/>
        </p:nvSpPr>
        <p:spPr>
          <a:xfrm rot="-5400000">
            <a:off x="7104385" y="2895529"/>
            <a:ext cx="3646800" cy="1882200"/>
          </a:xfrm>
          <a:prstGeom prst="ellipse">
            <a:avLst/>
          </a:prstGeom>
          <a:solidFill>
            <a:srgbClr val="FEE599"/>
          </a:solidFill>
          <a:ln cap="flat" cmpd="sng" w="12700">
            <a:solidFill>
              <a:srgbClr val="31538F"/>
            </a:solidFill>
            <a:prstDash val="solid"/>
            <a:miter lim="800000"/>
            <a:headEnd len="sm" w="sm" type="none"/>
            <a:tailEnd len="sm" w="sm" type="none"/>
          </a:ln>
        </p:spPr>
        <p:txBody>
          <a:bodyPr anchorCtr="0" anchor="t" bIns="45700" lIns="0"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19" name="Google Shape;619;g24caa7b61a5_0_216"/>
          <p:cNvSpPr/>
          <p:nvPr/>
        </p:nvSpPr>
        <p:spPr>
          <a:xfrm>
            <a:off x="6985303" y="2606291"/>
            <a:ext cx="12552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XCA Initiating Gateway</a:t>
            </a:r>
            <a:endParaRPr sz="1800">
              <a:solidFill>
                <a:srgbClr val="000000"/>
              </a:solidFill>
              <a:latin typeface="Arial"/>
              <a:ea typeface="Arial"/>
              <a:cs typeface="Arial"/>
              <a:sym typeface="Arial"/>
            </a:endParaRPr>
          </a:p>
        </p:txBody>
      </p:sp>
      <p:sp>
        <p:nvSpPr>
          <p:cNvPr id="620" name="Google Shape;620;g24caa7b61a5_0_216"/>
          <p:cNvSpPr/>
          <p:nvPr/>
        </p:nvSpPr>
        <p:spPr>
          <a:xfrm>
            <a:off x="2272230" y="2625729"/>
            <a:ext cx="1590600" cy="8034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Registry</a:t>
            </a:r>
            <a:endParaRPr sz="1800">
              <a:solidFill>
                <a:srgbClr val="000000"/>
              </a:solidFill>
              <a:latin typeface="Arial"/>
              <a:ea typeface="Arial"/>
              <a:cs typeface="Arial"/>
              <a:sym typeface="Arial"/>
            </a:endParaRPr>
          </a:p>
        </p:txBody>
      </p:sp>
      <p:sp>
        <p:nvSpPr>
          <p:cNvPr id="621" name="Google Shape;621;g24caa7b61a5_0_216"/>
          <p:cNvSpPr/>
          <p:nvPr/>
        </p:nvSpPr>
        <p:spPr>
          <a:xfrm>
            <a:off x="2272230" y="3958402"/>
            <a:ext cx="1590600" cy="8034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XDS Document Repository</a:t>
            </a:r>
            <a:endParaRPr sz="1800">
              <a:solidFill>
                <a:srgbClr val="000000"/>
              </a:solidFill>
              <a:latin typeface="Arial"/>
              <a:ea typeface="Arial"/>
              <a:cs typeface="Arial"/>
              <a:sym typeface="Arial"/>
            </a:endParaRPr>
          </a:p>
        </p:txBody>
      </p:sp>
      <p:sp>
        <p:nvSpPr>
          <p:cNvPr id="622" name="Google Shape;622;g24caa7b61a5_0_216"/>
          <p:cNvSpPr/>
          <p:nvPr/>
        </p:nvSpPr>
        <p:spPr>
          <a:xfrm>
            <a:off x="8248928" y="2606291"/>
            <a:ext cx="13578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Responder</a:t>
            </a:r>
            <a:endParaRPr sz="1800">
              <a:solidFill>
                <a:srgbClr val="000000"/>
              </a:solidFill>
              <a:latin typeface="Arial"/>
              <a:ea typeface="Arial"/>
              <a:cs typeface="Arial"/>
              <a:sym typeface="Arial"/>
            </a:endParaRPr>
          </a:p>
        </p:txBody>
      </p:sp>
      <p:cxnSp>
        <p:nvCxnSpPr>
          <p:cNvPr id="623" name="Google Shape;623;g24caa7b61a5_0_216"/>
          <p:cNvCxnSpPr>
            <a:stCxn id="621" idx="0"/>
            <a:endCxn id="620" idx="2"/>
          </p:cNvCxnSpPr>
          <p:nvPr/>
        </p:nvCxnSpPr>
        <p:spPr>
          <a:xfrm rot="10800000">
            <a:off x="3067530" y="3429202"/>
            <a:ext cx="0" cy="529200"/>
          </a:xfrm>
          <a:prstGeom prst="straightConnector1">
            <a:avLst/>
          </a:prstGeom>
          <a:noFill/>
          <a:ln cap="flat" cmpd="sng" w="28575">
            <a:solidFill>
              <a:srgbClr val="000000"/>
            </a:solidFill>
            <a:prstDash val="solid"/>
            <a:miter lim="800000"/>
            <a:headEnd len="sm" w="sm" type="none"/>
            <a:tailEnd len="lg" w="lg" type="triangle"/>
          </a:ln>
        </p:spPr>
      </p:cxnSp>
      <p:cxnSp>
        <p:nvCxnSpPr>
          <p:cNvPr id="624" name="Google Shape;624;g24caa7b61a5_0_216"/>
          <p:cNvCxnSpPr>
            <a:stCxn id="625" idx="3"/>
            <a:endCxn id="619" idx="1"/>
          </p:cNvCxnSpPr>
          <p:nvPr/>
        </p:nvCxnSpPr>
        <p:spPr>
          <a:xfrm flipH="1" rot="10800000">
            <a:off x="5959674" y="3015901"/>
            <a:ext cx="1025700" cy="3600"/>
          </a:xfrm>
          <a:prstGeom prst="straightConnector1">
            <a:avLst/>
          </a:prstGeom>
          <a:noFill/>
          <a:ln cap="flat" cmpd="sng" w="28575">
            <a:solidFill>
              <a:srgbClr val="000000"/>
            </a:solidFill>
            <a:prstDash val="solid"/>
            <a:miter lim="800000"/>
            <a:headEnd len="lg" w="lg" type="triangle"/>
            <a:tailEnd len="sm" w="sm" type="none"/>
          </a:ln>
        </p:spPr>
      </p:cxnSp>
      <p:pic>
        <p:nvPicPr>
          <p:cNvPr descr="Via Tablet PC MS010 RT16 w IM" id="626" name="Google Shape;626;g24caa7b61a5_0_216"/>
          <p:cNvPicPr preferRelativeResize="0"/>
          <p:nvPr/>
        </p:nvPicPr>
        <p:blipFill rotWithShape="1">
          <a:blip r:embed="rId3">
            <a:alphaModFix/>
          </a:blip>
          <a:srcRect b="0" l="0" r="0" t="0"/>
          <a:stretch/>
        </p:blipFill>
        <p:spPr>
          <a:xfrm>
            <a:off x="7151764" y="4266373"/>
            <a:ext cx="1162050" cy="990600"/>
          </a:xfrm>
          <a:prstGeom prst="rect">
            <a:avLst/>
          </a:prstGeom>
          <a:noFill/>
          <a:ln>
            <a:noFill/>
          </a:ln>
        </p:spPr>
      </p:pic>
      <p:cxnSp>
        <p:nvCxnSpPr>
          <p:cNvPr id="627" name="Google Shape;627;g24caa7b61a5_0_216"/>
          <p:cNvCxnSpPr>
            <a:stCxn id="622" idx="2"/>
            <a:endCxn id="628" idx="0"/>
          </p:cNvCxnSpPr>
          <p:nvPr/>
        </p:nvCxnSpPr>
        <p:spPr>
          <a:xfrm>
            <a:off x="8927828" y="3425591"/>
            <a:ext cx="0" cy="822000"/>
          </a:xfrm>
          <a:prstGeom prst="straightConnector1">
            <a:avLst/>
          </a:prstGeom>
          <a:noFill/>
          <a:ln cap="flat" cmpd="sng" w="28575">
            <a:solidFill>
              <a:srgbClr val="000000"/>
            </a:solidFill>
            <a:prstDash val="solid"/>
            <a:miter lim="800000"/>
            <a:headEnd len="lg" w="lg" type="triangle"/>
            <a:tailEnd len="sm" w="sm" type="none"/>
          </a:ln>
        </p:spPr>
      </p:cxnSp>
      <p:sp>
        <p:nvSpPr>
          <p:cNvPr id="628" name="Google Shape;628;g24caa7b61a5_0_216"/>
          <p:cNvSpPr/>
          <p:nvPr/>
        </p:nvSpPr>
        <p:spPr>
          <a:xfrm>
            <a:off x="8285922" y="4247712"/>
            <a:ext cx="1283700" cy="714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MHD Document Consumer</a:t>
            </a:r>
            <a:endParaRPr sz="1800">
              <a:solidFill>
                <a:srgbClr val="000000"/>
              </a:solidFill>
              <a:latin typeface="Arial"/>
              <a:ea typeface="Arial"/>
              <a:cs typeface="Arial"/>
              <a:sym typeface="Arial"/>
            </a:endParaRPr>
          </a:p>
        </p:txBody>
      </p:sp>
      <p:sp>
        <p:nvSpPr>
          <p:cNvPr id="625" name="Google Shape;625;g24caa7b61a5_0_216"/>
          <p:cNvSpPr/>
          <p:nvPr/>
        </p:nvSpPr>
        <p:spPr>
          <a:xfrm>
            <a:off x="4600974" y="2609851"/>
            <a:ext cx="1358700" cy="819300"/>
          </a:xfrm>
          <a:prstGeom prst="rect">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XCA Responding Gateway</a:t>
            </a:r>
            <a:endParaRPr sz="1800">
              <a:solidFill>
                <a:srgbClr val="000000"/>
              </a:solidFill>
              <a:latin typeface="Arial"/>
              <a:ea typeface="Arial"/>
              <a:cs typeface="Arial"/>
              <a:sym typeface="Arial"/>
            </a:endParaRPr>
          </a:p>
        </p:txBody>
      </p:sp>
      <p:cxnSp>
        <p:nvCxnSpPr>
          <p:cNvPr id="629" name="Google Shape;629;g24caa7b61a5_0_216"/>
          <p:cNvCxnSpPr>
            <a:stCxn id="620" idx="3"/>
            <a:endCxn id="625" idx="1"/>
          </p:cNvCxnSpPr>
          <p:nvPr/>
        </p:nvCxnSpPr>
        <p:spPr>
          <a:xfrm flipH="1" rot="10800000">
            <a:off x="3862830" y="3019629"/>
            <a:ext cx="738000" cy="7800"/>
          </a:xfrm>
          <a:prstGeom prst="straightConnector1">
            <a:avLst/>
          </a:prstGeom>
          <a:noFill/>
          <a:ln cap="flat" cmpd="sng" w="28575">
            <a:solidFill>
              <a:srgbClr val="000000"/>
            </a:solidFill>
            <a:prstDash val="solid"/>
            <a:miter lim="800000"/>
            <a:headEnd len="lg" w="lg" type="triangle"/>
            <a:tailEnd len="sm" w="sm" type="none"/>
          </a:ln>
        </p:spPr>
      </p:cxnSp>
      <p:cxnSp>
        <p:nvCxnSpPr>
          <p:cNvPr id="630" name="Google Shape;630;g24caa7b61a5_0_216"/>
          <p:cNvCxnSpPr>
            <a:stCxn id="621" idx="3"/>
            <a:endCxn id="625" idx="1"/>
          </p:cNvCxnSpPr>
          <p:nvPr/>
        </p:nvCxnSpPr>
        <p:spPr>
          <a:xfrm flipH="1" rot="10800000">
            <a:off x="3862830" y="3019402"/>
            <a:ext cx="738000" cy="1340700"/>
          </a:xfrm>
          <a:prstGeom prst="bentConnector3">
            <a:avLst>
              <a:gd fmla="val 50010" name="adj1"/>
            </a:avLst>
          </a:prstGeom>
          <a:noFill/>
          <a:ln cap="flat" cmpd="sng" w="28575">
            <a:solidFill>
              <a:srgbClr val="000000"/>
            </a:solidFill>
            <a:prstDash val="solid"/>
            <a:miter lim="800000"/>
            <a:headEnd len="lg" w="lg" type="triangl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223fec9301a_0_392"/>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sz="3200">
                <a:solidFill>
                  <a:srgbClr val="0091B9"/>
                </a:solidFill>
                <a:latin typeface="Calibri"/>
                <a:ea typeface="Calibri"/>
                <a:cs typeface="Calibri"/>
                <a:sym typeface="Calibri"/>
              </a:rPr>
              <a:t>XDS to FHIR: Profiles Mapping</a:t>
            </a:r>
            <a:endParaRPr sz="3200">
              <a:solidFill>
                <a:srgbClr val="0091B9"/>
              </a:solidFill>
              <a:latin typeface="Calibri"/>
              <a:ea typeface="Calibri"/>
              <a:cs typeface="Calibri"/>
              <a:sym typeface="Calibri"/>
            </a:endParaRPr>
          </a:p>
          <a:p>
            <a:pPr indent="0" lvl="0" marL="0" rtl="0" algn="l">
              <a:lnSpc>
                <a:spcPct val="90000"/>
              </a:lnSpc>
              <a:spcBef>
                <a:spcPts val="0"/>
              </a:spcBef>
              <a:spcAft>
                <a:spcPts val="0"/>
              </a:spcAft>
              <a:buNone/>
            </a:pPr>
            <a:r>
              <a:t/>
            </a:r>
            <a:endParaRPr sz="3600">
              <a:solidFill>
                <a:srgbClr val="0091B9"/>
              </a:solidFill>
              <a:latin typeface="Calibri"/>
              <a:ea typeface="Calibri"/>
              <a:cs typeface="Calibri"/>
              <a:sym typeface="Calibri"/>
            </a:endParaRPr>
          </a:p>
        </p:txBody>
      </p:sp>
      <p:graphicFrame>
        <p:nvGraphicFramePr>
          <p:cNvPr id="637" name="Google Shape;637;g223fec9301a_0_392"/>
          <p:cNvGraphicFramePr/>
          <p:nvPr/>
        </p:nvGraphicFramePr>
        <p:xfrm>
          <a:off x="173600" y="1930538"/>
          <a:ext cx="3000000" cy="3000000"/>
        </p:xfrm>
        <a:graphic>
          <a:graphicData uri="http://schemas.openxmlformats.org/drawingml/2006/table">
            <a:tbl>
              <a:tblPr>
                <a:noFill/>
                <a:tableStyleId>{6043341E-D1BA-4F6D-85AA-F4FD2DE7E286}</a:tableStyleId>
              </a:tblPr>
              <a:tblGrid>
                <a:gridCol w="2902350"/>
                <a:gridCol w="2902350"/>
                <a:gridCol w="2902350"/>
                <a:gridCol w="2902350"/>
              </a:tblGrid>
              <a:tr h="396200">
                <a:tc>
                  <a:txBody>
                    <a:bodyPr/>
                    <a:lstStyle/>
                    <a:p>
                      <a:pPr indent="0" lvl="0" marL="0" rtl="0" algn="ctr">
                        <a:spcBef>
                          <a:spcPts val="0"/>
                        </a:spcBef>
                        <a:spcAft>
                          <a:spcPts val="0"/>
                        </a:spcAft>
                        <a:buNone/>
                      </a:pPr>
                      <a:r>
                        <a:rPr b="1" lang="en-US">
                          <a:solidFill>
                            <a:schemeClr val="lt1"/>
                          </a:solidFill>
                        </a:rPr>
                        <a:t>XDS’s support profile</a:t>
                      </a:r>
                      <a:endParaRPr b="1">
                        <a:solidFill>
                          <a:schemeClr val="lt1"/>
                        </a:solidFill>
                      </a:endParaRPr>
                    </a:p>
                  </a:txBody>
                  <a:tcPr marT="91425" marB="91425" marR="91425" marL="91425">
                    <a:solidFill>
                      <a:srgbClr val="0091B9"/>
                    </a:solidFill>
                  </a:tcPr>
                </a:tc>
                <a:tc>
                  <a:txBody>
                    <a:bodyPr/>
                    <a:lstStyle/>
                    <a:p>
                      <a:pPr indent="0" lvl="0" marL="0" rtl="0" algn="ctr">
                        <a:spcBef>
                          <a:spcPts val="0"/>
                        </a:spcBef>
                        <a:spcAft>
                          <a:spcPts val="0"/>
                        </a:spcAft>
                        <a:buNone/>
                      </a:pPr>
                      <a:r>
                        <a:rPr b="1" lang="en-US">
                          <a:solidFill>
                            <a:schemeClr val="lt1"/>
                          </a:solidFill>
                        </a:rPr>
                        <a:t>FHIR equivalent</a:t>
                      </a:r>
                      <a:endParaRPr b="1">
                        <a:solidFill>
                          <a:schemeClr val="lt1"/>
                        </a:solidFill>
                      </a:endParaRPr>
                    </a:p>
                  </a:txBody>
                  <a:tcPr marT="91425" marB="91425" marR="91425" marL="91425">
                    <a:solidFill>
                      <a:srgbClr val="0091B9"/>
                    </a:solidFill>
                  </a:tcPr>
                </a:tc>
                <a:tc>
                  <a:txBody>
                    <a:bodyPr/>
                    <a:lstStyle/>
                    <a:p>
                      <a:pPr indent="0" lvl="0" marL="0" rtl="0" algn="ctr">
                        <a:spcBef>
                          <a:spcPts val="0"/>
                        </a:spcBef>
                        <a:spcAft>
                          <a:spcPts val="0"/>
                        </a:spcAft>
                        <a:buNone/>
                      </a:pPr>
                      <a:r>
                        <a:rPr b="1" lang="en-US">
                          <a:solidFill>
                            <a:schemeClr val="lt1"/>
                          </a:solidFill>
                        </a:rPr>
                        <a:t>Description</a:t>
                      </a:r>
                      <a:endParaRPr b="1">
                        <a:solidFill>
                          <a:schemeClr val="lt1"/>
                        </a:solidFill>
                      </a:endParaRPr>
                    </a:p>
                  </a:txBody>
                  <a:tcPr marT="91425" marB="91425" marR="91425" marL="91425">
                    <a:solidFill>
                      <a:srgbClr val="0091B9"/>
                    </a:solidFill>
                  </a:tcPr>
                </a:tc>
                <a:tc>
                  <a:txBody>
                    <a:bodyPr/>
                    <a:lstStyle/>
                    <a:p>
                      <a:pPr indent="0" lvl="0" marL="0" rtl="0" algn="ctr">
                        <a:spcBef>
                          <a:spcPts val="0"/>
                        </a:spcBef>
                        <a:spcAft>
                          <a:spcPts val="0"/>
                        </a:spcAft>
                        <a:buNone/>
                      </a:pPr>
                      <a:r>
                        <a:rPr b="1" lang="en-US">
                          <a:solidFill>
                            <a:schemeClr val="lt1"/>
                          </a:solidFill>
                        </a:rPr>
                        <a:t>FHIR reference</a:t>
                      </a:r>
                      <a:endParaRPr b="1">
                        <a:solidFill>
                          <a:schemeClr val="lt1"/>
                        </a:solidFill>
                      </a:endParaRPr>
                    </a:p>
                  </a:txBody>
                  <a:tcPr marT="91425" marB="91425" marR="91425" marL="91425">
                    <a:solidFill>
                      <a:srgbClr val="0091B9"/>
                    </a:solidFill>
                  </a:tcPr>
                </a:tc>
              </a:tr>
              <a:tr h="609575">
                <a:tc>
                  <a:txBody>
                    <a:bodyPr/>
                    <a:lstStyle/>
                    <a:p>
                      <a:pPr indent="0" lvl="0" marL="0" rtl="0" algn="l">
                        <a:spcBef>
                          <a:spcPts val="0"/>
                        </a:spcBef>
                        <a:spcAft>
                          <a:spcPts val="0"/>
                        </a:spcAft>
                        <a:buNone/>
                      </a:pPr>
                      <a:r>
                        <a:rPr b="1" lang="en-US"/>
                        <a:t>PDQ v2 v3</a:t>
                      </a:r>
                      <a:endParaRPr b="1"/>
                    </a:p>
                  </a:txBody>
                  <a:tcPr marT="91425" marB="91425" marR="91425" marL="91425"/>
                </a:tc>
                <a:tc>
                  <a:txBody>
                    <a:bodyPr/>
                    <a:lstStyle/>
                    <a:p>
                      <a:pPr indent="0" lvl="0" marL="0" rtl="0" algn="l">
                        <a:spcBef>
                          <a:spcPts val="0"/>
                        </a:spcBef>
                        <a:spcAft>
                          <a:spcPts val="0"/>
                        </a:spcAft>
                        <a:buNone/>
                      </a:pPr>
                      <a:r>
                        <a:rPr lang="en-US"/>
                        <a:t>PDQm</a:t>
                      </a:r>
                      <a:endParaRPr/>
                    </a:p>
                  </a:txBody>
                  <a:tcPr marT="91425" marB="91425" marR="91425" marL="91425"/>
                </a:tc>
                <a:tc>
                  <a:txBody>
                    <a:bodyPr/>
                    <a:lstStyle/>
                    <a:p>
                      <a:pPr indent="0" lvl="0" marL="0" rtl="0" algn="l">
                        <a:spcBef>
                          <a:spcPts val="0"/>
                        </a:spcBef>
                        <a:spcAft>
                          <a:spcPts val="0"/>
                        </a:spcAft>
                        <a:buNone/>
                      </a:pPr>
                      <a:r>
                        <a:rPr lang="en-US"/>
                        <a:t>patient demographics discovery</a:t>
                      </a:r>
                      <a:endParaRPr/>
                    </a:p>
                  </a:txBody>
                  <a:tcPr marT="91425" marB="91425" marR="91425" marL="91425"/>
                </a:tc>
                <a:tc>
                  <a:txBody>
                    <a:bodyPr/>
                    <a:lstStyle/>
                    <a:p>
                      <a:pPr indent="0" lvl="0" marL="0" rtl="0" algn="l">
                        <a:spcBef>
                          <a:spcPts val="0"/>
                        </a:spcBef>
                        <a:spcAft>
                          <a:spcPts val="0"/>
                        </a:spcAft>
                        <a:buNone/>
                      </a:pPr>
                      <a:r>
                        <a:rPr lang="en-US" u="sng">
                          <a:solidFill>
                            <a:schemeClr val="hlink"/>
                          </a:solidFill>
                          <a:hlinkClick r:id="rId3"/>
                        </a:rPr>
                        <a:t>https://profiles.ihe.net/ITI/PDQm/index.html</a:t>
                      </a:r>
                      <a:endParaRPr/>
                    </a:p>
                  </a:txBody>
                  <a:tcPr marT="91425" marB="91425" marR="91425" marL="91425"/>
                </a:tc>
              </a:tr>
              <a:tr h="609575">
                <a:tc>
                  <a:txBody>
                    <a:bodyPr/>
                    <a:lstStyle/>
                    <a:p>
                      <a:pPr indent="0" lvl="0" marL="0" rtl="0" algn="l">
                        <a:spcBef>
                          <a:spcPts val="0"/>
                        </a:spcBef>
                        <a:spcAft>
                          <a:spcPts val="0"/>
                        </a:spcAft>
                        <a:buNone/>
                      </a:pPr>
                      <a:r>
                        <a:rPr b="1" lang="en-US"/>
                        <a:t>PIX v2 v3</a:t>
                      </a:r>
                      <a:endParaRPr b="1"/>
                    </a:p>
                  </a:txBody>
                  <a:tcPr marT="91425" marB="91425" marR="91425" marL="91425"/>
                </a:tc>
                <a:tc>
                  <a:txBody>
                    <a:bodyPr/>
                    <a:lstStyle/>
                    <a:p>
                      <a:pPr indent="0" lvl="0" marL="0" rtl="0" algn="l">
                        <a:spcBef>
                          <a:spcPts val="0"/>
                        </a:spcBef>
                        <a:spcAft>
                          <a:spcPts val="0"/>
                        </a:spcAft>
                        <a:buNone/>
                      </a:pPr>
                      <a:r>
                        <a:rPr lang="en-US"/>
                        <a:t>PIXm</a:t>
                      </a:r>
                      <a:endParaRPr/>
                    </a:p>
                  </a:txBody>
                  <a:tcPr marT="91425" marB="91425" marR="91425" marL="91425"/>
                </a:tc>
                <a:tc>
                  <a:txBody>
                    <a:bodyPr/>
                    <a:lstStyle/>
                    <a:p>
                      <a:pPr indent="0" lvl="0" marL="0" rtl="0" algn="l">
                        <a:spcBef>
                          <a:spcPts val="0"/>
                        </a:spcBef>
                        <a:spcAft>
                          <a:spcPts val="0"/>
                        </a:spcAft>
                        <a:buNone/>
                      </a:pPr>
                      <a:r>
                        <a:rPr lang="en-US"/>
                        <a:t>patient identifiers discovery</a:t>
                      </a:r>
                      <a:endParaRPr/>
                    </a:p>
                  </a:txBody>
                  <a:tcPr marT="91425" marB="91425" marR="91425" marL="91425"/>
                </a:tc>
                <a:tc>
                  <a:txBody>
                    <a:bodyPr/>
                    <a:lstStyle/>
                    <a:p>
                      <a:pPr indent="0" lvl="0" marL="0" rtl="0" algn="l">
                        <a:spcBef>
                          <a:spcPts val="0"/>
                        </a:spcBef>
                        <a:spcAft>
                          <a:spcPts val="0"/>
                        </a:spcAft>
                        <a:buNone/>
                      </a:pPr>
                      <a:r>
                        <a:rPr lang="en-US" u="sng">
                          <a:solidFill>
                            <a:schemeClr val="hlink"/>
                          </a:solidFill>
                          <a:hlinkClick r:id="rId4"/>
                        </a:rPr>
                        <a:t>https://profiles.ihe.net/ITI/PIXm/index.html</a:t>
                      </a:r>
                      <a:endParaRPr/>
                    </a:p>
                  </a:txBody>
                  <a:tcPr marT="91425" marB="91425" marR="91425" marL="91425"/>
                </a:tc>
              </a:tr>
              <a:tr h="609575">
                <a:tc>
                  <a:txBody>
                    <a:bodyPr/>
                    <a:lstStyle/>
                    <a:p>
                      <a:pPr indent="0" lvl="0" marL="0" rtl="0" algn="l">
                        <a:spcBef>
                          <a:spcPts val="0"/>
                        </a:spcBef>
                        <a:spcAft>
                          <a:spcPts val="0"/>
                        </a:spcAft>
                        <a:buNone/>
                      </a:pPr>
                      <a:r>
                        <a:rPr b="1" lang="en-US"/>
                        <a:t>XUA</a:t>
                      </a:r>
                      <a:endParaRPr b="1"/>
                    </a:p>
                  </a:txBody>
                  <a:tcPr marT="91425" marB="91425" marR="91425" marL="91425"/>
                </a:tc>
                <a:tc>
                  <a:txBody>
                    <a:bodyPr/>
                    <a:lstStyle/>
                    <a:p>
                      <a:pPr indent="0" lvl="0" marL="0" rtl="0" algn="l">
                        <a:spcBef>
                          <a:spcPts val="0"/>
                        </a:spcBef>
                        <a:spcAft>
                          <a:spcPts val="0"/>
                        </a:spcAft>
                        <a:buNone/>
                      </a:pPr>
                      <a:r>
                        <a:rPr lang="en-US"/>
                        <a:t>IUA</a:t>
                      </a:r>
                      <a:endParaRPr/>
                    </a:p>
                  </a:txBody>
                  <a:tcPr marT="91425" marB="91425" marR="91425" marL="91425"/>
                </a:tc>
                <a:tc>
                  <a:txBody>
                    <a:bodyPr/>
                    <a:lstStyle/>
                    <a:p>
                      <a:pPr indent="0" lvl="0" marL="0" rtl="0" algn="l">
                        <a:spcBef>
                          <a:spcPts val="0"/>
                        </a:spcBef>
                        <a:spcAft>
                          <a:spcPts val="0"/>
                        </a:spcAft>
                        <a:buNone/>
                      </a:pPr>
                      <a:r>
                        <a:rPr lang="en-US"/>
                        <a:t>handling of authentications protocols</a:t>
                      </a:r>
                      <a:endParaRPr/>
                    </a:p>
                  </a:txBody>
                  <a:tcPr marT="91425" marB="91425" marR="91425" marL="91425"/>
                </a:tc>
                <a:tc>
                  <a:txBody>
                    <a:bodyPr/>
                    <a:lstStyle/>
                    <a:p>
                      <a:pPr indent="0" lvl="0" marL="0" rtl="0" algn="l">
                        <a:spcBef>
                          <a:spcPts val="0"/>
                        </a:spcBef>
                        <a:spcAft>
                          <a:spcPts val="0"/>
                        </a:spcAft>
                        <a:buNone/>
                      </a:pPr>
                      <a:r>
                        <a:rPr lang="en-US" u="sng">
                          <a:solidFill>
                            <a:schemeClr val="hlink"/>
                          </a:solidFill>
                          <a:hlinkClick r:id="rId5"/>
                        </a:rPr>
                        <a:t>https://profiles.ihe.net/ITI/IUA/index.html</a:t>
                      </a:r>
                      <a:endParaRPr/>
                    </a:p>
                  </a:txBody>
                  <a:tcPr marT="91425" marB="91425" marR="91425" marL="91425"/>
                </a:tc>
              </a:tr>
              <a:tr h="1463000">
                <a:tc>
                  <a:txBody>
                    <a:bodyPr/>
                    <a:lstStyle/>
                    <a:p>
                      <a:pPr indent="0" lvl="0" marL="0" rtl="0" algn="l">
                        <a:spcBef>
                          <a:spcPts val="0"/>
                        </a:spcBef>
                        <a:spcAft>
                          <a:spcPts val="0"/>
                        </a:spcAft>
                        <a:buNone/>
                      </a:pPr>
                      <a:r>
                        <a:rPr b="1" lang="en-US"/>
                        <a:t>ATNA</a:t>
                      </a:r>
                      <a:endParaRPr b="1"/>
                    </a:p>
                  </a:txBody>
                  <a:tcPr marT="91425" marB="91425" marR="91425" marL="91425"/>
                </a:tc>
                <a:tc>
                  <a:txBody>
                    <a:bodyPr/>
                    <a:lstStyle/>
                    <a:p>
                      <a:pPr indent="0" lvl="0" marL="0" rtl="0" algn="l">
                        <a:spcBef>
                          <a:spcPts val="0"/>
                        </a:spcBef>
                        <a:spcAft>
                          <a:spcPts val="0"/>
                        </a:spcAft>
                        <a:buNone/>
                      </a:pPr>
                      <a:r>
                        <a:rPr lang="en-US">
                          <a:solidFill>
                            <a:schemeClr val="dk1"/>
                          </a:solidFill>
                        </a:rPr>
                        <a:t>BALP,</a:t>
                      </a:r>
                      <a:endParaRPr>
                        <a:solidFill>
                          <a:schemeClr val="dk1"/>
                        </a:solidFill>
                      </a:endParaRPr>
                    </a:p>
                    <a:p>
                      <a:pPr indent="0" lvl="0" marL="0" rtl="0" algn="l">
                        <a:spcBef>
                          <a:spcPts val="0"/>
                        </a:spcBef>
                        <a:spcAft>
                          <a:spcPts val="0"/>
                        </a:spcAft>
                        <a:buNone/>
                      </a:pPr>
                      <a:r>
                        <a:rPr lang="en-US">
                          <a:solidFill>
                            <a:schemeClr val="dk1"/>
                          </a:solidFill>
                        </a:rPr>
                        <a:t>RESTful query and feed to ATNA</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handling of secure HTTP protocols and events auditing</a:t>
                      </a:r>
                      <a:endParaRPr/>
                    </a:p>
                  </a:txBody>
                  <a:tcPr marT="91425" marB="91425" marR="91425" marL="91425"/>
                </a:tc>
                <a:tc>
                  <a:txBody>
                    <a:bodyPr/>
                    <a:lstStyle/>
                    <a:p>
                      <a:pPr indent="0" lvl="0" marL="0" rtl="0" algn="l">
                        <a:spcBef>
                          <a:spcPts val="0"/>
                        </a:spcBef>
                        <a:spcAft>
                          <a:spcPts val="0"/>
                        </a:spcAft>
                        <a:buNone/>
                      </a:pPr>
                      <a:r>
                        <a:rPr lang="en-US" u="sng">
                          <a:solidFill>
                            <a:schemeClr val="hlink"/>
                          </a:solidFill>
                          <a:hlinkClick r:id="rId6"/>
                        </a:rPr>
                        <a:t>https://profiles.ihe.net/ITI/BALP/index.html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u="sng">
                          <a:solidFill>
                            <a:schemeClr val="hlink"/>
                          </a:solidFill>
                          <a:hlinkClick r:id="rId7"/>
                        </a:rPr>
                        <a:t>https://www.ihe.net/uploadedFiles/Documents/ITI/IHE_ITI_Suppl_RESTful-ATNA.pdf</a:t>
                      </a:r>
                      <a:endParaRPr>
                        <a:solidFill>
                          <a:schemeClr val="dk1"/>
                        </a:solidFill>
                      </a:endParaRPr>
                    </a:p>
                  </a:txBody>
                  <a:tcPr marT="91425" marB="91425" marR="91425" marL="91425"/>
                </a:tc>
              </a:tr>
              <a:tr h="609575">
                <a:tc>
                  <a:txBody>
                    <a:bodyPr/>
                    <a:lstStyle/>
                    <a:p>
                      <a:pPr indent="0" lvl="0" marL="0" rtl="0" algn="l">
                        <a:spcBef>
                          <a:spcPts val="0"/>
                        </a:spcBef>
                        <a:spcAft>
                          <a:spcPts val="0"/>
                        </a:spcAft>
                        <a:buNone/>
                      </a:pPr>
                      <a:r>
                        <a:rPr b="1" lang="en-US"/>
                        <a:t>DSUB</a:t>
                      </a:r>
                      <a:endParaRPr b="1"/>
                    </a:p>
                  </a:txBody>
                  <a:tcPr marT="91425" marB="91425" marR="91425" marL="91425"/>
                </a:tc>
                <a:tc>
                  <a:txBody>
                    <a:bodyPr/>
                    <a:lstStyle/>
                    <a:p>
                      <a:pPr indent="0" lvl="0" marL="0" rtl="0" algn="l">
                        <a:spcBef>
                          <a:spcPts val="0"/>
                        </a:spcBef>
                        <a:spcAft>
                          <a:spcPts val="0"/>
                        </a:spcAft>
                        <a:buNone/>
                      </a:pPr>
                      <a:r>
                        <a:rPr lang="en-US">
                          <a:solidFill>
                            <a:schemeClr val="dk1"/>
                          </a:solidFill>
                        </a:rPr>
                        <a:t>DSUB for mobile</a:t>
                      </a:r>
                      <a:endParaRPr>
                        <a:solidFill>
                          <a:schemeClr val="dk1"/>
                        </a:solidFill>
                      </a:endParaRPr>
                    </a:p>
                    <a:p>
                      <a:pPr indent="0" lvl="0" marL="0" rtl="0" algn="l">
                        <a:spcBef>
                          <a:spcPts val="0"/>
                        </a:spcBef>
                        <a:spcAft>
                          <a:spcPts val="0"/>
                        </a:spcAft>
                        <a:buNone/>
                      </a:pPr>
                      <a:r>
                        <a:rPr lang="en-US" sz="800">
                          <a:solidFill>
                            <a:schemeClr val="dk1"/>
                          </a:solidFill>
                        </a:rPr>
                        <a:t>         (currently ongoing)</a:t>
                      </a:r>
                      <a:r>
                        <a:rPr lang="en-US">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Handling of document subscription and notifications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u="sng">
                          <a:solidFill>
                            <a:schemeClr val="hlink"/>
                          </a:solidFill>
                          <a:hlinkClick r:id="rId8"/>
                        </a:rPr>
                        <a:t>http://build.fhir.org/ig/IHE/ITI.DSUBm/branches/master/index.html</a:t>
                      </a:r>
                      <a:endParaRPr>
                        <a:solidFill>
                          <a:schemeClr val="dk1"/>
                        </a:solidFill>
                      </a:endParaRPr>
                    </a:p>
                  </a:txBody>
                  <a:tcPr marT="91425" marB="91425" marR="91425" marL="91425"/>
                </a:tc>
              </a:tr>
            </a:tbl>
          </a:graphicData>
        </a:graphic>
      </p:graphicFrame>
      <p:pic>
        <p:nvPicPr>
          <p:cNvPr id="638" name="Google Shape;638;g223fec9301a_0_392"/>
          <p:cNvPicPr preferRelativeResize="0"/>
          <p:nvPr/>
        </p:nvPicPr>
        <p:blipFill rotWithShape="1">
          <a:blip r:embed="rId9">
            <a:alphaModFix/>
          </a:blip>
          <a:srcRect b="24964" l="0" r="0" t="0"/>
          <a:stretch/>
        </p:blipFill>
        <p:spPr>
          <a:xfrm>
            <a:off x="11450900" y="5879575"/>
            <a:ext cx="332100" cy="2911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24e635d1b62_0_0"/>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sz="3200"/>
              <a:t>XDS to FHIR: Object Mapping</a:t>
            </a:r>
            <a:endParaRPr sz="3200"/>
          </a:p>
        </p:txBody>
      </p:sp>
      <p:sp>
        <p:nvSpPr>
          <p:cNvPr id="644" name="Google Shape;644;g24e635d1b62_0_0"/>
          <p:cNvSpPr txBox="1"/>
          <p:nvPr>
            <p:ph idx="1" type="body"/>
          </p:nvPr>
        </p:nvSpPr>
        <p:spPr>
          <a:xfrm>
            <a:off x="6126774" y="2075825"/>
            <a:ext cx="5257800" cy="42252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None/>
            </a:pPr>
            <a:r>
              <a:t/>
            </a:r>
            <a:endParaRPr b="1" sz="2200">
              <a:solidFill>
                <a:srgbClr val="757070"/>
              </a:solidFill>
            </a:endParaRPr>
          </a:p>
          <a:p>
            <a:pPr indent="0" lvl="0" marL="0" rtl="0" algn="l">
              <a:spcBef>
                <a:spcPts val="0"/>
              </a:spcBef>
              <a:spcAft>
                <a:spcPts val="0"/>
              </a:spcAft>
              <a:buNone/>
            </a:pPr>
            <a:r>
              <a:t/>
            </a:r>
            <a:endParaRPr b="1" sz="2200">
              <a:solidFill>
                <a:srgbClr val="757070"/>
              </a:solidFill>
            </a:endParaRPr>
          </a:p>
          <a:p>
            <a:pPr indent="-190500" lvl="0" marL="228600" rtl="0" algn="l">
              <a:spcBef>
                <a:spcPts val="0"/>
              </a:spcBef>
              <a:spcAft>
                <a:spcPts val="0"/>
              </a:spcAft>
              <a:buClr>
                <a:srgbClr val="757070"/>
              </a:buClr>
              <a:buSzPts val="2200"/>
              <a:buFont typeface="Calibri"/>
              <a:buChar char="•"/>
            </a:pPr>
            <a:r>
              <a:rPr b="1" lang="en-US" sz="2200">
                <a:solidFill>
                  <a:srgbClr val="757070"/>
                </a:solidFill>
              </a:rPr>
              <a:t>DocumentReference</a:t>
            </a:r>
            <a:endParaRPr b="1" sz="2200">
              <a:solidFill>
                <a:srgbClr val="757070"/>
              </a:solidFill>
            </a:endParaRPr>
          </a:p>
          <a:p>
            <a:pPr indent="0" lvl="0" marL="0" rtl="0" algn="l">
              <a:spcBef>
                <a:spcPts val="0"/>
              </a:spcBef>
              <a:spcAft>
                <a:spcPts val="0"/>
              </a:spcAft>
              <a:buNone/>
            </a:pPr>
            <a:r>
              <a:t/>
            </a:r>
            <a:endParaRPr b="1" sz="2200">
              <a:solidFill>
                <a:srgbClr val="757070"/>
              </a:solidFill>
            </a:endParaRPr>
          </a:p>
          <a:p>
            <a:pPr indent="-190500" lvl="0" marL="228600" rtl="0" algn="l">
              <a:spcBef>
                <a:spcPts val="0"/>
              </a:spcBef>
              <a:spcAft>
                <a:spcPts val="0"/>
              </a:spcAft>
              <a:buClr>
                <a:srgbClr val="757070"/>
              </a:buClr>
              <a:buSzPts val="2200"/>
              <a:buFont typeface="Calibri"/>
              <a:buChar char="•"/>
            </a:pPr>
            <a:r>
              <a:rPr b="1" lang="en-US" sz="2200">
                <a:solidFill>
                  <a:srgbClr val="757070"/>
                </a:solidFill>
              </a:rPr>
              <a:t>List</a:t>
            </a:r>
            <a:endParaRPr b="1" sz="2200">
              <a:solidFill>
                <a:srgbClr val="757070"/>
              </a:solidFill>
            </a:endParaRPr>
          </a:p>
          <a:p>
            <a:pPr indent="0" lvl="0" marL="0" rtl="0" algn="l">
              <a:spcBef>
                <a:spcPts val="0"/>
              </a:spcBef>
              <a:spcAft>
                <a:spcPts val="0"/>
              </a:spcAft>
              <a:buNone/>
            </a:pPr>
            <a:r>
              <a:t/>
            </a:r>
            <a:endParaRPr sz="2200">
              <a:solidFill>
                <a:srgbClr val="757070"/>
              </a:solidFill>
            </a:endParaRPr>
          </a:p>
          <a:p>
            <a:pPr indent="-190500" lvl="0" marL="228600" rtl="0" algn="l">
              <a:spcBef>
                <a:spcPts val="0"/>
              </a:spcBef>
              <a:spcAft>
                <a:spcPts val="0"/>
              </a:spcAft>
              <a:buClr>
                <a:srgbClr val="757070"/>
              </a:buClr>
              <a:buSzPts val="2200"/>
              <a:buFont typeface="Calibri"/>
              <a:buChar char="•"/>
            </a:pPr>
            <a:r>
              <a:rPr i="1" lang="en-US" sz="2200">
                <a:solidFill>
                  <a:srgbClr val="757070"/>
                </a:solidFill>
              </a:rPr>
              <a:t>references</a:t>
            </a:r>
            <a:endParaRPr i="1" sz="2200">
              <a:solidFill>
                <a:srgbClr val="757070"/>
              </a:solidFill>
            </a:endParaRPr>
          </a:p>
          <a:p>
            <a:pPr indent="0" lvl="0" marL="228600" rtl="0" algn="l">
              <a:spcBef>
                <a:spcPts val="0"/>
              </a:spcBef>
              <a:spcAft>
                <a:spcPts val="0"/>
              </a:spcAft>
              <a:buNone/>
            </a:pPr>
            <a:r>
              <a:t/>
            </a:r>
            <a:endParaRPr i="1" sz="2200">
              <a:solidFill>
                <a:srgbClr val="757070"/>
              </a:solidFill>
            </a:endParaRPr>
          </a:p>
          <a:p>
            <a:pPr indent="-190500" lvl="0" marL="228600" rtl="0" algn="l">
              <a:spcBef>
                <a:spcPts val="0"/>
              </a:spcBef>
              <a:spcAft>
                <a:spcPts val="0"/>
              </a:spcAft>
              <a:buClr>
                <a:srgbClr val="757070"/>
              </a:buClr>
              <a:buSzPts val="2200"/>
              <a:buFont typeface="Calibri"/>
              <a:buChar char="•"/>
            </a:pPr>
            <a:r>
              <a:rPr b="1" lang="en-US" sz="2200">
                <a:solidFill>
                  <a:srgbClr val="757070"/>
                </a:solidFill>
              </a:rPr>
              <a:t>Binary</a:t>
            </a:r>
            <a:endParaRPr sz="2200">
              <a:solidFill>
                <a:srgbClr val="757070"/>
              </a:solidFill>
            </a:endParaRPr>
          </a:p>
        </p:txBody>
      </p:sp>
      <p:sp>
        <p:nvSpPr>
          <p:cNvPr id="645" name="Google Shape;645;g24e635d1b62_0_0"/>
          <p:cNvSpPr txBox="1"/>
          <p:nvPr/>
        </p:nvSpPr>
        <p:spPr>
          <a:xfrm>
            <a:off x="990600" y="2149629"/>
            <a:ext cx="4411500" cy="2615700"/>
          </a:xfrm>
          <a:prstGeom prst="rect">
            <a:avLst/>
          </a:prstGeom>
          <a:noFill/>
          <a:ln>
            <a:noFill/>
          </a:ln>
        </p:spPr>
        <p:txBody>
          <a:bodyPr anchorCtr="0" anchor="t" bIns="45700" lIns="91425" spcFirstLastPara="1" rIns="91425" wrap="square" tIns="45700">
            <a:noAutofit/>
          </a:bodyPr>
          <a:lstStyle/>
          <a:p>
            <a:pPr indent="-241300" lvl="0" marL="228600" marR="0" rtl="0" algn="l">
              <a:lnSpc>
                <a:spcPct val="90000"/>
              </a:lnSpc>
              <a:spcBef>
                <a:spcPts val="0"/>
              </a:spcBef>
              <a:spcAft>
                <a:spcPts val="0"/>
              </a:spcAft>
              <a:buClr>
                <a:srgbClr val="757070"/>
              </a:buClr>
              <a:buSzPts val="2200"/>
              <a:buFont typeface="Calibri"/>
              <a:buChar char="•"/>
            </a:pPr>
            <a:r>
              <a:rPr b="1" lang="en-US" sz="2200">
                <a:solidFill>
                  <a:srgbClr val="757070"/>
                </a:solidFill>
                <a:latin typeface="Calibri"/>
                <a:ea typeface="Calibri"/>
                <a:cs typeface="Calibri"/>
                <a:sym typeface="Calibri"/>
              </a:rPr>
              <a:t>DocumentEntry</a:t>
            </a:r>
            <a:endParaRPr b="1" sz="2200">
              <a:solidFill>
                <a:srgbClr val="757070"/>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2200">
              <a:solidFill>
                <a:srgbClr val="757070"/>
              </a:solidFill>
              <a:latin typeface="Calibri"/>
              <a:ea typeface="Calibri"/>
              <a:cs typeface="Calibri"/>
              <a:sym typeface="Calibri"/>
            </a:endParaRPr>
          </a:p>
          <a:p>
            <a:pPr indent="-241300" lvl="0" marL="228600" marR="0" rtl="0" algn="l">
              <a:lnSpc>
                <a:spcPct val="90000"/>
              </a:lnSpc>
              <a:spcBef>
                <a:spcPts val="0"/>
              </a:spcBef>
              <a:spcAft>
                <a:spcPts val="0"/>
              </a:spcAft>
              <a:buClr>
                <a:srgbClr val="757070"/>
              </a:buClr>
              <a:buSzPts val="2200"/>
              <a:buFont typeface="Calibri"/>
              <a:buChar char="•"/>
            </a:pPr>
            <a:r>
              <a:rPr b="1" lang="en-US" sz="2200">
                <a:solidFill>
                  <a:srgbClr val="757070"/>
                </a:solidFill>
                <a:latin typeface="Calibri"/>
                <a:ea typeface="Calibri"/>
                <a:cs typeface="Calibri"/>
                <a:sym typeface="Calibri"/>
              </a:rPr>
              <a:t>SubmissionSet</a:t>
            </a:r>
            <a:endParaRPr b="1" sz="2200">
              <a:solidFill>
                <a:srgbClr val="757070"/>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2200">
              <a:solidFill>
                <a:srgbClr val="757070"/>
              </a:solidFill>
              <a:latin typeface="Calibri"/>
              <a:ea typeface="Calibri"/>
              <a:cs typeface="Calibri"/>
              <a:sym typeface="Calibri"/>
            </a:endParaRPr>
          </a:p>
          <a:p>
            <a:pPr indent="-241300" lvl="0" marL="228600" marR="0" rtl="0" algn="l">
              <a:lnSpc>
                <a:spcPct val="90000"/>
              </a:lnSpc>
              <a:spcBef>
                <a:spcPts val="0"/>
              </a:spcBef>
              <a:spcAft>
                <a:spcPts val="0"/>
              </a:spcAft>
              <a:buClr>
                <a:srgbClr val="757070"/>
              </a:buClr>
              <a:buSzPts val="2200"/>
              <a:buFont typeface="Calibri"/>
              <a:buChar char="•"/>
            </a:pPr>
            <a:r>
              <a:rPr b="1" lang="en-US" sz="2200">
                <a:solidFill>
                  <a:srgbClr val="757070"/>
                </a:solidFill>
                <a:latin typeface="Calibri"/>
                <a:ea typeface="Calibri"/>
                <a:cs typeface="Calibri"/>
                <a:sym typeface="Calibri"/>
              </a:rPr>
              <a:t>Folder</a:t>
            </a:r>
            <a:endParaRPr b="1" sz="2200">
              <a:solidFill>
                <a:srgbClr val="757070"/>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2200">
              <a:solidFill>
                <a:srgbClr val="757070"/>
              </a:solidFill>
              <a:latin typeface="Calibri"/>
              <a:ea typeface="Calibri"/>
              <a:cs typeface="Calibri"/>
              <a:sym typeface="Calibri"/>
            </a:endParaRPr>
          </a:p>
          <a:p>
            <a:pPr indent="-241300" lvl="0" marL="228600" marR="0" rtl="0" algn="l">
              <a:lnSpc>
                <a:spcPct val="90000"/>
              </a:lnSpc>
              <a:spcBef>
                <a:spcPts val="0"/>
              </a:spcBef>
              <a:spcAft>
                <a:spcPts val="0"/>
              </a:spcAft>
              <a:buClr>
                <a:srgbClr val="757070"/>
              </a:buClr>
              <a:buSzPts val="2200"/>
              <a:buFont typeface="Calibri"/>
              <a:buChar char="•"/>
            </a:pPr>
            <a:r>
              <a:rPr b="1" lang="en-US" sz="2200">
                <a:solidFill>
                  <a:srgbClr val="757070"/>
                </a:solidFill>
                <a:latin typeface="Calibri"/>
                <a:ea typeface="Calibri"/>
                <a:cs typeface="Calibri"/>
                <a:sym typeface="Calibri"/>
              </a:rPr>
              <a:t>Association</a:t>
            </a:r>
            <a:endParaRPr b="1" sz="2200">
              <a:solidFill>
                <a:srgbClr val="757070"/>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2200">
              <a:solidFill>
                <a:srgbClr val="757070"/>
              </a:solidFill>
              <a:latin typeface="Calibri"/>
              <a:ea typeface="Calibri"/>
              <a:cs typeface="Calibri"/>
              <a:sym typeface="Calibri"/>
            </a:endParaRPr>
          </a:p>
          <a:p>
            <a:pPr indent="-241300" lvl="0" marL="228600" marR="0" rtl="0" algn="l">
              <a:lnSpc>
                <a:spcPct val="90000"/>
              </a:lnSpc>
              <a:spcBef>
                <a:spcPts val="0"/>
              </a:spcBef>
              <a:spcAft>
                <a:spcPts val="0"/>
              </a:spcAft>
              <a:buClr>
                <a:srgbClr val="757070"/>
              </a:buClr>
              <a:buSzPts val="2200"/>
              <a:buFont typeface="Calibri"/>
              <a:buChar char="•"/>
            </a:pPr>
            <a:r>
              <a:rPr b="1" i="1" lang="en-US" sz="2200">
                <a:solidFill>
                  <a:srgbClr val="757070"/>
                </a:solidFill>
                <a:latin typeface="Calibri"/>
                <a:ea typeface="Calibri"/>
                <a:cs typeface="Calibri"/>
                <a:sym typeface="Calibri"/>
              </a:rPr>
              <a:t>Document</a:t>
            </a:r>
            <a:endParaRPr b="1" i="1" sz="2200">
              <a:solidFill>
                <a:srgbClr val="757070"/>
              </a:solidFill>
              <a:latin typeface="Calibri"/>
              <a:ea typeface="Calibri"/>
              <a:cs typeface="Calibri"/>
              <a:sym typeface="Calibri"/>
            </a:endParaRPr>
          </a:p>
        </p:txBody>
      </p:sp>
      <p:cxnSp>
        <p:nvCxnSpPr>
          <p:cNvPr id="646" name="Google Shape;646;g24e635d1b62_0_0"/>
          <p:cNvCxnSpPr/>
          <p:nvPr/>
        </p:nvCxnSpPr>
        <p:spPr>
          <a:xfrm>
            <a:off x="3165600" y="2329704"/>
            <a:ext cx="2946300" cy="469800"/>
          </a:xfrm>
          <a:prstGeom prst="straightConnector1">
            <a:avLst/>
          </a:prstGeom>
          <a:noFill/>
          <a:ln cap="flat" cmpd="sng" w="19050">
            <a:solidFill>
              <a:srgbClr val="0092B9"/>
            </a:solidFill>
            <a:prstDash val="solid"/>
            <a:round/>
            <a:headEnd len="med" w="med" type="none"/>
            <a:tailEnd len="med" w="med" type="stealth"/>
          </a:ln>
        </p:spPr>
      </p:cxnSp>
      <p:cxnSp>
        <p:nvCxnSpPr>
          <p:cNvPr id="647" name="Google Shape;647;g24e635d1b62_0_0"/>
          <p:cNvCxnSpPr/>
          <p:nvPr/>
        </p:nvCxnSpPr>
        <p:spPr>
          <a:xfrm>
            <a:off x="3002875" y="2959204"/>
            <a:ext cx="3123900" cy="485400"/>
          </a:xfrm>
          <a:prstGeom prst="straightConnector1">
            <a:avLst/>
          </a:prstGeom>
          <a:noFill/>
          <a:ln cap="flat" cmpd="sng" w="19050">
            <a:solidFill>
              <a:srgbClr val="0092B9"/>
            </a:solidFill>
            <a:prstDash val="solid"/>
            <a:round/>
            <a:headEnd len="med" w="med" type="none"/>
            <a:tailEnd len="med" w="med" type="stealth"/>
          </a:ln>
        </p:spPr>
      </p:cxnSp>
      <p:cxnSp>
        <p:nvCxnSpPr>
          <p:cNvPr id="648" name="Google Shape;648;g24e635d1b62_0_0"/>
          <p:cNvCxnSpPr/>
          <p:nvPr/>
        </p:nvCxnSpPr>
        <p:spPr>
          <a:xfrm flipH="1" rot="10800000">
            <a:off x="2278200" y="3489704"/>
            <a:ext cx="3833700" cy="114600"/>
          </a:xfrm>
          <a:prstGeom prst="straightConnector1">
            <a:avLst/>
          </a:prstGeom>
          <a:noFill/>
          <a:ln cap="flat" cmpd="sng" w="19050">
            <a:solidFill>
              <a:srgbClr val="0092B9"/>
            </a:solidFill>
            <a:prstDash val="solid"/>
            <a:round/>
            <a:headEnd len="med" w="med" type="none"/>
            <a:tailEnd len="med" w="med" type="stealth"/>
          </a:ln>
        </p:spPr>
      </p:cxnSp>
      <p:cxnSp>
        <p:nvCxnSpPr>
          <p:cNvPr id="649" name="Google Shape;649;g24e635d1b62_0_0"/>
          <p:cNvCxnSpPr>
            <a:endCxn id="644" idx="1"/>
          </p:cNvCxnSpPr>
          <p:nvPr/>
        </p:nvCxnSpPr>
        <p:spPr>
          <a:xfrm flipH="1" rot="10800000">
            <a:off x="2706174" y="4188425"/>
            <a:ext cx="3420600" cy="48300"/>
          </a:xfrm>
          <a:prstGeom prst="straightConnector1">
            <a:avLst/>
          </a:prstGeom>
          <a:noFill/>
          <a:ln cap="flat" cmpd="sng" w="19050">
            <a:solidFill>
              <a:srgbClr val="0092B9"/>
            </a:solidFill>
            <a:prstDash val="solid"/>
            <a:round/>
            <a:headEnd len="med" w="med" type="none"/>
            <a:tailEnd len="med" w="med" type="stealth"/>
          </a:ln>
        </p:spPr>
      </p:cxnSp>
      <p:cxnSp>
        <p:nvCxnSpPr>
          <p:cNvPr id="650" name="Google Shape;650;g24e635d1b62_0_0"/>
          <p:cNvCxnSpPr/>
          <p:nvPr/>
        </p:nvCxnSpPr>
        <p:spPr>
          <a:xfrm flipH="1" rot="10800000">
            <a:off x="2647975" y="4680429"/>
            <a:ext cx="3623700" cy="84900"/>
          </a:xfrm>
          <a:prstGeom prst="straightConnector1">
            <a:avLst/>
          </a:prstGeom>
          <a:noFill/>
          <a:ln cap="flat" cmpd="sng" w="19050">
            <a:solidFill>
              <a:srgbClr val="0092B9"/>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223fec9301a_0_1141"/>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sz="3200"/>
              <a:t>ITI-65 </a:t>
            </a:r>
            <a:r>
              <a:rPr lang="en-US" sz="3200"/>
              <a:t>Provide Document Bundle Transaction (Publication request)</a:t>
            </a:r>
            <a:endParaRPr sz="3200"/>
          </a:p>
        </p:txBody>
      </p:sp>
      <p:sp>
        <p:nvSpPr>
          <p:cNvPr id="656" name="Google Shape;656;g223fec9301a_0_1141"/>
          <p:cNvSpPr txBox="1"/>
          <p:nvPr>
            <p:ph idx="1" type="body"/>
          </p:nvPr>
        </p:nvSpPr>
        <p:spPr>
          <a:xfrm>
            <a:off x="6095999" y="1997225"/>
            <a:ext cx="5257800" cy="422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sz="2000"/>
              <a:t>Bundle (Create Transaction)</a:t>
            </a:r>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List (SubmissionSet)</a:t>
            </a:r>
            <a:endParaRPr sz="2000">
              <a:solidFill>
                <a:srgbClr val="757070"/>
              </a:solidFill>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DocumentReference</a:t>
            </a:r>
            <a:endParaRPr sz="2000">
              <a:solidFill>
                <a:srgbClr val="757070"/>
              </a:solidFill>
            </a:endParaRPr>
          </a:p>
          <a:p>
            <a:pPr indent="-228600" lvl="1" marL="685800" rtl="0" algn="l">
              <a:lnSpc>
                <a:spcPct val="90000"/>
              </a:lnSpc>
              <a:spcBef>
                <a:spcPts val="500"/>
              </a:spcBef>
              <a:spcAft>
                <a:spcPts val="0"/>
              </a:spcAft>
              <a:buClr>
                <a:srgbClr val="757070"/>
              </a:buClr>
              <a:buSzPts val="1600"/>
              <a:buChar char="•"/>
            </a:pPr>
            <a:r>
              <a:rPr lang="en-US" sz="1600">
                <a:solidFill>
                  <a:srgbClr val="757070"/>
                </a:solidFill>
              </a:rPr>
              <a:t>Binary</a:t>
            </a:r>
            <a:endParaRPr>
              <a:solidFill>
                <a:srgbClr val="757070"/>
              </a:solidFill>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DocumentReference</a:t>
            </a:r>
            <a:endParaRPr sz="2000">
              <a:solidFill>
                <a:srgbClr val="757070"/>
              </a:solidFill>
            </a:endParaRPr>
          </a:p>
          <a:p>
            <a:pPr indent="-228600" lvl="1" marL="685800" rtl="0" algn="l">
              <a:lnSpc>
                <a:spcPct val="90000"/>
              </a:lnSpc>
              <a:spcBef>
                <a:spcPts val="500"/>
              </a:spcBef>
              <a:spcAft>
                <a:spcPts val="0"/>
              </a:spcAft>
              <a:buClr>
                <a:srgbClr val="757070"/>
              </a:buClr>
              <a:buSzPts val="1600"/>
              <a:buChar char="•"/>
            </a:pPr>
            <a:r>
              <a:rPr lang="en-US" sz="1600">
                <a:solidFill>
                  <a:srgbClr val="757070"/>
                </a:solidFill>
              </a:rPr>
              <a:t>Binary</a:t>
            </a:r>
            <a:endParaRPr>
              <a:solidFill>
                <a:srgbClr val="757070"/>
              </a:solidFill>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DocumentReference</a:t>
            </a:r>
            <a:endParaRPr sz="2000">
              <a:solidFill>
                <a:srgbClr val="757070"/>
              </a:solidFill>
            </a:endParaRPr>
          </a:p>
          <a:p>
            <a:pPr indent="-228600" lvl="1" marL="685800" rtl="0" algn="l">
              <a:lnSpc>
                <a:spcPct val="90000"/>
              </a:lnSpc>
              <a:spcBef>
                <a:spcPts val="500"/>
              </a:spcBef>
              <a:spcAft>
                <a:spcPts val="0"/>
              </a:spcAft>
              <a:buClr>
                <a:srgbClr val="757070"/>
              </a:buClr>
              <a:buSzPts val="1600"/>
              <a:buChar char="•"/>
            </a:pPr>
            <a:r>
              <a:rPr lang="en-US" sz="1600">
                <a:solidFill>
                  <a:srgbClr val="757070"/>
                </a:solidFill>
              </a:rPr>
              <a:t>Binary</a:t>
            </a:r>
            <a:endParaRPr>
              <a:solidFill>
                <a:srgbClr val="757070"/>
              </a:solidFill>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List (Folder)</a:t>
            </a:r>
            <a:endParaRPr>
              <a:solidFill>
                <a:srgbClr val="757070"/>
              </a:solidFill>
            </a:endParaRPr>
          </a:p>
          <a:p>
            <a:pPr indent="-228600" lvl="0" marL="228600" rtl="0" algn="l">
              <a:lnSpc>
                <a:spcPct val="90000"/>
              </a:lnSpc>
              <a:spcBef>
                <a:spcPts val="1000"/>
              </a:spcBef>
              <a:spcAft>
                <a:spcPts val="0"/>
              </a:spcAft>
              <a:buClr>
                <a:schemeClr val="dk2"/>
              </a:buClr>
              <a:buSzPts val="2000"/>
              <a:buChar char="•"/>
            </a:pPr>
            <a:r>
              <a:rPr lang="en-US" sz="2000">
                <a:solidFill>
                  <a:srgbClr val="757070"/>
                </a:solidFill>
              </a:rPr>
              <a:t>*Patien</a:t>
            </a:r>
            <a:r>
              <a:rPr lang="en-US" sz="2000"/>
              <a:t>t*</a:t>
            </a:r>
            <a:endParaRPr/>
          </a:p>
        </p:txBody>
      </p:sp>
      <p:sp>
        <p:nvSpPr>
          <p:cNvPr id="657" name="Google Shape;657;g223fec9301a_0_1141"/>
          <p:cNvSpPr txBox="1"/>
          <p:nvPr/>
        </p:nvSpPr>
        <p:spPr>
          <a:xfrm>
            <a:off x="990599" y="2149636"/>
            <a:ext cx="4411500" cy="4225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57070"/>
              </a:buClr>
              <a:buSzPts val="2000"/>
              <a:buFont typeface="Arial"/>
              <a:buChar char="•"/>
            </a:pPr>
            <a:r>
              <a:rPr lang="en-US" sz="2000">
                <a:solidFill>
                  <a:srgbClr val="757070"/>
                </a:solidFill>
                <a:latin typeface="Calibri"/>
                <a:ea typeface="Calibri"/>
                <a:cs typeface="Calibri"/>
                <a:sym typeface="Calibri"/>
              </a:rPr>
              <a:t>Publish</a:t>
            </a:r>
            <a:endParaRPr>
              <a:solidFill>
                <a:srgbClr val="757070"/>
              </a:solidFill>
            </a:endParaRPr>
          </a:p>
          <a:p>
            <a:pPr indent="-228600" lvl="1" marL="685800" marR="0" rtl="0" algn="l">
              <a:lnSpc>
                <a:spcPct val="90000"/>
              </a:lnSpc>
              <a:spcBef>
                <a:spcPts val="500"/>
              </a:spcBef>
              <a:spcAft>
                <a:spcPts val="0"/>
              </a:spcAft>
              <a:buClr>
                <a:srgbClr val="757070"/>
              </a:buClr>
              <a:buSzPts val="1800"/>
              <a:buFont typeface="Arial"/>
              <a:buChar char="•"/>
            </a:pPr>
            <a:r>
              <a:rPr b="0" i="0" lang="en-US" sz="1800" u="none" cap="none" strike="noStrike">
                <a:solidFill>
                  <a:srgbClr val="757070"/>
                </a:solidFill>
                <a:latin typeface="Calibri"/>
                <a:ea typeface="Calibri"/>
                <a:cs typeface="Calibri"/>
                <a:sym typeface="Calibri"/>
              </a:rPr>
              <a:t>Used mostly with XDS Reg/Rep</a:t>
            </a:r>
            <a:r>
              <a:rPr lang="en-US">
                <a:solidFill>
                  <a:srgbClr val="757070"/>
                </a:solidFill>
              </a:rPr>
              <a:t> </a:t>
            </a:r>
            <a:r>
              <a:rPr b="0" i="0" lang="en-US" sz="1800" u="none" cap="none" strike="noStrike">
                <a:solidFill>
                  <a:srgbClr val="757070"/>
                </a:solidFill>
                <a:latin typeface="Calibri"/>
                <a:ea typeface="Calibri"/>
                <a:cs typeface="Calibri"/>
                <a:sym typeface="Calibri"/>
              </a:rPr>
              <a:t>to publish new documents, or replace old documents with new</a:t>
            </a:r>
            <a:endParaRPr>
              <a:solidFill>
                <a:srgbClr val="757070"/>
              </a:solidFill>
            </a:endParaRPr>
          </a:p>
          <a:p>
            <a:pPr indent="-228600" lvl="0" marL="228600" marR="0" rtl="0" algn="l">
              <a:lnSpc>
                <a:spcPct val="90000"/>
              </a:lnSpc>
              <a:spcBef>
                <a:spcPts val="1000"/>
              </a:spcBef>
              <a:spcAft>
                <a:spcPts val="0"/>
              </a:spcAft>
              <a:buClr>
                <a:srgbClr val="757070"/>
              </a:buClr>
              <a:buSzPts val="2000"/>
              <a:buFont typeface="Arial"/>
              <a:buChar char="•"/>
            </a:pPr>
            <a:r>
              <a:rPr lang="en-US" sz="2000">
                <a:solidFill>
                  <a:srgbClr val="757070"/>
                </a:solidFill>
                <a:latin typeface="Calibri"/>
                <a:ea typeface="Calibri"/>
                <a:cs typeface="Calibri"/>
                <a:sym typeface="Calibri"/>
              </a:rPr>
              <a:t>Push</a:t>
            </a:r>
            <a:endParaRPr>
              <a:solidFill>
                <a:srgbClr val="757070"/>
              </a:solidFill>
            </a:endParaRPr>
          </a:p>
          <a:p>
            <a:pPr indent="-228600" lvl="1" marL="685800" marR="0" rtl="0" algn="l">
              <a:lnSpc>
                <a:spcPct val="90000"/>
              </a:lnSpc>
              <a:spcBef>
                <a:spcPts val="500"/>
              </a:spcBef>
              <a:spcAft>
                <a:spcPts val="0"/>
              </a:spcAft>
              <a:buClr>
                <a:srgbClr val="757070"/>
              </a:buClr>
              <a:buSzPts val="1800"/>
              <a:buFont typeface="Arial"/>
              <a:buChar char="•"/>
            </a:pPr>
            <a:r>
              <a:rPr b="0" i="0" lang="en-US" sz="1800" u="none" cap="none" strike="noStrike">
                <a:solidFill>
                  <a:srgbClr val="757070"/>
                </a:solidFill>
                <a:latin typeface="Calibri"/>
                <a:ea typeface="Calibri"/>
                <a:cs typeface="Calibri"/>
                <a:sym typeface="Calibri"/>
              </a:rPr>
              <a:t>Used to send documents </a:t>
            </a:r>
            <a:endParaRPr>
              <a:solidFill>
                <a:srgbClr val="757070"/>
              </a:solidFill>
            </a:endParaRPr>
          </a:p>
        </p:txBody>
      </p:sp>
      <p:sp>
        <p:nvSpPr>
          <p:cNvPr id="658" name="Google Shape;658;g223fec9301a_0_1141"/>
          <p:cNvSpPr/>
          <p:nvPr/>
        </p:nvSpPr>
        <p:spPr>
          <a:xfrm>
            <a:off x="488731" y="4557933"/>
            <a:ext cx="1450200" cy="1070400"/>
          </a:xfrm>
          <a:prstGeom prst="rect">
            <a:avLst/>
          </a:prstGeom>
          <a:solidFill>
            <a:srgbClr val="0092B9"/>
          </a:solidFill>
          <a:ln cap="flat" cmpd="sng" w="12700">
            <a:solidFill>
              <a:srgbClr val="1E41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Document Source</a:t>
            </a:r>
            <a:endParaRPr>
              <a:solidFill>
                <a:schemeClr val="lt1"/>
              </a:solidFill>
            </a:endParaRPr>
          </a:p>
        </p:txBody>
      </p:sp>
      <p:sp>
        <p:nvSpPr>
          <p:cNvPr id="659" name="Google Shape;659;g223fec9301a_0_1141"/>
          <p:cNvSpPr/>
          <p:nvPr/>
        </p:nvSpPr>
        <p:spPr>
          <a:xfrm>
            <a:off x="4430110" y="4557932"/>
            <a:ext cx="1295400" cy="1070400"/>
          </a:xfrm>
          <a:prstGeom prst="rect">
            <a:avLst/>
          </a:prstGeom>
          <a:solidFill>
            <a:srgbClr val="0092B9"/>
          </a:solidFill>
          <a:ln cap="flat" cmpd="sng" w="12700">
            <a:solidFill>
              <a:srgbClr val="1E419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Document Recipient</a:t>
            </a:r>
            <a:endParaRPr>
              <a:solidFill>
                <a:schemeClr val="lt1"/>
              </a:solidFill>
            </a:endParaRPr>
          </a:p>
        </p:txBody>
      </p:sp>
      <p:cxnSp>
        <p:nvCxnSpPr>
          <p:cNvPr id="660" name="Google Shape;660;g223fec9301a_0_1141"/>
          <p:cNvCxnSpPr>
            <a:stCxn id="658" idx="3"/>
            <a:endCxn id="659" idx="1"/>
          </p:cNvCxnSpPr>
          <p:nvPr/>
        </p:nvCxnSpPr>
        <p:spPr>
          <a:xfrm>
            <a:off x="1938931" y="5093133"/>
            <a:ext cx="2491200" cy="0"/>
          </a:xfrm>
          <a:prstGeom prst="straightConnector1">
            <a:avLst/>
          </a:prstGeom>
          <a:noFill/>
          <a:ln cap="flat" cmpd="sng" w="25400">
            <a:solidFill>
              <a:srgbClr val="0091B9"/>
            </a:solidFill>
            <a:prstDash val="solid"/>
            <a:miter lim="800000"/>
            <a:headEnd len="sm" w="sm" type="none"/>
            <a:tailEnd len="lg" w="lg"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223fec9301a_0_1150"/>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ITI-66 &amp; ITI-67 </a:t>
            </a:r>
            <a:r>
              <a:rPr lang="en-US"/>
              <a:t>Query </a:t>
            </a:r>
            <a:r>
              <a:rPr i="1" lang="en-US"/>
              <a:t>Transactions – simply normal FHIR® queries</a:t>
            </a:r>
            <a:endParaRPr/>
          </a:p>
        </p:txBody>
      </p:sp>
      <p:sp>
        <p:nvSpPr>
          <p:cNvPr id="666" name="Google Shape;666;g223fec9301a_0_1150"/>
          <p:cNvSpPr txBox="1"/>
          <p:nvPr>
            <p:ph idx="1" type="body"/>
          </p:nvPr>
        </p:nvSpPr>
        <p:spPr>
          <a:xfrm>
            <a:off x="838199" y="1930561"/>
            <a:ext cx="10515600" cy="422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lang="en-US" sz="2000"/>
              <a:t>DocumentReference </a:t>
            </a:r>
            <a:r>
              <a:rPr lang="en-US" sz="1500"/>
              <a:t>(</a:t>
            </a:r>
            <a:r>
              <a:rPr i="1" lang="en-US" sz="1500"/>
              <a:t>DocumentEntry</a:t>
            </a:r>
            <a:r>
              <a:rPr lang="en-US" sz="1500"/>
              <a:t>)</a:t>
            </a:r>
            <a:endParaRPr sz="1500"/>
          </a:p>
          <a:p>
            <a:pPr indent="-228600" lvl="0" marL="228600" rtl="0" algn="l">
              <a:lnSpc>
                <a:spcPct val="90000"/>
              </a:lnSpc>
              <a:spcBef>
                <a:spcPts val="1000"/>
              </a:spcBef>
              <a:spcAft>
                <a:spcPts val="0"/>
              </a:spcAft>
              <a:buClr>
                <a:srgbClr val="595959"/>
              </a:buClr>
              <a:buSzPts val="2000"/>
              <a:buChar char="•"/>
            </a:pPr>
            <a:r>
              <a:rPr lang="en-US" sz="2000"/>
              <a:t>Patient – required parameter</a:t>
            </a:r>
            <a:endParaRPr/>
          </a:p>
          <a:p>
            <a:pPr indent="-228600" lvl="0" marL="228600" rtl="0" algn="l">
              <a:lnSpc>
                <a:spcPct val="90000"/>
              </a:lnSpc>
              <a:spcBef>
                <a:spcPts val="1000"/>
              </a:spcBef>
              <a:spcAft>
                <a:spcPts val="0"/>
              </a:spcAft>
              <a:buClr>
                <a:srgbClr val="595959"/>
              </a:buClr>
              <a:buSzPts val="2000"/>
              <a:buChar char="•"/>
            </a:pPr>
            <a:r>
              <a:rPr lang="en-US" sz="2000"/>
              <a:t>classCode, practiceSetting, timeframe, etc</a:t>
            </a:r>
            <a:endParaRPr/>
          </a:p>
          <a:p>
            <a:pPr indent="-101600" lvl="0" marL="228600" rtl="0" algn="l">
              <a:lnSpc>
                <a:spcPct val="90000"/>
              </a:lnSpc>
              <a:spcBef>
                <a:spcPts val="1000"/>
              </a:spcBef>
              <a:spcAft>
                <a:spcPts val="0"/>
              </a:spcAft>
              <a:buClr>
                <a:srgbClr val="595959"/>
              </a:buClr>
              <a:buSzPts val="2000"/>
              <a:buNone/>
            </a:pPr>
            <a:r>
              <a:t/>
            </a:r>
            <a:endParaRPr sz="2000"/>
          </a:p>
        </p:txBody>
      </p:sp>
      <p:sp>
        <p:nvSpPr>
          <p:cNvPr id="667" name="Google Shape;667;g223fec9301a_0_1150"/>
          <p:cNvSpPr txBox="1"/>
          <p:nvPr/>
        </p:nvSpPr>
        <p:spPr>
          <a:xfrm>
            <a:off x="6414176" y="1930561"/>
            <a:ext cx="5257800" cy="4415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sz="2000">
                <a:solidFill>
                  <a:srgbClr val="595959"/>
                </a:solidFill>
                <a:latin typeface="Calibri"/>
                <a:ea typeface="Calibri"/>
                <a:cs typeface="Calibri"/>
                <a:sym typeface="Calibri"/>
              </a:rPr>
              <a:t>List </a:t>
            </a:r>
            <a:r>
              <a:rPr lang="en-US" sz="1500">
                <a:solidFill>
                  <a:srgbClr val="595959"/>
                </a:solidFill>
                <a:latin typeface="Calibri"/>
                <a:ea typeface="Calibri"/>
                <a:cs typeface="Calibri"/>
                <a:sym typeface="Calibri"/>
              </a:rPr>
              <a:t>(</a:t>
            </a:r>
            <a:r>
              <a:rPr i="1" lang="en-US" sz="1500">
                <a:solidFill>
                  <a:srgbClr val="595959"/>
                </a:solidFill>
                <a:latin typeface="Calibri"/>
                <a:ea typeface="Calibri"/>
                <a:cs typeface="Calibri"/>
                <a:sym typeface="Calibri"/>
              </a:rPr>
              <a:t>SubmissionSet / Folder</a:t>
            </a:r>
            <a:r>
              <a:rPr lang="en-US" sz="1500">
                <a:solidFill>
                  <a:srgbClr val="595959"/>
                </a:solidFill>
                <a:latin typeface="Calibri"/>
                <a:ea typeface="Calibri"/>
                <a:cs typeface="Calibri"/>
                <a:sym typeface="Calibri"/>
              </a:rPr>
              <a:t>)</a:t>
            </a:r>
            <a:endParaRPr sz="1500">
              <a:solidFill>
                <a:srgbClr val="595959"/>
              </a:solidFill>
              <a:latin typeface="Calibri"/>
              <a:ea typeface="Calibri"/>
              <a:cs typeface="Calibri"/>
              <a:sym typeface="Calibri"/>
            </a:endParaRPr>
          </a:p>
          <a:p>
            <a:pPr indent="-228600" lvl="0" marL="228600" marR="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Patient – required parameter</a:t>
            </a:r>
            <a:endParaRPr sz="2000">
              <a:solidFill>
                <a:srgbClr val="595959"/>
              </a:solidFill>
              <a:latin typeface="Calibri"/>
              <a:ea typeface="Calibri"/>
              <a:cs typeface="Calibri"/>
              <a:sym typeface="Calibri"/>
            </a:endParaRPr>
          </a:p>
          <a:p>
            <a:pPr indent="-228600" lvl="0" marL="228600" marR="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classCode, practiceSetting, timeframe, recipient, etc</a:t>
            </a:r>
            <a:endParaRPr sz="2000">
              <a:solidFill>
                <a:srgbClr val="595959"/>
              </a:solidFill>
              <a:latin typeface="Calibri"/>
              <a:ea typeface="Calibri"/>
              <a:cs typeface="Calibri"/>
              <a:sym typeface="Calibri"/>
            </a:endParaRPr>
          </a:p>
          <a:p>
            <a:pPr indent="-101600" lvl="0" marL="228600" marR="0" rtl="0" algn="l">
              <a:lnSpc>
                <a:spcPct val="90000"/>
              </a:lnSpc>
              <a:spcBef>
                <a:spcPts val="1000"/>
              </a:spcBef>
              <a:spcAft>
                <a:spcPts val="0"/>
              </a:spcAft>
              <a:buClr>
                <a:srgbClr val="595959"/>
              </a:buClr>
              <a:buSzPts val="2000"/>
              <a:buFont typeface="Arial"/>
              <a:buNone/>
            </a:pPr>
            <a:r>
              <a:t/>
            </a:r>
            <a:endParaRPr sz="2000">
              <a:solidFill>
                <a:srgbClr val="595959"/>
              </a:solidFill>
              <a:latin typeface="Calibri"/>
              <a:ea typeface="Calibri"/>
              <a:cs typeface="Calibri"/>
              <a:sym typeface="Calibri"/>
            </a:endParaRPr>
          </a:p>
        </p:txBody>
      </p:sp>
      <p:sp>
        <p:nvSpPr>
          <p:cNvPr id="668" name="Google Shape;668;g223fec9301a_0_1150"/>
          <p:cNvSpPr/>
          <p:nvPr/>
        </p:nvSpPr>
        <p:spPr>
          <a:xfrm>
            <a:off x="838200" y="4289010"/>
            <a:ext cx="1623900" cy="1277100"/>
          </a:xfrm>
          <a:prstGeom prst="rect">
            <a:avLst/>
          </a:prstGeom>
          <a:solidFill>
            <a:srgbClr val="0092B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Document Responder</a:t>
            </a:r>
            <a:endParaRPr/>
          </a:p>
        </p:txBody>
      </p:sp>
      <p:sp>
        <p:nvSpPr>
          <p:cNvPr id="669" name="Google Shape;669;g223fec9301a_0_1150"/>
          <p:cNvSpPr/>
          <p:nvPr/>
        </p:nvSpPr>
        <p:spPr>
          <a:xfrm>
            <a:off x="4779579" y="4289011"/>
            <a:ext cx="1450500" cy="1277100"/>
          </a:xfrm>
          <a:prstGeom prst="rect">
            <a:avLst/>
          </a:prstGeom>
          <a:solidFill>
            <a:srgbClr val="0091B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Document Consumer</a:t>
            </a:r>
            <a:endParaRPr/>
          </a:p>
        </p:txBody>
      </p:sp>
      <p:cxnSp>
        <p:nvCxnSpPr>
          <p:cNvPr id="670" name="Google Shape;670;g223fec9301a_0_1150"/>
          <p:cNvCxnSpPr>
            <a:stCxn id="668" idx="3"/>
            <a:endCxn id="669" idx="1"/>
          </p:cNvCxnSpPr>
          <p:nvPr/>
        </p:nvCxnSpPr>
        <p:spPr>
          <a:xfrm>
            <a:off x="2462100" y="4927560"/>
            <a:ext cx="2317500" cy="0"/>
          </a:xfrm>
          <a:prstGeom prst="straightConnector1">
            <a:avLst/>
          </a:prstGeom>
          <a:noFill/>
          <a:ln cap="flat" cmpd="sng" w="25400">
            <a:solidFill>
              <a:srgbClr val="0091B9"/>
            </a:solidFill>
            <a:prstDash val="solid"/>
            <a:miter lim="800000"/>
            <a:headEnd len="lg" w="lg" type="triangl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223fec9301a_0_1167"/>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Documents are not optimal for FHIR® clients</a:t>
            </a:r>
            <a:endParaRPr/>
          </a:p>
        </p:txBody>
      </p:sp>
      <p:sp>
        <p:nvSpPr>
          <p:cNvPr id="676" name="Google Shape;676;g223fec9301a_0_1167"/>
          <p:cNvSpPr txBox="1"/>
          <p:nvPr>
            <p:ph idx="1" type="body"/>
          </p:nvPr>
        </p:nvSpPr>
        <p:spPr>
          <a:xfrm>
            <a:off x="838199" y="1997236"/>
            <a:ext cx="10515600" cy="422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1600"/>
              <a:buNone/>
            </a:pPr>
            <a:r>
              <a:rPr lang="en-US" sz="1600"/>
              <a:t>MHD eliminates the need to understand SOAP and ebXML . It does enable API use of JSON or simple XML.</a:t>
            </a:r>
            <a:endParaRPr/>
          </a:p>
          <a:p>
            <a:pPr indent="0" lvl="0" marL="0" rtl="0" algn="l">
              <a:lnSpc>
                <a:spcPct val="90000"/>
              </a:lnSpc>
              <a:spcBef>
                <a:spcPts val="1000"/>
              </a:spcBef>
              <a:spcAft>
                <a:spcPts val="0"/>
              </a:spcAft>
              <a:buClr>
                <a:srgbClr val="595959"/>
              </a:buClr>
              <a:buSzPts val="1600"/>
              <a:buNone/>
            </a:pPr>
            <a:r>
              <a:t/>
            </a:r>
            <a:endParaRPr sz="1600"/>
          </a:p>
          <a:p>
            <a:pPr indent="0" lvl="0" marL="0" rtl="0" algn="l">
              <a:lnSpc>
                <a:spcPct val="90000"/>
              </a:lnSpc>
              <a:spcBef>
                <a:spcPts val="1000"/>
              </a:spcBef>
              <a:spcAft>
                <a:spcPts val="0"/>
              </a:spcAft>
              <a:buClr>
                <a:srgbClr val="595959"/>
              </a:buClr>
              <a:buSzPts val="1600"/>
              <a:buNone/>
            </a:pPr>
            <a:r>
              <a:rPr lang="en-US" sz="1600"/>
              <a:t>But Document format not changed</a:t>
            </a:r>
            <a:endParaRPr/>
          </a:p>
          <a:p>
            <a:pPr indent="-228600" lvl="0" marL="228600" rtl="0" algn="l">
              <a:lnSpc>
                <a:spcPct val="90000"/>
              </a:lnSpc>
              <a:spcBef>
                <a:spcPts val="1000"/>
              </a:spcBef>
              <a:spcAft>
                <a:spcPts val="0"/>
              </a:spcAft>
              <a:buClr>
                <a:srgbClr val="595959"/>
              </a:buClr>
              <a:buSzPts val="1600"/>
              <a:buChar char="•"/>
            </a:pPr>
            <a:r>
              <a:rPr lang="en-US" sz="1600"/>
              <a:t>They are various formats (PDF, DICOM, CDA, etc)</a:t>
            </a:r>
            <a:endParaRPr/>
          </a:p>
          <a:p>
            <a:pPr indent="-228600" lvl="1" marL="685800" rtl="0" algn="l">
              <a:lnSpc>
                <a:spcPct val="90000"/>
              </a:lnSpc>
              <a:spcBef>
                <a:spcPts val="500"/>
              </a:spcBef>
              <a:spcAft>
                <a:spcPts val="0"/>
              </a:spcAft>
              <a:buClr>
                <a:srgbClr val="595959"/>
              </a:buClr>
              <a:buSzPts val="1400"/>
              <a:buChar char="•"/>
            </a:pPr>
            <a:r>
              <a:rPr lang="en-US" sz="1400"/>
              <a:t>CDA XML is not simple XML</a:t>
            </a:r>
            <a:endParaRPr/>
          </a:p>
          <a:p>
            <a:pPr indent="-228600" lvl="0" marL="228600" rtl="0" algn="l">
              <a:lnSpc>
                <a:spcPct val="90000"/>
              </a:lnSpc>
              <a:spcBef>
                <a:spcPts val="1000"/>
              </a:spcBef>
              <a:spcAft>
                <a:spcPts val="0"/>
              </a:spcAft>
              <a:buClr>
                <a:srgbClr val="595959"/>
              </a:buClr>
              <a:buSzPts val="1600"/>
              <a:buChar char="•"/>
            </a:pPr>
            <a:r>
              <a:rPr lang="en-US" sz="1600"/>
              <a:t>Apps tend to want summary without duplicates</a:t>
            </a:r>
            <a:endParaRPr/>
          </a:p>
          <a:p>
            <a:pPr indent="-127000" lvl="0" marL="228600" rtl="0" algn="l">
              <a:lnSpc>
                <a:spcPct val="90000"/>
              </a:lnSpc>
              <a:spcBef>
                <a:spcPts val="1000"/>
              </a:spcBef>
              <a:spcAft>
                <a:spcPts val="0"/>
              </a:spcAft>
              <a:buClr>
                <a:srgbClr val="595959"/>
              </a:buClr>
              <a:buSzPts val="1600"/>
              <a:buNone/>
            </a:pPr>
            <a:r>
              <a:t/>
            </a:r>
            <a:endParaRPr sz="1600"/>
          </a:p>
          <a:p>
            <a:pPr indent="0" lvl="0" marL="0" rtl="0" algn="l">
              <a:lnSpc>
                <a:spcPct val="90000"/>
              </a:lnSpc>
              <a:spcBef>
                <a:spcPts val="1000"/>
              </a:spcBef>
              <a:spcAft>
                <a:spcPts val="0"/>
              </a:spcAft>
              <a:buClr>
                <a:srgbClr val="595959"/>
              </a:buClr>
              <a:buSzPts val="1400"/>
              <a:buNone/>
            </a:pPr>
            <a:r>
              <a:rPr lang="en-US" sz="1400"/>
              <a:t>Yet</a:t>
            </a:r>
            <a:endParaRPr sz="1600"/>
          </a:p>
          <a:p>
            <a:pPr indent="-228600" lvl="0" marL="228600" rtl="0" algn="l">
              <a:lnSpc>
                <a:spcPct val="90000"/>
              </a:lnSpc>
              <a:spcBef>
                <a:spcPts val="1000"/>
              </a:spcBef>
              <a:spcAft>
                <a:spcPts val="0"/>
              </a:spcAft>
              <a:buClr>
                <a:srgbClr val="595959"/>
              </a:buClr>
              <a:buSzPts val="1600"/>
              <a:buChar char="•"/>
            </a:pPr>
            <a:r>
              <a:rPr lang="en-US" sz="1600"/>
              <a:t>Apps will eventually need to know the integrity and authenticity of the data</a:t>
            </a:r>
            <a:endParaRPr/>
          </a:p>
          <a:p>
            <a:pPr indent="-228600" lvl="0" marL="228600" rtl="0" algn="l">
              <a:lnSpc>
                <a:spcPct val="90000"/>
              </a:lnSpc>
              <a:spcBef>
                <a:spcPts val="1000"/>
              </a:spcBef>
              <a:spcAft>
                <a:spcPts val="0"/>
              </a:spcAft>
              <a:buClr>
                <a:srgbClr val="595959"/>
              </a:buClr>
              <a:buSzPts val="1600"/>
              <a:buChar char="•"/>
            </a:pPr>
            <a:r>
              <a:rPr lang="en-US" sz="1600"/>
              <a:t>Apps may need to reference the source</a:t>
            </a:r>
            <a:endParaRPr/>
          </a:p>
          <a:p>
            <a:pPr indent="-228600" lvl="0" marL="228600" rtl="0" algn="l">
              <a:lnSpc>
                <a:spcPct val="90000"/>
              </a:lnSpc>
              <a:spcBef>
                <a:spcPts val="1000"/>
              </a:spcBef>
              <a:spcAft>
                <a:spcPts val="0"/>
              </a:spcAft>
              <a:buClr>
                <a:srgbClr val="595959"/>
              </a:buClr>
              <a:buSzPts val="1600"/>
              <a:buChar char="•"/>
            </a:pPr>
            <a:r>
              <a:rPr lang="en-US" sz="1600"/>
              <a:t>Many CDA today are just EHR data dumps – a Current Medical Summary</a:t>
            </a:r>
            <a:endParaRPr/>
          </a:p>
          <a:p>
            <a:pPr indent="-228600" lvl="0" marL="228600" rtl="0" algn="l">
              <a:lnSpc>
                <a:spcPct val="90000"/>
              </a:lnSpc>
              <a:spcBef>
                <a:spcPts val="1000"/>
              </a:spcBef>
              <a:spcAft>
                <a:spcPts val="0"/>
              </a:spcAft>
              <a:buClr>
                <a:srgbClr val="595959"/>
              </a:buClr>
              <a:buSzPts val="1600"/>
              <a:buChar char="•"/>
            </a:pPr>
            <a:r>
              <a:rPr lang="en-US" sz="1600"/>
              <a:t>FHIR® provides nice sized chunks</a:t>
            </a:r>
            <a:endParaRPr/>
          </a:p>
          <a:p>
            <a:pPr indent="0" lvl="0" marL="0" rtl="0" algn="l">
              <a:lnSpc>
                <a:spcPct val="90000"/>
              </a:lnSpc>
              <a:spcBef>
                <a:spcPts val="1000"/>
              </a:spcBef>
              <a:spcAft>
                <a:spcPts val="0"/>
              </a:spcAft>
              <a:buClr>
                <a:srgbClr val="595959"/>
              </a:buClr>
              <a:buSzPts val="1600"/>
              <a:buNone/>
            </a:pPr>
            <a:r>
              <a:t/>
            </a:r>
            <a:endParaRPr sz="1600"/>
          </a:p>
          <a:p>
            <a:pPr indent="0" lvl="0" marL="0" rtl="0" algn="l">
              <a:lnSpc>
                <a:spcPct val="90000"/>
              </a:lnSpc>
              <a:spcBef>
                <a:spcPts val="1000"/>
              </a:spcBef>
              <a:spcAft>
                <a:spcPts val="0"/>
              </a:spcAft>
              <a:buClr>
                <a:srgbClr val="595959"/>
              </a:buClr>
              <a:buSzPts val="1600"/>
              <a:buNone/>
            </a:pPr>
            <a:r>
              <a:rPr lang="en-US" sz="1600"/>
              <a:t>Note: MHD Retrieve Document could support service that converts the original document to FHIR®-Document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caa7b61a5_0_0"/>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What does Arsenàl.IT?</a:t>
            </a:r>
            <a:endParaRPr/>
          </a:p>
        </p:txBody>
      </p:sp>
      <p:sp>
        <p:nvSpPr>
          <p:cNvPr id="117" name="Google Shape;117;g24caa7b61a5_0_0"/>
          <p:cNvSpPr txBox="1"/>
          <p:nvPr>
            <p:ph idx="1" type="body"/>
          </p:nvPr>
        </p:nvSpPr>
        <p:spPr>
          <a:xfrm>
            <a:off x="838200" y="1997225"/>
            <a:ext cx="5972700" cy="4225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sz="2800">
                <a:solidFill>
                  <a:schemeClr val="dk1"/>
                </a:solidFill>
                <a:latin typeface="Calibri"/>
                <a:ea typeface="Calibri"/>
                <a:cs typeface="Calibri"/>
                <a:sym typeface="Calibri"/>
              </a:rPr>
              <a:t>Veneto Region’s consortium of:</a:t>
            </a:r>
            <a:endParaRPr sz="2800">
              <a:solidFill>
                <a:schemeClr val="dk1"/>
              </a:solidFill>
              <a:latin typeface="Calibri"/>
              <a:ea typeface="Calibri"/>
              <a:cs typeface="Calibri"/>
              <a:sym typeface="Calibri"/>
            </a:endParaRPr>
          </a:p>
          <a:p>
            <a:pPr indent="-406400" lvl="0" marL="457200" marR="0" rtl="0" algn="l">
              <a:lnSpc>
                <a:spcPct val="90000"/>
              </a:lnSpc>
              <a:spcBef>
                <a:spcPts val="10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9 Local Health Authorities</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2 Hospital Trust</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1 Institute of Oncology</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800">
                <a:solidFill>
                  <a:schemeClr val="dk1"/>
                </a:solidFill>
                <a:latin typeface="Calibri"/>
                <a:ea typeface="Calibri"/>
                <a:cs typeface="Calibri"/>
                <a:sym typeface="Calibri"/>
              </a:rPr>
              <a:t>We support them in the digital transition</a:t>
            </a:r>
            <a:endParaRPr sz="28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a:p>
        </p:txBody>
      </p:sp>
      <p:pic>
        <p:nvPicPr>
          <p:cNvPr id="118" name="Google Shape;118;g24caa7b61a5_0_0"/>
          <p:cNvPicPr preferRelativeResize="0"/>
          <p:nvPr/>
        </p:nvPicPr>
        <p:blipFill>
          <a:blip r:embed="rId3">
            <a:alphaModFix/>
          </a:blip>
          <a:stretch>
            <a:fillRect/>
          </a:stretch>
        </p:blipFill>
        <p:spPr>
          <a:xfrm>
            <a:off x="6683125" y="772775"/>
            <a:ext cx="5508875" cy="5534301"/>
          </a:xfrm>
          <a:prstGeom prst="rect">
            <a:avLst/>
          </a:prstGeom>
          <a:noFill/>
          <a:ln>
            <a:noFill/>
          </a:ln>
        </p:spPr>
      </p:pic>
      <p:sp>
        <p:nvSpPr>
          <p:cNvPr id="119" name="Google Shape;119;g24caa7b61a5_0_0"/>
          <p:cNvSpPr txBox="1"/>
          <p:nvPr/>
        </p:nvSpPr>
        <p:spPr>
          <a:xfrm>
            <a:off x="6451213" y="6136325"/>
            <a:ext cx="59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Source</a:t>
            </a:r>
            <a:r>
              <a:rPr lang="en-US" sz="1000"/>
              <a:t>: https://www.smettintempo.it/107_5/mappa-ambulatori.ashx</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g223fec9301a_0_1172"/>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US"/>
              <a:t>Query for Existing Data for Mobile (QEDm)</a:t>
            </a:r>
            <a:endParaRPr/>
          </a:p>
        </p:txBody>
      </p:sp>
      <p:sp>
        <p:nvSpPr>
          <p:cNvPr id="682" name="Google Shape;682;g223fec9301a_0_1172"/>
          <p:cNvSpPr txBox="1"/>
          <p:nvPr>
            <p:ph idx="1" type="body"/>
          </p:nvPr>
        </p:nvSpPr>
        <p:spPr>
          <a:xfrm>
            <a:off x="838200" y="1997225"/>
            <a:ext cx="5257800" cy="4225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Supports queries for clinical data elements (e.g., observations, allergies, etc.) by making the information widely available to other systems within and across enterprises</a:t>
            </a:r>
            <a:endParaRPr/>
          </a:p>
          <a:p>
            <a:pPr indent="-228600" lvl="0" marL="228600" rtl="0" algn="l">
              <a:lnSpc>
                <a:spcPct val="90000"/>
              </a:lnSpc>
              <a:spcBef>
                <a:spcPts val="1000"/>
              </a:spcBef>
              <a:spcAft>
                <a:spcPts val="0"/>
              </a:spcAft>
              <a:buClr>
                <a:schemeClr val="lt1"/>
              </a:buClr>
              <a:buSzPts val="2000"/>
              <a:buChar char="•"/>
            </a:pPr>
            <a:r>
              <a:rPr lang="en-US" sz="2000"/>
              <a:t>Aimed at class of systems that are resource- and platform-constrained (e.g., tablets, smartphones, and embedded devices including home-health devices)</a:t>
            </a:r>
            <a:endParaRPr/>
          </a:p>
        </p:txBody>
      </p:sp>
      <p:sp>
        <p:nvSpPr>
          <p:cNvPr id="683" name="Google Shape;683;g223fec9301a_0_1172"/>
          <p:cNvSpPr txBox="1"/>
          <p:nvPr/>
        </p:nvSpPr>
        <p:spPr>
          <a:xfrm>
            <a:off x="5992009" y="1581374"/>
            <a:ext cx="5153700" cy="4641000"/>
          </a:xfrm>
          <a:prstGeom prst="rect">
            <a:avLst/>
          </a:prstGeom>
          <a:noFill/>
          <a:ln>
            <a:noFill/>
          </a:ln>
        </p:spPr>
        <p:txBody>
          <a:bodyPr anchorCtr="0" anchor="t" bIns="45700" lIns="91425" spcFirstLastPara="1" rIns="91425" wrap="square" tIns="45700">
            <a:noAutofit/>
          </a:bodyPr>
          <a:lstStyle/>
          <a:p>
            <a:pPr indent="-127000" lvl="0" marL="228600" marR="0" rtl="0" algn="l">
              <a:lnSpc>
                <a:spcPct val="100000"/>
              </a:lnSpc>
              <a:spcBef>
                <a:spcPts val="0"/>
              </a:spcBef>
              <a:spcAft>
                <a:spcPts val="0"/>
              </a:spcAft>
              <a:buClr>
                <a:srgbClr val="595959"/>
              </a:buClr>
              <a:buSzPts val="1600"/>
              <a:buFont typeface="Arial"/>
              <a:buNone/>
            </a:pPr>
            <a:r>
              <a:t/>
            </a:r>
            <a:endParaRPr sz="1600">
              <a:solidFill>
                <a:srgbClr val="595959"/>
              </a:solidFill>
              <a:latin typeface="Calibri"/>
              <a:ea typeface="Calibri"/>
              <a:cs typeface="Calibri"/>
              <a:sym typeface="Calibri"/>
            </a:endParaRPr>
          </a:p>
        </p:txBody>
      </p:sp>
      <p:sp>
        <p:nvSpPr>
          <p:cNvPr id="684" name="Google Shape;684;g223fec9301a_0_1172"/>
          <p:cNvSpPr txBox="1"/>
          <p:nvPr/>
        </p:nvSpPr>
        <p:spPr>
          <a:xfrm>
            <a:off x="6302828" y="1930485"/>
            <a:ext cx="5464500" cy="4225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Observation,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AllergyIntolerance,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Condition,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DiagnosticReport,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Medication,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MedicationStatement,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MedicationRequest,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Immunization,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Procedure,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Encounter,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Provenance,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OperationOutcome, </a:t>
            </a:r>
            <a:endParaRPr>
              <a:solidFill>
                <a:srgbClr val="757070"/>
              </a:solidFill>
            </a:endParaRPr>
          </a:p>
          <a:p>
            <a:pPr indent="-228600" lvl="0" marL="228600" marR="0" rtl="0" algn="l">
              <a:lnSpc>
                <a:spcPct val="100000"/>
              </a:lnSpc>
              <a:spcBef>
                <a:spcPts val="1000"/>
              </a:spcBef>
              <a:spcAft>
                <a:spcPts val="0"/>
              </a:spcAft>
              <a:buClr>
                <a:srgbClr val="757070"/>
              </a:buClr>
              <a:buSzPts val="1400"/>
              <a:buFont typeface="Arial"/>
              <a:buChar char="•"/>
            </a:pPr>
            <a:r>
              <a:rPr lang="en-US" sz="1400">
                <a:solidFill>
                  <a:srgbClr val="757070"/>
                </a:solidFill>
                <a:latin typeface="Calibri"/>
                <a:ea typeface="Calibri"/>
                <a:cs typeface="Calibri"/>
                <a:sym typeface="Calibri"/>
              </a:rPr>
              <a:t>Bundle</a:t>
            </a:r>
            <a:endParaRPr>
              <a:solidFill>
                <a:srgbClr val="757070"/>
              </a:solidFill>
            </a:endParaRPr>
          </a:p>
          <a:p>
            <a:pPr indent="-101600" lvl="0" marL="228600" marR="0" rtl="0" algn="l">
              <a:lnSpc>
                <a:spcPct val="90000"/>
              </a:lnSpc>
              <a:spcBef>
                <a:spcPts val="1000"/>
              </a:spcBef>
              <a:spcAft>
                <a:spcPts val="0"/>
              </a:spcAft>
              <a:buClr>
                <a:schemeClr val="lt1"/>
              </a:buClr>
              <a:buSzPts val="2000"/>
              <a:buFont typeface="Arial"/>
              <a:buNone/>
            </a:pPr>
            <a:r>
              <a:t/>
            </a:r>
            <a:endParaRPr sz="2000">
              <a:solidFill>
                <a:srgbClr val="75707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g223fec9301a_0_1179"/>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Mobile Cross-Enterprise Document Data Element Extraction (mXDE)</a:t>
            </a:r>
            <a:endParaRPr/>
          </a:p>
        </p:txBody>
      </p:sp>
      <p:sp>
        <p:nvSpPr>
          <p:cNvPr id="690" name="Google Shape;690;g223fec9301a_0_1179"/>
          <p:cNvSpPr txBox="1"/>
          <p:nvPr>
            <p:ph idx="1" type="body"/>
          </p:nvPr>
        </p:nvSpPr>
        <p:spPr>
          <a:xfrm>
            <a:off x="838200" y="1997225"/>
            <a:ext cx="6471000" cy="4225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595959"/>
              </a:buClr>
              <a:buSzPts val="2800"/>
              <a:buChar char="•"/>
            </a:pPr>
            <a:r>
              <a:rPr lang="en-US"/>
              <a:t>Provides means to access data elements extracted from shared structured documents</a:t>
            </a:r>
            <a:endParaRPr/>
          </a:p>
          <a:p>
            <a:pPr indent="-228600" lvl="0" marL="228600" rtl="0" algn="l">
              <a:lnSpc>
                <a:spcPct val="90000"/>
              </a:lnSpc>
              <a:spcBef>
                <a:spcPts val="1000"/>
              </a:spcBef>
              <a:spcAft>
                <a:spcPts val="0"/>
              </a:spcAft>
              <a:buClr>
                <a:srgbClr val="595959"/>
              </a:buClr>
              <a:buSzPts val="2800"/>
              <a:buChar char="•"/>
            </a:pPr>
            <a:r>
              <a:rPr lang="en-US"/>
              <a:t>Enables the deployment of health data exchange infrastructures where fine-grained access to health data coexists and complements the sharing of coarse-grained documents and the fine-grained data elements they contain</a:t>
            </a:r>
            <a:endParaRPr/>
          </a:p>
          <a:p>
            <a:pPr indent="0" lvl="0" marL="0" rtl="0" algn="l">
              <a:spcBef>
                <a:spcPts val="500"/>
              </a:spcBef>
              <a:spcAft>
                <a:spcPts val="0"/>
              </a:spcAft>
              <a:buNone/>
            </a:pPr>
            <a:r>
              <a:t/>
            </a:r>
            <a:endParaRPr sz="1700"/>
          </a:p>
          <a:p>
            <a:pPr indent="-50800" lvl="0" marL="228600" rtl="0" algn="l">
              <a:lnSpc>
                <a:spcPct val="90000"/>
              </a:lnSpc>
              <a:spcBef>
                <a:spcPts val="1000"/>
              </a:spcBef>
              <a:spcAft>
                <a:spcPts val="0"/>
              </a:spcAft>
              <a:buClr>
                <a:srgbClr val="595959"/>
              </a:buClr>
              <a:buSzPts val="2800"/>
              <a:buNone/>
            </a:pPr>
            <a:r>
              <a:t/>
            </a:r>
            <a:endParaRPr/>
          </a:p>
        </p:txBody>
      </p:sp>
      <p:pic>
        <p:nvPicPr>
          <p:cNvPr descr="MXDE Picture.jpg" id="691" name="Google Shape;691;g223fec9301a_0_1179"/>
          <p:cNvPicPr preferRelativeResize="0"/>
          <p:nvPr/>
        </p:nvPicPr>
        <p:blipFill rotWithShape="1">
          <a:blip r:embed="rId3">
            <a:alphaModFix/>
          </a:blip>
          <a:srcRect b="0" l="0" r="0" t="0"/>
          <a:stretch/>
        </p:blipFill>
        <p:spPr>
          <a:xfrm>
            <a:off x="7309269" y="1645920"/>
            <a:ext cx="3255154" cy="4469617"/>
          </a:xfrm>
          <a:prstGeom prst="rect">
            <a:avLst/>
          </a:prstGeom>
          <a:noFill/>
          <a:ln>
            <a:noFill/>
          </a:ln>
        </p:spPr>
      </p:pic>
      <p:sp>
        <p:nvSpPr>
          <p:cNvPr id="692" name="Google Shape;692;g223fec9301a_0_1179"/>
          <p:cNvSpPr txBox="1"/>
          <p:nvPr/>
        </p:nvSpPr>
        <p:spPr>
          <a:xfrm>
            <a:off x="7309275" y="64385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Source</a:t>
            </a:r>
            <a:r>
              <a:rPr lang="en-US" sz="1000">
                <a:solidFill>
                  <a:schemeClr val="dk1"/>
                </a:solidFill>
              </a:rPr>
              <a:t>: https://ihe.net</a:t>
            </a:r>
            <a:endParaRPr sz="1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223fec9301a_0_1185"/>
          <p:cNvSpPr/>
          <p:nvPr/>
        </p:nvSpPr>
        <p:spPr>
          <a:xfrm>
            <a:off x="2805885" y="1614261"/>
            <a:ext cx="1420146" cy="871614"/>
          </a:xfrm>
          <a:prstGeom prst="flowChart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Med Summary</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g223fec9301a_0_1185"/>
          <p:cNvSpPr/>
          <p:nvPr/>
        </p:nvSpPr>
        <p:spPr>
          <a:xfrm>
            <a:off x="2783692" y="2701072"/>
            <a:ext cx="1428246" cy="857088"/>
          </a:xfrm>
          <a:prstGeom prst="flowChart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Episode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2/7/1989</a:t>
            </a:r>
            <a:endParaRPr/>
          </a:p>
        </p:txBody>
      </p:sp>
      <p:sp>
        <p:nvSpPr>
          <p:cNvPr id="699" name="Google Shape;699;g223fec9301a_0_1185"/>
          <p:cNvSpPr/>
          <p:nvPr/>
        </p:nvSpPr>
        <p:spPr>
          <a:xfrm>
            <a:off x="2840882" y="3653305"/>
            <a:ext cx="1393254" cy="1012662"/>
          </a:xfrm>
          <a:prstGeom prst="flowChart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Discharge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Summary</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1/2/2002</a:t>
            </a:r>
            <a:endParaRPr/>
          </a:p>
        </p:txBody>
      </p:sp>
      <p:sp>
        <p:nvSpPr>
          <p:cNvPr id="700" name="Google Shape;700;g223fec9301a_0_1185"/>
          <p:cNvSpPr/>
          <p:nvPr/>
        </p:nvSpPr>
        <p:spPr>
          <a:xfrm>
            <a:off x="2805885" y="4870458"/>
            <a:ext cx="1428246" cy="759780"/>
          </a:xfrm>
          <a:prstGeom prst="flowChartMulti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Etc…</a:t>
            </a:r>
            <a:endParaRPr/>
          </a:p>
        </p:txBody>
      </p:sp>
      <p:grpSp>
        <p:nvGrpSpPr>
          <p:cNvPr id="701" name="Google Shape;701;g223fec9301a_0_1185"/>
          <p:cNvGrpSpPr/>
          <p:nvPr/>
        </p:nvGrpSpPr>
        <p:grpSpPr>
          <a:xfrm>
            <a:off x="6851280" y="1078943"/>
            <a:ext cx="2246682" cy="1076002"/>
            <a:chOff x="6550925" y="1266443"/>
            <a:chExt cx="1828801" cy="1074820"/>
          </a:xfrm>
        </p:grpSpPr>
        <p:sp>
          <p:nvSpPr>
            <p:cNvPr id="702" name="Google Shape;702;g223fec9301a_0_1185"/>
            <p:cNvSpPr/>
            <p:nvPr/>
          </p:nvSpPr>
          <p:spPr>
            <a:xfrm>
              <a:off x="6550926" y="1266443"/>
              <a:ext cx="1828800" cy="1074820"/>
            </a:xfrm>
            <a:prstGeom prst="flowChartProcess">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Observation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Obs 1</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Obs 2</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Obs 3</a:t>
              </a:r>
              <a:endParaRPr/>
            </a:p>
          </p:txBody>
        </p:sp>
        <p:cxnSp>
          <p:nvCxnSpPr>
            <p:cNvPr id="703" name="Google Shape;703;g223fec9301a_0_1185"/>
            <p:cNvCxnSpPr/>
            <p:nvPr/>
          </p:nvCxnSpPr>
          <p:spPr>
            <a:xfrm>
              <a:off x="6550925" y="1548051"/>
              <a:ext cx="1828800" cy="0"/>
            </a:xfrm>
            <a:prstGeom prst="straightConnector1">
              <a:avLst/>
            </a:prstGeom>
            <a:noFill/>
            <a:ln cap="flat" cmpd="sng" w="9525">
              <a:solidFill>
                <a:schemeClr val="dk1"/>
              </a:solidFill>
              <a:prstDash val="solid"/>
              <a:miter lim="800000"/>
              <a:headEnd len="sm" w="sm" type="none"/>
              <a:tailEnd len="sm" w="sm" type="none"/>
            </a:ln>
          </p:spPr>
        </p:cxnSp>
      </p:grpSp>
      <p:grpSp>
        <p:nvGrpSpPr>
          <p:cNvPr id="704" name="Google Shape;704;g223fec9301a_0_1185"/>
          <p:cNvGrpSpPr/>
          <p:nvPr/>
        </p:nvGrpSpPr>
        <p:grpSpPr>
          <a:xfrm>
            <a:off x="6851282" y="3395800"/>
            <a:ext cx="2246681" cy="1076002"/>
            <a:chOff x="6550926" y="1091820"/>
            <a:chExt cx="1828800" cy="1074820"/>
          </a:xfrm>
        </p:grpSpPr>
        <p:sp>
          <p:nvSpPr>
            <p:cNvPr id="705" name="Google Shape;705;g223fec9301a_0_1185"/>
            <p:cNvSpPr/>
            <p:nvPr/>
          </p:nvSpPr>
          <p:spPr>
            <a:xfrm>
              <a:off x="6550926" y="1091820"/>
              <a:ext cx="1828800" cy="1074820"/>
            </a:xfrm>
            <a:prstGeom prst="flowChartProcess">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Allergy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Al 1</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Al 2</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Al 3</a:t>
              </a:r>
              <a:endParaRPr/>
            </a:p>
          </p:txBody>
        </p:sp>
        <p:cxnSp>
          <p:nvCxnSpPr>
            <p:cNvPr id="706" name="Google Shape;706;g223fec9301a_0_1185"/>
            <p:cNvCxnSpPr/>
            <p:nvPr/>
          </p:nvCxnSpPr>
          <p:spPr>
            <a:xfrm>
              <a:off x="6550926" y="1356036"/>
              <a:ext cx="1828800" cy="0"/>
            </a:xfrm>
            <a:prstGeom prst="straightConnector1">
              <a:avLst/>
            </a:prstGeom>
            <a:noFill/>
            <a:ln cap="flat" cmpd="sng" w="9525">
              <a:solidFill>
                <a:schemeClr val="dk1"/>
              </a:solidFill>
              <a:prstDash val="solid"/>
              <a:miter lim="800000"/>
              <a:headEnd len="sm" w="sm" type="none"/>
              <a:tailEnd len="sm" w="sm" type="none"/>
            </a:ln>
          </p:spPr>
        </p:cxnSp>
      </p:grpSp>
      <p:grpSp>
        <p:nvGrpSpPr>
          <p:cNvPr id="707" name="Google Shape;707;g223fec9301a_0_1185"/>
          <p:cNvGrpSpPr/>
          <p:nvPr/>
        </p:nvGrpSpPr>
        <p:grpSpPr>
          <a:xfrm>
            <a:off x="6851278" y="2237957"/>
            <a:ext cx="2246684" cy="1076002"/>
            <a:chOff x="6550923" y="1165743"/>
            <a:chExt cx="1828803" cy="1074820"/>
          </a:xfrm>
        </p:grpSpPr>
        <p:sp>
          <p:nvSpPr>
            <p:cNvPr id="708" name="Google Shape;708;g223fec9301a_0_1185"/>
            <p:cNvSpPr/>
            <p:nvPr/>
          </p:nvSpPr>
          <p:spPr>
            <a:xfrm>
              <a:off x="6550926" y="1165743"/>
              <a:ext cx="1828800" cy="1074820"/>
            </a:xfrm>
            <a:prstGeom prst="flowChartProcess">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Medication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Med 1</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Med 2</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Med 3</a:t>
              </a:r>
              <a:endParaRPr/>
            </a:p>
          </p:txBody>
        </p:sp>
        <p:cxnSp>
          <p:nvCxnSpPr>
            <p:cNvPr id="709" name="Google Shape;709;g223fec9301a_0_1185"/>
            <p:cNvCxnSpPr/>
            <p:nvPr/>
          </p:nvCxnSpPr>
          <p:spPr>
            <a:xfrm>
              <a:off x="6550923" y="1413356"/>
              <a:ext cx="1828800" cy="0"/>
            </a:xfrm>
            <a:prstGeom prst="straightConnector1">
              <a:avLst/>
            </a:prstGeom>
            <a:noFill/>
            <a:ln cap="flat" cmpd="sng" w="9525">
              <a:solidFill>
                <a:schemeClr val="dk1"/>
              </a:solidFill>
              <a:prstDash val="solid"/>
              <a:miter lim="800000"/>
              <a:headEnd len="sm" w="sm" type="none"/>
              <a:tailEnd len="sm" w="sm" type="none"/>
            </a:ln>
          </p:spPr>
        </p:cxnSp>
      </p:grpSp>
      <p:grpSp>
        <p:nvGrpSpPr>
          <p:cNvPr id="710" name="Google Shape;710;g223fec9301a_0_1185"/>
          <p:cNvGrpSpPr/>
          <p:nvPr/>
        </p:nvGrpSpPr>
        <p:grpSpPr>
          <a:xfrm>
            <a:off x="6851280" y="4571001"/>
            <a:ext cx="2246682" cy="1076002"/>
            <a:chOff x="6550925" y="1091820"/>
            <a:chExt cx="1828801" cy="1074820"/>
          </a:xfrm>
        </p:grpSpPr>
        <p:sp>
          <p:nvSpPr>
            <p:cNvPr id="711" name="Google Shape;711;g223fec9301a_0_1185"/>
            <p:cNvSpPr/>
            <p:nvPr/>
          </p:nvSpPr>
          <p:spPr>
            <a:xfrm>
              <a:off x="6550926" y="1091820"/>
              <a:ext cx="1828800" cy="1074820"/>
            </a:xfrm>
            <a:prstGeom prst="flowChartProcess">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Immunization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Imm 1</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Imm 2</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Imm 3</a:t>
              </a:r>
              <a:endParaRPr/>
            </a:p>
          </p:txBody>
        </p:sp>
        <p:cxnSp>
          <p:nvCxnSpPr>
            <p:cNvPr id="712" name="Google Shape;712;g223fec9301a_0_1185"/>
            <p:cNvCxnSpPr/>
            <p:nvPr/>
          </p:nvCxnSpPr>
          <p:spPr>
            <a:xfrm>
              <a:off x="6550925" y="1352625"/>
              <a:ext cx="1828800" cy="0"/>
            </a:xfrm>
            <a:prstGeom prst="straightConnector1">
              <a:avLst/>
            </a:prstGeom>
            <a:noFill/>
            <a:ln cap="flat" cmpd="sng" w="9525">
              <a:solidFill>
                <a:schemeClr val="dk1"/>
              </a:solidFill>
              <a:prstDash val="solid"/>
              <a:miter lim="800000"/>
              <a:headEnd len="sm" w="sm" type="none"/>
              <a:tailEnd len="sm" w="sm" type="none"/>
            </a:ln>
          </p:spPr>
        </p:cxnSp>
      </p:grpSp>
      <p:sp>
        <p:nvSpPr>
          <p:cNvPr id="713" name="Google Shape;713;g223fec9301a_0_1185"/>
          <p:cNvSpPr txBox="1"/>
          <p:nvPr/>
        </p:nvSpPr>
        <p:spPr>
          <a:xfrm>
            <a:off x="7277819" y="661315"/>
            <a:ext cx="1393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92B9"/>
                </a:solidFill>
                <a:latin typeface="Calibri"/>
                <a:ea typeface="Calibri"/>
                <a:cs typeface="Calibri"/>
                <a:sym typeface="Calibri"/>
              </a:rPr>
              <a:t>Resources</a:t>
            </a:r>
            <a:endParaRPr>
              <a:solidFill>
                <a:srgbClr val="0092B9"/>
              </a:solidFill>
            </a:endParaRPr>
          </a:p>
        </p:txBody>
      </p:sp>
      <p:cxnSp>
        <p:nvCxnSpPr>
          <p:cNvPr id="714" name="Google Shape;714;g223fec9301a_0_1185"/>
          <p:cNvCxnSpPr>
            <a:stCxn id="697" idx="3"/>
            <a:endCxn id="702" idx="1"/>
          </p:cNvCxnSpPr>
          <p:nvPr/>
        </p:nvCxnSpPr>
        <p:spPr>
          <a:xfrm flipH="1" rot="10800000">
            <a:off x="4226031" y="1616868"/>
            <a:ext cx="2625300" cy="433200"/>
          </a:xfrm>
          <a:prstGeom prst="straightConnector1">
            <a:avLst/>
          </a:prstGeom>
          <a:noFill/>
          <a:ln cap="flat" cmpd="sng" w="25400">
            <a:solidFill>
              <a:srgbClr val="0092B9"/>
            </a:solidFill>
            <a:prstDash val="dash"/>
            <a:miter lim="800000"/>
            <a:headEnd len="sm" w="sm" type="none"/>
            <a:tailEnd len="lg" w="lg" type="triangle"/>
          </a:ln>
        </p:spPr>
      </p:cxnSp>
      <p:cxnSp>
        <p:nvCxnSpPr>
          <p:cNvPr id="715" name="Google Shape;715;g223fec9301a_0_1185"/>
          <p:cNvCxnSpPr>
            <a:stCxn id="698" idx="3"/>
            <a:endCxn id="702" idx="1"/>
          </p:cNvCxnSpPr>
          <p:nvPr/>
        </p:nvCxnSpPr>
        <p:spPr>
          <a:xfrm flipH="1" rot="10800000">
            <a:off x="4211938" y="1617016"/>
            <a:ext cx="2639400" cy="1512600"/>
          </a:xfrm>
          <a:prstGeom prst="straightConnector1">
            <a:avLst/>
          </a:prstGeom>
          <a:noFill/>
          <a:ln cap="flat" cmpd="sng" w="25400">
            <a:solidFill>
              <a:srgbClr val="0092B9"/>
            </a:solidFill>
            <a:prstDash val="dash"/>
            <a:miter lim="800000"/>
            <a:headEnd len="sm" w="sm" type="none"/>
            <a:tailEnd len="lg" w="lg" type="triangle"/>
          </a:ln>
        </p:spPr>
      </p:cxnSp>
      <p:cxnSp>
        <p:nvCxnSpPr>
          <p:cNvPr id="716" name="Google Shape;716;g223fec9301a_0_1185"/>
          <p:cNvCxnSpPr>
            <a:stCxn id="699" idx="3"/>
            <a:endCxn id="702" idx="1"/>
          </p:cNvCxnSpPr>
          <p:nvPr/>
        </p:nvCxnSpPr>
        <p:spPr>
          <a:xfrm flipH="1" rot="10800000">
            <a:off x="4234136" y="1616836"/>
            <a:ext cx="2617200" cy="2542800"/>
          </a:xfrm>
          <a:prstGeom prst="straightConnector1">
            <a:avLst/>
          </a:prstGeom>
          <a:noFill/>
          <a:ln cap="flat" cmpd="sng" w="25400">
            <a:solidFill>
              <a:srgbClr val="0092B9"/>
            </a:solidFill>
            <a:prstDash val="dash"/>
            <a:miter lim="800000"/>
            <a:headEnd len="sm" w="sm" type="none"/>
            <a:tailEnd len="lg" w="lg" type="triangle"/>
          </a:ln>
        </p:spPr>
      </p:cxnSp>
      <p:grpSp>
        <p:nvGrpSpPr>
          <p:cNvPr id="717" name="Google Shape;717;g223fec9301a_0_1185"/>
          <p:cNvGrpSpPr/>
          <p:nvPr/>
        </p:nvGrpSpPr>
        <p:grpSpPr>
          <a:xfrm>
            <a:off x="4356944" y="5340088"/>
            <a:ext cx="2246682" cy="1076002"/>
            <a:chOff x="6418374" y="786423"/>
            <a:chExt cx="1828801" cy="1074820"/>
          </a:xfrm>
        </p:grpSpPr>
        <p:sp>
          <p:nvSpPr>
            <p:cNvPr id="718" name="Google Shape;718;g223fec9301a_0_1185"/>
            <p:cNvSpPr/>
            <p:nvPr/>
          </p:nvSpPr>
          <p:spPr>
            <a:xfrm>
              <a:off x="6418375" y="786423"/>
              <a:ext cx="1828800" cy="1074820"/>
            </a:xfrm>
            <a:prstGeom prst="flowChartProcess">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Provenance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Prov 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Prov 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Prov 3</a:t>
              </a:r>
              <a:endParaRPr/>
            </a:p>
          </p:txBody>
        </p:sp>
        <p:cxnSp>
          <p:nvCxnSpPr>
            <p:cNvPr id="719" name="Google Shape;719;g223fec9301a_0_1185"/>
            <p:cNvCxnSpPr/>
            <p:nvPr/>
          </p:nvCxnSpPr>
          <p:spPr>
            <a:xfrm>
              <a:off x="6418374" y="1076255"/>
              <a:ext cx="1828800" cy="0"/>
            </a:xfrm>
            <a:prstGeom prst="straightConnector1">
              <a:avLst/>
            </a:prstGeom>
            <a:noFill/>
            <a:ln cap="flat" cmpd="sng" w="9525">
              <a:solidFill>
                <a:schemeClr val="dk1"/>
              </a:solidFill>
              <a:prstDash val="solid"/>
              <a:miter lim="800000"/>
              <a:headEnd len="sm" w="sm" type="none"/>
              <a:tailEnd len="sm" w="sm" type="none"/>
            </a:ln>
          </p:spPr>
        </p:cxnSp>
      </p:grpSp>
      <p:sp>
        <p:nvSpPr>
          <p:cNvPr id="720" name="Google Shape;720;g223fec9301a_0_1185"/>
          <p:cNvSpPr/>
          <p:nvPr/>
        </p:nvSpPr>
        <p:spPr>
          <a:xfrm rot="10800000">
            <a:off x="6603428" y="5698005"/>
            <a:ext cx="1140600" cy="505200"/>
          </a:xfrm>
          <a:prstGeom prst="bentArrow">
            <a:avLst>
              <a:gd fmla="val 25000" name="adj1"/>
              <a:gd fmla="val 25000" name="adj2"/>
              <a:gd fmla="val 25000" name="adj3"/>
              <a:gd fmla="val 43750" name="adj4"/>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g223fec9301a_0_1185"/>
          <p:cNvSpPr/>
          <p:nvPr/>
        </p:nvSpPr>
        <p:spPr>
          <a:xfrm rot="-5400000">
            <a:off x="3503142" y="5349405"/>
            <a:ext cx="477900" cy="1229700"/>
          </a:xfrm>
          <a:prstGeom prst="bentArrow">
            <a:avLst>
              <a:gd fmla="val 25000" name="adj1"/>
              <a:gd fmla="val 25000" name="adj2"/>
              <a:gd fmla="val 25000" name="adj3"/>
              <a:gd fmla="val 43750" name="adj4"/>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722" name="Google Shape;722;g223fec9301a_0_1185"/>
          <p:cNvGrpSpPr/>
          <p:nvPr/>
        </p:nvGrpSpPr>
        <p:grpSpPr>
          <a:xfrm>
            <a:off x="288483" y="1178074"/>
            <a:ext cx="1428186" cy="1197433"/>
            <a:chOff x="0" y="5029200"/>
            <a:chExt cx="1181100" cy="1322400"/>
          </a:xfrm>
        </p:grpSpPr>
        <p:pic>
          <p:nvPicPr>
            <p:cNvPr id="723" name="Google Shape;723;g223fec9301a_0_1185"/>
            <p:cNvPicPr preferRelativeResize="0"/>
            <p:nvPr/>
          </p:nvPicPr>
          <p:blipFill rotWithShape="1">
            <a:blip r:embed="rId3">
              <a:alphaModFix/>
            </a:blip>
            <a:srcRect b="0" l="0" r="0" t="0"/>
            <a:stretch/>
          </p:blipFill>
          <p:spPr>
            <a:xfrm>
              <a:off x="0" y="5029200"/>
              <a:ext cx="1181100" cy="1267521"/>
            </a:xfrm>
            <a:prstGeom prst="rect">
              <a:avLst/>
            </a:prstGeom>
            <a:noFill/>
            <a:ln>
              <a:noFill/>
            </a:ln>
          </p:spPr>
        </p:pic>
        <p:sp>
          <p:nvSpPr>
            <p:cNvPr id="724" name="Google Shape;724;g223fec9301a_0_1185"/>
            <p:cNvSpPr txBox="1"/>
            <p:nvPr/>
          </p:nvSpPr>
          <p:spPr>
            <a:xfrm>
              <a:off x="0" y="5943600"/>
              <a:ext cx="566100" cy="4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EHR</a:t>
              </a:r>
              <a:endParaRPr/>
            </a:p>
          </p:txBody>
        </p:sp>
      </p:grpSp>
      <p:grpSp>
        <p:nvGrpSpPr>
          <p:cNvPr id="725" name="Google Shape;725;g223fec9301a_0_1185"/>
          <p:cNvGrpSpPr/>
          <p:nvPr/>
        </p:nvGrpSpPr>
        <p:grpSpPr>
          <a:xfrm>
            <a:off x="308468" y="2758705"/>
            <a:ext cx="1190924" cy="1140546"/>
            <a:chOff x="4114800" y="0"/>
            <a:chExt cx="969413" cy="1139293"/>
          </a:xfrm>
        </p:grpSpPr>
        <p:pic>
          <p:nvPicPr>
            <p:cNvPr id="726" name="Google Shape;726;g223fec9301a_0_1185"/>
            <p:cNvPicPr preferRelativeResize="0"/>
            <p:nvPr/>
          </p:nvPicPr>
          <p:blipFill rotWithShape="1">
            <a:blip r:embed="rId4">
              <a:alphaModFix/>
            </a:blip>
            <a:srcRect b="0" l="0" r="0" t="0"/>
            <a:stretch/>
          </p:blipFill>
          <p:spPr>
            <a:xfrm>
              <a:off x="4114800" y="0"/>
              <a:ext cx="833438" cy="836706"/>
            </a:xfrm>
            <a:prstGeom prst="rect">
              <a:avLst/>
            </a:prstGeom>
            <a:noFill/>
            <a:ln>
              <a:noFill/>
            </a:ln>
          </p:spPr>
        </p:pic>
        <p:sp>
          <p:nvSpPr>
            <p:cNvPr id="727" name="Google Shape;727;g223fec9301a_0_1185"/>
            <p:cNvSpPr txBox="1"/>
            <p:nvPr/>
          </p:nvSpPr>
          <p:spPr>
            <a:xfrm>
              <a:off x="4300913" y="770293"/>
              <a:ext cx="783300" cy="36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92B9"/>
                  </a:solidFill>
                  <a:latin typeface="Calibri"/>
                  <a:ea typeface="Calibri"/>
                  <a:cs typeface="Calibri"/>
                  <a:sym typeface="Calibri"/>
                </a:rPr>
                <a:t>Lab/Rad</a:t>
              </a:r>
              <a:endParaRPr sz="1800">
                <a:solidFill>
                  <a:srgbClr val="0092B9"/>
                </a:solidFill>
                <a:latin typeface="Calibri"/>
                <a:ea typeface="Calibri"/>
                <a:cs typeface="Calibri"/>
                <a:sym typeface="Calibri"/>
              </a:endParaRPr>
            </a:p>
          </p:txBody>
        </p:sp>
      </p:grpSp>
      <p:grpSp>
        <p:nvGrpSpPr>
          <p:cNvPr id="728" name="Google Shape;728;g223fec9301a_0_1185"/>
          <p:cNvGrpSpPr/>
          <p:nvPr/>
        </p:nvGrpSpPr>
        <p:grpSpPr>
          <a:xfrm>
            <a:off x="316859" y="4207506"/>
            <a:ext cx="1377737" cy="1067973"/>
            <a:chOff x="2359948" y="0"/>
            <a:chExt cx="1121479" cy="1066800"/>
          </a:xfrm>
        </p:grpSpPr>
        <p:pic>
          <p:nvPicPr>
            <p:cNvPr id="729" name="Google Shape;729;g223fec9301a_0_1185"/>
            <p:cNvPicPr preferRelativeResize="0"/>
            <p:nvPr/>
          </p:nvPicPr>
          <p:blipFill rotWithShape="1">
            <a:blip r:embed="rId5">
              <a:alphaModFix/>
            </a:blip>
            <a:srcRect b="0" l="0" r="0" t="0"/>
            <a:stretch/>
          </p:blipFill>
          <p:spPr>
            <a:xfrm>
              <a:off x="2438400" y="0"/>
              <a:ext cx="1043027" cy="1066800"/>
            </a:xfrm>
            <a:prstGeom prst="rect">
              <a:avLst/>
            </a:prstGeom>
            <a:noFill/>
            <a:ln>
              <a:noFill/>
            </a:ln>
          </p:spPr>
        </p:pic>
        <p:sp>
          <p:nvSpPr>
            <p:cNvPr id="730" name="Google Shape;730;g223fec9301a_0_1185"/>
            <p:cNvSpPr txBox="1"/>
            <p:nvPr/>
          </p:nvSpPr>
          <p:spPr>
            <a:xfrm>
              <a:off x="2359948" y="694773"/>
              <a:ext cx="619200" cy="36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EMR</a:t>
              </a:r>
              <a:endParaRPr/>
            </a:p>
          </p:txBody>
        </p:sp>
      </p:grpSp>
      <p:grpSp>
        <p:nvGrpSpPr>
          <p:cNvPr id="731" name="Google Shape;731;g223fec9301a_0_1185"/>
          <p:cNvGrpSpPr/>
          <p:nvPr/>
        </p:nvGrpSpPr>
        <p:grpSpPr>
          <a:xfrm>
            <a:off x="2517058" y="434262"/>
            <a:ext cx="2565276" cy="1137601"/>
            <a:chOff x="2819400" y="1977920"/>
            <a:chExt cx="3538800" cy="1471480"/>
          </a:xfrm>
        </p:grpSpPr>
        <p:pic>
          <p:nvPicPr>
            <p:cNvPr id="732" name="Google Shape;732;g223fec9301a_0_1185"/>
            <p:cNvPicPr preferRelativeResize="0"/>
            <p:nvPr/>
          </p:nvPicPr>
          <p:blipFill rotWithShape="1">
            <a:blip r:embed="rId6">
              <a:alphaModFix/>
            </a:blip>
            <a:srcRect b="0" l="0" r="0" t="0"/>
            <a:stretch/>
          </p:blipFill>
          <p:spPr>
            <a:xfrm>
              <a:off x="3641464" y="1977920"/>
              <a:ext cx="1062037" cy="1065542"/>
            </a:xfrm>
            <a:prstGeom prst="rect">
              <a:avLst/>
            </a:prstGeom>
            <a:noFill/>
            <a:ln>
              <a:noFill/>
            </a:ln>
          </p:spPr>
        </p:pic>
        <p:sp>
          <p:nvSpPr>
            <p:cNvPr id="733" name="Google Shape;733;g223fec9301a_0_1185"/>
            <p:cNvSpPr txBox="1"/>
            <p:nvPr/>
          </p:nvSpPr>
          <p:spPr>
            <a:xfrm>
              <a:off x="2819400" y="2971800"/>
              <a:ext cx="3538800" cy="47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92B9"/>
                  </a:solidFill>
                  <a:latin typeface="Calibri"/>
                  <a:ea typeface="Calibri"/>
                  <a:cs typeface="Calibri"/>
                  <a:sym typeface="Calibri"/>
                </a:rPr>
                <a:t>Shared Documents (XDS)</a:t>
              </a:r>
              <a:endParaRPr>
                <a:solidFill>
                  <a:srgbClr val="0092B9"/>
                </a:solidFill>
              </a:endParaRPr>
            </a:p>
          </p:txBody>
        </p:sp>
      </p:grpSp>
      <p:pic>
        <p:nvPicPr>
          <p:cNvPr descr="https://www.hl7.org/fhir/assets/images/fhir-logo-www.png" id="734" name="Google Shape;734;g223fec9301a_0_1185"/>
          <p:cNvPicPr preferRelativeResize="0"/>
          <p:nvPr/>
        </p:nvPicPr>
        <p:blipFill rotWithShape="1">
          <a:blip r:embed="rId7">
            <a:alphaModFix/>
          </a:blip>
          <a:srcRect b="0" l="0" r="0" t="0"/>
          <a:stretch/>
        </p:blipFill>
        <p:spPr>
          <a:xfrm>
            <a:off x="8410590" y="5212035"/>
            <a:ext cx="1723243" cy="738534"/>
          </a:xfrm>
          <a:prstGeom prst="rect">
            <a:avLst/>
          </a:prstGeom>
          <a:noFill/>
          <a:ln>
            <a:noFill/>
          </a:ln>
        </p:spPr>
      </p:pic>
      <p:pic>
        <p:nvPicPr>
          <p:cNvPr descr="Smart Phone" id="735" name="Google Shape;735;g223fec9301a_0_1185"/>
          <p:cNvPicPr preferRelativeResize="0"/>
          <p:nvPr/>
        </p:nvPicPr>
        <p:blipFill rotWithShape="1">
          <a:blip r:embed="rId8">
            <a:alphaModFix/>
          </a:blip>
          <a:srcRect b="0" l="0" r="0" t="0"/>
          <a:stretch/>
        </p:blipFill>
        <p:spPr>
          <a:xfrm rot="694815">
            <a:off x="10074081" y="2351094"/>
            <a:ext cx="1828837" cy="1828837"/>
          </a:xfrm>
          <a:prstGeom prst="rect">
            <a:avLst/>
          </a:prstGeom>
          <a:noFill/>
          <a:ln>
            <a:noFill/>
          </a:ln>
        </p:spPr>
      </p:pic>
      <p:sp>
        <p:nvSpPr>
          <p:cNvPr id="736" name="Google Shape;736;g223fec9301a_0_1185"/>
          <p:cNvSpPr/>
          <p:nvPr/>
        </p:nvSpPr>
        <p:spPr>
          <a:xfrm>
            <a:off x="1567635" y="1695355"/>
            <a:ext cx="1202100" cy="485100"/>
          </a:xfrm>
          <a:prstGeom prst="rightArrow">
            <a:avLst>
              <a:gd fmla="val 50000" name="adj1"/>
              <a:gd fmla="val 50000" name="adj2"/>
            </a:avLst>
          </a:prstGeom>
          <a:gradFill>
            <a:gsLst>
              <a:gs pos="0">
                <a:srgbClr val="5F82CA"/>
              </a:gs>
              <a:gs pos="50000">
                <a:srgbClr val="3C70CA"/>
              </a:gs>
              <a:gs pos="100000">
                <a:srgbClr val="2E60B9"/>
              </a:gs>
            </a:gsLst>
            <a:lin ang="5400012"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g223fec9301a_0_1185"/>
          <p:cNvSpPr/>
          <p:nvPr/>
        </p:nvSpPr>
        <p:spPr>
          <a:xfrm>
            <a:off x="1559540" y="2968113"/>
            <a:ext cx="1202100" cy="485100"/>
          </a:xfrm>
          <a:prstGeom prst="rightArrow">
            <a:avLst>
              <a:gd fmla="val 50000" name="adj1"/>
              <a:gd fmla="val 50000" name="adj2"/>
            </a:avLst>
          </a:prstGeom>
          <a:gradFill>
            <a:gsLst>
              <a:gs pos="0">
                <a:srgbClr val="5F82CA"/>
              </a:gs>
              <a:gs pos="50000">
                <a:srgbClr val="3C70CA"/>
              </a:gs>
              <a:gs pos="100000">
                <a:srgbClr val="2E60B9"/>
              </a:gs>
            </a:gsLst>
            <a:lin ang="5400012"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g223fec9301a_0_1185"/>
          <p:cNvSpPr/>
          <p:nvPr/>
        </p:nvSpPr>
        <p:spPr>
          <a:xfrm>
            <a:off x="1515395" y="4310650"/>
            <a:ext cx="1202100" cy="485100"/>
          </a:xfrm>
          <a:prstGeom prst="rightArrow">
            <a:avLst>
              <a:gd fmla="val 50000" name="adj1"/>
              <a:gd fmla="val 50000" name="adj2"/>
            </a:avLst>
          </a:prstGeom>
          <a:gradFill>
            <a:gsLst>
              <a:gs pos="0">
                <a:srgbClr val="5F82CA"/>
              </a:gs>
              <a:gs pos="50000">
                <a:srgbClr val="3C70CA"/>
              </a:gs>
              <a:gs pos="100000">
                <a:srgbClr val="2E60B9"/>
              </a:gs>
            </a:gsLst>
            <a:lin ang="5400012"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g223fec9301a_0_1185"/>
          <p:cNvSpPr txBox="1"/>
          <p:nvPr/>
        </p:nvSpPr>
        <p:spPr>
          <a:xfrm>
            <a:off x="5114902" y="4229711"/>
            <a:ext cx="618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a:p>
        </p:txBody>
      </p:sp>
      <p:sp>
        <p:nvSpPr>
          <p:cNvPr id="740" name="Google Shape;740;g223fec9301a_0_1185"/>
          <p:cNvSpPr/>
          <p:nvPr/>
        </p:nvSpPr>
        <p:spPr>
          <a:xfrm>
            <a:off x="9272212" y="2978803"/>
            <a:ext cx="1202100" cy="485100"/>
          </a:xfrm>
          <a:prstGeom prst="rightArrow">
            <a:avLst>
              <a:gd fmla="val 50000" name="adj1"/>
              <a:gd fmla="val 50000" name="adj2"/>
            </a:avLst>
          </a:prstGeom>
          <a:solidFill>
            <a:srgbClr val="A8D08C"/>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g223fec9301a_0_1185"/>
          <p:cNvSpPr txBox="1"/>
          <p:nvPr/>
        </p:nvSpPr>
        <p:spPr>
          <a:xfrm>
            <a:off x="4356950" y="64161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Source</a:t>
            </a:r>
            <a:r>
              <a:rPr lang="en-US" sz="1000">
                <a:solidFill>
                  <a:schemeClr val="dk1"/>
                </a:solidFill>
              </a:rPr>
              <a:t>: https://ihe.net</a:t>
            </a:r>
            <a:endParaRPr sz="10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g223fec9301a_0_1232"/>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Using Provenance</a:t>
            </a:r>
            <a:endParaRPr/>
          </a:p>
        </p:txBody>
      </p:sp>
      <p:sp>
        <p:nvSpPr>
          <p:cNvPr id="747" name="Google Shape;747;g223fec9301a_0_1232"/>
          <p:cNvSpPr txBox="1"/>
          <p:nvPr>
            <p:ph idx="1" type="body"/>
          </p:nvPr>
        </p:nvSpPr>
        <p:spPr>
          <a:xfrm>
            <a:off x="838199" y="1997236"/>
            <a:ext cx="10515600" cy="4225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595959"/>
              </a:buClr>
              <a:buSzPts val="2400"/>
              <a:buChar char="•"/>
            </a:pPr>
            <a:r>
              <a:rPr lang="en-US" sz="2400"/>
              <a:t>Determine how often the issue is referenced (1 document vs all)</a:t>
            </a:r>
            <a:endParaRPr/>
          </a:p>
          <a:p>
            <a:pPr indent="-228600" lvl="0" marL="228600" rtl="0" algn="l">
              <a:lnSpc>
                <a:spcPct val="90000"/>
              </a:lnSpc>
              <a:spcBef>
                <a:spcPts val="1000"/>
              </a:spcBef>
              <a:spcAft>
                <a:spcPts val="0"/>
              </a:spcAft>
              <a:buClr>
                <a:srgbClr val="595959"/>
              </a:buClr>
              <a:buSzPts val="2400"/>
              <a:buChar char="•"/>
            </a:pPr>
            <a:r>
              <a:rPr lang="en-US" sz="2400"/>
              <a:t>Determine who has published the issue</a:t>
            </a:r>
            <a:endParaRPr/>
          </a:p>
          <a:p>
            <a:pPr indent="-228600" lvl="0" marL="228600" rtl="0" algn="l">
              <a:lnSpc>
                <a:spcPct val="90000"/>
              </a:lnSpc>
              <a:spcBef>
                <a:spcPts val="1000"/>
              </a:spcBef>
              <a:spcAft>
                <a:spcPts val="0"/>
              </a:spcAft>
              <a:buClr>
                <a:srgbClr val="595959"/>
              </a:buClr>
              <a:buSzPts val="2400"/>
              <a:buChar char="•"/>
            </a:pPr>
            <a:r>
              <a:rPr lang="en-US" sz="2400"/>
              <a:t>Pull the metadata -- DocumentReference</a:t>
            </a:r>
            <a:endParaRPr sz="2400"/>
          </a:p>
          <a:p>
            <a:pPr indent="-228600" lvl="0" marL="228600" rtl="0" algn="l">
              <a:lnSpc>
                <a:spcPct val="90000"/>
              </a:lnSpc>
              <a:spcBef>
                <a:spcPts val="1000"/>
              </a:spcBef>
              <a:spcAft>
                <a:spcPts val="0"/>
              </a:spcAft>
              <a:buClr>
                <a:srgbClr val="595959"/>
              </a:buClr>
              <a:buSzPts val="2400"/>
              <a:buChar char="•"/>
            </a:pPr>
            <a:r>
              <a:rPr lang="en-US" sz="2400"/>
              <a:t>Pull the Document</a:t>
            </a:r>
            <a:endParaRPr/>
          </a:p>
          <a:p>
            <a:pPr indent="-228600" lvl="0" marL="228600" rtl="0" algn="l">
              <a:lnSpc>
                <a:spcPct val="90000"/>
              </a:lnSpc>
              <a:spcBef>
                <a:spcPts val="1000"/>
              </a:spcBef>
              <a:spcAft>
                <a:spcPts val="0"/>
              </a:spcAft>
              <a:buClr>
                <a:srgbClr val="595959"/>
              </a:buClr>
              <a:buSzPts val="2400"/>
              <a:buChar char="•"/>
            </a:pPr>
            <a:r>
              <a:rPr lang="en-US" sz="2400"/>
              <a:t>Model for Provenance</a:t>
            </a:r>
            <a:endParaRPr/>
          </a:p>
          <a:p>
            <a:pPr indent="-228600" lvl="1" marL="685800" rtl="0" algn="l">
              <a:lnSpc>
                <a:spcPct val="90000"/>
              </a:lnSpc>
              <a:spcBef>
                <a:spcPts val="500"/>
              </a:spcBef>
              <a:spcAft>
                <a:spcPts val="0"/>
              </a:spcAft>
              <a:buClr>
                <a:srgbClr val="595959"/>
              </a:buClr>
              <a:buSzPts val="1800"/>
              <a:buChar char="•"/>
            </a:pPr>
            <a:r>
              <a:rPr lang="en-US" sz="1800"/>
              <a:t>One Provenance for each Document</a:t>
            </a:r>
            <a:endParaRPr/>
          </a:p>
          <a:p>
            <a:pPr indent="-228600" lvl="1" marL="685800" rtl="0" algn="l">
              <a:lnSpc>
                <a:spcPct val="90000"/>
              </a:lnSpc>
              <a:spcBef>
                <a:spcPts val="500"/>
              </a:spcBef>
              <a:spcAft>
                <a:spcPts val="0"/>
              </a:spcAft>
              <a:buClr>
                <a:srgbClr val="595959"/>
              </a:buClr>
              <a:buSzPts val="1800"/>
              <a:buChar char="•"/>
            </a:pPr>
            <a:r>
              <a:rPr lang="en-US" sz="1800"/>
              <a:t>Where a data Resource came from many documents, it will have many Provenance.target pointing at it</a:t>
            </a:r>
            <a:endParaRPr/>
          </a:p>
          <a:p>
            <a:pPr indent="-228600" lvl="1" marL="685800" rtl="0" algn="l">
              <a:lnSpc>
                <a:spcPct val="90000"/>
              </a:lnSpc>
              <a:spcBef>
                <a:spcPts val="500"/>
              </a:spcBef>
              <a:spcAft>
                <a:spcPts val="0"/>
              </a:spcAft>
              <a:buClr>
                <a:srgbClr val="595959"/>
              </a:buClr>
              <a:buSzPts val="1800"/>
              <a:buChar char="•"/>
            </a:pPr>
            <a:r>
              <a:rPr b="1" lang="en-US" sz="1800"/>
              <a:t>Provenance.target </a:t>
            </a:r>
            <a:r>
              <a:rPr lang="en-US" sz="1800"/>
              <a:t>🡪 1..* Resources (the resources that came from this document)</a:t>
            </a:r>
            <a:endParaRPr/>
          </a:p>
          <a:p>
            <a:pPr indent="-228600" lvl="1" marL="685800" rtl="0" algn="l">
              <a:lnSpc>
                <a:spcPct val="90000"/>
              </a:lnSpc>
              <a:spcBef>
                <a:spcPts val="500"/>
              </a:spcBef>
              <a:spcAft>
                <a:spcPts val="0"/>
              </a:spcAft>
              <a:buClr>
                <a:srgbClr val="595959"/>
              </a:buClr>
              <a:buSzPts val="1800"/>
              <a:buChar char="•"/>
            </a:pPr>
            <a:r>
              <a:rPr b="1" lang="en-US" sz="1800"/>
              <a:t>Provenance.recorded </a:t>
            </a:r>
            <a:r>
              <a:rPr lang="en-US" sz="1800"/>
              <a:t>🡪 when the decomposition happened (might inform cache)</a:t>
            </a:r>
            <a:endParaRPr/>
          </a:p>
          <a:p>
            <a:pPr indent="-228600" lvl="1" marL="685800" rtl="0" algn="l">
              <a:lnSpc>
                <a:spcPct val="90000"/>
              </a:lnSpc>
              <a:spcBef>
                <a:spcPts val="500"/>
              </a:spcBef>
              <a:spcAft>
                <a:spcPts val="0"/>
              </a:spcAft>
              <a:buClr>
                <a:srgbClr val="595959"/>
              </a:buClr>
              <a:buSzPts val="1800"/>
              <a:buChar char="•"/>
            </a:pPr>
            <a:r>
              <a:rPr b="1" lang="en-US" sz="1800"/>
              <a:t>Provenance.policy ==</a:t>
            </a:r>
            <a:r>
              <a:rPr lang="en-US" sz="1800"/>
              <a:t> “urn:ihe:pcc:qedm:2017:document-provenance-policy”</a:t>
            </a:r>
            <a:endParaRPr/>
          </a:p>
          <a:p>
            <a:pPr indent="-228600" lvl="1" marL="685800" rtl="0" algn="l">
              <a:lnSpc>
                <a:spcPct val="90000"/>
              </a:lnSpc>
              <a:spcBef>
                <a:spcPts val="500"/>
              </a:spcBef>
              <a:spcAft>
                <a:spcPts val="0"/>
              </a:spcAft>
              <a:buClr>
                <a:srgbClr val="595959"/>
              </a:buClr>
              <a:buSzPts val="1800"/>
              <a:buChar char="•"/>
            </a:pPr>
            <a:r>
              <a:rPr b="1" lang="en-US" sz="1800"/>
              <a:t>Provenance.agent </a:t>
            </a:r>
            <a:r>
              <a:rPr lang="en-US" sz="1800"/>
              <a:t>🡪 the software “ASEMBLER” that decomposed this document into these target Resources</a:t>
            </a:r>
            <a:endParaRPr/>
          </a:p>
          <a:p>
            <a:pPr indent="-228600" lvl="1" marL="685800" rtl="0" algn="l">
              <a:lnSpc>
                <a:spcPct val="90000"/>
              </a:lnSpc>
              <a:spcBef>
                <a:spcPts val="500"/>
              </a:spcBef>
              <a:spcAft>
                <a:spcPts val="0"/>
              </a:spcAft>
              <a:buClr>
                <a:srgbClr val="595959"/>
              </a:buClr>
              <a:buSzPts val="1800"/>
              <a:buChar char="•"/>
            </a:pPr>
            <a:r>
              <a:rPr b="1" lang="en-US" sz="1800"/>
              <a:t>Provenance.entity </a:t>
            </a:r>
            <a:r>
              <a:rPr lang="en-US" sz="1800"/>
              <a:t>🡪 the DocumentReference representing this document</a:t>
            </a:r>
            <a:endParaRPr/>
          </a:p>
          <a:p>
            <a:pPr indent="-50800" lvl="0" marL="228600" rtl="0" algn="l">
              <a:lnSpc>
                <a:spcPct val="90000"/>
              </a:lnSpc>
              <a:spcBef>
                <a:spcPts val="1000"/>
              </a:spcBef>
              <a:spcAft>
                <a:spcPts val="0"/>
              </a:spcAft>
              <a:buClr>
                <a:srgbClr val="595959"/>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223fec9301a_0_1237"/>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Experiment</a:t>
            </a:r>
            <a:endParaRPr/>
          </a:p>
        </p:txBody>
      </p:sp>
      <p:sp>
        <p:nvSpPr>
          <p:cNvPr id="753" name="Google Shape;753;g223fec9301a_0_1237"/>
          <p:cNvSpPr txBox="1"/>
          <p:nvPr>
            <p:ph idx="1" type="body"/>
          </p:nvPr>
        </p:nvSpPr>
        <p:spPr>
          <a:xfrm>
            <a:off x="838199" y="1997236"/>
            <a:ext cx="10515600" cy="4225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595959"/>
              </a:buClr>
              <a:buSzPts val="2800"/>
              <a:buChar char="•"/>
            </a:pPr>
            <a:r>
              <a:rPr lang="en-US"/>
              <a:t>IHE-Connectathon tools</a:t>
            </a:r>
            <a:endParaRPr/>
          </a:p>
          <a:p>
            <a:pPr indent="-228600" lvl="1" marL="685800" rtl="0" algn="l">
              <a:lnSpc>
                <a:spcPct val="90000"/>
              </a:lnSpc>
              <a:spcBef>
                <a:spcPts val="500"/>
              </a:spcBef>
              <a:spcAft>
                <a:spcPts val="0"/>
              </a:spcAft>
              <a:buClr>
                <a:srgbClr val="595959"/>
              </a:buClr>
              <a:buSzPts val="2400"/>
              <a:buChar char="•"/>
            </a:pPr>
            <a:r>
              <a:rPr lang="en-US" u="sng">
                <a:solidFill>
                  <a:schemeClr val="hlink"/>
                </a:solidFill>
                <a:hlinkClick r:id="rId3"/>
              </a:rPr>
              <a:t>http://wiki.ihe.net/index.php/IHE_Test_Tool_Information</a:t>
            </a:r>
            <a:r>
              <a:rPr lang="en-US"/>
              <a:t> </a:t>
            </a:r>
            <a:endParaRPr/>
          </a:p>
          <a:p>
            <a:pPr indent="-228600" lvl="0" marL="228600" rtl="0" algn="l">
              <a:lnSpc>
                <a:spcPct val="90000"/>
              </a:lnSpc>
              <a:spcBef>
                <a:spcPts val="1000"/>
              </a:spcBef>
              <a:spcAft>
                <a:spcPts val="0"/>
              </a:spcAft>
              <a:buClr>
                <a:srgbClr val="595959"/>
              </a:buClr>
              <a:buSzPts val="2800"/>
              <a:buChar char="•"/>
            </a:pPr>
            <a:r>
              <a:rPr lang="en-US"/>
              <a:t>Published conformance resources</a:t>
            </a:r>
            <a:endParaRPr/>
          </a:p>
          <a:p>
            <a:pPr indent="-228600" lvl="1" marL="685800" rtl="0" algn="l">
              <a:lnSpc>
                <a:spcPct val="90000"/>
              </a:lnSpc>
              <a:spcBef>
                <a:spcPts val="500"/>
              </a:spcBef>
              <a:spcAft>
                <a:spcPts val="0"/>
              </a:spcAft>
              <a:buClr>
                <a:srgbClr val="595959"/>
              </a:buClr>
              <a:buSzPts val="2400"/>
              <a:buChar char="•"/>
            </a:pPr>
            <a:r>
              <a:rPr lang="en-US" u="sng">
                <a:solidFill>
                  <a:schemeClr val="hlink"/>
                </a:solidFill>
                <a:hlinkClick r:id="rId4"/>
              </a:rPr>
              <a:t>https://profiles.ihe.net/ITI/MHD/artifacts.html</a:t>
            </a:r>
            <a:r>
              <a:rPr lang="en-US"/>
              <a:t> </a:t>
            </a:r>
            <a:endParaRPr/>
          </a:p>
          <a:p>
            <a:pPr indent="-50800" lvl="0" marL="228600" rtl="0" algn="l">
              <a:lnSpc>
                <a:spcPct val="90000"/>
              </a:lnSpc>
              <a:spcBef>
                <a:spcPts val="1000"/>
              </a:spcBef>
              <a:spcAft>
                <a:spcPts val="0"/>
              </a:spcAft>
              <a:buClr>
                <a:srgbClr val="595959"/>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24ed454b4f2_0_171"/>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Bonus </a:t>
            </a:r>
            <a:r>
              <a:rPr lang="en-US"/>
              <a:t>Things not in the IHE Profiles</a:t>
            </a:r>
            <a:endParaRPr/>
          </a:p>
        </p:txBody>
      </p:sp>
      <p:sp>
        <p:nvSpPr>
          <p:cNvPr id="759" name="Google Shape;759;g24ed454b4f2_0_171"/>
          <p:cNvSpPr txBox="1"/>
          <p:nvPr>
            <p:ph idx="1" type="body"/>
          </p:nvPr>
        </p:nvSpPr>
        <p:spPr>
          <a:xfrm>
            <a:off x="838200" y="1997225"/>
            <a:ext cx="10515600" cy="422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Clr>
                <a:schemeClr val="dk1"/>
              </a:buClr>
              <a:buSzPts val="1100"/>
              <a:buFont typeface="Arial"/>
              <a:buNone/>
            </a:pPr>
            <a:r>
              <a:rPr lang="en-US" sz="1900"/>
              <a:t>When using MHD, one could retrieve the Binary (Document) and get a better format than was published.</a:t>
            </a:r>
            <a:endParaRPr sz="1900"/>
          </a:p>
          <a:p>
            <a:pPr indent="-349250" lvl="0" marL="457200" rtl="0" algn="l">
              <a:lnSpc>
                <a:spcPct val="90000"/>
              </a:lnSpc>
              <a:spcBef>
                <a:spcPts val="500"/>
              </a:spcBef>
              <a:spcAft>
                <a:spcPts val="0"/>
              </a:spcAft>
              <a:buSzPts val="1900"/>
              <a:buChar char="•"/>
            </a:pPr>
            <a:r>
              <a:rPr lang="en-US" sz="1900"/>
              <a:t>MHD Document Responder</a:t>
            </a:r>
            <a:endParaRPr sz="1900"/>
          </a:p>
          <a:p>
            <a:pPr indent="-349250" lvl="1" marL="914400" rtl="0" algn="l">
              <a:lnSpc>
                <a:spcPct val="90000"/>
              </a:lnSpc>
              <a:spcBef>
                <a:spcPts val="0"/>
              </a:spcBef>
              <a:spcAft>
                <a:spcPts val="0"/>
              </a:spcAft>
              <a:buSzPts val="1900"/>
              <a:buChar char="•"/>
            </a:pPr>
            <a:r>
              <a:rPr b="1" lang="en-US" sz="1900"/>
              <a:t>MUST </a:t>
            </a:r>
            <a:r>
              <a:rPr lang="en-US" sz="1900"/>
              <a:t>be able to return the Binary in the format given in the DocumentReference</a:t>
            </a:r>
            <a:endParaRPr sz="1900"/>
          </a:p>
          <a:p>
            <a:pPr indent="-349250" lvl="1" marL="914400" rtl="0" algn="l">
              <a:lnSpc>
                <a:spcPct val="90000"/>
              </a:lnSpc>
              <a:spcBef>
                <a:spcPts val="0"/>
              </a:spcBef>
              <a:spcAft>
                <a:spcPts val="0"/>
              </a:spcAft>
              <a:buSzPts val="1900"/>
              <a:buChar char="•"/>
            </a:pPr>
            <a:r>
              <a:rPr b="1" lang="en-US" sz="1900"/>
              <a:t>May </a:t>
            </a:r>
            <a:r>
              <a:rPr lang="en-US" sz="1900"/>
              <a:t>support negotiate to ‘better’ for the client format</a:t>
            </a:r>
            <a:endParaRPr sz="1900"/>
          </a:p>
          <a:p>
            <a:pPr indent="0" lvl="0" marL="0" rtl="0" algn="l">
              <a:lnSpc>
                <a:spcPct val="90000"/>
              </a:lnSpc>
              <a:spcBef>
                <a:spcPts val="500"/>
              </a:spcBef>
              <a:spcAft>
                <a:spcPts val="0"/>
              </a:spcAft>
              <a:buClr>
                <a:schemeClr val="dk1"/>
              </a:buClr>
              <a:buSzPts val="1100"/>
              <a:buNone/>
            </a:pPr>
            <a:r>
              <a:t/>
            </a:r>
            <a:endParaRPr sz="1900"/>
          </a:p>
          <a:p>
            <a:pPr indent="0" lvl="0" marL="0" rtl="0" algn="l">
              <a:lnSpc>
                <a:spcPct val="90000"/>
              </a:lnSpc>
              <a:spcBef>
                <a:spcPts val="500"/>
              </a:spcBef>
              <a:spcAft>
                <a:spcPts val="0"/>
              </a:spcAft>
              <a:buClr>
                <a:schemeClr val="dk1"/>
              </a:buClr>
              <a:buSzPts val="1100"/>
              <a:buFont typeface="Arial"/>
              <a:buNone/>
            </a:pPr>
            <a:r>
              <a:rPr lang="en-US" sz="1900"/>
              <a:t>Example when the document is in C-CDA, the C-CDA on FHIR  transforms could be used to automatic conversion to FHIR Document http://hl7.org/fhir/us/ccda/history.html </a:t>
            </a:r>
            <a:endParaRPr sz="1900"/>
          </a:p>
          <a:p>
            <a:pPr indent="0" lvl="0" marL="0" rtl="0" algn="l">
              <a:lnSpc>
                <a:spcPct val="90000"/>
              </a:lnSpc>
              <a:spcBef>
                <a:spcPts val="500"/>
              </a:spcBef>
              <a:spcAft>
                <a:spcPts val="0"/>
              </a:spcAft>
              <a:buClr>
                <a:schemeClr val="dk1"/>
              </a:buClr>
              <a:buSzPts val="1100"/>
              <a:buNone/>
            </a:pPr>
            <a:r>
              <a:t/>
            </a:r>
            <a:endParaRPr sz="1900"/>
          </a:p>
          <a:p>
            <a:pPr indent="0" lvl="0" marL="0" rtl="0" algn="l">
              <a:lnSpc>
                <a:spcPct val="90000"/>
              </a:lnSpc>
              <a:spcBef>
                <a:spcPts val="500"/>
              </a:spcBef>
              <a:spcAft>
                <a:spcPts val="0"/>
              </a:spcAft>
              <a:buClr>
                <a:schemeClr val="dk1"/>
              </a:buClr>
              <a:buSzPts val="1100"/>
              <a:buNone/>
            </a:pPr>
            <a:r>
              <a:rPr lang="en-US" sz="1900"/>
              <a:t>Example when the Document Consumer would prefer a human rendering, the Document Responder could apply a stylesheet and return PDF rendering</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223fec9301a_0_1247"/>
          <p:cNvSpPr txBox="1"/>
          <p:nvPr>
            <p:ph type="title"/>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Bonus Track- Mobile Health Document Sharing (MHDS)</a:t>
            </a:r>
            <a:endParaRPr/>
          </a:p>
        </p:txBody>
      </p:sp>
      <p:sp>
        <p:nvSpPr>
          <p:cNvPr id="765" name="Google Shape;765;g223fec9301a_0_1247"/>
          <p:cNvSpPr txBox="1"/>
          <p:nvPr>
            <p:ph idx="1" type="body"/>
          </p:nvPr>
        </p:nvSpPr>
        <p:spPr>
          <a:xfrm>
            <a:off x="838200" y="1997225"/>
            <a:ext cx="5257800" cy="4225200"/>
          </a:xfrm>
          <a:prstGeom prst="rect">
            <a:avLst/>
          </a:prstGeom>
          <a:noFill/>
          <a:ln>
            <a:noFill/>
          </a:ln>
        </p:spPr>
        <p:txBody>
          <a:bodyPr anchorCtr="0" anchor="t" bIns="45700" lIns="91425" spcFirstLastPara="1" rIns="91425" wrap="square" tIns="45700">
            <a:noAutofit/>
          </a:bodyPr>
          <a:lstStyle/>
          <a:p>
            <a:pPr indent="-171450" lvl="0" marL="228600" rtl="0" algn="l">
              <a:lnSpc>
                <a:spcPct val="90000"/>
              </a:lnSpc>
              <a:spcBef>
                <a:spcPts val="1000"/>
              </a:spcBef>
              <a:spcAft>
                <a:spcPts val="0"/>
              </a:spcAft>
              <a:buSzPts val="1900"/>
              <a:buChar char="•"/>
            </a:pPr>
            <a:r>
              <a:rPr lang="en-US" sz="1900"/>
              <a:t>100% FHIR infrastructure</a:t>
            </a:r>
            <a:endParaRPr sz="1900"/>
          </a:p>
          <a:p>
            <a:pPr indent="-171450" lvl="0" marL="228600" rtl="0" algn="l">
              <a:lnSpc>
                <a:spcPct val="90000"/>
              </a:lnSpc>
              <a:spcBef>
                <a:spcPts val="1000"/>
              </a:spcBef>
              <a:spcAft>
                <a:spcPts val="0"/>
              </a:spcAft>
              <a:buSzPts val="1900"/>
              <a:buChar char="•"/>
            </a:pPr>
            <a:r>
              <a:rPr b="1" lang="en-US" sz="1900"/>
              <a:t>Document Registry</a:t>
            </a:r>
            <a:endParaRPr b="1" sz="1900"/>
          </a:p>
          <a:p>
            <a:pPr indent="-196850" lvl="1" marL="685800" rtl="0" algn="l">
              <a:lnSpc>
                <a:spcPct val="90000"/>
              </a:lnSpc>
              <a:spcBef>
                <a:spcPts val="1000"/>
              </a:spcBef>
              <a:spcAft>
                <a:spcPts val="0"/>
              </a:spcAft>
              <a:buSzPts val="1900"/>
              <a:buChar char="•"/>
            </a:pPr>
            <a:r>
              <a:rPr lang="en-US" sz="1900"/>
              <a:t>MHD transactions</a:t>
            </a:r>
            <a:endParaRPr sz="1900"/>
          </a:p>
          <a:p>
            <a:pPr indent="-196850" lvl="1" marL="685800" rtl="0" algn="l">
              <a:lnSpc>
                <a:spcPct val="90000"/>
              </a:lnSpc>
              <a:spcBef>
                <a:spcPts val="1000"/>
              </a:spcBef>
              <a:spcAft>
                <a:spcPts val="0"/>
              </a:spcAft>
              <a:buSzPts val="1900"/>
              <a:buChar char="•"/>
            </a:pPr>
            <a:r>
              <a:rPr lang="en-US" sz="1900"/>
              <a:t>Persistence and lifecycle management</a:t>
            </a:r>
            <a:endParaRPr sz="1900"/>
          </a:p>
          <a:p>
            <a:pPr indent="-171450" lvl="0" marL="228600" rtl="0" algn="l">
              <a:lnSpc>
                <a:spcPct val="90000"/>
              </a:lnSpc>
              <a:spcBef>
                <a:spcPts val="1000"/>
              </a:spcBef>
              <a:spcAft>
                <a:spcPts val="0"/>
              </a:spcAft>
              <a:buSzPts val="1900"/>
              <a:buChar char="•"/>
            </a:pPr>
            <a:r>
              <a:rPr lang="en-US" sz="1900"/>
              <a:t>Patient Identity Management</a:t>
            </a:r>
            <a:endParaRPr sz="1900"/>
          </a:p>
          <a:p>
            <a:pPr indent="-171450" lvl="0" marL="228600" rtl="0" algn="l">
              <a:lnSpc>
                <a:spcPct val="90000"/>
              </a:lnSpc>
              <a:spcBef>
                <a:spcPts val="1000"/>
              </a:spcBef>
              <a:spcAft>
                <a:spcPts val="0"/>
              </a:spcAft>
              <a:buSzPts val="1900"/>
              <a:buChar char="•"/>
            </a:pPr>
            <a:r>
              <a:rPr lang="en-US" sz="1900"/>
              <a:t>Authorization - OAuth</a:t>
            </a:r>
            <a:endParaRPr sz="1900"/>
          </a:p>
          <a:p>
            <a:pPr indent="-171450" lvl="0" marL="228600" rtl="0" algn="l">
              <a:lnSpc>
                <a:spcPct val="90000"/>
              </a:lnSpc>
              <a:spcBef>
                <a:spcPts val="1000"/>
              </a:spcBef>
              <a:spcAft>
                <a:spcPts val="0"/>
              </a:spcAft>
              <a:buSzPts val="1900"/>
              <a:buChar char="•"/>
            </a:pPr>
            <a:r>
              <a:rPr lang="en-US" sz="1900"/>
              <a:t>Audit Record Repository</a:t>
            </a:r>
            <a:endParaRPr sz="1900"/>
          </a:p>
          <a:p>
            <a:pPr indent="0" lvl="1" marL="609600" rtl="0" algn="l">
              <a:lnSpc>
                <a:spcPct val="90000"/>
              </a:lnSpc>
              <a:spcBef>
                <a:spcPts val="500"/>
              </a:spcBef>
              <a:spcAft>
                <a:spcPts val="0"/>
              </a:spcAft>
              <a:buClr>
                <a:srgbClr val="595959"/>
              </a:buClr>
              <a:buSzPts val="2400"/>
              <a:buNone/>
            </a:pPr>
            <a:r>
              <a:t/>
            </a:r>
            <a:endParaRPr sz="1500"/>
          </a:p>
          <a:p>
            <a:pPr indent="0" lvl="1" marL="609600" rtl="0" algn="l">
              <a:lnSpc>
                <a:spcPct val="90000"/>
              </a:lnSpc>
              <a:spcBef>
                <a:spcPts val="500"/>
              </a:spcBef>
              <a:spcAft>
                <a:spcPts val="0"/>
              </a:spcAft>
              <a:buClr>
                <a:srgbClr val="595959"/>
              </a:buClr>
              <a:buSzPts val="2400"/>
              <a:buNone/>
            </a:pPr>
            <a:r>
              <a:t/>
            </a:r>
            <a:endParaRPr sz="1500"/>
          </a:p>
          <a:p>
            <a:pPr indent="0" lvl="1" marL="0" rtl="0" algn="l">
              <a:lnSpc>
                <a:spcPct val="90000"/>
              </a:lnSpc>
              <a:spcBef>
                <a:spcPts val="500"/>
              </a:spcBef>
              <a:spcAft>
                <a:spcPts val="0"/>
              </a:spcAft>
              <a:buClr>
                <a:srgbClr val="595959"/>
              </a:buClr>
              <a:buSzPts val="2400"/>
              <a:buNone/>
            </a:pPr>
            <a:r>
              <a:rPr lang="en-US" sz="1500"/>
              <a:t>Details: https://profiles.ihe.net/ITI/MHDS/index.html</a:t>
            </a:r>
            <a:endParaRPr sz="1500"/>
          </a:p>
        </p:txBody>
      </p:sp>
      <p:sp>
        <p:nvSpPr>
          <p:cNvPr id="766" name="Google Shape;766;g223fec9301a_0_1247"/>
          <p:cNvSpPr/>
          <p:nvPr/>
        </p:nvSpPr>
        <p:spPr>
          <a:xfrm>
            <a:off x="9163523" y="3071100"/>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Document Responder</a:t>
            </a:r>
            <a:endParaRPr sz="1300"/>
          </a:p>
        </p:txBody>
      </p:sp>
      <p:sp>
        <p:nvSpPr>
          <p:cNvPr id="767" name="Google Shape;767;g223fec9301a_0_1247"/>
          <p:cNvSpPr/>
          <p:nvPr/>
        </p:nvSpPr>
        <p:spPr>
          <a:xfrm>
            <a:off x="10768989" y="4178050"/>
            <a:ext cx="1078200" cy="578400"/>
          </a:xfrm>
          <a:prstGeom prst="rect">
            <a:avLst/>
          </a:prstGeom>
          <a:solidFill>
            <a:srgbClr val="B6B6B6"/>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Consumer</a:t>
            </a:r>
            <a:endParaRPr sz="1300"/>
          </a:p>
        </p:txBody>
      </p:sp>
      <p:sp>
        <p:nvSpPr>
          <p:cNvPr id="768" name="Google Shape;768;g223fec9301a_0_1247"/>
          <p:cNvSpPr txBox="1"/>
          <p:nvPr/>
        </p:nvSpPr>
        <p:spPr>
          <a:xfrm>
            <a:off x="6096023" y="312652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ITI-65 Provide Document Bundle</a:t>
            </a:r>
            <a:endParaRPr sz="900"/>
          </a:p>
        </p:txBody>
      </p:sp>
      <p:sp>
        <p:nvSpPr>
          <p:cNvPr id="769" name="Google Shape;769;g223fec9301a_0_1247"/>
          <p:cNvSpPr/>
          <p:nvPr/>
        </p:nvSpPr>
        <p:spPr>
          <a:xfrm>
            <a:off x="8081660" y="3071100"/>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Document Recipient</a:t>
            </a:r>
            <a:endParaRPr sz="1300"/>
          </a:p>
        </p:txBody>
      </p:sp>
      <p:sp>
        <p:nvSpPr>
          <p:cNvPr id="770" name="Google Shape;770;g223fec9301a_0_1247"/>
          <p:cNvSpPr/>
          <p:nvPr/>
        </p:nvSpPr>
        <p:spPr>
          <a:xfrm>
            <a:off x="6219127" y="4178050"/>
            <a:ext cx="1078200" cy="578400"/>
          </a:xfrm>
          <a:prstGeom prst="rect">
            <a:avLst/>
          </a:prstGeom>
          <a:solidFill>
            <a:srgbClr val="B6B6B6"/>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Publisher</a:t>
            </a:r>
            <a:endParaRPr sz="1300"/>
          </a:p>
        </p:txBody>
      </p:sp>
      <p:cxnSp>
        <p:nvCxnSpPr>
          <p:cNvPr id="771" name="Google Shape;771;g223fec9301a_0_1247"/>
          <p:cNvCxnSpPr>
            <a:stCxn id="770" idx="0"/>
            <a:endCxn id="769" idx="2"/>
          </p:cNvCxnSpPr>
          <p:nvPr/>
        </p:nvCxnSpPr>
        <p:spPr>
          <a:xfrm flipH="1" rot="10800000">
            <a:off x="6758227" y="3649450"/>
            <a:ext cx="1862400" cy="528600"/>
          </a:xfrm>
          <a:prstGeom prst="straightConnector1">
            <a:avLst/>
          </a:prstGeom>
          <a:noFill/>
          <a:ln cap="flat" cmpd="sng" w="9525">
            <a:solidFill>
              <a:schemeClr val="dk2"/>
            </a:solidFill>
            <a:prstDash val="solid"/>
            <a:round/>
            <a:headEnd len="med" w="med" type="none"/>
            <a:tailEnd len="med" w="med" type="stealth"/>
          </a:ln>
        </p:spPr>
      </p:cxnSp>
      <p:cxnSp>
        <p:nvCxnSpPr>
          <p:cNvPr id="772" name="Google Shape;772;g223fec9301a_0_1247"/>
          <p:cNvCxnSpPr>
            <a:stCxn id="767" idx="0"/>
            <a:endCxn id="766" idx="2"/>
          </p:cNvCxnSpPr>
          <p:nvPr/>
        </p:nvCxnSpPr>
        <p:spPr>
          <a:xfrm rot="10800000">
            <a:off x="9702489" y="3649450"/>
            <a:ext cx="1605600" cy="528600"/>
          </a:xfrm>
          <a:prstGeom prst="straightConnector1">
            <a:avLst/>
          </a:prstGeom>
          <a:noFill/>
          <a:ln cap="flat" cmpd="sng" w="9525">
            <a:solidFill>
              <a:schemeClr val="dk2"/>
            </a:solidFill>
            <a:prstDash val="solid"/>
            <a:round/>
            <a:headEnd len="med" w="med" type="none"/>
            <a:tailEnd len="med" w="med" type="stealth"/>
          </a:ln>
        </p:spPr>
      </p:cxnSp>
      <p:sp>
        <p:nvSpPr>
          <p:cNvPr id="773" name="Google Shape;773;g223fec9301a_0_1247"/>
          <p:cNvSpPr txBox="1"/>
          <p:nvPr/>
        </p:nvSpPr>
        <p:spPr>
          <a:xfrm>
            <a:off x="6096023" y="342272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ITI-105 Simplified Publish</a:t>
            </a:r>
            <a:endParaRPr sz="900"/>
          </a:p>
        </p:txBody>
      </p:sp>
      <p:sp>
        <p:nvSpPr>
          <p:cNvPr id="774" name="Google Shape;774;g223fec9301a_0_1247"/>
          <p:cNvSpPr txBox="1"/>
          <p:nvPr/>
        </p:nvSpPr>
        <p:spPr>
          <a:xfrm>
            <a:off x="6096012" y="3596525"/>
            <a:ext cx="15735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ITI-105 Genera</a:t>
            </a:r>
            <a:r>
              <a:rPr lang="en-US" sz="900">
                <a:solidFill>
                  <a:schemeClr val="dk1"/>
                </a:solidFill>
              </a:rPr>
              <a:t>t</a:t>
            </a:r>
            <a:r>
              <a:rPr lang="en-US" sz="900"/>
              <a:t>e Metadata</a:t>
            </a:r>
            <a:endParaRPr sz="900"/>
          </a:p>
        </p:txBody>
      </p:sp>
      <p:sp>
        <p:nvSpPr>
          <p:cNvPr id="775" name="Google Shape;775;g223fec9301a_0_1247"/>
          <p:cNvSpPr txBox="1"/>
          <p:nvPr/>
        </p:nvSpPr>
        <p:spPr>
          <a:xfrm>
            <a:off x="10670161" y="312652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ITI-66 Find Document Lists</a:t>
            </a:r>
            <a:endParaRPr sz="900"/>
          </a:p>
        </p:txBody>
      </p:sp>
      <p:sp>
        <p:nvSpPr>
          <p:cNvPr id="776" name="Google Shape;776;g223fec9301a_0_1247"/>
          <p:cNvSpPr txBox="1"/>
          <p:nvPr/>
        </p:nvSpPr>
        <p:spPr>
          <a:xfrm>
            <a:off x="10670161" y="342272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ITI-67 Find Document References</a:t>
            </a:r>
            <a:endParaRPr sz="900"/>
          </a:p>
        </p:txBody>
      </p:sp>
      <p:sp>
        <p:nvSpPr>
          <p:cNvPr id="777" name="Google Shape;777;g223fec9301a_0_1247"/>
          <p:cNvSpPr txBox="1"/>
          <p:nvPr/>
        </p:nvSpPr>
        <p:spPr>
          <a:xfrm>
            <a:off x="10670149" y="3718925"/>
            <a:ext cx="15735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ITI-68 Retrieve Document</a:t>
            </a:r>
            <a:endParaRPr sz="900"/>
          </a:p>
        </p:txBody>
      </p:sp>
      <p:sp>
        <p:nvSpPr>
          <p:cNvPr id="778" name="Google Shape;778;g223fec9301a_0_1247"/>
          <p:cNvSpPr/>
          <p:nvPr/>
        </p:nvSpPr>
        <p:spPr>
          <a:xfrm>
            <a:off x="7850275" y="2711600"/>
            <a:ext cx="2639100" cy="105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223fec9301a_0_1247"/>
          <p:cNvSpPr txBox="1"/>
          <p:nvPr/>
        </p:nvSpPr>
        <p:spPr>
          <a:xfrm>
            <a:off x="8294725" y="2629000"/>
            <a:ext cx="1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Document Registry</a:t>
            </a:r>
            <a:endParaRPr/>
          </a:p>
        </p:txBody>
      </p:sp>
      <p:sp>
        <p:nvSpPr>
          <p:cNvPr id="780" name="Google Shape;780;g223fec9301a_0_1247"/>
          <p:cNvSpPr/>
          <p:nvPr/>
        </p:nvSpPr>
        <p:spPr>
          <a:xfrm>
            <a:off x="8417724" y="5406475"/>
            <a:ext cx="1504200" cy="578400"/>
          </a:xfrm>
          <a:prstGeom prst="rect">
            <a:avLst/>
          </a:prstGeom>
          <a:solidFill>
            <a:srgbClr val="B6B6B6"/>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rPr>
              <a:t>HIE central infrastructure</a:t>
            </a:r>
            <a:endParaRPr sz="1300"/>
          </a:p>
        </p:txBody>
      </p:sp>
      <p:cxnSp>
        <p:nvCxnSpPr>
          <p:cNvPr id="781" name="Google Shape;781;g223fec9301a_0_1247"/>
          <p:cNvCxnSpPr>
            <a:stCxn id="770" idx="3"/>
            <a:endCxn id="780" idx="1"/>
          </p:cNvCxnSpPr>
          <p:nvPr/>
        </p:nvCxnSpPr>
        <p:spPr>
          <a:xfrm>
            <a:off x="7297327" y="4467250"/>
            <a:ext cx="1120500" cy="1228500"/>
          </a:xfrm>
          <a:prstGeom prst="straightConnector1">
            <a:avLst/>
          </a:prstGeom>
          <a:noFill/>
          <a:ln cap="flat" cmpd="sng" w="9525">
            <a:solidFill>
              <a:schemeClr val="dk2"/>
            </a:solidFill>
            <a:prstDash val="dash"/>
            <a:round/>
            <a:headEnd len="med" w="med" type="none"/>
            <a:tailEnd len="med" w="med" type="stealth"/>
          </a:ln>
        </p:spPr>
      </p:cxnSp>
      <p:cxnSp>
        <p:nvCxnSpPr>
          <p:cNvPr id="782" name="Google Shape;782;g223fec9301a_0_1247"/>
          <p:cNvCxnSpPr>
            <a:stCxn id="767" idx="1"/>
            <a:endCxn id="780" idx="3"/>
          </p:cNvCxnSpPr>
          <p:nvPr/>
        </p:nvCxnSpPr>
        <p:spPr>
          <a:xfrm flipH="1">
            <a:off x="9921789" y="4467250"/>
            <a:ext cx="847200" cy="1228500"/>
          </a:xfrm>
          <a:prstGeom prst="straightConnector1">
            <a:avLst/>
          </a:prstGeom>
          <a:noFill/>
          <a:ln cap="flat" cmpd="sng" w="9525">
            <a:solidFill>
              <a:schemeClr val="dk2"/>
            </a:solidFill>
            <a:prstDash val="dash"/>
            <a:round/>
            <a:headEnd len="med" w="med" type="none"/>
            <a:tailEnd len="med" w="med" type="stealth"/>
          </a:ln>
        </p:spPr>
      </p:cxnSp>
      <p:sp>
        <p:nvSpPr>
          <p:cNvPr id="783" name="Google Shape;783;g223fec9301a_0_1247"/>
          <p:cNvSpPr txBox="1"/>
          <p:nvPr/>
        </p:nvSpPr>
        <p:spPr>
          <a:xfrm>
            <a:off x="6533648" y="5210583"/>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ITI-78 Mobile Patient Demographic Query</a:t>
            </a:r>
            <a:endParaRPr sz="900"/>
          </a:p>
          <a:p>
            <a:pPr indent="0" lvl="0" marL="0" rtl="0" algn="l">
              <a:spcBef>
                <a:spcPts val="0"/>
              </a:spcBef>
              <a:spcAft>
                <a:spcPts val="0"/>
              </a:spcAft>
              <a:buClr>
                <a:schemeClr val="dk1"/>
              </a:buClr>
              <a:buSzPts val="1100"/>
              <a:buFont typeface="Arial"/>
              <a:buNone/>
            </a:pPr>
            <a:r>
              <a:rPr lang="en-US" sz="900">
                <a:solidFill>
                  <a:schemeClr val="dk1"/>
                </a:solidFill>
              </a:rPr>
              <a:t>ITI-83 Mobile Patient identifier cross-reference Query</a:t>
            </a:r>
            <a:endParaRPr sz="900"/>
          </a:p>
          <a:p>
            <a:pPr indent="0" lvl="0" marL="0" rtl="0" algn="l">
              <a:spcBef>
                <a:spcPts val="0"/>
              </a:spcBef>
              <a:spcAft>
                <a:spcPts val="0"/>
              </a:spcAft>
              <a:buNone/>
            </a:pPr>
            <a:r>
              <a:rPr lang="en-US" sz="900"/>
              <a:t>ITI-20 Record Audit Event</a:t>
            </a:r>
            <a:endParaRPr sz="900"/>
          </a:p>
          <a:p>
            <a:pPr indent="0" lvl="0" marL="0" rtl="0" algn="l">
              <a:spcBef>
                <a:spcPts val="0"/>
              </a:spcBef>
              <a:spcAft>
                <a:spcPts val="0"/>
              </a:spcAft>
              <a:buNone/>
            </a:pPr>
            <a:r>
              <a:rPr lang="en-US" sz="900"/>
              <a:t>ITI-1 Matain time</a:t>
            </a:r>
            <a:endParaRPr sz="900"/>
          </a:p>
        </p:txBody>
      </p:sp>
      <p:cxnSp>
        <p:nvCxnSpPr>
          <p:cNvPr id="784" name="Google Shape;784;g223fec9301a_0_1247"/>
          <p:cNvCxnSpPr>
            <a:stCxn id="778" idx="2"/>
            <a:endCxn id="780" idx="0"/>
          </p:cNvCxnSpPr>
          <p:nvPr/>
        </p:nvCxnSpPr>
        <p:spPr>
          <a:xfrm>
            <a:off x="9169825" y="3768800"/>
            <a:ext cx="0" cy="1637700"/>
          </a:xfrm>
          <a:prstGeom prst="straightConnector1">
            <a:avLst/>
          </a:prstGeom>
          <a:noFill/>
          <a:ln cap="flat" cmpd="sng" w="9525">
            <a:solidFill>
              <a:schemeClr val="dk2"/>
            </a:solidFill>
            <a:prstDash val="dash"/>
            <a:round/>
            <a:headEnd len="med" w="med" type="none"/>
            <a:tailEnd len="med" w="med" type="stealth"/>
          </a:ln>
        </p:spPr>
      </p:cxnSp>
      <p:sp>
        <p:nvSpPr>
          <p:cNvPr id="785" name="Google Shape;785;g223fec9301a_0_1247"/>
          <p:cNvSpPr txBox="1"/>
          <p:nvPr/>
        </p:nvSpPr>
        <p:spPr>
          <a:xfrm>
            <a:off x="10301798" y="5210583"/>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ITI-78 Mobile Patient Demographic Query</a:t>
            </a:r>
            <a:endParaRPr sz="900"/>
          </a:p>
          <a:p>
            <a:pPr indent="0" lvl="0" marL="0" rtl="0" algn="l">
              <a:spcBef>
                <a:spcPts val="0"/>
              </a:spcBef>
              <a:spcAft>
                <a:spcPts val="0"/>
              </a:spcAft>
              <a:buNone/>
            </a:pPr>
            <a:r>
              <a:rPr lang="en-US" sz="900">
                <a:solidFill>
                  <a:schemeClr val="dk1"/>
                </a:solidFill>
              </a:rPr>
              <a:t>ITI-83 Mobile Patient identifier cross-reference Query</a:t>
            </a:r>
            <a:endParaRPr sz="900"/>
          </a:p>
          <a:p>
            <a:pPr indent="0" lvl="0" marL="0" rtl="0" algn="l">
              <a:spcBef>
                <a:spcPts val="0"/>
              </a:spcBef>
              <a:spcAft>
                <a:spcPts val="0"/>
              </a:spcAft>
              <a:buNone/>
            </a:pPr>
            <a:r>
              <a:rPr lang="en-US" sz="900"/>
              <a:t>ITI-20 Record Audit Event</a:t>
            </a:r>
            <a:endParaRPr sz="900"/>
          </a:p>
          <a:p>
            <a:pPr indent="0" lvl="0" marL="0" rtl="0" algn="l">
              <a:spcBef>
                <a:spcPts val="0"/>
              </a:spcBef>
              <a:spcAft>
                <a:spcPts val="0"/>
              </a:spcAft>
              <a:buNone/>
            </a:pPr>
            <a:r>
              <a:rPr lang="en-US" sz="900"/>
              <a:t>ITI-1 Matain time</a:t>
            </a:r>
            <a:endParaRPr sz="900"/>
          </a:p>
        </p:txBody>
      </p:sp>
      <p:sp>
        <p:nvSpPr>
          <p:cNvPr id="786" name="Google Shape;786;g223fec9301a_0_1247"/>
          <p:cNvSpPr txBox="1"/>
          <p:nvPr/>
        </p:nvSpPr>
        <p:spPr>
          <a:xfrm>
            <a:off x="8281061" y="4119895"/>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ITI-20 Record Audit Event</a:t>
            </a:r>
            <a:endParaRPr sz="900"/>
          </a:p>
          <a:p>
            <a:pPr indent="0" lvl="0" marL="0" rtl="0" algn="l">
              <a:spcBef>
                <a:spcPts val="0"/>
              </a:spcBef>
              <a:spcAft>
                <a:spcPts val="0"/>
              </a:spcAft>
              <a:buNone/>
            </a:pPr>
            <a:r>
              <a:rPr lang="en-US" sz="900"/>
              <a:t>ITI-1 Matain time</a:t>
            </a:r>
            <a:endParaRPr sz="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What did you learn?</a:t>
            </a:r>
            <a:endParaRPr/>
          </a:p>
        </p:txBody>
      </p:sp>
      <p:sp>
        <p:nvSpPr>
          <p:cNvPr id="792" name="Google Shape;792;p5"/>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Insights on XDS and XCA</a:t>
            </a:r>
            <a:endParaRPr sz="2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MHD (XDS on FHIR)</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Document Metadata Query</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Publication of Documents</a:t>
            </a:r>
            <a:endParaRPr sz="2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mXDE &amp; QEDm</a:t>
            </a:r>
            <a:endParaRPr sz="2800">
              <a:solidFill>
                <a:schemeClr val="dk1"/>
              </a:solidFill>
              <a:latin typeface="Calibri"/>
              <a:ea typeface="Calibri"/>
              <a:cs typeface="Calibri"/>
              <a:sym typeface="Calibri"/>
            </a:endParaRPr>
          </a:p>
          <a:p>
            <a:pPr indent="-406400" lvl="1" marL="914400" rtl="0" algn="l">
              <a:lnSpc>
                <a:spcPct val="90000"/>
              </a:lnSpc>
              <a:spcBef>
                <a:spcPts val="10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Get Decomposed Resources</a:t>
            </a:r>
            <a:endParaRPr sz="2800">
              <a:solidFill>
                <a:schemeClr val="dk1"/>
              </a:solidFill>
              <a:latin typeface="Calibri"/>
              <a:ea typeface="Calibri"/>
              <a:cs typeface="Calibri"/>
              <a:sym typeface="Calibri"/>
            </a:endParaRPr>
          </a:p>
          <a:p>
            <a:pPr indent="-406400" lvl="1" marL="914400" rtl="0" algn="l">
              <a:lnSpc>
                <a:spcPct val="90000"/>
              </a:lnSpc>
              <a:spcBef>
                <a:spcPts val="10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Get Provenance, so that get source Document</a:t>
            </a:r>
            <a:endParaRPr sz="2800">
              <a:solidFill>
                <a:schemeClr val="dk1"/>
              </a:solidFill>
              <a:latin typeface="Calibri"/>
              <a:ea typeface="Calibri"/>
              <a:cs typeface="Calibri"/>
              <a:sym typeface="Calibri"/>
            </a:endParaRPr>
          </a:p>
          <a:p>
            <a:pPr indent="-406400" lvl="0" marL="457200" rtl="0" algn="l">
              <a:lnSpc>
                <a:spcPct val="90000"/>
              </a:lnSpc>
              <a:spcBef>
                <a:spcPts val="10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Bonus: MHDS</a:t>
            </a: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Contact</a:t>
            </a:r>
            <a:endParaRPr/>
          </a:p>
        </p:txBody>
      </p:sp>
      <p:sp>
        <p:nvSpPr>
          <p:cNvPr id="798" name="Google Shape;798;p6"/>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During DevDays, you can find / reach me here: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Via Whova App – Speaker’s Gallery</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email: gcanal@consorzioarsenal.it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Q&amp;A</a:t>
            </a:r>
            <a:endParaRPr/>
          </a:p>
        </p:txBody>
      </p:sp>
      <p:sp>
        <p:nvSpPr>
          <p:cNvPr id="804" name="Google Shape;804;p7"/>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838200" y="1043753"/>
            <a:ext cx="10515600" cy="8867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91B9"/>
              </a:buClr>
              <a:buSzPts val="3600"/>
              <a:buFont typeface="Calibri"/>
              <a:buNone/>
            </a:pPr>
            <a:r>
              <a:rPr lang="en-US"/>
              <a:t>Learning Objectives</a:t>
            </a:r>
            <a:endParaRPr/>
          </a:p>
        </p:txBody>
      </p:sp>
      <p:sp>
        <p:nvSpPr>
          <p:cNvPr id="125" name="Google Shape;125;p3"/>
          <p:cNvSpPr txBox="1"/>
          <p:nvPr>
            <p:ph idx="1" type="body"/>
          </p:nvPr>
        </p:nvSpPr>
        <p:spPr>
          <a:xfrm>
            <a:off x="838199" y="1997236"/>
            <a:ext cx="10515600" cy="4225143"/>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Document Sharing – as a given</a:t>
            </a:r>
            <a:endParaRPr sz="2800">
              <a:solidFill>
                <a:schemeClr val="dk1"/>
              </a:solidFill>
              <a:latin typeface="Calibri"/>
              <a:ea typeface="Calibri"/>
              <a:cs typeface="Calibri"/>
              <a:sym typeface="Calibri"/>
            </a:endParaRPr>
          </a:p>
          <a:p>
            <a:pPr indent="-355600" lvl="0" marL="45720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FHIR® access to Documents</a:t>
            </a:r>
            <a:endParaRPr sz="28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Char char="•"/>
            </a:pPr>
            <a:r>
              <a:rPr lang="en-US" sz="2000">
                <a:solidFill>
                  <a:schemeClr val="dk1"/>
                </a:solidFill>
                <a:latin typeface="Calibri"/>
                <a:ea typeface="Calibri"/>
                <a:cs typeface="Calibri"/>
                <a:sym typeface="Calibri"/>
              </a:rPr>
              <a:t>MHD –&gt; XDS on FHIR®</a:t>
            </a:r>
            <a:endParaRPr sz="2400">
              <a:solidFill>
                <a:schemeClr val="dk1"/>
              </a:solidFill>
              <a:latin typeface="Calibri"/>
              <a:ea typeface="Calibri"/>
              <a:cs typeface="Calibri"/>
              <a:sym typeface="Calibri"/>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latin typeface="Calibri"/>
                <a:ea typeface="Calibri"/>
                <a:cs typeface="Calibri"/>
                <a:sym typeface="Calibri"/>
              </a:rPr>
              <a:t>Support profiles: IUA, PDQm, PIXm, etc</a:t>
            </a:r>
            <a:endParaRPr sz="1600">
              <a:solidFill>
                <a:schemeClr val="dk1"/>
              </a:solidFill>
              <a:latin typeface="Calibri"/>
              <a:ea typeface="Calibri"/>
              <a:cs typeface="Calibri"/>
              <a:sym typeface="Calibri"/>
            </a:endParaRPr>
          </a:p>
          <a:p>
            <a:pPr indent="-355600" lvl="0" marL="457200" rtl="0" algn="l">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Decomposed into Elements/Resources</a:t>
            </a:r>
            <a:endParaRPr sz="28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Char char="•"/>
            </a:pPr>
            <a:r>
              <a:rPr lang="en-US" sz="2000">
                <a:solidFill>
                  <a:schemeClr val="dk1"/>
                </a:solidFill>
                <a:latin typeface="Calibri"/>
                <a:ea typeface="Calibri"/>
                <a:cs typeface="Calibri"/>
                <a:sym typeface="Calibri"/>
              </a:rPr>
              <a:t>mXDE + QEDm</a:t>
            </a:r>
            <a:endParaRPr sz="2000">
              <a:solidFill>
                <a:schemeClr val="dk1"/>
              </a:solidFill>
              <a:latin typeface="Calibri"/>
              <a:ea typeface="Calibri"/>
              <a:cs typeface="Calibri"/>
              <a:sym typeface="Calibri"/>
            </a:endParaRPr>
          </a:p>
          <a:p>
            <a:pPr indent="-330200" lvl="1" marL="914400" rtl="0" algn="l">
              <a:lnSpc>
                <a:spcPct val="90000"/>
              </a:lnSpc>
              <a:spcBef>
                <a:spcPts val="500"/>
              </a:spcBef>
              <a:spcAft>
                <a:spcPts val="0"/>
              </a:spcAft>
              <a:buClr>
                <a:schemeClr val="dk1"/>
              </a:buClr>
              <a:buSzPts val="1600"/>
              <a:buChar char="•"/>
            </a:pPr>
            <a:r>
              <a:rPr lang="en-US" sz="1600">
                <a:solidFill>
                  <a:schemeClr val="dk1"/>
                </a:solidFill>
                <a:latin typeface="Calibri"/>
                <a:ea typeface="Calibri"/>
                <a:cs typeface="Calibri"/>
                <a:sym typeface="Calibri"/>
              </a:rPr>
              <a:t>Using Provenance – to get back to source documents</a:t>
            </a:r>
            <a:endParaRPr sz="2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9"/>
          <p:cNvSpPr/>
          <p:nvPr/>
        </p:nvSpPr>
        <p:spPr>
          <a:xfrm>
            <a:off x="0" y="714554"/>
            <a:ext cx="12192000" cy="260618"/>
          </a:xfrm>
          <a:prstGeom prst="rect">
            <a:avLst/>
          </a:prstGeom>
          <a:solidFill>
            <a:srgbClr val="F2F2F2"/>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4caa7b61a5_0_566"/>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3600">
                <a:solidFill>
                  <a:srgbClr val="0091B9"/>
                </a:solidFill>
                <a:latin typeface="Calibri"/>
                <a:ea typeface="Calibri"/>
                <a:cs typeface="Calibri"/>
                <a:sym typeface="Calibri"/>
              </a:rPr>
              <a:t>XDS – Document Sharing</a:t>
            </a:r>
            <a:endParaRPr sz="3600">
              <a:solidFill>
                <a:srgbClr val="0091B9"/>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3600">
              <a:solidFill>
                <a:srgbClr val="0091B9"/>
              </a:solidFill>
              <a:latin typeface="Calibri"/>
              <a:ea typeface="Calibri"/>
              <a:cs typeface="Calibri"/>
              <a:sym typeface="Calibri"/>
            </a:endParaRPr>
          </a:p>
          <a:p>
            <a:pPr indent="0" lvl="0" marL="0" rtl="0" algn="l">
              <a:lnSpc>
                <a:spcPct val="90000"/>
              </a:lnSpc>
              <a:spcBef>
                <a:spcPts val="0"/>
              </a:spcBef>
              <a:spcAft>
                <a:spcPts val="0"/>
              </a:spcAft>
              <a:buNone/>
            </a:pPr>
            <a:r>
              <a:t/>
            </a:r>
            <a:endParaRPr sz="3600">
              <a:solidFill>
                <a:srgbClr val="0091B9"/>
              </a:solidFill>
              <a:latin typeface="Calibri"/>
              <a:ea typeface="Calibri"/>
              <a:cs typeface="Calibri"/>
              <a:sym typeface="Calibri"/>
            </a:endParaRPr>
          </a:p>
        </p:txBody>
      </p:sp>
      <p:sp>
        <p:nvSpPr>
          <p:cNvPr id="132" name="Google Shape;132;g24caa7b61a5_0_566"/>
          <p:cNvSpPr txBox="1"/>
          <p:nvPr/>
        </p:nvSpPr>
        <p:spPr>
          <a:xfrm>
            <a:off x="838200" y="1807275"/>
            <a:ext cx="5539800" cy="441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Document Sharing Registry (XDS)</a:t>
            </a:r>
            <a:endParaRPr b="1"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Based on W3C standards</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ebRegistry</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SOAP</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SAML</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Patient Identity Management (PIX, PDQ)</a:t>
            </a:r>
            <a:endParaRPr b="1"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Based on HL7 v2 or v3</a:t>
            </a:r>
            <a:endParaRPr sz="20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Supports Centralized or Distributed Repository</a:t>
            </a:r>
            <a:endParaRPr b="1" sz="2000">
              <a:solidFill>
                <a:srgbClr val="595959"/>
              </a:solidFill>
              <a:latin typeface="Calibri"/>
              <a:ea typeface="Calibri"/>
              <a:cs typeface="Calibri"/>
              <a:sym typeface="Calibri"/>
            </a:endParaRPr>
          </a:p>
          <a:p>
            <a:pPr indent="-1778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User / Organization Federation</a:t>
            </a:r>
            <a:endParaRPr b="1"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Certificate Authority trust domain</a:t>
            </a:r>
            <a:endParaRPr sz="2000">
              <a:solidFill>
                <a:srgbClr val="595959"/>
              </a:solidFill>
              <a:latin typeface="Calibri"/>
              <a:ea typeface="Calibri"/>
              <a:cs typeface="Calibri"/>
              <a:sym typeface="Calibri"/>
            </a:endParaRPr>
          </a:p>
          <a:p>
            <a:pPr indent="-203200" lvl="1" marL="685800" rtl="0" algn="l">
              <a:lnSpc>
                <a:spcPct val="90000"/>
              </a:lnSpc>
              <a:spcBef>
                <a:spcPts val="1000"/>
              </a:spcBef>
              <a:spcAft>
                <a:spcPts val="0"/>
              </a:spcAft>
              <a:buClr>
                <a:srgbClr val="595959"/>
              </a:buClr>
              <a:buSzPts val="2000"/>
              <a:buChar char="•"/>
            </a:pPr>
            <a:r>
              <a:rPr lang="en-US" sz="2000">
                <a:solidFill>
                  <a:srgbClr val="595959"/>
                </a:solidFill>
                <a:latin typeface="Calibri"/>
                <a:ea typeface="Calibri"/>
                <a:cs typeface="Calibri"/>
                <a:sym typeface="Calibri"/>
              </a:rPr>
              <a:t>SAML assertions</a:t>
            </a:r>
            <a:endParaRPr b="1" sz="2000">
              <a:solidFill>
                <a:srgbClr val="595959"/>
              </a:solidFill>
              <a:latin typeface="Calibri"/>
              <a:ea typeface="Calibri"/>
              <a:cs typeface="Calibri"/>
              <a:sym typeface="Calibri"/>
            </a:endParaRPr>
          </a:p>
        </p:txBody>
      </p:sp>
      <p:sp>
        <p:nvSpPr>
          <p:cNvPr id="133" name="Google Shape;133;g24caa7b61a5_0_566"/>
          <p:cNvSpPr/>
          <p:nvPr/>
        </p:nvSpPr>
        <p:spPr>
          <a:xfrm>
            <a:off x="8451173" y="1807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XDS Registry</a:t>
            </a:r>
            <a:endParaRPr/>
          </a:p>
        </p:txBody>
      </p:sp>
      <p:sp>
        <p:nvSpPr>
          <p:cNvPr id="134" name="Google Shape;134;g24caa7b61a5_0_566"/>
          <p:cNvSpPr/>
          <p:nvPr/>
        </p:nvSpPr>
        <p:spPr>
          <a:xfrm>
            <a:off x="8451173" y="3301574"/>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XDS Repository</a:t>
            </a:r>
            <a:endParaRPr/>
          </a:p>
        </p:txBody>
      </p:sp>
      <p:sp>
        <p:nvSpPr>
          <p:cNvPr id="135" name="Google Shape;135;g24caa7b61a5_0_566"/>
          <p:cNvSpPr/>
          <p:nvPr/>
        </p:nvSpPr>
        <p:spPr>
          <a:xfrm>
            <a:off x="6053192" y="3301574"/>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XDS Document Source</a:t>
            </a:r>
            <a:endParaRPr/>
          </a:p>
        </p:txBody>
      </p:sp>
      <p:sp>
        <p:nvSpPr>
          <p:cNvPr id="136" name="Google Shape;136;g24caa7b61a5_0_566"/>
          <p:cNvSpPr/>
          <p:nvPr/>
        </p:nvSpPr>
        <p:spPr>
          <a:xfrm>
            <a:off x="11033689" y="1807275"/>
            <a:ext cx="1078200" cy="578400"/>
          </a:xfrm>
          <a:prstGeom prst="rect">
            <a:avLst/>
          </a:prstGeom>
          <a:solidFill>
            <a:srgbClr val="B6B6B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XDS Document Consumer</a:t>
            </a:r>
            <a:endParaRPr/>
          </a:p>
        </p:txBody>
      </p:sp>
      <p:cxnSp>
        <p:nvCxnSpPr>
          <p:cNvPr id="137" name="Google Shape;137;g24caa7b61a5_0_566"/>
          <p:cNvCxnSpPr>
            <a:stCxn id="135" idx="3"/>
            <a:endCxn id="134" idx="1"/>
          </p:cNvCxnSpPr>
          <p:nvPr/>
        </p:nvCxnSpPr>
        <p:spPr>
          <a:xfrm>
            <a:off x="7131392" y="3590774"/>
            <a:ext cx="1319700" cy="0"/>
          </a:xfrm>
          <a:prstGeom prst="straightConnector1">
            <a:avLst/>
          </a:prstGeom>
          <a:noFill/>
          <a:ln cap="flat" cmpd="sng" w="9525">
            <a:solidFill>
              <a:srgbClr val="595959"/>
            </a:solidFill>
            <a:prstDash val="solid"/>
            <a:round/>
            <a:headEnd len="med" w="med" type="none"/>
            <a:tailEnd len="med" w="med" type="triangle"/>
          </a:ln>
        </p:spPr>
      </p:cxnSp>
      <p:cxnSp>
        <p:nvCxnSpPr>
          <p:cNvPr id="138" name="Google Shape;138;g24caa7b61a5_0_566"/>
          <p:cNvCxnSpPr>
            <a:endCxn id="133" idx="2"/>
          </p:cNvCxnSpPr>
          <p:nvPr/>
        </p:nvCxnSpPr>
        <p:spPr>
          <a:xfrm rot="10800000">
            <a:off x="8990273" y="2385675"/>
            <a:ext cx="0" cy="915900"/>
          </a:xfrm>
          <a:prstGeom prst="straightConnector1">
            <a:avLst/>
          </a:prstGeom>
          <a:noFill/>
          <a:ln cap="flat" cmpd="sng" w="9525">
            <a:solidFill>
              <a:srgbClr val="595959"/>
            </a:solidFill>
            <a:prstDash val="solid"/>
            <a:round/>
            <a:headEnd len="med" w="med" type="none"/>
            <a:tailEnd len="med" w="med" type="triangle"/>
          </a:ln>
        </p:spPr>
      </p:cxnSp>
      <p:cxnSp>
        <p:nvCxnSpPr>
          <p:cNvPr id="139" name="Google Shape;139;g24caa7b61a5_0_566"/>
          <p:cNvCxnSpPr>
            <a:endCxn id="133" idx="3"/>
          </p:cNvCxnSpPr>
          <p:nvPr/>
        </p:nvCxnSpPr>
        <p:spPr>
          <a:xfrm rot="10800000">
            <a:off x="9529373" y="2096475"/>
            <a:ext cx="1504200" cy="0"/>
          </a:xfrm>
          <a:prstGeom prst="straightConnector1">
            <a:avLst/>
          </a:prstGeom>
          <a:noFill/>
          <a:ln cap="flat" cmpd="sng" w="9525">
            <a:solidFill>
              <a:srgbClr val="595959"/>
            </a:solidFill>
            <a:prstDash val="solid"/>
            <a:round/>
            <a:headEnd len="med" w="med" type="none"/>
            <a:tailEnd len="med" w="med" type="triangle"/>
          </a:ln>
        </p:spPr>
      </p:cxnSp>
      <p:cxnSp>
        <p:nvCxnSpPr>
          <p:cNvPr id="140" name="Google Shape;140;g24caa7b61a5_0_566"/>
          <p:cNvCxnSpPr>
            <a:stCxn id="136" idx="2"/>
            <a:endCxn id="134" idx="3"/>
          </p:cNvCxnSpPr>
          <p:nvPr/>
        </p:nvCxnSpPr>
        <p:spPr>
          <a:xfrm rot="5400000">
            <a:off x="9948589" y="1966575"/>
            <a:ext cx="1205100" cy="2043300"/>
          </a:xfrm>
          <a:prstGeom prst="bentConnector2">
            <a:avLst/>
          </a:prstGeom>
          <a:noFill/>
          <a:ln cap="flat" cmpd="sng" w="9525">
            <a:solidFill>
              <a:srgbClr val="595959"/>
            </a:solidFill>
            <a:prstDash val="solid"/>
            <a:round/>
            <a:headEnd len="med" w="med" type="none"/>
            <a:tailEnd len="med" w="med" type="triangle"/>
          </a:ln>
        </p:spPr>
      </p:cxnSp>
      <p:sp>
        <p:nvSpPr>
          <p:cNvPr id="141" name="Google Shape;141;g24caa7b61a5_0_566"/>
          <p:cNvSpPr txBox="1"/>
          <p:nvPr/>
        </p:nvSpPr>
        <p:spPr>
          <a:xfrm>
            <a:off x="9054959" y="2674763"/>
            <a:ext cx="19788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ITI-42 Register Document</a:t>
            </a:r>
            <a:endParaRPr sz="900"/>
          </a:p>
        </p:txBody>
      </p:sp>
      <p:sp>
        <p:nvSpPr>
          <p:cNvPr id="142" name="Google Shape;142;g24caa7b61a5_0_566"/>
          <p:cNvSpPr txBox="1"/>
          <p:nvPr/>
        </p:nvSpPr>
        <p:spPr>
          <a:xfrm>
            <a:off x="9867498" y="334823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ITI-43 Retrieve Document</a:t>
            </a:r>
            <a:endParaRPr sz="900"/>
          </a:p>
        </p:txBody>
      </p:sp>
      <p:sp>
        <p:nvSpPr>
          <p:cNvPr id="143" name="Google Shape;143;g24caa7b61a5_0_566"/>
          <p:cNvSpPr txBox="1"/>
          <p:nvPr/>
        </p:nvSpPr>
        <p:spPr>
          <a:xfrm>
            <a:off x="9593211" y="1855745"/>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ITI-18 Registry Stored Query</a:t>
            </a:r>
            <a:endParaRPr sz="900"/>
          </a:p>
        </p:txBody>
      </p:sp>
      <p:sp>
        <p:nvSpPr>
          <p:cNvPr id="144" name="Google Shape;144;g24caa7b61a5_0_566"/>
          <p:cNvSpPr txBox="1"/>
          <p:nvPr/>
        </p:nvSpPr>
        <p:spPr>
          <a:xfrm>
            <a:off x="7210135" y="3348230"/>
            <a:ext cx="15042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ITI-41 Provide and</a:t>
            </a:r>
            <a:endParaRPr sz="900"/>
          </a:p>
          <a:p>
            <a:pPr indent="0" lvl="0" marL="0" rtl="0" algn="l">
              <a:spcBef>
                <a:spcPts val="0"/>
              </a:spcBef>
              <a:spcAft>
                <a:spcPts val="0"/>
              </a:spcAft>
              <a:buNone/>
            </a:pPr>
            <a:r>
              <a:rPr lang="en-US" sz="900"/>
              <a:t>register document</a:t>
            </a:r>
            <a:endParaRPr sz="900"/>
          </a:p>
        </p:txBody>
      </p:sp>
      <p:sp>
        <p:nvSpPr>
          <p:cNvPr id="145" name="Google Shape;145;g24caa7b61a5_0_566"/>
          <p:cNvSpPr/>
          <p:nvPr/>
        </p:nvSpPr>
        <p:spPr>
          <a:xfrm>
            <a:off x="5919500" y="3159775"/>
            <a:ext cx="3743700" cy="970200"/>
          </a:xfrm>
          <a:prstGeom prst="roundRect">
            <a:avLst>
              <a:gd fmla="val 16667" name="adj"/>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4caa7b61a5_0_566"/>
          <p:cNvSpPr txBox="1"/>
          <p:nvPr/>
        </p:nvSpPr>
        <p:spPr>
          <a:xfrm>
            <a:off x="6215403" y="2815545"/>
            <a:ext cx="19788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Integrated Document Source/Repository</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IHE Standards-based HIE (XDS)</a:t>
            </a:r>
            <a:br>
              <a:rPr lang="en-US" sz="3600">
                <a:solidFill>
                  <a:srgbClr val="0091B9"/>
                </a:solidFill>
                <a:latin typeface="Calibri"/>
                <a:ea typeface="Calibri"/>
                <a:cs typeface="Calibri"/>
                <a:sym typeface="Calibri"/>
              </a:rPr>
            </a:br>
            <a:r>
              <a:rPr lang="en-US" sz="2000">
                <a:solidFill>
                  <a:srgbClr val="28B9F5"/>
                </a:solidFill>
                <a:latin typeface="Calibri"/>
                <a:ea typeface="Calibri"/>
                <a:cs typeface="Calibri"/>
                <a:sym typeface="Calibri"/>
              </a:rPr>
              <a:t>Key Components</a:t>
            </a:r>
            <a:endParaRPr sz="3600">
              <a:solidFill>
                <a:srgbClr val="0091B9"/>
              </a:solidFill>
              <a:latin typeface="Calibri"/>
              <a:ea typeface="Calibri"/>
              <a:cs typeface="Calibri"/>
              <a:sym typeface="Calibri"/>
            </a:endParaRPr>
          </a:p>
        </p:txBody>
      </p:sp>
      <p:grpSp>
        <p:nvGrpSpPr>
          <p:cNvPr id="152" name="Google Shape;152;p4"/>
          <p:cNvGrpSpPr/>
          <p:nvPr/>
        </p:nvGrpSpPr>
        <p:grpSpPr>
          <a:xfrm>
            <a:off x="1729019" y="1966338"/>
            <a:ext cx="8636822" cy="4469237"/>
            <a:chOff x="2070100" y="1250950"/>
            <a:chExt cx="7886788" cy="4725851"/>
          </a:xfrm>
        </p:grpSpPr>
        <p:grpSp>
          <p:nvGrpSpPr>
            <p:cNvPr id="153" name="Google Shape;153;p4"/>
            <p:cNvGrpSpPr/>
            <p:nvPr/>
          </p:nvGrpSpPr>
          <p:grpSpPr>
            <a:xfrm>
              <a:off x="2697163" y="1250950"/>
              <a:ext cx="6699251" cy="3879850"/>
              <a:chOff x="1173163" y="1250950"/>
              <a:chExt cx="6699251" cy="3879850"/>
            </a:xfrm>
          </p:grpSpPr>
          <p:pic>
            <p:nvPicPr>
              <p:cNvPr id="154" name="Google Shape;154;p4"/>
              <p:cNvPicPr preferRelativeResize="0"/>
              <p:nvPr/>
            </p:nvPicPr>
            <p:blipFill rotWithShape="1">
              <a:blip r:embed="rId3">
                <a:alphaModFix/>
              </a:blip>
              <a:srcRect b="0" l="0" r="0" t="0"/>
              <a:stretch/>
            </p:blipFill>
            <p:spPr>
              <a:xfrm>
                <a:off x="1173163" y="2651125"/>
                <a:ext cx="6699251" cy="2479675"/>
              </a:xfrm>
              <a:prstGeom prst="rect">
                <a:avLst/>
              </a:prstGeom>
              <a:noFill/>
              <a:ln>
                <a:noFill/>
              </a:ln>
            </p:spPr>
          </p:pic>
          <p:grpSp>
            <p:nvGrpSpPr>
              <p:cNvPr id="155" name="Google Shape;155;p4"/>
              <p:cNvGrpSpPr/>
              <p:nvPr/>
            </p:nvGrpSpPr>
            <p:grpSpPr>
              <a:xfrm>
                <a:off x="3316288" y="1250950"/>
                <a:ext cx="2490787" cy="1728788"/>
                <a:chOff x="3316288" y="1250950"/>
                <a:chExt cx="2490787" cy="1728788"/>
              </a:xfrm>
            </p:grpSpPr>
            <p:pic>
              <p:nvPicPr>
                <p:cNvPr id="156" name="Google Shape;156;p4"/>
                <p:cNvPicPr preferRelativeResize="0"/>
                <p:nvPr/>
              </p:nvPicPr>
              <p:blipFill rotWithShape="1">
                <a:blip r:embed="rId4">
                  <a:alphaModFix/>
                </a:blip>
                <a:srcRect b="0" l="0" r="0" t="0"/>
                <a:stretch/>
              </p:blipFill>
              <p:spPr>
                <a:xfrm>
                  <a:off x="3316288" y="1250950"/>
                  <a:ext cx="2490787" cy="1728788"/>
                </a:xfrm>
                <a:prstGeom prst="rect">
                  <a:avLst/>
                </a:prstGeom>
                <a:noFill/>
                <a:ln>
                  <a:noFill/>
                </a:ln>
              </p:spPr>
            </p:pic>
            <p:sp>
              <p:nvSpPr>
                <p:cNvPr id="157" name="Google Shape;157;p4"/>
                <p:cNvSpPr/>
                <p:nvPr/>
              </p:nvSpPr>
              <p:spPr>
                <a:xfrm>
                  <a:off x="3421063" y="1447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lang="en-US" sz="1800">
                      <a:solidFill>
                        <a:srgbClr val="1E4191"/>
                      </a:solidFill>
                      <a:latin typeface="Arial"/>
                      <a:ea typeface="Arial"/>
                      <a:cs typeface="Arial"/>
                      <a:sym typeface="Arial"/>
                    </a:rPr>
                    <a:t>Patient ID Manager</a:t>
                  </a:r>
                  <a:endParaRPr/>
                </a:p>
              </p:txBody>
            </p:sp>
            <p:sp>
              <p:nvSpPr>
                <p:cNvPr id="158" name="Google Shape;158;p4"/>
                <p:cNvSpPr/>
                <p:nvPr/>
              </p:nvSpPr>
              <p:spPr>
                <a:xfrm>
                  <a:off x="3421063" y="2082800"/>
                  <a:ext cx="2293800" cy="533400"/>
                </a:xfrm>
                <a:prstGeom prst="rect">
                  <a:avLst/>
                </a:prstGeom>
                <a:solidFill>
                  <a:srgbClr val="FFFFFF">
                    <a:alpha val="49800"/>
                  </a:srgb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lang="en-US" sz="1800">
                      <a:solidFill>
                        <a:srgbClr val="1E4191"/>
                      </a:solidFill>
                      <a:latin typeface="Arial"/>
                      <a:ea typeface="Arial"/>
                      <a:cs typeface="Arial"/>
                      <a:sym typeface="Arial"/>
                    </a:rPr>
                    <a:t>Document Registry</a:t>
                  </a:r>
                  <a:endParaRPr/>
                </a:p>
              </p:txBody>
            </p:sp>
          </p:grpSp>
        </p:grpSp>
        <p:sp>
          <p:nvSpPr>
            <p:cNvPr id="159" name="Google Shape;159;p4"/>
            <p:cNvSpPr/>
            <p:nvPr/>
          </p:nvSpPr>
          <p:spPr>
            <a:xfrm>
              <a:off x="9009064" y="1862138"/>
              <a:ext cx="897000" cy="5589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PATIENT</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Personal </a:t>
              </a:r>
              <a:br>
                <a:rPr lang="en-US" sz="800">
                  <a:solidFill>
                    <a:srgbClr val="4157AD"/>
                  </a:solidFill>
                  <a:latin typeface="Arial"/>
                  <a:ea typeface="Arial"/>
                  <a:cs typeface="Arial"/>
                  <a:sym typeface="Arial"/>
                </a:rPr>
              </a:br>
              <a:r>
                <a:rPr lang="en-US" sz="800">
                  <a:solidFill>
                    <a:srgbClr val="4157AD"/>
                  </a:solidFill>
                  <a:latin typeface="Arial"/>
                  <a:ea typeface="Arial"/>
                  <a:cs typeface="Arial"/>
                  <a:sym typeface="Arial"/>
                </a:rPr>
                <a:t>   Health Records</a:t>
              </a:r>
              <a:endParaRPr b="1" sz="800">
                <a:solidFill>
                  <a:srgbClr val="4157AD"/>
                </a:solidFill>
                <a:latin typeface="Arial"/>
                <a:ea typeface="Arial"/>
                <a:cs typeface="Arial"/>
                <a:sym typeface="Arial"/>
              </a:endParaRPr>
            </a:p>
          </p:txBody>
        </p:sp>
        <p:sp>
          <p:nvSpPr>
            <p:cNvPr id="160" name="Google Shape;160;p4"/>
            <p:cNvSpPr/>
            <p:nvPr/>
          </p:nvSpPr>
          <p:spPr>
            <a:xfrm>
              <a:off x="2070100" y="1770064"/>
              <a:ext cx="2044800" cy="6444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PRIMARY CARE PHYSICIANS</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Practice Management</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EMR</a:t>
              </a:r>
              <a:endParaRPr b="1" sz="800">
                <a:solidFill>
                  <a:srgbClr val="4157AD"/>
                </a:solidFill>
                <a:latin typeface="Arial"/>
                <a:ea typeface="Arial"/>
                <a:cs typeface="Arial"/>
                <a:sym typeface="Arial"/>
              </a:endParaRPr>
            </a:p>
          </p:txBody>
        </p:sp>
        <p:grpSp>
          <p:nvGrpSpPr>
            <p:cNvPr id="161" name="Google Shape;161;p4"/>
            <p:cNvGrpSpPr/>
            <p:nvPr/>
          </p:nvGrpSpPr>
          <p:grpSpPr>
            <a:xfrm>
              <a:off x="2233614" y="2286000"/>
              <a:ext cx="936621" cy="762060"/>
              <a:chOff x="0" y="0"/>
              <a:chExt cx="589" cy="479"/>
            </a:xfrm>
          </p:grpSpPr>
          <p:pic>
            <p:nvPicPr>
              <p:cNvPr id="162" name="Google Shape;162;p4"/>
              <p:cNvPicPr preferRelativeResize="0"/>
              <p:nvPr/>
            </p:nvPicPr>
            <p:blipFill rotWithShape="1">
              <a:blip r:embed="rId5">
                <a:alphaModFix/>
              </a:blip>
              <a:srcRect b="0" l="0" r="0" t="0"/>
              <a:stretch/>
            </p:blipFill>
            <p:spPr>
              <a:xfrm>
                <a:off x="0" y="239"/>
                <a:ext cx="589" cy="240"/>
              </a:xfrm>
              <a:prstGeom prst="rect">
                <a:avLst/>
              </a:prstGeom>
              <a:noFill/>
              <a:ln>
                <a:noFill/>
              </a:ln>
            </p:spPr>
          </p:pic>
          <p:pic>
            <p:nvPicPr>
              <p:cNvPr id="163" name="Google Shape;163;p4"/>
              <p:cNvPicPr preferRelativeResize="0"/>
              <p:nvPr/>
            </p:nvPicPr>
            <p:blipFill rotWithShape="1">
              <a:blip r:embed="rId6">
                <a:alphaModFix/>
              </a:blip>
              <a:srcRect b="0" l="0" r="0" t="0"/>
              <a:stretch/>
            </p:blipFill>
            <p:spPr>
              <a:xfrm>
                <a:off x="168" y="0"/>
                <a:ext cx="344" cy="408"/>
              </a:xfrm>
              <a:prstGeom prst="rect">
                <a:avLst/>
              </a:prstGeom>
              <a:noFill/>
              <a:ln>
                <a:noFill/>
              </a:ln>
            </p:spPr>
          </p:pic>
        </p:grpSp>
        <p:grpSp>
          <p:nvGrpSpPr>
            <p:cNvPr id="164" name="Google Shape;164;p4"/>
            <p:cNvGrpSpPr/>
            <p:nvPr/>
          </p:nvGrpSpPr>
          <p:grpSpPr>
            <a:xfrm>
              <a:off x="2233613" y="2833688"/>
              <a:ext cx="1009714" cy="823960"/>
              <a:chOff x="0" y="0"/>
              <a:chExt cx="635" cy="518"/>
            </a:xfrm>
          </p:grpSpPr>
          <p:pic>
            <p:nvPicPr>
              <p:cNvPr id="165" name="Google Shape;165;p4"/>
              <p:cNvPicPr preferRelativeResize="0"/>
              <p:nvPr/>
            </p:nvPicPr>
            <p:blipFill rotWithShape="1">
              <a:blip r:embed="rId7">
                <a:alphaModFix/>
              </a:blip>
              <a:srcRect b="0" l="0" r="0" t="0"/>
              <a:stretch/>
            </p:blipFill>
            <p:spPr>
              <a:xfrm>
                <a:off x="0" y="213"/>
                <a:ext cx="635" cy="305"/>
              </a:xfrm>
              <a:prstGeom prst="rect">
                <a:avLst/>
              </a:prstGeom>
              <a:noFill/>
              <a:ln>
                <a:noFill/>
              </a:ln>
            </p:spPr>
          </p:pic>
          <p:pic>
            <p:nvPicPr>
              <p:cNvPr id="166" name="Google Shape;166;p4"/>
              <p:cNvPicPr preferRelativeResize="0"/>
              <p:nvPr/>
            </p:nvPicPr>
            <p:blipFill rotWithShape="1">
              <a:blip r:embed="rId8">
                <a:alphaModFix/>
              </a:blip>
              <a:srcRect b="0" l="0" r="0" t="0"/>
              <a:stretch/>
            </p:blipFill>
            <p:spPr>
              <a:xfrm>
                <a:off x="213" y="0"/>
                <a:ext cx="337" cy="414"/>
              </a:xfrm>
              <a:prstGeom prst="rect">
                <a:avLst/>
              </a:prstGeom>
              <a:noFill/>
              <a:ln>
                <a:noFill/>
              </a:ln>
            </p:spPr>
          </p:pic>
        </p:grpSp>
        <p:grpSp>
          <p:nvGrpSpPr>
            <p:cNvPr id="167" name="Google Shape;167;p4"/>
            <p:cNvGrpSpPr/>
            <p:nvPr/>
          </p:nvGrpSpPr>
          <p:grpSpPr>
            <a:xfrm>
              <a:off x="2357438" y="3617914"/>
              <a:ext cx="1193959" cy="782530"/>
              <a:chOff x="0" y="0"/>
              <a:chExt cx="751" cy="492"/>
            </a:xfrm>
          </p:grpSpPr>
          <p:pic>
            <p:nvPicPr>
              <p:cNvPr id="168" name="Google Shape;168;p4"/>
              <p:cNvPicPr preferRelativeResize="0"/>
              <p:nvPr/>
            </p:nvPicPr>
            <p:blipFill rotWithShape="1">
              <a:blip r:embed="rId9">
                <a:alphaModFix/>
              </a:blip>
              <a:srcRect b="0" l="0" r="0" t="0"/>
              <a:stretch/>
            </p:blipFill>
            <p:spPr>
              <a:xfrm>
                <a:off x="0" y="123"/>
                <a:ext cx="751" cy="369"/>
              </a:xfrm>
              <a:prstGeom prst="rect">
                <a:avLst/>
              </a:prstGeom>
              <a:noFill/>
              <a:ln>
                <a:noFill/>
              </a:ln>
            </p:spPr>
          </p:pic>
          <p:pic>
            <p:nvPicPr>
              <p:cNvPr id="169" name="Google Shape;169;p4"/>
              <p:cNvPicPr preferRelativeResize="0"/>
              <p:nvPr/>
            </p:nvPicPr>
            <p:blipFill rotWithShape="1">
              <a:blip r:embed="rId10">
                <a:alphaModFix/>
              </a:blip>
              <a:srcRect b="0" l="0" r="0" t="0"/>
              <a:stretch/>
            </p:blipFill>
            <p:spPr>
              <a:xfrm>
                <a:off x="45" y="0"/>
                <a:ext cx="668" cy="434"/>
              </a:xfrm>
              <a:prstGeom prst="rect">
                <a:avLst/>
              </a:prstGeom>
              <a:noFill/>
              <a:ln>
                <a:noFill/>
              </a:ln>
            </p:spPr>
          </p:pic>
        </p:grpSp>
        <p:grpSp>
          <p:nvGrpSpPr>
            <p:cNvPr id="170" name="Google Shape;170;p4"/>
            <p:cNvGrpSpPr/>
            <p:nvPr/>
          </p:nvGrpSpPr>
          <p:grpSpPr>
            <a:xfrm>
              <a:off x="8943976" y="2378076"/>
              <a:ext cx="936621" cy="669985"/>
              <a:chOff x="0" y="0"/>
              <a:chExt cx="589" cy="421"/>
            </a:xfrm>
          </p:grpSpPr>
          <p:pic>
            <p:nvPicPr>
              <p:cNvPr id="171" name="Google Shape;171;p4"/>
              <p:cNvPicPr preferRelativeResize="0"/>
              <p:nvPr/>
            </p:nvPicPr>
            <p:blipFill rotWithShape="1">
              <a:blip r:embed="rId11">
                <a:alphaModFix/>
              </a:blip>
              <a:srcRect b="0" l="0" r="0" t="0"/>
              <a:stretch/>
            </p:blipFill>
            <p:spPr>
              <a:xfrm>
                <a:off x="0" y="181"/>
                <a:ext cx="589" cy="240"/>
              </a:xfrm>
              <a:prstGeom prst="rect">
                <a:avLst/>
              </a:prstGeom>
              <a:noFill/>
              <a:ln>
                <a:noFill/>
              </a:ln>
            </p:spPr>
          </p:pic>
          <p:pic>
            <p:nvPicPr>
              <p:cNvPr id="172" name="Google Shape;172;p4"/>
              <p:cNvPicPr preferRelativeResize="0"/>
              <p:nvPr/>
            </p:nvPicPr>
            <p:blipFill rotWithShape="1">
              <a:blip r:embed="rId12">
                <a:alphaModFix/>
              </a:blip>
              <a:srcRect b="0" l="0" r="0" t="0"/>
              <a:stretch/>
            </p:blipFill>
            <p:spPr>
              <a:xfrm>
                <a:off x="97" y="0"/>
                <a:ext cx="356" cy="375"/>
              </a:xfrm>
              <a:prstGeom prst="rect">
                <a:avLst/>
              </a:prstGeom>
              <a:noFill/>
              <a:ln>
                <a:noFill/>
              </a:ln>
            </p:spPr>
          </p:pic>
        </p:grpSp>
        <p:grpSp>
          <p:nvGrpSpPr>
            <p:cNvPr id="173" name="Google Shape;173;p4"/>
            <p:cNvGrpSpPr/>
            <p:nvPr/>
          </p:nvGrpSpPr>
          <p:grpSpPr>
            <a:xfrm>
              <a:off x="8863014" y="3005139"/>
              <a:ext cx="1030319" cy="649335"/>
              <a:chOff x="0" y="0"/>
              <a:chExt cx="648" cy="408"/>
            </a:xfrm>
          </p:grpSpPr>
          <p:pic>
            <p:nvPicPr>
              <p:cNvPr id="174" name="Google Shape;174;p4"/>
              <p:cNvPicPr preferRelativeResize="0"/>
              <p:nvPr/>
            </p:nvPicPr>
            <p:blipFill rotWithShape="1">
              <a:blip r:embed="rId13">
                <a:alphaModFix/>
              </a:blip>
              <a:srcRect b="0" l="0" r="0" t="0"/>
              <a:stretch/>
            </p:blipFill>
            <p:spPr>
              <a:xfrm>
                <a:off x="12" y="103"/>
                <a:ext cx="636" cy="305"/>
              </a:xfrm>
              <a:prstGeom prst="rect">
                <a:avLst/>
              </a:prstGeom>
              <a:noFill/>
              <a:ln>
                <a:noFill/>
              </a:ln>
            </p:spPr>
          </p:pic>
          <p:pic>
            <p:nvPicPr>
              <p:cNvPr id="175" name="Google Shape;175;p4"/>
              <p:cNvPicPr preferRelativeResize="0"/>
              <p:nvPr/>
            </p:nvPicPr>
            <p:blipFill rotWithShape="1">
              <a:blip r:embed="rId14">
                <a:alphaModFix/>
              </a:blip>
              <a:srcRect b="0" l="0" r="0" t="0"/>
              <a:stretch/>
            </p:blipFill>
            <p:spPr>
              <a:xfrm>
                <a:off x="0" y="0"/>
                <a:ext cx="628" cy="362"/>
              </a:xfrm>
              <a:prstGeom prst="rect">
                <a:avLst/>
              </a:prstGeom>
              <a:noFill/>
              <a:ln>
                <a:noFill/>
              </a:ln>
            </p:spPr>
          </p:pic>
        </p:grpSp>
        <p:grpSp>
          <p:nvGrpSpPr>
            <p:cNvPr id="176" name="Google Shape;176;p4"/>
            <p:cNvGrpSpPr/>
            <p:nvPr/>
          </p:nvGrpSpPr>
          <p:grpSpPr>
            <a:xfrm>
              <a:off x="8593138" y="3659188"/>
              <a:ext cx="1193959" cy="741255"/>
              <a:chOff x="0" y="0"/>
              <a:chExt cx="751" cy="466"/>
            </a:xfrm>
          </p:grpSpPr>
          <p:pic>
            <p:nvPicPr>
              <p:cNvPr id="177" name="Google Shape;177;p4"/>
              <p:cNvPicPr preferRelativeResize="0"/>
              <p:nvPr/>
            </p:nvPicPr>
            <p:blipFill rotWithShape="1">
              <a:blip r:embed="rId15">
                <a:alphaModFix/>
              </a:blip>
              <a:srcRect b="0" l="0" r="0" t="0"/>
              <a:stretch/>
            </p:blipFill>
            <p:spPr>
              <a:xfrm>
                <a:off x="0" y="97"/>
                <a:ext cx="751" cy="369"/>
              </a:xfrm>
              <a:prstGeom prst="rect">
                <a:avLst/>
              </a:prstGeom>
              <a:noFill/>
              <a:ln>
                <a:noFill/>
              </a:ln>
            </p:spPr>
          </p:pic>
          <p:pic>
            <p:nvPicPr>
              <p:cNvPr id="178" name="Google Shape;178;p4"/>
              <p:cNvPicPr preferRelativeResize="0"/>
              <p:nvPr/>
            </p:nvPicPr>
            <p:blipFill rotWithShape="1">
              <a:blip r:embed="rId16">
                <a:alphaModFix/>
              </a:blip>
              <a:srcRect b="0" l="0" r="0" t="0"/>
              <a:stretch/>
            </p:blipFill>
            <p:spPr>
              <a:xfrm>
                <a:off x="149" y="0"/>
                <a:ext cx="324" cy="388"/>
              </a:xfrm>
              <a:prstGeom prst="rect">
                <a:avLst/>
              </a:prstGeom>
              <a:noFill/>
              <a:ln>
                <a:noFill/>
              </a:ln>
            </p:spPr>
          </p:pic>
        </p:grpSp>
        <p:grpSp>
          <p:nvGrpSpPr>
            <p:cNvPr id="179" name="Google Shape;179;p4"/>
            <p:cNvGrpSpPr/>
            <p:nvPr/>
          </p:nvGrpSpPr>
          <p:grpSpPr>
            <a:xfrm>
              <a:off x="7678738" y="4122738"/>
              <a:ext cx="1420645" cy="1039780"/>
              <a:chOff x="0" y="0"/>
              <a:chExt cx="894" cy="654"/>
            </a:xfrm>
          </p:grpSpPr>
          <p:pic>
            <p:nvPicPr>
              <p:cNvPr id="180" name="Google Shape;180;p4"/>
              <p:cNvPicPr preferRelativeResize="0"/>
              <p:nvPr/>
            </p:nvPicPr>
            <p:blipFill rotWithShape="1">
              <a:blip r:embed="rId17">
                <a:alphaModFix/>
              </a:blip>
              <a:srcRect b="0" l="0" r="0" t="0"/>
              <a:stretch/>
            </p:blipFill>
            <p:spPr>
              <a:xfrm>
                <a:off x="0" y="213"/>
                <a:ext cx="894" cy="441"/>
              </a:xfrm>
              <a:prstGeom prst="rect">
                <a:avLst/>
              </a:prstGeom>
              <a:noFill/>
              <a:ln>
                <a:noFill/>
              </a:ln>
            </p:spPr>
          </p:pic>
          <p:pic>
            <p:nvPicPr>
              <p:cNvPr id="181" name="Google Shape;181;p4"/>
              <p:cNvPicPr preferRelativeResize="0"/>
              <p:nvPr/>
            </p:nvPicPr>
            <p:blipFill rotWithShape="1">
              <a:blip r:embed="rId18">
                <a:alphaModFix/>
              </a:blip>
              <a:srcRect b="0" l="0" r="0" t="0"/>
              <a:stretch/>
            </p:blipFill>
            <p:spPr>
              <a:xfrm>
                <a:off x="84" y="0"/>
                <a:ext cx="732" cy="460"/>
              </a:xfrm>
              <a:prstGeom prst="rect">
                <a:avLst/>
              </a:prstGeom>
              <a:noFill/>
              <a:ln>
                <a:noFill/>
              </a:ln>
            </p:spPr>
          </p:pic>
        </p:grpSp>
        <p:grpSp>
          <p:nvGrpSpPr>
            <p:cNvPr id="182" name="Google Shape;182;p4"/>
            <p:cNvGrpSpPr/>
            <p:nvPr/>
          </p:nvGrpSpPr>
          <p:grpSpPr>
            <a:xfrm>
              <a:off x="2962276" y="4276726"/>
              <a:ext cx="1420646" cy="885793"/>
              <a:chOff x="0" y="0"/>
              <a:chExt cx="894" cy="557"/>
            </a:xfrm>
          </p:grpSpPr>
          <p:pic>
            <p:nvPicPr>
              <p:cNvPr id="183" name="Google Shape;183;p4"/>
              <p:cNvPicPr preferRelativeResize="0"/>
              <p:nvPr/>
            </p:nvPicPr>
            <p:blipFill rotWithShape="1">
              <a:blip r:embed="rId19">
                <a:alphaModFix/>
              </a:blip>
              <a:srcRect b="0" l="0" r="0" t="0"/>
              <a:stretch/>
            </p:blipFill>
            <p:spPr>
              <a:xfrm>
                <a:off x="0" y="116"/>
                <a:ext cx="894" cy="441"/>
              </a:xfrm>
              <a:prstGeom prst="rect">
                <a:avLst/>
              </a:prstGeom>
              <a:noFill/>
              <a:ln>
                <a:noFill/>
              </a:ln>
            </p:spPr>
          </p:pic>
          <p:pic>
            <p:nvPicPr>
              <p:cNvPr id="184" name="Google Shape;184;p4"/>
              <p:cNvPicPr preferRelativeResize="0"/>
              <p:nvPr/>
            </p:nvPicPr>
            <p:blipFill rotWithShape="1">
              <a:blip r:embed="rId20">
                <a:alphaModFix/>
              </a:blip>
              <a:srcRect b="0" l="0" r="0" t="0"/>
              <a:stretch/>
            </p:blipFill>
            <p:spPr>
              <a:xfrm>
                <a:off x="181" y="0"/>
                <a:ext cx="577" cy="512"/>
              </a:xfrm>
              <a:prstGeom prst="rect">
                <a:avLst/>
              </a:prstGeom>
              <a:noFill/>
              <a:ln>
                <a:noFill/>
              </a:ln>
            </p:spPr>
          </p:pic>
        </p:grpSp>
        <p:grpSp>
          <p:nvGrpSpPr>
            <p:cNvPr id="185" name="Google Shape;185;p4"/>
            <p:cNvGrpSpPr/>
            <p:nvPr/>
          </p:nvGrpSpPr>
          <p:grpSpPr>
            <a:xfrm>
              <a:off x="4437063" y="4462464"/>
              <a:ext cx="1460754" cy="1214457"/>
              <a:chOff x="0" y="0"/>
              <a:chExt cx="920" cy="764"/>
            </a:xfrm>
          </p:grpSpPr>
          <p:pic>
            <p:nvPicPr>
              <p:cNvPr id="186" name="Google Shape;186;p4"/>
              <p:cNvPicPr preferRelativeResize="0"/>
              <p:nvPr/>
            </p:nvPicPr>
            <p:blipFill rotWithShape="1">
              <a:blip r:embed="rId21">
                <a:alphaModFix/>
              </a:blip>
              <a:srcRect b="0" l="0" r="0" t="0"/>
              <a:stretch/>
            </p:blipFill>
            <p:spPr>
              <a:xfrm>
                <a:off x="0" y="213"/>
                <a:ext cx="920" cy="551"/>
              </a:xfrm>
              <a:prstGeom prst="rect">
                <a:avLst/>
              </a:prstGeom>
              <a:noFill/>
              <a:ln>
                <a:noFill/>
              </a:ln>
            </p:spPr>
          </p:pic>
          <p:pic>
            <p:nvPicPr>
              <p:cNvPr id="187" name="Google Shape;187;p4"/>
              <p:cNvPicPr preferRelativeResize="0"/>
              <p:nvPr/>
            </p:nvPicPr>
            <p:blipFill rotWithShape="1">
              <a:blip r:embed="rId22">
                <a:alphaModFix/>
              </a:blip>
              <a:srcRect b="0" l="0" r="0" t="0"/>
              <a:stretch/>
            </p:blipFill>
            <p:spPr>
              <a:xfrm>
                <a:off x="162" y="0"/>
                <a:ext cx="557" cy="648"/>
              </a:xfrm>
              <a:prstGeom prst="rect">
                <a:avLst/>
              </a:prstGeom>
              <a:noFill/>
              <a:ln>
                <a:noFill/>
              </a:ln>
            </p:spPr>
          </p:pic>
        </p:grpSp>
        <p:grpSp>
          <p:nvGrpSpPr>
            <p:cNvPr id="188" name="Google Shape;188;p4"/>
            <p:cNvGrpSpPr/>
            <p:nvPr/>
          </p:nvGrpSpPr>
          <p:grpSpPr>
            <a:xfrm>
              <a:off x="4025900" y="2506664"/>
              <a:ext cx="4140200" cy="1228725"/>
              <a:chOff x="2501900" y="2506663"/>
              <a:chExt cx="4140200" cy="1228725"/>
            </a:xfrm>
          </p:grpSpPr>
          <p:pic>
            <p:nvPicPr>
              <p:cNvPr id="189" name="Google Shape;189;p4"/>
              <p:cNvPicPr preferRelativeResize="0"/>
              <p:nvPr/>
            </p:nvPicPr>
            <p:blipFill rotWithShape="1">
              <a:blip r:embed="rId23">
                <a:alphaModFix/>
              </a:blip>
              <a:srcRect b="0" l="0" r="0" t="0"/>
              <a:stretch/>
            </p:blipFill>
            <p:spPr>
              <a:xfrm>
                <a:off x="2501900" y="2506663"/>
                <a:ext cx="242888" cy="292100"/>
              </a:xfrm>
              <a:prstGeom prst="rect">
                <a:avLst/>
              </a:prstGeom>
              <a:noFill/>
              <a:ln>
                <a:noFill/>
              </a:ln>
            </p:spPr>
          </p:pic>
          <p:pic>
            <p:nvPicPr>
              <p:cNvPr id="190" name="Google Shape;190;p4"/>
              <p:cNvPicPr preferRelativeResize="0"/>
              <p:nvPr/>
            </p:nvPicPr>
            <p:blipFill rotWithShape="1">
              <a:blip r:embed="rId24">
                <a:alphaModFix/>
              </a:blip>
              <a:srcRect b="0" l="0" r="0" t="0"/>
              <a:stretch/>
            </p:blipFill>
            <p:spPr>
              <a:xfrm>
                <a:off x="2566988" y="2708275"/>
                <a:ext cx="252412" cy="311150"/>
              </a:xfrm>
              <a:prstGeom prst="rect">
                <a:avLst/>
              </a:prstGeom>
              <a:noFill/>
              <a:ln>
                <a:noFill/>
              </a:ln>
            </p:spPr>
          </p:pic>
          <p:pic>
            <p:nvPicPr>
              <p:cNvPr id="191" name="Google Shape;191;p4"/>
              <p:cNvPicPr preferRelativeResize="0"/>
              <p:nvPr/>
            </p:nvPicPr>
            <p:blipFill rotWithShape="1">
              <a:blip r:embed="rId25">
                <a:alphaModFix/>
              </a:blip>
              <a:srcRect b="0" l="0" r="0" t="0"/>
              <a:stretch/>
            </p:blipFill>
            <p:spPr>
              <a:xfrm>
                <a:off x="2768600" y="2938463"/>
                <a:ext cx="282575" cy="339725"/>
              </a:xfrm>
              <a:prstGeom prst="rect">
                <a:avLst/>
              </a:prstGeom>
              <a:noFill/>
              <a:ln>
                <a:noFill/>
              </a:ln>
            </p:spPr>
          </p:pic>
          <p:pic>
            <p:nvPicPr>
              <p:cNvPr id="192" name="Google Shape;192;p4"/>
              <p:cNvPicPr preferRelativeResize="0"/>
              <p:nvPr/>
            </p:nvPicPr>
            <p:blipFill rotWithShape="1">
              <a:blip r:embed="rId26">
                <a:alphaModFix/>
              </a:blip>
              <a:srcRect b="0" l="0" r="0" t="0"/>
              <a:stretch/>
            </p:blipFill>
            <p:spPr>
              <a:xfrm>
                <a:off x="3111500" y="3192463"/>
                <a:ext cx="292100" cy="349250"/>
              </a:xfrm>
              <a:prstGeom prst="rect">
                <a:avLst/>
              </a:prstGeom>
              <a:noFill/>
              <a:ln>
                <a:noFill/>
              </a:ln>
            </p:spPr>
          </p:pic>
          <p:pic>
            <p:nvPicPr>
              <p:cNvPr id="193" name="Google Shape;193;p4"/>
              <p:cNvPicPr preferRelativeResize="0"/>
              <p:nvPr/>
            </p:nvPicPr>
            <p:blipFill rotWithShape="1">
              <a:blip r:embed="rId27">
                <a:alphaModFix/>
              </a:blip>
              <a:srcRect b="0" l="0" r="0" t="0"/>
              <a:stretch/>
            </p:blipFill>
            <p:spPr>
              <a:xfrm>
                <a:off x="3805238" y="3324225"/>
                <a:ext cx="320675" cy="388938"/>
              </a:xfrm>
              <a:prstGeom prst="rect">
                <a:avLst/>
              </a:prstGeom>
              <a:noFill/>
              <a:ln>
                <a:noFill/>
              </a:ln>
            </p:spPr>
          </p:pic>
          <p:pic>
            <p:nvPicPr>
              <p:cNvPr id="194" name="Google Shape;194;p4"/>
              <p:cNvPicPr preferRelativeResize="0"/>
              <p:nvPr/>
            </p:nvPicPr>
            <p:blipFill rotWithShape="1">
              <a:blip r:embed="rId28">
                <a:alphaModFix/>
              </a:blip>
              <a:srcRect b="0" l="0" r="0" t="0"/>
              <a:stretch/>
            </p:blipFill>
            <p:spPr>
              <a:xfrm>
                <a:off x="4570413" y="3336925"/>
                <a:ext cx="330200" cy="398463"/>
              </a:xfrm>
              <a:prstGeom prst="rect">
                <a:avLst/>
              </a:prstGeom>
              <a:noFill/>
              <a:ln>
                <a:noFill/>
              </a:ln>
            </p:spPr>
          </p:pic>
          <p:pic>
            <p:nvPicPr>
              <p:cNvPr id="195" name="Google Shape;195;p4"/>
              <p:cNvPicPr preferRelativeResize="0"/>
              <p:nvPr/>
            </p:nvPicPr>
            <p:blipFill rotWithShape="1">
              <a:blip r:embed="rId29">
                <a:alphaModFix/>
              </a:blip>
              <a:srcRect b="0" l="0" r="0" t="0"/>
              <a:stretch/>
            </p:blipFill>
            <p:spPr>
              <a:xfrm>
                <a:off x="5299075" y="3246438"/>
                <a:ext cx="300038" cy="369887"/>
              </a:xfrm>
              <a:prstGeom prst="rect">
                <a:avLst/>
              </a:prstGeom>
              <a:noFill/>
              <a:ln>
                <a:noFill/>
              </a:ln>
            </p:spPr>
          </p:pic>
          <p:pic>
            <p:nvPicPr>
              <p:cNvPr id="196" name="Google Shape;196;p4"/>
              <p:cNvPicPr preferRelativeResize="0"/>
              <p:nvPr/>
            </p:nvPicPr>
            <p:blipFill rotWithShape="1">
              <a:blip r:embed="rId30">
                <a:alphaModFix/>
              </a:blip>
              <a:srcRect b="0" l="0" r="0" t="0"/>
              <a:stretch/>
            </p:blipFill>
            <p:spPr>
              <a:xfrm>
                <a:off x="5888038" y="3082925"/>
                <a:ext cx="280987" cy="339725"/>
              </a:xfrm>
              <a:prstGeom prst="rect">
                <a:avLst/>
              </a:prstGeom>
              <a:noFill/>
              <a:ln>
                <a:noFill/>
              </a:ln>
            </p:spPr>
          </p:pic>
          <p:pic>
            <p:nvPicPr>
              <p:cNvPr id="197" name="Google Shape;197;p4"/>
              <p:cNvPicPr preferRelativeResize="0"/>
              <p:nvPr/>
            </p:nvPicPr>
            <p:blipFill rotWithShape="1">
              <a:blip r:embed="rId31">
                <a:alphaModFix/>
              </a:blip>
              <a:srcRect b="0" l="0" r="0" t="0"/>
              <a:stretch/>
            </p:blipFill>
            <p:spPr>
              <a:xfrm>
                <a:off x="6397625" y="2628900"/>
                <a:ext cx="244475" cy="290513"/>
              </a:xfrm>
              <a:prstGeom prst="rect">
                <a:avLst/>
              </a:prstGeom>
              <a:noFill/>
              <a:ln>
                <a:noFill/>
              </a:ln>
            </p:spPr>
          </p:pic>
          <p:pic>
            <p:nvPicPr>
              <p:cNvPr id="198" name="Google Shape;198;p4"/>
              <p:cNvPicPr preferRelativeResize="0"/>
              <p:nvPr/>
            </p:nvPicPr>
            <p:blipFill rotWithShape="1">
              <a:blip r:embed="rId32">
                <a:alphaModFix/>
              </a:blip>
              <a:srcRect b="0" l="0" r="0" t="0"/>
              <a:stretch/>
            </p:blipFill>
            <p:spPr>
              <a:xfrm>
                <a:off x="6276975" y="2873375"/>
                <a:ext cx="252413" cy="311150"/>
              </a:xfrm>
              <a:prstGeom prst="rect">
                <a:avLst/>
              </a:prstGeom>
              <a:noFill/>
              <a:ln>
                <a:noFill/>
              </a:ln>
            </p:spPr>
          </p:pic>
        </p:grpSp>
        <p:sp>
          <p:nvSpPr>
            <p:cNvPr id="199" name="Google Shape;199;p4"/>
            <p:cNvSpPr/>
            <p:nvPr/>
          </p:nvSpPr>
          <p:spPr>
            <a:xfrm>
              <a:off x="4732338" y="2838450"/>
              <a:ext cx="1701900" cy="268200"/>
            </a:xfrm>
            <a:prstGeom prst="wedgeRoundRectCallout">
              <a:avLst>
                <a:gd fmla="val -47014" name="adj1"/>
                <a:gd fmla="val 102069" name="adj2"/>
                <a:gd fmla="val 16667" name="adj3"/>
              </a:avLst>
            </a:prstGeom>
            <a:solidFill>
              <a:srgbClr val="000000"/>
            </a:solidFill>
            <a:ln>
              <a:noFill/>
            </a:ln>
            <a:effectLst>
              <a:outerShdw blurRad="40000" rotWithShape="0" dir="5400000" dist="20000">
                <a:srgbClr val="808080">
                  <a:alpha val="37650"/>
                </a:srgbClr>
              </a:outerShdw>
            </a:effectLst>
          </p:spPr>
          <p:txBody>
            <a:bodyPr anchorCtr="0" anchor="t" bIns="0" lIns="91425" spcFirstLastPara="1" rIns="91425" wrap="square" tIns="27425">
              <a:noAutofit/>
            </a:bodyPr>
            <a:lstStyle/>
            <a:p>
              <a:pPr indent="0" lvl="0" marL="0" marR="0" rtl="0" algn="ctr">
                <a:spcBef>
                  <a:spcPts val="0"/>
                </a:spcBef>
                <a:spcAft>
                  <a:spcPts val="0"/>
                </a:spcAft>
                <a:buNone/>
              </a:pPr>
              <a:r>
                <a:rPr lang="en-US" sz="1000">
                  <a:solidFill>
                    <a:srgbClr val="FFFFFF"/>
                  </a:solidFill>
                  <a:latin typeface="Arial"/>
                  <a:ea typeface="Arial"/>
                  <a:cs typeface="Arial"/>
                  <a:sym typeface="Arial"/>
                </a:rPr>
                <a:t>Document Repositories</a:t>
              </a:r>
              <a:endParaRPr/>
            </a:p>
          </p:txBody>
        </p:sp>
        <p:sp>
          <p:nvSpPr>
            <p:cNvPr id="200" name="Google Shape;200;p4"/>
            <p:cNvSpPr/>
            <p:nvPr/>
          </p:nvSpPr>
          <p:spPr>
            <a:xfrm>
              <a:off x="2182813" y="3203576"/>
              <a:ext cx="609600" cy="415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LAB</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Results</a:t>
              </a:r>
              <a:endParaRPr b="1" sz="800">
                <a:solidFill>
                  <a:srgbClr val="4157AD"/>
                </a:solidFill>
                <a:latin typeface="Arial"/>
                <a:ea typeface="Arial"/>
                <a:cs typeface="Arial"/>
                <a:sym typeface="Arial"/>
              </a:endParaRPr>
            </a:p>
          </p:txBody>
        </p:sp>
        <p:sp>
          <p:nvSpPr>
            <p:cNvPr id="201" name="Google Shape;201;p4"/>
            <p:cNvSpPr/>
            <p:nvPr/>
          </p:nvSpPr>
          <p:spPr>
            <a:xfrm>
              <a:off x="2362200" y="4191000"/>
              <a:ext cx="762000" cy="6096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PUBLIC </a:t>
              </a:r>
              <a:br>
                <a:rPr lang="en-US" sz="1200">
                  <a:solidFill>
                    <a:srgbClr val="4157AD"/>
                  </a:solidFill>
                  <a:latin typeface="Arial"/>
                  <a:ea typeface="Arial"/>
                  <a:cs typeface="Arial"/>
                  <a:sym typeface="Arial"/>
                </a:rPr>
              </a:br>
              <a:r>
                <a:rPr lang="en-US" sz="1200">
                  <a:solidFill>
                    <a:srgbClr val="4157AD"/>
                  </a:solidFill>
                  <a:latin typeface="Arial"/>
                  <a:ea typeface="Arial"/>
                  <a:cs typeface="Arial"/>
                  <a:sym typeface="Arial"/>
                </a:rPr>
                <a:t>HEALTH</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Registries</a:t>
              </a:r>
              <a:endParaRPr/>
            </a:p>
          </p:txBody>
        </p:sp>
        <p:sp>
          <p:nvSpPr>
            <p:cNvPr id="202" name="Google Shape;202;p4"/>
            <p:cNvSpPr/>
            <p:nvPr/>
          </p:nvSpPr>
          <p:spPr>
            <a:xfrm>
              <a:off x="2743193" y="4953009"/>
              <a:ext cx="1530900" cy="4461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PHARMACY/PBMs</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RX History</a:t>
              </a:r>
              <a:endParaRPr b="1" sz="800">
                <a:solidFill>
                  <a:srgbClr val="4157AD"/>
                </a:solidFill>
                <a:latin typeface="Arial"/>
                <a:ea typeface="Arial"/>
                <a:cs typeface="Arial"/>
                <a:sym typeface="Arial"/>
              </a:endParaRPr>
            </a:p>
          </p:txBody>
        </p:sp>
        <p:sp>
          <p:nvSpPr>
            <p:cNvPr id="203" name="Google Shape;203;p4"/>
            <p:cNvSpPr/>
            <p:nvPr/>
          </p:nvSpPr>
          <p:spPr>
            <a:xfrm>
              <a:off x="4351339" y="5207000"/>
              <a:ext cx="12018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SPECIALTY</a:t>
              </a:r>
              <a:br>
                <a:rPr lang="en-US" sz="1200">
                  <a:solidFill>
                    <a:srgbClr val="4157AD"/>
                  </a:solidFill>
                  <a:latin typeface="Arial"/>
                  <a:ea typeface="Arial"/>
                  <a:cs typeface="Arial"/>
                  <a:sym typeface="Arial"/>
                </a:rPr>
              </a:br>
              <a:r>
                <a:rPr lang="en-US" sz="1200">
                  <a:solidFill>
                    <a:srgbClr val="4157AD"/>
                  </a:solidFill>
                  <a:latin typeface="Arial"/>
                  <a:ea typeface="Arial"/>
                  <a:cs typeface="Arial"/>
                  <a:sym typeface="Arial"/>
                </a:rPr>
                <a:t>PRACTICE</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Practice Management</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EMR</a:t>
              </a:r>
              <a:endParaRPr b="1" sz="800">
                <a:solidFill>
                  <a:srgbClr val="4157AD"/>
                </a:solidFill>
                <a:latin typeface="Arial"/>
                <a:ea typeface="Arial"/>
                <a:cs typeface="Arial"/>
                <a:sym typeface="Arial"/>
              </a:endParaRPr>
            </a:p>
          </p:txBody>
        </p:sp>
        <p:grpSp>
          <p:nvGrpSpPr>
            <p:cNvPr id="204" name="Google Shape;204;p4"/>
            <p:cNvGrpSpPr/>
            <p:nvPr/>
          </p:nvGrpSpPr>
          <p:grpSpPr>
            <a:xfrm>
              <a:off x="6165850" y="4625976"/>
              <a:ext cx="1589150" cy="1350825"/>
              <a:chOff x="4641850" y="4625975"/>
              <a:chExt cx="1589150" cy="1350825"/>
            </a:xfrm>
          </p:grpSpPr>
          <p:grpSp>
            <p:nvGrpSpPr>
              <p:cNvPr id="205" name="Google Shape;205;p4"/>
              <p:cNvGrpSpPr/>
              <p:nvPr/>
            </p:nvGrpSpPr>
            <p:grpSpPr>
              <a:xfrm>
                <a:off x="4641850" y="4625975"/>
                <a:ext cx="1460754" cy="1050945"/>
                <a:chOff x="0" y="0"/>
                <a:chExt cx="920" cy="661"/>
              </a:xfrm>
            </p:grpSpPr>
            <p:pic>
              <p:nvPicPr>
                <p:cNvPr id="206" name="Google Shape;206;p4"/>
                <p:cNvPicPr preferRelativeResize="0"/>
                <p:nvPr/>
              </p:nvPicPr>
              <p:blipFill rotWithShape="1">
                <a:blip r:embed="rId33">
                  <a:alphaModFix/>
                </a:blip>
                <a:srcRect b="0" l="0" r="0" t="0"/>
                <a:stretch/>
              </p:blipFill>
              <p:spPr>
                <a:xfrm>
                  <a:off x="0" y="110"/>
                  <a:ext cx="920" cy="551"/>
                </a:xfrm>
                <a:prstGeom prst="rect">
                  <a:avLst/>
                </a:prstGeom>
                <a:noFill/>
                <a:ln>
                  <a:noFill/>
                </a:ln>
              </p:spPr>
            </p:pic>
            <p:pic>
              <p:nvPicPr>
                <p:cNvPr id="207" name="Google Shape;207;p4"/>
                <p:cNvPicPr preferRelativeResize="0"/>
                <p:nvPr/>
              </p:nvPicPr>
              <p:blipFill rotWithShape="1">
                <a:blip r:embed="rId34">
                  <a:alphaModFix/>
                </a:blip>
                <a:srcRect b="0" l="0" r="0" t="0"/>
                <a:stretch/>
              </p:blipFill>
              <p:spPr>
                <a:xfrm>
                  <a:off x="97" y="0"/>
                  <a:ext cx="719" cy="505"/>
                </a:xfrm>
                <a:prstGeom prst="rect">
                  <a:avLst/>
                </a:prstGeom>
                <a:noFill/>
                <a:ln>
                  <a:noFill/>
                </a:ln>
              </p:spPr>
            </p:pic>
          </p:grpSp>
          <p:sp>
            <p:nvSpPr>
              <p:cNvPr id="208" name="Google Shape;208;p4"/>
              <p:cNvSpPr/>
              <p:nvPr/>
            </p:nvSpPr>
            <p:spPr>
              <a:xfrm>
                <a:off x="5029200" y="5207000"/>
                <a:ext cx="1201800" cy="7698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HOSPITAL 1</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EMR/PM’s</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Lab</a:t>
                </a:r>
                <a:endParaRPr/>
              </a:p>
              <a:p>
                <a:pPr indent="-50800" lvl="0" marL="0" marR="0" rtl="0" algn="l">
                  <a:lnSpc>
                    <a:spcPct val="90000"/>
                  </a:lnSpc>
                  <a:spcBef>
                    <a:spcPts val="400"/>
                  </a:spcBef>
                  <a:spcAft>
                    <a:spcPts val="0"/>
                  </a:spcAft>
                  <a:buClr>
                    <a:srgbClr val="4157AD"/>
                  </a:buClr>
                  <a:buSzPts val="800"/>
                  <a:buFont typeface="Arial"/>
                  <a:buChar char="•"/>
                </a:pPr>
                <a:r>
                  <a:rPr b="1" lang="en-US" sz="800">
                    <a:solidFill>
                      <a:srgbClr val="4157AD"/>
                    </a:solidFill>
                    <a:latin typeface="Arial"/>
                    <a:ea typeface="Arial"/>
                    <a:cs typeface="Arial"/>
                    <a:sym typeface="Arial"/>
                  </a:rPr>
                  <a:t> PACS Archive</a:t>
                </a:r>
                <a:endParaRPr/>
              </a:p>
            </p:txBody>
          </p:sp>
        </p:grpSp>
        <p:sp>
          <p:nvSpPr>
            <p:cNvPr id="209" name="Google Shape;209;p4"/>
            <p:cNvSpPr/>
            <p:nvPr/>
          </p:nvSpPr>
          <p:spPr>
            <a:xfrm>
              <a:off x="8382000" y="4808539"/>
              <a:ext cx="1201800" cy="7716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HOSPITAL 2</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EMR/PM’s</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Lab</a:t>
              </a:r>
              <a:endParaRPr/>
            </a:p>
            <a:p>
              <a:pPr indent="-50800" lvl="0" marL="0" marR="0" rtl="0" algn="l">
                <a:lnSpc>
                  <a:spcPct val="90000"/>
                </a:lnSpc>
                <a:spcBef>
                  <a:spcPts val="400"/>
                </a:spcBef>
                <a:spcAft>
                  <a:spcPts val="0"/>
                </a:spcAft>
                <a:buClr>
                  <a:srgbClr val="4157AD"/>
                </a:buClr>
                <a:buSzPts val="800"/>
                <a:buFont typeface="Arial"/>
                <a:buChar char="•"/>
              </a:pPr>
              <a:r>
                <a:rPr b="1" lang="en-US" sz="800">
                  <a:solidFill>
                    <a:srgbClr val="4157AD"/>
                  </a:solidFill>
                  <a:latin typeface="Arial"/>
                  <a:ea typeface="Arial"/>
                  <a:cs typeface="Arial"/>
                  <a:sym typeface="Arial"/>
                </a:rPr>
                <a:t> PACS Archive</a:t>
              </a:r>
              <a:endParaRPr/>
            </a:p>
          </p:txBody>
        </p:sp>
        <p:sp>
          <p:nvSpPr>
            <p:cNvPr id="210" name="Google Shape;210;p4"/>
            <p:cNvSpPr/>
            <p:nvPr/>
          </p:nvSpPr>
          <p:spPr>
            <a:xfrm>
              <a:off x="9194888" y="4081459"/>
              <a:ext cx="762000" cy="457200"/>
            </a:xfrm>
            <a:prstGeom prst="roundRect">
              <a:avLst>
                <a:gd fmla="val 7940" name="adj"/>
              </a:avLst>
            </a:prstGeom>
            <a:solidFill>
              <a:srgbClr val="FFFFFF">
                <a:alpha val="74510"/>
              </a:srgbClr>
            </a:solidFill>
            <a:ln cap="flat" cmpd="sng" w="15875">
              <a:solidFill>
                <a:srgbClr val="A9B9DF">
                  <a:alpha val="7451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solidFill>
                    <a:srgbClr val="4157AD"/>
                  </a:solidFill>
                  <a:latin typeface="Arial"/>
                  <a:ea typeface="Arial"/>
                  <a:cs typeface="Arial"/>
                  <a:sym typeface="Arial"/>
                </a:rPr>
                <a:t>PAYERS</a:t>
              </a:r>
              <a:endParaRPr/>
            </a:p>
            <a:p>
              <a:pPr indent="-50800" lvl="0" marL="0" marR="0" rtl="0" algn="l">
                <a:lnSpc>
                  <a:spcPct val="90000"/>
                </a:lnSpc>
                <a:spcBef>
                  <a:spcPts val="400"/>
                </a:spcBef>
                <a:spcAft>
                  <a:spcPts val="0"/>
                </a:spcAft>
                <a:buClr>
                  <a:srgbClr val="4157AD"/>
                </a:buClr>
                <a:buSzPts val="800"/>
                <a:buFont typeface="Arial"/>
                <a:buChar char="•"/>
              </a:pPr>
              <a:r>
                <a:rPr lang="en-US" sz="800">
                  <a:solidFill>
                    <a:srgbClr val="4157AD"/>
                  </a:solidFill>
                  <a:latin typeface="Arial"/>
                  <a:ea typeface="Arial"/>
                  <a:cs typeface="Arial"/>
                  <a:sym typeface="Arial"/>
                </a:rPr>
                <a:t> Claim Data</a:t>
              </a:r>
              <a:endParaRPr b="1" sz="800">
                <a:solidFill>
                  <a:srgbClr val="4157AD"/>
                </a:solidFill>
                <a:latin typeface="Arial"/>
                <a:ea typeface="Arial"/>
                <a:cs typeface="Arial"/>
                <a:sym typeface="Arial"/>
              </a:endParaRPr>
            </a:p>
          </p:txBody>
        </p:sp>
      </p:grpSp>
      <p:sp>
        <p:nvSpPr>
          <p:cNvPr id="211" name="Google Shape;211;p4"/>
          <p:cNvSpPr txBox="1"/>
          <p:nvPr/>
        </p:nvSpPr>
        <p:spPr>
          <a:xfrm>
            <a:off x="4142475" y="63910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Source</a:t>
            </a:r>
            <a:r>
              <a:rPr lang="en-US" sz="1000">
                <a:solidFill>
                  <a:schemeClr val="dk1"/>
                </a:solidFill>
              </a:rPr>
              <a:t>: https://ihe.net</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23fec9301a_0_376"/>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Principles of a Document</a:t>
            </a:r>
            <a:endParaRPr sz="3600">
              <a:solidFill>
                <a:srgbClr val="0091B9"/>
              </a:solidFill>
              <a:latin typeface="Calibri"/>
              <a:ea typeface="Calibri"/>
              <a:cs typeface="Calibri"/>
              <a:sym typeface="Calibri"/>
            </a:endParaRPr>
          </a:p>
        </p:txBody>
      </p:sp>
      <p:sp>
        <p:nvSpPr>
          <p:cNvPr id="218" name="Google Shape;218;g223fec9301a_0_376"/>
          <p:cNvSpPr txBox="1"/>
          <p:nvPr/>
        </p:nvSpPr>
        <p:spPr>
          <a:xfrm>
            <a:off x="838199" y="1807286"/>
            <a:ext cx="10833900" cy="441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595959"/>
              </a:buClr>
              <a:buSzPts val="2000"/>
              <a:buChar char="•"/>
            </a:pPr>
            <a:r>
              <a:rPr b="1" lang="en-US" sz="2000">
                <a:solidFill>
                  <a:srgbClr val="595959"/>
                </a:solidFill>
                <a:latin typeface="Calibri"/>
                <a:ea typeface="Calibri"/>
                <a:cs typeface="Calibri"/>
                <a:sym typeface="Calibri"/>
              </a:rPr>
              <a:t>Persistence</a:t>
            </a:r>
            <a:r>
              <a:rPr lang="en-US" sz="2000">
                <a:solidFill>
                  <a:srgbClr val="595959"/>
                </a:solidFill>
                <a:latin typeface="Calibri"/>
                <a:ea typeface="Calibri"/>
                <a:cs typeface="Calibri"/>
                <a:sym typeface="Calibri"/>
              </a:rPr>
              <a:t> – A Document continues to exist in an unaltered state, for a time period defined by local and regulatory requirements. Note documents outlive the servers (and often the syntax), on which they are created.</a:t>
            </a:r>
            <a:endParaRPr sz="28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Stewardship</a:t>
            </a:r>
            <a:r>
              <a:rPr lang="en-US" sz="2000">
                <a:solidFill>
                  <a:srgbClr val="595959"/>
                </a:solidFill>
                <a:latin typeface="Calibri"/>
                <a:ea typeface="Calibri"/>
                <a:cs typeface="Calibri"/>
                <a:sym typeface="Calibri"/>
              </a:rPr>
              <a:t> –A document is maintained over its lifetime by a custodian, either an organization or a person entrusted with its care. </a:t>
            </a:r>
            <a:endParaRPr sz="28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Potential</a:t>
            </a:r>
            <a:r>
              <a:rPr lang="en-US" sz="2000">
                <a:solidFill>
                  <a:srgbClr val="595959"/>
                </a:solidFill>
                <a:latin typeface="Calibri"/>
                <a:ea typeface="Calibri"/>
                <a:cs typeface="Calibri"/>
                <a:sym typeface="Calibri"/>
              </a:rPr>
              <a:t> for authentication - A clinical document is an assemblage of information that is intended to be legally authenticated. </a:t>
            </a:r>
            <a:endParaRPr sz="28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Context</a:t>
            </a:r>
            <a:r>
              <a:rPr lang="en-US" sz="2000">
                <a:solidFill>
                  <a:srgbClr val="595959"/>
                </a:solidFill>
                <a:latin typeface="Calibri"/>
                <a:ea typeface="Calibri"/>
                <a:cs typeface="Calibri"/>
                <a:sym typeface="Calibri"/>
              </a:rPr>
              <a:t> - A clinical document establishes the default context for its contents. </a:t>
            </a:r>
            <a:endParaRPr sz="28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Wholeness</a:t>
            </a:r>
            <a:r>
              <a:rPr lang="en-US" sz="2000">
                <a:solidFill>
                  <a:srgbClr val="595959"/>
                </a:solidFill>
                <a:latin typeface="Calibri"/>
                <a:ea typeface="Calibri"/>
                <a:cs typeface="Calibri"/>
                <a:sym typeface="Calibri"/>
              </a:rPr>
              <a:t> - A document is a whole unit of information. Parts of the document may be created or edited separately, or may also be authenticated or legally authenticated, but the entire document is still to be treated as a whole unit. </a:t>
            </a:r>
            <a:endParaRPr sz="2800">
              <a:solidFill>
                <a:srgbClr val="595959"/>
              </a:solidFill>
              <a:latin typeface="Calibri"/>
              <a:ea typeface="Calibri"/>
              <a:cs typeface="Calibri"/>
              <a:sym typeface="Calibri"/>
            </a:endParaRPr>
          </a:p>
          <a:p>
            <a:pPr indent="-228600" lvl="0" marL="228600" rtl="0" algn="l">
              <a:lnSpc>
                <a:spcPct val="90000"/>
              </a:lnSpc>
              <a:spcBef>
                <a:spcPts val="1000"/>
              </a:spcBef>
              <a:spcAft>
                <a:spcPts val="0"/>
              </a:spcAft>
              <a:buClr>
                <a:srgbClr val="595959"/>
              </a:buClr>
              <a:buSzPts val="2000"/>
              <a:buChar char="•"/>
            </a:pPr>
            <a:r>
              <a:rPr b="1" lang="en-US" sz="2000">
                <a:solidFill>
                  <a:srgbClr val="595959"/>
                </a:solidFill>
                <a:latin typeface="Calibri"/>
                <a:ea typeface="Calibri"/>
                <a:cs typeface="Calibri"/>
                <a:sym typeface="Calibri"/>
              </a:rPr>
              <a:t>Human readability </a:t>
            </a:r>
            <a:r>
              <a:rPr lang="en-US" sz="2000">
                <a:solidFill>
                  <a:srgbClr val="595959"/>
                </a:solidFill>
                <a:latin typeface="Calibri"/>
                <a:ea typeface="Calibri"/>
                <a:cs typeface="Calibri"/>
                <a:sym typeface="Calibri"/>
              </a:rPr>
              <a:t>– a document is human readable.</a:t>
            </a:r>
            <a:endParaRPr sz="2800">
              <a:solidFill>
                <a:srgbClr val="59595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23fec9301a_0_382"/>
          <p:cNvSpPr txBox="1"/>
          <p:nvPr/>
        </p:nvSpPr>
        <p:spPr>
          <a:xfrm>
            <a:off x="838200" y="1043753"/>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2B9"/>
                </a:solidFill>
                <a:latin typeface="Calibri"/>
                <a:ea typeface="Calibri"/>
                <a:cs typeface="Calibri"/>
                <a:sym typeface="Calibri"/>
              </a:rPr>
              <a:t>Various formats and encodings</a:t>
            </a:r>
            <a:endParaRPr sz="3600">
              <a:solidFill>
                <a:srgbClr val="0092B9"/>
              </a:solidFill>
              <a:latin typeface="Calibri"/>
              <a:ea typeface="Calibri"/>
              <a:cs typeface="Calibri"/>
              <a:sym typeface="Calibri"/>
            </a:endParaRPr>
          </a:p>
        </p:txBody>
      </p:sp>
      <p:sp>
        <p:nvSpPr>
          <p:cNvPr id="225" name="Google Shape;225;g223fec9301a_0_382"/>
          <p:cNvSpPr txBox="1"/>
          <p:nvPr/>
        </p:nvSpPr>
        <p:spPr>
          <a:xfrm>
            <a:off x="838199" y="2081583"/>
            <a:ext cx="6778200" cy="4225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757070"/>
              </a:buClr>
              <a:buSzPts val="2400"/>
              <a:buChar char="•"/>
            </a:pPr>
            <a:r>
              <a:rPr lang="en-US" sz="2400">
                <a:solidFill>
                  <a:srgbClr val="757070"/>
                </a:solidFill>
                <a:latin typeface="Calibri"/>
                <a:ea typeface="Calibri"/>
                <a:cs typeface="Calibri"/>
                <a:sym typeface="Calibri"/>
              </a:rPr>
              <a:t>XDS/XCA are content agnostic</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Metadata enable discovery</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CDA, C-CDA, C32, etc</a:t>
            </a:r>
            <a:endParaRPr sz="24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FHIR® Documents</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DICOM Documents</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PDF/Text</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Graphics (JPEG, MPEG, TIFF…)</a:t>
            </a:r>
            <a:endParaRPr sz="2800">
              <a:solidFill>
                <a:srgbClr val="757070"/>
              </a:solidFill>
              <a:latin typeface="Calibri"/>
              <a:ea typeface="Calibri"/>
              <a:cs typeface="Calibri"/>
              <a:sym typeface="Calibri"/>
            </a:endParaRPr>
          </a:p>
          <a:p>
            <a:pPr indent="-228600" lvl="0" marL="228600" rtl="0" algn="l">
              <a:lnSpc>
                <a:spcPct val="90000"/>
              </a:lnSpc>
              <a:spcBef>
                <a:spcPts val="1000"/>
              </a:spcBef>
              <a:spcAft>
                <a:spcPts val="0"/>
              </a:spcAft>
              <a:buClr>
                <a:srgbClr val="757070"/>
              </a:buClr>
              <a:buSzPts val="2400"/>
              <a:buChar char="•"/>
            </a:pPr>
            <a:r>
              <a:rPr lang="en-US" sz="2400">
                <a:solidFill>
                  <a:srgbClr val="757070"/>
                </a:solidFill>
                <a:latin typeface="Calibri"/>
                <a:ea typeface="Calibri"/>
                <a:cs typeface="Calibri"/>
                <a:sym typeface="Calibri"/>
              </a:rPr>
              <a:t>Special (On-Demand, Delayed)</a:t>
            </a:r>
            <a:endParaRPr sz="2800">
              <a:solidFill>
                <a:srgbClr val="757070"/>
              </a:solidFill>
              <a:latin typeface="Calibri"/>
              <a:ea typeface="Calibri"/>
              <a:cs typeface="Calibri"/>
              <a:sym typeface="Calibri"/>
            </a:endParaRPr>
          </a:p>
          <a:p>
            <a:pPr indent="-101600" lvl="0" marL="228600" rtl="0" algn="l">
              <a:lnSpc>
                <a:spcPct val="90000"/>
              </a:lnSpc>
              <a:spcBef>
                <a:spcPts val="1000"/>
              </a:spcBef>
              <a:spcAft>
                <a:spcPts val="0"/>
              </a:spcAft>
              <a:buNone/>
            </a:pPr>
            <a:r>
              <a:t/>
            </a:r>
            <a:endParaRPr sz="2000">
              <a:solidFill>
                <a:srgbClr val="FFFFFF"/>
              </a:solidFill>
              <a:latin typeface="Calibri"/>
              <a:ea typeface="Calibri"/>
              <a:cs typeface="Calibri"/>
              <a:sym typeface="Calibri"/>
            </a:endParaRPr>
          </a:p>
        </p:txBody>
      </p:sp>
      <p:pic>
        <p:nvPicPr>
          <p:cNvPr id="226" name="Google Shape;226;g223fec9301a_0_382"/>
          <p:cNvPicPr preferRelativeResize="0"/>
          <p:nvPr/>
        </p:nvPicPr>
        <p:blipFill rotWithShape="1">
          <a:blip r:embed="rId3">
            <a:alphaModFix/>
          </a:blip>
          <a:srcRect b="15104" l="12405" r="4613" t="14149"/>
          <a:stretch/>
        </p:blipFill>
        <p:spPr>
          <a:xfrm>
            <a:off x="6860375" y="2239375"/>
            <a:ext cx="994525" cy="782675"/>
          </a:xfrm>
          <a:prstGeom prst="rect">
            <a:avLst/>
          </a:prstGeom>
          <a:noFill/>
          <a:ln>
            <a:noFill/>
          </a:ln>
        </p:spPr>
      </p:pic>
      <p:pic>
        <p:nvPicPr>
          <p:cNvPr id="227" name="Google Shape;227;g223fec9301a_0_382"/>
          <p:cNvPicPr preferRelativeResize="0"/>
          <p:nvPr/>
        </p:nvPicPr>
        <p:blipFill>
          <a:blip r:embed="rId4">
            <a:alphaModFix/>
          </a:blip>
          <a:stretch>
            <a:fillRect/>
          </a:stretch>
        </p:blipFill>
        <p:spPr>
          <a:xfrm>
            <a:off x="6274625" y="4183975"/>
            <a:ext cx="585750" cy="743450"/>
          </a:xfrm>
          <a:prstGeom prst="rect">
            <a:avLst/>
          </a:prstGeom>
          <a:noFill/>
          <a:ln>
            <a:noFill/>
          </a:ln>
        </p:spPr>
      </p:pic>
      <p:pic>
        <p:nvPicPr>
          <p:cNvPr id="228" name="Google Shape;228;g223fec9301a_0_382"/>
          <p:cNvPicPr preferRelativeResize="0"/>
          <p:nvPr/>
        </p:nvPicPr>
        <p:blipFill>
          <a:blip r:embed="rId4">
            <a:alphaModFix/>
          </a:blip>
          <a:stretch>
            <a:fillRect/>
          </a:stretch>
        </p:blipFill>
        <p:spPr>
          <a:xfrm>
            <a:off x="7525625" y="4183975"/>
            <a:ext cx="585750" cy="743450"/>
          </a:xfrm>
          <a:prstGeom prst="rect">
            <a:avLst/>
          </a:prstGeom>
          <a:noFill/>
          <a:ln>
            <a:noFill/>
          </a:ln>
        </p:spPr>
      </p:pic>
      <p:pic>
        <p:nvPicPr>
          <p:cNvPr id="229" name="Google Shape;229;g223fec9301a_0_382"/>
          <p:cNvPicPr preferRelativeResize="0"/>
          <p:nvPr/>
        </p:nvPicPr>
        <p:blipFill>
          <a:blip r:embed="rId4">
            <a:alphaModFix/>
          </a:blip>
          <a:stretch>
            <a:fillRect/>
          </a:stretch>
        </p:blipFill>
        <p:spPr>
          <a:xfrm>
            <a:off x="9839775" y="4183975"/>
            <a:ext cx="585750" cy="743450"/>
          </a:xfrm>
          <a:prstGeom prst="rect">
            <a:avLst/>
          </a:prstGeom>
          <a:noFill/>
          <a:ln>
            <a:noFill/>
          </a:ln>
        </p:spPr>
      </p:pic>
      <p:sp>
        <p:nvSpPr>
          <p:cNvPr id="230" name="Google Shape;230;g223fec9301a_0_382"/>
          <p:cNvSpPr txBox="1"/>
          <p:nvPr/>
        </p:nvSpPr>
        <p:spPr>
          <a:xfrm>
            <a:off x="6274550" y="4879300"/>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PDF</a:t>
            </a:r>
            <a:endParaRPr/>
          </a:p>
        </p:txBody>
      </p:sp>
      <p:sp>
        <p:nvSpPr>
          <p:cNvPr id="231" name="Google Shape;231;g223fec9301a_0_382"/>
          <p:cNvSpPr txBox="1"/>
          <p:nvPr/>
        </p:nvSpPr>
        <p:spPr>
          <a:xfrm>
            <a:off x="9839775" y="4879300"/>
            <a:ext cx="105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FHIR® Documents</a:t>
            </a:r>
            <a:endParaRPr>
              <a:solidFill>
                <a:schemeClr val="dk1"/>
              </a:solidFill>
            </a:endParaRPr>
          </a:p>
        </p:txBody>
      </p:sp>
      <p:sp>
        <p:nvSpPr>
          <p:cNvPr id="232" name="Google Shape;232;g223fec9301a_0_382"/>
          <p:cNvSpPr txBox="1"/>
          <p:nvPr/>
        </p:nvSpPr>
        <p:spPr>
          <a:xfrm>
            <a:off x="7525625" y="4927425"/>
            <a:ext cx="105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CDA</a:t>
            </a:r>
            <a:endParaRPr>
              <a:solidFill>
                <a:schemeClr val="dk1"/>
              </a:solidFill>
            </a:endParaRPr>
          </a:p>
        </p:txBody>
      </p:sp>
      <p:pic>
        <p:nvPicPr>
          <p:cNvPr id="233" name="Google Shape;233;g223fec9301a_0_382"/>
          <p:cNvPicPr preferRelativeResize="0"/>
          <p:nvPr/>
        </p:nvPicPr>
        <p:blipFill rotWithShape="1">
          <a:blip r:embed="rId5">
            <a:alphaModFix/>
          </a:blip>
          <a:srcRect b="82077" l="1552" r="89604" t="3196"/>
          <a:stretch/>
        </p:blipFill>
        <p:spPr>
          <a:xfrm>
            <a:off x="8663100" y="4267077"/>
            <a:ext cx="585902" cy="548772"/>
          </a:xfrm>
          <a:prstGeom prst="rect">
            <a:avLst/>
          </a:prstGeom>
          <a:noFill/>
          <a:ln>
            <a:noFill/>
          </a:ln>
        </p:spPr>
      </p:pic>
      <p:sp>
        <p:nvSpPr>
          <p:cNvPr id="234" name="Google Shape;234;g223fec9301a_0_382"/>
          <p:cNvSpPr txBox="1"/>
          <p:nvPr/>
        </p:nvSpPr>
        <p:spPr>
          <a:xfrm>
            <a:off x="8682700" y="4890100"/>
            <a:ext cx="105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Image</a:t>
            </a:r>
            <a:endParaRPr>
              <a:solidFill>
                <a:schemeClr val="dk1"/>
              </a:solidFill>
            </a:endParaRPr>
          </a:p>
        </p:txBody>
      </p:sp>
      <p:cxnSp>
        <p:nvCxnSpPr>
          <p:cNvPr id="235" name="Google Shape;235;g223fec9301a_0_382"/>
          <p:cNvCxnSpPr>
            <a:stCxn id="226" idx="2"/>
            <a:endCxn id="227" idx="0"/>
          </p:cNvCxnSpPr>
          <p:nvPr/>
        </p:nvCxnSpPr>
        <p:spPr>
          <a:xfrm flipH="1">
            <a:off x="6567438" y="3022050"/>
            <a:ext cx="790200" cy="1161900"/>
          </a:xfrm>
          <a:prstGeom prst="straightConnector1">
            <a:avLst/>
          </a:prstGeom>
          <a:noFill/>
          <a:ln cap="flat" cmpd="sng" w="9525">
            <a:solidFill>
              <a:schemeClr val="dk2"/>
            </a:solidFill>
            <a:prstDash val="solid"/>
            <a:round/>
            <a:headEnd len="med" w="med" type="none"/>
            <a:tailEnd len="med" w="med" type="stealth"/>
          </a:ln>
        </p:spPr>
      </p:cxnSp>
      <p:cxnSp>
        <p:nvCxnSpPr>
          <p:cNvPr id="236" name="Google Shape;236;g223fec9301a_0_382"/>
          <p:cNvCxnSpPr>
            <a:stCxn id="226" idx="2"/>
            <a:endCxn id="228" idx="0"/>
          </p:cNvCxnSpPr>
          <p:nvPr/>
        </p:nvCxnSpPr>
        <p:spPr>
          <a:xfrm>
            <a:off x="7357638" y="3022050"/>
            <a:ext cx="460800" cy="1161900"/>
          </a:xfrm>
          <a:prstGeom prst="straightConnector1">
            <a:avLst/>
          </a:prstGeom>
          <a:noFill/>
          <a:ln cap="flat" cmpd="sng" w="9525">
            <a:solidFill>
              <a:schemeClr val="dk2"/>
            </a:solidFill>
            <a:prstDash val="solid"/>
            <a:round/>
            <a:headEnd len="med" w="med" type="none"/>
            <a:tailEnd len="med" w="med" type="stealth"/>
          </a:ln>
        </p:spPr>
      </p:cxnSp>
      <p:cxnSp>
        <p:nvCxnSpPr>
          <p:cNvPr id="237" name="Google Shape;237;g223fec9301a_0_382"/>
          <p:cNvCxnSpPr>
            <a:stCxn id="226" idx="2"/>
            <a:endCxn id="233" idx="0"/>
          </p:cNvCxnSpPr>
          <p:nvPr/>
        </p:nvCxnSpPr>
        <p:spPr>
          <a:xfrm>
            <a:off x="7357638" y="3022050"/>
            <a:ext cx="1598400" cy="1245000"/>
          </a:xfrm>
          <a:prstGeom prst="straightConnector1">
            <a:avLst/>
          </a:prstGeom>
          <a:noFill/>
          <a:ln cap="flat" cmpd="sng" w="9525">
            <a:solidFill>
              <a:schemeClr val="dk2"/>
            </a:solidFill>
            <a:prstDash val="solid"/>
            <a:round/>
            <a:headEnd len="med" w="med" type="none"/>
            <a:tailEnd len="med" w="med" type="stealth"/>
          </a:ln>
        </p:spPr>
      </p:cxnSp>
      <p:cxnSp>
        <p:nvCxnSpPr>
          <p:cNvPr id="238" name="Google Shape;238;g223fec9301a_0_382"/>
          <p:cNvCxnSpPr>
            <a:stCxn id="226" idx="2"/>
            <a:endCxn id="229" idx="0"/>
          </p:cNvCxnSpPr>
          <p:nvPr/>
        </p:nvCxnSpPr>
        <p:spPr>
          <a:xfrm>
            <a:off x="7357638" y="3022050"/>
            <a:ext cx="2775000" cy="11619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3fec9301a_0_400"/>
          <p:cNvSpPr txBox="1"/>
          <p:nvPr/>
        </p:nvSpPr>
        <p:spPr>
          <a:xfrm>
            <a:off x="838200" y="925419"/>
            <a:ext cx="10515600" cy="88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91B9"/>
                </a:solidFill>
                <a:latin typeface="Calibri"/>
                <a:ea typeface="Calibri"/>
                <a:cs typeface="Calibri"/>
                <a:sym typeface="Calibri"/>
              </a:rPr>
              <a:t>Metadata – enables discovery</a:t>
            </a:r>
            <a:endParaRPr sz="3600">
              <a:solidFill>
                <a:srgbClr val="0091B9"/>
              </a:solidFill>
              <a:latin typeface="Calibri"/>
              <a:ea typeface="Calibri"/>
              <a:cs typeface="Calibri"/>
              <a:sym typeface="Calibri"/>
            </a:endParaRPr>
          </a:p>
        </p:txBody>
      </p:sp>
      <p:pic>
        <p:nvPicPr>
          <p:cNvPr descr="A close up of a logo&#10;&#10;Description generated with high confidence" id="245" name="Google Shape;245;g223fec9301a_0_400"/>
          <p:cNvPicPr preferRelativeResize="0"/>
          <p:nvPr/>
        </p:nvPicPr>
        <p:blipFill rotWithShape="1">
          <a:blip r:embed="rId3">
            <a:alphaModFix/>
          </a:blip>
          <a:srcRect b="0" l="0" r="0" t="0"/>
          <a:stretch/>
        </p:blipFill>
        <p:spPr>
          <a:xfrm>
            <a:off x="3042726" y="1441526"/>
            <a:ext cx="6617642" cy="5048805"/>
          </a:xfrm>
          <a:prstGeom prst="rect">
            <a:avLst/>
          </a:prstGeom>
          <a:noFill/>
          <a:ln>
            <a:noFill/>
          </a:ln>
        </p:spPr>
      </p:pic>
      <p:sp>
        <p:nvSpPr>
          <p:cNvPr id="246" name="Google Shape;246;g223fec9301a_0_400"/>
          <p:cNvSpPr txBox="1"/>
          <p:nvPr/>
        </p:nvSpPr>
        <p:spPr>
          <a:xfrm>
            <a:off x="4142475" y="63910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rPr>
              <a:t>Source</a:t>
            </a:r>
            <a:r>
              <a:rPr lang="en-US" sz="1000">
                <a:solidFill>
                  <a:schemeClr val="dk1"/>
                </a:solidFill>
              </a:rPr>
              <a:t>: https://ihe.net</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2017-07-13T07:33:22Z</dcterms:created>
  <dc:creator>Marita</dc:creator>
</cp:coreProperties>
</file>