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338" r:id="rId2"/>
    <p:sldId id="259" r:id="rId3"/>
    <p:sldId id="257" r:id="rId4"/>
    <p:sldId id="2334" r:id="rId5"/>
    <p:sldId id="2335" r:id="rId6"/>
    <p:sldId id="2336" r:id="rId7"/>
    <p:sldId id="2337" r:id="rId8"/>
    <p:sldId id="2341" r:id="rId9"/>
    <p:sldId id="2339" r:id="rId10"/>
    <p:sldId id="2342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313" r:id="rId23"/>
    <p:sldId id="2331" r:id="rId24"/>
  </p:sldIdLst>
  <p:sldSz cx="10058400" cy="77724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cole" initials="j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9789" autoAdjust="0"/>
  </p:normalViewPr>
  <p:slideViewPr>
    <p:cSldViewPr>
      <p:cViewPr varScale="1">
        <p:scale>
          <a:sx n="98" d="100"/>
          <a:sy n="98" d="100"/>
        </p:scale>
        <p:origin x="141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F3D7D-5FF1-459C-ADFF-5BD9A33393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3CCFD-92FD-4BBA-B033-50FF37E06A54}">
      <dgm:prSet phldrT="[Text]"/>
      <dgm:spPr/>
      <dgm:t>
        <a:bodyPr/>
        <a:lstStyle/>
        <a:p>
          <a:r>
            <a:rPr lang="en-US"/>
            <a:t>Identify Interoperability issues</a:t>
          </a:r>
        </a:p>
      </dgm:t>
    </dgm:pt>
    <dgm:pt modelId="{9DD96207-EF15-4A0B-8B3A-EB8F83C25A03}" type="parTrans" cxnId="{173E3E66-C913-42F3-9D66-76253E055DAA}">
      <dgm:prSet/>
      <dgm:spPr/>
      <dgm:t>
        <a:bodyPr/>
        <a:lstStyle/>
        <a:p>
          <a:endParaRPr lang="en-US"/>
        </a:p>
      </dgm:t>
    </dgm:pt>
    <dgm:pt modelId="{A0640FB0-4C67-48B4-8826-1741807A4AFA}" type="sibTrans" cxnId="{173E3E66-C913-42F3-9D66-76253E055DAA}">
      <dgm:prSet/>
      <dgm:spPr/>
      <dgm:t>
        <a:bodyPr/>
        <a:lstStyle/>
        <a:p>
          <a:endParaRPr lang="en-US"/>
        </a:p>
      </dgm:t>
    </dgm:pt>
    <dgm:pt modelId="{70BFBAFA-2C57-4747-A968-25D321B69BE5}">
      <dgm:prSet/>
      <dgm:spPr/>
      <dgm:t>
        <a:bodyPr/>
        <a:lstStyle/>
        <a:p>
          <a:r>
            <a:rPr lang="en-US" dirty="0"/>
            <a:t>Develop Integration Profiles</a:t>
          </a:r>
        </a:p>
      </dgm:t>
    </dgm:pt>
    <dgm:pt modelId="{920D445D-B226-4D82-B5B0-9B0EB4F66CEE}" type="parTrans" cxnId="{16C4CD6F-A4DF-4251-B302-4131DBFCBECA}">
      <dgm:prSet/>
      <dgm:spPr/>
      <dgm:t>
        <a:bodyPr/>
        <a:lstStyle/>
        <a:p>
          <a:endParaRPr lang="en-US"/>
        </a:p>
      </dgm:t>
    </dgm:pt>
    <dgm:pt modelId="{F24D76DD-A200-49A8-A4C7-399BEBFCFB9D}" type="sibTrans" cxnId="{16C4CD6F-A4DF-4251-B302-4131DBFCBECA}">
      <dgm:prSet/>
      <dgm:spPr/>
      <dgm:t>
        <a:bodyPr/>
        <a:lstStyle/>
        <a:p>
          <a:endParaRPr lang="en-US"/>
        </a:p>
      </dgm:t>
    </dgm:pt>
    <dgm:pt modelId="{571FC97F-9426-45DF-B6B1-B68E416FDD9B}">
      <dgm:prSet/>
      <dgm:spPr/>
      <dgm:t>
        <a:bodyPr/>
        <a:lstStyle/>
        <a:p>
          <a:r>
            <a:rPr lang="en-US" dirty="0"/>
            <a:t>Connectathon Testing</a:t>
          </a:r>
        </a:p>
      </dgm:t>
    </dgm:pt>
    <dgm:pt modelId="{B1C8DB16-1C70-4540-8425-87874E2511D6}" type="parTrans" cxnId="{BF3291E6-40DF-4E81-B10C-C6BC1AD2DBED}">
      <dgm:prSet/>
      <dgm:spPr/>
      <dgm:t>
        <a:bodyPr/>
        <a:lstStyle/>
        <a:p>
          <a:endParaRPr lang="en-US"/>
        </a:p>
      </dgm:t>
    </dgm:pt>
    <dgm:pt modelId="{F5F672E4-6274-4047-89B3-FBE932DD3DEA}" type="sibTrans" cxnId="{BF3291E6-40DF-4E81-B10C-C6BC1AD2DBED}">
      <dgm:prSet/>
      <dgm:spPr/>
      <dgm:t>
        <a:bodyPr/>
        <a:lstStyle/>
        <a:p>
          <a:endParaRPr lang="en-US"/>
        </a:p>
      </dgm:t>
    </dgm:pt>
    <dgm:pt modelId="{9E2621F5-1561-4557-8EAC-85E93D304209}">
      <dgm:prSet/>
      <dgm:spPr/>
      <dgm:t>
        <a:bodyPr/>
        <a:lstStyle/>
        <a:p>
          <a:r>
            <a:rPr lang="en-US" dirty="0"/>
            <a:t>Publish Integration Statements</a:t>
          </a:r>
        </a:p>
      </dgm:t>
    </dgm:pt>
    <dgm:pt modelId="{AE16144F-598E-432F-94F0-8C6C060857F3}" type="parTrans" cxnId="{FECD35A5-5A89-47F8-A30F-FB8AD6FA7543}">
      <dgm:prSet/>
      <dgm:spPr/>
      <dgm:t>
        <a:bodyPr/>
        <a:lstStyle/>
        <a:p>
          <a:endParaRPr lang="en-US"/>
        </a:p>
      </dgm:t>
    </dgm:pt>
    <dgm:pt modelId="{15B69084-7299-4053-AD6F-51EA3214487E}" type="sibTrans" cxnId="{FECD35A5-5A89-47F8-A30F-FB8AD6FA7543}">
      <dgm:prSet/>
      <dgm:spPr/>
      <dgm:t>
        <a:bodyPr/>
        <a:lstStyle/>
        <a:p>
          <a:endParaRPr lang="en-US"/>
        </a:p>
      </dgm:t>
    </dgm:pt>
    <dgm:pt modelId="{3CCE666F-CC07-48A9-AF37-1E5E39231BF6}">
      <dgm:prSet/>
      <dgm:spPr/>
      <dgm:t>
        <a:bodyPr/>
        <a:lstStyle/>
        <a:p>
          <a:r>
            <a:rPr lang="en-US"/>
            <a:t>Vendors list tested profiles</a:t>
          </a:r>
          <a:endParaRPr lang="en-US" dirty="0"/>
        </a:p>
      </dgm:t>
    </dgm:pt>
    <dgm:pt modelId="{43753585-3073-42F3-A870-6C6928D9867B}" type="parTrans" cxnId="{4E236DE1-5A52-469D-9A21-2C93FC3CEAD6}">
      <dgm:prSet/>
      <dgm:spPr/>
      <dgm:t>
        <a:bodyPr/>
        <a:lstStyle/>
        <a:p>
          <a:endParaRPr lang="en-US"/>
        </a:p>
      </dgm:t>
    </dgm:pt>
    <dgm:pt modelId="{C82F7BAE-4734-4DBE-9238-B78CF9063285}" type="sibTrans" cxnId="{4E236DE1-5A52-469D-9A21-2C93FC3CEAD6}">
      <dgm:prSet/>
      <dgm:spPr/>
      <dgm:t>
        <a:bodyPr/>
        <a:lstStyle/>
        <a:p>
          <a:endParaRPr lang="en-US"/>
        </a:p>
      </dgm:t>
    </dgm:pt>
    <dgm:pt modelId="{6925B10A-61A5-4A8D-ABAC-6FA8EB75A785}">
      <dgm:prSet/>
      <dgm:spPr/>
      <dgm:t>
        <a:bodyPr/>
        <a:lstStyle/>
        <a:p>
          <a:r>
            <a:rPr lang="en-US" dirty="0"/>
            <a:t>Actors and Transactions</a:t>
          </a:r>
        </a:p>
      </dgm:t>
    </dgm:pt>
    <dgm:pt modelId="{E306CB1C-253D-4706-8240-ED2F1168C675}" type="parTrans" cxnId="{DCD7C75F-07F7-445B-A364-F0B138154F9F}">
      <dgm:prSet/>
      <dgm:spPr/>
      <dgm:t>
        <a:bodyPr/>
        <a:lstStyle/>
        <a:p>
          <a:endParaRPr lang="en-US"/>
        </a:p>
      </dgm:t>
    </dgm:pt>
    <dgm:pt modelId="{C65431C5-AF48-4AFD-8F87-8A56D3B9D8F4}" type="sibTrans" cxnId="{DCD7C75F-07F7-445B-A364-F0B138154F9F}">
      <dgm:prSet/>
      <dgm:spPr/>
      <dgm:t>
        <a:bodyPr/>
        <a:lstStyle/>
        <a:p>
          <a:endParaRPr lang="en-US"/>
        </a:p>
      </dgm:t>
    </dgm:pt>
    <dgm:pt modelId="{A40A4CF5-8A6A-41DD-B815-00074F2D35E0}">
      <dgm:prSet/>
      <dgm:spPr/>
      <dgm:t>
        <a:bodyPr/>
        <a:lstStyle/>
        <a:p>
          <a:r>
            <a:rPr lang="en-US" dirty="0"/>
            <a:t>Workflow</a:t>
          </a:r>
        </a:p>
      </dgm:t>
    </dgm:pt>
    <dgm:pt modelId="{9D7787B5-754A-414B-BE02-128330C11B7D}" type="parTrans" cxnId="{2E06F228-CF46-4741-9B4E-0C616A0C4710}">
      <dgm:prSet/>
      <dgm:spPr/>
      <dgm:t>
        <a:bodyPr/>
        <a:lstStyle/>
        <a:p>
          <a:endParaRPr lang="en-US"/>
        </a:p>
      </dgm:t>
    </dgm:pt>
    <dgm:pt modelId="{52B4298B-76C4-4B49-A1F0-4347CBF06BE4}" type="sibTrans" cxnId="{2E06F228-CF46-4741-9B4E-0C616A0C4710}">
      <dgm:prSet/>
      <dgm:spPr/>
      <dgm:t>
        <a:bodyPr/>
        <a:lstStyle/>
        <a:p>
          <a:endParaRPr lang="en-US"/>
        </a:p>
      </dgm:t>
    </dgm:pt>
    <dgm:pt modelId="{0AC4BDE5-7BBF-46D7-909F-6777A1F62348}">
      <dgm:prSet/>
      <dgm:spPr/>
      <dgm:t>
        <a:bodyPr/>
        <a:lstStyle/>
        <a:p>
          <a:r>
            <a:rPr lang="en-US" dirty="0"/>
            <a:t>Gather relevant standards</a:t>
          </a:r>
        </a:p>
      </dgm:t>
    </dgm:pt>
    <dgm:pt modelId="{7DBE6696-CA6C-4A1F-A5D3-FFFE715EE0FF}" type="parTrans" cxnId="{5BA90504-1D89-492D-BC5D-3BBFAF68104C}">
      <dgm:prSet/>
      <dgm:spPr/>
      <dgm:t>
        <a:bodyPr/>
        <a:lstStyle/>
        <a:p>
          <a:endParaRPr lang="en-US"/>
        </a:p>
      </dgm:t>
    </dgm:pt>
    <dgm:pt modelId="{5EF8B835-547C-4403-A00F-0BEC9A2A4C25}" type="sibTrans" cxnId="{5BA90504-1D89-492D-BC5D-3BBFAF68104C}">
      <dgm:prSet/>
      <dgm:spPr/>
      <dgm:t>
        <a:bodyPr/>
        <a:lstStyle/>
        <a:p>
          <a:endParaRPr lang="en-US"/>
        </a:p>
      </dgm:t>
    </dgm:pt>
    <dgm:pt modelId="{A9236DC9-ED43-482B-9691-76A50B48EE9B}" type="pres">
      <dgm:prSet presAssocID="{FE4F3D7D-5FF1-459C-ADFF-5BD9A33393B2}" presName="Name0" presStyleCnt="0">
        <dgm:presLayoutVars>
          <dgm:dir/>
          <dgm:resizeHandles val="exact"/>
        </dgm:presLayoutVars>
      </dgm:prSet>
      <dgm:spPr/>
    </dgm:pt>
    <dgm:pt modelId="{1BC8613C-46FC-4B54-A6B7-F760ABAF02EE}" type="pres">
      <dgm:prSet presAssocID="{FE4F3D7D-5FF1-459C-ADFF-5BD9A33393B2}" presName="cycle" presStyleCnt="0"/>
      <dgm:spPr/>
    </dgm:pt>
    <dgm:pt modelId="{4DBF88F4-8D00-4FD4-BC2E-09F15BB469D2}" type="pres">
      <dgm:prSet presAssocID="{C343CCFD-92FD-4BBA-B033-50FF37E06A54}" presName="nodeFirstNode" presStyleLbl="node1" presStyleIdx="0" presStyleCnt="4">
        <dgm:presLayoutVars>
          <dgm:bulletEnabled val="1"/>
        </dgm:presLayoutVars>
      </dgm:prSet>
      <dgm:spPr/>
    </dgm:pt>
    <dgm:pt modelId="{109D5B8D-EC58-43E8-A8D7-3070425C43F0}" type="pres">
      <dgm:prSet presAssocID="{A0640FB0-4C67-48B4-8826-1741807A4AFA}" presName="sibTransFirstNode" presStyleLbl="bgShp" presStyleIdx="0" presStyleCnt="1"/>
      <dgm:spPr/>
    </dgm:pt>
    <dgm:pt modelId="{E950A6D0-66B8-45C7-B358-90751951DAEB}" type="pres">
      <dgm:prSet presAssocID="{70BFBAFA-2C57-4747-A968-25D321B69BE5}" presName="nodeFollowingNodes" presStyleLbl="node1" presStyleIdx="1" presStyleCnt="4">
        <dgm:presLayoutVars>
          <dgm:bulletEnabled val="1"/>
        </dgm:presLayoutVars>
      </dgm:prSet>
      <dgm:spPr/>
    </dgm:pt>
    <dgm:pt modelId="{1F6B74E5-4EE8-49AC-B9BE-67A517A2B671}" type="pres">
      <dgm:prSet presAssocID="{571FC97F-9426-45DF-B6B1-B68E416FDD9B}" presName="nodeFollowingNodes" presStyleLbl="node1" presStyleIdx="2" presStyleCnt="4">
        <dgm:presLayoutVars>
          <dgm:bulletEnabled val="1"/>
        </dgm:presLayoutVars>
      </dgm:prSet>
      <dgm:spPr/>
    </dgm:pt>
    <dgm:pt modelId="{96F0F705-459B-487F-9971-5B6CF6606261}" type="pres">
      <dgm:prSet presAssocID="{9E2621F5-1561-4557-8EAC-85E93D30420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0305E02-2506-4385-A2D7-8DD58D2E3E1F}" type="presOf" srcId="{70BFBAFA-2C57-4747-A968-25D321B69BE5}" destId="{E950A6D0-66B8-45C7-B358-90751951DAEB}" srcOrd="0" destOrd="0" presId="urn:microsoft.com/office/officeart/2005/8/layout/cycle3"/>
    <dgm:cxn modelId="{5BA90504-1D89-492D-BC5D-3BBFAF68104C}" srcId="{70BFBAFA-2C57-4747-A968-25D321B69BE5}" destId="{0AC4BDE5-7BBF-46D7-909F-6777A1F62348}" srcOrd="2" destOrd="0" parTransId="{7DBE6696-CA6C-4A1F-A5D3-FFFE715EE0FF}" sibTransId="{5EF8B835-547C-4403-A00F-0BEC9A2A4C25}"/>
    <dgm:cxn modelId="{7C655705-27F2-4A2F-8874-4511630EE357}" type="presOf" srcId="{FE4F3D7D-5FF1-459C-ADFF-5BD9A33393B2}" destId="{A9236DC9-ED43-482B-9691-76A50B48EE9B}" srcOrd="0" destOrd="0" presId="urn:microsoft.com/office/officeart/2005/8/layout/cycle3"/>
    <dgm:cxn modelId="{2E06F228-CF46-4741-9B4E-0C616A0C4710}" srcId="{70BFBAFA-2C57-4747-A968-25D321B69BE5}" destId="{A40A4CF5-8A6A-41DD-B815-00074F2D35E0}" srcOrd="1" destOrd="0" parTransId="{9D7787B5-754A-414B-BE02-128330C11B7D}" sibTransId="{52B4298B-76C4-4B49-A1F0-4347CBF06BE4}"/>
    <dgm:cxn modelId="{9B844D29-CA4F-408E-9618-C1CCA3810647}" type="presOf" srcId="{A40A4CF5-8A6A-41DD-B815-00074F2D35E0}" destId="{E950A6D0-66B8-45C7-B358-90751951DAEB}" srcOrd="0" destOrd="2" presId="urn:microsoft.com/office/officeart/2005/8/layout/cycle3"/>
    <dgm:cxn modelId="{2B2F065B-2328-4E1E-BD29-B016F719FF36}" type="presOf" srcId="{571FC97F-9426-45DF-B6B1-B68E416FDD9B}" destId="{1F6B74E5-4EE8-49AC-B9BE-67A517A2B671}" srcOrd="0" destOrd="0" presId="urn:microsoft.com/office/officeart/2005/8/layout/cycle3"/>
    <dgm:cxn modelId="{DCD7C75F-07F7-445B-A364-F0B138154F9F}" srcId="{70BFBAFA-2C57-4747-A968-25D321B69BE5}" destId="{6925B10A-61A5-4A8D-ABAC-6FA8EB75A785}" srcOrd="0" destOrd="0" parTransId="{E306CB1C-253D-4706-8240-ED2F1168C675}" sibTransId="{C65431C5-AF48-4AFD-8F87-8A56D3B9D8F4}"/>
    <dgm:cxn modelId="{173E3E66-C913-42F3-9D66-76253E055DAA}" srcId="{FE4F3D7D-5FF1-459C-ADFF-5BD9A33393B2}" destId="{C343CCFD-92FD-4BBA-B033-50FF37E06A54}" srcOrd="0" destOrd="0" parTransId="{9DD96207-EF15-4A0B-8B3A-EB8F83C25A03}" sibTransId="{A0640FB0-4C67-48B4-8826-1741807A4AFA}"/>
    <dgm:cxn modelId="{16C4CD6F-A4DF-4251-B302-4131DBFCBECA}" srcId="{FE4F3D7D-5FF1-459C-ADFF-5BD9A33393B2}" destId="{70BFBAFA-2C57-4747-A968-25D321B69BE5}" srcOrd="1" destOrd="0" parTransId="{920D445D-B226-4D82-B5B0-9B0EB4F66CEE}" sibTransId="{F24D76DD-A200-49A8-A4C7-399BEBFCFB9D}"/>
    <dgm:cxn modelId="{EC7A9452-5B49-456A-82D8-8D501DC801DA}" type="presOf" srcId="{0AC4BDE5-7BBF-46D7-909F-6777A1F62348}" destId="{E950A6D0-66B8-45C7-B358-90751951DAEB}" srcOrd="0" destOrd="3" presId="urn:microsoft.com/office/officeart/2005/8/layout/cycle3"/>
    <dgm:cxn modelId="{662E5B55-8AD2-4617-BA2B-CFF92F43B169}" type="presOf" srcId="{6925B10A-61A5-4A8D-ABAC-6FA8EB75A785}" destId="{E950A6D0-66B8-45C7-B358-90751951DAEB}" srcOrd="0" destOrd="1" presId="urn:microsoft.com/office/officeart/2005/8/layout/cycle3"/>
    <dgm:cxn modelId="{6AB5038B-575A-4152-918A-D3B437C565AC}" type="presOf" srcId="{C343CCFD-92FD-4BBA-B033-50FF37E06A54}" destId="{4DBF88F4-8D00-4FD4-BC2E-09F15BB469D2}" srcOrd="0" destOrd="0" presId="urn:microsoft.com/office/officeart/2005/8/layout/cycle3"/>
    <dgm:cxn modelId="{FECD35A5-5A89-47F8-A30F-FB8AD6FA7543}" srcId="{FE4F3D7D-5FF1-459C-ADFF-5BD9A33393B2}" destId="{9E2621F5-1561-4557-8EAC-85E93D304209}" srcOrd="3" destOrd="0" parTransId="{AE16144F-598E-432F-94F0-8C6C060857F3}" sibTransId="{15B69084-7299-4053-AD6F-51EA3214487E}"/>
    <dgm:cxn modelId="{55BA5BB3-9A5F-4B9A-935A-EEDEE7197083}" type="presOf" srcId="{A0640FB0-4C67-48B4-8826-1741807A4AFA}" destId="{109D5B8D-EC58-43E8-A8D7-3070425C43F0}" srcOrd="0" destOrd="0" presId="urn:microsoft.com/office/officeart/2005/8/layout/cycle3"/>
    <dgm:cxn modelId="{4E236DE1-5A52-469D-9A21-2C93FC3CEAD6}" srcId="{9E2621F5-1561-4557-8EAC-85E93D304209}" destId="{3CCE666F-CC07-48A9-AF37-1E5E39231BF6}" srcOrd="0" destOrd="0" parTransId="{43753585-3073-42F3-A870-6C6928D9867B}" sibTransId="{C82F7BAE-4734-4DBE-9238-B78CF9063285}"/>
    <dgm:cxn modelId="{BF3291E6-40DF-4E81-B10C-C6BC1AD2DBED}" srcId="{FE4F3D7D-5FF1-459C-ADFF-5BD9A33393B2}" destId="{571FC97F-9426-45DF-B6B1-B68E416FDD9B}" srcOrd="2" destOrd="0" parTransId="{B1C8DB16-1C70-4540-8425-87874E2511D6}" sibTransId="{F5F672E4-6274-4047-89B3-FBE932DD3DEA}"/>
    <dgm:cxn modelId="{8FCD5CEC-54E7-47C0-9A3A-3BA12125D1BA}" type="presOf" srcId="{9E2621F5-1561-4557-8EAC-85E93D304209}" destId="{96F0F705-459B-487F-9971-5B6CF6606261}" srcOrd="0" destOrd="0" presId="urn:microsoft.com/office/officeart/2005/8/layout/cycle3"/>
    <dgm:cxn modelId="{6B148CEE-E5D5-4207-BD63-6850F19A49EE}" type="presOf" srcId="{3CCE666F-CC07-48A9-AF37-1E5E39231BF6}" destId="{96F0F705-459B-487F-9971-5B6CF6606261}" srcOrd="0" destOrd="1" presId="urn:microsoft.com/office/officeart/2005/8/layout/cycle3"/>
    <dgm:cxn modelId="{86D3AC09-7888-483E-B441-F95CAABF0830}" type="presParOf" srcId="{A9236DC9-ED43-482B-9691-76A50B48EE9B}" destId="{1BC8613C-46FC-4B54-A6B7-F760ABAF02EE}" srcOrd="0" destOrd="0" presId="urn:microsoft.com/office/officeart/2005/8/layout/cycle3"/>
    <dgm:cxn modelId="{075603FA-C411-4A0F-8137-A1C412B72BCE}" type="presParOf" srcId="{1BC8613C-46FC-4B54-A6B7-F760ABAF02EE}" destId="{4DBF88F4-8D00-4FD4-BC2E-09F15BB469D2}" srcOrd="0" destOrd="0" presId="urn:microsoft.com/office/officeart/2005/8/layout/cycle3"/>
    <dgm:cxn modelId="{DDACA7E6-ED71-4FC4-AA37-C5231C17634B}" type="presParOf" srcId="{1BC8613C-46FC-4B54-A6B7-F760ABAF02EE}" destId="{109D5B8D-EC58-43E8-A8D7-3070425C43F0}" srcOrd="1" destOrd="0" presId="urn:microsoft.com/office/officeart/2005/8/layout/cycle3"/>
    <dgm:cxn modelId="{451AED70-912E-4034-AC16-ECCB8164C1F7}" type="presParOf" srcId="{1BC8613C-46FC-4B54-A6B7-F760ABAF02EE}" destId="{E950A6D0-66B8-45C7-B358-90751951DAEB}" srcOrd="2" destOrd="0" presId="urn:microsoft.com/office/officeart/2005/8/layout/cycle3"/>
    <dgm:cxn modelId="{B6EB6C77-26BC-4CA7-8933-E0A3B72D1630}" type="presParOf" srcId="{1BC8613C-46FC-4B54-A6B7-F760ABAF02EE}" destId="{1F6B74E5-4EE8-49AC-B9BE-67A517A2B671}" srcOrd="3" destOrd="0" presId="urn:microsoft.com/office/officeart/2005/8/layout/cycle3"/>
    <dgm:cxn modelId="{3305EF5E-D473-42D7-A9C0-FE56A0DC0274}" type="presParOf" srcId="{1BC8613C-46FC-4B54-A6B7-F760ABAF02EE}" destId="{96F0F705-459B-487F-9971-5B6CF660626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5B8D-EC58-43E8-A8D7-3070425C43F0}">
      <dsp:nvSpPr>
        <dsp:cNvPr id="0" name=""/>
        <dsp:cNvSpPr/>
      </dsp:nvSpPr>
      <dsp:spPr>
        <a:xfrm>
          <a:off x="2336587" y="-99207"/>
          <a:ext cx="4000925" cy="4000925"/>
        </a:xfrm>
        <a:prstGeom prst="circularArrow">
          <a:avLst>
            <a:gd name="adj1" fmla="val 4668"/>
            <a:gd name="adj2" fmla="val 272909"/>
            <a:gd name="adj3" fmla="val 12875321"/>
            <a:gd name="adj4" fmla="val 1800095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88F4-8D00-4FD4-BC2E-09F15BB469D2}">
      <dsp:nvSpPr>
        <dsp:cNvPr id="0" name=""/>
        <dsp:cNvSpPr/>
      </dsp:nvSpPr>
      <dsp:spPr>
        <a:xfrm>
          <a:off x="3019840" y="1090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Interoperability issues</a:t>
          </a:r>
        </a:p>
      </dsp:txBody>
      <dsp:txXfrm>
        <a:off x="3084141" y="65391"/>
        <a:ext cx="2505817" cy="1188607"/>
      </dsp:txXfrm>
    </dsp:sp>
    <dsp:sp modelId="{E950A6D0-66B8-45C7-B358-90751951DAEB}">
      <dsp:nvSpPr>
        <dsp:cNvPr id="0" name=""/>
        <dsp:cNvSpPr/>
      </dsp:nvSpPr>
      <dsp:spPr>
        <a:xfrm>
          <a:off x="4456438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Integration Profiles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Actors and Transactions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Workflow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relevant standards</a:t>
          </a:r>
        </a:p>
      </dsp:txBody>
      <dsp:txXfrm>
        <a:off x="4520739" y="1501989"/>
        <a:ext cx="2505817" cy="1188607"/>
      </dsp:txXfrm>
    </dsp:sp>
    <dsp:sp modelId="{1F6B74E5-4EE8-49AC-B9BE-67A517A2B671}">
      <dsp:nvSpPr>
        <dsp:cNvPr id="0" name=""/>
        <dsp:cNvSpPr/>
      </dsp:nvSpPr>
      <dsp:spPr>
        <a:xfrm>
          <a:off x="3019840" y="2874286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Connectathon Testing</a:t>
          </a:r>
        </a:p>
      </dsp:txBody>
      <dsp:txXfrm>
        <a:off x="3084141" y="2938587"/>
        <a:ext cx="2505817" cy="1188607"/>
      </dsp:txXfrm>
    </dsp:sp>
    <dsp:sp modelId="{96F0F705-459B-487F-9971-5B6CF6606261}">
      <dsp:nvSpPr>
        <dsp:cNvPr id="0" name=""/>
        <dsp:cNvSpPr/>
      </dsp:nvSpPr>
      <dsp:spPr>
        <a:xfrm>
          <a:off x="1583242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Integration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Vendors list tested profiles</a:t>
          </a:r>
          <a:endParaRPr lang="en-US" sz="1200" kern="1200" dirty="0"/>
        </a:p>
      </dsp:txBody>
      <dsp:txXfrm>
        <a:off x="1647543" y="1501989"/>
        <a:ext cx="2505817" cy="118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D76B43-0892-4A30-AA33-C93E8D0D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10" y="0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01675"/>
            <a:ext cx="45386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5" y="4445084"/>
            <a:ext cx="5641333" cy="42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10" y="8886972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fld id="{6382D7ED-FE3C-4D0E-A496-3B0056AA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C1A4D-C1B6-458D-9658-2E5D86FB6C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50BE-48AE-4332-BF46-C112AB8C5E9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1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41"/>
            <a:fld id="{1D27111E-FC2B-4A84-BB26-67BA3BE2E651}" type="slidenum">
              <a:rPr lang="en-US" smtClean="0"/>
              <a:pPr defTabSz="910041"/>
              <a:t>23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F67-621C-44EF-A48C-D174EE74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F20B-4859-4A74-B879-F91E328F4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2DE9-CAF2-48AF-A86F-7F94EDC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BFA-696A-41AA-8151-97FDA31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E527-1CE5-4E9A-812E-EA838B8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860F6-DE1C-4697-BCBA-A25A15CD8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5E5D-BBAE-4233-9164-ADF1BF3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0DC1-2D88-4398-BC4A-F72B3F4D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A6AC-7577-4E5A-A865-9005F63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C2A9-C013-475E-B538-C7904EC9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AF00-6FE2-4BB1-ADA6-7413B68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2A83-EF00-401F-BC21-C4B046CA1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7919B-FE6D-49AD-B55A-3558CBE9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B7FD-F8A3-4386-B8EF-B78F51BD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CE30-8748-4DD5-AA16-E025572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B7D5-49B6-4740-88C6-15621D26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FD54-C1F1-4EDD-BB45-662E795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C496-3AA9-45BC-97EB-A98B2975A2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9136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4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30" y="1255411"/>
            <a:ext cx="8751147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30" y="2550812"/>
            <a:ext cx="4142794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9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326" y="2550812"/>
            <a:ext cx="4445953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8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og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FAEE2A64-31A5-4E6F-A42D-E9B3A933A2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1316" y="1468122"/>
            <a:ext cx="9475624" cy="809625"/>
          </a:xfrm>
        </p:spPr>
        <p:txBody>
          <a:bodyPr/>
          <a:lstStyle>
            <a:lvl1pPr marL="0" indent="0" algn="l">
              <a:buNone/>
              <a:defRPr b="1" i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31316" y="2418080"/>
            <a:ext cx="9475624" cy="5008880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0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2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0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67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3AA9-52A0-481A-83A3-A0E0963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13C7-BBA3-470A-B167-8FC0AB7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79D5-4201-45F3-81DE-BADB8D2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F78C-33A3-4479-9F30-0211B977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0136-E438-4798-8561-4CA303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009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2690" y="6012041"/>
            <a:ext cx="233072" cy="3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98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1514" y="2263353"/>
            <a:ext cx="8675370" cy="4940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3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C5F-00D3-44E1-A874-937D7C6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DBAE-0825-4382-8FCA-BD9BA72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41DC-812A-4385-B31C-807FF2DA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8B90-45B9-49BB-BFD0-462553E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4F4-BE76-48B5-9442-8C9FD20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82F-4696-4FF6-8778-E37DABD11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6FD-CF4F-4E91-A28E-0B9FDC7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536A-2F7F-413F-949F-4FA6B3AA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7A5E-A926-41C2-BE9C-675E70F4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8B9F-9FEA-4F20-84B2-34D39D4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48C8-64D3-4D84-B102-BB13388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CDD7-619A-4C9C-A484-E53785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BA1-B78B-4C7C-805A-157956F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07A4-8716-440F-812E-D437847A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289D-CF57-4B9E-80B0-B0B28851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88A8-5AB3-4775-A040-DC9AF6E3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15C8-4EA9-4AFF-BB76-E12A276B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EB76-2217-4D8C-B8C8-54C1C1B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D9153-EAA4-42DD-961E-E7657FD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15DF-3E5E-4684-809D-04BF6E3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5A80-6153-447E-9519-A7A575095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272B-2817-45C4-B59B-1807E1D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54C9A-E555-4340-9A7B-9D3ECC6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CF6A-77AE-4D75-B5AE-D8900E8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A7E19-1FF1-4347-89A2-6943D6569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F93-4411-4669-B73C-C1919568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54F-9D08-452C-A88D-347DD54E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2C38-AAA1-4A86-926C-47647A25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4B57-9635-47DE-9B3A-83393F4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0581-91FE-450D-852E-F7EED75A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D3C9-6F89-447A-BC07-E9FDB03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6EC25-F845-4F41-BC9F-2CF213F4D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1EB8-8B6F-4CB9-84B5-F9A65A9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C4AF-7AD6-4DD2-A2EE-0D1930B1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4A79-C7D3-4C94-9A00-5F9B5590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9027-350A-4EFB-8CE3-9E356CD9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6214-DF63-44B5-ACA8-F9A46E6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CDA7-887D-47A3-A63B-13F37F8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D18E5-258F-43E9-96F3-31355A9A3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29A1E-E428-4354-A282-79A4F8ED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BCE1-8323-4847-8A3A-6C88DD6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81AE-50BB-4470-B0BC-ED538DF4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63C8-304C-4830-99D7-7D99BEA0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A0C-B952-4A86-A0EC-CC274D4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2E0B2B-33D2-4E1A-813E-FACD8D95CB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Images/Content/About_IHE/IHE_process_flowchart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ihe.net/Technical_Framework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#What_is_the_IHE_Technical_Framework?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ihe.net/connectathon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IHE_Domai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Member_Organiza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ihe.net/Radiolog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D2F1FAC-8AD7-4906-AF78-B763513BE040}" type="slidenum">
              <a:rPr lang="en-US" smtClean="0"/>
              <a:pPr defTabSz="1019175"/>
              <a:t>1</a:t>
            </a:fld>
            <a:endParaRPr lang="en-US" dirty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5738" y="2257425"/>
            <a:ext cx="9642475" cy="19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algn="ctr" defTabSz="1019175"/>
            <a:br>
              <a:rPr lang="en-US" sz="49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E828B-FD85-4AF3-AFAF-E5960B892383}"/>
              </a:ext>
            </a:extLst>
          </p:cNvPr>
          <p:cNvSpPr/>
          <p:nvPr/>
        </p:nvSpPr>
        <p:spPr bwMode="auto">
          <a:xfrm>
            <a:off x="-22226" y="1676399"/>
            <a:ext cx="10101407" cy="144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8CC3-38E2-4319-BBC0-268D7A6BDEC5}"/>
              </a:ext>
            </a:extLst>
          </p:cNvPr>
          <p:cNvSpPr txBox="1"/>
          <p:nvPr/>
        </p:nvSpPr>
        <p:spPr>
          <a:xfrm>
            <a:off x="360703" y="1613004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IHE and HL7 working together</a:t>
            </a:r>
          </a:p>
          <a:p>
            <a:pPr algn="ctr"/>
            <a:r>
              <a:rPr lang="en-US" sz="2800" dirty="0"/>
              <a:t>John Moehrke </a:t>
            </a:r>
          </a:p>
          <a:p>
            <a:pPr algn="ctr"/>
            <a:r>
              <a:rPr lang="en-US" dirty="0"/>
              <a:t>&lt;John.Moehrke@byLight.com&gt;</a:t>
            </a:r>
          </a:p>
          <a:p>
            <a:pPr algn="ctr"/>
            <a:r>
              <a:rPr lang="en-US" dirty="0"/>
              <a:t>Co-Chair: IHE ITI Planning Committee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1906636" y="4731004"/>
            <a:ext cx="2797467" cy="878804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4" descr="https://www.hl7.org/fhir/assets/images/fhir-logo-www.png">
            <a:extLst>
              <a:ext uri="{FF2B5EF4-FFF2-40B4-BE49-F238E27FC236}">
                <a16:creationId xmlns:a16="http://schemas.microsoft.com/office/drawing/2014/main" id="{583DE4AC-A5AF-426A-9A70-9203C6DA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6159396"/>
            <a:ext cx="2189502" cy="9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97AFD1-6550-43A1-9F32-7422322A3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22896"/>
            <a:ext cx="1062411" cy="909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HL7 FHIR </a:t>
            </a:r>
            <a:r>
              <a:rPr lang="en-US" sz="2800" dirty="0" err="1"/>
              <a:t>Connectathons</a:t>
            </a:r>
            <a:r>
              <a:rPr lang="en-US" sz="2800" dirty="0"/>
              <a:t> help implementers assess, test and explore new opportunities for applying the FHIR specification.</a:t>
            </a:r>
          </a:p>
          <a:p>
            <a:pPr lvl="1"/>
            <a:r>
              <a:rPr lang="en-US" sz="2400" dirty="0"/>
              <a:t>Testing as part of a </a:t>
            </a:r>
            <a:r>
              <a:rPr lang="en-US" sz="2400" dirty="0" err="1"/>
              <a:t>connectathon</a:t>
            </a:r>
            <a:r>
              <a:rPr lang="en-US" sz="2400" dirty="0"/>
              <a:t> is a pre-requisite for progressing  resources and implementation guides up the FHIR Maturity Model </a:t>
            </a:r>
          </a:p>
          <a:p>
            <a:r>
              <a:rPr lang="en-US" sz="2800" dirty="0"/>
              <a:t>IHE </a:t>
            </a:r>
            <a:r>
              <a:rPr lang="en-US" sz="2800" dirty="0" err="1"/>
              <a:t>Connectathons</a:t>
            </a:r>
            <a:r>
              <a:rPr lang="en-US" sz="2800" dirty="0"/>
              <a:t> provide a detailed implementation and testing process to enable standards-based interoperability. </a:t>
            </a:r>
          </a:p>
          <a:p>
            <a:pPr lvl="1"/>
            <a:r>
              <a:rPr lang="en-US" sz="2400" dirty="0"/>
              <a:t>Here systems exchange information in a structured and supervised peer-to-peer testing environment, performing transactions required for the roles that perform in carefully defined interoperability use cases (profiles).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2669471" y="2445544"/>
            <a:ext cx="4708981" cy="1479292"/>
            <a:chOff x="2314575" y="1733550"/>
            <a:chExt cx="7610475" cy="2390775"/>
          </a:xfrm>
        </p:grpSpPr>
        <p:sp>
          <p:nvSpPr>
            <p:cNvPr id="10" name="Rectangle 9"/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77190" fontAlgn="auto">
                <a:spcBef>
                  <a:spcPts val="0"/>
                </a:spcBef>
                <a:spcAft>
                  <a:spcPts val="0"/>
                </a:spcAft>
              </a:pPr>
              <a:endParaRPr lang="en-US" sz="11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6" descr="Afbeeldingsresultaat voor ihe logo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51A0-B664-4388-8983-A0B17CD4C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IHE: Framework for Interoperability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 common framework for harmonizing and implementing multiple standards</a:t>
            </a:r>
          </a:p>
          <a:p>
            <a:pPr lvl="1"/>
            <a:r>
              <a:rPr lang="en-US" altLang="ja-JP"/>
              <a:t>“Meta-Standards” – standards for standards</a:t>
            </a:r>
          </a:p>
          <a:p>
            <a:pPr lvl="1"/>
            <a:r>
              <a:rPr lang="en-US"/>
              <a:t>Profiling existing standards to address specific use cases in healthcare</a:t>
            </a:r>
            <a:endParaRPr lang="en-US" altLang="ja-JP"/>
          </a:p>
          <a:p>
            <a:r>
              <a:rPr lang="en-US" altLang="ja-JP"/>
              <a:t>Promotes unbiased selection and coordinated use of established healthcare and IT standards to address specific clinical needs</a:t>
            </a:r>
          </a:p>
          <a:p>
            <a:r>
              <a:rPr lang="en-US" altLang="ja-JP"/>
              <a:t>Amongst other initiatives, IHE develops profiles that enable seamless health information movement within and between enterprises, regions, nations</a:t>
            </a:r>
          </a:p>
          <a:p>
            <a:r>
              <a:rPr lang="en-US"/>
              <a:t>Profiles in IHE are equivalent to a FHIR Implementation Guide</a:t>
            </a:r>
          </a:p>
          <a:p>
            <a:pPr lvl="1"/>
            <a:r>
              <a:rPr lang="en-US"/>
              <a:t>E.g., they take a specific use-case, define Actors, define Transactions, and define Options</a:t>
            </a:r>
            <a:endParaRPr lang="en-US" altLang="ja-JP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Profiles</a:t>
            </a:r>
          </a:p>
          <a:p>
            <a:pPr lvl="1"/>
            <a:r>
              <a:rPr lang="en-US" dirty="0"/>
              <a:t>Describe workflow use cases, standards and the overall relationships to achieve transparent interoperability </a:t>
            </a:r>
          </a:p>
          <a:p>
            <a:r>
              <a:rPr lang="en-US" dirty="0"/>
              <a:t>Integration Statements</a:t>
            </a:r>
          </a:p>
          <a:p>
            <a:pPr lvl="1"/>
            <a:r>
              <a:rPr lang="en-US" dirty="0"/>
              <a:t>Tell customers the IHE Profiles supported by a specific release of a specific product</a:t>
            </a:r>
          </a:p>
          <a:p>
            <a:r>
              <a:rPr lang="en-US" dirty="0"/>
              <a:t>Technical Frameworks</a:t>
            </a:r>
          </a:p>
          <a:p>
            <a:pPr lvl="1"/>
            <a:r>
              <a:rPr lang="en-US" dirty="0"/>
              <a:t>The documents for each “domain” that specify the Integration Profiles and the associated systems (actors) and transactions</a:t>
            </a:r>
          </a:p>
          <a:p>
            <a:r>
              <a:rPr lang="en-US" dirty="0" err="1"/>
              <a:t>Connectathons</a:t>
            </a:r>
            <a:endParaRPr lang="en-US" dirty="0"/>
          </a:p>
          <a:p>
            <a:pPr lvl="1"/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pic>
        <p:nvPicPr>
          <p:cNvPr id="12" name="Picture 2" descr="https://1.bp.blogspot.com/-zm1Xh9PFwlg/WaWDZqgyZGI/AAAAAAAAQA8/ycEgyB4RakcqPJXmCMGoqiD7ghJtcDg6wCEwYBhgL/s1600/IHE_process_flowchart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838" y="1524000"/>
            <a:ext cx="9453562" cy="51054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https://www.ihe.net/uploadedImages/Content/About_IHE/IHE_process_flowchart.jpg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960563"/>
          <a:ext cx="8674100" cy="419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141327" y="3605892"/>
            <a:ext cx="1671967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Profile Proposal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Public Comment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Trial Implementation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Final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4233" y="3486183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03630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Technical Frameworks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https://www.ihe.net/Technical_Frameworks/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7" y="1913812"/>
            <a:ext cx="4454043" cy="5153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58" y="2780615"/>
            <a:ext cx="1959940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398" y="2780615"/>
            <a:ext cx="2051336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the Technical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https://www.ihe.net/FAQ/#What_is_the_IHE_Technical_Framework?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1138" y="2737817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8" name="Oval 7"/>
          <p:cNvSpPr/>
          <p:nvPr/>
        </p:nvSpPr>
        <p:spPr>
          <a:xfrm>
            <a:off x="921138" y="3324116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9" name="Oval 8"/>
          <p:cNvSpPr/>
          <p:nvPr/>
        </p:nvSpPr>
        <p:spPr>
          <a:xfrm>
            <a:off x="921138" y="3910414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918" y="2737817"/>
            <a:ext cx="4065711" cy="38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6918" y="3324115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8551" y="3324114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0183" y="3324113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876570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3225973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072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3857265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268204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617606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9705" y="4398694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5248898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5659836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6009238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1338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6640531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59796" y="4157508"/>
            <a:ext cx="1906099" cy="66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Roles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Referenced Standards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Detailed Messaging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0349" y="3909819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806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Connectathons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  <a:p>
            <a:pPr lvl="1"/>
            <a:r>
              <a:rPr lang="en-US" dirty="0"/>
              <a:t>Benefit is that means that if your code fails on day 1 of Connectathon, you can hack it that night, and come back with something that only exists on the developers laptop, and try again on day 2</a:t>
            </a:r>
          </a:p>
          <a:p>
            <a:r>
              <a:rPr lang="en-US" dirty="0"/>
              <a:t>Whereas IHE Connectathons are organized testing with predefined test cases against published formal specifications, FHIR Connectathons have been traditionally more ad-hoc "hackathon“ organized around specific tracks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https://www.ihe.net/connectathon.aspx</a:t>
            </a:r>
            <a:r>
              <a:rPr lang="en-US" dirty="0"/>
              <a:t> </a:t>
            </a:r>
          </a:p>
        </p:txBody>
      </p:sp>
      <p:pic>
        <p:nvPicPr>
          <p:cNvPr id="15364" name="Picture 4" descr="ihe_na_connectathon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648" y="4943251"/>
            <a:ext cx="4507751" cy="15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6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Publishing Integration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2069042"/>
            <a:ext cx="4930601" cy="4931516"/>
          </a:xfrm>
        </p:spPr>
        <p:txBody>
          <a:bodyPr/>
          <a:lstStyle/>
          <a:p>
            <a:r>
              <a:rPr lang="en-US" dirty="0"/>
              <a:t>End users use IHE integration statements as a way to know that a system is compliant, e.g., when evaluating an RFP response</a:t>
            </a:r>
          </a:p>
          <a:p>
            <a:r>
              <a:rPr lang="en-US" dirty="0"/>
              <a:t>Vendors publish integration statements that are usually available from their websites</a:t>
            </a:r>
          </a:p>
          <a:p>
            <a:pPr lvl="1"/>
            <a:r>
              <a:rPr lang="en-US" dirty="0"/>
              <a:t>IHE also voluntarily maintains a product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116" y="1963563"/>
            <a:ext cx="3414562" cy="41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4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should:</a:t>
            </a:r>
          </a:p>
          <a:p>
            <a:pPr lvl="1"/>
            <a:r>
              <a:rPr lang="en-US" dirty="0"/>
              <a:t>Understand the role of IHE in interoperability</a:t>
            </a:r>
          </a:p>
          <a:p>
            <a:pPr lvl="1"/>
            <a:r>
              <a:rPr lang="en-US" dirty="0"/>
              <a:t>Understand the role of HL7 in interoperability</a:t>
            </a:r>
          </a:p>
          <a:p>
            <a:pPr lvl="1"/>
            <a:r>
              <a:rPr lang="en-US" dirty="0"/>
              <a:t>Understand the IHE specification development process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8401" y="4161318"/>
            <a:ext cx="1481101" cy="20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Cardiology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Dental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Eye Care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IT Infrastructure (ITI)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Pathology and Laboratory Medicine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Coordination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Devices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Pharmacy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Quality, Research and Public Health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Radiation Oncology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Radiology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Mammography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Nuclear Medicine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https://www.ihe.net/IHE_Domains/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85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is IHE? Organization Sponsors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/>
              <a:t>American Academy of Ophthalmologists (AAO)</a:t>
            </a:r>
          </a:p>
          <a:p>
            <a:r>
              <a:rPr lang="en-US" dirty="0"/>
              <a:t>American College of Cardiology (ACC)</a:t>
            </a:r>
          </a:p>
          <a:p>
            <a:r>
              <a:rPr lang="en-US" dirty="0"/>
              <a:t>American College of Clinical Engineering (ACCE)</a:t>
            </a:r>
          </a:p>
          <a:p>
            <a:r>
              <a:rPr lang="en-US" dirty="0"/>
              <a:t>American College of Physicians (ACP)</a:t>
            </a:r>
          </a:p>
          <a:p>
            <a:r>
              <a:rPr lang="en-US" dirty="0"/>
              <a:t>American Heart Association (AHA)</a:t>
            </a:r>
          </a:p>
          <a:p>
            <a:r>
              <a:rPr lang="en-US" dirty="0"/>
              <a:t>American Society for Therapeutic Radiology and Oncology (ASTRO)</a:t>
            </a:r>
          </a:p>
          <a:p>
            <a:r>
              <a:rPr lang="en-US" dirty="0"/>
              <a:t>Healthcare Information and Management Systems Society (HIMSS)</a:t>
            </a:r>
          </a:p>
          <a:p>
            <a:r>
              <a:rPr lang="en-US" dirty="0"/>
              <a:t>Radiological Society of North America (RSNA)</a:t>
            </a:r>
          </a:p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European Association of Radiology (EAR)</a:t>
            </a:r>
          </a:p>
          <a:p>
            <a:r>
              <a:rPr lang="en-US" dirty="0"/>
              <a:t>European Congress of Radiologists (ECR)</a:t>
            </a:r>
          </a:p>
          <a:p>
            <a:r>
              <a:rPr lang="en-US" dirty="0"/>
              <a:t>Coordination Committee of the Radiological and </a:t>
            </a:r>
            <a:r>
              <a:rPr lang="en-US" dirty="0" err="1"/>
              <a:t>Electromedical</a:t>
            </a:r>
            <a:r>
              <a:rPr lang="en-US" dirty="0"/>
              <a:t> Industries (COCIR)</a:t>
            </a:r>
          </a:p>
          <a:p>
            <a:r>
              <a:rPr lang="en-US" dirty="0"/>
              <a:t>Deutsche </a:t>
            </a:r>
            <a:r>
              <a:rPr lang="en-US" dirty="0" err="1"/>
              <a:t>Röntgengesellschaft</a:t>
            </a:r>
            <a:r>
              <a:rPr lang="en-US" dirty="0"/>
              <a:t> (DRG)</a:t>
            </a:r>
          </a:p>
          <a:p>
            <a:r>
              <a:rPr lang="en-US" dirty="0" err="1"/>
              <a:t>EuroPACS</a:t>
            </a:r>
            <a:r>
              <a:rPr lang="en-US" dirty="0"/>
              <a:t> Association</a:t>
            </a:r>
          </a:p>
          <a:p>
            <a:r>
              <a:rPr lang="en-US" dirty="0" err="1"/>
              <a:t>Groupement</a:t>
            </a:r>
            <a:r>
              <a:rPr lang="en-US" dirty="0"/>
              <a:t> pour la </a:t>
            </a:r>
            <a:r>
              <a:rPr lang="en-US" dirty="0" err="1"/>
              <a:t>Modernisation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Hospitalier</a:t>
            </a:r>
            <a:r>
              <a:rPr lang="en-US" dirty="0"/>
              <a:t> (GMSIH)</a:t>
            </a:r>
          </a:p>
          <a:p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Francaise</a:t>
            </a:r>
            <a:r>
              <a:rPr lang="en-US" dirty="0"/>
              <a:t> de </a:t>
            </a:r>
            <a:r>
              <a:rPr lang="en-US" dirty="0" err="1"/>
              <a:t>Radiologie</a:t>
            </a:r>
            <a:r>
              <a:rPr lang="en-US" dirty="0"/>
              <a:t> (SFR)</a:t>
            </a:r>
          </a:p>
          <a:p>
            <a:r>
              <a:rPr lang="en-US" dirty="0" err="1"/>
              <a:t>Società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 di </a:t>
            </a:r>
            <a:r>
              <a:rPr lang="en-US" dirty="0" err="1"/>
              <a:t>Radiologia</a:t>
            </a:r>
            <a:r>
              <a:rPr lang="en-US" dirty="0"/>
              <a:t> </a:t>
            </a:r>
            <a:r>
              <a:rPr lang="en-US" dirty="0" err="1"/>
              <a:t>Medica</a:t>
            </a:r>
            <a:r>
              <a:rPr lang="en-US" dirty="0"/>
              <a:t> (SIRM)</a:t>
            </a:r>
          </a:p>
          <a:p>
            <a:r>
              <a:rPr lang="en-US" dirty="0"/>
              <a:t>British Institute of Radiology (BIR)</a:t>
            </a:r>
          </a:p>
          <a:p>
            <a:r>
              <a:rPr lang="en-US" dirty="0"/>
              <a:t>College of Radiographers</a:t>
            </a:r>
          </a:p>
          <a:p>
            <a:r>
              <a:rPr lang="en-US" dirty="0"/>
              <a:t>Institute of Physics and Engineering in Medicine</a:t>
            </a:r>
          </a:p>
          <a:p>
            <a:r>
              <a:rPr lang="en-US" dirty="0"/>
              <a:t>NHS Information Authority</a:t>
            </a:r>
          </a:p>
          <a:p>
            <a:r>
              <a:rPr lang="en-US" dirty="0"/>
              <a:t>Royal College of Radiologists (RCR)</a:t>
            </a:r>
          </a:p>
          <a:p>
            <a:r>
              <a:rPr lang="en-US" dirty="0"/>
              <a:t>Ministry of Economy, Trade, and Industry (METI)</a:t>
            </a:r>
          </a:p>
          <a:p>
            <a:r>
              <a:rPr lang="en-US" dirty="0"/>
              <a:t>Ministry of Health, Labor, and Welfare</a:t>
            </a:r>
          </a:p>
          <a:p>
            <a:r>
              <a:rPr lang="en-US" dirty="0"/>
              <a:t>MEDIS-DC</a:t>
            </a:r>
          </a:p>
          <a:p>
            <a:r>
              <a:rPr lang="en-US" dirty="0"/>
              <a:t>Japan Industries Association of Radiological Systems (JIRA)</a:t>
            </a:r>
          </a:p>
          <a:p>
            <a:r>
              <a:rPr lang="en-US" dirty="0"/>
              <a:t>Japan Association of Healthcare Information Systems Industry (JAHIS)</a:t>
            </a:r>
          </a:p>
          <a:p>
            <a:r>
              <a:rPr lang="en-US" dirty="0"/>
              <a:t>Japan Radiological Society (JRS)</a:t>
            </a:r>
          </a:p>
          <a:p>
            <a:r>
              <a:rPr lang="en-US" dirty="0"/>
              <a:t>Japan Society of Radiological Technology (JSRT)</a:t>
            </a:r>
          </a:p>
          <a:p>
            <a:r>
              <a:rPr lang="en-US" dirty="0"/>
              <a:t>Japan Association of Medical Informatics (JAMI)</a:t>
            </a:r>
          </a:p>
          <a:p>
            <a:r>
              <a:rPr lang="en-US" dirty="0"/>
              <a:t>… and more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https://www.ihe.net/Member_Organizations/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1730" y="5918089"/>
            <a:ext cx="2236671" cy="77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114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In addition to these sponsoring organizations, IHE also has more than 135 member organizations</a:t>
            </a:r>
            <a:endParaRPr lang="en-US" sz="1114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 Involved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IHE by visiting: </a:t>
            </a:r>
            <a:r>
              <a:rPr lang="en-US" dirty="0">
                <a:hlinkClick r:id="rId2"/>
              </a:rPr>
              <a:t>https://www.ihe.net/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4076" y="2804658"/>
            <a:ext cx="4668661" cy="267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4076" y="5639307"/>
            <a:ext cx="6490474" cy="10662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435" y="2812781"/>
            <a:ext cx="1682922" cy="38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7538-2E12-420E-8E8B-8D47BEDD5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018818"/>
            <a:r>
              <a:rPr lang="en-US" sz="5400"/>
              <a:t>Questions?</a:t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01678-CA5B-454D-B806-012A72D1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1018818"/>
            <a:r>
              <a:rPr lang="en-US" sz="2000" dirty="0"/>
              <a:t>Gmail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Twitter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Skype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Blog healthSecPrivacy.blogspot.com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8818"/>
            <a:fld id="{C52921F7-34AA-45FB-8377-BFCAE17E0413}" type="slidenum">
              <a:rPr lang="en-US" smtClean="0"/>
              <a:pPr defTabSz="1018818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733799" y="2069042"/>
            <a:ext cx="5633085" cy="49315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 world in which everyone can securely access and use the right health data when and where they need it.</a:t>
            </a:r>
            <a:endParaRPr lang="en-US" sz="264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1155" dirty="0"/>
          </a:p>
          <a:p>
            <a:pPr marL="0" indent="0">
              <a:buNone/>
            </a:pPr>
            <a:r>
              <a:rPr lang="en-US" sz="2200" dirty="0"/>
              <a:t>Enable seamless and secure access to health information that is usable whenever and wherever needed.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302990"/>
            <a:ext cx="2883700" cy="78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1912871"/>
            <a:ext cx="1062411" cy="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Mission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352800" y="2069042"/>
            <a:ext cx="6014084" cy="49315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provide standards that empower global health data interoperability.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IHE improves healthcare by providing specifications, tools and services for interoperability. IHE engages clinicians, health authorities, industry, and users to develop, test, and implement standards-based solutions to vital health information needs.</a:t>
            </a: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2069042"/>
            <a:ext cx="1062411" cy="909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104801"/>
            <a:ext cx="2883700" cy="7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26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130" y="2897898"/>
            <a:ext cx="4190564" cy="3276600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/>
              <a:t>3 Annual </a:t>
            </a:r>
            <a:r>
              <a:rPr lang="en-US" dirty="0" err="1"/>
              <a:t>Connectathons</a:t>
            </a:r>
            <a:r>
              <a:rPr lang="en-US" dirty="0"/>
              <a:t> 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IHE national 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3325" y="2986666"/>
            <a:ext cx="4445953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386133" y="5890855"/>
            <a:ext cx="859205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2" y="2051963"/>
            <a:ext cx="2883700" cy="78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7" y="2025064"/>
            <a:ext cx="1080673" cy="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674761" y="1920913"/>
            <a:ext cx="8562488" cy="41389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IHE Profile Development: </a:t>
            </a:r>
            <a:br>
              <a:rPr lang="en-US" dirty="0"/>
            </a:br>
            <a:r>
              <a:rPr lang="en-US" dirty="0"/>
              <a:t>A Proven 1-year Quality Management Cycle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86494" y="3365851"/>
            <a:ext cx="1466853" cy="996754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4877" tIns="64877" rIns="177857" bIns="64877" numCol="1" spcCol="1270" anchor="t" anchorCtr="0">
            <a:noAutofit/>
          </a:bodyPr>
          <a:lstStyle/>
          <a:p>
            <a:pPr defTabSz="61118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75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99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972175" y="2476500"/>
            <a:ext cx="4086225" cy="3646488"/>
          </a:xfrm>
        </p:spPr>
        <p:txBody>
          <a:bodyPr>
            <a:normAutofit fontScale="92500" lnSpcReduction="20000"/>
          </a:bodyPr>
          <a:lstStyle/>
          <a:p>
            <a:pPr marL="377190" indent="-377190"/>
            <a:r>
              <a:rPr lang="en-US" dirty="0"/>
              <a:t>HL7 work groups meet via conference call and at annual Working Group Meetings (WGMs) </a:t>
            </a:r>
          </a:p>
          <a:p>
            <a:pPr marL="377190" indent="-377190"/>
            <a:r>
              <a:rPr lang="en-US" dirty="0"/>
              <a:t>All meetings are open, run under Robert’s rules, with minutes available</a:t>
            </a:r>
          </a:p>
          <a:p>
            <a:pPr marL="377190" indent="-377190"/>
            <a:r>
              <a:rPr lang="en-US" dirty="0"/>
              <a:t>STUs and </a:t>
            </a:r>
            <a:r>
              <a:rPr lang="en-US" dirty="0" err="1"/>
              <a:t>Connectathons</a:t>
            </a:r>
            <a:r>
              <a:rPr lang="en-US" dirty="0"/>
              <a:t> allow for ongoing testing by implementers</a:t>
            </a:r>
          </a:p>
          <a:p>
            <a:pPr marL="377190" indent="-377190"/>
            <a:r>
              <a:rPr lang="en-US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331317" y="2443484"/>
            <a:ext cx="5477021" cy="367913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F884F7-0DE8-FF46-9918-792720F7D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3893" y="2443484"/>
            <a:ext cx="973884" cy="7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vs Implementation Guide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creates and maintains  implementation guidelines called IHE Profiles, which are published in a set of documents called the IHE Technical Frameworks. IHE Profiles provide a common language for purchasers and vendors to discuss the integration needs of healthcare sites and the integration capabilities of healthcare IT products</a:t>
            </a:r>
          </a:p>
          <a:p>
            <a:r>
              <a:rPr lang="en-US" dirty="0"/>
              <a:t>HL7 FHIR Profiles define a group of </a:t>
            </a:r>
            <a:r>
              <a:rPr lang="en-US" dirty="0" err="1"/>
              <a:t>StructureDefinitions</a:t>
            </a:r>
            <a:r>
              <a:rPr lang="en-US" dirty="0"/>
              <a:t> (Constraints or Extensions), Value Sets, and examples associated with a FHIR resource for a specific problem or use case</a:t>
            </a:r>
          </a:p>
          <a:p>
            <a:r>
              <a:rPr lang="en-US" dirty="0"/>
              <a:t>A FHIR Implementation Guide is a set of rules about how FHIR resources are to be used to solve a specific problem</a:t>
            </a:r>
          </a:p>
          <a:p>
            <a:r>
              <a:rPr lang="en-US" dirty="0"/>
              <a:t>HL7 EHR Functional Profiles define functional requirements for use cases such as Behavioral Health, Child Health, Long term care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971799" y="2069042"/>
            <a:ext cx="6395085" cy="4931516"/>
          </a:xfrm>
        </p:spPr>
        <p:txBody>
          <a:bodyPr>
            <a:noAutofit/>
          </a:bodyPr>
          <a:lstStyle/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Cross-vendor, live, supervised, structured testing event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All participating vendors’ products tested together in the same place/time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Each vendor tests with multiple trading partners (actual product to actual product)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9" y="1834640"/>
            <a:ext cx="2772307" cy="4149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45793</TotalTime>
  <Words>1323</Words>
  <Application>Microsoft Office PowerPoint</Application>
  <PresentationFormat>Custom</PresentationFormat>
  <Paragraphs>197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Tutorial Objectives</vt:lpstr>
      <vt:lpstr>Common Vision</vt:lpstr>
      <vt:lpstr>Common Mission</vt:lpstr>
      <vt:lpstr>          </vt:lpstr>
      <vt:lpstr>IHE Profile Development:  A Proven 1-year Quality Management Cycle</vt:lpstr>
      <vt:lpstr>HL7 ANSI-Accredited Standards Process</vt:lpstr>
      <vt:lpstr>Profiles vs Implementation Guide</vt:lpstr>
      <vt:lpstr>What is a Connectathon?</vt:lpstr>
      <vt:lpstr>Connectathon – IHE vs FHIR</vt:lpstr>
      <vt:lpstr>Process </vt:lpstr>
      <vt:lpstr>IHE: Framework for Interoperability</vt:lpstr>
      <vt:lpstr>IHE Terminology</vt:lpstr>
      <vt:lpstr>IHE Process</vt:lpstr>
      <vt:lpstr>IHE Process</vt:lpstr>
      <vt:lpstr>Technical Frameworks</vt:lpstr>
      <vt:lpstr>Organization of the Technical Framework</vt:lpstr>
      <vt:lpstr>Connectathons</vt:lpstr>
      <vt:lpstr>Publishing Integration Statements</vt:lpstr>
      <vt:lpstr>IHE Domains</vt:lpstr>
      <vt:lpstr>Who is IHE? Organization Sponsors … </vt:lpstr>
      <vt:lpstr>Get Involved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John Moehrke</cp:lastModifiedBy>
  <cp:revision>2126</cp:revision>
  <dcterms:created xsi:type="dcterms:W3CDTF">2004-07-30T02:33:34Z</dcterms:created>
  <dcterms:modified xsi:type="dcterms:W3CDTF">2020-03-02T16:42:49Z</dcterms:modified>
</cp:coreProperties>
</file>