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394" r:id="rId3"/>
    <p:sldId id="393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79" r:id="rId14"/>
    <p:sldId id="391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ima Bourquard" initials="KB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6" autoAdjust="0"/>
  </p:normalViewPr>
  <p:slideViewPr>
    <p:cSldViewPr snapToGrid="0">
      <p:cViewPr varScale="1">
        <p:scale>
          <a:sx n="87" d="100"/>
          <a:sy n="87" d="100"/>
        </p:scale>
        <p:origin x="82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12541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402F16-7A1F-5644-8734-CA6985B6B854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7718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402F16-7A1F-5644-8734-CA6985B6B854}" type="slidenum">
              <a:rPr lang="en-GB" altLang="en-US" smtClean="0"/>
              <a:pPr>
                <a:defRPr/>
              </a:pPr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13062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5113" cy="37226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5E1EA-3E28-334B-9FDE-FDEA5819B85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11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357508"/>
            <a:ext cx="8218488" cy="70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 lvl="0"/>
            <a:endParaRPr lang="en-GB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1167594"/>
            <a:ext cx="8218488" cy="3402378"/>
          </a:xfrm>
          <a:prstGeom prst="rect">
            <a:avLst/>
          </a:prstGeom>
        </p:spPr>
        <p:txBody>
          <a:bodyPr lIns="36000" rIns="36000"/>
          <a:lstStyle>
            <a:lvl1pPr marL="252000" indent="-252000">
              <a:buClrTx/>
              <a:buSzPct val="90000"/>
              <a:defRPr sz="1200"/>
            </a:lvl1pPr>
            <a:lvl2pPr marL="504000" indent="-252000">
              <a:buClr>
                <a:schemeClr val="accent1"/>
              </a:buClr>
              <a:buSzPct val="90000"/>
              <a:defRPr sz="1200"/>
            </a:lvl2pPr>
            <a:lvl3pPr marL="756000" indent="-252000">
              <a:defRPr sz="1100"/>
            </a:lvl3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68316" y="4731546"/>
            <a:ext cx="935037" cy="216694"/>
          </a:xfrm>
        </p:spPr>
        <p:txBody>
          <a:bodyPr/>
          <a:lstStyle>
            <a:lvl1pPr>
              <a:defRPr/>
            </a:lvl1pPr>
          </a:lstStyle>
          <a:p>
            <a:fld id="{1AABCC67-40D8-9544-BE4E-FFCBCE79AD2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61636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title and half 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357508"/>
            <a:ext cx="8218488" cy="70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 lvl="0"/>
            <a:endParaRPr lang="en-GB" alt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1167594"/>
            <a:ext cx="3960440" cy="3402378"/>
          </a:xfrm>
          <a:prstGeom prst="rect">
            <a:avLst/>
          </a:prstGeom>
        </p:spPr>
        <p:txBody>
          <a:bodyPr lIns="36000" rIns="36000"/>
          <a:lstStyle>
            <a:lvl1pPr marL="252000" indent="-252000">
              <a:buClrTx/>
              <a:buSzPct val="90000"/>
              <a:defRPr sz="1200"/>
            </a:lvl1pPr>
            <a:lvl2pPr marL="504000" indent="-252000">
              <a:buClr>
                <a:schemeClr val="accent1"/>
              </a:buClr>
              <a:buSzPct val="90000"/>
              <a:defRPr sz="1200"/>
            </a:lvl2pPr>
            <a:lvl3pPr marL="756000" indent="-252000">
              <a:defRPr sz="1100"/>
            </a:lvl3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757744" y="1167594"/>
            <a:ext cx="3928293" cy="3402378"/>
          </a:xfrm>
          <a:prstGeom prst="rect">
            <a:avLst/>
          </a:prstGeom>
        </p:spPr>
        <p:txBody>
          <a:bodyPr lIns="36000" rIns="36000"/>
          <a:lstStyle>
            <a:lvl1pPr marL="252000" indent="-252000">
              <a:buClrTx/>
              <a:buSzPct val="90000"/>
              <a:defRPr sz="1200"/>
            </a:lvl1pPr>
            <a:lvl2pPr marL="504000" indent="-252000">
              <a:buClr>
                <a:schemeClr val="accent1"/>
              </a:buClr>
              <a:buSzPct val="90000"/>
              <a:defRPr sz="1200"/>
            </a:lvl2pPr>
            <a:lvl3pPr marL="756000" indent="-252000">
              <a:defRPr sz="1100"/>
            </a:lvl3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468316" y="4731546"/>
            <a:ext cx="935037" cy="216694"/>
          </a:xfrm>
        </p:spPr>
        <p:txBody>
          <a:bodyPr/>
          <a:lstStyle>
            <a:lvl1pPr>
              <a:defRPr/>
            </a:lvl1pPr>
          </a:lstStyle>
          <a:p>
            <a:fld id="{9B4163E6-03BD-EE49-9B10-1C3025F7C47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2903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-90488" y="-36910"/>
            <a:ext cx="9324976" cy="5217320"/>
          </a:xfrm>
          <a:prstGeom prst="rect">
            <a:avLst/>
          </a:prstGeom>
          <a:solidFill>
            <a:srgbClr val="0F5494"/>
          </a:solidFill>
          <a:ln w="25400">
            <a:noFill/>
            <a:miter lim="800000"/>
            <a:headEnd/>
            <a:tailEnd/>
          </a:ln>
          <a:effectLst/>
        </p:spPr>
        <p:txBody>
          <a:bodyPr anchor="ctr"/>
          <a:lstStyle>
            <a:lvl1pPr defTabSz="4572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z="1800" b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8451" y="1136627"/>
            <a:ext cx="6987099" cy="287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>
            <a:lvl1pPr algn="ctr">
              <a:defRPr sz="2400" b="1" i="1">
                <a:solidFill>
                  <a:schemeClr val="bg1"/>
                </a:solidFill>
              </a:defRPr>
            </a:lvl1pPr>
          </a:lstStyle>
          <a:p>
            <a:pPr lvl="0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2611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he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www.ihe.net/uploadedFiles/Documents/ITI/IHE_ITI_Suppl_AsyncAS4Option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 descr="Background_Duo_266.jpg"/>
          <p:cNvPicPr preferRelativeResize="0"/>
          <p:nvPr/>
        </p:nvPicPr>
        <p:blipFill rotWithShape="1">
          <a:blip r:embed="rId3">
            <a:alphaModFix amt="6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t="12502" b="12495"/>
          <a:stretch/>
        </p:blipFill>
        <p:spPr>
          <a:xfrm>
            <a:off x="0" y="109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0" y="2566811"/>
            <a:ext cx="91440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A4099"/>
              </a:buClr>
              <a:buFont typeface="Arial"/>
              <a:buNone/>
            </a:pPr>
            <a:r>
              <a:rPr lang="en-US" sz="3200" b="0" i="0" u="none" strike="noStrike" cap="none" dirty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New Asynchronous AS4 Web Services Option</a:t>
            </a:r>
            <a:br>
              <a:rPr lang="en-US" sz="3200" b="0" i="0" u="none" strike="noStrike" cap="none" dirty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strike="noStrike" cap="none" dirty="0">
                <a:solidFill>
                  <a:srgbClr val="5A4099"/>
                </a:solidFill>
                <a:latin typeface="Arial"/>
                <a:ea typeface="Arial"/>
                <a:cs typeface="Arial"/>
                <a:sym typeface="Arial"/>
              </a:rPr>
              <a:t>for XCA, XCPD, XDR and XCDR Profiles</a:t>
            </a:r>
            <a:endParaRPr sz="3200" b="0" i="0" u="none" strike="noStrike" cap="none" dirty="0">
              <a:solidFill>
                <a:srgbClr val="5A40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739036" y="4011455"/>
            <a:ext cx="7665928" cy="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Presented by </a:t>
            </a:r>
            <a:r>
              <a:rPr lang="en-US" sz="2000" dirty="0">
                <a:solidFill>
                  <a:srgbClr val="595959"/>
                </a:solidFill>
              </a:rPr>
              <a:t>C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harles Parisot</a:t>
            </a:r>
            <a:b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GE Healthcare, IHE ITI Technical Committee Member,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IHE Intl Board Member</a:t>
            </a:r>
            <a:endParaRPr sz="1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3" descr="ihe-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7260" y="1042970"/>
            <a:ext cx="4429500" cy="12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29" y="660530"/>
            <a:ext cx="8008583" cy="702469"/>
          </a:xfrm>
        </p:spPr>
        <p:txBody>
          <a:bodyPr/>
          <a:lstStyle/>
          <a:p>
            <a:r>
              <a:rPr lang="en-US" sz="2400" dirty="0"/>
              <a:t>SOAP-with-Attachments Packaging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7544" y="1059581"/>
            <a:ext cx="4968752" cy="3775465"/>
          </a:xfrm>
        </p:spPr>
        <p:txBody>
          <a:bodyPr/>
          <a:lstStyle/>
          <a:p>
            <a:r>
              <a:rPr lang="en-US" sz="1400" dirty="0"/>
              <a:t>Used for IHE transactions in which binary payloads (“documents”) are exchanged together with, but separate from, XML request or response</a:t>
            </a:r>
          </a:p>
          <a:p>
            <a:pPr lvl="1">
              <a:spcBef>
                <a:spcPts val="0"/>
              </a:spcBef>
            </a:pPr>
            <a:r>
              <a:rPr lang="en-US" dirty="0"/>
              <a:t>Cross Gateway Retrieve [ITI-39] </a:t>
            </a:r>
          </a:p>
          <a:p>
            <a:pPr lvl="1">
              <a:spcBef>
                <a:spcPts val="0"/>
              </a:spcBef>
            </a:pPr>
            <a:r>
              <a:rPr lang="en-US" dirty="0"/>
              <a:t>Provide and Register Document Set-b [ITI-41]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Retrieve Document Set [ITI-43]</a:t>
            </a:r>
          </a:p>
          <a:p>
            <a:pPr lvl="1">
              <a:spcBef>
                <a:spcPts val="0"/>
              </a:spcBef>
            </a:pPr>
            <a:r>
              <a:rPr lang="en-US" dirty="0"/>
              <a:t>Cross-Gateway Document Provide [ITI-80]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sz="1400" dirty="0"/>
              <a:t>SOAP envelope containing </a:t>
            </a:r>
            <a:r>
              <a:rPr lang="en-US" sz="1400" i="1" dirty="0" err="1"/>
              <a:t>eb:Messaging</a:t>
            </a:r>
            <a:r>
              <a:rPr lang="en-US" sz="1400" i="1" dirty="0"/>
              <a:t> </a:t>
            </a:r>
            <a:r>
              <a:rPr lang="en-US" sz="1400" dirty="0"/>
              <a:t>header is in the SOAP root part of a Multipart/Related MIME envelope</a:t>
            </a:r>
          </a:p>
          <a:p>
            <a:r>
              <a:rPr lang="en-US" sz="1400" dirty="0"/>
              <a:t>Binary documents are in natively compressed formats, no need for additional compression</a:t>
            </a:r>
          </a:p>
          <a:p>
            <a:r>
              <a:rPr lang="en-US" sz="1400" dirty="0"/>
              <a:t>SWA replaces MTOM packaging in current IHE stack</a:t>
            </a:r>
          </a:p>
          <a:p>
            <a:r>
              <a:rPr lang="en-US" sz="1400" dirty="0"/>
              <a:t>XML request or response is contained in SOAP Body, as in current IHE stack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16" y="-160815"/>
            <a:ext cx="3532340" cy="5465130"/>
          </a:xfrm>
          <a:prstGeom prst="rect">
            <a:avLst/>
          </a:prstGeom>
        </p:spPr>
      </p:pic>
      <p:pic>
        <p:nvPicPr>
          <p:cNvPr id="7" name="Google Shape;70;p14" descr="ihe-logo.png">
            <a:extLst>
              <a:ext uri="{FF2B5EF4-FFF2-40B4-BE49-F238E27FC236}">
                <a16:creationId xmlns:a16="http://schemas.microsoft.com/office/drawing/2014/main" id="{A50DD148-E07D-4352-BB27-39C8A9FCF1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28" y="195260"/>
            <a:ext cx="1724400" cy="47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98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483" y="79225"/>
            <a:ext cx="6246596" cy="702469"/>
          </a:xfrm>
        </p:spPr>
        <p:txBody>
          <a:bodyPr/>
          <a:lstStyle/>
          <a:p>
            <a:r>
              <a:rPr lang="en-US" sz="2400" dirty="0"/>
              <a:t>Associating AS4 Payloads to Metadata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0" y="665660"/>
            <a:ext cx="4772416" cy="3960666"/>
          </a:xfrm>
        </p:spPr>
        <p:txBody>
          <a:bodyPr/>
          <a:lstStyle/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eb:PayloadInfo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eb:PartInfo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&lt;!-- The first part is the XML XDS-b 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ProvideAndRegisterDocumentSetRequest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document.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Absence of an @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indicates the content is in 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the SOAP Body.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--&gt;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eb:PartInfo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eb:PartInfo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="cid:</a:t>
            </a:r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0e3f6331-b5a8-4758-8cfd-c562d2ea1c86@requester.ro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 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&lt;!-- the first document in the package (PDF) --&gt;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eb:PartProperties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eb:Property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name="id"&gt;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Document01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eb:Property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eb:PartProperties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eb:PartInfo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eb:PartInfo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="cid:</a:t>
            </a:r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9cf5c59a-068c-4c4d-a3ed-a24becee643f@requester.ro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 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&lt;!-- the second document in the package (JPEG) --&gt;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eb:PartProperties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eb:Property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name="id"&gt;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Document02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eb:Property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eb:PartProperties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eb:PartInfo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    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eb:PayloadInfo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772416" y="781694"/>
            <a:ext cx="4371584" cy="3456384"/>
          </a:xfrm>
        </p:spPr>
        <p:txBody>
          <a:bodyPr/>
          <a:lstStyle/>
          <a:p>
            <a:pPr marL="0" indent="0">
              <a:buNone/>
            </a:pPr>
            <a:r>
              <a:rPr lang="en-US" sz="9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env:Body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xdsb:ProvideAndRegisterDocumentSetRequest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xmlns:xdsb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="urn:ihe:iti:xds-b:2007"&gt;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lcm:SubmitObjectsRequest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rim:RegistryObjectList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    &lt;!-- details omitted --&gt;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rim:ExtrinsicObject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Document01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        &lt;!-- details omitted --&gt;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    &lt;/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rim:ExtrinsicObject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    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rim:ExtrinsicObject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id="</a:t>
            </a:r>
            <a:r>
              <a:rPr lang="en-US" sz="1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Document02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        &lt;!-- details omitted --&gt;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    &lt;/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rim:ExtrinsicObject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rim:RegistryObjectList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lcm:SubmitObjectsRequest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xdsb:Document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id="</a:t>
            </a:r>
            <a:r>
              <a:rPr lang="en-US" sz="9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Document01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"&gt;&lt;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xop:Include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="cid:</a:t>
            </a:r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0e3f6331-b5a8-4758-8cfd-c562d2ea1c86@requester.ro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"/&gt;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xdsb:Document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xdsb:Document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 id="</a:t>
            </a:r>
            <a:r>
              <a:rPr lang="en-US" sz="9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Document02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"&gt;&lt;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xop:Include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="cid:</a:t>
            </a:r>
            <a:r>
              <a:rPr lang="en-US" sz="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9cf5c59a-068c-4c4d-a3ed-a24becee643f@requester.ro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"/&gt;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xdsb:Document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        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xdsb:ProvideAndRegisterDocumentSetRequest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900" dirty="0">
                <a:latin typeface="Courier New" pitchFamily="49" charset="0"/>
                <a:cs typeface="Courier New" pitchFamily="49" charset="0"/>
              </a:rPr>
            </a:br>
            <a:r>
              <a:rPr lang="en-US" sz="9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900" dirty="0" err="1">
                <a:latin typeface="Courier New" pitchFamily="49" charset="0"/>
                <a:cs typeface="Courier New" pitchFamily="49" charset="0"/>
              </a:rPr>
              <a:t>env:Body</a:t>
            </a:r>
            <a:r>
              <a:rPr lang="en-US" sz="9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6" name="Google Shape;70;p14" descr="ihe-logo.png">
            <a:extLst>
              <a:ext uri="{FF2B5EF4-FFF2-40B4-BE49-F238E27FC236}">
                <a16:creationId xmlns:a16="http://schemas.microsoft.com/office/drawing/2014/main" id="{E47BEE54-C054-4668-A5C4-D8E6C853024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3028" y="195260"/>
            <a:ext cx="1724400" cy="47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74DDEF-A3BD-42ED-A90E-9BC3461EBABD}"/>
              </a:ext>
            </a:extLst>
          </p:cNvPr>
          <p:cNvCxnSpPr/>
          <p:nvPr/>
        </p:nvCxnSpPr>
        <p:spPr>
          <a:xfrm>
            <a:off x="4722312" y="781694"/>
            <a:ext cx="0" cy="4361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DA02818B-FBCF-4EAC-826C-3323C129249E}"/>
              </a:ext>
            </a:extLst>
          </p:cNvPr>
          <p:cNvSpPr/>
          <p:nvPr/>
        </p:nvSpPr>
        <p:spPr>
          <a:xfrm>
            <a:off x="150312" y="2254685"/>
            <a:ext cx="212943" cy="5887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958D2040-E8C5-408D-8983-E6F5E50D1F91}"/>
              </a:ext>
            </a:extLst>
          </p:cNvPr>
          <p:cNvSpPr/>
          <p:nvPr/>
        </p:nvSpPr>
        <p:spPr>
          <a:xfrm>
            <a:off x="137785" y="3440505"/>
            <a:ext cx="212943" cy="5887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AFFDBDE3-8E86-4671-88BA-8FA9192188D5}"/>
              </a:ext>
            </a:extLst>
          </p:cNvPr>
          <p:cNvSpPr/>
          <p:nvPr/>
        </p:nvSpPr>
        <p:spPr>
          <a:xfrm>
            <a:off x="4872624" y="1958287"/>
            <a:ext cx="250517" cy="17619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D061FC84-A723-45A9-8D71-94925A9BAA7D}"/>
              </a:ext>
            </a:extLst>
          </p:cNvPr>
          <p:cNvSpPr/>
          <p:nvPr/>
        </p:nvSpPr>
        <p:spPr>
          <a:xfrm>
            <a:off x="4872623" y="2509886"/>
            <a:ext cx="200416" cy="198695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E1D9FF8-096F-4251-98C1-DF2B229A7934}"/>
              </a:ext>
            </a:extLst>
          </p:cNvPr>
          <p:cNvSpPr txBox="1">
            <a:spLocks/>
          </p:cNvSpPr>
          <p:nvPr/>
        </p:nvSpPr>
        <p:spPr>
          <a:xfrm>
            <a:off x="8137861" y="4814749"/>
            <a:ext cx="935037" cy="21669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AABCC67-40D8-9544-BE4E-FFCBCE79AD2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609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622" y="195260"/>
            <a:ext cx="5942832" cy="702469"/>
          </a:xfrm>
        </p:spPr>
        <p:txBody>
          <a:bodyPr/>
          <a:lstStyle/>
          <a:p>
            <a:pPr algn="ctr"/>
            <a:r>
              <a:rPr lang="en-US" sz="2400" dirty="0"/>
              <a:t>Transaction Specific Profiling (1)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647" y="897728"/>
            <a:ext cx="5223353" cy="3833817"/>
          </a:xfrm>
          <a:prstGeom prst="rect">
            <a:avLst/>
          </a:prstGeom>
        </p:spPr>
      </p:pic>
      <p:pic>
        <p:nvPicPr>
          <p:cNvPr id="6" name="Google Shape;70;p14" descr="ihe-logo.png">
            <a:extLst>
              <a:ext uri="{FF2B5EF4-FFF2-40B4-BE49-F238E27FC236}">
                <a16:creationId xmlns:a16="http://schemas.microsoft.com/office/drawing/2014/main" id="{9057985A-BE09-4193-90CC-EBCB17FB6B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28" y="195260"/>
            <a:ext cx="1724400" cy="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9856" y="770793"/>
            <a:ext cx="3960440" cy="3855619"/>
          </a:xfrm>
        </p:spPr>
        <p:txBody>
          <a:bodyPr/>
          <a:lstStyle/>
          <a:p>
            <a:r>
              <a:rPr lang="en-US" sz="1400" dirty="0"/>
              <a:t>Per transaction,  for the request and the response, values are specified for: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Service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Action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From/Role</a:t>
            </a:r>
          </a:p>
          <a:p>
            <a:pPr lvl="1">
              <a:spcBef>
                <a:spcPts val="0"/>
              </a:spcBef>
            </a:pPr>
            <a:r>
              <a:rPr lang="en-US" dirty="0"/>
              <a:t>To/Role</a:t>
            </a:r>
          </a:p>
          <a:p>
            <a:r>
              <a:rPr lang="en-US" sz="1400" dirty="0"/>
              <a:t>For Service and Request action, by convention, the same values are used as for </a:t>
            </a:r>
            <a:r>
              <a:rPr lang="en-US" sz="1400" dirty="0" err="1"/>
              <a:t>wsa:Action</a:t>
            </a:r>
            <a:r>
              <a:rPr lang="en-US" sz="1400" dirty="0"/>
              <a:t> in current stack</a:t>
            </a:r>
          </a:p>
          <a:p>
            <a:r>
              <a:rPr lang="en-US" sz="1400" dirty="0"/>
              <a:t>The Response action is the same as Request action, with </a:t>
            </a:r>
            <a:r>
              <a:rPr lang="en-US" sz="1400" i="1" dirty="0"/>
              <a:t>Response </a:t>
            </a:r>
            <a:r>
              <a:rPr lang="en-US" sz="1400" dirty="0"/>
              <a:t>appended</a:t>
            </a:r>
          </a:p>
          <a:p>
            <a:endParaRPr lang="en-US" sz="1400" dirty="0"/>
          </a:p>
          <a:p>
            <a:r>
              <a:rPr lang="en-US" sz="1400" dirty="0"/>
              <a:t>Resulted in a large number of changes to technical framework, but the changes are predictable as they all follow the same pattern</a:t>
            </a:r>
          </a:p>
          <a:p>
            <a:pPr lvl="1"/>
            <a:endParaRPr lang="en-US" sz="14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1FDEA5E-CFB7-48FB-990A-0EF470D70745}"/>
              </a:ext>
            </a:extLst>
          </p:cNvPr>
          <p:cNvSpPr txBox="1">
            <a:spLocks/>
          </p:cNvSpPr>
          <p:nvPr/>
        </p:nvSpPr>
        <p:spPr>
          <a:xfrm>
            <a:off x="8137861" y="4814749"/>
            <a:ext cx="935037" cy="21669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AABCC67-40D8-9544-BE4E-FFCBCE79AD2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2448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0A1689-C98E-E341-85CB-1C178CF5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376" y="357508"/>
            <a:ext cx="6343656" cy="702469"/>
          </a:xfrm>
        </p:spPr>
        <p:txBody>
          <a:bodyPr/>
          <a:lstStyle/>
          <a:p>
            <a:pPr algn="ctr"/>
            <a:r>
              <a:rPr lang="it-IT" sz="3200" dirty="0"/>
              <a:t>IHE Trial Implementation Process</a:t>
            </a:r>
            <a:r>
              <a:rPr lang="it-IT" dirty="0"/>
              <a:t>	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07FAAF-26E0-5F43-B957-D0090679D3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968" y="910855"/>
            <a:ext cx="8218488" cy="387513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1800" dirty="0"/>
              <a:t>The Supplement: “Asynchronous AS4 Web Services Option” was developed by the IHE IT Infrastructure Committee between October 2017 and July 2018.</a:t>
            </a:r>
          </a:p>
          <a:p>
            <a:pPr>
              <a:spcBef>
                <a:spcPts val="600"/>
              </a:spcBef>
            </a:pPr>
            <a:r>
              <a:rPr lang="en-GB" sz="1800" dirty="0"/>
              <a:t>It is now in </a:t>
            </a:r>
            <a:r>
              <a:rPr lang="en-GB" sz="1800" i="1" dirty="0"/>
              <a:t>Trial implementation</a:t>
            </a:r>
            <a:r>
              <a:rPr lang="en-GB" sz="1800" dirty="0"/>
              <a:t> and is publicly available from the </a:t>
            </a:r>
            <a:r>
              <a:rPr lang="en-GB" sz="1800" dirty="0">
                <a:hlinkClick r:id="rId3"/>
              </a:rPr>
              <a:t>www.IHE.net</a:t>
            </a:r>
            <a:r>
              <a:rPr lang="en-GB" sz="1800" dirty="0"/>
              <a:t> website:  (</a:t>
            </a:r>
            <a:r>
              <a:rPr lang="en-GB" sz="1000" dirty="0">
                <a:hlinkClick r:id="rId4"/>
              </a:rPr>
              <a:t>https://www.ihe.net/uploadedFiles/Documents/ITI/IHE_ITI_Suppl_AsyncAS4Option.pdf</a:t>
            </a:r>
            <a:r>
              <a:rPr lang="en-GB" sz="1800" dirty="0"/>
              <a:t>)</a:t>
            </a:r>
          </a:p>
          <a:p>
            <a:r>
              <a:rPr lang="en-GB" sz="1800" dirty="0"/>
              <a:t>Groupable with other profiles (e.g., XUA, DSG).  Designed to not disrupt existing architectures</a:t>
            </a:r>
          </a:p>
          <a:p>
            <a:r>
              <a:rPr lang="en-GB" sz="1800" dirty="0"/>
              <a:t>The work item was used as an opportunity to re-document outdated text in the technical framework (Redocumented Appendix V in Volume 2.X of the ITI Technical Framework)</a:t>
            </a:r>
          </a:p>
          <a:p>
            <a:pPr>
              <a:spcBef>
                <a:spcPts val="600"/>
              </a:spcBef>
            </a:pPr>
            <a:r>
              <a:rPr lang="en-GB" sz="1800" dirty="0"/>
              <a:t>The AS4 Supplement will be tested at the 2019 </a:t>
            </a:r>
            <a:r>
              <a:rPr lang="en-GB" sz="1800" dirty="0" err="1"/>
              <a:t>Connectathons</a:t>
            </a:r>
            <a:r>
              <a:rPr lang="en-GB" sz="1800" dirty="0"/>
              <a:t> in North America (January 2019) and Europe (</a:t>
            </a:r>
            <a:r>
              <a:rPr lang="en-GB" sz="1800"/>
              <a:t>April 2019</a:t>
            </a:r>
            <a:r>
              <a:rPr lang="en-GB" sz="1800" dirty="0"/>
              <a:t>).</a:t>
            </a:r>
          </a:p>
          <a:p>
            <a:pPr>
              <a:spcBef>
                <a:spcPts val="600"/>
              </a:spcBef>
            </a:pPr>
            <a:endParaRPr lang="en-GB" sz="1800" dirty="0"/>
          </a:p>
        </p:txBody>
      </p:sp>
      <p:pic>
        <p:nvPicPr>
          <p:cNvPr id="5" name="Google Shape;70;p14" descr="ihe-logo.png">
            <a:extLst>
              <a:ext uri="{FF2B5EF4-FFF2-40B4-BE49-F238E27FC236}">
                <a16:creationId xmlns:a16="http://schemas.microsoft.com/office/drawing/2014/main" id="{4691C26F-75F5-4F49-9AED-B270B82E3C8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976" y="159801"/>
            <a:ext cx="1724400" cy="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163CC5A-7C70-4D41-9E27-3F23DDB4C5F2}"/>
              </a:ext>
            </a:extLst>
          </p:cNvPr>
          <p:cNvSpPr txBox="1">
            <a:spLocks/>
          </p:cNvSpPr>
          <p:nvPr/>
        </p:nvSpPr>
        <p:spPr>
          <a:xfrm>
            <a:off x="8137861" y="4814749"/>
            <a:ext cx="935037" cy="21669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AABCC67-40D8-9544-BE4E-FFCBCE79AD2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76646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987824" y="2211710"/>
            <a:ext cx="3055506" cy="766003"/>
          </a:xfrm>
        </p:spPr>
        <p:txBody>
          <a:bodyPr/>
          <a:lstStyle/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8724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22D1-0DA9-4BB5-A067-E1F443A0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500" y="489986"/>
            <a:ext cx="7252569" cy="572700"/>
          </a:xfrm>
        </p:spPr>
        <p:txBody>
          <a:bodyPr/>
          <a:lstStyle/>
          <a:p>
            <a:r>
              <a:rPr lang="en-US" dirty="0"/>
              <a:t>Interest of Asynchronous AS4 Web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D3621-761F-4FA1-80CF-4A3B53431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16720"/>
            <a:ext cx="8520600" cy="4226780"/>
          </a:xfrm>
        </p:spPr>
        <p:txBody>
          <a:bodyPr/>
          <a:lstStyle/>
          <a:p>
            <a:pPr marL="114300" indent="0">
              <a:spcBef>
                <a:spcPts val="600"/>
              </a:spcBef>
              <a:buNone/>
            </a:pPr>
            <a:r>
              <a:rPr lang="en-US" dirty="0"/>
              <a:t>To support </a:t>
            </a:r>
            <a:r>
              <a:rPr lang="en-US" u="sng" dirty="0"/>
              <a:t>scaling of document sharing between communities </a:t>
            </a:r>
            <a:r>
              <a:rPr lang="en-US" dirty="0"/>
              <a:t>to a large numbers of gateways, Asynchronous Web Services Exchange is critical to realize a more efficient handling of latency and scale.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US" dirty="0"/>
              <a:t>Asynchronous Web Services with AS4 relies on the OASIS </a:t>
            </a:r>
            <a:r>
              <a:rPr lang="en-US" u="sng" dirty="0"/>
              <a:t>AS4 WS Stack that has been natively designed to support Asynchronous WS e</a:t>
            </a:r>
            <a:r>
              <a:rPr lang="en-US" dirty="0"/>
              <a:t>xchange and offers:</a:t>
            </a:r>
          </a:p>
          <a:p>
            <a:pPr lvl="0">
              <a:spcBef>
                <a:spcPts val="600"/>
              </a:spcBef>
            </a:pPr>
            <a:r>
              <a:rPr lang="en-US" sz="1600" dirty="0"/>
              <a:t>Message packaging governed by </a:t>
            </a:r>
            <a:r>
              <a:rPr lang="en-US" sz="1600" dirty="0" err="1"/>
              <a:t>ebMS</a:t>
            </a:r>
            <a:r>
              <a:rPr lang="en-US" sz="1600" dirty="0"/>
              <a:t> 3.0 and message security governed by WS-Security </a:t>
            </a:r>
          </a:p>
          <a:p>
            <a:pPr lvl="0">
              <a:spcBef>
                <a:spcPts val="600"/>
              </a:spcBef>
            </a:pPr>
            <a:r>
              <a:rPr lang="en-US" sz="1600" dirty="0"/>
              <a:t>Support for both </a:t>
            </a:r>
            <a:r>
              <a:rPr lang="en-US" sz="1600" i="1" dirty="0"/>
              <a:t>push</a:t>
            </a:r>
            <a:r>
              <a:rPr lang="en-US" sz="1600" dirty="0"/>
              <a:t> and </a:t>
            </a:r>
            <a:r>
              <a:rPr lang="en-US" sz="1600" i="1" dirty="0"/>
              <a:t>pull </a:t>
            </a:r>
            <a:r>
              <a:rPr lang="en-US" sz="1600" dirty="0"/>
              <a:t>message exchange choreographies</a:t>
            </a:r>
          </a:p>
          <a:p>
            <a:pPr lvl="0">
              <a:spcBef>
                <a:spcPts val="600"/>
              </a:spcBef>
            </a:pPr>
            <a:r>
              <a:rPr lang="en-US" sz="1600" dirty="0"/>
              <a:t>Optional Payload compression</a:t>
            </a:r>
          </a:p>
          <a:p>
            <a:pPr lvl="0">
              <a:spcBef>
                <a:spcPts val="600"/>
              </a:spcBef>
            </a:pPr>
            <a:r>
              <a:rPr lang="en-US" sz="1600" dirty="0"/>
              <a:t>Non-Repudiation of Origin and Receipt</a:t>
            </a:r>
          </a:p>
          <a:p>
            <a:pPr lvl="0">
              <a:spcBef>
                <a:spcPts val="600"/>
              </a:spcBef>
            </a:pPr>
            <a:r>
              <a:rPr lang="en-US" sz="1600" dirty="0"/>
              <a:t>Reception Awareness – simple and effective reliable messaging with no known interoperability issues</a:t>
            </a:r>
          </a:p>
        </p:txBody>
      </p:sp>
      <p:pic>
        <p:nvPicPr>
          <p:cNvPr id="4" name="Google Shape;70;p14" descr="ihe-logo.png">
            <a:extLst>
              <a:ext uri="{FF2B5EF4-FFF2-40B4-BE49-F238E27FC236}">
                <a16:creationId xmlns:a16="http://schemas.microsoft.com/office/drawing/2014/main" id="{E6D9D36F-CD85-4A07-8CB4-9B9FD5AAF9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2298" y="156780"/>
            <a:ext cx="1724400" cy="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4713CEE-87E2-4031-8007-D2B985CE600E}"/>
              </a:ext>
            </a:extLst>
          </p:cNvPr>
          <p:cNvSpPr txBox="1">
            <a:spLocks/>
          </p:cNvSpPr>
          <p:nvPr/>
        </p:nvSpPr>
        <p:spPr>
          <a:xfrm>
            <a:off x="8091106" y="4867453"/>
            <a:ext cx="935037" cy="21669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AABCC67-40D8-9544-BE4E-FFCBCE79AD2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3006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8B1438-BFF9-43C6-BEAD-99EAD920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992" y="195260"/>
            <a:ext cx="6501008" cy="572700"/>
          </a:xfrm>
        </p:spPr>
        <p:txBody>
          <a:bodyPr/>
          <a:lstStyle/>
          <a:p>
            <a:pPr algn="ctr"/>
            <a:r>
              <a:rPr lang="en-US" dirty="0"/>
              <a:t>Approach to the Asynchronous AS4 Web Services Option</a:t>
            </a:r>
          </a:p>
        </p:txBody>
      </p:sp>
      <p:pic>
        <p:nvPicPr>
          <p:cNvPr id="5" name="Google Shape;70;p14" descr="ihe-logo.png">
            <a:extLst>
              <a:ext uri="{FF2B5EF4-FFF2-40B4-BE49-F238E27FC236}">
                <a16:creationId xmlns:a16="http://schemas.microsoft.com/office/drawing/2014/main" id="{9AB69A46-BB2A-4199-883E-0A3294FE39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3028" y="195260"/>
            <a:ext cx="1724400" cy="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22FB3E-E492-4E53-84E1-32054C4D2499}"/>
              </a:ext>
            </a:extLst>
          </p:cNvPr>
          <p:cNvSpPr/>
          <p:nvPr/>
        </p:nvSpPr>
        <p:spPr>
          <a:xfrm>
            <a:off x="4572000" y="150669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AD9EEF-950C-4A5D-B3BE-48E32DF72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293681" cy="3662274"/>
          </a:xfrm>
        </p:spPr>
        <p:txBody>
          <a:bodyPr/>
          <a:lstStyle/>
          <a:p>
            <a:pPr marL="450850" indent="-276225">
              <a:spcBef>
                <a:spcPts val="600"/>
              </a:spcBef>
              <a:buNone/>
            </a:pPr>
            <a:r>
              <a:rPr lang="en-US" dirty="0"/>
              <a:t>A new Supplement issued by the IHE IT Infrastructure Committee in August 2018, which introduces:</a:t>
            </a:r>
            <a:endParaRPr lang="en-US" sz="1050" dirty="0"/>
          </a:p>
          <a:p>
            <a:pPr marL="450850" lvl="0" indent="-276225">
              <a:spcBef>
                <a:spcPts val="600"/>
              </a:spcBef>
              <a:buFont typeface="+mj-lt"/>
              <a:buAutoNum type="alphaLcPeriod"/>
            </a:pPr>
            <a:r>
              <a:rPr lang="en-US" dirty="0"/>
              <a:t>An option to the profiles where the current WS-Addressing based Asynchronous WS Exchange is currently available:</a:t>
            </a:r>
          </a:p>
          <a:p>
            <a:pPr marL="917575" lvl="1" indent="-285750">
              <a:spcBef>
                <a:spcPts val="600"/>
              </a:spcBef>
            </a:pPr>
            <a:r>
              <a:rPr lang="en-US" dirty="0"/>
              <a:t>XCA: Cross Community Access for sharing documents</a:t>
            </a:r>
          </a:p>
          <a:p>
            <a:pPr marL="917575" lvl="1" indent="-285750">
              <a:spcBef>
                <a:spcPts val="600"/>
              </a:spcBef>
            </a:pPr>
            <a:r>
              <a:rPr lang="en-US" dirty="0"/>
              <a:t>XCPD Cross Community Patient Discovery</a:t>
            </a:r>
            <a:endParaRPr lang="en-US" sz="1200" dirty="0"/>
          </a:p>
          <a:p>
            <a:pPr marL="517525" lvl="0">
              <a:spcBef>
                <a:spcPts val="600"/>
              </a:spcBef>
              <a:buFont typeface="+mj-lt"/>
              <a:buAutoNum type="alphaLcPeriod" startAt="2"/>
            </a:pPr>
            <a:r>
              <a:rPr lang="en-US" dirty="0"/>
              <a:t>A new option to the XDR and XCDR Profiles, where the ITI-41 is specified to support Asynchronous WS, but the option is not explicitly stated as an Option.</a:t>
            </a:r>
          </a:p>
          <a:p>
            <a:pPr marL="517525" lvl="0">
              <a:spcBef>
                <a:spcPts val="600"/>
              </a:spcBef>
              <a:buFont typeface="+mj-lt"/>
              <a:buAutoNum type="alphaLcPeriod" startAt="2"/>
            </a:pPr>
            <a:r>
              <a:rPr lang="en-US" dirty="0"/>
              <a:t>An alternative to the current WS-Addressing based Asynchronous Option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7CE2FF8-0DC1-4ADF-9C7C-8EF4F611735D}"/>
              </a:ext>
            </a:extLst>
          </p:cNvPr>
          <p:cNvSpPr txBox="1">
            <a:spLocks/>
          </p:cNvSpPr>
          <p:nvPr/>
        </p:nvSpPr>
        <p:spPr>
          <a:xfrm>
            <a:off x="8137861" y="4814749"/>
            <a:ext cx="935037" cy="21669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AABCC67-40D8-9544-BE4E-FFCBCE79AD2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4855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158" y="217234"/>
            <a:ext cx="6439085" cy="702469"/>
          </a:xfrm>
        </p:spPr>
        <p:txBody>
          <a:bodyPr/>
          <a:lstStyle/>
          <a:p>
            <a:pPr algn="ctr"/>
            <a:r>
              <a:rPr lang="en-US" sz="2800" dirty="0"/>
              <a:t>Main Features of Asynchronous AS4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2756" y="916627"/>
            <a:ext cx="8218488" cy="3950826"/>
          </a:xfrm>
        </p:spPr>
        <p:txBody>
          <a:bodyPr/>
          <a:lstStyle/>
          <a:p>
            <a:r>
              <a:rPr lang="en-US" sz="1800" dirty="0"/>
              <a:t>Based on pre-defined AS4 Conformance Profiles:</a:t>
            </a:r>
          </a:p>
          <a:p>
            <a:pPr lvl="1">
              <a:spcBef>
                <a:spcPts val="0"/>
              </a:spcBef>
            </a:pPr>
            <a:r>
              <a:rPr lang="en-US" sz="1600" dirty="0" err="1"/>
              <a:t>ebHandler</a:t>
            </a:r>
            <a:r>
              <a:rPr lang="en-US" sz="1600" dirty="0"/>
              <a:t> (messaging client and server), or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Light Client (messaging client only)</a:t>
            </a:r>
          </a:p>
          <a:p>
            <a:pPr lvl="1">
              <a:spcBef>
                <a:spcPts val="0"/>
              </a:spcBef>
            </a:pPr>
            <a:endParaRPr lang="en-US" sz="1600" dirty="0"/>
          </a:p>
          <a:p>
            <a:r>
              <a:rPr lang="en-US" sz="1800" dirty="0"/>
              <a:t>Security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Signing and encryption using WS-Security, XML Signature, XML Encryption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IHE leaves details (algorithms etc.) to projects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800" dirty="0"/>
              <a:t>Reliable Messaging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AS4 reception awareness (receipts, retries, duplicate elimination)</a:t>
            </a:r>
          </a:p>
          <a:p>
            <a:endParaRPr lang="en-US" sz="1600" dirty="0"/>
          </a:p>
          <a:p>
            <a:r>
              <a:rPr lang="en-US" sz="1800" dirty="0"/>
              <a:t>Error Handling and Receipt Handling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For push, profiled to use synchronous errors/receipts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oogle Shape;70;p14" descr="ihe-logo.png">
            <a:extLst>
              <a:ext uri="{FF2B5EF4-FFF2-40B4-BE49-F238E27FC236}">
                <a16:creationId xmlns:a16="http://schemas.microsoft.com/office/drawing/2014/main" id="{C8E5BB30-E7F8-4A2B-B63A-DAFFE0A29A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28" y="195260"/>
            <a:ext cx="1724400" cy="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4C4F1E5-290A-455B-BF90-1DE12F25013C}"/>
              </a:ext>
            </a:extLst>
          </p:cNvPr>
          <p:cNvSpPr txBox="1">
            <a:spLocks/>
          </p:cNvSpPr>
          <p:nvPr/>
        </p:nvSpPr>
        <p:spPr>
          <a:xfrm>
            <a:off x="8208963" y="4759106"/>
            <a:ext cx="935037" cy="21669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AABCC67-40D8-9544-BE4E-FFCBCE79AD2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9714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146" y="218908"/>
            <a:ext cx="6569360" cy="702469"/>
          </a:xfrm>
        </p:spPr>
        <p:txBody>
          <a:bodyPr/>
          <a:lstStyle/>
          <a:p>
            <a:pPr algn="ctr"/>
            <a:r>
              <a:rPr lang="en-US" sz="2800" dirty="0"/>
              <a:t>AS4 Message Exchange Patterns (MEP)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968" y="870560"/>
            <a:ext cx="8218488" cy="3860985"/>
          </a:xfrm>
        </p:spPr>
        <p:txBody>
          <a:bodyPr/>
          <a:lstStyle/>
          <a:p>
            <a:r>
              <a:rPr lang="en-US" sz="1600" dirty="0"/>
              <a:t>Two Way MEP, reflect the fact that IHE transactions typically follow Request / Response pattern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Potential future use of One Way MEP (IHE DSUB profile)</a:t>
            </a:r>
          </a:p>
          <a:p>
            <a:pPr lvl="1">
              <a:spcBef>
                <a:spcPts val="0"/>
              </a:spcBef>
            </a:pPr>
            <a:endParaRPr lang="en-US" sz="1400" dirty="0"/>
          </a:p>
          <a:p>
            <a:r>
              <a:rPr lang="en-US" sz="1600" dirty="0"/>
              <a:t>In a MEP, each leg may be configured to use Push or Pull binding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Current IHE stack uses Push for request, response on backchannel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Pull feature helps address network connectivity constraints (firewalls policies) on incoming connections; known problem for projects willing to use current (WS-Addressing) asynchronous exchanges based on the IHE technical framework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600" dirty="0"/>
              <a:t>For (evolutions of) implementations of current IHE stack, Push-and-Push MEP likely initial target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Push-and-Pull, Pull-and-Push new alternative opportunities</a:t>
            </a:r>
          </a:p>
          <a:p>
            <a:endParaRPr lang="en-US" sz="1400" dirty="0"/>
          </a:p>
        </p:txBody>
      </p:sp>
      <p:pic>
        <p:nvPicPr>
          <p:cNvPr id="6" name="Google Shape;70;p14" descr="ihe-logo.png">
            <a:extLst>
              <a:ext uri="{FF2B5EF4-FFF2-40B4-BE49-F238E27FC236}">
                <a16:creationId xmlns:a16="http://schemas.microsoft.com/office/drawing/2014/main" id="{3287BEBC-FEE1-4CF1-A483-24AD1276D5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3028" y="195260"/>
            <a:ext cx="1724400" cy="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35B92E3-7C5B-4C1C-96E9-618BE0A0C84B}"/>
              </a:ext>
            </a:extLst>
          </p:cNvPr>
          <p:cNvSpPr txBox="1">
            <a:spLocks/>
          </p:cNvSpPr>
          <p:nvPr/>
        </p:nvSpPr>
        <p:spPr>
          <a:xfrm>
            <a:off x="8137861" y="4814749"/>
            <a:ext cx="935037" cy="21669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AABCC67-40D8-9544-BE4E-FFCBCE79AD2E}" type="slidenum">
              <a:rPr lang="en-GB" altLang="en-US" smtClean="0"/>
              <a:pPr/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5194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C33B106-2C19-4207-81D7-70B0F18F6EF5}"/>
              </a:ext>
            </a:extLst>
          </p:cNvPr>
          <p:cNvSpPr/>
          <p:nvPr/>
        </p:nvSpPr>
        <p:spPr>
          <a:xfrm>
            <a:off x="5250094" y="725374"/>
            <a:ext cx="3893906" cy="41974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198A9A0-8502-4D7E-905B-0264FA864887}"/>
              </a:ext>
            </a:extLst>
          </p:cNvPr>
          <p:cNvSpPr/>
          <p:nvPr/>
        </p:nvSpPr>
        <p:spPr>
          <a:xfrm>
            <a:off x="107504" y="750822"/>
            <a:ext cx="3962077" cy="41974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558" y="357508"/>
            <a:ext cx="5879938" cy="702469"/>
          </a:xfrm>
        </p:spPr>
        <p:txBody>
          <a:bodyPr/>
          <a:lstStyle/>
          <a:p>
            <a:r>
              <a:rPr lang="en-US" dirty="0"/>
              <a:t>Two Way Push-and-Push Message Exchange Pattern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4" y="1059977"/>
            <a:ext cx="8833104" cy="3584448"/>
          </a:xfrm>
          <a:prstGeom prst="rect">
            <a:avLst/>
          </a:prstGeom>
        </p:spPr>
      </p:pic>
      <p:pic>
        <p:nvPicPr>
          <p:cNvPr id="7" name="Google Shape;70;p14" descr="ihe-logo.png">
            <a:extLst>
              <a:ext uri="{FF2B5EF4-FFF2-40B4-BE49-F238E27FC236}">
                <a16:creationId xmlns:a16="http://schemas.microsoft.com/office/drawing/2014/main" id="{E2A77AE2-1F10-4C59-A0E8-9DEA5FA0B07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28" y="195260"/>
            <a:ext cx="1724400" cy="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7E507C5-C5ED-4D24-BC76-F3F482D4D6BF}"/>
              </a:ext>
            </a:extLst>
          </p:cNvPr>
          <p:cNvSpPr txBox="1">
            <a:spLocks/>
          </p:cNvSpPr>
          <p:nvPr/>
        </p:nvSpPr>
        <p:spPr>
          <a:xfrm>
            <a:off x="8137861" y="4814749"/>
            <a:ext cx="935037" cy="21669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AABCC67-40D8-9544-BE4E-FFCBCE79AD2E}" type="slidenum">
              <a:rPr lang="en-GB" altLang="en-US" smtClean="0"/>
              <a:pPr/>
              <a:t>6</a:t>
            </a:fld>
            <a:endParaRPr lang="en-GB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7255A0-A2A2-49A5-BEB1-1EDDA3E53139}"/>
              </a:ext>
            </a:extLst>
          </p:cNvPr>
          <p:cNvCxnSpPr>
            <a:cxnSpLocks/>
          </p:cNvCxnSpPr>
          <p:nvPr/>
        </p:nvCxnSpPr>
        <p:spPr>
          <a:xfrm>
            <a:off x="988795" y="1779562"/>
            <a:ext cx="29571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281551-3F72-40EB-9E82-922D2F52BD63}"/>
              </a:ext>
            </a:extLst>
          </p:cNvPr>
          <p:cNvCxnSpPr/>
          <p:nvPr/>
        </p:nvCxnSpPr>
        <p:spPr>
          <a:xfrm>
            <a:off x="3945987" y="2332599"/>
            <a:ext cx="139270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C9210F-DD6A-40B1-858A-8401F22B34AC}"/>
              </a:ext>
            </a:extLst>
          </p:cNvPr>
          <p:cNvCxnSpPr/>
          <p:nvPr/>
        </p:nvCxnSpPr>
        <p:spPr>
          <a:xfrm>
            <a:off x="4016327" y="3819377"/>
            <a:ext cx="13927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8C7B71-B4D9-449C-8AE0-B9D4A1EC44B2}"/>
              </a:ext>
            </a:extLst>
          </p:cNvPr>
          <p:cNvCxnSpPr/>
          <p:nvPr/>
        </p:nvCxnSpPr>
        <p:spPr>
          <a:xfrm>
            <a:off x="3945987" y="3619792"/>
            <a:ext cx="139270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D2733E-3F68-42A8-A804-ED78252DFF1C}"/>
              </a:ext>
            </a:extLst>
          </p:cNvPr>
          <p:cNvCxnSpPr>
            <a:cxnSpLocks/>
          </p:cNvCxnSpPr>
          <p:nvPr/>
        </p:nvCxnSpPr>
        <p:spPr>
          <a:xfrm>
            <a:off x="5375570" y="2790090"/>
            <a:ext cx="29571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BB24F-475D-4B23-B20A-DFE7E76FCE1C}"/>
              </a:ext>
            </a:extLst>
          </p:cNvPr>
          <p:cNvCxnSpPr>
            <a:cxnSpLocks/>
          </p:cNvCxnSpPr>
          <p:nvPr/>
        </p:nvCxnSpPr>
        <p:spPr>
          <a:xfrm flipH="1">
            <a:off x="5338688" y="3266047"/>
            <a:ext cx="293951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5369CF-1CCE-4689-A3A2-7B40F011A59D}"/>
              </a:ext>
            </a:extLst>
          </p:cNvPr>
          <p:cNvCxnSpPr>
            <a:cxnSpLocks/>
          </p:cNvCxnSpPr>
          <p:nvPr/>
        </p:nvCxnSpPr>
        <p:spPr>
          <a:xfrm flipH="1">
            <a:off x="1006471" y="4266109"/>
            <a:ext cx="293951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6C9B2A-9533-4501-9F54-6335E0AEF787}"/>
              </a:ext>
            </a:extLst>
          </p:cNvPr>
          <p:cNvCxnSpPr/>
          <p:nvPr/>
        </p:nvCxnSpPr>
        <p:spPr>
          <a:xfrm>
            <a:off x="3945987" y="2142977"/>
            <a:ext cx="13927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15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69961C-3840-47B7-BA86-3A034E8ED158}"/>
              </a:ext>
            </a:extLst>
          </p:cNvPr>
          <p:cNvSpPr/>
          <p:nvPr/>
        </p:nvSpPr>
        <p:spPr>
          <a:xfrm>
            <a:off x="5250094" y="725374"/>
            <a:ext cx="3893906" cy="43926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96E071-EEAB-445B-BADD-6A89138347CF}"/>
              </a:ext>
            </a:extLst>
          </p:cNvPr>
          <p:cNvSpPr/>
          <p:nvPr/>
        </p:nvSpPr>
        <p:spPr>
          <a:xfrm>
            <a:off x="175675" y="689178"/>
            <a:ext cx="3893906" cy="43926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0" y="843558"/>
            <a:ext cx="8692353" cy="40945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E15B4D-2BF8-467D-A2EA-39B8D9BBE4BE}"/>
              </a:ext>
            </a:extLst>
          </p:cNvPr>
          <p:cNvCxnSpPr>
            <a:cxnSpLocks/>
          </p:cNvCxnSpPr>
          <p:nvPr/>
        </p:nvCxnSpPr>
        <p:spPr>
          <a:xfrm>
            <a:off x="1112389" y="1543257"/>
            <a:ext cx="29571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2775D6-9910-4440-B269-BBCC9F3F804E}"/>
              </a:ext>
            </a:extLst>
          </p:cNvPr>
          <p:cNvCxnSpPr/>
          <p:nvPr/>
        </p:nvCxnSpPr>
        <p:spPr>
          <a:xfrm>
            <a:off x="4038453" y="2096294"/>
            <a:ext cx="139270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4EF48C-9DA9-4485-871C-69F5A0DBB7A4}"/>
              </a:ext>
            </a:extLst>
          </p:cNvPr>
          <p:cNvCxnSpPr/>
          <p:nvPr/>
        </p:nvCxnSpPr>
        <p:spPr>
          <a:xfrm>
            <a:off x="4100403" y="3613894"/>
            <a:ext cx="13927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80EFEE-F596-481A-A854-6B11DD7C4590}"/>
              </a:ext>
            </a:extLst>
          </p:cNvPr>
          <p:cNvCxnSpPr/>
          <p:nvPr/>
        </p:nvCxnSpPr>
        <p:spPr>
          <a:xfrm>
            <a:off x="4048730" y="3784179"/>
            <a:ext cx="139270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F30EB6-E09D-49C1-A75D-31CF3D30DB7E}"/>
              </a:ext>
            </a:extLst>
          </p:cNvPr>
          <p:cNvCxnSpPr>
            <a:cxnSpLocks/>
          </p:cNvCxnSpPr>
          <p:nvPr/>
        </p:nvCxnSpPr>
        <p:spPr>
          <a:xfrm>
            <a:off x="5492801" y="2512692"/>
            <a:ext cx="28707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17B787-5998-4794-83B0-00C78492C4F0}"/>
              </a:ext>
            </a:extLst>
          </p:cNvPr>
          <p:cNvCxnSpPr>
            <a:cxnSpLocks/>
          </p:cNvCxnSpPr>
          <p:nvPr/>
        </p:nvCxnSpPr>
        <p:spPr>
          <a:xfrm flipH="1">
            <a:off x="5492801" y="2978371"/>
            <a:ext cx="287078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747AFC-FE41-42B6-B71C-F94C6CCBB814}"/>
              </a:ext>
            </a:extLst>
          </p:cNvPr>
          <p:cNvCxnSpPr>
            <a:cxnSpLocks/>
          </p:cNvCxnSpPr>
          <p:nvPr/>
        </p:nvCxnSpPr>
        <p:spPr>
          <a:xfrm flipH="1">
            <a:off x="1119485" y="4564055"/>
            <a:ext cx="293951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1E062F-362E-4DC3-8A7C-7E24A0FBBB5C}"/>
              </a:ext>
            </a:extLst>
          </p:cNvPr>
          <p:cNvCxnSpPr/>
          <p:nvPr/>
        </p:nvCxnSpPr>
        <p:spPr>
          <a:xfrm>
            <a:off x="4100100" y="1916945"/>
            <a:ext cx="13927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1710" y="141089"/>
            <a:ext cx="6614786" cy="702469"/>
          </a:xfrm>
        </p:spPr>
        <p:txBody>
          <a:bodyPr/>
          <a:lstStyle/>
          <a:p>
            <a:r>
              <a:rPr lang="en-US" dirty="0"/>
              <a:t>Alternative Two Way Push-and-Pull Message Exchange Pattern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B4163E6-03BD-EE49-9B10-1C3025F7C476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7" name="Google Shape;70;p14" descr="ihe-logo.png">
            <a:extLst>
              <a:ext uri="{FF2B5EF4-FFF2-40B4-BE49-F238E27FC236}">
                <a16:creationId xmlns:a16="http://schemas.microsoft.com/office/drawing/2014/main" id="{030933B5-40BC-4C10-BE3A-B2A4DE13D7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28" y="195260"/>
            <a:ext cx="1724400" cy="47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10F5B8-B4AC-4F5F-B038-85F024878800}"/>
              </a:ext>
            </a:extLst>
          </p:cNvPr>
          <p:cNvCxnSpPr/>
          <p:nvPr/>
        </p:nvCxnSpPr>
        <p:spPr>
          <a:xfrm>
            <a:off x="4100100" y="4148151"/>
            <a:ext cx="13927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22CDE12-C156-4BD4-BDC0-9CC08ABEC157}"/>
              </a:ext>
            </a:extLst>
          </p:cNvPr>
          <p:cNvSpPr/>
          <p:nvPr/>
        </p:nvSpPr>
        <p:spPr>
          <a:xfrm>
            <a:off x="4048730" y="3613894"/>
            <a:ext cx="51370" cy="57611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2A8660-FC61-4A0E-8CD5-C0C05B79F06C}"/>
              </a:ext>
            </a:extLst>
          </p:cNvPr>
          <p:cNvSpPr/>
          <p:nvPr/>
        </p:nvSpPr>
        <p:spPr>
          <a:xfrm>
            <a:off x="5444299" y="3571088"/>
            <a:ext cx="51370" cy="57611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7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08" y="314425"/>
            <a:ext cx="4276870" cy="702469"/>
          </a:xfrm>
        </p:spPr>
        <p:txBody>
          <a:bodyPr/>
          <a:lstStyle/>
          <a:p>
            <a:pPr algn="ctr"/>
            <a:r>
              <a:rPr lang="en-US" sz="2400" dirty="0"/>
              <a:t>Packaging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2756" y="870560"/>
            <a:ext cx="8218488" cy="4077679"/>
          </a:xfrm>
        </p:spPr>
        <p:txBody>
          <a:bodyPr/>
          <a:lstStyle/>
          <a:p>
            <a:r>
              <a:rPr lang="en-US" sz="1600" dirty="0"/>
              <a:t>Request and Response XML content is carried in SOAP 1.2 Body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As in current IHE WS-Addressing based synchronous stack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Avoids many changes in IHE Technical Framework documentation and therefore preferred to stimulate adoption</a:t>
            </a:r>
          </a:p>
          <a:p>
            <a:endParaRPr lang="en-US" sz="1400" dirty="0"/>
          </a:p>
          <a:p>
            <a:r>
              <a:rPr lang="en-US" sz="1600" dirty="0"/>
              <a:t>Use or non-use of MIME is profiled per transaction: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SOAP-with-Attachment MIME envelope for transactions involving binary “documents”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Simple SOAP 1.2 envelopes (no packaging of SOAP envelope  in a root MIME part) for transactions involving only XML request or response</a:t>
            </a:r>
          </a:p>
          <a:p>
            <a:endParaRPr lang="en-US" sz="1400" dirty="0"/>
          </a:p>
          <a:p>
            <a:r>
              <a:rPr lang="en-US" sz="1600" dirty="0"/>
              <a:t>Transactions involving documents in attachments involve cross-references from XML request/response to documents.  It is done two ways: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Use of Part properties in AS4 </a:t>
            </a:r>
            <a:r>
              <a:rPr lang="en-US" sz="1400" dirty="0" err="1"/>
              <a:t>PayloadInfo</a:t>
            </a:r>
            <a:r>
              <a:rPr lang="en-US" sz="1400" dirty="0"/>
              <a:t> is the clean, native AS4 approach</a:t>
            </a:r>
          </a:p>
          <a:p>
            <a:pPr lvl="1">
              <a:spcBef>
                <a:spcPts val="0"/>
              </a:spcBef>
            </a:pPr>
            <a:r>
              <a:rPr lang="en-US" sz="1400" dirty="0"/>
              <a:t>Use of “</a:t>
            </a:r>
            <a:r>
              <a:rPr lang="en-US" sz="1400" dirty="0" err="1"/>
              <a:t>xop:Include</a:t>
            </a:r>
            <a:r>
              <a:rPr lang="en-US" sz="1400" dirty="0"/>
              <a:t>” and “</a:t>
            </a:r>
            <a:r>
              <a:rPr lang="en-US" sz="1400" dirty="0" err="1"/>
              <a:t>xds:Document</a:t>
            </a:r>
            <a:r>
              <a:rPr lang="en-US" sz="1400" dirty="0"/>
              <a:t>” is redundantly required to ease migration/adoption of existing IHE products.</a:t>
            </a:r>
          </a:p>
          <a:p>
            <a:pPr lvl="1"/>
            <a:endParaRPr lang="en-US" dirty="0"/>
          </a:p>
          <a:p>
            <a:pPr marL="2520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Google Shape;70;p14" descr="ihe-logo.png">
            <a:extLst>
              <a:ext uri="{FF2B5EF4-FFF2-40B4-BE49-F238E27FC236}">
                <a16:creationId xmlns:a16="http://schemas.microsoft.com/office/drawing/2014/main" id="{F2384D70-F3F0-4CBE-AFE9-7D1D4390131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3028" y="195260"/>
            <a:ext cx="1724400" cy="4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9BA62-23CE-4E8D-9D7D-B1FEBD1CD48D}"/>
              </a:ext>
            </a:extLst>
          </p:cNvPr>
          <p:cNvSpPr txBox="1">
            <a:spLocks/>
          </p:cNvSpPr>
          <p:nvPr/>
        </p:nvSpPr>
        <p:spPr>
          <a:xfrm>
            <a:off x="8137861" y="4814749"/>
            <a:ext cx="935037" cy="21669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AABCC67-40D8-9544-BE4E-FFCBCE79AD2E}" type="slidenum">
              <a:rPr lang="en-GB" altLang="en-US" smtClean="0"/>
              <a:pPr/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8110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6" y="764088"/>
            <a:ext cx="4867772" cy="702469"/>
          </a:xfrm>
        </p:spPr>
        <p:txBody>
          <a:bodyPr/>
          <a:lstStyle/>
          <a:p>
            <a:pPr algn="ctr"/>
            <a:r>
              <a:rPr lang="en-US" sz="2400" dirty="0"/>
              <a:t>Simple SOAP 1.2  Packaging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8316" y="1655923"/>
            <a:ext cx="3960440" cy="3292317"/>
          </a:xfrm>
        </p:spPr>
        <p:txBody>
          <a:bodyPr/>
          <a:lstStyle/>
          <a:p>
            <a:r>
              <a:rPr lang="en-US" sz="1600" dirty="0"/>
              <a:t>Used for transactions that do not involve (binary) “documents”, but only contain an XML request or request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Simple SOAP 1.2 packaging, no use of Multipart/Related MIME Envelope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XML request or response is contained in SOAP Body, as in current IHE stack</a:t>
            </a:r>
          </a:p>
          <a:p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68" y="764088"/>
            <a:ext cx="3763429" cy="4558054"/>
          </a:xfrm>
          <a:prstGeom prst="rect">
            <a:avLst/>
          </a:prstGeom>
        </p:spPr>
      </p:pic>
      <p:pic>
        <p:nvPicPr>
          <p:cNvPr id="7" name="Google Shape;70;p14" descr="ihe-logo.png">
            <a:extLst>
              <a:ext uri="{FF2B5EF4-FFF2-40B4-BE49-F238E27FC236}">
                <a16:creationId xmlns:a16="http://schemas.microsoft.com/office/drawing/2014/main" id="{05E2CEB7-3A7D-4373-8819-E0CC19100EB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28" y="195260"/>
            <a:ext cx="1724400" cy="47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92045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979</Words>
  <Application>Microsoft Office PowerPoint</Application>
  <PresentationFormat>On-screen Show (16:9)</PresentationFormat>
  <Paragraphs>110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Simple Light</vt:lpstr>
      <vt:lpstr>New Asynchronous AS4 Web Services Option for XCA, XCPD, XDR and XCDR Profiles</vt:lpstr>
      <vt:lpstr>Interest of Asynchronous AS4 Web Services</vt:lpstr>
      <vt:lpstr>Approach to the Asynchronous AS4 Web Services Option</vt:lpstr>
      <vt:lpstr>Main Features of Asynchronous AS4</vt:lpstr>
      <vt:lpstr>AS4 Message Exchange Patterns (MEP)</vt:lpstr>
      <vt:lpstr>Two Way Push-and-Push Message Exchange Pattern</vt:lpstr>
      <vt:lpstr>Alternative Two Way Push-and-Pull Message Exchange Pattern</vt:lpstr>
      <vt:lpstr>Packaging</vt:lpstr>
      <vt:lpstr>Simple SOAP 1.2  Packaging</vt:lpstr>
      <vt:lpstr>SOAP-with-Attachments Packaging</vt:lpstr>
      <vt:lpstr>Associating AS4 Payloads to Metadata</vt:lpstr>
      <vt:lpstr>Transaction Specific Profiling (1)</vt:lpstr>
      <vt:lpstr>IHE Trial Implementation Process 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Parisot, Charles (GE Healthcare)</dc:creator>
  <cp:lastModifiedBy>Parisot, Charles (GE Healthcare)</cp:lastModifiedBy>
  <cp:revision>30</cp:revision>
  <dcterms:modified xsi:type="dcterms:W3CDTF">2018-10-01T20:28:35Z</dcterms:modified>
</cp:coreProperties>
</file>