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notesSlides/notesSlide9.xml" ContentType="application/vnd.openxmlformats-officedocument.presentationml.notesSlide+xml"/>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embeddings/oleObject22.bin" ContentType="application/vnd.openxmlformats-officedocument.oleObject"/>
  <Override PartName="/ppt/embeddings/oleObject23.bin" ContentType="application/vnd.openxmlformats-officedocument.oleObject"/>
  <Override PartName="/ppt/notesSlides/notesSlide12.xml" ContentType="application/vnd.openxmlformats-officedocument.presentationml.notesSlide+xml"/>
  <Override PartName="/ppt/notesSlides/notesSlide13.xml" ContentType="application/vnd.openxmlformats-officedocument.presentationml.notesSlide+xml"/>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2"/>
  </p:notesMasterIdLst>
  <p:sldIdLst>
    <p:sldId id="256" r:id="rId2"/>
    <p:sldId id="257" r:id="rId3"/>
    <p:sldId id="381" r:id="rId4"/>
    <p:sldId id="400" r:id="rId5"/>
    <p:sldId id="401" r:id="rId6"/>
    <p:sldId id="402" r:id="rId7"/>
    <p:sldId id="403" r:id="rId8"/>
    <p:sldId id="382" r:id="rId9"/>
    <p:sldId id="404" r:id="rId10"/>
    <p:sldId id="405" r:id="rId11"/>
    <p:sldId id="406" r:id="rId12"/>
    <p:sldId id="407" r:id="rId13"/>
    <p:sldId id="393" r:id="rId14"/>
    <p:sldId id="408" r:id="rId15"/>
    <p:sldId id="394" r:id="rId16"/>
    <p:sldId id="409" r:id="rId17"/>
    <p:sldId id="410" r:id="rId18"/>
    <p:sldId id="411" r:id="rId19"/>
    <p:sldId id="412" r:id="rId20"/>
    <p:sldId id="413" r:id="rId21"/>
    <p:sldId id="395" r:id="rId22"/>
    <p:sldId id="414" r:id="rId23"/>
    <p:sldId id="415" r:id="rId24"/>
    <p:sldId id="387" r:id="rId25"/>
    <p:sldId id="352" r:id="rId26"/>
    <p:sldId id="353" r:id="rId27"/>
    <p:sldId id="416" r:id="rId28"/>
    <p:sldId id="417" r:id="rId29"/>
    <p:sldId id="396" r:id="rId30"/>
    <p:sldId id="397" r:id="rId31"/>
    <p:sldId id="418" r:id="rId32"/>
    <p:sldId id="419" r:id="rId33"/>
    <p:sldId id="420" r:id="rId34"/>
    <p:sldId id="421" r:id="rId35"/>
    <p:sldId id="422" r:id="rId36"/>
    <p:sldId id="423" r:id="rId37"/>
    <p:sldId id="424" r:id="rId38"/>
    <p:sldId id="425" r:id="rId39"/>
    <p:sldId id="388" r:id="rId40"/>
    <p:sldId id="356" r:id="rId41"/>
    <p:sldId id="426" r:id="rId42"/>
    <p:sldId id="398" r:id="rId43"/>
    <p:sldId id="389" r:id="rId44"/>
    <p:sldId id="362" r:id="rId45"/>
    <p:sldId id="364" r:id="rId46"/>
    <p:sldId id="368" r:id="rId47"/>
    <p:sldId id="399" r:id="rId48"/>
    <p:sldId id="427" r:id="rId49"/>
    <p:sldId id="378" r:id="rId50"/>
    <p:sldId id="428" r:id="rId51"/>
    <p:sldId id="429" r:id="rId52"/>
    <p:sldId id="366" r:id="rId53"/>
    <p:sldId id="430" r:id="rId54"/>
    <p:sldId id="369" r:id="rId55"/>
    <p:sldId id="370" r:id="rId56"/>
    <p:sldId id="431" r:id="rId57"/>
    <p:sldId id="432" r:id="rId58"/>
    <p:sldId id="433" r:id="rId59"/>
    <p:sldId id="386" r:id="rId60"/>
    <p:sldId id="342" r:id="rId61"/>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36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36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36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3600" kern="1200">
        <a:solidFill>
          <a:schemeClr val="tx1"/>
        </a:solidFill>
        <a:latin typeface="Arial" pitchFamily="34" charset="0"/>
        <a:ea typeface="+mn-ea"/>
        <a:cs typeface="Arial" pitchFamily="34" charset="0"/>
      </a:defRPr>
    </a:lvl5pPr>
    <a:lvl6pPr marL="2286000" algn="l" defTabSz="914400" rtl="0" eaLnBrk="1" latinLnBrk="0" hangingPunct="1">
      <a:defRPr sz="3600" kern="1200">
        <a:solidFill>
          <a:schemeClr val="tx1"/>
        </a:solidFill>
        <a:latin typeface="Arial" pitchFamily="34" charset="0"/>
        <a:ea typeface="+mn-ea"/>
        <a:cs typeface="Arial" pitchFamily="34" charset="0"/>
      </a:defRPr>
    </a:lvl6pPr>
    <a:lvl7pPr marL="2743200" algn="l" defTabSz="914400" rtl="0" eaLnBrk="1" latinLnBrk="0" hangingPunct="1">
      <a:defRPr sz="3600" kern="1200">
        <a:solidFill>
          <a:schemeClr val="tx1"/>
        </a:solidFill>
        <a:latin typeface="Arial" pitchFamily="34" charset="0"/>
        <a:ea typeface="+mn-ea"/>
        <a:cs typeface="Arial" pitchFamily="34" charset="0"/>
      </a:defRPr>
    </a:lvl7pPr>
    <a:lvl8pPr marL="3200400" algn="l" defTabSz="914400" rtl="0" eaLnBrk="1" latinLnBrk="0" hangingPunct="1">
      <a:defRPr sz="3600" kern="1200">
        <a:solidFill>
          <a:schemeClr val="tx1"/>
        </a:solidFill>
        <a:latin typeface="Arial" pitchFamily="34" charset="0"/>
        <a:ea typeface="+mn-ea"/>
        <a:cs typeface="Arial" pitchFamily="34" charset="0"/>
      </a:defRPr>
    </a:lvl8pPr>
    <a:lvl9pPr marL="3657600" algn="l" defTabSz="914400" rtl="0" eaLnBrk="1" latinLnBrk="0" hangingPunct="1">
      <a:defRPr sz="36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990033"/>
    <a:srgbClr val="FF99CC"/>
    <a:srgbClr val="FFCCFF"/>
    <a:srgbClr val="FFCC00"/>
    <a:srgbClr val="336699"/>
    <a:srgbClr val="666699"/>
    <a:srgbClr val="66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4" autoAdjust="0"/>
    <p:restoredTop sz="84654" autoAdjust="0"/>
  </p:normalViewPr>
  <p:slideViewPr>
    <p:cSldViewPr>
      <p:cViewPr>
        <p:scale>
          <a:sx n="76" d="100"/>
          <a:sy n="76" d="100"/>
        </p:scale>
        <p:origin x="-1664" y="-11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image" Target="../media/image7.emf"/><Relationship Id="rId2"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image" Target="../media/image7.emf"/><Relationship Id="rId2"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image" Target="../media/image7.emf"/><Relationship Id="rId2"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image" Target="../media/image7.emf"/><Relationship Id="rId2"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emf"/><Relationship Id="rId1" Type="http://schemas.openxmlformats.org/officeDocument/2006/relationships/image" Target="../media/image7.emf"/><Relationship Id="rId2"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Tx/>
              <a:buSzTx/>
              <a:buFontTx/>
              <a:buNone/>
              <a:defRPr sz="1200" dirty="0">
                <a:effectLst/>
                <a:latin typeface="Times New Roman" pitchFamily="18" charset="0"/>
                <a:cs typeface="+mn-cs"/>
              </a:defRPr>
            </a:lvl1pPr>
          </a:lstStyle>
          <a:p>
            <a:pPr>
              <a:defRPr/>
            </a:pPr>
            <a:endParaRPr lang="en-US" dirty="0"/>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ClrTx/>
              <a:buSzTx/>
              <a:buFontTx/>
              <a:buNone/>
              <a:defRPr sz="1200" dirty="0">
                <a:effectLst/>
                <a:latin typeface="Times New Roman" pitchFamily="18" charset="0"/>
                <a:cs typeface="+mn-cs"/>
              </a:defRPr>
            </a:lvl1pPr>
          </a:lstStyle>
          <a:p>
            <a:pPr>
              <a:defRPr/>
            </a:pPr>
            <a:endParaRPr lang="en-US" dirty="0"/>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ClrTx/>
              <a:buSzTx/>
              <a:buFontTx/>
              <a:buNone/>
              <a:defRPr sz="1200" dirty="0">
                <a:effectLst/>
                <a:latin typeface="Times New Roman" pitchFamily="18" charset="0"/>
                <a:cs typeface="+mn-cs"/>
              </a:defRPr>
            </a:lvl1pPr>
          </a:lstStyle>
          <a:p>
            <a:pPr>
              <a:defRPr/>
            </a:pPr>
            <a:endParaRPr lang="en-US" dirty="0"/>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ClrTx/>
              <a:buSzTx/>
              <a:buFontTx/>
              <a:buNone/>
              <a:defRPr sz="1200">
                <a:effectLst/>
                <a:latin typeface="Times New Roman" pitchFamily="18" charset="0"/>
                <a:cs typeface="+mn-cs"/>
              </a:defRPr>
            </a:lvl1pPr>
          </a:lstStyle>
          <a:p>
            <a:pPr>
              <a:defRPr/>
            </a:pPr>
            <a:fld id="{9008400E-1890-45A8-B533-E27D8D94FAFB}" type="slidenum">
              <a:rPr lang="en-US"/>
              <a:pPr>
                <a:defRPr/>
              </a:pPr>
              <a:t>‹#›</a:t>
            </a:fld>
            <a:endParaRPr lang="en-US" dirty="0"/>
          </a:p>
        </p:txBody>
      </p:sp>
    </p:spTree>
    <p:extLst>
      <p:ext uri="{BB962C8B-B14F-4D97-AF65-F5344CB8AC3E}">
        <p14:creationId xmlns:p14="http://schemas.microsoft.com/office/powerpoint/2010/main" val="24012933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EED0AC13-EF02-44D7-8FC5-1AA1A7DD8DD2}" type="slidenum">
              <a:rPr lang="en-US" sz="1200" smtClean="0">
                <a:latin typeface="Times New Roman" pitchFamily="18" charset="0"/>
              </a:rPr>
              <a:pPr eaLnBrk="1" hangingPunct="1">
                <a:buClrTx/>
                <a:buSzTx/>
                <a:buFontTx/>
                <a:buNone/>
                <a:defRPr/>
              </a:pPr>
              <a:t>1</a:t>
            </a:fld>
            <a:endParaRPr lang="en-US" sz="1200" dirty="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r>
              <a:rPr lang="en-US" dirty="0" smtClean="0"/>
              <a:t>Acknowledgements: The</a:t>
            </a:r>
            <a:r>
              <a:rPr lang="en-US" baseline="0" dirty="0" smtClean="0"/>
              <a:t> majority of the work done on this presentation was completed while the author was employed by Medicity.  The remaining work was completed while the author was employed by the Texas Health Services Authority (THSA).  All opinions are the author’s and not necessarily of the organizations he is affiliated with.  Should not be construed as legal advice. </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E3B2FF5A-3924-48C4-AC5B-91FA6984C499}" type="slidenum">
              <a:rPr lang="en-US" sz="1200" smtClean="0">
                <a:latin typeface="Times New Roman" pitchFamily="18" charset="0"/>
              </a:rPr>
              <a:pPr eaLnBrk="1" hangingPunct="1">
                <a:buClrTx/>
                <a:buSzTx/>
                <a:buFontTx/>
                <a:buNone/>
                <a:defRPr/>
              </a:pPr>
              <a:t>40</a:t>
            </a:fld>
            <a:endParaRPr lang="en-US" sz="1200" dirty="0" smtClean="0">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1E796E47-1FE3-44E1-8EE7-2256828D5F2D}" type="slidenum">
              <a:rPr lang="en-US" smtClean="0"/>
              <a:pPr>
                <a:defRPr/>
              </a:pPr>
              <a:t>42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p:spPr>
        <p:txBody>
          <a:bodyPr/>
          <a:lstStyle/>
          <a:p>
            <a:pPr eaLnBrk="1" hangingPunct="1"/>
            <a:r>
              <a:rPr lang="en-US" dirty="0" smtClean="0"/>
              <a:t>Patient Alan Alpha arrives for an annual exam at a clinic. The registration system sends the patient registration information to the local ancillary systems, and the affiliated hospital's ADT system.  </a:t>
            </a:r>
          </a:p>
          <a:p>
            <a:pPr eaLnBrk="1" hangingPunct="1"/>
            <a:endParaRPr lang="en-US" dirty="0" smtClean="0"/>
          </a:p>
          <a:p>
            <a:pPr eaLnBrk="1" hangingPunct="1"/>
            <a:r>
              <a:rPr lang="en-US" dirty="0" smtClean="0"/>
              <a:t>The exam of Alan Alpha reveals a serious condition, and an immediate hospital admission is recommended. Alan Alpha is referred to the affiliated hospital for admission. He is pre-admitted in the hospital for relevant diagnostic tests. The tests confirm the condition, and the patient is admitted in the hospital's ICU. During the stay in the ICU, the patient's insurance is verified, and the updated information is sent from the hospital’s ADT system to the hospital’s ancillary systems.  </a:t>
            </a:r>
          </a:p>
          <a:p>
            <a:pPr eaLnBrk="1" hangingPunct="1"/>
            <a:endParaRPr lang="en-US" dirty="0" smtClean="0"/>
          </a:p>
          <a:p>
            <a:pPr eaLnBrk="1" hangingPunct="1"/>
            <a:r>
              <a:rPr lang="en-US" dirty="0" smtClean="0"/>
              <a:t>After a day in the ICU, Alan Alpha’s condition has improved, and he is transferred to a regular bed. The nurse recording the transfer makes a mistake, and enters the wrong room and bed. After discovering the error, the transfer is canceled, and the correct transfer is recorded. The patient is now recovered and about to leave the hospital. According to the hospital's procedures, he is transferred to an outpatient unit for administering follow-up tests. The patient is registered in the Hospital Outpatient Registration System.  </a:t>
            </a:r>
          </a:p>
          <a:p>
            <a:pPr eaLnBrk="1" hangingPunct="1"/>
            <a:endParaRPr lang="en-US" dirty="0" smtClean="0"/>
          </a:p>
          <a:p>
            <a:pPr eaLnBrk="1" hangingPunct="1"/>
            <a:r>
              <a:rPr lang="en-US" dirty="0" smtClean="0"/>
              <a:t>The outpatient encounter of Alan Alpha is completed; based on satisfactory test results, he is discharged from the hospital and the Outpatient Registration system. In this use case, two patient encounter management systems (the hospital ADT system and the hospital Outpatient Registration system) cooperate as peers. </a:t>
            </a:r>
          </a:p>
        </p:txBody>
      </p:sp>
      <p:sp>
        <p:nvSpPr>
          <p:cNvPr id="83972" name="Slide Number Placeholder 3"/>
          <p:cNvSpPr>
            <a:spLocks noGrp="1"/>
          </p:cNvSpPr>
          <p:nvPr>
            <p:ph type="sldNum" sz="quarter" idx="5"/>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56DD89D6-EC3D-4CA3-BCB4-665C31D12A39}" type="slidenum">
              <a:rPr lang="en-US" sz="1200" smtClean="0">
                <a:latin typeface="Times New Roman" pitchFamily="18" charset="0"/>
              </a:rPr>
              <a:pPr eaLnBrk="1" hangingPunct="1">
                <a:buClrTx/>
                <a:buSzTx/>
                <a:buFontTx/>
                <a:buNone/>
                <a:defRPr/>
              </a:pPr>
              <a:t>46</a:t>
            </a:fld>
            <a:endParaRPr lang="en-US" sz="1200"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1E796E47-1FE3-44E1-8EE7-2256828D5F2D}" type="slidenum">
              <a:rPr lang="en-US" smtClean="0"/>
              <a:pPr>
                <a:defRPr/>
              </a:pPr>
              <a:t>47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PAM profile provides an infrastructure in a healthcare enterprise or across a number of enterprises to distribute the patient identity, demographics, and encounter information, in order to enable various clinical functions in clinical settings. The PAM actors can be grouped with actors in </a:t>
            </a:r>
          </a:p>
          <a:p>
            <a:pPr eaLnBrk="1" hangingPunct="1"/>
            <a:r>
              <a:rPr lang="en-US" dirty="0" smtClean="0"/>
              <a:t>other IHE Integration Profiles.  </a:t>
            </a:r>
          </a:p>
          <a:p>
            <a:pPr eaLnBrk="1" hangingPunct="1"/>
            <a:endParaRPr lang="en-US" dirty="0" smtClean="0"/>
          </a:p>
          <a:p>
            <a:pPr eaLnBrk="1" hangingPunct="1"/>
            <a:r>
              <a:rPr lang="en-US" dirty="0" smtClean="0"/>
              <a:t>One possible grouping is between the Patient Demographics Supplier actor in the PDQ profile and </a:t>
            </a:r>
          </a:p>
          <a:p>
            <a:pPr eaLnBrk="1" hangingPunct="1"/>
            <a:r>
              <a:rPr lang="en-US" dirty="0" smtClean="0"/>
              <a:t>either the Patient Demographics Supplier actor or the Patient Demographics Consumer actor in this profile, to add query support defined in the Patient Demographics Query transaction to the same set  of patient information managed in the PAM profile.</a:t>
            </a:r>
          </a:p>
          <a:p>
            <a:pPr eaLnBrk="1" hangingPunct="1"/>
            <a:endParaRPr lang="en-US" dirty="0" smtClean="0"/>
          </a:p>
          <a:p>
            <a:pPr eaLnBrk="1" hangingPunct="1"/>
            <a:r>
              <a:rPr lang="en-US" dirty="0" smtClean="0"/>
              <a:t>Furthermore, the Patient Demographics Supplier actor in the PDQ profile can be grouped with the Patient Encounter Supplier actor of this profile. Due to the required grouping of the Patient Encounter Supplier actor (see ITI TF-1: 14.4.1), such a grouping can provide query support defined in both the Patient Demographics Query and Patient Demographics and Visit Query transactions to the same set of patient and encounter information that is managed in the PAM profile.</a:t>
            </a:r>
          </a:p>
          <a:p>
            <a:pPr eaLnBrk="1" hangingPunct="1"/>
            <a:endParaRPr lang="en-US" dirty="0" smtClean="0"/>
          </a:p>
          <a:p>
            <a:pPr eaLnBrk="1" hangingPunct="1"/>
            <a:r>
              <a:rPr lang="en-US" dirty="0" smtClean="0"/>
              <a:t>These are some examples of possible grouping of the PAM actors with other IHE actors. Many other possibilities may be useful (either to provide additional values or to allow profile structure simplification). For example, in the radiology scheduled workflow (SWF) profile, the Order Placer </a:t>
            </a:r>
          </a:p>
          <a:p>
            <a:pPr eaLnBrk="1" hangingPunct="1"/>
            <a:r>
              <a:rPr lang="en-US" dirty="0" smtClean="0"/>
              <a:t>3220 and Order Filler actors can be grouped with the Patient Encounter Consumer actor.</a:t>
            </a:r>
          </a:p>
          <a:p>
            <a:endParaRPr lang="en-US" dirty="0"/>
          </a:p>
        </p:txBody>
      </p:sp>
      <p:sp>
        <p:nvSpPr>
          <p:cNvPr id="4" name="Slide Number Placeholder 3"/>
          <p:cNvSpPr>
            <a:spLocks noGrp="1"/>
          </p:cNvSpPr>
          <p:nvPr>
            <p:ph type="sldNum" sz="quarter" idx="10"/>
          </p:nvPr>
        </p:nvSpPr>
        <p:spPr/>
        <p:txBody>
          <a:bodyPr/>
          <a:lstStyle/>
          <a:p>
            <a:pPr>
              <a:defRPr/>
            </a:pPr>
            <a:fld id="{9008400E-1890-45A8-B533-E27D8D94FAFB}" type="slidenum">
              <a:rPr lang="en-US" smtClean="0"/>
              <a:pPr>
                <a:defRPr/>
              </a:pPr>
              <a:t>56</a:t>
            </a:fld>
            <a:endParaRPr lang="en-US" dirty="0"/>
          </a:p>
        </p:txBody>
      </p:sp>
    </p:spTree>
    <p:extLst>
      <p:ext uri="{BB962C8B-B14F-4D97-AF65-F5344CB8AC3E}">
        <p14:creationId xmlns:p14="http://schemas.microsoft.com/office/powerpoint/2010/main" val="3198373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85DF89-38C5-472D-9745-639C20CB049B}" type="slidenum">
              <a:rPr lang="en-US"/>
              <a:pPr>
                <a:defRPr/>
              </a:pPr>
              <a:t>59</a:t>
            </a:fld>
            <a:endParaRPr lang="en-US" dirty="0"/>
          </a:p>
        </p:txBody>
      </p:sp>
      <p:sp>
        <p:nvSpPr>
          <p:cNvPr id="91139" name="Rectangle 2"/>
          <p:cNvSpPr>
            <a:spLocks noGrp="1" noRot="1" noChangeAspect="1" noChangeArrowheads="1" noTextEdit="1"/>
          </p:cNvSpPr>
          <p:nvPr>
            <p:ph type="sldImg"/>
          </p:nvPr>
        </p:nvSpPr>
        <p:spPr>
          <a:xfrm>
            <a:off x="1143000" y="684213"/>
            <a:ext cx="4572000" cy="3429000"/>
          </a:xfrm>
          <a:ln/>
        </p:spPr>
      </p:sp>
      <p:sp>
        <p:nvSpPr>
          <p:cNvPr id="91140" name="Rectangle 3"/>
          <p:cNvSpPr>
            <a:spLocks noGrp="1" noChangeArrowheads="1"/>
          </p:cNvSpPr>
          <p:nvPr>
            <p:ph type="body" idx="1"/>
          </p:nvPr>
        </p:nvSpPr>
        <p:spPr>
          <a:xfrm>
            <a:off x="914400" y="4343400"/>
            <a:ext cx="5029200" cy="4116388"/>
          </a:xfrm>
          <a:noFill/>
        </p:spPr>
        <p:txBody>
          <a:bodyPr/>
          <a:lstStyle/>
          <a:p>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DC7B116D-E7EE-4E8B-96F2-997C300C103D}" type="slidenum">
              <a:rPr lang="en-US" sz="1200" smtClean="0">
                <a:latin typeface="Times New Roman" pitchFamily="18" charset="0"/>
              </a:rPr>
              <a:pPr eaLnBrk="1" hangingPunct="1">
                <a:buClrTx/>
                <a:buSzTx/>
                <a:buFontTx/>
                <a:buNone/>
                <a:defRPr/>
              </a:pPr>
              <a:t>2</a:t>
            </a:fld>
            <a:endParaRPr lang="en-US" sz="1200" dirty="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lnSpc>
                <a:spcPct val="90000"/>
              </a:lnSpc>
            </a:pPr>
            <a:r>
              <a:rPr lang="en-US" sz="2800" dirty="0" smtClean="0"/>
              <a:t>Audience</a:t>
            </a:r>
          </a:p>
          <a:p>
            <a:pPr lvl="1" eaLnBrk="1" hangingPunct="1">
              <a:lnSpc>
                <a:spcPct val="90000"/>
              </a:lnSpc>
            </a:pPr>
            <a:r>
              <a:rPr lang="en-US" sz="2000" dirty="0" smtClean="0"/>
              <a:t>Senior healthcare IT technical executives</a:t>
            </a:r>
          </a:p>
          <a:p>
            <a:pPr lvl="1" eaLnBrk="1" hangingPunct="1">
              <a:lnSpc>
                <a:spcPct val="90000"/>
              </a:lnSpc>
            </a:pPr>
            <a:r>
              <a:rPr lang="en-US" sz="2000" dirty="0" smtClean="0"/>
              <a:t>Architects</a:t>
            </a:r>
          </a:p>
          <a:p>
            <a:pPr lvl="1" eaLnBrk="1" hangingPunct="1">
              <a:lnSpc>
                <a:spcPct val="90000"/>
              </a:lnSpc>
            </a:pPr>
            <a:r>
              <a:rPr lang="en-US" sz="2000" dirty="0" smtClean="0"/>
              <a:t>Implementers seeking a broad overview</a:t>
            </a:r>
          </a:p>
          <a:p>
            <a:pPr eaLnBrk="1" hangingPunct="1">
              <a:lnSpc>
                <a:spcPct val="90000"/>
              </a:lnSpc>
            </a:pPr>
            <a:r>
              <a:rPr lang="en-US" sz="2800" dirty="0" smtClean="0"/>
              <a:t>Scope</a:t>
            </a:r>
          </a:p>
          <a:p>
            <a:pPr lvl="1" eaLnBrk="1" hangingPunct="1">
              <a:lnSpc>
                <a:spcPct val="90000"/>
              </a:lnSpc>
            </a:pPr>
            <a:r>
              <a:rPr lang="en-US" sz="2000" dirty="0" smtClean="0"/>
              <a:t>Broad context and guidance about the use of IHE standard profiles for patient identifier management across organizational boundaries</a:t>
            </a:r>
          </a:p>
          <a:p>
            <a:pPr eaLnBrk="1" hangingPunct="1">
              <a:lnSpc>
                <a:spcPct val="90000"/>
              </a:lnSpc>
            </a:pPr>
            <a:r>
              <a:rPr lang="en-US" sz="2800" dirty="0" smtClean="0"/>
              <a:t>Purpose</a:t>
            </a:r>
          </a:p>
          <a:p>
            <a:pPr lvl="1" eaLnBrk="1" hangingPunct="1">
              <a:lnSpc>
                <a:spcPct val="90000"/>
              </a:lnSpc>
            </a:pPr>
            <a:r>
              <a:rPr lang="en-US" sz="2000" dirty="0" smtClean="0"/>
              <a:t>Provide reusable educational content</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UC 1: A clinician in the Intensive Care Unit at General Hospital is reviewing a patient chart on the </a:t>
            </a:r>
          </a:p>
          <a:p>
            <a:pPr eaLnBrk="1" hangingPunct="1"/>
            <a:r>
              <a:rPr lang="en-US" dirty="0" smtClean="0"/>
              <a:t>Intensive Care information system and wishes to review or monitor the patient‘s glucose level, </a:t>
            </a:r>
          </a:p>
          <a:p>
            <a:pPr eaLnBrk="1" hangingPunct="1"/>
            <a:r>
              <a:rPr lang="en-US" dirty="0" smtClean="0"/>
              <a:t>which is included in a laboratory report stored in the hospital‘s main laboratory system. The </a:t>
            </a:r>
          </a:p>
          <a:p>
            <a:pPr eaLnBrk="1" hangingPunct="1"/>
            <a:r>
              <a:rPr lang="en-US" dirty="0" smtClean="0"/>
              <a:t>Intensive Care system needs to map its own patient ID, which it generates internally, to the patient‘s </a:t>
            </a:r>
          </a:p>
          <a:p>
            <a:pPr eaLnBrk="1" hangingPunct="1"/>
            <a:r>
              <a:rPr lang="en-US" dirty="0" smtClean="0"/>
              <a:t>medical record number (MRN), which is generated from the hospital‘s main ADT system and is </a:t>
            </a:r>
          </a:p>
          <a:p>
            <a:pPr eaLnBrk="1" hangingPunct="1"/>
            <a:r>
              <a:rPr lang="en-US" dirty="0" smtClean="0"/>
              <a:t>used as the patient identity by the lab system. In this case the Intensive Care system is essentially in </a:t>
            </a:r>
          </a:p>
          <a:p>
            <a:pPr eaLnBrk="1" hangingPunct="1"/>
            <a:r>
              <a:rPr lang="en-US" dirty="0" smtClean="0"/>
              <a:t>a different identifier domain than the rest of the hospital since it has its own notion of patient </a:t>
            </a:r>
          </a:p>
          <a:p>
            <a:pPr eaLnBrk="1" hangingPunct="1"/>
            <a:r>
              <a:rPr lang="en-US" dirty="0" smtClean="0"/>
              <a:t>identity.</a:t>
            </a:r>
          </a:p>
          <a:p>
            <a:pPr eaLnBrk="1" hangingPunct="1"/>
            <a:endParaRPr lang="en-US" dirty="0" smtClean="0"/>
          </a:p>
          <a:p>
            <a:pPr eaLnBrk="1" hangingPunct="1"/>
            <a:r>
              <a:rPr lang="en-US" dirty="0" smtClean="0"/>
              <a:t>In this scenario, the hospital‘s main ADT system (acting as a Patient Identity Source) would provide a Patient Identity Feed (using the patient‘s MRN as the identifier) to the Patient Identifier Cross-reference Manager. Similarly, the Intensive Care system would also provide a Patient Identity Feed </a:t>
            </a:r>
          </a:p>
          <a:p>
            <a:pPr eaLnBrk="1" hangingPunct="1"/>
            <a:r>
              <a:rPr lang="en-US" dirty="0" smtClean="0"/>
              <a:t>to the Patient Identifier Cross-reference Manager using the internally generated patient ID as the </a:t>
            </a:r>
          </a:p>
          <a:p>
            <a:pPr eaLnBrk="1" hangingPunct="1"/>
            <a:r>
              <a:rPr lang="en-US" dirty="0" smtClean="0"/>
              <a:t>patient identifier and providing its own unique identifier domain identifier.</a:t>
            </a:r>
          </a:p>
          <a:p>
            <a:pPr eaLnBrk="1" hangingPunct="1"/>
            <a:r>
              <a:rPr lang="en-US" dirty="0" smtClean="0"/>
              <a:t>Once the Patient Identifier Cross-reference Manager receives the Patient Identity Feed transactions, </a:t>
            </a:r>
          </a:p>
          <a:p>
            <a:pPr eaLnBrk="1" hangingPunct="1"/>
            <a:r>
              <a:rPr lang="en-US" dirty="0" smtClean="0"/>
              <a:t>it performs its internal logic to determine which, if any, patient identifiers can be ―linked together</a:t>
            </a:r>
          </a:p>
          <a:p>
            <a:pPr eaLnBrk="1" hangingPunct="1"/>
            <a:r>
              <a:rPr lang="en-US" dirty="0" smtClean="0"/>
              <a:t>as being the same patient based on the corroborating information included in the Feed transactions it </a:t>
            </a:r>
          </a:p>
          <a:p>
            <a:pPr eaLnBrk="1" hangingPunct="1"/>
            <a:r>
              <a:rPr lang="en-US" dirty="0" smtClean="0"/>
              <a:t>has received. The cross-referencing process (algorithm, human decisions, etc.) is performed within </a:t>
            </a:r>
          </a:p>
          <a:p>
            <a:pPr eaLnBrk="1" hangingPunct="1"/>
            <a:r>
              <a:rPr lang="en-US" dirty="0" smtClean="0"/>
              <a:t>the Patient Identifier Cross-reference Manager and is outside the scope of IHE. (See ITI TF-2a: </a:t>
            </a:r>
          </a:p>
          <a:p>
            <a:pPr eaLnBrk="1" hangingPunct="1"/>
            <a:r>
              <a:rPr lang="en-US" dirty="0" smtClean="0"/>
              <a:t>3.9.4.2.2.6 for a more complete description of the scope of the cross-referencing logic boundary).</a:t>
            </a:r>
          </a:p>
          <a:p>
            <a:pPr eaLnBrk="1" hangingPunct="1"/>
            <a:r>
              <a:rPr lang="en-US" dirty="0" smtClean="0"/>
              <a:t>The Intensive Care system wants to get lab information associated with a patient that the Intensive </a:t>
            </a:r>
          </a:p>
          <a:p>
            <a:pPr eaLnBrk="1" hangingPunct="1"/>
            <a:r>
              <a:rPr lang="en-US" dirty="0" smtClean="0"/>
              <a:t>Care system knows as patient ID = ‗MC-123‘. It requests the lab report from the lab system using </a:t>
            </a:r>
          </a:p>
          <a:p>
            <a:pPr eaLnBrk="1" hangingPunct="1"/>
            <a:r>
              <a:rPr lang="en-US" dirty="0" smtClean="0"/>
              <a:t>its own patient ID (MC-123) including the domain identifier/ assigning authority. Upon receipt of </a:t>
            </a:r>
          </a:p>
          <a:p>
            <a:pPr eaLnBrk="1" hangingPunct="1"/>
            <a:r>
              <a:rPr lang="en-US" dirty="0" smtClean="0"/>
              <a:t>the request, the lab system determines that the request is for a patient outside of its own identifier </a:t>
            </a:r>
          </a:p>
          <a:p>
            <a:pPr eaLnBrk="1" hangingPunct="1"/>
            <a:r>
              <a:rPr lang="en-US" dirty="0" smtClean="0"/>
              <a:t>domain (ADT Domain). It requests a list of patient ID aliases corresponding to patient ID = ‗MC-123 </a:t>
            </a:r>
          </a:p>
          <a:p>
            <a:pPr eaLnBrk="1" hangingPunct="1"/>
            <a:r>
              <a:rPr lang="en-US" dirty="0" smtClean="0"/>
              <a:t>(within the ―Intensive Care domain‖) from the Patient Identifier Cross-reference Manager. </a:t>
            </a:r>
          </a:p>
          <a:p>
            <a:pPr eaLnBrk="1" hangingPunct="1"/>
            <a:r>
              <a:rPr lang="en-US" dirty="0" smtClean="0"/>
              <a:t>Having linked this patient with a patient known by medical record number = ‗007‘ in the ‗ADT </a:t>
            </a:r>
          </a:p>
          <a:p>
            <a:pPr eaLnBrk="1" hangingPunct="1"/>
            <a:r>
              <a:rPr lang="en-US" dirty="0" smtClean="0"/>
              <a:t>Domain‘, the Patient Identifier Cross-reference Manger returns this list to the lab system so that it </a:t>
            </a:r>
          </a:p>
          <a:p>
            <a:pPr eaLnBrk="1" hangingPunct="1"/>
            <a:r>
              <a:rPr lang="en-US" dirty="0" smtClean="0"/>
              <a:t>may retrieve the lab report for the desired patient and return it to the Intensive Care system. </a:t>
            </a:r>
          </a:p>
          <a:p>
            <a:endParaRPr lang="en-US" dirty="0"/>
          </a:p>
        </p:txBody>
      </p:sp>
      <p:sp>
        <p:nvSpPr>
          <p:cNvPr id="4" name="Slide Number Placeholder 3"/>
          <p:cNvSpPr>
            <a:spLocks noGrp="1"/>
          </p:cNvSpPr>
          <p:nvPr>
            <p:ph type="sldNum" sz="quarter" idx="10"/>
          </p:nvPr>
        </p:nvSpPr>
        <p:spPr/>
        <p:txBody>
          <a:bodyPr/>
          <a:lstStyle/>
          <a:p>
            <a:pPr>
              <a:defRPr/>
            </a:pPr>
            <a:fld id="{9008400E-1890-45A8-B533-E27D8D94FAFB}" type="slidenum">
              <a:rPr lang="en-US" smtClean="0"/>
              <a:pPr>
                <a:defRPr/>
              </a:pPr>
              <a:t>12</a:t>
            </a:fld>
            <a:endParaRPr lang="en-US" dirty="0"/>
          </a:p>
        </p:txBody>
      </p:sp>
    </p:spTree>
    <p:extLst>
      <p:ext uri="{BB962C8B-B14F-4D97-AF65-F5344CB8AC3E}">
        <p14:creationId xmlns:p14="http://schemas.microsoft.com/office/powerpoint/2010/main" val="128994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1E796E47-1FE3-44E1-8EE7-2256828D5F2D}" type="slidenum">
              <a:rPr lang="en-US" smtClean="0"/>
              <a:pPr>
                <a:defRPr/>
              </a:pPr>
              <a:t>13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cs typeface="Arial" pitchFamily="34" charset="0"/>
              </a:defRPr>
            </a:lvl1pPr>
            <a:lvl2pPr marL="742950" indent="-285750" eaLnBrk="0" hangingPunct="0">
              <a:defRPr sz="3600">
                <a:solidFill>
                  <a:schemeClr val="tx1"/>
                </a:solidFill>
                <a:latin typeface="Arial" pitchFamily="34" charset="0"/>
                <a:cs typeface="Arial" pitchFamily="34" charset="0"/>
              </a:defRPr>
            </a:lvl2pPr>
            <a:lvl3pPr marL="1143000" indent="-228600" eaLnBrk="0" hangingPunct="0">
              <a:defRPr sz="3600">
                <a:solidFill>
                  <a:schemeClr val="tx1"/>
                </a:solidFill>
                <a:latin typeface="Arial" pitchFamily="34" charset="0"/>
                <a:cs typeface="Arial" pitchFamily="34" charset="0"/>
              </a:defRPr>
            </a:lvl3pPr>
            <a:lvl4pPr marL="1600200" indent="-228600" eaLnBrk="0" hangingPunct="0">
              <a:defRPr sz="3600">
                <a:solidFill>
                  <a:schemeClr val="tx1"/>
                </a:solidFill>
                <a:latin typeface="Arial" pitchFamily="34" charset="0"/>
                <a:cs typeface="Arial" pitchFamily="34" charset="0"/>
              </a:defRPr>
            </a:lvl4pPr>
            <a:lvl5pPr marL="2057400" indent="-228600" eaLnBrk="0" hangingPunct="0">
              <a:defRPr sz="36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cs typeface="Arial" pitchFamily="34" charset="0"/>
              </a:defRPr>
            </a:lvl9pPr>
          </a:lstStyle>
          <a:p>
            <a:pPr eaLnBrk="1" hangingPunct="1"/>
            <a:fld id="{9C1FBD26-066C-4124-B189-682A0E494BC8}" type="slidenum">
              <a:rPr lang="en-US" sz="1200" smtClean="0">
                <a:latin typeface="Times New Roman" pitchFamily="18" charset="0"/>
              </a:rPr>
              <a:pPr eaLnBrk="1" hangingPunct="1"/>
              <a:t>21</a:t>
            </a:fld>
            <a:endParaRPr lang="en-US" sz="1200" dirty="0"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spcBef>
                <a:spcPct val="0"/>
              </a:spcBef>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An admitted patient is assigned to a bed. The patient may or may not be able to provide </a:t>
            </a:r>
          </a:p>
          <a:p>
            <a:pPr eaLnBrk="1" hangingPunct="1"/>
            <a:r>
              <a:rPr lang="en-US" dirty="0" smtClean="0"/>
              <a:t>positive ID information.  The nurse needs to enter patient identity information into some  1395 </a:t>
            </a:r>
          </a:p>
          <a:p>
            <a:pPr eaLnBrk="1" hangingPunct="1"/>
            <a:r>
              <a:rPr lang="en-US" dirty="0" smtClean="0"/>
              <a:t>bedside equipment to establish the relationship of the assigned bed to the patient. The </a:t>
            </a:r>
          </a:p>
          <a:p>
            <a:pPr eaLnBrk="1" hangingPunct="1"/>
            <a:r>
              <a:rPr lang="en-US" dirty="0" smtClean="0"/>
              <a:t>equipment issues a query for a patient pick list to a patient demographics supplier that </a:t>
            </a:r>
          </a:p>
          <a:p>
            <a:pPr eaLnBrk="1" hangingPunct="1"/>
            <a:r>
              <a:rPr lang="en-US" dirty="0" smtClean="0"/>
              <a:t>provides data for a patient pick list.  Search criteria entered by the nurse might include one </a:t>
            </a:r>
          </a:p>
          <a:p>
            <a:pPr eaLnBrk="1" hangingPunct="1"/>
            <a:r>
              <a:rPr lang="en-US" dirty="0" smtClean="0"/>
              <a:t>or more of the following: </a:t>
            </a:r>
          </a:p>
          <a:p>
            <a:pPr eaLnBrk="1" hangingPunct="1"/>
            <a:r>
              <a:rPr lang="en-US" dirty="0" smtClean="0"/>
              <a:t>  Partial or complete patient name (printed on the patient record or told by the patient)  1400 </a:t>
            </a:r>
          </a:p>
          <a:p>
            <a:pPr eaLnBrk="1" hangingPunct="1"/>
            <a:r>
              <a:rPr lang="en-US" dirty="0" smtClean="0"/>
              <a:t>  Patient ID (this may be obtained from printed barcode, a bed-side chart, etc.)  </a:t>
            </a:r>
          </a:p>
          <a:p>
            <a:pPr eaLnBrk="1" hangingPunct="1"/>
            <a:r>
              <a:rPr lang="en-US" dirty="0" smtClean="0"/>
              <a:t>  Partial ID entry or scan.  </a:t>
            </a:r>
          </a:p>
          <a:p>
            <a:pPr eaLnBrk="1" hangingPunct="1"/>
            <a:r>
              <a:rPr lang="en-US" dirty="0" smtClean="0"/>
              <a:t>  Date of birth / age range </a:t>
            </a:r>
          </a:p>
          <a:p>
            <a:pPr eaLnBrk="1" hangingPunct="1"/>
            <a:r>
              <a:rPr lang="en-US" dirty="0" smtClean="0"/>
              <a:t>  Bed ID</a:t>
            </a:r>
          </a:p>
          <a:p>
            <a:pPr eaLnBrk="1" hangingPunct="1"/>
            <a:r>
              <a:rPr lang="en-US" dirty="0" smtClean="0"/>
              <a:t>The system returns a list of patients showing the MRN, full name, age, sex, room/bed, and  1405 </a:t>
            </a:r>
          </a:p>
          <a:p>
            <a:pPr eaLnBrk="1" hangingPunct="1"/>
            <a:r>
              <a:rPr lang="en-US" dirty="0" smtClean="0"/>
              <a:t>admit date, and displays the list to the nurse. The nurse then selects the appropriate record to </a:t>
            </a:r>
          </a:p>
          <a:p>
            <a:pPr eaLnBrk="1" hangingPunct="1"/>
            <a:r>
              <a:rPr lang="en-US" dirty="0" smtClean="0"/>
              <a:t>enter the patient identity information into the bedside equipment application. </a:t>
            </a:r>
          </a:p>
          <a:p>
            <a:endParaRPr lang="en-US" dirty="0"/>
          </a:p>
        </p:txBody>
      </p:sp>
      <p:sp>
        <p:nvSpPr>
          <p:cNvPr id="4" name="Slide Number Placeholder 3"/>
          <p:cNvSpPr>
            <a:spLocks noGrp="1"/>
          </p:cNvSpPr>
          <p:nvPr>
            <p:ph type="sldNum" sz="quarter" idx="10"/>
          </p:nvPr>
        </p:nvSpPr>
        <p:spPr/>
        <p:txBody>
          <a:bodyPr/>
          <a:lstStyle/>
          <a:p>
            <a:pPr>
              <a:defRPr/>
            </a:pPr>
            <a:fld id="{9008400E-1890-45A8-B533-E27D8D94FAFB}" type="slidenum">
              <a:rPr lang="en-US" smtClean="0"/>
              <a:pPr>
                <a:defRPr/>
              </a:pPr>
              <a:t>27</a:t>
            </a:fld>
            <a:endParaRPr lang="en-US" dirty="0"/>
          </a:p>
        </p:txBody>
      </p:sp>
    </p:spTree>
    <p:extLst>
      <p:ext uri="{BB962C8B-B14F-4D97-AF65-F5344CB8AC3E}">
        <p14:creationId xmlns:p14="http://schemas.microsoft.com/office/powerpoint/2010/main" val="3928885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A lab technician enters some basic demographics data (e.g., patient name) into a lab </a:t>
            </a:r>
          </a:p>
          <a:p>
            <a:pPr eaLnBrk="1" hangingPunct="1"/>
            <a:r>
              <a:rPr lang="en-US" dirty="0" smtClean="0"/>
              <a:t>application to query a patient demographics supplier to identify a patient for his lab exams. </a:t>
            </a:r>
          </a:p>
          <a:p>
            <a:pPr eaLnBrk="1" hangingPunct="1"/>
            <a:r>
              <a:rPr lang="en-US" dirty="0" smtClean="0"/>
              <a:t>As the application also needs the patient identifier in another Patient ID Domain in the </a:t>
            </a:r>
          </a:p>
          <a:p>
            <a:pPr eaLnBrk="1" hangingPunct="1"/>
            <a:r>
              <a:rPr lang="en-US" dirty="0" smtClean="0"/>
              <a:t>enterprise for results delivery, the application is configured to receive patient IDs from other </a:t>
            </a:r>
          </a:p>
          <a:p>
            <a:pPr eaLnBrk="1" hangingPunct="1"/>
            <a:r>
              <a:rPr lang="en-US" dirty="0" smtClean="0"/>
              <a:t>domains in the query response. </a:t>
            </a:r>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9008400E-1890-45A8-B533-E27D8D94FAFB}" type="slidenum">
              <a:rPr lang="en-US" smtClean="0"/>
              <a:pPr>
                <a:defRPr/>
              </a:pPr>
              <a:t>28</a:t>
            </a:fld>
            <a:endParaRPr lang="en-US" dirty="0"/>
          </a:p>
        </p:txBody>
      </p:sp>
    </p:spTree>
    <p:extLst>
      <p:ext uri="{BB962C8B-B14F-4D97-AF65-F5344CB8AC3E}">
        <p14:creationId xmlns:p14="http://schemas.microsoft.com/office/powerpoint/2010/main" val="2966817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r>
              <a:rPr lang="en-US" dirty="0" smtClean="0"/>
              <a:t>Left side indicates the various registration authorities, feeding into an MPI.  In the middle is MPI matching.  On the right are the various services leveraging something like an MPI.  On right notification, query, and xref.</a:t>
            </a:r>
          </a:p>
        </p:txBody>
      </p:sp>
      <p:sp>
        <p:nvSpPr>
          <p:cNvPr id="4" name="Slide Number Placeholder 3"/>
          <p:cNvSpPr>
            <a:spLocks noGrp="1"/>
          </p:cNvSpPr>
          <p:nvPr>
            <p:ph type="sldNum" sz="quarter" idx="5"/>
          </p:nvPr>
        </p:nvSpPr>
        <p:spPr/>
        <p:txBody>
          <a:bodyPr/>
          <a:lstStyle/>
          <a:p>
            <a:pPr>
              <a:defRPr/>
            </a:pPr>
            <a:fld id="{1E796E47-1FE3-44E1-8EE7-2256828D5F2D}" type="slidenum">
              <a:rPr lang="en-US" smtClean="0"/>
              <a:pPr>
                <a:defRPr/>
              </a:pPr>
              <a:t>29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1E796E47-1FE3-44E1-8EE7-2256828D5F2D}" type="slidenum">
              <a:rPr lang="en-US" smtClean="0"/>
              <a:pPr>
                <a:defRPr/>
              </a:pPr>
              <a:t>30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6666FF"/>
        </a:solidFill>
        <a:effectLst/>
      </p:bgPr>
    </p:bg>
    <p:spTree>
      <p:nvGrpSpPr>
        <p:cNvPr id="1" name=""/>
        <p:cNvGrpSpPr/>
        <p:nvPr/>
      </p:nvGrpSpPr>
      <p:grpSpPr>
        <a:xfrm>
          <a:off x="0" y="0"/>
          <a:ext cx="0" cy="0"/>
          <a:chOff x="0" y="0"/>
          <a:chExt cx="0" cy="0"/>
        </a:xfrm>
      </p:grpSpPr>
      <p:pic>
        <p:nvPicPr>
          <p:cNvPr id="4" name="Picture 19" descr="PowerPoint_bkgrd_lo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0" descr="ihe logo-with-TM-transparent-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5224463"/>
            <a:ext cx="16002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2"/>
          <p:cNvSpPr>
            <a:spLocks noChangeArrowheads="1"/>
          </p:cNvSpPr>
          <p:nvPr/>
        </p:nvSpPr>
        <p:spPr bwMode="auto">
          <a:xfrm>
            <a:off x="6248400" y="63579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a:r>
              <a:rPr lang="en-US" sz="1400" dirty="0">
                <a:latin typeface="Times New Roman" pitchFamily="18" charset="0"/>
              </a:rPr>
              <a:t>What IHE Delivers</a:t>
            </a:r>
          </a:p>
        </p:txBody>
      </p:sp>
      <p:sp>
        <p:nvSpPr>
          <p:cNvPr id="293893" name="Rectangle 5"/>
          <p:cNvSpPr>
            <a:spLocks noGrp="1" noChangeArrowheads="1"/>
          </p:cNvSpPr>
          <p:nvPr>
            <p:ph type="ctrTitle" sz="quarter"/>
          </p:nvPr>
        </p:nvSpPr>
        <p:spPr>
          <a:xfrm>
            <a:off x="685800" y="2286000"/>
            <a:ext cx="7772400" cy="1143000"/>
          </a:xfrm>
          <a:extLst>
            <a:ext uri="{909E8E84-426E-40dd-AFC4-6F175D3DCCD1}">
              <a14:hiddenFill xmlns:a14="http://schemas.microsoft.com/office/drawing/2010/main">
                <a:solidFill>
                  <a:schemeClr val="accent1"/>
                </a:solidFill>
              </a14:hiddenFill>
            </a:ext>
          </a:extLst>
        </p:spPr>
        <p:txBody>
          <a:bodyPr anchor="b"/>
          <a:lstStyle>
            <a:lvl1pPr>
              <a:defRPr>
                <a:solidFill>
                  <a:schemeClr val="tx1"/>
                </a:solidFill>
              </a:defRPr>
            </a:lvl1pPr>
          </a:lstStyle>
          <a:p>
            <a:pPr lvl="0"/>
            <a:r>
              <a:rPr lang="en-US" noProof="0" smtClean="0"/>
              <a:t>Click to edit Master title style</a:t>
            </a:r>
          </a:p>
        </p:txBody>
      </p:sp>
      <p:sp>
        <p:nvSpPr>
          <p:cNvPr id="293894" name="Rectangle 6"/>
          <p:cNvSpPr>
            <a:spLocks noGrp="1" noChangeArrowheads="1"/>
          </p:cNvSpPr>
          <p:nvPr>
            <p:ph type="subTitle" sz="quarter" idx="1"/>
          </p:nvPr>
        </p:nvSpPr>
        <p:spPr>
          <a:xfrm>
            <a:off x="381000" y="5257800"/>
            <a:ext cx="6400800" cy="990600"/>
          </a:xfrm>
        </p:spPr>
        <p:txBody>
          <a:bodyPr lIns="92075" tIns="46038" rIns="92075" bIns="46038" anchor="ctr"/>
          <a:lstStyle>
            <a:lvl1pPr marL="0" indent="0">
              <a:buFont typeface="Wingdings" pitchFamily="2" charset="2"/>
              <a:buNone/>
              <a:defRPr sz="2400">
                <a:solidFill>
                  <a:schemeClr val="bg2"/>
                </a:solidFill>
                <a:effectLst/>
              </a:defRPr>
            </a:lvl1pPr>
          </a:lstStyle>
          <a:p>
            <a:pPr lvl="0"/>
            <a:r>
              <a:rPr lang="en-US" noProof="0" smtClean="0"/>
              <a:t>Click to edit Master subtitle style</a:t>
            </a:r>
          </a:p>
        </p:txBody>
      </p:sp>
      <p:sp>
        <p:nvSpPr>
          <p:cNvPr id="7" name="Rectangle 9"/>
          <p:cNvSpPr>
            <a:spLocks noGrp="1" noChangeArrowheads="1"/>
          </p:cNvSpPr>
          <p:nvPr>
            <p:ph type="sldNum" sz="quarter" idx="10"/>
          </p:nvPr>
        </p:nvSpPr>
        <p:spPr>
          <a:xfrm>
            <a:off x="3733800" y="6357938"/>
            <a:ext cx="1295400" cy="457200"/>
          </a:xfrm>
        </p:spPr>
        <p:txBody>
          <a:bodyPr/>
          <a:lstStyle>
            <a:lvl1pPr>
              <a:defRPr>
                <a:latin typeface="+mn-lt"/>
              </a:defRPr>
            </a:lvl1pPr>
          </a:lstStyle>
          <a:p>
            <a:pPr>
              <a:defRPr/>
            </a:pPr>
            <a:fld id="{5B187925-1B6F-408C-9E8F-070C6FC4B133}" type="slidenum">
              <a:rPr lang="en-US"/>
              <a:pPr>
                <a:defRPr/>
              </a:pPr>
              <a:t>‹#›</a:t>
            </a:fld>
            <a:endParaRPr lang="en-US" dirty="0"/>
          </a:p>
        </p:txBody>
      </p:sp>
    </p:spTree>
    <p:extLst>
      <p:ext uri="{BB962C8B-B14F-4D97-AF65-F5344CB8AC3E}">
        <p14:creationId xmlns:p14="http://schemas.microsoft.com/office/powerpoint/2010/main" val="3865215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fld id="{9003EEA1-2A01-470D-8703-93D0ECBE42E5}" type="datetime4">
              <a:rPr lang="en-US"/>
              <a:pPr>
                <a:defRPr/>
              </a:pPr>
              <a:t>March 6, 2012</a:t>
            </a:fld>
            <a:endParaRPr lang="en-US" dirty="0"/>
          </a:p>
        </p:txBody>
      </p:sp>
      <p:sp>
        <p:nvSpPr>
          <p:cNvPr id="5" name="Rectangle 1034"/>
          <p:cNvSpPr>
            <a:spLocks noGrp="1" noChangeArrowheads="1"/>
          </p:cNvSpPr>
          <p:nvPr>
            <p:ph type="sldNum" sz="quarter" idx="11"/>
          </p:nvPr>
        </p:nvSpPr>
        <p:spPr>
          <a:ln/>
        </p:spPr>
        <p:txBody>
          <a:bodyPr/>
          <a:lstStyle>
            <a:lvl1pPr>
              <a:defRPr/>
            </a:lvl1pPr>
          </a:lstStyle>
          <a:p>
            <a:pPr>
              <a:defRPr/>
            </a:pPr>
            <a:fld id="{25C92656-BF03-4397-889F-A58488FCDB06}" type="slidenum">
              <a:rPr lang="en-US"/>
              <a:pPr>
                <a:defRPr/>
              </a:pPr>
              <a:t>‹#›</a:t>
            </a:fld>
            <a:endParaRPr lang="en-US" dirty="0"/>
          </a:p>
        </p:txBody>
      </p:sp>
    </p:spTree>
    <p:extLst>
      <p:ext uri="{BB962C8B-B14F-4D97-AF65-F5344CB8AC3E}">
        <p14:creationId xmlns:p14="http://schemas.microsoft.com/office/powerpoint/2010/main" val="630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
            <a:ext cx="19431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
            <a:ext cx="56769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fld id="{864793DE-FDD9-4A7E-AF42-FF9D60213DBB}" type="datetime4">
              <a:rPr lang="en-US"/>
              <a:pPr>
                <a:defRPr/>
              </a:pPr>
              <a:t>March 6, 2012</a:t>
            </a:fld>
            <a:endParaRPr lang="en-US" dirty="0"/>
          </a:p>
        </p:txBody>
      </p:sp>
      <p:sp>
        <p:nvSpPr>
          <p:cNvPr id="5" name="Rectangle 1034"/>
          <p:cNvSpPr>
            <a:spLocks noGrp="1" noChangeArrowheads="1"/>
          </p:cNvSpPr>
          <p:nvPr>
            <p:ph type="sldNum" sz="quarter" idx="11"/>
          </p:nvPr>
        </p:nvSpPr>
        <p:spPr>
          <a:ln/>
        </p:spPr>
        <p:txBody>
          <a:bodyPr/>
          <a:lstStyle>
            <a:lvl1pPr>
              <a:defRPr/>
            </a:lvl1pPr>
          </a:lstStyle>
          <a:p>
            <a:pPr>
              <a:defRPr/>
            </a:pPr>
            <a:fld id="{CCE2544F-0EB0-4C69-AFC2-58C0A4D683D6}" type="slidenum">
              <a:rPr lang="en-US"/>
              <a:pPr>
                <a:defRPr/>
              </a:pPr>
              <a:t>‹#›</a:t>
            </a:fld>
            <a:endParaRPr lang="en-US" dirty="0"/>
          </a:p>
        </p:txBody>
      </p:sp>
    </p:spTree>
    <p:extLst>
      <p:ext uri="{BB962C8B-B14F-4D97-AF65-F5344CB8AC3E}">
        <p14:creationId xmlns:p14="http://schemas.microsoft.com/office/powerpoint/2010/main" val="2480414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3" name="Picture 7" descr="Closing Glob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quarter" idx="10"/>
          </p:nvPr>
        </p:nvSpPr>
        <p:spPr/>
        <p:txBody>
          <a:bodyPr/>
          <a:lstStyle>
            <a:lvl1pPr>
              <a:defRPr/>
            </a:lvl1pPr>
          </a:lstStyle>
          <a:p>
            <a:pPr>
              <a:defRPr/>
            </a:pPr>
            <a:fld id="{5CE98108-557A-4631-905E-0ECE833C494F}" type="datetime4">
              <a:rPr lang="en-US"/>
              <a:pPr>
                <a:defRPr/>
              </a:pPr>
              <a:t>March 6, 2012</a:t>
            </a:fld>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0B5C21C-FA6F-408F-A108-18386DA87FC7}" type="slidenum">
              <a:rPr lang="en-US"/>
              <a:pPr>
                <a:defRPr/>
              </a:pPr>
              <a:t>‹#›</a:t>
            </a:fld>
            <a:endParaRPr lang="en-US" dirty="0"/>
          </a:p>
        </p:txBody>
      </p:sp>
    </p:spTree>
    <p:extLst>
      <p:ext uri="{BB962C8B-B14F-4D97-AF65-F5344CB8AC3E}">
        <p14:creationId xmlns:p14="http://schemas.microsoft.com/office/powerpoint/2010/main" val="2058637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762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85800" y="6400800"/>
            <a:ext cx="1905000" cy="457200"/>
          </a:xfrm>
        </p:spPr>
        <p:txBody>
          <a:bodyPr/>
          <a:lstStyle>
            <a:lvl1pPr>
              <a:defRPr dirty="0"/>
            </a:lvl1pPr>
          </a:lstStyle>
          <a:p>
            <a:pPr>
              <a:defRPr/>
            </a:pPr>
            <a:r>
              <a:rPr lang="en-US" dirty="0"/>
              <a:t>August 18, 2005</a:t>
            </a:r>
          </a:p>
        </p:txBody>
      </p:sp>
      <p:sp>
        <p:nvSpPr>
          <p:cNvPr id="8" name="Footer Placeholder 7"/>
          <p:cNvSpPr>
            <a:spLocks noGrp="1"/>
          </p:cNvSpPr>
          <p:nvPr>
            <p:ph type="ftr" sz="quarter" idx="11"/>
          </p:nvPr>
        </p:nvSpPr>
        <p:spPr>
          <a:xfrm>
            <a:off x="6248400" y="6400800"/>
            <a:ext cx="2895600" cy="457200"/>
          </a:xfrm>
          <a:prstGeom prst="rect">
            <a:avLst/>
          </a:prstGeom>
        </p:spPr>
        <p:txBody>
          <a:bodyPr/>
          <a:lstStyle>
            <a:lvl1pPr>
              <a:buClr>
                <a:schemeClr val="bg1"/>
              </a:buClr>
              <a:buSzPct val="100000"/>
              <a:buFont typeface="Wingdings" pitchFamily="2" charset="2"/>
              <a:buNone/>
              <a:defRPr dirty="0">
                <a:effectLst>
                  <a:outerShdw blurRad="38100" dist="38100" dir="2700000" algn="tl">
                    <a:srgbClr val="000000">
                      <a:alpha val="43137"/>
                    </a:srgbClr>
                  </a:outerShdw>
                </a:effectLst>
                <a:cs typeface="+mn-cs"/>
              </a:defRPr>
            </a:lvl1pPr>
          </a:lstStyle>
          <a:p>
            <a:pPr>
              <a:defRPr/>
            </a:pPr>
            <a:r>
              <a:rPr lang="en-US" dirty="0"/>
              <a:t>IHE Technical Webinar</a:t>
            </a:r>
          </a:p>
        </p:txBody>
      </p:sp>
      <p:sp>
        <p:nvSpPr>
          <p:cNvPr id="9" name="Slide Number Placeholder 8"/>
          <p:cNvSpPr>
            <a:spLocks noGrp="1"/>
          </p:cNvSpPr>
          <p:nvPr>
            <p:ph type="sldNum" sz="quarter" idx="12"/>
          </p:nvPr>
        </p:nvSpPr>
        <p:spPr>
          <a:xfrm>
            <a:off x="3657600" y="6400800"/>
            <a:ext cx="1905000" cy="457200"/>
          </a:xfrm>
        </p:spPr>
        <p:txBody>
          <a:bodyPr/>
          <a:lstStyle>
            <a:lvl1pPr>
              <a:defRPr/>
            </a:lvl1pPr>
          </a:lstStyle>
          <a:p>
            <a:pPr>
              <a:defRPr/>
            </a:pPr>
            <a:fld id="{3DF9C546-30DE-4F2E-9CEB-69A1574AFE06}" type="slidenum">
              <a:rPr lang="en-US"/>
              <a:pPr>
                <a:defRPr/>
              </a:pPr>
              <a:t>‹#›</a:t>
            </a:fld>
            <a:endParaRPr lang="en-US" dirty="0"/>
          </a:p>
        </p:txBody>
      </p:sp>
    </p:spTree>
    <p:extLst>
      <p:ext uri="{BB962C8B-B14F-4D97-AF65-F5344CB8AC3E}">
        <p14:creationId xmlns:p14="http://schemas.microsoft.com/office/powerpoint/2010/main" val="3424474288"/>
      </p:ext>
    </p:extLst>
  </p:cSld>
  <p:clrMapOvr>
    <a:masterClrMapping/>
  </p:clrMapOvr>
  <p:transition xmlns:p14="http://schemas.microsoft.com/office/powerpoint/2010/main" spd="slow" advTm="1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fld id="{277B1B4B-B478-4C84-B34F-3A0A642A45FE}" type="datetime4">
              <a:rPr lang="en-US"/>
              <a:pPr>
                <a:defRPr/>
              </a:pPr>
              <a:t>March 6, 2012</a:t>
            </a:fld>
            <a:endParaRPr lang="en-US" dirty="0"/>
          </a:p>
        </p:txBody>
      </p:sp>
      <p:sp>
        <p:nvSpPr>
          <p:cNvPr id="5" name="Rectangle 1034"/>
          <p:cNvSpPr>
            <a:spLocks noGrp="1" noChangeArrowheads="1"/>
          </p:cNvSpPr>
          <p:nvPr>
            <p:ph type="sldNum" sz="quarter" idx="11"/>
          </p:nvPr>
        </p:nvSpPr>
        <p:spPr>
          <a:ln/>
        </p:spPr>
        <p:txBody>
          <a:bodyPr/>
          <a:lstStyle>
            <a:lvl1pPr>
              <a:defRPr/>
            </a:lvl1pPr>
          </a:lstStyle>
          <a:p>
            <a:pPr>
              <a:defRPr/>
            </a:pPr>
            <a:fld id="{8F53052B-12B3-4AEF-B60E-421C5D362523}" type="slidenum">
              <a:rPr lang="en-US"/>
              <a:pPr>
                <a:defRPr/>
              </a:pPr>
              <a:t>‹#›</a:t>
            </a:fld>
            <a:endParaRPr lang="en-US" dirty="0"/>
          </a:p>
        </p:txBody>
      </p:sp>
    </p:spTree>
    <p:extLst>
      <p:ext uri="{BB962C8B-B14F-4D97-AF65-F5344CB8AC3E}">
        <p14:creationId xmlns:p14="http://schemas.microsoft.com/office/powerpoint/2010/main" val="1993692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Text Placeholder 4"/>
          <p:cNvSpPr>
            <a:spLocks noGrp="1"/>
          </p:cNvSpPr>
          <p:nvPr>
            <p:ph type="body" idx="4294967295"/>
          </p:nvPr>
        </p:nvSpPr>
        <p:spPr>
          <a:xfrm>
            <a:off x="1066800" y="3505200"/>
            <a:ext cx="7077075" cy="598488"/>
          </a:xfrm>
        </p:spPr>
        <p:txBody>
          <a:bodyPr anchor="b"/>
          <a:lstStyle/>
          <a:p>
            <a:endParaRPr lang="en-US" dirty="0"/>
          </a:p>
        </p:txBody>
      </p:sp>
      <p:sp>
        <p:nvSpPr>
          <p:cNvPr id="7" name="Title 3"/>
          <p:cNvSpPr>
            <a:spLocks noGrp="1"/>
          </p:cNvSpPr>
          <p:nvPr>
            <p:ph type="title" idx="4294967295"/>
          </p:nvPr>
        </p:nvSpPr>
        <p:spPr>
          <a:xfrm>
            <a:off x="838200" y="2362201"/>
            <a:ext cx="7772400" cy="1295400"/>
          </a:xfrm>
        </p:spPr>
        <p:txBody>
          <a:bodyPr lIns="91440" tIns="45720" rIns="91440" bIns="45720" anchor="t"/>
          <a:lstStyle>
            <a:lvl1pPr>
              <a:defRPr>
                <a:solidFill>
                  <a:schemeClr val="tx1"/>
                </a:solidFill>
              </a:defRPr>
            </a:lvl1pPr>
          </a:lstStyle>
          <a:p>
            <a:endParaRPr lang="en-US" dirty="0"/>
          </a:p>
        </p:txBody>
      </p:sp>
      <p:sp>
        <p:nvSpPr>
          <p:cNvPr id="4" name="Rectangle 1032"/>
          <p:cNvSpPr>
            <a:spLocks noGrp="1" noChangeArrowheads="1"/>
          </p:cNvSpPr>
          <p:nvPr>
            <p:ph type="dt" sz="quarter" idx="10"/>
          </p:nvPr>
        </p:nvSpPr>
        <p:spPr>
          <a:ln/>
        </p:spPr>
        <p:txBody>
          <a:bodyPr/>
          <a:lstStyle>
            <a:lvl1pPr>
              <a:defRPr/>
            </a:lvl1pPr>
          </a:lstStyle>
          <a:p>
            <a:pPr>
              <a:defRPr/>
            </a:pPr>
            <a:fld id="{D60F0438-B6E0-430D-9FDE-D0D2A35B37F5}" type="datetime4">
              <a:rPr lang="en-US"/>
              <a:pPr>
                <a:defRPr/>
              </a:pPr>
              <a:t>March 6, 2012</a:t>
            </a:fld>
            <a:endParaRPr lang="en-US" dirty="0"/>
          </a:p>
        </p:txBody>
      </p:sp>
      <p:sp>
        <p:nvSpPr>
          <p:cNvPr id="5" name="Rectangle 1034"/>
          <p:cNvSpPr>
            <a:spLocks noGrp="1" noChangeArrowheads="1"/>
          </p:cNvSpPr>
          <p:nvPr>
            <p:ph type="sldNum" sz="quarter" idx="11"/>
          </p:nvPr>
        </p:nvSpPr>
        <p:spPr>
          <a:ln/>
        </p:spPr>
        <p:txBody>
          <a:bodyPr/>
          <a:lstStyle>
            <a:lvl1pPr>
              <a:defRPr/>
            </a:lvl1pPr>
          </a:lstStyle>
          <a:p>
            <a:pPr>
              <a:defRPr/>
            </a:pPr>
            <a:fld id="{B1549201-4F5A-49F8-AD94-4FBD1FA51387}" type="slidenum">
              <a:rPr lang="en-US"/>
              <a:pPr>
                <a:defRPr/>
              </a:pPr>
              <a:t>‹#›</a:t>
            </a:fld>
            <a:endParaRPr lang="en-US" dirty="0"/>
          </a:p>
        </p:txBody>
      </p:sp>
    </p:spTree>
    <p:extLst>
      <p:ext uri="{BB962C8B-B14F-4D97-AF65-F5344CB8AC3E}">
        <p14:creationId xmlns:p14="http://schemas.microsoft.com/office/powerpoint/2010/main" val="3974499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2"/>
          <p:cNvSpPr>
            <a:spLocks noGrp="1" noChangeArrowheads="1"/>
          </p:cNvSpPr>
          <p:nvPr>
            <p:ph type="dt" sz="quarter" idx="10"/>
          </p:nvPr>
        </p:nvSpPr>
        <p:spPr>
          <a:ln/>
        </p:spPr>
        <p:txBody>
          <a:bodyPr/>
          <a:lstStyle>
            <a:lvl1pPr>
              <a:defRPr/>
            </a:lvl1pPr>
          </a:lstStyle>
          <a:p>
            <a:pPr>
              <a:defRPr/>
            </a:pPr>
            <a:fld id="{91A5520D-54FE-458E-A18E-20B804BF016E}" type="datetime4">
              <a:rPr lang="en-US"/>
              <a:pPr>
                <a:defRPr/>
              </a:pPr>
              <a:t>March 6, 2012</a:t>
            </a:fld>
            <a:endParaRPr lang="en-US" dirty="0"/>
          </a:p>
        </p:txBody>
      </p:sp>
      <p:sp>
        <p:nvSpPr>
          <p:cNvPr id="6" name="Rectangle 1034"/>
          <p:cNvSpPr>
            <a:spLocks noGrp="1" noChangeArrowheads="1"/>
          </p:cNvSpPr>
          <p:nvPr>
            <p:ph type="sldNum" sz="quarter" idx="11"/>
          </p:nvPr>
        </p:nvSpPr>
        <p:spPr>
          <a:ln/>
        </p:spPr>
        <p:txBody>
          <a:bodyPr/>
          <a:lstStyle>
            <a:lvl1pPr>
              <a:defRPr/>
            </a:lvl1pPr>
          </a:lstStyle>
          <a:p>
            <a:pPr>
              <a:defRPr/>
            </a:pPr>
            <a:fld id="{AEFD389D-7D71-4432-9E95-130C45709D75}" type="slidenum">
              <a:rPr lang="en-US"/>
              <a:pPr>
                <a:defRPr/>
              </a:pPr>
              <a:t>‹#›</a:t>
            </a:fld>
            <a:endParaRPr lang="en-US" dirty="0"/>
          </a:p>
        </p:txBody>
      </p:sp>
    </p:spTree>
    <p:extLst>
      <p:ext uri="{BB962C8B-B14F-4D97-AF65-F5344CB8AC3E}">
        <p14:creationId xmlns:p14="http://schemas.microsoft.com/office/powerpoint/2010/main" val="1317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2"/>
          <p:cNvSpPr>
            <a:spLocks noGrp="1" noChangeArrowheads="1"/>
          </p:cNvSpPr>
          <p:nvPr>
            <p:ph type="dt" sz="quarter" idx="10"/>
          </p:nvPr>
        </p:nvSpPr>
        <p:spPr>
          <a:ln/>
        </p:spPr>
        <p:txBody>
          <a:bodyPr/>
          <a:lstStyle>
            <a:lvl1pPr>
              <a:defRPr/>
            </a:lvl1pPr>
          </a:lstStyle>
          <a:p>
            <a:pPr>
              <a:defRPr/>
            </a:pPr>
            <a:fld id="{2E1B4953-073A-4D67-A1E8-4E0CB58C3C86}" type="datetime4">
              <a:rPr lang="en-US"/>
              <a:pPr>
                <a:defRPr/>
              </a:pPr>
              <a:t>March 6, 2012</a:t>
            </a:fld>
            <a:endParaRPr lang="en-US" dirty="0"/>
          </a:p>
        </p:txBody>
      </p:sp>
      <p:sp>
        <p:nvSpPr>
          <p:cNvPr id="8" name="Rectangle 1034"/>
          <p:cNvSpPr>
            <a:spLocks noGrp="1" noChangeArrowheads="1"/>
          </p:cNvSpPr>
          <p:nvPr>
            <p:ph type="sldNum" sz="quarter" idx="11"/>
          </p:nvPr>
        </p:nvSpPr>
        <p:spPr>
          <a:ln/>
        </p:spPr>
        <p:txBody>
          <a:bodyPr/>
          <a:lstStyle>
            <a:lvl1pPr>
              <a:defRPr/>
            </a:lvl1pPr>
          </a:lstStyle>
          <a:p>
            <a:pPr>
              <a:defRPr/>
            </a:pPr>
            <a:fld id="{5DFA4FF2-3629-4121-BCAF-1A0E72DC1880}" type="slidenum">
              <a:rPr lang="en-US"/>
              <a:pPr>
                <a:defRPr/>
              </a:pPr>
              <a:t>‹#›</a:t>
            </a:fld>
            <a:endParaRPr lang="en-US" dirty="0"/>
          </a:p>
        </p:txBody>
      </p:sp>
    </p:spTree>
    <p:extLst>
      <p:ext uri="{BB962C8B-B14F-4D97-AF65-F5344CB8AC3E}">
        <p14:creationId xmlns:p14="http://schemas.microsoft.com/office/powerpoint/2010/main" val="429099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2"/>
          <p:cNvSpPr>
            <a:spLocks noGrp="1" noChangeArrowheads="1"/>
          </p:cNvSpPr>
          <p:nvPr>
            <p:ph type="dt" sz="quarter" idx="10"/>
          </p:nvPr>
        </p:nvSpPr>
        <p:spPr>
          <a:ln/>
        </p:spPr>
        <p:txBody>
          <a:bodyPr/>
          <a:lstStyle>
            <a:lvl1pPr>
              <a:defRPr/>
            </a:lvl1pPr>
          </a:lstStyle>
          <a:p>
            <a:pPr>
              <a:defRPr/>
            </a:pPr>
            <a:fld id="{10B227DA-61B1-48C3-84EC-4192DE00D731}" type="datetime4">
              <a:rPr lang="en-US"/>
              <a:pPr>
                <a:defRPr/>
              </a:pPr>
              <a:t>March 6, 2012</a:t>
            </a:fld>
            <a:endParaRPr lang="en-US" dirty="0"/>
          </a:p>
        </p:txBody>
      </p:sp>
      <p:sp>
        <p:nvSpPr>
          <p:cNvPr id="4" name="Rectangle 1034"/>
          <p:cNvSpPr>
            <a:spLocks noGrp="1" noChangeArrowheads="1"/>
          </p:cNvSpPr>
          <p:nvPr>
            <p:ph type="sldNum" sz="quarter" idx="11"/>
          </p:nvPr>
        </p:nvSpPr>
        <p:spPr>
          <a:ln/>
        </p:spPr>
        <p:txBody>
          <a:bodyPr/>
          <a:lstStyle>
            <a:lvl1pPr>
              <a:defRPr/>
            </a:lvl1pPr>
          </a:lstStyle>
          <a:p>
            <a:pPr>
              <a:defRPr/>
            </a:pPr>
            <a:fld id="{65CD725C-C410-408F-9092-57ABACA0255D}" type="slidenum">
              <a:rPr lang="en-US"/>
              <a:pPr>
                <a:defRPr/>
              </a:pPr>
              <a:t>‹#›</a:t>
            </a:fld>
            <a:endParaRPr lang="en-US" dirty="0"/>
          </a:p>
        </p:txBody>
      </p:sp>
    </p:spTree>
    <p:extLst>
      <p:ext uri="{BB962C8B-B14F-4D97-AF65-F5344CB8AC3E}">
        <p14:creationId xmlns:p14="http://schemas.microsoft.com/office/powerpoint/2010/main" val="373683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2"/>
          <p:cNvSpPr>
            <a:spLocks noGrp="1" noChangeArrowheads="1"/>
          </p:cNvSpPr>
          <p:nvPr>
            <p:ph type="dt" sz="quarter" idx="10"/>
          </p:nvPr>
        </p:nvSpPr>
        <p:spPr>
          <a:ln/>
        </p:spPr>
        <p:txBody>
          <a:bodyPr/>
          <a:lstStyle>
            <a:lvl1pPr>
              <a:defRPr/>
            </a:lvl1pPr>
          </a:lstStyle>
          <a:p>
            <a:pPr>
              <a:defRPr/>
            </a:pPr>
            <a:fld id="{BF56F838-69D4-4CF5-9E2B-E48E66CAC5D5}" type="datetime4">
              <a:rPr lang="en-US"/>
              <a:pPr>
                <a:defRPr/>
              </a:pPr>
              <a:t>March 6, 2012</a:t>
            </a:fld>
            <a:endParaRPr lang="en-US" dirty="0"/>
          </a:p>
        </p:txBody>
      </p:sp>
      <p:sp>
        <p:nvSpPr>
          <p:cNvPr id="3" name="Rectangle 1034"/>
          <p:cNvSpPr>
            <a:spLocks noGrp="1" noChangeArrowheads="1"/>
          </p:cNvSpPr>
          <p:nvPr>
            <p:ph type="sldNum" sz="quarter" idx="11"/>
          </p:nvPr>
        </p:nvSpPr>
        <p:spPr>
          <a:ln/>
        </p:spPr>
        <p:txBody>
          <a:bodyPr/>
          <a:lstStyle>
            <a:lvl1pPr>
              <a:defRPr/>
            </a:lvl1pPr>
          </a:lstStyle>
          <a:p>
            <a:pPr>
              <a:defRPr/>
            </a:pPr>
            <a:fld id="{8D4EBF32-65FE-43F4-8E20-C8EF24032BE8}" type="slidenum">
              <a:rPr lang="en-US"/>
              <a:pPr>
                <a:defRPr/>
              </a:pPr>
              <a:t>‹#›</a:t>
            </a:fld>
            <a:endParaRPr lang="en-US" dirty="0"/>
          </a:p>
        </p:txBody>
      </p:sp>
    </p:spTree>
    <p:extLst>
      <p:ext uri="{BB962C8B-B14F-4D97-AF65-F5344CB8AC3E}">
        <p14:creationId xmlns:p14="http://schemas.microsoft.com/office/powerpoint/2010/main" val="329887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fld id="{1DAD4A7D-4583-4131-BC7A-DA98028B7574}" type="datetime4">
              <a:rPr lang="en-US"/>
              <a:pPr>
                <a:defRPr/>
              </a:pPr>
              <a:t>March 6, 2012</a:t>
            </a:fld>
            <a:endParaRPr lang="en-US" dirty="0"/>
          </a:p>
        </p:txBody>
      </p:sp>
      <p:sp>
        <p:nvSpPr>
          <p:cNvPr id="6" name="Rectangle 1034"/>
          <p:cNvSpPr>
            <a:spLocks noGrp="1" noChangeArrowheads="1"/>
          </p:cNvSpPr>
          <p:nvPr>
            <p:ph type="sldNum" sz="quarter" idx="11"/>
          </p:nvPr>
        </p:nvSpPr>
        <p:spPr>
          <a:ln/>
        </p:spPr>
        <p:txBody>
          <a:bodyPr/>
          <a:lstStyle>
            <a:lvl1pPr>
              <a:defRPr/>
            </a:lvl1pPr>
          </a:lstStyle>
          <a:p>
            <a:pPr>
              <a:defRPr/>
            </a:pPr>
            <a:fld id="{4FF71D24-0122-452B-A6DD-524FAFA0B0DF}" type="slidenum">
              <a:rPr lang="en-US"/>
              <a:pPr>
                <a:defRPr/>
              </a:pPr>
              <a:t>‹#›</a:t>
            </a:fld>
            <a:endParaRPr lang="en-US" dirty="0"/>
          </a:p>
        </p:txBody>
      </p:sp>
    </p:spTree>
    <p:extLst>
      <p:ext uri="{BB962C8B-B14F-4D97-AF65-F5344CB8AC3E}">
        <p14:creationId xmlns:p14="http://schemas.microsoft.com/office/powerpoint/2010/main" val="115095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fld id="{5B9C289D-67BB-46AF-98EC-D8D156713BC3}" type="datetime4">
              <a:rPr lang="en-US"/>
              <a:pPr>
                <a:defRPr/>
              </a:pPr>
              <a:t>March 6, 2012</a:t>
            </a:fld>
            <a:endParaRPr lang="en-US" dirty="0"/>
          </a:p>
        </p:txBody>
      </p:sp>
      <p:sp>
        <p:nvSpPr>
          <p:cNvPr id="6" name="Rectangle 1034"/>
          <p:cNvSpPr>
            <a:spLocks noGrp="1" noChangeArrowheads="1"/>
          </p:cNvSpPr>
          <p:nvPr>
            <p:ph type="sldNum" sz="quarter" idx="11"/>
          </p:nvPr>
        </p:nvSpPr>
        <p:spPr>
          <a:ln/>
        </p:spPr>
        <p:txBody>
          <a:bodyPr/>
          <a:lstStyle>
            <a:lvl1pPr>
              <a:defRPr/>
            </a:lvl1pPr>
          </a:lstStyle>
          <a:p>
            <a:pPr>
              <a:defRPr/>
            </a:pPr>
            <a:fld id="{3A6DCCC5-3455-4D5B-94E1-C73DDDE1E865}" type="slidenum">
              <a:rPr lang="en-US"/>
              <a:pPr>
                <a:defRPr/>
              </a:pPr>
              <a:t>‹#›</a:t>
            </a:fld>
            <a:endParaRPr lang="en-US" dirty="0"/>
          </a:p>
        </p:txBody>
      </p:sp>
    </p:spTree>
    <p:extLst>
      <p:ext uri="{BB962C8B-B14F-4D97-AF65-F5344CB8AC3E}">
        <p14:creationId xmlns:p14="http://schemas.microsoft.com/office/powerpoint/2010/main" val="3028676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6" Type="http://schemas.openxmlformats.org/officeDocument/2006/relationships/image" Target="../media/image2.jpeg"/><Relationship Id="rId17"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1026" name="Picture 1041" descr="Banner-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7" name="Line 1037"/>
          <p:cNvSpPr>
            <a:spLocks noChangeShapeType="1"/>
          </p:cNvSpPr>
          <p:nvPr/>
        </p:nvSpPr>
        <p:spPr bwMode="auto">
          <a:xfrm>
            <a:off x="0" y="912813"/>
            <a:ext cx="91440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1028" name="Rectangle 1030"/>
          <p:cNvSpPr>
            <a:spLocks noGrp="1" noChangeArrowheads="1"/>
          </p:cNvSpPr>
          <p:nvPr>
            <p:ph type="body" idx="1"/>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2872" name="Rectangle 1032"/>
          <p:cNvSpPr>
            <a:spLocks noGrp="1" noChangeArrowheads="1"/>
          </p:cNvSpPr>
          <p:nvPr>
            <p:ph type="dt" sz="quarter" idx="2"/>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buClrTx/>
              <a:buSzTx/>
              <a:buFontTx/>
              <a:buNone/>
              <a:defRPr sz="1400">
                <a:effectLst/>
                <a:latin typeface="Times New Roman" pitchFamily="18" charset="0"/>
                <a:cs typeface="+mn-cs"/>
              </a:defRPr>
            </a:lvl1pPr>
          </a:lstStyle>
          <a:p>
            <a:pPr>
              <a:defRPr/>
            </a:pPr>
            <a:fld id="{8480D97C-30FE-4AA8-8C87-161C0C0647C8}" type="datetime4">
              <a:rPr lang="en-US"/>
              <a:pPr>
                <a:defRPr/>
              </a:pPr>
              <a:t>March 6, 2012</a:t>
            </a:fld>
            <a:endParaRPr lang="en-US" dirty="0"/>
          </a:p>
        </p:txBody>
      </p:sp>
      <p:sp>
        <p:nvSpPr>
          <p:cNvPr id="292874" name="Rectangle 1034"/>
          <p:cNvSpPr>
            <a:spLocks noGrp="1" noChangeArrowheads="1"/>
          </p:cNvSpPr>
          <p:nvPr>
            <p:ph type="sldNum" sz="quarter" idx="4"/>
          </p:nvPr>
        </p:nvSpPr>
        <p:spPr bwMode="auto">
          <a:xfrm>
            <a:off x="7626350" y="6337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buClrTx/>
              <a:buSzTx/>
              <a:buFontTx/>
              <a:buNone/>
              <a:defRPr sz="1600" b="1">
                <a:effectLst/>
                <a:latin typeface="Times New Roman" pitchFamily="18" charset="0"/>
                <a:cs typeface="+mn-cs"/>
              </a:defRPr>
            </a:lvl1pPr>
          </a:lstStyle>
          <a:p>
            <a:pPr>
              <a:defRPr/>
            </a:pPr>
            <a:fld id="{B3A931BD-9F24-446C-A928-EE3EC284FDB0}" type="slidenum">
              <a:rPr lang="en-US"/>
              <a:pPr>
                <a:defRPr/>
              </a:pPr>
              <a:t>‹#›</a:t>
            </a:fld>
            <a:endParaRPr lang="en-US" dirty="0"/>
          </a:p>
        </p:txBody>
      </p:sp>
      <p:pic>
        <p:nvPicPr>
          <p:cNvPr id="1031" name="Picture 1038" descr="taglin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6429375"/>
            <a:ext cx="3962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29"/>
          <p:cNvSpPr>
            <a:spLocks noGrp="1" noChangeArrowheads="1"/>
          </p:cNvSpPr>
          <p:nvPr>
            <p:ph type="title"/>
          </p:nvPr>
        </p:nvSpPr>
        <p:spPr bwMode="auto">
          <a:xfrm>
            <a:off x="685800" y="38100"/>
            <a:ext cx="77724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 id="2147483700" r:id="rId13"/>
  </p:sldLayoutIdLst>
  <p:timing>
    <p:tnLst>
      <p:par>
        <p:cTn xmlns:p14="http://schemas.microsoft.com/office/powerpoint/2010/main" id="1" dur="indefinite" restart="never" nodeType="tmRoot"/>
      </p:par>
    </p:tnLst>
  </p:timing>
  <p:hf hdr="0" ftr="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Arial" pitchFamily="34" charset="0"/>
        </a:defRPr>
      </a:lvl2pPr>
      <a:lvl3pPr algn="ctr" rtl="0" eaLnBrk="0" fontAlgn="base" hangingPunct="0">
        <a:spcBef>
          <a:spcPct val="0"/>
        </a:spcBef>
        <a:spcAft>
          <a:spcPct val="0"/>
        </a:spcAft>
        <a:defRPr sz="4400">
          <a:solidFill>
            <a:schemeClr val="bg2"/>
          </a:solidFill>
          <a:latin typeface="Arial" pitchFamily="34" charset="0"/>
        </a:defRPr>
      </a:lvl3pPr>
      <a:lvl4pPr algn="ctr" rtl="0" eaLnBrk="0" fontAlgn="base" hangingPunct="0">
        <a:spcBef>
          <a:spcPct val="0"/>
        </a:spcBef>
        <a:spcAft>
          <a:spcPct val="0"/>
        </a:spcAft>
        <a:defRPr sz="4400">
          <a:solidFill>
            <a:schemeClr val="bg2"/>
          </a:solidFill>
          <a:latin typeface="Arial" pitchFamily="34" charset="0"/>
        </a:defRPr>
      </a:lvl4pPr>
      <a:lvl5pPr algn="ctr" rtl="0" eaLnBrk="0" fontAlgn="base" hangingPunct="0">
        <a:spcBef>
          <a:spcPct val="0"/>
        </a:spcBef>
        <a:spcAft>
          <a:spcPct val="0"/>
        </a:spcAft>
        <a:defRPr sz="4400">
          <a:solidFill>
            <a:schemeClr val="bg2"/>
          </a:solidFill>
          <a:latin typeface="Arial" pitchFamily="34" charset="0"/>
        </a:defRPr>
      </a:lvl5pPr>
      <a:lvl6pPr marL="457200" algn="ctr" rtl="0" eaLnBrk="1" fontAlgn="base" hangingPunct="1">
        <a:spcBef>
          <a:spcPct val="0"/>
        </a:spcBef>
        <a:spcAft>
          <a:spcPct val="0"/>
        </a:spcAft>
        <a:defRPr sz="4400">
          <a:solidFill>
            <a:schemeClr val="bg2"/>
          </a:solidFill>
          <a:latin typeface="Arial" pitchFamily="34" charset="0"/>
        </a:defRPr>
      </a:lvl6pPr>
      <a:lvl7pPr marL="914400" algn="ctr" rtl="0" eaLnBrk="1" fontAlgn="base" hangingPunct="1">
        <a:spcBef>
          <a:spcPct val="0"/>
        </a:spcBef>
        <a:spcAft>
          <a:spcPct val="0"/>
        </a:spcAft>
        <a:defRPr sz="4400">
          <a:solidFill>
            <a:schemeClr val="bg2"/>
          </a:solidFill>
          <a:latin typeface="Arial" pitchFamily="34" charset="0"/>
        </a:defRPr>
      </a:lvl7pPr>
      <a:lvl8pPr marL="1371600" algn="ctr" rtl="0" eaLnBrk="1" fontAlgn="base" hangingPunct="1">
        <a:spcBef>
          <a:spcPct val="0"/>
        </a:spcBef>
        <a:spcAft>
          <a:spcPct val="0"/>
        </a:spcAft>
        <a:defRPr sz="4400">
          <a:solidFill>
            <a:schemeClr val="bg2"/>
          </a:solidFill>
          <a:latin typeface="Arial" pitchFamily="34" charset="0"/>
        </a:defRPr>
      </a:lvl8pPr>
      <a:lvl9pPr marL="1828800" algn="ctr" rtl="0" eaLnBrk="1" fontAlgn="base" hangingPunct="1">
        <a:spcBef>
          <a:spcPct val="0"/>
        </a:spcBef>
        <a:spcAft>
          <a:spcPct val="0"/>
        </a:spcAft>
        <a:defRPr sz="4400">
          <a:solidFill>
            <a:schemeClr val="bg2"/>
          </a:solidFill>
          <a:latin typeface="Arial" pitchFamily="34" charset="0"/>
        </a:defRPr>
      </a:lvl9pPr>
    </p:titleStyle>
    <p:bodyStyle>
      <a:lvl1pPr marL="342900" indent="-342900" algn="l" rtl="0" eaLnBrk="0" fontAlgn="base" hangingPunct="0">
        <a:spcBef>
          <a:spcPct val="20000"/>
        </a:spcBef>
        <a:spcAft>
          <a:spcPct val="20000"/>
        </a:spcAft>
        <a:buClr>
          <a:schemeClr val="accent1"/>
        </a:buClr>
        <a:buSzPct val="80000"/>
        <a:buFont typeface="Wingdings" pitchFamily="2" charset="2"/>
        <a:buBlip>
          <a:blip r:embed="rId17"/>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600">
          <a:solidFill>
            <a:schemeClr val="tx1"/>
          </a:solidFill>
          <a:latin typeface="+mn-lt"/>
        </a:defRPr>
      </a:lvl5pPr>
      <a:lvl6pPr marL="2514600" indent="-228600" algn="l" rtl="0" eaLnBrk="1" fontAlgn="base" hangingPunct="1">
        <a:spcBef>
          <a:spcPct val="20000"/>
        </a:spcBef>
        <a:spcAft>
          <a:spcPct val="0"/>
        </a:spcAft>
        <a:buClr>
          <a:schemeClr val="accent1"/>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1"/>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1"/>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oleObject" Target="../embeddings/oleObject10.bin"/><Relationship Id="rId13"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13.xml"/><Relationship Id="rId3" Type="http://schemas.openxmlformats.org/officeDocument/2006/relationships/notesSlide" Target="../notesSlides/notesSlide4.xml"/><Relationship Id="rId4" Type="http://schemas.openxmlformats.org/officeDocument/2006/relationships/oleObject" Target="../embeddings/oleObject6.bin"/><Relationship Id="rId5" Type="http://schemas.openxmlformats.org/officeDocument/2006/relationships/image" Target="../media/image7.emf"/><Relationship Id="rId6" Type="http://schemas.openxmlformats.org/officeDocument/2006/relationships/oleObject" Target="../embeddings/oleObject7.bin"/><Relationship Id="rId7" Type="http://schemas.openxmlformats.org/officeDocument/2006/relationships/image" Target="../media/image8.emf"/><Relationship Id="rId8" Type="http://schemas.openxmlformats.org/officeDocument/2006/relationships/oleObject" Target="../embeddings/oleObject8.bin"/><Relationship Id="rId9" Type="http://schemas.openxmlformats.org/officeDocument/2006/relationships/image" Target="../media/image9.emf"/><Relationship Id="rId10"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png"/><Relationship Id="rId11"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oleObject" Target="../embeddings/oleObject16.bin"/><Relationship Id="rId13" Type="http://schemas.openxmlformats.org/officeDocument/2006/relationships/image" Target="../media/image11.emf"/><Relationship Id="rId1" Type="http://schemas.openxmlformats.org/officeDocument/2006/relationships/vmlDrawing" Target="../drawings/vmlDrawing4.vml"/><Relationship Id="rId2" Type="http://schemas.openxmlformats.org/officeDocument/2006/relationships/slideLayout" Target="../slideLayouts/slideLayout13.xml"/><Relationship Id="rId3" Type="http://schemas.openxmlformats.org/officeDocument/2006/relationships/notesSlide" Target="../notesSlides/notesSlide8.xml"/><Relationship Id="rId4" Type="http://schemas.openxmlformats.org/officeDocument/2006/relationships/oleObject" Target="../embeddings/oleObject12.bin"/><Relationship Id="rId5" Type="http://schemas.openxmlformats.org/officeDocument/2006/relationships/image" Target="../media/image7.emf"/><Relationship Id="rId6" Type="http://schemas.openxmlformats.org/officeDocument/2006/relationships/oleObject" Target="../embeddings/oleObject13.bin"/><Relationship Id="rId7" Type="http://schemas.openxmlformats.org/officeDocument/2006/relationships/image" Target="../media/image8.emf"/><Relationship Id="rId8" Type="http://schemas.openxmlformats.org/officeDocument/2006/relationships/oleObject" Target="../embeddings/oleObject14.bin"/><Relationship Id="rId9" Type="http://schemas.openxmlformats.org/officeDocument/2006/relationships/image" Target="../media/image9.emf"/><Relationship Id="rId10"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oleObject" Target="../embeddings/oleObject21.bin"/><Relationship Id="rId13" Type="http://schemas.openxmlformats.org/officeDocument/2006/relationships/image" Target="../media/image11.emf"/><Relationship Id="rId1" Type="http://schemas.openxmlformats.org/officeDocument/2006/relationships/vmlDrawing" Target="../drawings/vmlDrawing5.vml"/><Relationship Id="rId2" Type="http://schemas.openxmlformats.org/officeDocument/2006/relationships/slideLayout" Target="../slideLayouts/slideLayout13.xml"/><Relationship Id="rId3" Type="http://schemas.openxmlformats.org/officeDocument/2006/relationships/notesSlide" Target="../notesSlides/notesSlide9.xml"/><Relationship Id="rId4" Type="http://schemas.openxmlformats.org/officeDocument/2006/relationships/oleObject" Target="../embeddings/oleObject17.bin"/><Relationship Id="rId5" Type="http://schemas.openxmlformats.org/officeDocument/2006/relationships/image" Target="../media/image7.emf"/><Relationship Id="rId6" Type="http://schemas.openxmlformats.org/officeDocument/2006/relationships/oleObject" Target="../embeddings/oleObject18.bin"/><Relationship Id="rId7" Type="http://schemas.openxmlformats.org/officeDocument/2006/relationships/image" Target="../media/image8.emf"/><Relationship Id="rId8" Type="http://schemas.openxmlformats.org/officeDocument/2006/relationships/oleObject" Target="../embeddings/oleObject19.bin"/><Relationship Id="rId9" Type="http://schemas.openxmlformats.org/officeDocument/2006/relationships/image" Target="../media/image9.emf"/><Relationship Id="rId10"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wiki.ihe.net/index.php?title=Current_Published_ITI_Educational_Material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oleObject" Target="../embeddings/oleObject22.bin"/><Relationship Id="rId5" Type="http://schemas.openxmlformats.org/officeDocument/2006/relationships/image" Target="../media/image11.emf"/><Relationship Id="rId6" Type="http://schemas.openxmlformats.org/officeDocument/2006/relationships/oleObject" Target="../embeddings/oleObject23.bin"/><Relationship Id="rId1" Type="http://schemas.openxmlformats.org/officeDocument/2006/relationships/vmlDrawing" Target="../drawings/vmlDrawing6.vml"/><Relationship Id="rId2"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7.xml.rels><?xml version="1.0" encoding="UTF-8" standalone="yes"?>
<Relationships xmlns="http://schemas.openxmlformats.org/package/2006/relationships"><Relationship Id="rId11" Type="http://schemas.openxmlformats.org/officeDocument/2006/relationships/image" Target="../media/image10.emf"/><Relationship Id="rId12" Type="http://schemas.openxmlformats.org/officeDocument/2006/relationships/oleObject" Target="../embeddings/oleObject28.bin"/><Relationship Id="rId13" Type="http://schemas.openxmlformats.org/officeDocument/2006/relationships/image" Target="../media/image11.emf"/><Relationship Id="rId1" Type="http://schemas.openxmlformats.org/officeDocument/2006/relationships/vmlDrawing" Target="../drawings/vmlDrawing7.vml"/><Relationship Id="rId2" Type="http://schemas.openxmlformats.org/officeDocument/2006/relationships/slideLayout" Target="../slideLayouts/slideLayout13.xml"/><Relationship Id="rId3" Type="http://schemas.openxmlformats.org/officeDocument/2006/relationships/notesSlide" Target="../notesSlides/notesSlide13.xml"/><Relationship Id="rId4" Type="http://schemas.openxmlformats.org/officeDocument/2006/relationships/oleObject" Target="../embeddings/oleObject24.bin"/><Relationship Id="rId5" Type="http://schemas.openxmlformats.org/officeDocument/2006/relationships/image" Target="../media/image7.emf"/><Relationship Id="rId6" Type="http://schemas.openxmlformats.org/officeDocument/2006/relationships/oleObject" Target="../embeddings/oleObject25.bin"/><Relationship Id="rId7" Type="http://schemas.openxmlformats.org/officeDocument/2006/relationships/image" Target="../media/image8.emf"/><Relationship Id="rId8" Type="http://schemas.openxmlformats.org/officeDocument/2006/relationships/oleObject" Target="../embeddings/oleObject26.bin"/><Relationship Id="rId9" Type="http://schemas.openxmlformats.org/officeDocument/2006/relationships/image" Target="../media/image9.emf"/><Relationship Id="rId10"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hyperlink" Target="http://www.ihe.net/" TargetMode="External"/><Relationship Id="rId5" Type="http://schemas.openxmlformats.org/officeDocument/2006/relationships/hyperlink" Target="http://www.ihe.net/IT_Infra/committees" TargetMode="Externa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1" Type="http://schemas.openxmlformats.org/officeDocument/2006/relationships/oleObject" Target="../embeddings/oleObject5.bin"/><Relationship Id="rId12"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6.xml"/><Relationship Id="rId3" Type="http://schemas.openxmlformats.org/officeDocument/2006/relationships/oleObject" Target="../embeddings/oleObject1.bin"/><Relationship Id="rId4" Type="http://schemas.openxmlformats.org/officeDocument/2006/relationships/image" Target="../media/image7.emf"/><Relationship Id="rId5" Type="http://schemas.openxmlformats.org/officeDocument/2006/relationships/oleObject" Target="../embeddings/oleObject2.bin"/><Relationship Id="rId6" Type="http://schemas.openxmlformats.org/officeDocument/2006/relationships/image" Target="../media/image8.emf"/><Relationship Id="rId7" Type="http://schemas.openxmlformats.org/officeDocument/2006/relationships/oleObject" Target="../embeddings/oleObject3.bin"/><Relationship Id="rId8" Type="http://schemas.openxmlformats.org/officeDocument/2006/relationships/image" Target="../media/image9.emf"/><Relationship Id="rId9" Type="http://schemas.openxmlformats.org/officeDocument/2006/relationships/oleObject" Target="../embeddings/oleObject4.bin"/><Relationship Id="rId10" Type="http://schemas.openxmlformats.org/officeDocument/2006/relationships/image" Target="../media/image1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ctrTitle"/>
          </p:nvPr>
        </p:nvSpPr>
        <p:spPr>
          <a:xfrm>
            <a:off x="838200" y="1752600"/>
            <a:ext cx="7772400" cy="2590800"/>
          </a:xfrm>
        </p:spPr>
        <p:txBody>
          <a:bodyPr/>
          <a:lstStyle/>
          <a:p>
            <a:pPr eaLnBrk="1" hangingPunct="1"/>
            <a:r>
              <a:rPr lang="en-US" sz="5400" b="1" dirty="0" smtClean="0"/>
              <a:t>Patient Identity Management</a:t>
            </a:r>
          </a:p>
        </p:txBody>
      </p:sp>
      <p:sp>
        <p:nvSpPr>
          <p:cNvPr id="5123" name="Rectangle 1028"/>
          <p:cNvSpPr>
            <a:spLocks noGrp="1" noChangeArrowheads="1"/>
          </p:cNvSpPr>
          <p:nvPr>
            <p:ph type="subTitle" idx="1"/>
          </p:nvPr>
        </p:nvSpPr>
        <p:spPr>
          <a:xfrm>
            <a:off x="228600" y="4953000"/>
            <a:ext cx="6858000" cy="1206500"/>
          </a:xfrm>
        </p:spPr>
        <p:txBody>
          <a:bodyPr/>
          <a:lstStyle/>
          <a:p>
            <a:pPr eaLnBrk="1" hangingPunct="1">
              <a:lnSpc>
                <a:spcPct val="90000"/>
              </a:lnSpc>
              <a:spcAft>
                <a:spcPct val="0"/>
              </a:spcAft>
              <a:buClrTx/>
              <a:buSzTx/>
            </a:pPr>
            <a:r>
              <a:rPr lang="en-US" dirty="0" smtClean="0"/>
              <a:t>IHE IT Infrastructure Planning Committee</a:t>
            </a:r>
          </a:p>
          <a:p>
            <a:pPr eaLnBrk="1" hangingPunct="1">
              <a:lnSpc>
                <a:spcPct val="90000"/>
              </a:lnSpc>
              <a:spcAft>
                <a:spcPct val="0"/>
              </a:spcAft>
              <a:buClrTx/>
              <a:buSzTx/>
            </a:pPr>
            <a:r>
              <a:rPr lang="en-US" dirty="0" smtClean="0"/>
              <a:t>Eric Heflin – Medicity/THSA</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Introduction</a:t>
            </a:r>
          </a:p>
        </p:txBody>
      </p:sp>
      <p:sp>
        <p:nvSpPr>
          <p:cNvPr id="3" name="Content Placeholder 2"/>
          <p:cNvSpPr>
            <a:spLocks noGrp="1"/>
          </p:cNvSpPr>
          <p:nvPr>
            <p:ph idx="1"/>
          </p:nvPr>
        </p:nvSpPr>
        <p:spPr/>
        <p:txBody>
          <a:bodyPr/>
          <a:lstStyle/>
          <a:p>
            <a:pPr marL="0" indent="0" eaLnBrk="1" hangingPunct="1">
              <a:buNone/>
              <a:defRPr/>
            </a:pPr>
            <a:r>
              <a:rPr lang="en-US" sz="2400" b="0" dirty="0"/>
              <a:t>The Patient Identifier Cross-referencing Integration Profile (PIX) is targeted at healthcare enterprises of a broad range of sizes (hospital, a clinic, a physician office, etc.). It supports the cross-referencing of patient identifiers from multiple Patient Identifier Domains via the following interactions:</a:t>
            </a:r>
          </a:p>
          <a:p>
            <a:pPr marL="457200" indent="-457200" eaLnBrk="1" hangingPunct="1">
              <a:buFont typeface="+mj-lt"/>
              <a:buAutoNum type="arabicPeriod"/>
              <a:defRPr/>
            </a:pPr>
            <a:r>
              <a:rPr lang="en-US" sz="2400" b="0" dirty="0"/>
              <a:t>The transmission of patient identity information from an identity source to the Patient Identifier Cross-reference Manager.</a:t>
            </a:r>
          </a:p>
          <a:p>
            <a:pPr marL="457200" indent="-457200" eaLnBrk="1" hangingPunct="1">
              <a:buFont typeface="+mj-lt"/>
              <a:buAutoNum type="arabicPeriod"/>
              <a:defRPr/>
            </a:pPr>
            <a:r>
              <a:rPr lang="en-US" sz="2400" b="0" dirty="0"/>
              <a:t>The ability to access the list(s) of cross-referenced patient identifiers either via a query / response or via update notification.</a:t>
            </a:r>
          </a:p>
          <a:p>
            <a:endParaRPr lang="en-US" sz="24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10</a:t>
            </a:fld>
            <a:endParaRPr lang="en-US" dirty="0"/>
          </a:p>
        </p:txBody>
      </p:sp>
    </p:spTree>
    <p:extLst>
      <p:ext uri="{BB962C8B-B14F-4D97-AF65-F5344CB8AC3E}">
        <p14:creationId xmlns:p14="http://schemas.microsoft.com/office/powerpoint/2010/main" val="356447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Introduction</a:t>
            </a:r>
          </a:p>
        </p:txBody>
      </p:sp>
      <p:sp>
        <p:nvSpPr>
          <p:cNvPr id="3" name="Content Placeholder 2"/>
          <p:cNvSpPr>
            <a:spLocks noGrp="1"/>
          </p:cNvSpPr>
          <p:nvPr>
            <p:ph idx="1"/>
          </p:nvPr>
        </p:nvSpPr>
        <p:spPr/>
        <p:txBody>
          <a:bodyPr/>
          <a:lstStyle/>
          <a:p>
            <a:pPr marL="0" indent="0" eaLnBrk="1" hangingPunct="1">
              <a:buNone/>
              <a:defRPr/>
            </a:pPr>
            <a:r>
              <a:rPr lang="en-US" sz="2000" b="0" dirty="0"/>
              <a:t>The Patient Identifier Cross-Referencing Integration Profile supports two types of domains:</a:t>
            </a:r>
          </a:p>
          <a:p>
            <a:pPr marL="457200" indent="-457200" eaLnBrk="1" hangingPunct="1">
              <a:buFont typeface="+mj-lt"/>
              <a:buAutoNum type="arabicPeriod"/>
              <a:defRPr/>
            </a:pPr>
            <a:r>
              <a:rPr lang="en-US" sz="2000" b="0" dirty="0"/>
              <a:t>A </a:t>
            </a:r>
            <a:r>
              <a:rPr lang="en-US" sz="2000" b="0" dirty="0">
                <a:solidFill>
                  <a:srgbClr val="FFFF00"/>
                </a:solidFill>
              </a:rPr>
              <a:t>Patient Identifier Domain</a:t>
            </a:r>
            <a:r>
              <a:rPr lang="en-US" sz="2000" b="0" dirty="0"/>
              <a:t> is defined as a single system or a set of interconnected systems that all share a common identification scheme (an identifier and an assignment process to a patient) and issuing authority for patient identifiers.</a:t>
            </a:r>
          </a:p>
          <a:p>
            <a:pPr marL="457200" indent="-457200" eaLnBrk="1" hangingPunct="1">
              <a:buFont typeface="+mj-lt"/>
              <a:buAutoNum type="arabicPeriod"/>
              <a:defRPr/>
            </a:pPr>
            <a:r>
              <a:rPr lang="en-US" sz="2000" b="0" dirty="0"/>
              <a:t>The </a:t>
            </a:r>
            <a:r>
              <a:rPr lang="en-US" sz="2000" b="0" dirty="0">
                <a:solidFill>
                  <a:srgbClr val="FFFF00"/>
                </a:solidFill>
              </a:rPr>
              <a:t>Patient Identifier Cross-reference Domain</a:t>
            </a:r>
            <a:r>
              <a:rPr lang="en-US" sz="2000" b="0" dirty="0"/>
              <a:t> embodies the following assumptions about agreement within the group of individual Patient Identifier Domains:</a:t>
            </a:r>
          </a:p>
          <a:p>
            <a:pPr marL="857250" lvl="1" indent="-457200" eaLnBrk="1" hangingPunct="1">
              <a:defRPr/>
            </a:pPr>
            <a:r>
              <a:rPr lang="en-US" sz="1800" dirty="0"/>
              <a:t>They have agreed to a set of policies that describe how patient identities will be cross-referenced across participating domains;</a:t>
            </a:r>
          </a:p>
          <a:p>
            <a:pPr marL="857250" lvl="1" indent="-457200" eaLnBrk="1" hangingPunct="1">
              <a:defRPr/>
            </a:pPr>
            <a:r>
              <a:rPr lang="en-US" sz="1800" dirty="0"/>
              <a:t>They have agreed to a set of processes for administering these policies;</a:t>
            </a:r>
          </a:p>
          <a:p>
            <a:pPr marL="857250" lvl="1" indent="-457200" eaLnBrk="1" hangingPunct="1">
              <a:defRPr/>
            </a:pPr>
            <a:r>
              <a:rPr lang="en-US" sz="1800" dirty="0"/>
              <a:t>They have agreed to an administration authority for managing these processes and policies.</a:t>
            </a:r>
          </a:p>
          <a:p>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11</a:t>
            </a:fld>
            <a:endParaRPr lang="en-US" dirty="0"/>
          </a:p>
        </p:txBody>
      </p:sp>
    </p:spTree>
    <p:extLst>
      <p:ext uri="{BB962C8B-B14F-4D97-AF65-F5344CB8AC3E}">
        <p14:creationId xmlns:p14="http://schemas.microsoft.com/office/powerpoint/2010/main" val="286618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Use Case</a:t>
            </a:r>
          </a:p>
        </p:txBody>
      </p:sp>
      <p:sp>
        <p:nvSpPr>
          <p:cNvPr id="3" name="Content Placeholder 2"/>
          <p:cNvSpPr>
            <a:spLocks noGrp="1"/>
          </p:cNvSpPr>
          <p:nvPr>
            <p:ph idx="1"/>
          </p:nvPr>
        </p:nvSpPr>
        <p:spPr/>
        <p:txBody>
          <a:bodyPr/>
          <a:lstStyle/>
          <a:p>
            <a:pPr marL="0" indent="0" eaLnBrk="1" hangingPunct="1">
              <a:buNone/>
              <a:defRPr/>
            </a:pPr>
            <a:r>
              <a:rPr lang="en-US" sz="2400" b="0" dirty="0"/>
              <a:t>Multiple Identifier Domains within an Enterprise.</a:t>
            </a:r>
          </a:p>
          <a:p>
            <a:pPr eaLnBrk="1" hangingPunct="1">
              <a:defRPr/>
            </a:pPr>
            <a:r>
              <a:rPr lang="en-US" sz="2400" b="0" dirty="0"/>
              <a:t>Clinician seeks to monitor data across Intensive Care and hospital’s laboratory system</a:t>
            </a:r>
          </a:p>
          <a:p>
            <a:pPr eaLnBrk="1" hangingPunct="1">
              <a:defRPr/>
            </a:pPr>
            <a:r>
              <a:rPr lang="en-US" sz="2400" b="0" dirty="0"/>
              <a:t>Essentially two different patient identifier domains</a:t>
            </a:r>
          </a:p>
          <a:p>
            <a:pPr eaLnBrk="1" hangingPunct="1">
              <a:defRPr/>
            </a:pPr>
            <a:r>
              <a:rPr lang="en-US" sz="2400" b="0" dirty="0"/>
              <a:t>Hospital ADT system (acts as the Patient Identity Source) provides Patient Identity Feed (PIX Feed) to the PIX Manager</a:t>
            </a:r>
          </a:p>
          <a:p>
            <a:pPr eaLnBrk="1" hangingPunct="1">
              <a:defRPr/>
            </a:pPr>
            <a:r>
              <a:rPr lang="en-US" sz="2400" b="0" dirty="0"/>
              <a:t>Intensive Care system would also send a PIX Feed to the PIX Manager</a:t>
            </a:r>
          </a:p>
          <a:p>
            <a:pPr eaLnBrk="1" hangingPunct="1">
              <a:defRPr/>
            </a:pPr>
            <a:r>
              <a:rPr lang="en-US" sz="2400" b="0" dirty="0"/>
              <a:t>Subsequently any authorized system could use the PIX Manager to determine alternate </a:t>
            </a:r>
            <a:r>
              <a:rPr lang="en-US" sz="2400" b="0" dirty="0" smtClean="0"/>
              <a:t>identifiers</a:t>
            </a:r>
            <a:endParaRPr lang="en-US" sz="2400" b="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12</a:t>
            </a:fld>
            <a:endParaRPr lang="en-US" dirty="0"/>
          </a:p>
        </p:txBody>
      </p:sp>
    </p:spTree>
    <p:extLst>
      <p:ext uri="{BB962C8B-B14F-4D97-AF65-F5344CB8AC3E}">
        <p14:creationId xmlns:p14="http://schemas.microsoft.com/office/powerpoint/2010/main" val="15726662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8"/>
          <p:cNvSpPr>
            <a:spLocks noGrp="1"/>
          </p:cNvSpPr>
          <p:nvPr>
            <p:ph type="sldNum" sz="quarter" idx="12"/>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6F23EB07-10E0-4AEB-9EB8-8F1FFE960B4E}" type="slidenum">
              <a:rPr lang="en-US" sz="1600" smtClean="0">
                <a:latin typeface="Times New Roman" pitchFamily="18" charset="0"/>
              </a:rPr>
              <a:pPr eaLnBrk="1" hangingPunct="1">
                <a:buClrTx/>
                <a:buSzTx/>
                <a:buFontTx/>
                <a:buNone/>
                <a:defRPr/>
              </a:pPr>
              <a:t>13</a:t>
            </a:fld>
            <a:endParaRPr lang="en-US" sz="1600" dirty="0" smtClean="0">
              <a:latin typeface="Times New Roman" pitchFamily="18" charset="0"/>
            </a:endParaRPr>
          </a:p>
        </p:txBody>
      </p:sp>
      <p:sp>
        <p:nvSpPr>
          <p:cNvPr id="12293" name="Rectangle 14"/>
          <p:cNvSpPr>
            <a:spLocks noGrp="1" noChangeArrowheads="1"/>
          </p:cNvSpPr>
          <p:nvPr>
            <p:ph type="title" sz="quarter"/>
          </p:nvPr>
        </p:nvSpPr>
        <p:spPr/>
        <p:txBody>
          <a:bodyPr/>
          <a:lstStyle/>
          <a:p>
            <a:pPr eaLnBrk="1" hangingPunct="1"/>
            <a:r>
              <a:rPr lang="en-US" sz="3200" dirty="0" smtClean="0"/>
              <a:t>Patient Identifier Cross-Referencing (PIX)</a:t>
            </a:r>
          </a:p>
        </p:txBody>
      </p:sp>
      <p:graphicFrame>
        <p:nvGraphicFramePr>
          <p:cNvPr id="12294" name="Object 4"/>
          <p:cNvGraphicFramePr>
            <a:graphicFrameLocks noGrp="1" noChangeAspect="1"/>
          </p:cNvGraphicFramePr>
          <p:nvPr>
            <p:ph sz="quarter" idx="1"/>
            <p:extLst>
              <p:ext uri="{D42A27DB-BD31-4B8C-83A1-F6EECF244321}">
                <p14:modId xmlns:p14="http://schemas.microsoft.com/office/powerpoint/2010/main" val="1071579498"/>
              </p:ext>
            </p:extLst>
          </p:nvPr>
        </p:nvGraphicFramePr>
        <p:xfrm>
          <a:off x="941721" y="1327944"/>
          <a:ext cx="854075" cy="854075"/>
        </p:xfrm>
        <a:graphic>
          <a:graphicData uri="http://schemas.openxmlformats.org/presentationml/2006/ole">
            <mc:AlternateContent xmlns:mc="http://schemas.openxmlformats.org/markup-compatibility/2006">
              <mc:Choice xmlns:v="urn:schemas-microsoft-com:vml" Requires="v">
                <p:oleObj spid="_x0000_s106699" name="Visio" r:id="rId4" imgW="854567" imgH="854761" progId="Visio.Drawing.11">
                  <p:embed/>
                </p:oleObj>
              </mc:Choice>
              <mc:Fallback>
                <p:oleObj name="Visio" r:id="rId4" imgW="854567" imgH="854761"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721" y="1327944"/>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p:cNvGraphicFramePr>
            <a:graphicFrameLocks noGrp="1" noChangeAspect="1"/>
          </p:cNvGraphicFramePr>
          <p:nvPr>
            <p:ph sz="quarter" idx="2"/>
          </p:nvPr>
        </p:nvGraphicFramePr>
        <p:xfrm>
          <a:off x="346075" y="2371725"/>
          <a:ext cx="854075" cy="854075"/>
        </p:xfrm>
        <a:graphic>
          <a:graphicData uri="http://schemas.openxmlformats.org/presentationml/2006/ole">
            <mc:AlternateContent xmlns:mc="http://schemas.openxmlformats.org/markup-compatibility/2006">
              <mc:Choice xmlns:v="urn:schemas-microsoft-com:vml" Requires="v">
                <p:oleObj spid="_x0000_s106700" name="Visio" r:id="rId6" imgW="854567" imgH="854761" progId="Visio.Drawing.11">
                  <p:embed/>
                </p:oleObj>
              </mc:Choice>
              <mc:Fallback>
                <p:oleObj name="Visio" r:id="rId6" imgW="854567" imgH="854761" progId="Visio.Drawing.11">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 y="2371725"/>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10"/>
          <p:cNvGraphicFramePr>
            <a:graphicFrameLocks noGrp="1" noChangeAspect="1"/>
          </p:cNvGraphicFramePr>
          <p:nvPr>
            <p:ph sz="quarter" idx="3"/>
          </p:nvPr>
        </p:nvGraphicFramePr>
        <p:xfrm>
          <a:off x="346075" y="3549650"/>
          <a:ext cx="854075" cy="854075"/>
        </p:xfrm>
        <a:graphic>
          <a:graphicData uri="http://schemas.openxmlformats.org/presentationml/2006/ole">
            <mc:AlternateContent xmlns:mc="http://schemas.openxmlformats.org/markup-compatibility/2006">
              <mc:Choice xmlns:v="urn:schemas-microsoft-com:vml" Requires="v">
                <p:oleObj spid="_x0000_s106701" name="Visio" r:id="rId8" imgW="854567" imgH="854761" progId="Visio.Drawing.11">
                  <p:embed/>
                </p:oleObj>
              </mc:Choice>
              <mc:Fallback>
                <p:oleObj name="Visio" r:id="rId8" imgW="854567" imgH="854761" progId="Visio.Drawing.11">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75" y="3549650"/>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7" name="Object 13"/>
          <p:cNvGraphicFramePr>
            <a:graphicFrameLocks noGrp="1" noChangeAspect="1"/>
          </p:cNvGraphicFramePr>
          <p:nvPr>
            <p:ph sz="quarter" idx="4"/>
            <p:extLst>
              <p:ext uri="{D42A27DB-BD31-4B8C-83A1-F6EECF244321}">
                <p14:modId xmlns:p14="http://schemas.microsoft.com/office/powerpoint/2010/main" val="2403018202"/>
              </p:ext>
            </p:extLst>
          </p:nvPr>
        </p:nvGraphicFramePr>
        <p:xfrm>
          <a:off x="1057607" y="4585346"/>
          <a:ext cx="854075" cy="854075"/>
        </p:xfrm>
        <a:graphic>
          <a:graphicData uri="http://schemas.openxmlformats.org/presentationml/2006/ole">
            <mc:AlternateContent xmlns:mc="http://schemas.openxmlformats.org/markup-compatibility/2006">
              <mc:Choice xmlns:v="urn:schemas-microsoft-com:vml" Requires="v">
                <p:oleObj spid="_x0000_s106702" name="Visio" r:id="rId10" imgW="854567" imgH="854761" progId="Visio.Drawing.11">
                  <p:embed/>
                </p:oleObj>
              </mc:Choice>
              <mc:Fallback>
                <p:oleObj name="Visio" r:id="rId10" imgW="854567" imgH="854761" progId="Visio.Drawing.11">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7607" y="4585346"/>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5" name="Rectangle 17"/>
          <p:cNvSpPr>
            <a:spLocks noChangeArrowheads="1"/>
          </p:cNvSpPr>
          <p:nvPr/>
        </p:nvSpPr>
        <p:spPr bwMode="auto">
          <a:xfrm>
            <a:off x="3090863" y="2312988"/>
            <a:ext cx="2457450" cy="21256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graphicFrame>
        <p:nvGraphicFramePr>
          <p:cNvPr id="12299" name="Object 16"/>
          <p:cNvGraphicFramePr>
            <a:graphicFrameLocks noChangeAspect="1"/>
          </p:cNvGraphicFramePr>
          <p:nvPr/>
        </p:nvGraphicFramePr>
        <p:xfrm>
          <a:off x="3381375" y="2427288"/>
          <a:ext cx="1917700" cy="1858962"/>
        </p:xfrm>
        <a:graphic>
          <a:graphicData uri="http://schemas.openxmlformats.org/presentationml/2006/ole">
            <mc:AlternateContent xmlns:mc="http://schemas.openxmlformats.org/markup-compatibility/2006">
              <mc:Choice xmlns:v="urn:schemas-microsoft-com:vml" Requires="v">
                <p:oleObj spid="_x0000_s106703" name="Visio" r:id="rId12" imgW="1537860" imgH="1490067" progId="Visio.Drawing.11">
                  <p:embed/>
                </p:oleObj>
              </mc:Choice>
              <mc:Fallback>
                <p:oleObj name="Visio" r:id="rId12" imgW="1537860" imgH="1490067"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1375" y="2427288"/>
                        <a:ext cx="1917700" cy="1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9" name="Rectangle 21"/>
          <p:cNvSpPr>
            <a:spLocks noChangeArrowheads="1"/>
          </p:cNvSpPr>
          <p:nvPr/>
        </p:nvSpPr>
        <p:spPr bwMode="auto">
          <a:xfrm>
            <a:off x="3090863" y="4549775"/>
            <a:ext cx="2457450" cy="688975"/>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2000" dirty="0">
                <a:effectLst>
                  <a:outerShdw blurRad="38100" dist="38100" dir="2700000" algn="tl">
                    <a:srgbClr val="000000">
                      <a:alpha val="43137"/>
                    </a:srgbClr>
                  </a:outerShdw>
                </a:effectLst>
                <a:latin typeface="GE Inspira" pitchFamily="34" charset="0"/>
                <a:cs typeface="+mn-cs"/>
              </a:rPr>
              <a:t>Master Patient ID Domain</a:t>
            </a:r>
          </a:p>
        </p:txBody>
      </p:sp>
      <p:sp>
        <p:nvSpPr>
          <p:cNvPr id="83990" name="Rectangle 22"/>
          <p:cNvSpPr>
            <a:spLocks noChangeArrowheads="1"/>
          </p:cNvSpPr>
          <p:nvPr/>
        </p:nvSpPr>
        <p:spPr bwMode="auto">
          <a:xfrm>
            <a:off x="3097213" y="1624013"/>
            <a:ext cx="4903787" cy="571500"/>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chemeClr val="bg1"/>
              </a:buClr>
              <a:buSzPct val="100000"/>
              <a:buFont typeface="Wingdings" pitchFamily="2" charset="2"/>
              <a:buNone/>
              <a:defRPr/>
            </a:pPr>
            <a:r>
              <a:rPr lang="en-US" sz="1800" dirty="0">
                <a:solidFill>
                  <a:srgbClr val="FFFFFF"/>
                </a:solidFill>
                <a:effectLst>
                  <a:outerShdw blurRad="38100" dist="38100" dir="2700000" algn="tl">
                    <a:srgbClr val="000000">
                      <a:alpha val="43137"/>
                    </a:srgbClr>
                  </a:outerShdw>
                </a:effectLst>
                <a:latin typeface="GE Inspira" pitchFamily="34" charset="0"/>
                <a:cs typeface="+mn-cs"/>
              </a:rPr>
              <a:t>Administration and Service Functions</a:t>
            </a:r>
          </a:p>
        </p:txBody>
      </p:sp>
      <p:sp>
        <p:nvSpPr>
          <p:cNvPr id="83991" name="Rectangle 23"/>
          <p:cNvSpPr>
            <a:spLocks noChangeArrowheads="1"/>
          </p:cNvSpPr>
          <p:nvPr/>
        </p:nvSpPr>
        <p:spPr bwMode="auto">
          <a:xfrm>
            <a:off x="5673725" y="2312988"/>
            <a:ext cx="2327275" cy="4397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PIX Notification Service</a:t>
            </a:r>
          </a:p>
        </p:txBody>
      </p:sp>
      <p:sp>
        <p:nvSpPr>
          <p:cNvPr id="83994" name="Rectangle 26"/>
          <p:cNvSpPr>
            <a:spLocks noChangeArrowheads="1"/>
          </p:cNvSpPr>
          <p:nvPr/>
        </p:nvSpPr>
        <p:spPr bwMode="auto">
          <a:xfrm>
            <a:off x="5673725" y="2874963"/>
            <a:ext cx="2327275" cy="4397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PIX Query Service</a:t>
            </a:r>
          </a:p>
        </p:txBody>
      </p:sp>
      <p:sp>
        <p:nvSpPr>
          <p:cNvPr id="83997" name="Rectangle 29"/>
          <p:cNvSpPr>
            <a:spLocks noChangeArrowheads="1"/>
          </p:cNvSpPr>
          <p:nvPr/>
        </p:nvSpPr>
        <p:spPr bwMode="auto">
          <a:xfrm>
            <a:off x="5673725" y="4954588"/>
            <a:ext cx="2327275" cy="28416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MPI Service</a:t>
            </a:r>
          </a:p>
        </p:txBody>
      </p:sp>
      <p:sp>
        <p:nvSpPr>
          <p:cNvPr id="83998" name="Rectangle 30"/>
          <p:cNvSpPr>
            <a:spLocks noChangeArrowheads="1"/>
          </p:cNvSpPr>
          <p:nvPr/>
        </p:nvSpPr>
        <p:spPr bwMode="auto">
          <a:xfrm>
            <a:off x="5673725" y="4549775"/>
            <a:ext cx="2327275" cy="2841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Patient </a:t>
            </a:r>
            <a:r>
              <a:rPr lang="en-US" sz="1600" dirty="0">
                <a:solidFill>
                  <a:srgbClr val="FFFFFF"/>
                </a:solidFill>
                <a:effectLst>
                  <a:outerShdw blurRad="38100" dist="38100" dir="2700000" algn="tl">
                    <a:srgbClr val="000000">
                      <a:alpha val="43137"/>
                    </a:srgbClr>
                  </a:outerShdw>
                </a:effectLst>
                <a:latin typeface="GE Inspira" pitchFamily="34" charset="0"/>
                <a:cs typeface="+mn-cs"/>
              </a:rPr>
              <a:t>Identity Source</a:t>
            </a:r>
          </a:p>
        </p:txBody>
      </p:sp>
      <p:sp>
        <p:nvSpPr>
          <p:cNvPr id="83999" name="Line 31"/>
          <p:cNvSpPr>
            <a:spLocks noChangeShapeType="1"/>
          </p:cNvSpPr>
          <p:nvPr/>
        </p:nvSpPr>
        <p:spPr bwMode="auto">
          <a:xfrm>
            <a:off x="1787525" y="1909763"/>
            <a:ext cx="346075" cy="465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0" name="Line 32"/>
          <p:cNvSpPr>
            <a:spLocks noChangeShapeType="1"/>
          </p:cNvSpPr>
          <p:nvPr/>
        </p:nvSpPr>
        <p:spPr bwMode="auto">
          <a:xfrm>
            <a:off x="755650" y="2810318"/>
            <a:ext cx="137795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1" name="Line 33"/>
          <p:cNvSpPr>
            <a:spLocks noChangeShapeType="1"/>
          </p:cNvSpPr>
          <p:nvPr/>
        </p:nvSpPr>
        <p:spPr bwMode="auto">
          <a:xfrm flipV="1">
            <a:off x="1176338" y="3694113"/>
            <a:ext cx="957262" cy="31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2" name="Line 34"/>
          <p:cNvSpPr>
            <a:spLocks noChangeShapeType="1"/>
          </p:cNvSpPr>
          <p:nvPr/>
        </p:nvSpPr>
        <p:spPr bwMode="auto">
          <a:xfrm flipV="1">
            <a:off x="1858963" y="4549774"/>
            <a:ext cx="274637" cy="284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3" name="Line 35"/>
          <p:cNvSpPr>
            <a:spLocks noChangeShapeType="1"/>
          </p:cNvSpPr>
          <p:nvPr/>
        </p:nvSpPr>
        <p:spPr bwMode="auto">
          <a:xfrm>
            <a:off x="2133600" y="1898244"/>
            <a:ext cx="0" cy="3028950"/>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4" name="Text Box 36"/>
          <p:cNvSpPr txBox="1">
            <a:spLocks noChangeArrowheads="1"/>
          </p:cNvSpPr>
          <p:nvPr/>
        </p:nvSpPr>
        <p:spPr bwMode="auto">
          <a:xfrm>
            <a:off x="1203658" y="3114675"/>
            <a:ext cx="56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5" name="Line 37"/>
          <p:cNvSpPr>
            <a:spLocks noChangeShapeType="1"/>
          </p:cNvSpPr>
          <p:nvPr/>
        </p:nvSpPr>
        <p:spPr bwMode="auto">
          <a:xfrm>
            <a:off x="8194675" y="2317750"/>
            <a:ext cx="0" cy="2506663"/>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6" name="Text Box 38"/>
          <p:cNvSpPr txBox="1">
            <a:spLocks noChangeArrowheads="1"/>
          </p:cNvSpPr>
          <p:nvPr/>
        </p:nvSpPr>
        <p:spPr bwMode="auto">
          <a:xfrm>
            <a:off x="8196263" y="3335338"/>
            <a:ext cx="561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7" name="Rectangle 39"/>
          <p:cNvSpPr>
            <a:spLocks noChangeArrowheads="1"/>
          </p:cNvSpPr>
          <p:nvPr/>
        </p:nvSpPr>
        <p:spPr bwMode="auto">
          <a:xfrm>
            <a:off x="2384425" y="5870575"/>
            <a:ext cx="450850" cy="2270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08" name="Text Box 40"/>
          <p:cNvSpPr txBox="1">
            <a:spLocks noChangeArrowheads="1"/>
          </p:cNvSpPr>
          <p:nvPr/>
        </p:nvSpPr>
        <p:spPr bwMode="auto">
          <a:xfrm>
            <a:off x="2840038" y="5816600"/>
            <a:ext cx="391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defined in IHE Technical Framework</a:t>
            </a:r>
          </a:p>
        </p:txBody>
      </p:sp>
      <p:sp>
        <p:nvSpPr>
          <p:cNvPr id="84009" name="Rectangle 41"/>
          <p:cNvSpPr>
            <a:spLocks noChangeArrowheads="1"/>
          </p:cNvSpPr>
          <p:nvPr/>
        </p:nvSpPr>
        <p:spPr bwMode="auto">
          <a:xfrm>
            <a:off x="2384425" y="6205538"/>
            <a:ext cx="450850" cy="2270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10" name="Text Box 42"/>
          <p:cNvSpPr txBox="1">
            <a:spLocks noChangeArrowheads="1"/>
          </p:cNvSpPr>
          <p:nvPr/>
        </p:nvSpPr>
        <p:spPr bwMode="auto">
          <a:xfrm>
            <a:off x="2840038" y="6151563"/>
            <a:ext cx="224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out of IHE scope</a:t>
            </a:r>
          </a:p>
        </p:txBody>
      </p:sp>
      <p:sp>
        <p:nvSpPr>
          <p:cNvPr id="84011" name="Rectangle 43"/>
          <p:cNvSpPr>
            <a:spLocks noChangeArrowheads="1"/>
          </p:cNvSpPr>
          <p:nvPr/>
        </p:nvSpPr>
        <p:spPr bwMode="auto">
          <a:xfrm rot="-5400000">
            <a:off x="1412484" y="3113480"/>
            <a:ext cx="2374107" cy="78264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Patient Identity </a:t>
            </a: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Feed (PIX)</a:t>
            </a: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Tree>
    <p:extLst>
      <p:ext uri="{BB962C8B-B14F-4D97-AF65-F5344CB8AC3E}">
        <p14:creationId xmlns:p14="http://schemas.microsoft.com/office/powerpoint/2010/main" val="333302602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89"/>
                                        </p:tgtEl>
                                        <p:attrNameLst>
                                          <p:attrName>style.visibility</p:attrName>
                                        </p:attrNameLst>
                                      </p:cBhvr>
                                      <p:to>
                                        <p:strVal val="visible"/>
                                      </p:to>
                                    </p:set>
                                    <p:animEffect transition="in" filter="wipe(up)">
                                      <p:cBhvr>
                                        <p:cTn id="7" dur="500"/>
                                        <p:tgtEl>
                                          <p:spTgt spid="8398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3997"/>
                                        </p:tgtEl>
                                        <p:attrNameLst>
                                          <p:attrName>style.visibility</p:attrName>
                                        </p:attrNameLst>
                                      </p:cBhvr>
                                      <p:to>
                                        <p:strVal val="visible"/>
                                      </p:to>
                                    </p:set>
                                    <p:animEffect transition="in" filter="wipe(up)">
                                      <p:cBhvr>
                                        <p:cTn id="10" dur="500"/>
                                        <p:tgtEl>
                                          <p:spTgt spid="8399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3998"/>
                                        </p:tgtEl>
                                        <p:attrNameLst>
                                          <p:attrName>style.visibility</p:attrName>
                                        </p:attrNameLst>
                                      </p:cBhvr>
                                      <p:to>
                                        <p:strVal val="visible"/>
                                      </p:to>
                                    </p:set>
                                    <p:animEffect transition="in" filter="wipe(up)">
                                      <p:cBhvr>
                                        <p:cTn id="13" dur="500"/>
                                        <p:tgtEl>
                                          <p:spTgt spid="83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9" grpId="0" animBg="1"/>
      <p:bldP spid="83997" grpId="0" animBg="1"/>
      <p:bldP spid="8399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Transaction Diagram</a:t>
            </a:r>
          </a:p>
        </p:txBody>
      </p:sp>
      <p:sp>
        <p:nvSpPr>
          <p:cNvPr id="3" name="Date Placeholder 2"/>
          <p:cNvSpPr>
            <a:spLocks noGrp="1"/>
          </p:cNvSpPr>
          <p:nvPr>
            <p:ph type="dt" sz="quarter" idx="10"/>
          </p:nvPr>
        </p:nvSpPr>
        <p:spPr/>
        <p:txBody>
          <a:bodyPr/>
          <a:lstStyle/>
          <a:p>
            <a:pPr>
              <a:defRPr/>
            </a:pPr>
            <a:fld id="{10B227DA-61B1-48C3-84EC-4192DE00D731}" type="datetime4">
              <a:rPr lang="en-US" smtClean="0"/>
              <a:pPr>
                <a:defRPr/>
              </a:pPr>
              <a:t>March 7, 2012</a:t>
            </a:fld>
            <a:endParaRPr lang="en-US" dirty="0"/>
          </a:p>
        </p:txBody>
      </p:sp>
      <p:sp>
        <p:nvSpPr>
          <p:cNvPr id="4" name="Slide Number Placeholder 3"/>
          <p:cNvSpPr>
            <a:spLocks noGrp="1"/>
          </p:cNvSpPr>
          <p:nvPr>
            <p:ph type="sldNum" sz="quarter" idx="11"/>
          </p:nvPr>
        </p:nvSpPr>
        <p:spPr/>
        <p:txBody>
          <a:bodyPr/>
          <a:lstStyle/>
          <a:p>
            <a:pPr>
              <a:defRPr/>
            </a:pPr>
            <a:fld id="{65CD725C-C410-408F-9092-57ABACA0255D}" type="slidenum">
              <a:rPr lang="en-US" smtClean="0"/>
              <a:pPr>
                <a:defRPr/>
              </a:pPr>
              <a:t>14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753854822"/>
              </p:ext>
            </p:extLst>
          </p:nvPr>
        </p:nvGraphicFramePr>
        <p:xfrm>
          <a:off x="152400" y="1905000"/>
          <a:ext cx="8849998" cy="2895600"/>
        </p:xfrm>
        <a:graphic>
          <a:graphicData uri="http://schemas.openxmlformats.org/presentationml/2006/ole">
            <mc:AlternateContent xmlns:mc="http://schemas.openxmlformats.org/markup-compatibility/2006">
              <mc:Choice xmlns:v="urn:schemas-microsoft-com:vml" Requires="v">
                <p:oleObj spid="_x0000_s111620" name="Picture" r:id="rId3" imgW="6025851" imgH="1971235" progId="Word.Picture.8">
                  <p:embed/>
                </p:oleObj>
              </mc:Choice>
              <mc:Fallback>
                <p:oleObj name="Picture" r:id="rId3" imgW="6025851" imgH="1971235" progId="Word.Picture.8">
                  <p:embed/>
                  <p:pic>
                    <p:nvPicPr>
                      <p:cNvPr id="0" name=""/>
                      <p:cNvPicPr/>
                      <p:nvPr/>
                    </p:nvPicPr>
                    <p:blipFill>
                      <a:blip r:embed="rId4"/>
                      <a:stretch>
                        <a:fillRect/>
                      </a:stretch>
                    </p:blipFill>
                    <p:spPr>
                      <a:xfrm>
                        <a:off x="152400" y="1905000"/>
                        <a:ext cx="8849998" cy="2895600"/>
                      </a:xfrm>
                      <a:prstGeom prst="rect">
                        <a:avLst/>
                      </a:prstGeom>
                      <a:solidFill>
                        <a:schemeClr val="tx1">
                          <a:lumMod val="95000"/>
                        </a:schemeClr>
                      </a:solidFill>
                    </p:spPr>
                  </p:pic>
                </p:oleObj>
              </mc:Fallback>
            </mc:AlternateContent>
          </a:graphicData>
        </a:graphic>
      </p:graphicFrame>
    </p:spTree>
    <p:extLst>
      <p:ext uri="{BB962C8B-B14F-4D97-AF65-F5344CB8AC3E}">
        <p14:creationId xmlns:p14="http://schemas.microsoft.com/office/powerpoint/2010/main" val="79307452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PIX V3 Transaction Diagram</a:t>
            </a:r>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6,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15</a:t>
            </a:fld>
            <a:endParaRPr lang="en-US" dirty="0"/>
          </a:p>
        </p:txBody>
      </p:sp>
      <p:pic>
        <p:nvPicPr>
          <p:cNvPr id="1075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842118" cy="3276600"/>
          </a:xfrm>
          <a:prstGeom prst="rect">
            <a:avLst/>
          </a:prstGeom>
          <a:solidFill>
            <a:schemeClr val="tx1"/>
          </a:solidFill>
          <a:ln>
            <a:noFill/>
          </a:ln>
          <a:effectLst/>
        </p:spPr>
      </p:pic>
    </p:spTree>
    <p:extLst>
      <p:ext uri="{BB962C8B-B14F-4D97-AF65-F5344CB8AC3E}">
        <p14:creationId xmlns:p14="http://schemas.microsoft.com/office/powerpoint/2010/main" val="29458690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Actors</a:t>
            </a:r>
          </a:p>
        </p:txBody>
      </p:sp>
      <p:sp>
        <p:nvSpPr>
          <p:cNvPr id="3" name="Content Placeholder 2"/>
          <p:cNvSpPr>
            <a:spLocks noGrp="1"/>
          </p:cNvSpPr>
          <p:nvPr>
            <p:ph idx="1"/>
          </p:nvPr>
        </p:nvSpPr>
        <p:spPr/>
        <p:txBody>
          <a:bodyPr/>
          <a:lstStyle/>
          <a:p>
            <a:pPr eaLnBrk="1" hangingPunct="1"/>
            <a:r>
              <a:rPr lang="en-US" sz="2000" b="0" dirty="0"/>
              <a:t>Actors</a:t>
            </a:r>
          </a:p>
          <a:p>
            <a:pPr lvl="1" eaLnBrk="1" hangingPunct="1"/>
            <a:r>
              <a:rPr lang="en-US" sz="1900" b="1" dirty="0">
                <a:solidFill>
                  <a:srgbClr val="FFFF00"/>
                </a:solidFill>
              </a:rPr>
              <a:t>Patient Identity Source</a:t>
            </a:r>
            <a:r>
              <a:rPr lang="en-US" sz="1900" dirty="0">
                <a:solidFill>
                  <a:srgbClr val="FFFF00"/>
                </a:solidFill>
              </a:rPr>
              <a:t> </a:t>
            </a:r>
            <a:r>
              <a:rPr lang="en-US" sz="1900" dirty="0"/>
              <a:t>–  Provides notification to the Patient Identifier Cross-reference Manager for any patient identification related events including: creation, updates, merges, etc. </a:t>
            </a:r>
          </a:p>
          <a:p>
            <a:pPr lvl="1" eaLnBrk="1" hangingPunct="1"/>
            <a:r>
              <a:rPr lang="en-US" sz="1900" b="1" dirty="0">
                <a:solidFill>
                  <a:srgbClr val="FFFF00"/>
                </a:solidFill>
              </a:rPr>
              <a:t>Patient Identifier Cross-reference Consumer</a:t>
            </a:r>
            <a:r>
              <a:rPr lang="en-US" sz="1900" dirty="0">
                <a:solidFill>
                  <a:srgbClr val="FFFF00"/>
                </a:solidFill>
              </a:rPr>
              <a:t> </a:t>
            </a:r>
            <a:r>
              <a:rPr lang="en-US" sz="1900" dirty="0"/>
              <a:t>–  A</a:t>
            </a:r>
            <a:r>
              <a:rPr lang="en-US" sz="2000" dirty="0"/>
              <a:t>llows a system in a Patient Identifier Domain to determine the identification of a patient in a different Patient Identifier Domain by using the services of a Patient Identifier Cross-Reference Manager Actor. </a:t>
            </a:r>
          </a:p>
          <a:p>
            <a:pPr lvl="1" eaLnBrk="1" hangingPunct="1"/>
            <a:r>
              <a:rPr lang="en-US" sz="1900" b="1" dirty="0">
                <a:solidFill>
                  <a:srgbClr val="FFFF00"/>
                </a:solidFill>
              </a:rPr>
              <a:t>Patient Identifier Cross-reference Manager</a:t>
            </a:r>
            <a:r>
              <a:rPr lang="en-US" sz="1900" dirty="0">
                <a:solidFill>
                  <a:srgbClr val="FFFF00"/>
                </a:solidFill>
              </a:rPr>
              <a:t> </a:t>
            </a:r>
            <a:r>
              <a:rPr lang="en-US" sz="1900" dirty="0"/>
              <a:t>–  Serves a well-defined set of Patient Identification Domains. Based on information provided in each Patient Identification Domain by a Patient Identification Source Actor, it manages the cross-referencing of patient identifiers across Patient Identification Domains. </a:t>
            </a:r>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16</a:t>
            </a:fld>
            <a:endParaRPr lang="en-US" dirty="0"/>
          </a:p>
        </p:txBody>
      </p:sp>
    </p:spTree>
    <p:extLst>
      <p:ext uri="{BB962C8B-B14F-4D97-AF65-F5344CB8AC3E}">
        <p14:creationId xmlns:p14="http://schemas.microsoft.com/office/powerpoint/2010/main" val="2839091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a:t>
            </a:r>
            <a:r>
              <a:rPr lang="en-US" dirty="0" smtClean="0"/>
              <a:t>Transactions</a:t>
            </a:r>
            <a:endParaRPr lang="en-US" dirty="0"/>
          </a:p>
        </p:txBody>
      </p:sp>
      <p:sp>
        <p:nvSpPr>
          <p:cNvPr id="3" name="Content Placeholder 2"/>
          <p:cNvSpPr>
            <a:spLocks noGrp="1"/>
          </p:cNvSpPr>
          <p:nvPr>
            <p:ph idx="1"/>
          </p:nvPr>
        </p:nvSpPr>
        <p:spPr/>
        <p:txBody>
          <a:bodyPr/>
          <a:lstStyle/>
          <a:p>
            <a:pPr eaLnBrk="1" hangingPunct="1"/>
            <a:r>
              <a:rPr lang="en-US" sz="2000" b="0" dirty="0"/>
              <a:t>Transactions</a:t>
            </a:r>
          </a:p>
          <a:p>
            <a:pPr lvl="1" eaLnBrk="1" hangingPunct="1"/>
            <a:r>
              <a:rPr lang="en-US" sz="1800" b="1" dirty="0">
                <a:solidFill>
                  <a:srgbClr val="FFFF00"/>
                </a:solidFill>
              </a:rPr>
              <a:t>Patient Identity Feed [ITI-8] (HL7 V3 [ITI-44])</a:t>
            </a:r>
            <a:r>
              <a:rPr lang="en-US" sz="1800" dirty="0">
                <a:solidFill>
                  <a:srgbClr val="FFFF00"/>
                </a:solidFill>
              </a:rPr>
              <a:t> </a:t>
            </a:r>
            <a:r>
              <a:rPr lang="en-US" sz="1800" dirty="0"/>
              <a:t>– Communicates patient information, including corroborating demographic data, after a patient’s identity is established, modified or merged or after the key corroborating demographic data has been modified. </a:t>
            </a:r>
          </a:p>
          <a:p>
            <a:pPr lvl="1" eaLnBrk="1" hangingPunct="1"/>
            <a:r>
              <a:rPr lang="en-US" sz="1800" b="1" dirty="0">
                <a:solidFill>
                  <a:srgbClr val="FFFF00"/>
                </a:solidFill>
              </a:rPr>
              <a:t>Patient Identity Management HL7 V2.5 [ITI-30]</a:t>
            </a:r>
            <a:r>
              <a:rPr lang="en-US" sz="1800" dirty="0"/>
              <a:t> </a:t>
            </a:r>
            <a:r>
              <a:rPr lang="en-US" sz="1800" b="1" dirty="0"/>
              <a:t>- </a:t>
            </a:r>
            <a:r>
              <a:rPr lang="en-US" sz="1800" dirty="0"/>
              <a:t> Registers or updates a patient and their associated demographic information.</a:t>
            </a:r>
            <a:endParaRPr lang="en-US" sz="1800" b="1" dirty="0">
              <a:solidFill>
                <a:srgbClr val="FFFF00"/>
              </a:solidFill>
            </a:endParaRPr>
          </a:p>
          <a:p>
            <a:pPr lvl="1" eaLnBrk="1" hangingPunct="1"/>
            <a:r>
              <a:rPr lang="en-US" sz="1800" b="1" dirty="0">
                <a:solidFill>
                  <a:srgbClr val="FFFF00"/>
                </a:solidFill>
              </a:rPr>
              <a:t>PIX Query [ITI-9] (HL7 V3 [ITI-45])</a:t>
            </a:r>
            <a:r>
              <a:rPr lang="en-US" sz="1800" dirty="0">
                <a:solidFill>
                  <a:srgbClr val="FFFF00"/>
                </a:solidFill>
              </a:rPr>
              <a:t> </a:t>
            </a:r>
            <a:r>
              <a:rPr lang="en-US" sz="1800" dirty="0"/>
              <a:t>– Request by the Patient Identifier Cross-reference Consumer Actor for a list of patient identifiers that correspond to a patient identifier known by the consumer. </a:t>
            </a:r>
          </a:p>
          <a:p>
            <a:pPr lvl="1" eaLnBrk="1" hangingPunct="1"/>
            <a:r>
              <a:rPr lang="en-US" sz="1800" b="1" dirty="0">
                <a:solidFill>
                  <a:srgbClr val="FFFF00"/>
                </a:solidFill>
              </a:rPr>
              <a:t>PIX Update Notification [ITI-10] (HL7 V3 [ITI-46])</a:t>
            </a:r>
            <a:r>
              <a:rPr lang="en-US" sz="1800" dirty="0">
                <a:solidFill>
                  <a:srgbClr val="FFFF00"/>
                </a:solidFill>
              </a:rPr>
              <a:t> </a:t>
            </a:r>
            <a:r>
              <a:rPr lang="en-US" sz="1800" dirty="0"/>
              <a:t>– The Patient Identifier Cross-reference Manager Actor provides notification of  updates to patient identifier cross-reference associations to Patient Identifier Cross-reference Consumers that have registered their interest in receiving such notifications</a:t>
            </a:r>
            <a:r>
              <a:rPr lang="en-US" sz="1800" dirty="0" smtClean="0"/>
              <a:t>.</a:t>
            </a:r>
            <a:endParaRPr lang="en-US" sz="18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17</a:t>
            </a:fld>
            <a:endParaRPr lang="en-US" dirty="0"/>
          </a:p>
        </p:txBody>
      </p:sp>
    </p:spTree>
    <p:extLst>
      <p:ext uri="{BB962C8B-B14F-4D97-AF65-F5344CB8AC3E}">
        <p14:creationId xmlns:p14="http://schemas.microsoft.com/office/powerpoint/2010/main" val="1996935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a:t>
            </a:r>
            <a:r>
              <a:rPr lang="en-US" dirty="0" smtClean="0"/>
              <a:t>Options</a:t>
            </a:r>
            <a:endParaRPr lang="en-US" dirty="0"/>
          </a:p>
        </p:txBody>
      </p:sp>
      <p:sp>
        <p:nvSpPr>
          <p:cNvPr id="3" name="Content Placeholder 2"/>
          <p:cNvSpPr>
            <a:spLocks noGrp="1"/>
          </p:cNvSpPr>
          <p:nvPr>
            <p:ph idx="1"/>
          </p:nvPr>
        </p:nvSpPr>
        <p:spPr/>
        <p:txBody>
          <a:bodyPr/>
          <a:lstStyle/>
          <a:p>
            <a:pPr eaLnBrk="1" hangingPunct="1"/>
            <a:r>
              <a:rPr lang="en-US" sz="2400" b="0" dirty="0" smtClean="0"/>
              <a:t>Options</a:t>
            </a:r>
            <a:endParaRPr lang="en-US" sz="2400" b="0" dirty="0"/>
          </a:p>
          <a:p>
            <a:pPr lvl="1" eaLnBrk="1" hangingPunct="1"/>
            <a:r>
              <a:rPr lang="en-US" sz="2000" dirty="0"/>
              <a:t> </a:t>
            </a:r>
            <a:r>
              <a:rPr lang="en-US" sz="2000" b="1" dirty="0">
                <a:solidFill>
                  <a:srgbClr val="FFFF00"/>
                </a:solidFill>
              </a:rPr>
              <a:t>PIX Update Notification</a:t>
            </a:r>
            <a:r>
              <a:rPr lang="en-US" sz="2000" b="1" dirty="0"/>
              <a:t> – indicates support for ITI-10/ITI-46 by the PIX Consumer</a:t>
            </a:r>
            <a:endParaRPr lang="en-US" sz="2000" b="1" dirty="0">
              <a:solidFill>
                <a:srgbClr val="FFFF00"/>
              </a:solidFill>
            </a:endParaRPr>
          </a:p>
          <a:p>
            <a:pPr lvl="1" eaLnBrk="1" hangingPunct="1"/>
            <a:r>
              <a:rPr lang="en-US" sz="2000" b="1" dirty="0">
                <a:solidFill>
                  <a:srgbClr val="FFFF00"/>
                </a:solidFill>
              </a:rPr>
              <a:t>Pediatric Demographics</a:t>
            </a:r>
            <a:r>
              <a:rPr lang="en-US" sz="2000" b="1" dirty="0">
                <a:solidFill>
                  <a:schemeClr val="tx2">
                    <a:lumMod val="20000"/>
                    <a:lumOff val="80000"/>
                  </a:schemeClr>
                </a:solidFill>
              </a:rPr>
              <a:t> – indicates support for enhanced pediatric demographics</a:t>
            </a:r>
            <a:endParaRPr lang="en-US" sz="2000" b="1" dirty="0">
              <a:solidFill>
                <a:srgbClr val="FFFF00"/>
              </a:solidFill>
            </a:endParaRPr>
          </a:p>
          <a:p>
            <a:endParaRPr lang="en-US" sz="36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18</a:t>
            </a:fld>
            <a:endParaRPr lang="en-US" dirty="0"/>
          </a:p>
        </p:txBody>
      </p:sp>
    </p:spTree>
    <p:extLst>
      <p:ext uri="{BB962C8B-B14F-4D97-AF65-F5344CB8AC3E}">
        <p14:creationId xmlns:p14="http://schemas.microsoft.com/office/powerpoint/2010/main" val="279653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to eMPI Relationship</a:t>
            </a:r>
          </a:p>
        </p:txBody>
      </p:sp>
      <p:sp>
        <p:nvSpPr>
          <p:cNvPr id="3" name="Content Placeholder 2"/>
          <p:cNvSpPr>
            <a:spLocks noGrp="1"/>
          </p:cNvSpPr>
          <p:nvPr>
            <p:ph idx="1"/>
          </p:nvPr>
        </p:nvSpPr>
        <p:spPr/>
        <p:txBody>
          <a:bodyPr/>
          <a:lstStyle/>
          <a:p>
            <a:pPr eaLnBrk="1" hangingPunct="1"/>
            <a:r>
              <a:rPr lang="en-US" sz="2400" b="0" dirty="0"/>
              <a:t>PIX is designed to be compatible with enterprise master patient index systems (eMPI)</a:t>
            </a:r>
          </a:p>
          <a:p>
            <a:pPr eaLnBrk="1" hangingPunct="1"/>
            <a:r>
              <a:rPr lang="en-US" sz="2400" b="0" dirty="0"/>
              <a:t>PIX does not replace an eMPI</a:t>
            </a:r>
          </a:p>
          <a:p>
            <a:pPr eaLnBrk="1" hangingPunct="1"/>
            <a:r>
              <a:rPr lang="en-US" sz="2400" b="0" dirty="0"/>
              <a:t>PIX supports both “federated” and “master” topologies</a:t>
            </a:r>
          </a:p>
          <a:p>
            <a:pPr eaLnBrk="1" hangingPunct="1"/>
            <a:r>
              <a:rPr lang="en-US" sz="2400" b="0" dirty="0"/>
              <a:t>An HL7 v2/v3 ADT stream can act as the Patient Identity Source Actor</a:t>
            </a:r>
          </a:p>
          <a:p>
            <a:pPr eaLnBrk="1" hangingPunct="1"/>
            <a:r>
              <a:rPr lang="en-US" sz="2400" b="0" dirty="0"/>
              <a:t>The eMPI query function can act as the Patient Identifier Cross-reference Manager </a:t>
            </a:r>
            <a:r>
              <a:rPr lang="en-US" sz="2400" b="0" dirty="0" smtClean="0"/>
              <a:t>actor</a:t>
            </a:r>
            <a:endParaRPr lang="en-US" sz="2400" b="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19</a:t>
            </a:fld>
            <a:endParaRPr lang="en-US" dirty="0"/>
          </a:p>
        </p:txBody>
      </p:sp>
    </p:spTree>
    <p:extLst>
      <p:ext uri="{BB962C8B-B14F-4D97-AF65-F5344CB8AC3E}">
        <p14:creationId xmlns:p14="http://schemas.microsoft.com/office/powerpoint/2010/main" val="95221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smtClean="0"/>
              <a:t>Agenda</a:t>
            </a:r>
          </a:p>
        </p:txBody>
      </p:sp>
      <p:sp>
        <p:nvSpPr>
          <p:cNvPr id="6147" name="Rectangle 3"/>
          <p:cNvSpPr>
            <a:spLocks noGrp="1" noChangeArrowheads="1"/>
          </p:cNvSpPr>
          <p:nvPr>
            <p:ph idx="1"/>
          </p:nvPr>
        </p:nvSpPr>
        <p:spPr/>
        <p:txBody>
          <a:bodyPr/>
          <a:lstStyle/>
          <a:p>
            <a:pPr eaLnBrk="1" hangingPunct="1">
              <a:lnSpc>
                <a:spcPct val="90000"/>
              </a:lnSpc>
            </a:pPr>
            <a:r>
              <a:rPr lang="en-US" dirty="0" smtClean="0"/>
              <a:t>Introduction</a:t>
            </a:r>
          </a:p>
          <a:p>
            <a:pPr eaLnBrk="1" hangingPunct="1">
              <a:lnSpc>
                <a:spcPct val="90000"/>
              </a:lnSpc>
            </a:pPr>
            <a:r>
              <a:rPr lang="en-US" dirty="0" smtClean="0"/>
              <a:t>The Patient ID Problem</a:t>
            </a:r>
          </a:p>
          <a:p>
            <a:pPr eaLnBrk="1" hangingPunct="1">
              <a:lnSpc>
                <a:spcPct val="90000"/>
              </a:lnSpc>
            </a:pPr>
            <a:r>
              <a:rPr lang="en-US" dirty="0" smtClean="0"/>
              <a:t>The IHE Solution</a:t>
            </a:r>
          </a:p>
          <a:p>
            <a:pPr eaLnBrk="1" hangingPunct="1">
              <a:lnSpc>
                <a:spcPct val="90000"/>
              </a:lnSpc>
            </a:pPr>
            <a:r>
              <a:rPr lang="en-US" dirty="0" smtClean="0"/>
              <a:t>For More Information</a:t>
            </a:r>
          </a:p>
          <a:p>
            <a:pPr lvl="1" eaLnBrk="1" hangingPunct="1">
              <a:lnSpc>
                <a:spcPct val="90000"/>
              </a:lnSpc>
            </a:pPr>
            <a:endParaRPr lang="en-US" dirty="0" smtClean="0"/>
          </a:p>
          <a:p>
            <a:pPr lvl="1" eaLnBrk="1" hangingPunct="1">
              <a:lnSpc>
                <a:spcPct val="90000"/>
              </a:lnSpc>
            </a:pPr>
            <a:endParaRPr lang="en-US" dirty="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IHE Profile Grouping</a:t>
            </a:r>
          </a:p>
        </p:txBody>
      </p:sp>
      <p:sp>
        <p:nvSpPr>
          <p:cNvPr id="3" name="Content Placeholder 2"/>
          <p:cNvSpPr>
            <a:spLocks noGrp="1"/>
          </p:cNvSpPr>
          <p:nvPr>
            <p:ph idx="1"/>
          </p:nvPr>
        </p:nvSpPr>
        <p:spPr/>
        <p:txBody>
          <a:bodyPr/>
          <a:lstStyle/>
          <a:p>
            <a:pPr eaLnBrk="1" hangingPunct="1"/>
            <a:r>
              <a:rPr lang="en-US" b="0" dirty="0"/>
              <a:t>Each actor implementing PIX shall be grouped with the Time Client Actor</a:t>
            </a:r>
          </a:p>
          <a:p>
            <a:pPr eaLnBrk="1" hangingPunct="1"/>
            <a:r>
              <a:rPr lang="en-US" b="0" dirty="0"/>
              <a:t>Required to manage and resolve conflicts in multiple updates</a:t>
            </a:r>
          </a:p>
          <a:p>
            <a:pPr marL="0" indent="0">
              <a:buNone/>
            </a:pPr>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20</a:t>
            </a:fld>
            <a:endParaRPr lang="en-US" dirty="0"/>
          </a:p>
        </p:txBody>
      </p:sp>
    </p:spTree>
    <p:extLst>
      <p:ext uri="{BB962C8B-B14F-4D97-AF65-F5344CB8AC3E}">
        <p14:creationId xmlns:p14="http://schemas.microsoft.com/office/powerpoint/2010/main" val="583645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85750" y="65088"/>
            <a:ext cx="8734425" cy="487362"/>
          </a:xfrm>
        </p:spPr>
        <p:txBody>
          <a:bodyPr/>
          <a:lstStyle/>
          <a:p>
            <a:pPr eaLnBrk="1" hangingPunct="1"/>
            <a:r>
              <a:rPr lang="en-US" sz="3600" dirty="0" smtClean="0"/>
              <a:t>PIX Manager supports XDS Registry</a:t>
            </a:r>
          </a:p>
        </p:txBody>
      </p:sp>
      <p:grpSp>
        <p:nvGrpSpPr>
          <p:cNvPr id="2" name="Group 199"/>
          <p:cNvGrpSpPr>
            <a:grpSpLocks/>
          </p:cNvGrpSpPr>
          <p:nvPr/>
        </p:nvGrpSpPr>
        <p:grpSpPr bwMode="auto">
          <a:xfrm>
            <a:off x="677863" y="1771650"/>
            <a:ext cx="2279650" cy="1246188"/>
            <a:chOff x="237067" y="932393"/>
            <a:chExt cx="2565400" cy="1704803"/>
          </a:xfrm>
        </p:grpSpPr>
        <p:grpSp>
          <p:nvGrpSpPr>
            <p:cNvPr id="26767" name="Group 207"/>
            <p:cNvGrpSpPr>
              <a:grpSpLocks/>
            </p:cNvGrpSpPr>
            <p:nvPr/>
          </p:nvGrpSpPr>
          <p:grpSpPr bwMode="auto">
            <a:xfrm>
              <a:off x="237067" y="932393"/>
              <a:ext cx="2565400" cy="1685927"/>
              <a:chOff x="1297" y="630"/>
              <a:chExt cx="1616" cy="1062"/>
            </a:xfrm>
          </p:grpSpPr>
          <p:pic>
            <p:nvPicPr>
              <p:cNvPr id="26808" name="Picture 22" descr="RECT-HORIZ-ROYL-BL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 y="850"/>
                <a:ext cx="1616" cy="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68" name="Text Box 7"/>
              <p:cNvSpPr txBox="1">
                <a:spLocks noChangeArrowheads="1"/>
              </p:cNvSpPr>
              <p:nvPr/>
            </p:nvSpPr>
            <p:spPr bwMode="auto">
              <a:xfrm>
                <a:off x="1567" y="630"/>
                <a:ext cx="789" cy="265"/>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400" dirty="0" smtClean="0">
                    <a:effectLst>
                      <a:outerShdw blurRad="38100" dist="38100" dir="2700000" algn="tl">
                        <a:srgbClr val="000000">
                          <a:alpha val="43137"/>
                        </a:srgbClr>
                      </a:outerShdw>
                    </a:effectLst>
                    <a:latin typeface="Calibri" pitchFamily="34" charset="0"/>
                    <a:cs typeface="+mn-cs"/>
                  </a:rPr>
                  <a:t>PIX </a:t>
                </a:r>
                <a:r>
                  <a:rPr lang="en-US" sz="1400" dirty="0">
                    <a:effectLst>
                      <a:outerShdw blurRad="38100" dist="38100" dir="2700000" algn="tl">
                        <a:srgbClr val="000000">
                          <a:alpha val="43137"/>
                        </a:srgbClr>
                      </a:outerShdw>
                    </a:effectLst>
                    <a:latin typeface="Calibri" pitchFamily="34" charset="0"/>
                    <a:cs typeface="+mn-cs"/>
                  </a:rPr>
                  <a:t>Manager</a:t>
                </a:r>
              </a:p>
            </p:txBody>
          </p:sp>
        </p:grpSp>
        <p:grpSp>
          <p:nvGrpSpPr>
            <p:cNvPr id="26768" name="Group 215"/>
            <p:cNvGrpSpPr>
              <a:grpSpLocks/>
            </p:cNvGrpSpPr>
            <p:nvPr/>
          </p:nvGrpSpPr>
          <p:grpSpPr bwMode="auto">
            <a:xfrm>
              <a:off x="247476" y="1337032"/>
              <a:ext cx="2078038" cy="1300164"/>
              <a:chOff x="1315" y="892"/>
              <a:chExt cx="1309" cy="819"/>
            </a:xfrm>
          </p:grpSpPr>
          <p:sp>
            <p:nvSpPr>
              <p:cNvPr id="290865" name="Freeform 49"/>
              <p:cNvSpPr>
                <a:spLocks noChangeAspect="1"/>
              </p:cNvSpPr>
              <p:nvPr/>
            </p:nvSpPr>
            <p:spPr bwMode="auto">
              <a:xfrm>
                <a:off x="1643" y="1374"/>
                <a:ext cx="98" cy="122"/>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66" name="Freeform 50"/>
              <p:cNvSpPr>
                <a:spLocks noChangeAspect="1"/>
              </p:cNvSpPr>
              <p:nvPr/>
            </p:nvSpPr>
            <p:spPr bwMode="auto">
              <a:xfrm>
                <a:off x="1640" y="1405"/>
                <a:ext cx="65" cy="7"/>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67" name="Freeform 51"/>
              <p:cNvSpPr>
                <a:spLocks noChangeAspect="1"/>
              </p:cNvSpPr>
              <p:nvPr/>
            </p:nvSpPr>
            <p:spPr bwMode="auto">
              <a:xfrm>
                <a:off x="1640" y="1416"/>
                <a:ext cx="65" cy="7"/>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68" name="Freeform 52"/>
              <p:cNvSpPr>
                <a:spLocks noChangeAspect="1"/>
              </p:cNvSpPr>
              <p:nvPr/>
            </p:nvSpPr>
            <p:spPr bwMode="auto">
              <a:xfrm>
                <a:off x="1640" y="1426"/>
                <a:ext cx="65" cy="7"/>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69" name="Freeform 53"/>
              <p:cNvSpPr>
                <a:spLocks noChangeAspect="1"/>
              </p:cNvSpPr>
              <p:nvPr/>
            </p:nvSpPr>
            <p:spPr bwMode="auto">
              <a:xfrm>
                <a:off x="1640" y="1437"/>
                <a:ext cx="65" cy="7"/>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0" name="Freeform 54"/>
              <p:cNvSpPr>
                <a:spLocks noChangeAspect="1"/>
              </p:cNvSpPr>
              <p:nvPr/>
            </p:nvSpPr>
            <p:spPr bwMode="auto">
              <a:xfrm>
                <a:off x="1640" y="1448"/>
                <a:ext cx="65" cy="7"/>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1" name="Freeform 55"/>
              <p:cNvSpPr>
                <a:spLocks noChangeAspect="1"/>
              </p:cNvSpPr>
              <p:nvPr/>
            </p:nvSpPr>
            <p:spPr bwMode="auto">
              <a:xfrm>
                <a:off x="1640" y="1459"/>
                <a:ext cx="65" cy="7"/>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2" name="Freeform 56"/>
              <p:cNvSpPr>
                <a:spLocks noChangeAspect="1"/>
              </p:cNvSpPr>
              <p:nvPr/>
            </p:nvSpPr>
            <p:spPr bwMode="auto">
              <a:xfrm>
                <a:off x="1640" y="1470"/>
                <a:ext cx="65" cy="7"/>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3" name="Freeform 57"/>
              <p:cNvSpPr>
                <a:spLocks noChangeAspect="1"/>
              </p:cNvSpPr>
              <p:nvPr/>
            </p:nvSpPr>
            <p:spPr bwMode="auto">
              <a:xfrm>
                <a:off x="1640" y="1481"/>
                <a:ext cx="65" cy="7"/>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4" name="Freeform 58"/>
              <p:cNvSpPr>
                <a:spLocks noChangeAspect="1"/>
              </p:cNvSpPr>
              <p:nvPr/>
            </p:nvSpPr>
            <p:spPr bwMode="auto">
              <a:xfrm>
                <a:off x="1640" y="1492"/>
                <a:ext cx="65" cy="7"/>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6" name="Freeform 60"/>
              <p:cNvSpPr>
                <a:spLocks noChangeAspect="1" noEditPoints="1"/>
              </p:cNvSpPr>
              <p:nvPr/>
            </p:nvSpPr>
            <p:spPr bwMode="auto">
              <a:xfrm>
                <a:off x="2398" y="1388"/>
                <a:ext cx="99" cy="127"/>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7" name="Freeform 61"/>
              <p:cNvSpPr>
                <a:spLocks noChangeAspect="1"/>
              </p:cNvSpPr>
              <p:nvPr/>
            </p:nvSpPr>
            <p:spPr bwMode="auto">
              <a:xfrm>
                <a:off x="2415" y="1374"/>
                <a:ext cx="98" cy="122"/>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8" name="Freeform 62"/>
              <p:cNvSpPr>
                <a:spLocks noChangeAspect="1"/>
              </p:cNvSpPr>
              <p:nvPr/>
            </p:nvSpPr>
            <p:spPr bwMode="auto">
              <a:xfrm>
                <a:off x="2414" y="1405"/>
                <a:ext cx="71" cy="7"/>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79" name="Freeform 63"/>
              <p:cNvSpPr>
                <a:spLocks noChangeAspect="1"/>
              </p:cNvSpPr>
              <p:nvPr/>
            </p:nvSpPr>
            <p:spPr bwMode="auto">
              <a:xfrm>
                <a:off x="2414" y="1416"/>
                <a:ext cx="71" cy="7"/>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0" name="Freeform 64"/>
              <p:cNvSpPr>
                <a:spLocks noChangeAspect="1"/>
              </p:cNvSpPr>
              <p:nvPr/>
            </p:nvSpPr>
            <p:spPr bwMode="auto">
              <a:xfrm>
                <a:off x="2414" y="1426"/>
                <a:ext cx="71" cy="7"/>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1" name="Freeform 65"/>
              <p:cNvSpPr>
                <a:spLocks noChangeAspect="1"/>
              </p:cNvSpPr>
              <p:nvPr/>
            </p:nvSpPr>
            <p:spPr bwMode="auto">
              <a:xfrm>
                <a:off x="2414" y="1437"/>
                <a:ext cx="71" cy="7"/>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3" name="Freeform 67"/>
              <p:cNvSpPr>
                <a:spLocks noChangeAspect="1"/>
              </p:cNvSpPr>
              <p:nvPr/>
            </p:nvSpPr>
            <p:spPr bwMode="auto">
              <a:xfrm>
                <a:off x="2414" y="1459"/>
                <a:ext cx="71" cy="7"/>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4" name="Freeform 68"/>
              <p:cNvSpPr>
                <a:spLocks noChangeAspect="1"/>
              </p:cNvSpPr>
              <p:nvPr/>
            </p:nvSpPr>
            <p:spPr bwMode="auto">
              <a:xfrm>
                <a:off x="2414" y="1470"/>
                <a:ext cx="71" cy="7"/>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5" name="Freeform 69"/>
              <p:cNvSpPr>
                <a:spLocks noChangeAspect="1"/>
              </p:cNvSpPr>
              <p:nvPr/>
            </p:nvSpPr>
            <p:spPr bwMode="auto">
              <a:xfrm>
                <a:off x="2414" y="1481"/>
                <a:ext cx="71" cy="7"/>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6" name="Freeform 70"/>
              <p:cNvSpPr>
                <a:spLocks noChangeAspect="1"/>
              </p:cNvSpPr>
              <p:nvPr/>
            </p:nvSpPr>
            <p:spPr bwMode="auto">
              <a:xfrm>
                <a:off x="2414" y="1492"/>
                <a:ext cx="71" cy="7"/>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8" name="Freeform 72"/>
              <p:cNvSpPr>
                <a:spLocks noChangeAspect="1" noEditPoints="1"/>
              </p:cNvSpPr>
              <p:nvPr/>
            </p:nvSpPr>
            <p:spPr bwMode="auto">
              <a:xfrm>
                <a:off x="2002" y="949"/>
                <a:ext cx="99" cy="127"/>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9" name="Freeform 73"/>
              <p:cNvSpPr>
                <a:spLocks noChangeAspect="1"/>
              </p:cNvSpPr>
              <p:nvPr/>
            </p:nvSpPr>
            <p:spPr bwMode="auto">
              <a:xfrm>
                <a:off x="2019" y="934"/>
                <a:ext cx="99" cy="127"/>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0" name="Freeform 74"/>
              <p:cNvSpPr>
                <a:spLocks noChangeAspect="1"/>
              </p:cNvSpPr>
              <p:nvPr/>
            </p:nvSpPr>
            <p:spPr bwMode="auto">
              <a:xfrm>
                <a:off x="2019" y="967"/>
                <a:ext cx="66" cy="7"/>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1" name="Freeform 75"/>
              <p:cNvSpPr>
                <a:spLocks noChangeAspect="1"/>
              </p:cNvSpPr>
              <p:nvPr/>
            </p:nvSpPr>
            <p:spPr bwMode="auto">
              <a:xfrm>
                <a:off x="2019" y="978"/>
                <a:ext cx="66" cy="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2" name="Freeform 76"/>
              <p:cNvSpPr>
                <a:spLocks noChangeAspect="1"/>
              </p:cNvSpPr>
              <p:nvPr/>
            </p:nvSpPr>
            <p:spPr bwMode="auto">
              <a:xfrm>
                <a:off x="2019" y="989"/>
                <a:ext cx="66" cy="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4" name="Freeform 78"/>
              <p:cNvSpPr>
                <a:spLocks noChangeAspect="1"/>
              </p:cNvSpPr>
              <p:nvPr/>
            </p:nvSpPr>
            <p:spPr bwMode="auto">
              <a:xfrm>
                <a:off x="2019" y="1011"/>
                <a:ext cx="66" cy="5"/>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5" name="Freeform 79"/>
              <p:cNvSpPr>
                <a:spLocks noChangeAspect="1"/>
              </p:cNvSpPr>
              <p:nvPr/>
            </p:nvSpPr>
            <p:spPr bwMode="auto">
              <a:xfrm>
                <a:off x="2019" y="1022"/>
                <a:ext cx="66" cy="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6" name="Freeform 80"/>
              <p:cNvSpPr>
                <a:spLocks noChangeAspect="1"/>
              </p:cNvSpPr>
              <p:nvPr/>
            </p:nvSpPr>
            <p:spPr bwMode="auto">
              <a:xfrm>
                <a:off x="2019" y="1031"/>
                <a:ext cx="66" cy="8"/>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7" name="Freeform 81"/>
              <p:cNvSpPr>
                <a:spLocks noChangeAspect="1"/>
              </p:cNvSpPr>
              <p:nvPr/>
            </p:nvSpPr>
            <p:spPr bwMode="auto">
              <a:xfrm>
                <a:off x="2019" y="1042"/>
                <a:ext cx="66" cy="8"/>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8" name="Freeform 82"/>
              <p:cNvSpPr>
                <a:spLocks noChangeAspect="1"/>
              </p:cNvSpPr>
              <p:nvPr/>
            </p:nvSpPr>
            <p:spPr bwMode="auto">
              <a:xfrm>
                <a:off x="2019" y="1053"/>
                <a:ext cx="66" cy="8"/>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64" name="Freeform 48"/>
              <p:cNvSpPr>
                <a:spLocks noChangeAspect="1" noEditPoints="1"/>
              </p:cNvSpPr>
              <p:nvPr/>
            </p:nvSpPr>
            <p:spPr bwMode="auto">
              <a:xfrm>
                <a:off x="1625" y="1388"/>
                <a:ext cx="98" cy="127"/>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chemeClr val="hlink"/>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82" name="Freeform 66"/>
              <p:cNvSpPr>
                <a:spLocks noChangeAspect="1"/>
              </p:cNvSpPr>
              <p:nvPr/>
            </p:nvSpPr>
            <p:spPr bwMode="auto">
              <a:xfrm>
                <a:off x="2414" y="1448"/>
                <a:ext cx="71" cy="7"/>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rgbClr val="FF99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893" name="Freeform 77"/>
              <p:cNvSpPr>
                <a:spLocks noChangeAspect="1"/>
              </p:cNvSpPr>
              <p:nvPr/>
            </p:nvSpPr>
            <p:spPr bwMode="auto">
              <a:xfrm>
                <a:off x="2019" y="1000"/>
                <a:ext cx="66" cy="5"/>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16561" name="Line 84"/>
              <p:cNvSpPr>
                <a:spLocks noChangeShapeType="1"/>
              </p:cNvSpPr>
              <p:nvPr/>
            </p:nvSpPr>
            <p:spPr bwMode="auto">
              <a:xfrm flipV="1">
                <a:off x="1710" y="1074"/>
                <a:ext cx="306" cy="306"/>
              </a:xfrm>
              <a:prstGeom prst="line">
                <a:avLst/>
              </a:prstGeom>
              <a:noFill/>
              <a:ln w="9525">
                <a:solidFill>
                  <a:schemeClr val="bg1"/>
                </a:solidFill>
                <a:round/>
                <a:headEnd type="stealth" w="med" len="med"/>
                <a:tailEnd type="stealth" w="med" len="med"/>
              </a:ln>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16562" name="Line 85"/>
              <p:cNvSpPr>
                <a:spLocks noChangeShapeType="1"/>
              </p:cNvSpPr>
              <p:nvPr/>
            </p:nvSpPr>
            <p:spPr bwMode="auto">
              <a:xfrm flipH="1" flipV="1">
                <a:off x="2112" y="1079"/>
                <a:ext cx="306" cy="306"/>
              </a:xfrm>
              <a:prstGeom prst="line">
                <a:avLst/>
              </a:prstGeom>
              <a:noFill/>
              <a:ln w="9525">
                <a:solidFill>
                  <a:schemeClr val="bg1"/>
                </a:solidFill>
                <a:round/>
                <a:headEnd type="stealth" w="med" len="med"/>
                <a:tailEnd type="stealth" w="med" len="med"/>
              </a:ln>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16563" name="Text Box 99"/>
              <p:cNvSpPr txBox="1">
                <a:spLocks noChangeArrowheads="1"/>
              </p:cNvSpPr>
              <p:nvPr/>
            </p:nvSpPr>
            <p:spPr bwMode="auto">
              <a:xfrm>
                <a:off x="1509" y="927"/>
                <a:ext cx="331" cy="238"/>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600" dirty="0">
                    <a:effectLst>
                      <a:outerShdw blurRad="38100" dist="38100" dir="2700000" algn="tl">
                        <a:srgbClr val="000000">
                          <a:alpha val="43137"/>
                        </a:srgbClr>
                      </a:outerShdw>
                    </a:effectLst>
                    <a:latin typeface="Calibri" pitchFamily="34" charset="0"/>
                    <a:cs typeface="+mn-cs"/>
                  </a:rPr>
                  <a:t>HIE ID:</a:t>
                </a:r>
              </a:p>
              <a:p>
                <a:pPr>
                  <a:buClr>
                    <a:schemeClr val="bg1"/>
                  </a:buClr>
                  <a:buSzPct val="100000"/>
                  <a:buFont typeface="Wingdings" pitchFamily="2" charset="2"/>
                  <a:buNone/>
                  <a:defRPr/>
                </a:pPr>
                <a:r>
                  <a:rPr lang="en-US" sz="600" dirty="0">
                    <a:effectLst>
                      <a:outerShdw blurRad="38100" dist="38100" dir="2700000" algn="tl">
                        <a:srgbClr val="000000">
                          <a:alpha val="43137"/>
                        </a:srgbClr>
                      </a:outerShdw>
                    </a:effectLst>
                    <a:latin typeface="Calibri" pitchFamily="34" charset="0"/>
                    <a:cs typeface="+mn-cs"/>
                  </a:rPr>
                  <a:t>IHI12345</a:t>
                </a:r>
              </a:p>
            </p:txBody>
          </p:sp>
          <p:sp>
            <p:nvSpPr>
              <p:cNvPr id="16564" name="Text Box 97"/>
              <p:cNvSpPr txBox="1">
                <a:spLocks noChangeArrowheads="1"/>
              </p:cNvSpPr>
              <p:nvPr/>
            </p:nvSpPr>
            <p:spPr bwMode="auto">
              <a:xfrm>
                <a:off x="1315" y="1539"/>
                <a:ext cx="507" cy="159"/>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600" dirty="0">
                    <a:effectLst>
                      <a:outerShdw blurRad="38100" dist="38100" dir="2700000" algn="tl">
                        <a:srgbClr val="000000">
                          <a:alpha val="43137"/>
                        </a:srgbClr>
                      </a:outerShdw>
                    </a:effectLst>
                    <a:latin typeface="Calibri" pitchFamily="34" charset="0"/>
                    <a:cs typeface="+mn-cs"/>
                  </a:rPr>
                  <a:t>Local ID:1208XYZ</a:t>
                </a:r>
              </a:p>
            </p:txBody>
          </p:sp>
          <p:sp>
            <p:nvSpPr>
              <p:cNvPr id="16565" name="Text Box 98"/>
              <p:cNvSpPr txBox="1">
                <a:spLocks noChangeArrowheads="1"/>
              </p:cNvSpPr>
              <p:nvPr/>
            </p:nvSpPr>
            <p:spPr bwMode="auto">
              <a:xfrm>
                <a:off x="2049" y="1539"/>
                <a:ext cx="575" cy="172"/>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600" dirty="0">
                    <a:solidFill>
                      <a:schemeClr val="bg1"/>
                    </a:solidFill>
                    <a:effectLst>
                      <a:outerShdw blurRad="38100" dist="38100" dir="2700000" algn="tl">
                        <a:srgbClr val="000000">
                          <a:alpha val="43137"/>
                        </a:srgbClr>
                      </a:outerShdw>
                    </a:effectLst>
                    <a:latin typeface="Calibri" pitchFamily="34" charset="0"/>
                    <a:cs typeface="+mn-cs"/>
                  </a:rPr>
                  <a:t>Local ID:ABC789</a:t>
                </a:r>
              </a:p>
            </p:txBody>
          </p:sp>
          <p:pic>
            <p:nvPicPr>
              <p:cNvPr id="26807" name="Picture 88" descr="person_only_blu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t="5695"/>
              <a:stretch>
                <a:fillRect/>
              </a:stretch>
            </p:blipFill>
            <p:spPr bwMode="auto">
              <a:xfrm>
                <a:off x="2236" y="892"/>
                <a:ext cx="205" cy="202"/>
              </a:xfrm>
              <a:prstGeom prst="rect">
                <a:avLst/>
              </a:prstGeom>
              <a:solidFill>
                <a:srgbClr val="00FF00">
                  <a:alpha val="58038"/>
                </a:srgbClr>
              </a:solidFill>
              <a:ln>
                <a:noFill/>
              </a:ln>
              <a:extLst>
                <a:ext uri="{91240B29-F687-4f45-9708-019B960494DF}">
                  <a14:hiddenLine xmlns:a14="http://schemas.microsoft.com/office/drawing/2010/main" w="9525">
                    <a:solidFill>
                      <a:srgbClr val="000000"/>
                    </a:solidFill>
                    <a:miter lim="800000"/>
                    <a:headEnd/>
                    <a:tailEnd/>
                  </a14:hiddenLine>
                </a:ext>
              </a:extLst>
            </p:spPr>
          </p:pic>
        </p:grpSp>
      </p:grpSp>
      <p:grpSp>
        <p:nvGrpSpPr>
          <p:cNvPr id="368" name="Group 367"/>
          <p:cNvGrpSpPr>
            <a:grpSpLocks/>
          </p:cNvGrpSpPr>
          <p:nvPr/>
        </p:nvGrpSpPr>
        <p:grpSpPr bwMode="auto">
          <a:xfrm>
            <a:off x="-21037" y="2995615"/>
            <a:ext cx="8784036" cy="2582149"/>
            <a:chOff x="-20875" y="2996225"/>
            <a:chExt cx="8783898" cy="2581536"/>
          </a:xfrm>
        </p:grpSpPr>
        <p:grpSp>
          <p:nvGrpSpPr>
            <p:cNvPr id="26749" name="Group 365"/>
            <p:cNvGrpSpPr>
              <a:grpSpLocks/>
            </p:cNvGrpSpPr>
            <p:nvPr/>
          </p:nvGrpSpPr>
          <p:grpSpPr bwMode="auto">
            <a:xfrm>
              <a:off x="1068529" y="4267508"/>
              <a:ext cx="7694494" cy="1310253"/>
              <a:chOff x="1068529" y="4267508"/>
              <a:chExt cx="7694494" cy="1310253"/>
            </a:xfrm>
          </p:grpSpPr>
          <p:sp>
            <p:nvSpPr>
              <p:cNvPr id="16511" name="Text Box 174"/>
              <p:cNvSpPr txBox="1">
                <a:spLocks noChangeArrowheads="1"/>
              </p:cNvSpPr>
              <p:nvPr/>
            </p:nvSpPr>
            <p:spPr bwMode="auto">
              <a:xfrm>
                <a:off x="3019540" y="5181691"/>
                <a:ext cx="3003501" cy="307704"/>
              </a:xfrm>
              <a:prstGeom prst="rect">
                <a:avLst/>
              </a:prstGeom>
              <a:noFill/>
              <a:ln w="9525">
                <a:noFill/>
                <a:miter lim="800000"/>
                <a:headEnd/>
                <a:tailEnd/>
              </a:ln>
            </p:spPr>
            <p:txBody>
              <a:bodyPr>
                <a:spAutoFit/>
              </a:bodyPr>
              <a:lstStyle/>
              <a:p>
                <a:pPr>
                  <a:buClr>
                    <a:schemeClr val="bg1"/>
                  </a:buClr>
                  <a:buSzPct val="100000"/>
                  <a:buFont typeface="Wingdings" pitchFamily="2" charset="2"/>
                  <a:buNone/>
                  <a:defRPr/>
                </a:pPr>
                <a:endParaRPr lang="en-US" sz="1400" dirty="0">
                  <a:effectLst>
                    <a:outerShdw blurRad="38100" dist="38100" dir="2700000" algn="tl">
                      <a:srgbClr val="000000">
                        <a:alpha val="43137"/>
                      </a:srgbClr>
                    </a:outerShdw>
                  </a:effectLst>
                  <a:latin typeface="Calibri" pitchFamily="34" charset="0"/>
                  <a:cs typeface="+mn-cs"/>
                </a:endParaRPr>
              </a:p>
            </p:txBody>
          </p:sp>
          <p:grpSp>
            <p:nvGrpSpPr>
              <p:cNvPr id="26753" name="Group 364"/>
              <p:cNvGrpSpPr>
                <a:grpSpLocks/>
              </p:cNvGrpSpPr>
              <p:nvPr/>
            </p:nvGrpSpPr>
            <p:grpSpPr bwMode="auto">
              <a:xfrm>
                <a:off x="1068529" y="4267508"/>
                <a:ext cx="7694494" cy="1310253"/>
                <a:chOff x="1068529" y="4267508"/>
                <a:chExt cx="7694494" cy="1310253"/>
              </a:xfrm>
            </p:grpSpPr>
            <p:sp>
              <p:nvSpPr>
                <p:cNvPr id="214" name="Rectangle 166"/>
                <p:cNvSpPr>
                  <a:spLocks noChangeArrowheads="1"/>
                </p:cNvSpPr>
                <p:nvPr/>
              </p:nvSpPr>
              <p:spPr bwMode="auto">
                <a:xfrm>
                  <a:off x="1560856" y="4267508"/>
                  <a:ext cx="7202167" cy="808277"/>
                </a:xfrm>
                <a:prstGeom prst="rect">
                  <a:avLst/>
                </a:prstGeom>
                <a:blipFill dpi="0" rotWithShape="1">
                  <a:blip r:embed="rId5" cstate="print">
                    <a:duotone>
                      <a:schemeClr val="accent6">
                        <a:shade val="45000"/>
                        <a:satMod val="135000"/>
                      </a:schemeClr>
                      <a:prstClr val="white"/>
                    </a:duotone>
                    <a:lum bright="-9000" contrast="21000"/>
                  </a:blip>
                  <a:srcRect/>
                  <a:stretch>
                    <a:fillRect/>
                  </a:stretch>
                </a:blipFill>
                <a:ln w="9525">
                  <a:noFill/>
                  <a:miter lim="800000"/>
                  <a:headEnd/>
                  <a:tailEnd/>
                </a:ln>
              </p:spPr>
              <p:txBody>
                <a:bodyPr wrap="none" anchor="ctr"/>
                <a:lstStyle/>
                <a:p>
                  <a:r>
                    <a:rPr lang="en-US" sz="1800" dirty="0">
                      <a:effectLst>
                        <a:outerShdw blurRad="38100" dist="38100" dir="2700000" algn="tl">
                          <a:srgbClr val="000000">
                            <a:alpha val="43137"/>
                          </a:srgbClr>
                        </a:outerShdw>
                      </a:effectLst>
                      <a:latin typeface="Calibri" pitchFamily="34" charset="0"/>
                    </a:rPr>
                    <a:t> ATNA –Audit Trail Repository</a:t>
                  </a:r>
                </a:p>
                <a:p>
                  <a:endParaRPr lang="en-US" sz="1000" dirty="0"/>
                </a:p>
              </p:txBody>
            </p:sp>
            <p:grpSp>
              <p:nvGrpSpPr>
                <p:cNvPr id="26757" name="Group 254"/>
                <p:cNvGrpSpPr>
                  <a:grpSpLocks/>
                </p:cNvGrpSpPr>
                <p:nvPr/>
              </p:nvGrpSpPr>
              <p:grpSpPr bwMode="auto">
                <a:xfrm>
                  <a:off x="1068529" y="5041659"/>
                  <a:ext cx="869395" cy="536102"/>
                  <a:chOff x="812799" y="5249335"/>
                  <a:chExt cx="978430" cy="733778"/>
                </a:xfrm>
              </p:grpSpPr>
              <p:grpSp>
                <p:nvGrpSpPr>
                  <p:cNvPr id="26758" name="Group 39"/>
                  <p:cNvGrpSpPr>
                    <a:grpSpLocks/>
                  </p:cNvGrpSpPr>
                  <p:nvPr/>
                </p:nvGrpSpPr>
                <p:grpSpPr bwMode="auto">
                  <a:xfrm>
                    <a:off x="812799" y="5249335"/>
                    <a:ext cx="673630" cy="428978"/>
                    <a:chOff x="1396" y="2066"/>
                    <a:chExt cx="559" cy="583"/>
                  </a:xfrm>
                </p:grpSpPr>
                <p:pic>
                  <p:nvPicPr>
                    <p:cNvPr id="26765" name="Picture 40" descr="gray_icon_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6" y="2066"/>
                      <a:ext cx="559"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66" name="Picture 41" descr="yellow_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8" y="2245"/>
                      <a:ext cx="3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59" name="Group 39"/>
                  <p:cNvGrpSpPr>
                    <a:grpSpLocks/>
                  </p:cNvGrpSpPr>
                  <p:nvPr/>
                </p:nvGrpSpPr>
                <p:grpSpPr bwMode="auto">
                  <a:xfrm>
                    <a:off x="965199" y="5401735"/>
                    <a:ext cx="673630" cy="428978"/>
                    <a:chOff x="1396" y="2066"/>
                    <a:chExt cx="559" cy="583"/>
                  </a:xfrm>
                </p:grpSpPr>
                <p:pic>
                  <p:nvPicPr>
                    <p:cNvPr id="26763" name="Picture 40" descr="gray_icon_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6" y="2066"/>
                      <a:ext cx="559"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64" name="Picture 41" descr="yellow_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8" y="2245"/>
                      <a:ext cx="3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760" name="Group 39"/>
                  <p:cNvGrpSpPr>
                    <a:grpSpLocks/>
                  </p:cNvGrpSpPr>
                  <p:nvPr/>
                </p:nvGrpSpPr>
                <p:grpSpPr bwMode="auto">
                  <a:xfrm>
                    <a:off x="1117599" y="5554135"/>
                    <a:ext cx="673630" cy="428978"/>
                    <a:chOff x="1396" y="2066"/>
                    <a:chExt cx="559" cy="583"/>
                  </a:xfrm>
                </p:grpSpPr>
                <p:pic>
                  <p:nvPicPr>
                    <p:cNvPr id="26761" name="Picture 40" descr="gray_icon_bo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6" y="2066"/>
                      <a:ext cx="559" cy="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62" name="Picture 41" descr="yellow_envelo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8" y="2245"/>
                      <a:ext cx="395"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sp>
          <p:nvSpPr>
            <p:cNvPr id="16509" name="Text Box 194"/>
            <p:cNvSpPr txBox="1">
              <a:spLocks noChangeArrowheads="1"/>
            </p:cNvSpPr>
            <p:nvPr/>
          </p:nvSpPr>
          <p:spPr bwMode="auto">
            <a:xfrm>
              <a:off x="-20875" y="4800782"/>
              <a:ext cx="1164019" cy="276933"/>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200" dirty="0">
                  <a:effectLst>
                    <a:outerShdw blurRad="38100" dist="38100" dir="2700000" algn="tl">
                      <a:srgbClr val="000000">
                        <a:alpha val="43137"/>
                      </a:srgbClr>
                    </a:outerShdw>
                  </a:effectLst>
                  <a:latin typeface="Calibri" pitchFamily="34" charset="0"/>
                  <a:cs typeface="+mn-cs"/>
                </a:rPr>
                <a:t>PIX/PDQ Events</a:t>
              </a:r>
            </a:p>
          </p:txBody>
        </p:sp>
        <p:sp>
          <p:nvSpPr>
            <p:cNvPr id="299" name="Striped Right Arrow 298"/>
            <p:cNvSpPr/>
            <p:nvPr/>
          </p:nvSpPr>
          <p:spPr bwMode="auto">
            <a:xfrm rot="5400000">
              <a:off x="1091968" y="3509358"/>
              <a:ext cx="1271286" cy="245020"/>
            </a:xfrm>
            <a:prstGeom prst="stripedRightArrow">
              <a:avLst/>
            </a:prstGeom>
            <a:solidFill>
              <a:schemeClr val="accent6">
                <a:lumMod val="75000"/>
                <a:alpha val="73000"/>
              </a:schemeClr>
            </a:solidFill>
            <a:ln w="9525" algn="ctr">
              <a:noFill/>
              <a:round/>
              <a:headEnd/>
              <a:tailEnd/>
            </a:ln>
            <a:effectLst>
              <a:outerShdw dist="17961" dir="2700000" algn="ctr" rotWithShape="0">
                <a:schemeClr val="tx1"/>
              </a:outerShdw>
            </a:effectLst>
          </p:spPr>
          <p:txBody>
            <a:bodyPr wrap="none" anchor="ctr"/>
            <a:lstStyle/>
            <a:p>
              <a:pPr algn="ctr" fontAlgn="auto">
                <a:spcBef>
                  <a:spcPts val="0"/>
                </a:spcBef>
                <a:spcAft>
                  <a:spcPts val="0"/>
                </a:spcAft>
                <a:buClr>
                  <a:schemeClr val="bg1"/>
                </a:buClr>
                <a:buSzPct val="100000"/>
                <a:buFont typeface="Wingdings" pitchFamily="2" charset="2"/>
                <a:buNone/>
                <a:defRPr/>
              </a:pPr>
              <a:endParaRPr lang="en-US" sz="800" b="1" dirty="0">
                <a:solidFill>
                  <a:schemeClr val="bg1"/>
                </a:solidFill>
                <a:effectLst>
                  <a:outerShdw blurRad="38100" dist="38100" dir="2700000" algn="tl">
                    <a:srgbClr val="000000">
                      <a:alpha val="43137"/>
                    </a:srgbClr>
                  </a:outerShdw>
                </a:effectLst>
                <a:latin typeface="+mn-lt"/>
                <a:cs typeface="+mn-cs"/>
              </a:endParaRPr>
            </a:p>
          </p:txBody>
        </p:sp>
      </p:grpSp>
      <p:cxnSp>
        <p:nvCxnSpPr>
          <p:cNvPr id="196" name="Straight Connector 195"/>
          <p:cNvCxnSpPr/>
          <p:nvPr/>
        </p:nvCxnSpPr>
        <p:spPr>
          <a:xfrm>
            <a:off x="225425" y="1752600"/>
            <a:ext cx="8693150" cy="0"/>
          </a:xfrm>
          <a:prstGeom prst="line">
            <a:avLst/>
          </a:prstGeom>
          <a:ln w="34925" cap="rnd">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196850" y="5638800"/>
            <a:ext cx="8693150" cy="0"/>
          </a:xfrm>
          <a:prstGeom prst="line">
            <a:avLst/>
          </a:prstGeom>
          <a:ln w="34925" cap="rnd">
            <a:solidFill>
              <a:srgbClr val="FFC000"/>
            </a:solidFill>
            <a:tailEnd type="none"/>
          </a:ln>
        </p:spPr>
        <p:style>
          <a:lnRef idx="1">
            <a:schemeClr val="accent1"/>
          </a:lnRef>
          <a:fillRef idx="0">
            <a:schemeClr val="accent1"/>
          </a:fillRef>
          <a:effectRef idx="0">
            <a:schemeClr val="accent1"/>
          </a:effectRef>
          <a:fontRef idx="minor">
            <a:schemeClr val="tx1"/>
          </a:fontRef>
        </p:style>
      </p:cxnSp>
      <p:sp>
        <p:nvSpPr>
          <p:cNvPr id="16390" name="TextBox 199"/>
          <p:cNvSpPr txBox="1">
            <a:spLocks noChangeArrowheads="1"/>
          </p:cNvSpPr>
          <p:nvPr/>
        </p:nvSpPr>
        <p:spPr bwMode="auto">
          <a:xfrm>
            <a:off x="0" y="863600"/>
            <a:ext cx="1130300" cy="584200"/>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600" b="1" dirty="0">
                <a:effectLst>
                  <a:outerShdw blurRad="38100" dist="38100" dir="2700000" algn="tl">
                    <a:srgbClr val="000000">
                      <a:alpha val="43137"/>
                    </a:srgbClr>
                  </a:outerShdw>
                </a:effectLst>
                <a:latin typeface="Calibri" pitchFamily="34" charset="0"/>
                <a:cs typeface="+mn-cs"/>
              </a:rPr>
              <a:t>Content</a:t>
            </a:r>
            <a:r>
              <a:rPr lang="en-US" sz="1600" dirty="0">
                <a:effectLst>
                  <a:outerShdw blurRad="38100" dist="38100" dir="2700000" algn="tl">
                    <a:srgbClr val="000000">
                      <a:alpha val="43137"/>
                    </a:srgbClr>
                  </a:outerShdw>
                </a:effectLst>
                <a:latin typeface="Calibri" pitchFamily="34" charset="0"/>
                <a:cs typeface="+mn-cs"/>
              </a:rPr>
              <a:t> </a:t>
            </a:r>
          </a:p>
          <a:p>
            <a:pPr>
              <a:buClr>
                <a:schemeClr val="bg1"/>
              </a:buClr>
              <a:buSzPct val="100000"/>
              <a:buFont typeface="Wingdings" pitchFamily="2" charset="2"/>
              <a:buNone/>
              <a:defRPr/>
            </a:pPr>
            <a:r>
              <a:rPr lang="en-US" sz="1600" b="1" dirty="0">
                <a:effectLst>
                  <a:outerShdw blurRad="38100" dist="38100" dir="2700000" algn="tl">
                    <a:srgbClr val="000000">
                      <a:alpha val="43137"/>
                    </a:srgbClr>
                  </a:outerShdw>
                </a:effectLst>
                <a:latin typeface="Calibri" pitchFamily="34" charset="0"/>
                <a:cs typeface="+mn-cs"/>
              </a:rPr>
              <a:t>Consumers</a:t>
            </a:r>
          </a:p>
        </p:txBody>
      </p:sp>
      <p:sp>
        <p:nvSpPr>
          <p:cNvPr id="16391" name="TextBox 200"/>
          <p:cNvSpPr txBox="1">
            <a:spLocks noChangeArrowheads="1"/>
          </p:cNvSpPr>
          <p:nvPr/>
        </p:nvSpPr>
        <p:spPr bwMode="auto">
          <a:xfrm>
            <a:off x="0" y="5816600"/>
            <a:ext cx="909638" cy="584200"/>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600" b="1" dirty="0">
                <a:effectLst>
                  <a:outerShdw blurRad="38100" dist="38100" dir="2700000" algn="tl">
                    <a:srgbClr val="000000">
                      <a:alpha val="43137"/>
                    </a:srgbClr>
                  </a:outerShdw>
                </a:effectLst>
                <a:latin typeface="Calibri" pitchFamily="34" charset="0"/>
                <a:cs typeface="+mn-cs"/>
              </a:rPr>
              <a:t>Content </a:t>
            </a:r>
          </a:p>
          <a:p>
            <a:pPr>
              <a:buClr>
                <a:schemeClr val="bg1"/>
              </a:buClr>
              <a:buSzPct val="100000"/>
              <a:buFont typeface="Wingdings" pitchFamily="2" charset="2"/>
              <a:buNone/>
              <a:defRPr/>
            </a:pPr>
            <a:r>
              <a:rPr lang="en-US" sz="1600" b="1" dirty="0">
                <a:effectLst>
                  <a:outerShdw blurRad="38100" dist="38100" dir="2700000" algn="tl">
                    <a:srgbClr val="000000">
                      <a:alpha val="43137"/>
                    </a:srgbClr>
                  </a:outerShdw>
                </a:effectLst>
                <a:latin typeface="Calibri" pitchFamily="34" charset="0"/>
                <a:cs typeface="+mn-cs"/>
              </a:rPr>
              <a:t>Creators</a:t>
            </a:r>
          </a:p>
        </p:txBody>
      </p:sp>
      <p:sp>
        <p:nvSpPr>
          <p:cNvPr id="216" name="TextBox 215"/>
          <p:cNvSpPr txBox="1">
            <a:spLocks noChangeArrowheads="1"/>
          </p:cNvSpPr>
          <p:nvPr/>
        </p:nvSpPr>
        <p:spPr bwMode="auto">
          <a:xfrm rot="-5400000">
            <a:off x="-828675" y="3533775"/>
            <a:ext cx="2019300" cy="400050"/>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2000" b="1" dirty="0">
                <a:effectLst>
                  <a:outerShdw blurRad="38100" dist="38100" dir="2700000" algn="tl">
                    <a:srgbClr val="000000">
                      <a:alpha val="43137"/>
                    </a:srgbClr>
                  </a:outerShdw>
                </a:effectLst>
                <a:latin typeface="Calibri" pitchFamily="34" charset="0"/>
                <a:cs typeface="+mn-cs"/>
              </a:rPr>
              <a:t>HIE Core Services</a:t>
            </a:r>
          </a:p>
        </p:txBody>
      </p:sp>
      <p:grpSp>
        <p:nvGrpSpPr>
          <p:cNvPr id="26634" name="Group 240"/>
          <p:cNvGrpSpPr>
            <a:grpSpLocks/>
          </p:cNvGrpSpPr>
          <p:nvPr/>
        </p:nvGrpSpPr>
        <p:grpSpPr bwMode="auto">
          <a:xfrm>
            <a:off x="1506538" y="5816603"/>
            <a:ext cx="1480168" cy="523220"/>
            <a:chOff x="1507226" y="5982643"/>
            <a:chExt cx="1479970" cy="523396"/>
          </a:xfrm>
        </p:grpSpPr>
        <p:sp>
          <p:nvSpPr>
            <p:cNvPr id="16506" name="TextBox 224"/>
            <p:cNvSpPr txBox="1">
              <a:spLocks noChangeArrowheads="1"/>
            </p:cNvSpPr>
            <p:nvPr/>
          </p:nvSpPr>
          <p:spPr bwMode="auto">
            <a:xfrm>
              <a:off x="1905635" y="5982643"/>
              <a:ext cx="1081561" cy="523396"/>
            </a:xfrm>
            <a:prstGeom prst="rect">
              <a:avLst/>
            </a:prstGeom>
            <a:noFill/>
            <a:ln w="9525">
              <a:noFill/>
              <a:miter lim="800000"/>
              <a:headEnd/>
              <a:tailEnd/>
            </a:ln>
          </p:spPr>
          <p:txBody>
            <a:bodyPr wrap="none">
              <a:spAutoFit/>
            </a:bodyPr>
            <a:lstStyle/>
            <a:p>
              <a:pPr algn="ctr">
                <a:buClr>
                  <a:schemeClr val="bg1"/>
                </a:buClr>
                <a:buSzPct val="100000"/>
                <a:buFont typeface="Wingdings" pitchFamily="2" charset="2"/>
                <a:buNone/>
                <a:defRPr/>
              </a:pPr>
              <a:r>
                <a:rPr lang="en-US" sz="1400" b="1" dirty="0">
                  <a:solidFill>
                    <a:srgbClr val="00FF00"/>
                  </a:solidFill>
                  <a:effectLst>
                    <a:outerShdw blurRad="38100" dist="38100" dir="2700000" algn="tl">
                      <a:srgbClr val="000000">
                        <a:alpha val="43137"/>
                      </a:srgbClr>
                    </a:outerShdw>
                  </a:effectLst>
                  <a:latin typeface="Calibri" pitchFamily="34" charset="0"/>
                  <a:cs typeface="+mn-cs"/>
                </a:rPr>
                <a:t>Registration</a:t>
              </a:r>
            </a:p>
            <a:p>
              <a:pPr algn="ctr">
                <a:buClr>
                  <a:schemeClr val="bg1"/>
                </a:buClr>
                <a:buSzPct val="100000"/>
                <a:buFont typeface="Wingdings" pitchFamily="2" charset="2"/>
                <a:buNone/>
                <a:defRPr/>
              </a:pPr>
              <a:r>
                <a:rPr lang="en-US" sz="1400" b="1" dirty="0">
                  <a:solidFill>
                    <a:srgbClr val="00FF00"/>
                  </a:solidFill>
                  <a:effectLst>
                    <a:outerShdw blurRad="38100" dist="38100" dir="2700000" algn="tl">
                      <a:srgbClr val="000000">
                        <a:alpha val="43137"/>
                      </a:srgbClr>
                    </a:outerShdw>
                  </a:effectLst>
                  <a:latin typeface="Calibri" pitchFamily="34" charset="0"/>
                  <a:cs typeface="+mn-cs"/>
                </a:rPr>
                <a:t>System</a:t>
              </a:r>
            </a:p>
          </p:txBody>
        </p:sp>
        <p:pic>
          <p:nvPicPr>
            <p:cNvPr id="26748" name="Picture 64" descr="C:\Users\bklaver\AppData\Local\Microsoft\Windows\Temporary Internet Files\Content.IE5\RC312MRV\MCj0442147000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7226" y="5993914"/>
              <a:ext cx="473974" cy="49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35" name="Group 233"/>
          <p:cNvGrpSpPr>
            <a:grpSpLocks/>
          </p:cNvGrpSpPr>
          <p:nvPr/>
        </p:nvGrpSpPr>
        <p:grpSpPr bwMode="auto">
          <a:xfrm>
            <a:off x="3679828" y="5754700"/>
            <a:ext cx="1502508" cy="584775"/>
            <a:chOff x="3392268" y="5906695"/>
            <a:chExt cx="1503151" cy="584972"/>
          </a:xfrm>
        </p:grpSpPr>
        <p:sp>
          <p:nvSpPr>
            <p:cNvPr id="16504" name="TextBox 227"/>
            <p:cNvSpPr txBox="1">
              <a:spLocks noChangeArrowheads="1"/>
            </p:cNvSpPr>
            <p:nvPr/>
          </p:nvSpPr>
          <p:spPr bwMode="auto">
            <a:xfrm>
              <a:off x="3867134" y="5906695"/>
              <a:ext cx="1028285" cy="584972"/>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600" b="1" dirty="0">
                  <a:solidFill>
                    <a:srgbClr val="00FF00"/>
                  </a:solidFill>
                  <a:effectLst>
                    <a:outerShdw blurRad="38100" dist="38100" dir="2700000" algn="tl">
                      <a:srgbClr val="000000">
                        <a:alpha val="43137"/>
                      </a:srgbClr>
                    </a:outerShdw>
                  </a:effectLst>
                  <a:latin typeface="Calibri" pitchFamily="34" charset="0"/>
                  <a:cs typeface="+mn-cs"/>
                </a:rPr>
                <a:t>Radiology</a:t>
              </a:r>
            </a:p>
            <a:p>
              <a:pPr>
                <a:buClr>
                  <a:schemeClr val="bg1"/>
                </a:buClr>
                <a:buSzPct val="100000"/>
                <a:buFont typeface="Wingdings" pitchFamily="2" charset="2"/>
                <a:buNone/>
                <a:defRPr/>
              </a:pPr>
              <a:r>
                <a:rPr lang="en-US" sz="1600" b="1" dirty="0">
                  <a:solidFill>
                    <a:srgbClr val="00FF00"/>
                  </a:solidFill>
                  <a:effectLst>
                    <a:outerShdw blurRad="38100" dist="38100" dir="2700000" algn="tl">
                      <a:srgbClr val="000000">
                        <a:alpha val="43137"/>
                      </a:srgbClr>
                    </a:outerShdw>
                  </a:effectLst>
                  <a:latin typeface="Calibri" pitchFamily="34" charset="0"/>
                  <a:cs typeface="+mn-cs"/>
                </a:rPr>
                <a:t>System</a:t>
              </a:r>
            </a:p>
          </p:txBody>
        </p:sp>
        <p:pic>
          <p:nvPicPr>
            <p:cNvPr id="231" name="Picture 64" descr="C:\Users\bklaver\AppData\Local\Microsoft\Windows\Temporary Internet Files\Content.IE5\RC312MRV\MCj04421470000[1].png"/>
            <p:cNvPicPr>
              <a:picLocks noChangeAspect="1" noChangeArrowheads="1"/>
            </p:cNvPicPr>
            <p:nvPr/>
          </p:nvPicPr>
          <p:blipFill>
            <a:blip r:embed="rId9" cstate="print">
              <a:duotone>
                <a:prstClr val="black"/>
                <a:schemeClr val="accent2">
                  <a:tint val="45000"/>
                  <a:satMod val="400000"/>
                </a:schemeClr>
              </a:duotone>
            </a:blip>
            <a:srcRect/>
            <a:stretch>
              <a:fillRect/>
            </a:stretch>
          </p:blipFill>
          <p:spPr bwMode="auto">
            <a:xfrm>
              <a:off x="3392268" y="5978400"/>
              <a:ext cx="476795" cy="502920"/>
            </a:xfrm>
            <a:prstGeom prst="rect">
              <a:avLst/>
            </a:prstGeom>
            <a:noFill/>
          </p:spPr>
        </p:pic>
      </p:grpSp>
      <p:grpSp>
        <p:nvGrpSpPr>
          <p:cNvPr id="26636" name="Group 226"/>
          <p:cNvGrpSpPr>
            <a:grpSpLocks/>
          </p:cNvGrpSpPr>
          <p:nvPr/>
        </p:nvGrpSpPr>
        <p:grpSpPr bwMode="auto">
          <a:xfrm>
            <a:off x="5686424" y="5754695"/>
            <a:ext cx="1193242" cy="574431"/>
            <a:chOff x="5079972" y="5912338"/>
            <a:chExt cx="1192597" cy="574625"/>
          </a:xfrm>
        </p:grpSpPr>
        <p:sp>
          <p:nvSpPr>
            <p:cNvPr id="16502" name="TextBox 236"/>
            <p:cNvSpPr txBox="1">
              <a:spLocks noChangeArrowheads="1"/>
            </p:cNvSpPr>
            <p:nvPr/>
          </p:nvSpPr>
          <p:spPr bwMode="auto">
            <a:xfrm>
              <a:off x="5555965" y="5912338"/>
              <a:ext cx="716604" cy="523397"/>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400" b="1" dirty="0">
                  <a:solidFill>
                    <a:srgbClr val="00FF00"/>
                  </a:solidFill>
                  <a:effectLst>
                    <a:outerShdw blurRad="38100" dist="38100" dir="2700000" algn="tl">
                      <a:srgbClr val="000000">
                        <a:alpha val="43137"/>
                      </a:srgbClr>
                    </a:outerShdw>
                  </a:effectLst>
                  <a:latin typeface="Calibri" pitchFamily="34" charset="0"/>
                  <a:cs typeface="+mn-cs"/>
                </a:rPr>
                <a:t>LAB</a:t>
              </a:r>
            </a:p>
            <a:p>
              <a:pPr>
                <a:buClr>
                  <a:schemeClr val="bg1"/>
                </a:buClr>
                <a:buSzPct val="100000"/>
                <a:buFont typeface="Wingdings" pitchFamily="2" charset="2"/>
                <a:buNone/>
                <a:defRPr/>
              </a:pPr>
              <a:r>
                <a:rPr lang="en-US" sz="1400" b="1" dirty="0">
                  <a:solidFill>
                    <a:srgbClr val="00FF00"/>
                  </a:solidFill>
                  <a:effectLst>
                    <a:outerShdw blurRad="38100" dist="38100" dir="2700000" algn="tl">
                      <a:srgbClr val="000000">
                        <a:alpha val="43137"/>
                      </a:srgbClr>
                    </a:outerShdw>
                  </a:effectLst>
                  <a:latin typeface="Calibri" pitchFamily="34" charset="0"/>
                  <a:cs typeface="+mn-cs"/>
                </a:rPr>
                <a:t>System</a:t>
              </a:r>
            </a:p>
          </p:txBody>
        </p:sp>
        <p:pic>
          <p:nvPicPr>
            <p:cNvPr id="238" name="Picture 64" descr="C:\Users\bklaver\AppData\Local\Microsoft\Windows\Temporary Internet Files\Content.IE5\RC312MRV\MCj04421470000[1].png"/>
            <p:cNvPicPr>
              <a:picLocks noChangeAspect="1" noChangeArrowheads="1"/>
            </p:cNvPicPr>
            <p:nvPr/>
          </p:nvPicPr>
          <p:blipFill>
            <a:blip r:embed="rId9" cstate="print">
              <a:duotone>
                <a:prstClr val="black"/>
                <a:schemeClr val="accent6">
                  <a:tint val="45000"/>
                  <a:satMod val="400000"/>
                </a:schemeClr>
              </a:duotone>
              <a:lum bright="3000" contrast="-42000"/>
            </a:blip>
            <a:srcRect/>
            <a:stretch>
              <a:fillRect/>
            </a:stretch>
          </p:blipFill>
          <p:spPr bwMode="auto">
            <a:xfrm>
              <a:off x="5079972" y="5984043"/>
              <a:ext cx="476795" cy="502920"/>
            </a:xfrm>
            <a:prstGeom prst="rect">
              <a:avLst/>
            </a:prstGeom>
            <a:noFill/>
          </p:spPr>
        </p:pic>
      </p:grpSp>
      <p:grpSp>
        <p:nvGrpSpPr>
          <p:cNvPr id="26637" name="Group 221"/>
          <p:cNvGrpSpPr>
            <a:grpSpLocks/>
          </p:cNvGrpSpPr>
          <p:nvPr/>
        </p:nvGrpSpPr>
        <p:grpSpPr bwMode="auto">
          <a:xfrm>
            <a:off x="7467598" y="5754695"/>
            <a:ext cx="1114246" cy="574431"/>
            <a:chOff x="6699942" y="5884114"/>
            <a:chExt cx="1113644" cy="574625"/>
          </a:xfrm>
        </p:grpSpPr>
        <p:sp>
          <p:nvSpPr>
            <p:cNvPr id="16500" name="TextBox 238"/>
            <p:cNvSpPr txBox="1">
              <a:spLocks noChangeArrowheads="1"/>
            </p:cNvSpPr>
            <p:nvPr/>
          </p:nvSpPr>
          <p:spPr bwMode="auto">
            <a:xfrm>
              <a:off x="7175935" y="5884114"/>
              <a:ext cx="637651" cy="461821"/>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200" b="1" dirty="0">
                  <a:solidFill>
                    <a:srgbClr val="00FF00"/>
                  </a:solidFill>
                  <a:effectLst>
                    <a:outerShdw blurRad="38100" dist="38100" dir="2700000" algn="tl">
                      <a:srgbClr val="000000">
                        <a:alpha val="43137"/>
                      </a:srgbClr>
                    </a:outerShdw>
                  </a:effectLst>
                  <a:latin typeface="Calibri" pitchFamily="34" charset="0"/>
                  <a:cs typeface="+mn-cs"/>
                </a:rPr>
                <a:t>???</a:t>
              </a:r>
            </a:p>
            <a:p>
              <a:pPr>
                <a:buClr>
                  <a:schemeClr val="bg1"/>
                </a:buClr>
                <a:buSzPct val="100000"/>
                <a:buFont typeface="Wingdings" pitchFamily="2" charset="2"/>
                <a:buNone/>
                <a:defRPr/>
              </a:pPr>
              <a:r>
                <a:rPr lang="en-US" sz="1200" b="1" dirty="0">
                  <a:solidFill>
                    <a:srgbClr val="00FF00"/>
                  </a:solidFill>
                  <a:effectLst>
                    <a:outerShdw blurRad="38100" dist="38100" dir="2700000" algn="tl">
                      <a:srgbClr val="000000">
                        <a:alpha val="43137"/>
                      </a:srgbClr>
                    </a:outerShdw>
                  </a:effectLst>
                  <a:latin typeface="Calibri" pitchFamily="34" charset="0"/>
                  <a:cs typeface="+mn-cs"/>
                </a:rPr>
                <a:t>System</a:t>
              </a:r>
            </a:p>
          </p:txBody>
        </p:sp>
        <p:pic>
          <p:nvPicPr>
            <p:cNvPr id="240" name="Picture 64" descr="C:\Users\bklaver\AppData\Local\Microsoft\Windows\Temporary Internet Files\Content.IE5\RC312MRV\MCj04421470000[1].png"/>
            <p:cNvPicPr>
              <a:picLocks noChangeAspect="1" noChangeArrowheads="1"/>
            </p:cNvPicPr>
            <p:nvPr/>
          </p:nvPicPr>
          <p:blipFill>
            <a:blip r:embed="rId9" cstate="print">
              <a:duotone>
                <a:prstClr val="black"/>
                <a:schemeClr val="accent1">
                  <a:tint val="45000"/>
                  <a:satMod val="400000"/>
                </a:schemeClr>
              </a:duotone>
              <a:lum bright="-19000" contrast="-7000"/>
            </a:blip>
            <a:srcRect/>
            <a:stretch>
              <a:fillRect/>
            </a:stretch>
          </p:blipFill>
          <p:spPr bwMode="auto">
            <a:xfrm>
              <a:off x="6699942" y="5955819"/>
              <a:ext cx="476795" cy="502920"/>
            </a:xfrm>
            <a:prstGeom prst="rect">
              <a:avLst/>
            </a:prstGeom>
            <a:noFill/>
          </p:spPr>
        </p:pic>
      </p:grpSp>
      <p:cxnSp>
        <p:nvCxnSpPr>
          <p:cNvPr id="219" name="Straight Connector 218"/>
          <p:cNvCxnSpPr/>
          <p:nvPr/>
        </p:nvCxnSpPr>
        <p:spPr>
          <a:xfrm>
            <a:off x="225425" y="762000"/>
            <a:ext cx="8693150" cy="0"/>
          </a:xfrm>
          <a:prstGeom prst="line">
            <a:avLst/>
          </a:prstGeom>
          <a:ln w="34925" cap="rnd">
            <a:solidFill>
              <a:srgbClr val="FFC000"/>
            </a:solidFill>
            <a:tailEnd type="none"/>
          </a:ln>
        </p:spPr>
        <p:style>
          <a:lnRef idx="1">
            <a:schemeClr val="accent1"/>
          </a:lnRef>
          <a:fillRef idx="0">
            <a:schemeClr val="accent1"/>
          </a:fillRef>
          <a:effectRef idx="0">
            <a:schemeClr val="accent1"/>
          </a:effectRef>
          <a:fontRef idx="minor">
            <a:schemeClr val="tx1"/>
          </a:fontRef>
        </p:style>
      </p:cxnSp>
      <p:grpSp>
        <p:nvGrpSpPr>
          <p:cNvPr id="26639" name="Group 266"/>
          <p:cNvGrpSpPr>
            <a:grpSpLocks/>
          </p:cNvGrpSpPr>
          <p:nvPr/>
        </p:nvGrpSpPr>
        <p:grpSpPr bwMode="auto">
          <a:xfrm>
            <a:off x="2994025" y="874713"/>
            <a:ext cx="1403350" cy="588962"/>
            <a:chOff x="2819400" y="758992"/>
            <a:chExt cx="1403970" cy="588405"/>
          </a:xfrm>
        </p:grpSpPr>
        <p:sp>
          <p:nvSpPr>
            <p:cNvPr id="16498" name="TextBox 242"/>
            <p:cNvSpPr txBox="1">
              <a:spLocks noChangeArrowheads="1"/>
            </p:cNvSpPr>
            <p:nvPr/>
          </p:nvSpPr>
          <p:spPr bwMode="auto">
            <a:xfrm>
              <a:off x="3203745" y="824017"/>
              <a:ext cx="1019625" cy="523380"/>
            </a:xfrm>
            <a:prstGeom prst="rect">
              <a:avLst/>
            </a:prstGeom>
            <a:noFill/>
            <a:ln w="9525">
              <a:noFill/>
              <a:miter lim="800000"/>
              <a:headEnd/>
              <a:tailEnd/>
            </a:ln>
          </p:spPr>
          <p:txBody>
            <a:bodyPr wrap="none">
              <a:spAutoFit/>
            </a:bodyPr>
            <a:lstStyle/>
            <a:p>
              <a:pPr algn="ctr">
                <a:buClr>
                  <a:schemeClr val="bg1"/>
                </a:buClr>
                <a:buSzPct val="100000"/>
                <a:buFont typeface="Wingdings" pitchFamily="2" charset="2"/>
                <a:buNone/>
                <a:defRPr/>
              </a:pPr>
              <a:r>
                <a:rPr lang="en-US" sz="2800" b="1" dirty="0">
                  <a:solidFill>
                    <a:srgbClr val="FBF622"/>
                  </a:solidFill>
                  <a:effectLst>
                    <a:outerShdw blurRad="38100" dist="38100" dir="2700000" algn="tl">
                      <a:srgbClr val="000000">
                        <a:alpha val="43137"/>
                      </a:srgbClr>
                    </a:outerShdw>
                  </a:effectLst>
                  <a:latin typeface="Calibri" pitchFamily="34" charset="0"/>
                  <a:cs typeface="+mn-cs"/>
                </a:rPr>
                <a:t>PHR’s</a:t>
              </a:r>
              <a:endParaRPr lang="en-US" b="1" dirty="0">
                <a:solidFill>
                  <a:srgbClr val="FBF622"/>
                </a:solidFill>
                <a:effectLst>
                  <a:outerShdw blurRad="38100" dist="38100" dir="2700000" algn="tl">
                    <a:srgbClr val="000000">
                      <a:alpha val="43137"/>
                    </a:srgbClr>
                  </a:outerShdw>
                </a:effectLst>
                <a:latin typeface="Calibri" pitchFamily="34" charset="0"/>
                <a:cs typeface="+mn-cs"/>
              </a:endParaRPr>
            </a:p>
          </p:txBody>
        </p:sp>
        <p:pic>
          <p:nvPicPr>
            <p:cNvPr id="26740" name="Picture 64" descr="C:\Users\bklaver\AppData\Local\Microsoft\Windows\Temporary Internet Files\Content.IE5\RC312MRV\MCj0442147000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758992"/>
              <a:ext cx="473974" cy="49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0" name="Group 248"/>
          <p:cNvGrpSpPr>
            <a:grpSpLocks/>
          </p:cNvGrpSpPr>
          <p:nvPr/>
        </p:nvGrpSpPr>
        <p:grpSpPr bwMode="auto">
          <a:xfrm>
            <a:off x="7010400" y="801688"/>
            <a:ext cx="2133600" cy="954087"/>
            <a:chOff x="3392268" y="5906696"/>
            <a:chExt cx="2133763" cy="954430"/>
          </a:xfrm>
        </p:grpSpPr>
        <p:sp>
          <p:nvSpPr>
            <p:cNvPr id="16496" name="TextBox 254"/>
            <p:cNvSpPr txBox="1">
              <a:spLocks noChangeArrowheads="1"/>
            </p:cNvSpPr>
            <p:nvPr/>
          </p:nvSpPr>
          <p:spPr bwMode="auto">
            <a:xfrm>
              <a:off x="3866967" y="5906696"/>
              <a:ext cx="1659064" cy="954430"/>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2800" b="1" dirty="0">
                  <a:solidFill>
                    <a:srgbClr val="FBF622"/>
                  </a:solidFill>
                  <a:effectLst>
                    <a:outerShdw blurRad="38100" dist="38100" dir="2700000" algn="tl">
                      <a:srgbClr val="000000">
                        <a:alpha val="43137"/>
                      </a:srgbClr>
                    </a:outerShdw>
                  </a:effectLst>
                  <a:latin typeface="Calibri" pitchFamily="34" charset="0"/>
                  <a:cs typeface="+mn-cs"/>
                </a:rPr>
                <a:t>Radiology</a:t>
              </a:r>
              <a:endParaRPr lang="en-US" b="1" dirty="0">
                <a:solidFill>
                  <a:srgbClr val="FBF622"/>
                </a:solidFill>
                <a:effectLst>
                  <a:outerShdw blurRad="38100" dist="38100" dir="2700000" algn="tl">
                    <a:srgbClr val="000000">
                      <a:alpha val="43137"/>
                    </a:srgbClr>
                  </a:outerShdw>
                </a:effectLst>
                <a:latin typeface="Calibri" pitchFamily="34" charset="0"/>
                <a:cs typeface="+mn-cs"/>
              </a:endParaRPr>
            </a:p>
            <a:p>
              <a:pPr>
                <a:buClr>
                  <a:schemeClr val="bg1"/>
                </a:buClr>
                <a:buSzPct val="100000"/>
                <a:buFont typeface="Wingdings" pitchFamily="2" charset="2"/>
                <a:buNone/>
                <a:defRPr/>
              </a:pPr>
              <a:r>
                <a:rPr lang="en-US" sz="2800" b="1" dirty="0">
                  <a:solidFill>
                    <a:srgbClr val="FBF622"/>
                  </a:solidFill>
                  <a:effectLst>
                    <a:outerShdw blurRad="38100" dist="38100" dir="2700000" algn="tl">
                      <a:srgbClr val="000000">
                        <a:alpha val="43137"/>
                      </a:srgbClr>
                    </a:outerShdw>
                  </a:effectLst>
                  <a:latin typeface="Calibri" pitchFamily="34" charset="0"/>
                  <a:cs typeface="+mn-cs"/>
                </a:rPr>
                <a:t>System</a:t>
              </a:r>
              <a:endParaRPr lang="en-US" b="1" dirty="0">
                <a:solidFill>
                  <a:srgbClr val="FBF622"/>
                </a:solidFill>
                <a:effectLst>
                  <a:outerShdw blurRad="38100" dist="38100" dir="2700000" algn="tl">
                    <a:srgbClr val="000000">
                      <a:alpha val="43137"/>
                    </a:srgbClr>
                  </a:outerShdw>
                </a:effectLst>
                <a:latin typeface="Calibri" pitchFamily="34" charset="0"/>
                <a:cs typeface="+mn-cs"/>
              </a:endParaRPr>
            </a:p>
          </p:txBody>
        </p:sp>
        <p:pic>
          <p:nvPicPr>
            <p:cNvPr id="256" name="Picture 64" descr="C:\Users\bklaver\AppData\Local\Microsoft\Windows\Temporary Internet Files\Content.IE5\RC312MRV\MCj04421470000[1].png"/>
            <p:cNvPicPr>
              <a:picLocks noChangeAspect="1" noChangeArrowheads="1"/>
            </p:cNvPicPr>
            <p:nvPr/>
          </p:nvPicPr>
          <p:blipFill>
            <a:blip r:embed="rId9" cstate="print">
              <a:duotone>
                <a:prstClr val="black"/>
                <a:schemeClr val="accent2">
                  <a:tint val="45000"/>
                  <a:satMod val="400000"/>
                </a:schemeClr>
              </a:duotone>
            </a:blip>
            <a:srcRect/>
            <a:stretch>
              <a:fillRect/>
            </a:stretch>
          </p:blipFill>
          <p:spPr bwMode="auto">
            <a:xfrm>
              <a:off x="3392268" y="5978400"/>
              <a:ext cx="476795" cy="502920"/>
            </a:xfrm>
            <a:prstGeom prst="rect">
              <a:avLst/>
            </a:prstGeom>
            <a:noFill/>
          </p:spPr>
        </p:pic>
      </p:grpSp>
      <p:grpSp>
        <p:nvGrpSpPr>
          <p:cNvPr id="26641" name="Group 256"/>
          <p:cNvGrpSpPr>
            <a:grpSpLocks/>
          </p:cNvGrpSpPr>
          <p:nvPr/>
        </p:nvGrpSpPr>
        <p:grpSpPr bwMode="auto">
          <a:xfrm>
            <a:off x="1219200" y="873125"/>
            <a:ext cx="1460500" cy="603250"/>
            <a:chOff x="5079972" y="5984043"/>
            <a:chExt cx="1460713" cy="603584"/>
          </a:xfrm>
        </p:grpSpPr>
        <p:sp>
          <p:nvSpPr>
            <p:cNvPr id="16494" name="TextBox 257"/>
            <p:cNvSpPr txBox="1">
              <a:spLocks noChangeArrowheads="1"/>
            </p:cNvSpPr>
            <p:nvPr/>
          </p:nvSpPr>
          <p:spPr bwMode="auto">
            <a:xfrm>
              <a:off x="5537239" y="6065051"/>
              <a:ext cx="1003446" cy="522576"/>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2800" b="1" dirty="0">
                  <a:solidFill>
                    <a:srgbClr val="FBF622"/>
                  </a:solidFill>
                  <a:effectLst>
                    <a:outerShdw blurRad="38100" dist="38100" dir="2700000" algn="tl">
                      <a:srgbClr val="000000">
                        <a:alpha val="43137"/>
                      </a:srgbClr>
                    </a:outerShdw>
                  </a:effectLst>
                  <a:latin typeface="Calibri" pitchFamily="34" charset="0"/>
                  <a:cs typeface="+mn-cs"/>
                </a:rPr>
                <a:t>EHR’s</a:t>
              </a:r>
              <a:endParaRPr lang="en-US" b="1" dirty="0">
                <a:solidFill>
                  <a:srgbClr val="FBF622"/>
                </a:solidFill>
                <a:effectLst>
                  <a:outerShdw blurRad="38100" dist="38100" dir="2700000" algn="tl">
                    <a:srgbClr val="000000">
                      <a:alpha val="43137"/>
                    </a:srgbClr>
                  </a:outerShdw>
                </a:effectLst>
                <a:latin typeface="Calibri" pitchFamily="34" charset="0"/>
                <a:cs typeface="+mn-cs"/>
              </a:endParaRPr>
            </a:p>
          </p:txBody>
        </p:sp>
        <p:pic>
          <p:nvPicPr>
            <p:cNvPr id="259" name="Picture 64" descr="C:\Users\bklaver\AppData\Local\Microsoft\Windows\Temporary Internet Files\Content.IE5\RC312MRV\MCj04421470000[1].png"/>
            <p:cNvPicPr>
              <a:picLocks noChangeAspect="1" noChangeArrowheads="1"/>
            </p:cNvPicPr>
            <p:nvPr/>
          </p:nvPicPr>
          <p:blipFill>
            <a:blip r:embed="rId9" cstate="print">
              <a:duotone>
                <a:prstClr val="black"/>
                <a:schemeClr val="accent6">
                  <a:tint val="45000"/>
                  <a:satMod val="400000"/>
                </a:schemeClr>
              </a:duotone>
              <a:lum bright="3000" contrast="-42000"/>
            </a:blip>
            <a:srcRect/>
            <a:stretch>
              <a:fillRect/>
            </a:stretch>
          </p:blipFill>
          <p:spPr bwMode="auto">
            <a:xfrm>
              <a:off x="5079972" y="5984043"/>
              <a:ext cx="476795" cy="502920"/>
            </a:xfrm>
            <a:prstGeom prst="rect">
              <a:avLst/>
            </a:prstGeom>
            <a:noFill/>
          </p:spPr>
        </p:pic>
      </p:grpSp>
      <p:grpSp>
        <p:nvGrpSpPr>
          <p:cNvPr id="26642" name="Group 259"/>
          <p:cNvGrpSpPr>
            <a:grpSpLocks/>
          </p:cNvGrpSpPr>
          <p:nvPr/>
        </p:nvGrpSpPr>
        <p:grpSpPr bwMode="auto">
          <a:xfrm>
            <a:off x="4856163" y="801688"/>
            <a:ext cx="2044700" cy="954087"/>
            <a:chOff x="6699942" y="5884114"/>
            <a:chExt cx="2043420" cy="954430"/>
          </a:xfrm>
        </p:grpSpPr>
        <p:sp>
          <p:nvSpPr>
            <p:cNvPr id="16492" name="TextBox 260"/>
            <p:cNvSpPr txBox="1">
              <a:spLocks noChangeArrowheads="1"/>
            </p:cNvSpPr>
            <p:nvPr/>
          </p:nvSpPr>
          <p:spPr bwMode="auto">
            <a:xfrm>
              <a:off x="7175894" y="5884114"/>
              <a:ext cx="1567468" cy="954430"/>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2800" b="1" dirty="0">
                  <a:solidFill>
                    <a:srgbClr val="FBF622"/>
                  </a:solidFill>
                  <a:effectLst>
                    <a:outerShdw blurRad="38100" dist="38100" dir="2700000" algn="tl">
                      <a:srgbClr val="000000">
                        <a:alpha val="43137"/>
                      </a:srgbClr>
                    </a:outerShdw>
                  </a:effectLst>
                  <a:latin typeface="Calibri" pitchFamily="34" charset="0"/>
                  <a:cs typeface="+mn-cs"/>
                </a:rPr>
                <a:t>Physician</a:t>
              </a:r>
              <a:endParaRPr lang="en-US" b="1" dirty="0">
                <a:solidFill>
                  <a:srgbClr val="FBF622"/>
                </a:solidFill>
                <a:effectLst>
                  <a:outerShdw blurRad="38100" dist="38100" dir="2700000" algn="tl">
                    <a:srgbClr val="000000">
                      <a:alpha val="43137"/>
                    </a:srgbClr>
                  </a:outerShdw>
                </a:effectLst>
                <a:latin typeface="Calibri" pitchFamily="34" charset="0"/>
                <a:cs typeface="+mn-cs"/>
              </a:endParaRPr>
            </a:p>
            <a:p>
              <a:pPr>
                <a:buClr>
                  <a:schemeClr val="bg1"/>
                </a:buClr>
                <a:buSzPct val="100000"/>
                <a:buFont typeface="Wingdings" pitchFamily="2" charset="2"/>
                <a:buNone/>
                <a:defRPr/>
              </a:pPr>
              <a:r>
                <a:rPr lang="en-US" sz="2800" b="1" dirty="0">
                  <a:solidFill>
                    <a:srgbClr val="FBF622"/>
                  </a:solidFill>
                  <a:effectLst>
                    <a:outerShdw blurRad="38100" dist="38100" dir="2700000" algn="tl">
                      <a:srgbClr val="000000">
                        <a:alpha val="43137"/>
                      </a:srgbClr>
                    </a:outerShdw>
                  </a:effectLst>
                  <a:latin typeface="Calibri" pitchFamily="34" charset="0"/>
                  <a:cs typeface="+mn-cs"/>
                </a:rPr>
                <a:t>Portal</a:t>
              </a:r>
              <a:endParaRPr lang="en-US" b="1" dirty="0">
                <a:solidFill>
                  <a:srgbClr val="FBF622"/>
                </a:solidFill>
                <a:effectLst>
                  <a:outerShdw blurRad="38100" dist="38100" dir="2700000" algn="tl">
                    <a:srgbClr val="000000">
                      <a:alpha val="43137"/>
                    </a:srgbClr>
                  </a:outerShdw>
                </a:effectLst>
                <a:latin typeface="Calibri" pitchFamily="34" charset="0"/>
                <a:cs typeface="+mn-cs"/>
              </a:endParaRPr>
            </a:p>
          </p:txBody>
        </p:sp>
        <p:pic>
          <p:nvPicPr>
            <p:cNvPr id="264" name="Picture 64" descr="C:\Users\bklaver\AppData\Local\Microsoft\Windows\Temporary Internet Files\Content.IE5\RC312MRV\MCj04421470000[1].png"/>
            <p:cNvPicPr>
              <a:picLocks noChangeAspect="1" noChangeArrowheads="1"/>
            </p:cNvPicPr>
            <p:nvPr/>
          </p:nvPicPr>
          <p:blipFill>
            <a:blip r:embed="rId9" cstate="print">
              <a:duotone>
                <a:prstClr val="black"/>
                <a:schemeClr val="accent1">
                  <a:tint val="45000"/>
                  <a:satMod val="400000"/>
                </a:schemeClr>
              </a:duotone>
              <a:lum bright="-19000" contrast="-7000"/>
            </a:blip>
            <a:srcRect/>
            <a:stretch>
              <a:fillRect/>
            </a:stretch>
          </p:blipFill>
          <p:spPr bwMode="auto">
            <a:xfrm>
              <a:off x="6699942" y="5955819"/>
              <a:ext cx="476795" cy="502920"/>
            </a:xfrm>
            <a:prstGeom prst="rect">
              <a:avLst/>
            </a:prstGeom>
            <a:noFill/>
          </p:spPr>
        </p:pic>
      </p:grpSp>
      <p:grpSp>
        <p:nvGrpSpPr>
          <p:cNvPr id="363" name="Group 362"/>
          <p:cNvGrpSpPr>
            <a:grpSpLocks/>
          </p:cNvGrpSpPr>
          <p:nvPr/>
        </p:nvGrpSpPr>
        <p:grpSpPr bwMode="auto">
          <a:xfrm>
            <a:off x="457200" y="3200399"/>
            <a:ext cx="1066800" cy="1524002"/>
            <a:chOff x="457200" y="3200351"/>
            <a:chExt cx="1066800" cy="1524486"/>
          </a:xfrm>
        </p:grpSpPr>
        <p:sp>
          <p:nvSpPr>
            <p:cNvPr id="16476" name="Text Box 130"/>
            <p:cNvSpPr txBox="1">
              <a:spLocks noChangeArrowheads="1"/>
            </p:cNvSpPr>
            <p:nvPr/>
          </p:nvSpPr>
          <p:spPr bwMode="auto">
            <a:xfrm>
              <a:off x="533400" y="3986415"/>
              <a:ext cx="912813" cy="738422"/>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400" dirty="0">
                  <a:effectLst>
                    <a:outerShdw blurRad="38100" dist="38100" dir="2700000" algn="tl">
                      <a:srgbClr val="000000">
                        <a:alpha val="43137"/>
                      </a:srgbClr>
                    </a:outerShdw>
                  </a:effectLst>
                  <a:latin typeface="Calibri" pitchFamily="34" charset="0"/>
                  <a:cs typeface="+mn-cs"/>
                </a:rPr>
                <a:t>HIE </a:t>
              </a:r>
            </a:p>
            <a:p>
              <a:pPr>
                <a:buClr>
                  <a:schemeClr val="bg1"/>
                </a:buClr>
                <a:buSzPct val="100000"/>
                <a:buFont typeface="Wingdings" pitchFamily="2" charset="2"/>
                <a:buNone/>
                <a:defRPr/>
              </a:pPr>
              <a:r>
                <a:rPr lang="en-US" sz="1400" dirty="0">
                  <a:effectLst>
                    <a:outerShdw blurRad="38100" dist="38100" dir="2700000" algn="tl">
                      <a:srgbClr val="000000">
                        <a:alpha val="43137"/>
                      </a:srgbClr>
                    </a:outerShdw>
                  </a:effectLst>
                  <a:latin typeface="Calibri" pitchFamily="34" charset="0"/>
                  <a:cs typeface="+mn-cs"/>
                </a:rPr>
                <a:t>Assigning </a:t>
              </a:r>
            </a:p>
            <a:p>
              <a:pPr>
                <a:buClr>
                  <a:schemeClr val="bg1"/>
                </a:buClr>
                <a:buSzPct val="100000"/>
                <a:buFont typeface="Wingdings" pitchFamily="2" charset="2"/>
                <a:buNone/>
                <a:defRPr/>
              </a:pPr>
              <a:r>
                <a:rPr lang="en-US" sz="1400" dirty="0">
                  <a:effectLst>
                    <a:outerShdw blurRad="38100" dist="38100" dir="2700000" algn="tl">
                      <a:srgbClr val="000000">
                        <a:alpha val="43137"/>
                      </a:srgbClr>
                    </a:outerShdw>
                  </a:effectLst>
                  <a:latin typeface="Calibri" pitchFamily="34" charset="0"/>
                  <a:cs typeface="+mn-cs"/>
                </a:rPr>
                <a:t>Authority</a:t>
              </a:r>
            </a:p>
          </p:txBody>
        </p:sp>
        <p:grpSp>
          <p:nvGrpSpPr>
            <p:cNvPr id="26718" name="Group 339"/>
            <p:cNvGrpSpPr>
              <a:grpSpLocks/>
            </p:cNvGrpSpPr>
            <p:nvPr/>
          </p:nvGrpSpPr>
          <p:grpSpPr bwMode="auto">
            <a:xfrm>
              <a:off x="457200" y="3200351"/>
              <a:ext cx="1066800" cy="903576"/>
              <a:chOff x="5334000" y="3063171"/>
              <a:chExt cx="1371600" cy="1265006"/>
            </a:xfrm>
          </p:grpSpPr>
          <p:sp>
            <p:nvSpPr>
              <p:cNvPr id="339" name="AutoShape 6"/>
              <p:cNvSpPr>
                <a:spLocks noChangeArrowheads="1"/>
              </p:cNvSpPr>
              <p:nvPr/>
            </p:nvSpPr>
            <p:spPr bwMode="auto">
              <a:xfrm>
                <a:off x="5334000" y="3063171"/>
                <a:ext cx="1296081" cy="1067139"/>
              </a:xfrm>
              <a:prstGeom prst="can">
                <a:avLst>
                  <a:gd name="adj" fmla="val 25000"/>
                </a:avLst>
              </a:prstGeom>
              <a:solidFill>
                <a:schemeClr val="accent1"/>
              </a:solidFill>
              <a:ln w="9525">
                <a:solidFill>
                  <a:schemeClr val="bg1"/>
                </a:solidFill>
                <a:round/>
                <a:headEnd/>
                <a:tailEnd/>
              </a:ln>
            </p:spPr>
            <p:txBody>
              <a:bodyPr wrap="none" anchor="ctr"/>
              <a:lstStyle/>
              <a:p>
                <a:pPr algn="ctr" fontAlgn="auto">
                  <a:spcBef>
                    <a:spcPts val="0"/>
                  </a:spcBef>
                  <a:spcAft>
                    <a:spcPts val="0"/>
                  </a:spcAft>
                  <a:buClr>
                    <a:schemeClr val="bg1"/>
                  </a:buClr>
                  <a:buSzPct val="100000"/>
                  <a:buFont typeface="Wingdings" pitchFamily="2" charset="2"/>
                  <a:buNone/>
                  <a:defRPr/>
                </a:pPr>
                <a:endParaRPr lang="en-US" sz="1050" b="1" dirty="0">
                  <a:solidFill>
                    <a:srgbClr val="00FF00"/>
                  </a:solidFill>
                  <a:effectLst>
                    <a:outerShdw blurRad="38100" dist="38100" dir="2700000" algn="tl">
                      <a:srgbClr val="000000">
                        <a:alpha val="43137"/>
                      </a:srgbClr>
                    </a:outerShdw>
                  </a:effectLst>
                  <a:latin typeface="+mn-lt"/>
                  <a:cs typeface="+mn-cs"/>
                </a:endParaRPr>
              </a:p>
            </p:txBody>
          </p:sp>
          <p:grpSp>
            <p:nvGrpSpPr>
              <p:cNvPr id="26720" name="Group 135"/>
              <p:cNvGrpSpPr>
                <a:grpSpLocks noChangeAspect="1"/>
              </p:cNvGrpSpPr>
              <p:nvPr/>
            </p:nvGrpSpPr>
            <p:grpSpPr bwMode="auto">
              <a:xfrm>
                <a:off x="5334000" y="3682425"/>
                <a:ext cx="229927" cy="234287"/>
                <a:chOff x="7520" y="1790"/>
                <a:chExt cx="263" cy="325"/>
              </a:xfrm>
            </p:grpSpPr>
            <p:sp>
              <p:nvSpPr>
                <p:cNvPr id="290" name="Freeform 136"/>
                <p:cNvSpPr>
                  <a:spLocks noChangeAspect="1" noEditPoints="1"/>
                </p:cNvSpPr>
                <p:nvPr/>
              </p:nvSpPr>
              <p:spPr bwMode="auto">
                <a:xfrm>
                  <a:off x="7520" y="1825"/>
                  <a:ext cx="229" cy="290"/>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291" name="Freeform 137"/>
                <p:cNvSpPr>
                  <a:spLocks noChangeAspect="1"/>
                </p:cNvSpPr>
                <p:nvPr/>
              </p:nvSpPr>
              <p:spPr bwMode="auto">
                <a:xfrm>
                  <a:off x="7560" y="1791"/>
                  <a:ext cx="224" cy="284"/>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292" name="Freeform 138"/>
                <p:cNvSpPr>
                  <a:spLocks noChangeAspect="1"/>
                </p:cNvSpPr>
                <p:nvPr/>
              </p:nvSpPr>
              <p:spPr bwMode="auto">
                <a:xfrm>
                  <a:off x="7557" y="1862"/>
                  <a:ext cx="152" cy="12"/>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293" name="Freeform 139"/>
                <p:cNvSpPr>
                  <a:spLocks noChangeAspect="1"/>
                </p:cNvSpPr>
                <p:nvPr/>
              </p:nvSpPr>
              <p:spPr bwMode="auto">
                <a:xfrm>
                  <a:off x="7557" y="1887"/>
                  <a:ext cx="152"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294" name="Freeform 140"/>
                <p:cNvSpPr>
                  <a:spLocks noChangeAspect="1"/>
                </p:cNvSpPr>
                <p:nvPr/>
              </p:nvSpPr>
              <p:spPr bwMode="auto">
                <a:xfrm>
                  <a:off x="7557" y="1912"/>
                  <a:ext cx="152"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304" name="Freeform 141"/>
                <p:cNvSpPr>
                  <a:spLocks noChangeAspect="1"/>
                </p:cNvSpPr>
                <p:nvPr/>
              </p:nvSpPr>
              <p:spPr bwMode="auto">
                <a:xfrm>
                  <a:off x="7557" y="1936"/>
                  <a:ext cx="152" cy="12"/>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305" name="Freeform 142"/>
                <p:cNvSpPr>
                  <a:spLocks noChangeAspect="1"/>
                </p:cNvSpPr>
                <p:nvPr/>
              </p:nvSpPr>
              <p:spPr bwMode="auto">
                <a:xfrm>
                  <a:off x="7557" y="1961"/>
                  <a:ext cx="152" cy="15"/>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306" name="Freeform 143"/>
                <p:cNvSpPr>
                  <a:spLocks noChangeAspect="1"/>
                </p:cNvSpPr>
                <p:nvPr/>
              </p:nvSpPr>
              <p:spPr bwMode="auto">
                <a:xfrm>
                  <a:off x="7557" y="1986"/>
                  <a:ext cx="152"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307" name="Freeform 144"/>
                <p:cNvSpPr>
                  <a:spLocks noChangeAspect="1"/>
                </p:cNvSpPr>
                <p:nvPr/>
              </p:nvSpPr>
              <p:spPr bwMode="auto">
                <a:xfrm>
                  <a:off x="7557" y="2010"/>
                  <a:ext cx="152" cy="15"/>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308" name="Freeform 145"/>
                <p:cNvSpPr>
                  <a:spLocks noChangeAspect="1"/>
                </p:cNvSpPr>
                <p:nvPr/>
              </p:nvSpPr>
              <p:spPr bwMode="auto">
                <a:xfrm>
                  <a:off x="7557" y="2035"/>
                  <a:ext cx="152" cy="15"/>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sp>
              <p:nvSpPr>
                <p:cNvPr id="309" name="Freeform 146"/>
                <p:cNvSpPr>
                  <a:spLocks noChangeAspect="1"/>
                </p:cNvSpPr>
                <p:nvPr/>
              </p:nvSpPr>
              <p:spPr bwMode="auto">
                <a:xfrm>
                  <a:off x="7557" y="2060"/>
                  <a:ext cx="152" cy="15"/>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100" dirty="0">
                    <a:solidFill>
                      <a:schemeClr val="bg1"/>
                    </a:solidFill>
                    <a:effectLst>
                      <a:outerShdw blurRad="38100" dist="38100" dir="2700000" algn="tl">
                        <a:srgbClr val="000000">
                          <a:alpha val="43137"/>
                        </a:srgbClr>
                      </a:outerShdw>
                    </a:effectLst>
                    <a:latin typeface="+mn-lt"/>
                    <a:cs typeface="+mn-cs"/>
                  </a:endParaRPr>
                </a:p>
              </p:txBody>
            </p:sp>
          </p:grpSp>
          <p:sp>
            <p:nvSpPr>
              <p:cNvPr id="16480" name="Text Box 148"/>
              <p:cNvSpPr txBox="1">
                <a:spLocks noChangeArrowheads="1"/>
              </p:cNvSpPr>
              <p:nvPr/>
            </p:nvSpPr>
            <p:spPr bwMode="auto">
              <a:xfrm>
                <a:off x="5487081" y="3683447"/>
                <a:ext cx="1218519" cy="644730"/>
              </a:xfrm>
              <a:prstGeom prst="rect">
                <a:avLst/>
              </a:prstGeom>
              <a:noFill/>
              <a:ln w="9525">
                <a:noFill/>
                <a:miter lim="800000"/>
                <a:headEnd/>
                <a:tailEnd/>
              </a:ln>
            </p:spPr>
            <p:txBody>
              <a:bodyPr>
                <a:spAutoFit/>
              </a:bodyPr>
              <a:lstStyle/>
              <a:p>
                <a:pPr>
                  <a:buClr>
                    <a:schemeClr val="bg1"/>
                  </a:buClr>
                  <a:buSzPct val="100000"/>
                  <a:buFont typeface="Wingdings" pitchFamily="2" charset="2"/>
                  <a:buNone/>
                  <a:defRPr/>
                </a:pPr>
                <a:r>
                  <a:rPr lang="en-US" sz="600" dirty="0">
                    <a:solidFill>
                      <a:schemeClr val="bg1"/>
                    </a:solidFill>
                    <a:effectLst>
                      <a:outerShdw blurRad="38100" dist="38100" dir="2700000" algn="tl">
                        <a:srgbClr val="000000">
                          <a:alpha val="43137"/>
                        </a:srgbClr>
                      </a:outerShdw>
                    </a:effectLst>
                    <a:latin typeface="Calibri" pitchFamily="34" charset="0"/>
                    <a:cs typeface="+mn-cs"/>
                  </a:rPr>
                  <a:t>HIE ID: IHI12345</a:t>
                </a:r>
              </a:p>
              <a:p>
                <a:pPr>
                  <a:buClr>
                    <a:schemeClr val="bg1"/>
                  </a:buClr>
                  <a:buSzPct val="100000"/>
                  <a:buFont typeface="Wingdings" pitchFamily="2" charset="2"/>
                  <a:buNone/>
                  <a:defRPr/>
                </a:pPr>
                <a:r>
                  <a:rPr lang="en-US" sz="600" dirty="0">
                    <a:solidFill>
                      <a:schemeClr val="bg1"/>
                    </a:solidFill>
                    <a:effectLst>
                      <a:outerShdw blurRad="38100" dist="38100" dir="2700000" algn="tl">
                        <a:srgbClr val="000000">
                          <a:alpha val="43137"/>
                        </a:srgbClr>
                      </a:outerShdw>
                    </a:effectLst>
                    <a:latin typeface="Calibri" pitchFamily="34" charset="0"/>
                    <a:cs typeface="+mn-cs"/>
                  </a:rPr>
                  <a:t>Name: William Johnson</a:t>
                </a:r>
              </a:p>
              <a:p>
                <a:pPr>
                  <a:buClr>
                    <a:schemeClr val="bg1"/>
                  </a:buClr>
                  <a:buSzPct val="100000"/>
                  <a:buFont typeface="Wingdings" pitchFamily="2" charset="2"/>
                  <a:buNone/>
                  <a:defRPr/>
                </a:pPr>
                <a:r>
                  <a:rPr lang="en-US" sz="600" dirty="0">
                    <a:solidFill>
                      <a:schemeClr val="bg1"/>
                    </a:solidFill>
                    <a:effectLst>
                      <a:outerShdw blurRad="38100" dist="38100" dir="2700000" algn="tl">
                        <a:srgbClr val="000000">
                          <a:alpha val="43137"/>
                        </a:srgbClr>
                      </a:outerShdw>
                    </a:effectLst>
                    <a:latin typeface="Calibri" pitchFamily="34" charset="0"/>
                    <a:cs typeface="+mn-cs"/>
                  </a:rPr>
                  <a:t>Documents: -----</a:t>
                </a:r>
              </a:p>
              <a:p>
                <a:pPr>
                  <a:buClr>
                    <a:schemeClr val="bg1"/>
                  </a:buClr>
                  <a:buSzPct val="100000"/>
                  <a:buFont typeface="Wingdings" pitchFamily="2" charset="2"/>
                  <a:buNone/>
                  <a:defRPr/>
                </a:pPr>
                <a:r>
                  <a:rPr lang="en-US" sz="600" dirty="0">
                    <a:solidFill>
                      <a:schemeClr val="bg1"/>
                    </a:solidFill>
                    <a:effectLst>
                      <a:outerShdw blurRad="38100" dist="38100" dir="2700000" algn="tl">
                        <a:srgbClr val="000000">
                          <a:alpha val="43137"/>
                        </a:srgbClr>
                      </a:outerShdw>
                    </a:effectLst>
                    <a:latin typeface="Calibri" pitchFamily="34" charset="0"/>
                    <a:cs typeface="+mn-cs"/>
                  </a:rPr>
                  <a:t>Location: ----</a:t>
                </a:r>
              </a:p>
            </p:txBody>
          </p:sp>
        </p:grpSp>
      </p:grpSp>
      <p:grpSp>
        <p:nvGrpSpPr>
          <p:cNvPr id="364" name="Group 363"/>
          <p:cNvGrpSpPr>
            <a:grpSpLocks/>
          </p:cNvGrpSpPr>
          <p:nvPr/>
        </p:nvGrpSpPr>
        <p:grpSpPr bwMode="auto">
          <a:xfrm>
            <a:off x="2954338" y="1757363"/>
            <a:ext cx="2828925" cy="1352550"/>
            <a:chOff x="2954335" y="1756725"/>
            <a:chExt cx="2828458" cy="1353547"/>
          </a:xfrm>
        </p:grpSpPr>
        <p:grpSp>
          <p:nvGrpSpPr>
            <p:cNvPr id="26658" name="Group 291"/>
            <p:cNvGrpSpPr>
              <a:grpSpLocks/>
            </p:cNvGrpSpPr>
            <p:nvPr/>
          </p:nvGrpSpPr>
          <p:grpSpPr bwMode="auto">
            <a:xfrm>
              <a:off x="3646777" y="1756725"/>
              <a:ext cx="2136016" cy="1307942"/>
              <a:chOff x="3440989" y="911197"/>
              <a:chExt cx="2403903" cy="1790218"/>
            </a:xfrm>
          </p:grpSpPr>
          <p:pic>
            <p:nvPicPr>
              <p:cNvPr id="26689" name="Picture 129" descr="RECT-HORIZ-GOL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0989" y="1270705"/>
                <a:ext cx="2305056" cy="142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9" name="Text Box 130"/>
              <p:cNvSpPr txBox="1">
                <a:spLocks noChangeArrowheads="1"/>
              </p:cNvSpPr>
              <p:nvPr/>
            </p:nvSpPr>
            <p:spPr bwMode="auto">
              <a:xfrm>
                <a:off x="3824586" y="911197"/>
                <a:ext cx="1443330" cy="454461"/>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400" dirty="0">
                    <a:solidFill>
                      <a:schemeClr val="bg1"/>
                    </a:solidFill>
                    <a:effectLst>
                      <a:outerShdw blurRad="38100" dist="38100" dir="2700000" algn="tl">
                        <a:srgbClr val="000000">
                          <a:alpha val="43137"/>
                        </a:srgbClr>
                      </a:outerShdw>
                    </a:effectLst>
                    <a:latin typeface="Calibri" pitchFamily="34" charset="0"/>
                    <a:cs typeface="+mn-cs"/>
                  </a:rPr>
                  <a:t>XDS Registry</a:t>
                </a:r>
              </a:p>
            </p:txBody>
          </p:sp>
          <p:grpSp>
            <p:nvGrpSpPr>
              <p:cNvPr id="26691" name="Group 135"/>
              <p:cNvGrpSpPr>
                <a:grpSpLocks noChangeAspect="1"/>
              </p:cNvGrpSpPr>
              <p:nvPr/>
            </p:nvGrpSpPr>
            <p:grpSpPr bwMode="auto">
              <a:xfrm>
                <a:off x="3610319" y="1334205"/>
                <a:ext cx="258763" cy="320675"/>
                <a:chOff x="7520" y="1790"/>
                <a:chExt cx="263" cy="325"/>
              </a:xfrm>
            </p:grpSpPr>
            <p:sp>
              <p:nvSpPr>
                <p:cNvPr id="290952" name="Freeform 136"/>
                <p:cNvSpPr>
                  <a:spLocks noChangeAspect="1" noEditPoints="1"/>
                </p:cNvSpPr>
                <p:nvPr/>
              </p:nvSpPr>
              <p:spPr bwMode="auto">
                <a:xfrm>
                  <a:off x="7520" y="1822"/>
                  <a:ext cx="229" cy="293"/>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53" name="Freeform 137"/>
                <p:cNvSpPr>
                  <a:spLocks noChangeAspect="1"/>
                </p:cNvSpPr>
                <p:nvPr/>
              </p:nvSpPr>
              <p:spPr bwMode="auto">
                <a:xfrm>
                  <a:off x="7560" y="1789"/>
                  <a:ext cx="223" cy="286"/>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54" name="Freeform 138"/>
                <p:cNvSpPr>
                  <a:spLocks noChangeAspect="1"/>
                </p:cNvSpPr>
                <p:nvPr/>
              </p:nvSpPr>
              <p:spPr bwMode="auto">
                <a:xfrm>
                  <a:off x="7556" y="1862"/>
                  <a:ext cx="153" cy="13"/>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55" name="Freeform 139"/>
                <p:cNvSpPr>
                  <a:spLocks noChangeAspect="1"/>
                </p:cNvSpPr>
                <p:nvPr/>
              </p:nvSpPr>
              <p:spPr bwMode="auto">
                <a:xfrm>
                  <a:off x="7556" y="1886"/>
                  <a:ext cx="153"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56" name="Freeform 140"/>
                <p:cNvSpPr>
                  <a:spLocks noChangeAspect="1"/>
                </p:cNvSpPr>
                <p:nvPr/>
              </p:nvSpPr>
              <p:spPr bwMode="auto">
                <a:xfrm>
                  <a:off x="7556" y="1910"/>
                  <a:ext cx="153" cy="13"/>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57" name="Freeform 141"/>
                <p:cNvSpPr>
                  <a:spLocks noChangeAspect="1"/>
                </p:cNvSpPr>
                <p:nvPr/>
              </p:nvSpPr>
              <p:spPr bwMode="auto">
                <a:xfrm>
                  <a:off x="7556" y="1934"/>
                  <a:ext cx="153" cy="11"/>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58" name="Freeform 142"/>
                <p:cNvSpPr>
                  <a:spLocks noChangeAspect="1"/>
                </p:cNvSpPr>
                <p:nvPr/>
              </p:nvSpPr>
              <p:spPr bwMode="auto">
                <a:xfrm>
                  <a:off x="7556" y="1961"/>
                  <a:ext cx="153" cy="13"/>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59" name="Freeform 143"/>
                <p:cNvSpPr>
                  <a:spLocks noChangeAspect="1"/>
                </p:cNvSpPr>
                <p:nvPr/>
              </p:nvSpPr>
              <p:spPr bwMode="auto">
                <a:xfrm>
                  <a:off x="7556" y="1985"/>
                  <a:ext cx="153"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60" name="Freeform 144"/>
                <p:cNvSpPr>
                  <a:spLocks noChangeAspect="1"/>
                </p:cNvSpPr>
                <p:nvPr/>
              </p:nvSpPr>
              <p:spPr bwMode="auto">
                <a:xfrm>
                  <a:off x="7556" y="2009"/>
                  <a:ext cx="153" cy="15"/>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61" name="Freeform 145"/>
                <p:cNvSpPr>
                  <a:spLocks noChangeAspect="1"/>
                </p:cNvSpPr>
                <p:nvPr/>
              </p:nvSpPr>
              <p:spPr bwMode="auto">
                <a:xfrm>
                  <a:off x="7556" y="2036"/>
                  <a:ext cx="153" cy="13"/>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62" name="Freeform 146"/>
                <p:cNvSpPr>
                  <a:spLocks noChangeAspect="1"/>
                </p:cNvSpPr>
                <p:nvPr/>
              </p:nvSpPr>
              <p:spPr bwMode="auto">
                <a:xfrm>
                  <a:off x="7556" y="2060"/>
                  <a:ext cx="153" cy="13"/>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grpSp>
          <p:sp>
            <p:nvSpPr>
              <p:cNvPr id="16451" name="Text Box 148"/>
              <p:cNvSpPr txBox="1">
                <a:spLocks noChangeArrowheads="1"/>
              </p:cNvSpPr>
              <p:nvPr/>
            </p:nvSpPr>
            <p:spPr bwMode="auto">
              <a:xfrm>
                <a:off x="3837091" y="1219970"/>
                <a:ext cx="2007801" cy="800201"/>
              </a:xfrm>
              <a:prstGeom prst="rect">
                <a:avLst/>
              </a:prstGeom>
              <a:noFill/>
              <a:ln w="9525">
                <a:noFill/>
                <a:miter lim="800000"/>
                <a:headEnd/>
                <a:tailEnd/>
              </a:ln>
            </p:spPr>
            <p:txBody>
              <a:bodyPr>
                <a:spAutoFit/>
              </a:bodyPr>
              <a:lstStyle/>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HIE ID: IHI12345</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Name: William Johnson</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Documents: -----</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Location: ----</a:t>
                </a:r>
              </a:p>
            </p:txBody>
          </p:sp>
          <p:grpSp>
            <p:nvGrpSpPr>
              <p:cNvPr id="26693" name="Group 149"/>
              <p:cNvGrpSpPr>
                <a:grpSpLocks noChangeAspect="1"/>
              </p:cNvGrpSpPr>
              <p:nvPr/>
            </p:nvGrpSpPr>
            <p:grpSpPr bwMode="auto">
              <a:xfrm>
                <a:off x="3619844" y="1981905"/>
                <a:ext cx="258763" cy="320675"/>
                <a:chOff x="7520" y="1790"/>
                <a:chExt cx="263" cy="325"/>
              </a:xfrm>
            </p:grpSpPr>
            <p:sp>
              <p:nvSpPr>
                <p:cNvPr id="290966" name="Freeform 150"/>
                <p:cNvSpPr>
                  <a:spLocks noChangeAspect="1" noEditPoints="1"/>
                </p:cNvSpPr>
                <p:nvPr/>
              </p:nvSpPr>
              <p:spPr bwMode="auto">
                <a:xfrm>
                  <a:off x="7516" y="1822"/>
                  <a:ext cx="232" cy="293"/>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67" name="Freeform 151"/>
                <p:cNvSpPr>
                  <a:spLocks noChangeAspect="1"/>
                </p:cNvSpPr>
                <p:nvPr/>
              </p:nvSpPr>
              <p:spPr bwMode="auto">
                <a:xfrm>
                  <a:off x="7559" y="1789"/>
                  <a:ext cx="220" cy="286"/>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68" name="Freeform 152"/>
                <p:cNvSpPr>
                  <a:spLocks noChangeAspect="1"/>
                </p:cNvSpPr>
                <p:nvPr/>
              </p:nvSpPr>
              <p:spPr bwMode="auto">
                <a:xfrm>
                  <a:off x="7556" y="1862"/>
                  <a:ext cx="153" cy="13"/>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69" name="Freeform 153"/>
                <p:cNvSpPr>
                  <a:spLocks noChangeAspect="1"/>
                </p:cNvSpPr>
                <p:nvPr/>
              </p:nvSpPr>
              <p:spPr bwMode="auto">
                <a:xfrm>
                  <a:off x="7556" y="1886"/>
                  <a:ext cx="153"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70" name="Freeform 154"/>
                <p:cNvSpPr>
                  <a:spLocks noChangeAspect="1"/>
                </p:cNvSpPr>
                <p:nvPr/>
              </p:nvSpPr>
              <p:spPr bwMode="auto">
                <a:xfrm>
                  <a:off x="7556" y="1910"/>
                  <a:ext cx="153" cy="13"/>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71" name="Freeform 155"/>
                <p:cNvSpPr>
                  <a:spLocks noChangeAspect="1"/>
                </p:cNvSpPr>
                <p:nvPr/>
              </p:nvSpPr>
              <p:spPr bwMode="auto">
                <a:xfrm>
                  <a:off x="7556" y="1935"/>
                  <a:ext cx="153" cy="13"/>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72" name="Freeform 156"/>
                <p:cNvSpPr>
                  <a:spLocks noChangeAspect="1"/>
                </p:cNvSpPr>
                <p:nvPr/>
              </p:nvSpPr>
              <p:spPr bwMode="auto">
                <a:xfrm>
                  <a:off x="7556" y="1961"/>
                  <a:ext cx="153" cy="13"/>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73" name="Freeform 157"/>
                <p:cNvSpPr>
                  <a:spLocks noChangeAspect="1"/>
                </p:cNvSpPr>
                <p:nvPr/>
              </p:nvSpPr>
              <p:spPr bwMode="auto">
                <a:xfrm>
                  <a:off x="7556" y="1985"/>
                  <a:ext cx="153"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74" name="Freeform 158"/>
                <p:cNvSpPr>
                  <a:spLocks noChangeAspect="1"/>
                </p:cNvSpPr>
                <p:nvPr/>
              </p:nvSpPr>
              <p:spPr bwMode="auto">
                <a:xfrm>
                  <a:off x="7556" y="2009"/>
                  <a:ext cx="153" cy="15"/>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75" name="Freeform 159"/>
                <p:cNvSpPr>
                  <a:spLocks noChangeAspect="1"/>
                </p:cNvSpPr>
                <p:nvPr/>
              </p:nvSpPr>
              <p:spPr bwMode="auto">
                <a:xfrm>
                  <a:off x="7556" y="2036"/>
                  <a:ext cx="153" cy="13"/>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290976" name="Freeform 160"/>
                <p:cNvSpPr>
                  <a:spLocks noChangeAspect="1"/>
                </p:cNvSpPr>
                <p:nvPr/>
              </p:nvSpPr>
              <p:spPr bwMode="auto">
                <a:xfrm>
                  <a:off x="7556" y="2060"/>
                  <a:ext cx="153" cy="13"/>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grpSp>
          <p:sp>
            <p:nvSpPr>
              <p:cNvPr id="16453" name="Text Box 161"/>
              <p:cNvSpPr txBox="1">
                <a:spLocks noChangeArrowheads="1"/>
              </p:cNvSpPr>
              <p:nvPr/>
            </p:nvSpPr>
            <p:spPr bwMode="auto">
              <a:xfrm>
                <a:off x="3808510" y="1900575"/>
                <a:ext cx="1663045" cy="800201"/>
              </a:xfrm>
              <a:prstGeom prst="rect">
                <a:avLst/>
              </a:prstGeom>
              <a:noFill/>
              <a:ln w="9525">
                <a:noFill/>
                <a:miter lim="800000"/>
                <a:headEnd/>
                <a:tailEnd/>
              </a:ln>
            </p:spPr>
            <p:txBody>
              <a:bodyPr>
                <a:spAutoFit/>
              </a:bodyPr>
              <a:lstStyle/>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HIE ID: 789</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Name: Mary Johnston</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Documents: -----</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Location: ----</a:t>
                </a:r>
              </a:p>
            </p:txBody>
          </p:sp>
        </p:grpSp>
        <p:sp>
          <p:nvSpPr>
            <p:cNvPr id="295" name="Right Arrow 294"/>
            <p:cNvSpPr/>
            <p:nvPr/>
          </p:nvSpPr>
          <p:spPr bwMode="auto">
            <a:xfrm>
              <a:off x="2954335" y="2393781"/>
              <a:ext cx="701559" cy="322501"/>
            </a:xfrm>
            <a:prstGeom prst="rightArrow">
              <a:avLst/>
            </a:prstGeom>
            <a:solidFill>
              <a:srgbClr val="C00000"/>
            </a:solidFill>
            <a:ln w="9525" algn="ctr">
              <a:solidFill>
                <a:schemeClr val="tx1"/>
              </a:solidFill>
              <a:round/>
              <a:headEnd/>
              <a:tailEnd/>
            </a:ln>
            <a:effectLst>
              <a:outerShdw dist="17961" dir="2700000" algn="ctr" rotWithShape="0">
                <a:schemeClr val="tx1"/>
              </a:outerShdw>
            </a:effectLst>
          </p:spPr>
          <p:txBody>
            <a:bodyPr wrap="none" anchor="ctr"/>
            <a:lstStyle/>
            <a:p>
              <a:pPr algn="ctr" fontAlgn="auto">
                <a:spcBef>
                  <a:spcPts val="0"/>
                </a:spcBef>
                <a:spcAft>
                  <a:spcPts val="0"/>
                </a:spcAft>
                <a:buClr>
                  <a:schemeClr val="bg1"/>
                </a:buClr>
                <a:buSzPct val="100000"/>
                <a:buFont typeface="Wingdings" pitchFamily="2" charset="2"/>
                <a:buNone/>
                <a:defRPr/>
              </a:pPr>
              <a:endParaRPr lang="en-US" sz="800" b="1" dirty="0">
                <a:solidFill>
                  <a:schemeClr val="bg1"/>
                </a:solidFill>
                <a:effectLst>
                  <a:outerShdw blurRad="38100" dist="38100" dir="2700000" algn="tl">
                    <a:srgbClr val="000000">
                      <a:alpha val="43137"/>
                    </a:srgbClr>
                  </a:outerShdw>
                </a:effectLst>
                <a:latin typeface="+mn-lt"/>
                <a:cs typeface="+mn-cs"/>
              </a:endParaRPr>
            </a:p>
          </p:txBody>
        </p:sp>
        <p:grpSp>
          <p:nvGrpSpPr>
            <p:cNvPr id="26660" name="Group 291"/>
            <p:cNvGrpSpPr>
              <a:grpSpLocks/>
            </p:cNvGrpSpPr>
            <p:nvPr/>
          </p:nvGrpSpPr>
          <p:grpSpPr bwMode="auto">
            <a:xfrm>
              <a:off x="3646777" y="1756725"/>
              <a:ext cx="2136016" cy="1353547"/>
              <a:chOff x="3440989" y="911197"/>
              <a:chExt cx="2403903" cy="1852639"/>
            </a:xfrm>
          </p:grpSpPr>
          <p:pic>
            <p:nvPicPr>
              <p:cNvPr id="26661" name="Picture 129" descr="RECT-HORIZ-GOL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0989" y="1270705"/>
                <a:ext cx="2305056" cy="1425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1" name="Text Box 130"/>
              <p:cNvSpPr txBox="1">
                <a:spLocks noChangeArrowheads="1"/>
              </p:cNvSpPr>
              <p:nvPr/>
            </p:nvSpPr>
            <p:spPr bwMode="auto">
              <a:xfrm>
                <a:off x="3824586" y="911197"/>
                <a:ext cx="1232968" cy="421574"/>
              </a:xfrm>
              <a:prstGeom prst="rect">
                <a:avLst/>
              </a:prstGeom>
              <a:noFill/>
              <a:ln w="9525">
                <a:noFill/>
                <a:miter lim="800000"/>
                <a:headEnd/>
                <a:tailEnd/>
              </a:ln>
            </p:spPr>
            <p:txBody>
              <a:bodyPr wrap="none">
                <a:spAutoFit/>
              </a:bodyPr>
              <a:lstStyle/>
              <a:p>
                <a:pPr>
                  <a:buClr>
                    <a:schemeClr val="bg1"/>
                  </a:buClr>
                  <a:buSzPct val="100000"/>
                  <a:buFont typeface="Wingdings" pitchFamily="2" charset="2"/>
                  <a:buNone/>
                  <a:defRPr/>
                </a:pPr>
                <a:r>
                  <a:rPr lang="en-US" sz="1400" dirty="0">
                    <a:effectLst>
                      <a:outerShdw blurRad="38100" dist="38100" dir="2700000" algn="tl">
                        <a:srgbClr val="000000">
                          <a:alpha val="43137"/>
                        </a:srgbClr>
                      </a:outerShdw>
                    </a:effectLst>
                    <a:latin typeface="Calibri" pitchFamily="34" charset="0"/>
                    <a:cs typeface="+mn-cs"/>
                  </a:rPr>
                  <a:t>XDS Registry</a:t>
                </a:r>
              </a:p>
            </p:txBody>
          </p:sp>
          <p:grpSp>
            <p:nvGrpSpPr>
              <p:cNvPr id="26663" name="Group 135"/>
              <p:cNvGrpSpPr>
                <a:grpSpLocks noChangeAspect="1"/>
              </p:cNvGrpSpPr>
              <p:nvPr/>
            </p:nvGrpSpPr>
            <p:grpSpPr bwMode="auto">
              <a:xfrm>
                <a:off x="3610319" y="1334205"/>
                <a:ext cx="258763" cy="320675"/>
                <a:chOff x="7520" y="1790"/>
                <a:chExt cx="263" cy="325"/>
              </a:xfrm>
            </p:grpSpPr>
            <p:sp>
              <p:nvSpPr>
                <p:cNvPr id="328" name="Freeform 136"/>
                <p:cNvSpPr>
                  <a:spLocks noChangeAspect="1" noEditPoints="1"/>
                </p:cNvSpPr>
                <p:nvPr/>
              </p:nvSpPr>
              <p:spPr bwMode="auto">
                <a:xfrm>
                  <a:off x="7520" y="1826"/>
                  <a:ext cx="229" cy="289"/>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9" name="Freeform 137"/>
                <p:cNvSpPr>
                  <a:spLocks noChangeAspect="1"/>
                </p:cNvSpPr>
                <p:nvPr/>
              </p:nvSpPr>
              <p:spPr bwMode="auto">
                <a:xfrm>
                  <a:off x="7560" y="1791"/>
                  <a:ext cx="223" cy="284"/>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0" name="Freeform 138"/>
                <p:cNvSpPr>
                  <a:spLocks noChangeAspect="1"/>
                </p:cNvSpPr>
                <p:nvPr/>
              </p:nvSpPr>
              <p:spPr bwMode="auto">
                <a:xfrm>
                  <a:off x="7556" y="1864"/>
                  <a:ext cx="153" cy="11"/>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1" name="Freeform 139"/>
                <p:cNvSpPr>
                  <a:spLocks noChangeAspect="1"/>
                </p:cNvSpPr>
                <p:nvPr/>
              </p:nvSpPr>
              <p:spPr bwMode="auto">
                <a:xfrm>
                  <a:off x="7556" y="1888"/>
                  <a:ext cx="153" cy="13"/>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2" name="Freeform 140"/>
                <p:cNvSpPr>
                  <a:spLocks noChangeAspect="1"/>
                </p:cNvSpPr>
                <p:nvPr/>
              </p:nvSpPr>
              <p:spPr bwMode="auto">
                <a:xfrm>
                  <a:off x="7556" y="1912"/>
                  <a:ext cx="153"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3" name="Freeform 141"/>
                <p:cNvSpPr>
                  <a:spLocks noChangeAspect="1"/>
                </p:cNvSpPr>
                <p:nvPr/>
              </p:nvSpPr>
              <p:spPr bwMode="auto">
                <a:xfrm>
                  <a:off x="7556" y="1936"/>
                  <a:ext cx="153" cy="13"/>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4" name="Freeform 142"/>
                <p:cNvSpPr>
                  <a:spLocks noChangeAspect="1"/>
                </p:cNvSpPr>
                <p:nvPr/>
              </p:nvSpPr>
              <p:spPr bwMode="auto">
                <a:xfrm>
                  <a:off x="7556" y="1961"/>
                  <a:ext cx="153" cy="15"/>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5" name="Freeform 143"/>
                <p:cNvSpPr>
                  <a:spLocks noChangeAspect="1"/>
                </p:cNvSpPr>
                <p:nvPr/>
              </p:nvSpPr>
              <p:spPr bwMode="auto">
                <a:xfrm>
                  <a:off x="7556" y="1987"/>
                  <a:ext cx="153" cy="13"/>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6" name="Freeform 144"/>
                <p:cNvSpPr>
                  <a:spLocks noChangeAspect="1"/>
                </p:cNvSpPr>
                <p:nvPr/>
              </p:nvSpPr>
              <p:spPr bwMode="auto">
                <a:xfrm>
                  <a:off x="7556" y="2011"/>
                  <a:ext cx="153" cy="13"/>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7" name="Freeform 145"/>
                <p:cNvSpPr>
                  <a:spLocks noChangeAspect="1"/>
                </p:cNvSpPr>
                <p:nvPr/>
              </p:nvSpPr>
              <p:spPr bwMode="auto">
                <a:xfrm>
                  <a:off x="7556" y="2036"/>
                  <a:ext cx="153" cy="15"/>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38" name="Freeform 146"/>
                <p:cNvSpPr>
                  <a:spLocks noChangeAspect="1"/>
                </p:cNvSpPr>
                <p:nvPr/>
              </p:nvSpPr>
              <p:spPr bwMode="auto">
                <a:xfrm>
                  <a:off x="7556" y="2060"/>
                  <a:ext cx="153" cy="13"/>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grpSp>
          <p:sp>
            <p:nvSpPr>
              <p:cNvPr id="16423" name="Text Box 148"/>
              <p:cNvSpPr txBox="1">
                <a:spLocks noChangeArrowheads="1"/>
              </p:cNvSpPr>
              <p:nvPr/>
            </p:nvSpPr>
            <p:spPr bwMode="auto">
              <a:xfrm>
                <a:off x="3837091" y="1219970"/>
                <a:ext cx="2007801" cy="863260"/>
              </a:xfrm>
              <a:prstGeom prst="rect">
                <a:avLst/>
              </a:prstGeom>
              <a:noFill/>
              <a:ln w="9525">
                <a:noFill/>
                <a:miter lim="800000"/>
                <a:headEnd/>
                <a:tailEnd/>
              </a:ln>
            </p:spPr>
            <p:txBody>
              <a:bodyPr>
                <a:spAutoFit/>
              </a:bodyPr>
              <a:lstStyle/>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Global ID: IHI12345</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Name: William Johnson</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Documents: -----</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Location: ----</a:t>
                </a:r>
              </a:p>
            </p:txBody>
          </p:sp>
          <p:grpSp>
            <p:nvGrpSpPr>
              <p:cNvPr id="26665" name="Group 149"/>
              <p:cNvGrpSpPr>
                <a:grpSpLocks noChangeAspect="1"/>
              </p:cNvGrpSpPr>
              <p:nvPr/>
            </p:nvGrpSpPr>
            <p:grpSpPr bwMode="auto">
              <a:xfrm>
                <a:off x="3619844" y="1981905"/>
                <a:ext cx="258763" cy="320675"/>
                <a:chOff x="7520" y="1790"/>
                <a:chExt cx="263" cy="325"/>
              </a:xfrm>
            </p:grpSpPr>
            <p:sp>
              <p:nvSpPr>
                <p:cNvPr id="317" name="Freeform 150"/>
                <p:cNvSpPr>
                  <a:spLocks noChangeAspect="1" noEditPoints="1"/>
                </p:cNvSpPr>
                <p:nvPr/>
              </p:nvSpPr>
              <p:spPr bwMode="auto">
                <a:xfrm>
                  <a:off x="7516" y="1822"/>
                  <a:ext cx="232" cy="293"/>
                </a:xfrm>
                <a:custGeom>
                  <a:avLst/>
                  <a:gdLst/>
                  <a:ahLst/>
                  <a:cxnLst>
                    <a:cxn ang="0">
                      <a:pos x="772" y="0"/>
                    </a:cxn>
                    <a:cxn ang="0">
                      <a:pos x="798" y="2"/>
                    </a:cxn>
                    <a:cxn ang="0">
                      <a:pos x="824" y="10"/>
                    </a:cxn>
                    <a:cxn ang="0">
                      <a:pos x="846" y="22"/>
                    </a:cxn>
                    <a:cxn ang="0">
                      <a:pos x="865" y="38"/>
                    </a:cxn>
                    <a:cxn ang="0">
                      <a:pos x="881" y="58"/>
                    </a:cxn>
                    <a:cxn ang="0">
                      <a:pos x="894" y="79"/>
                    </a:cxn>
                    <a:cxn ang="0">
                      <a:pos x="901" y="105"/>
                    </a:cxn>
                    <a:cxn ang="0">
                      <a:pos x="905" y="131"/>
                    </a:cxn>
                    <a:cxn ang="0">
                      <a:pos x="903" y="1042"/>
                    </a:cxn>
                    <a:cxn ang="0">
                      <a:pos x="899" y="1067"/>
                    </a:cxn>
                    <a:cxn ang="0">
                      <a:pos x="888" y="1092"/>
                    </a:cxn>
                    <a:cxn ang="0">
                      <a:pos x="873" y="1112"/>
                    </a:cxn>
                    <a:cxn ang="0">
                      <a:pos x="856" y="1130"/>
                    </a:cxn>
                    <a:cxn ang="0">
                      <a:pos x="835" y="1144"/>
                    </a:cxn>
                    <a:cxn ang="0">
                      <a:pos x="811" y="1154"/>
                    </a:cxn>
                    <a:cxn ang="0">
                      <a:pos x="786" y="1160"/>
                    </a:cxn>
                    <a:cxn ang="0">
                      <a:pos x="131" y="1160"/>
                    </a:cxn>
                    <a:cxn ang="0">
                      <a:pos x="105" y="1157"/>
                    </a:cxn>
                    <a:cxn ang="0">
                      <a:pos x="81" y="1149"/>
                    </a:cxn>
                    <a:cxn ang="0">
                      <a:pos x="57" y="1138"/>
                    </a:cxn>
                    <a:cxn ang="0">
                      <a:pos x="38" y="1122"/>
                    </a:cxn>
                    <a:cxn ang="0">
                      <a:pos x="22" y="1102"/>
                    </a:cxn>
                    <a:cxn ang="0">
                      <a:pos x="10" y="1080"/>
                    </a:cxn>
                    <a:cxn ang="0">
                      <a:pos x="2" y="1055"/>
                    </a:cxn>
                    <a:cxn ang="0">
                      <a:pos x="0" y="1028"/>
                    </a:cxn>
                    <a:cxn ang="0">
                      <a:pos x="0" y="118"/>
                    </a:cxn>
                    <a:cxn ang="0">
                      <a:pos x="6" y="92"/>
                    </a:cxn>
                    <a:cxn ang="0">
                      <a:pos x="15" y="68"/>
                    </a:cxn>
                    <a:cxn ang="0">
                      <a:pos x="30" y="47"/>
                    </a:cxn>
                    <a:cxn ang="0">
                      <a:pos x="47" y="30"/>
                    </a:cxn>
                    <a:cxn ang="0">
                      <a:pos x="69" y="15"/>
                    </a:cxn>
                    <a:cxn ang="0">
                      <a:pos x="92" y="6"/>
                    </a:cxn>
                    <a:cxn ang="0">
                      <a:pos x="117" y="0"/>
                    </a:cxn>
                    <a:cxn ang="0">
                      <a:pos x="131" y="79"/>
                    </a:cxn>
                    <a:cxn ang="0">
                      <a:pos x="111" y="84"/>
                    </a:cxn>
                    <a:cxn ang="0">
                      <a:pos x="94" y="94"/>
                    </a:cxn>
                    <a:cxn ang="0">
                      <a:pos x="84" y="111"/>
                    </a:cxn>
                    <a:cxn ang="0">
                      <a:pos x="79" y="131"/>
                    </a:cxn>
                    <a:cxn ang="0">
                      <a:pos x="81" y="1038"/>
                    </a:cxn>
                    <a:cxn ang="0">
                      <a:pos x="89" y="1057"/>
                    </a:cxn>
                    <a:cxn ang="0">
                      <a:pos x="102" y="1071"/>
                    </a:cxn>
                    <a:cxn ang="0">
                      <a:pos x="121" y="1079"/>
                    </a:cxn>
                    <a:cxn ang="0">
                      <a:pos x="772" y="1080"/>
                    </a:cxn>
                    <a:cxn ang="0">
                      <a:pos x="793" y="1075"/>
                    </a:cxn>
                    <a:cxn ang="0">
                      <a:pos x="809" y="1065"/>
                    </a:cxn>
                    <a:cxn ang="0">
                      <a:pos x="820" y="1049"/>
                    </a:cxn>
                    <a:cxn ang="0">
                      <a:pos x="824" y="1028"/>
                    </a:cxn>
                    <a:cxn ang="0">
                      <a:pos x="823" y="121"/>
                    </a:cxn>
                    <a:cxn ang="0">
                      <a:pos x="816" y="103"/>
                    </a:cxn>
                    <a:cxn ang="0">
                      <a:pos x="802" y="89"/>
                    </a:cxn>
                    <a:cxn ang="0">
                      <a:pos x="782" y="81"/>
                    </a:cxn>
                    <a:cxn ang="0">
                      <a:pos x="131" y="79"/>
                    </a:cxn>
                  </a:cxnLst>
                  <a:rect l="0" t="0" r="r" b="b"/>
                  <a:pathLst>
                    <a:path w="905" h="1160">
                      <a:moveTo>
                        <a:pt x="131" y="0"/>
                      </a:moveTo>
                      <a:lnTo>
                        <a:pt x="772" y="0"/>
                      </a:lnTo>
                      <a:lnTo>
                        <a:pt x="786" y="0"/>
                      </a:lnTo>
                      <a:lnTo>
                        <a:pt x="798" y="2"/>
                      </a:lnTo>
                      <a:lnTo>
                        <a:pt x="811" y="6"/>
                      </a:lnTo>
                      <a:lnTo>
                        <a:pt x="824" y="10"/>
                      </a:lnTo>
                      <a:lnTo>
                        <a:pt x="835" y="15"/>
                      </a:lnTo>
                      <a:lnTo>
                        <a:pt x="846" y="22"/>
                      </a:lnTo>
                      <a:lnTo>
                        <a:pt x="856" y="30"/>
                      </a:lnTo>
                      <a:lnTo>
                        <a:pt x="865" y="38"/>
                      </a:lnTo>
                      <a:lnTo>
                        <a:pt x="873" y="47"/>
                      </a:lnTo>
                      <a:lnTo>
                        <a:pt x="881" y="58"/>
                      </a:lnTo>
                      <a:lnTo>
                        <a:pt x="888" y="68"/>
                      </a:lnTo>
                      <a:lnTo>
                        <a:pt x="894" y="79"/>
                      </a:lnTo>
                      <a:lnTo>
                        <a:pt x="899" y="92"/>
                      </a:lnTo>
                      <a:lnTo>
                        <a:pt x="901" y="105"/>
                      </a:lnTo>
                      <a:lnTo>
                        <a:pt x="903" y="118"/>
                      </a:lnTo>
                      <a:lnTo>
                        <a:pt x="905" y="131"/>
                      </a:lnTo>
                      <a:lnTo>
                        <a:pt x="905" y="1028"/>
                      </a:lnTo>
                      <a:lnTo>
                        <a:pt x="903" y="1042"/>
                      </a:lnTo>
                      <a:lnTo>
                        <a:pt x="901" y="1055"/>
                      </a:lnTo>
                      <a:lnTo>
                        <a:pt x="899" y="1067"/>
                      </a:lnTo>
                      <a:lnTo>
                        <a:pt x="894" y="1080"/>
                      </a:lnTo>
                      <a:lnTo>
                        <a:pt x="888" y="1092"/>
                      </a:lnTo>
                      <a:lnTo>
                        <a:pt x="881" y="1102"/>
                      </a:lnTo>
                      <a:lnTo>
                        <a:pt x="873" y="1112"/>
                      </a:lnTo>
                      <a:lnTo>
                        <a:pt x="865" y="1122"/>
                      </a:lnTo>
                      <a:lnTo>
                        <a:pt x="856" y="1130"/>
                      </a:lnTo>
                      <a:lnTo>
                        <a:pt x="846" y="1138"/>
                      </a:lnTo>
                      <a:lnTo>
                        <a:pt x="835" y="1144"/>
                      </a:lnTo>
                      <a:lnTo>
                        <a:pt x="824" y="1149"/>
                      </a:lnTo>
                      <a:lnTo>
                        <a:pt x="811" y="1154"/>
                      </a:lnTo>
                      <a:lnTo>
                        <a:pt x="798" y="1157"/>
                      </a:lnTo>
                      <a:lnTo>
                        <a:pt x="786" y="1160"/>
                      </a:lnTo>
                      <a:lnTo>
                        <a:pt x="772" y="1160"/>
                      </a:lnTo>
                      <a:lnTo>
                        <a:pt x="131" y="1160"/>
                      </a:lnTo>
                      <a:lnTo>
                        <a:pt x="117" y="1160"/>
                      </a:lnTo>
                      <a:lnTo>
                        <a:pt x="105" y="1157"/>
                      </a:lnTo>
                      <a:lnTo>
                        <a:pt x="92" y="1154"/>
                      </a:lnTo>
                      <a:lnTo>
                        <a:pt x="81" y="1149"/>
                      </a:lnTo>
                      <a:lnTo>
                        <a:pt x="69" y="1144"/>
                      </a:lnTo>
                      <a:lnTo>
                        <a:pt x="57" y="1138"/>
                      </a:lnTo>
                      <a:lnTo>
                        <a:pt x="47" y="1130"/>
                      </a:lnTo>
                      <a:lnTo>
                        <a:pt x="38" y="1122"/>
                      </a:lnTo>
                      <a:lnTo>
                        <a:pt x="30" y="1112"/>
                      </a:lnTo>
                      <a:lnTo>
                        <a:pt x="22" y="1102"/>
                      </a:lnTo>
                      <a:lnTo>
                        <a:pt x="15" y="1092"/>
                      </a:lnTo>
                      <a:lnTo>
                        <a:pt x="10" y="1080"/>
                      </a:lnTo>
                      <a:lnTo>
                        <a:pt x="6" y="1067"/>
                      </a:lnTo>
                      <a:lnTo>
                        <a:pt x="2" y="1055"/>
                      </a:lnTo>
                      <a:lnTo>
                        <a:pt x="0" y="1042"/>
                      </a:lnTo>
                      <a:lnTo>
                        <a:pt x="0" y="1028"/>
                      </a:lnTo>
                      <a:lnTo>
                        <a:pt x="0" y="131"/>
                      </a:lnTo>
                      <a:lnTo>
                        <a:pt x="0" y="118"/>
                      </a:lnTo>
                      <a:lnTo>
                        <a:pt x="2" y="105"/>
                      </a:lnTo>
                      <a:lnTo>
                        <a:pt x="6" y="92"/>
                      </a:lnTo>
                      <a:lnTo>
                        <a:pt x="10" y="79"/>
                      </a:lnTo>
                      <a:lnTo>
                        <a:pt x="15" y="68"/>
                      </a:lnTo>
                      <a:lnTo>
                        <a:pt x="22" y="58"/>
                      </a:lnTo>
                      <a:lnTo>
                        <a:pt x="30" y="47"/>
                      </a:lnTo>
                      <a:lnTo>
                        <a:pt x="38" y="38"/>
                      </a:lnTo>
                      <a:lnTo>
                        <a:pt x="47" y="30"/>
                      </a:lnTo>
                      <a:lnTo>
                        <a:pt x="57" y="22"/>
                      </a:lnTo>
                      <a:lnTo>
                        <a:pt x="69" y="15"/>
                      </a:lnTo>
                      <a:lnTo>
                        <a:pt x="81" y="10"/>
                      </a:lnTo>
                      <a:lnTo>
                        <a:pt x="92" y="6"/>
                      </a:lnTo>
                      <a:lnTo>
                        <a:pt x="105" y="2"/>
                      </a:lnTo>
                      <a:lnTo>
                        <a:pt x="117" y="0"/>
                      </a:lnTo>
                      <a:lnTo>
                        <a:pt x="131" y="0"/>
                      </a:lnTo>
                      <a:close/>
                      <a:moveTo>
                        <a:pt x="131" y="79"/>
                      </a:moveTo>
                      <a:lnTo>
                        <a:pt x="121" y="81"/>
                      </a:lnTo>
                      <a:lnTo>
                        <a:pt x="111" y="84"/>
                      </a:lnTo>
                      <a:lnTo>
                        <a:pt x="102" y="89"/>
                      </a:lnTo>
                      <a:lnTo>
                        <a:pt x="94" y="94"/>
                      </a:lnTo>
                      <a:lnTo>
                        <a:pt x="89" y="103"/>
                      </a:lnTo>
                      <a:lnTo>
                        <a:pt x="84" y="111"/>
                      </a:lnTo>
                      <a:lnTo>
                        <a:pt x="81" y="121"/>
                      </a:lnTo>
                      <a:lnTo>
                        <a:pt x="79" y="131"/>
                      </a:lnTo>
                      <a:lnTo>
                        <a:pt x="79" y="1028"/>
                      </a:lnTo>
                      <a:lnTo>
                        <a:pt x="81" y="1038"/>
                      </a:lnTo>
                      <a:lnTo>
                        <a:pt x="84" y="1049"/>
                      </a:lnTo>
                      <a:lnTo>
                        <a:pt x="89" y="1057"/>
                      </a:lnTo>
                      <a:lnTo>
                        <a:pt x="94" y="1065"/>
                      </a:lnTo>
                      <a:lnTo>
                        <a:pt x="102" y="1071"/>
                      </a:lnTo>
                      <a:lnTo>
                        <a:pt x="111" y="1075"/>
                      </a:lnTo>
                      <a:lnTo>
                        <a:pt x="121" y="1079"/>
                      </a:lnTo>
                      <a:lnTo>
                        <a:pt x="131" y="1080"/>
                      </a:lnTo>
                      <a:lnTo>
                        <a:pt x="772" y="1080"/>
                      </a:lnTo>
                      <a:lnTo>
                        <a:pt x="782" y="1079"/>
                      </a:lnTo>
                      <a:lnTo>
                        <a:pt x="793" y="1075"/>
                      </a:lnTo>
                      <a:lnTo>
                        <a:pt x="802" y="1071"/>
                      </a:lnTo>
                      <a:lnTo>
                        <a:pt x="809" y="1065"/>
                      </a:lnTo>
                      <a:lnTo>
                        <a:pt x="816" y="1057"/>
                      </a:lnTo>
                      <a:lnTo>
                        <a:pt x="820" y="1049"/>
                      </a:lnTo>
                      <a:lnTo>
                        <a:pt x="823" y="1038"/>
                      </a:lnTo>
                      <a:lnTo>
                        <a:pt x="824" y="1028"/>
                      </a:lnTo>
                      <a:lnTo>
                        <a:pt x="824" y="131"/>
                      </a:lnTo>
                      <a:lnTo>
                        <a:pt x="823" y="121"/>
                      </a:lnTo>
                      <a:lnTo>
                        <a:pt x="820" y="111"/>
                      </a:lnTo>
                      <a:lnTo>
                        <a:pt x="816" y="103"/>
                      </a:lnTo>
                      <a:lnTo>
                        <a:pt x="809" y="94"/>
                      </a:lnTo>
                      <a:lnTo>
                        <a:pt x="802" y="89"/>
                      </a:lnTo>
                      <a:lnTo>
                        <a:pt x="793" y="84"/>
                      </a:lnTo>
                      <a:lnTo>
                        <a:pt x="782" y="81"/>
                      </a:lnTo>
                      <a:lnTo>
                        <a:pt x="772" y="79"/>
                      </a:lnTo>
                      <a:lnTo>
                        <a:pt x="131" y="79"/>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18" name="Freeform 151"/>
                <p:cNvSpPr>
                  <a:spLocks noChangeAspect="1"/>
                </p:cNvSpPr>
                <p:nvPr/>
              </p:nvSpPr>
              <p:spPr bwMode="auto">
                <a:xfrm>
                  <a:off x="7559" y="1789"/>
                  <a:ext cx="220" cy="286"/>
                </a:xfrm>
                <a:custGeom>
                  <a:avLst/>
                  <a:gdLst/>
                  <a:ahLst/>
                  <a:cxnLst>
                    <a:cxn ang="0">
                      <a:pos x="646" y="0"/>
                    </a:cxn>
                    <a:cxn ang="0">
                      <a:pos x="667" y="1"/>
                    </a:cxn>
                    <a:cxn ang="0">
                      <a:pos x="717" y="12"/>
                    </a:cxn>
                    <a:cxn ang="0">
                      <a:pos x="747" y="21"/>
                    </a:cxn>
                    <a:cxn ang="0">
                      <a:pos x="778" y="36"/>
                    </a:cxn>
                    <a:cxn ang="0">
                      <a:pos x="808" y="55"/>
                    </a:cxn>
                    <a:cxn ang="0">
                      <a:pos x="834" y="81"/>
                    </a:cxn>
                    <a:cxn ang="0">
                      <a:pos x="855" y="109"/>
                    </a:cxn>
                    <a:cxn ang="0">
                      <a:pos x="871" y="136"/>
                    </a:cxn>
                    <a:cxn ang="0">
                      <a:pos x="883" y="163"/>
                    </a:cxn>
                    <a:cxn ang="0">
                      <a:pos x="890" y="186"/>
                    </a:cxn>
                    <a:cxn ang="0">
                      <a:pos x="897" y="220"/>
                    </a:cxn>
                    <a:cxn ang="0">
                      <a:pos x="898" y="234"/>
                    </a:cxn>
                    <a:cxn ang="0">
                      <a:pos x="898" y="1108"/>
                    </a:cxn>
                    <a:cxn ang="0">
                      <a:pos x="896" y="1122"/>
                    </a:cxn>
                    <a:cxn ang="0">
                      <a:pos x="891" y="1130"/>
                    </a:cxn>
                    <a:cxn ang="0">
                      <a:pos x="885" y="1134"/>
                    </a:cxn>
                    <a:cxn ang="0">
                      <a:pos x="871" y="1139"/>
                    </a:cxn>
                    <a:cxn ang="0">
                      <a:pos x="845" y="1139"/>
                    </a:cxn>
                    <a:cxn ang="0">
                      <a:pos x="831" y="1134"/>
                    </a:cxn>
                    <a:cxn ang="0">
                      <a:pos x="825" y="1130"/>
                    </a:cxn>
                    <a:cxn ang="0">
                      <a:pos x="819" y="1122"/>
                    </a:cxn>
                    <a:cxn ang="0">
                      <a:pos x="817" y="1108"/>
                    </a:cxn>
                    <a:cxn ang="0">
                      <a:pos x="817" y="234"/>
                    </a:cxn>
                    <a:cxn ang="0">
                      <a:pos x="813" y="203"/>
                    </a:cxn>
                    <a:cxn ang="0">
                      <a:pos x="799" y="171"/>
                    </a:cxn>
                    <a:cxn ang="0">
                      <a:pos x="788" y="151"/>
                    </a:cxn>
                    <a:cxn ang="0">
                      <a:pos x="773" y="133"/>
                    </a:cxn>
                    <a:cxn ang="0">
                      <a:pos x="756" y="115"/>
                    </a:cxn>
                    <a:cxn ang="0">
                      <a:pos x="735" y="103"/>
                    </a:cxn>
                    <a:cxn ang="0">
                      <a:pos x="714" y="94"/>
                    </a:cxn>
                    <a:cxn ang="0">
                      <a:pos x="694" y="88"/>
                    </a:cxn>
                    <a:cxn ang="0">
                      <a:pos x="645" y="80"/>
                    </a:cxn>
                    <a:cxn ang="0">
                      <a:pos x="34" y="80"/>
                    </a:cxn>
                    <a:cxn ang="0">
                      <a:pos x="19" y="79"/>
                    </a:cxn>
                    <a:cxn ang="0">
                      <a:pos x="10" y="73"/>
                    </a:cxn>
                    <a:cxn ang="0">
                      <a:pos x="6" y="67"/>
                    </a:cxn>
                    <a:cxn ang="0">
                      <a:pos x="1" y="53"/>
                    </a:cxn>
                    <a:cxn ang="0">
                      <a:pos x="1" y="27"/>
                    </a:cxn>
                    <a:cxn ang="0">
                      <a:pos x="6" y="13"/>
                    </a:cxn>
                    <a:cxn ang="0">
                      <a:pos x="10" y="7"/>
                    </a:cxn>
                    <a:cxn ang="0">
                      <a:pos x="19" y="2"/>
                    </a:cxn>
                    <a:cxn ang="0">
                      <a:pos x="34" y="0"/>
                    </a:cxn>
                  </a:cxnLst>
                  <a:rect l="0" t="0" r="r" b="b"/>
                  <a:pathLst>
                    <a:path w="898" h="1140">
                      <a:moveTo>
                        <a:pt x="40" y="0"/>
                      </a:moveTo>
                      <a:lnTo>
                        <a:pt x="646" y="0"/>
                      </a:lnTo>
                      <a:lnTo>
                        <a:pt x="652" y="0"/>
                      </a:lnTo>
                      <a:lnTo>
                        <a:pt x="667" y="1"/>
                      </a:lnTo>
                      <a:lnTo>
                        <a:pt x="689" y="5"/>
                      </a:lnTo>
                      <a:lnTo>
                        <a:pt x="717" y="12"/>
                      </a:lnTo>
                      <a:lnTo>
                        <a:pt x="732" y="15"/>
                      </a:lnTo>
                      <a:lnTo>
                        <a:pt x="747" y="21"/>
                      </a:lnTo>
                      <a:lnTo>
                        <a:pt x="762" y="28"/>
                      </a:lnTo>
                      <a:lnTo>
                        <a:pt x="778" y="36"/>
                      </a:lnTo>
                      <a:lnTo>
                        <a:pt x="793" y="44"/>
                      </a:lnTo>
                      <a:lnTo>
                        <a:pt x="808" y="55"/>
                      </a:lnTo>
                      <a:lnTo>
                        <a:pt x="822" y="67"/>
                      </a:lnTo>
                      <a:lnTo>
                        <a:pt x="834" y="81"/>
                      </a:lnTo>
                      <a:lnTo>
                        <a:pt x="846" y="95"/>
                      </a:lnTo>
                      <a:lnTo>
                        <a:pt x="855" y="109"/>
                      </a:lnTo>
                      <a:lnTo>
                        <a:pt x="864" y="122"/>
                      </a:lnTo>
                      <a:lnTo>
                        <a:pt x="871" y="136"/>
                      </a:lnTo>
                      <a:lnTo>
                        <a:pt x="877" y="150"/>
                      </a:lnTo>
                      <a:lnTo>
                        <a:pt x="883" y="163"/>
                      </a:lnTo>
                      <a:lnTo>
                        <a:pt x="886" y="174"/>
                      </a:lnTo>
                      <a:lnTo>
                        <a:pt x="890" y="186"/>
                      </a:lnTo>
                      <a:lnTo>
                        <a:pt x="894" y="205"/>
                      </a:lnTo>
                      <a:lnTo>
                        <a:pt x="897" y="220"/>
                      </a:lnTo>
                      <a:lnTo>
                        <a:pt x="898" y="231"/>
                      </a:lnTo>
                      <a:lnTo>
                        <a:pt x="898" y="234"/>
                      </a:lnTo>
                      <a:lnTo>
                        <a:pt x="898" y="1100"/>
                      </a:lnTo>
                      <a:lnTo>
                        <a:pt x="898" y="1108"/>
                      </a:lnTo>
                      <a:lnTo>
                        <a:pt x="897" y="1115"/>
                      </a:lnTo>
                      <a:lnTo>
                        <a:pt x="896" y="1122"/>
                      </a:lnTo>
                      <a:lnTo>
                        <a:pt x="893" y="1128"/>
                      </a:lnTo>
                      <a:lnTo>
                        <a:pt x="891" y="1130"/>
                      </a:lnTo>
                      <a:lnTo>
                        <a:pt x="888" y="1132"/>
                      </a:lnTo>
                      <a:lnTo>
                        <a:pt x="885" y="1134"/>
                      </a:lnTo>
                      <a:lnTo>
                        <a:pt x="881" y="1137"/>
                      </a:lnTo>
                      <a:lnTo>
                        <a:pt x="871" y="1139"/>
                      </a:lnTo>
                      <a:lnTo>
                        <a:pt x="858" y="1140"/>
                      </a:lnTo>
                      <a:lnTo>
                        <a:pt x="845" y="1139"/>
                      </a:lnTo>
                      <a:lnTo>
                        <a:pt x="834" y="1137"/>
                      </a:lnTo>
                      <a:lnTo>
                        <a:pt x="831" y="1134"/>
                      </a:lnTo>
                      <a:lnTo>
                        <a:pt x="828" y="1132"/>
                      </a:lnTo>
                      <a:lnTo>
                        <a:pt x="825" y="1130"/>
                      </a:lnTo>
                      <a:lnTo>
                        <a:pt x="823" y="1128"/>
                      </a:lnTo>
                      <a:lnTo>
                        <a:pt x="819" y="1122"/>
                      </a:lnTo>
                      <a:lnTo>
                        <a:pt x="818" y="1115"/>
                      </a:lnTo>
                      <a:lnTo>
                        <a:pt x="817" y="1108"/>
                      </a:lnTo>
                      <a:lnTo>
                        <a:pt x="817" y="1100"/>
                      </a:lnTo>
                      <a:lnTo>
                        <a:pt x="817" y="234"/>
                      </a:lnTo>
                      <a:lnTo>
                        <a:pt x="817" y="225"/>
                      </a:lnTo>
                      <a:lnTo>
                        <a:pt x="813" y="203"/>
                      </a:lnTo>
                      <a:lnTo>
                        <a:pt x="807" y="188"/>
                      </a:lnTo>
                      <a:lnTo>
                        <a:pt x="799" y="171"/>
                      </a:lnTo>
                      <a:lnTo>
                        <a:pt x="794" y="162"/>
                      </a:lnTo>
                      <a:lnTo>
                        <a:pt x="788" y="151"/>
                      </a:lnTo>
                      <a:lnTo>
                        <a:pt x="781" y="142"/>
                      </a:lnTo>
                      <a:lnTo>
                        <a:pt x="773" y="133"/>
                      </a:lnTo>
                      <a:lnTo>
                        <a:pt x="765" y="124"/>
                      </a:lnTo>
                      <a:lnTo>
                        <a:pt x="756" y="115"/>
                      </a:lnTo>
                      <a:lnTo>
                        <a:pt x="746" y="109"/>
                      </a:lnTo>
                      <a:lnTo>
                        <a:pt x="735" y="103"/>
                      </a:lnTo>
                      <a:lnTo>
                        <a:pt x="725" y="98"/>
                      </a:lnTo>
                      <a:lnTo>
                        <a:pt x="714" y="94"/>
                      </a:lnTo>
                      <a:lnTo>
                        <a:pt x="704" y="90"/>
                      </a:lnTo>
                      <a:lnTo>
                        <a:pt x="694" y="88"/>
                      </a:lnTo>
                      <a:lnTo>
                        <a:pt x="659" y="81"/>
                      </a:lnTo>
                      <a:lnTo>
                        <a:pt x="645" y="80"/>
                      </a:lnTo>
                      <a:lnTo>
                        <a:pt x="40" y="80"/>
                      </a:lnTo>
                      <a:lnTo>
                        <a:pt x="34" y="80"/>
                      </a:lnTo>
                      <a:lnTo>
                        <a:pt x="25" y="80"/>
                      </a:lnTo>
                      <a:lnTo>
                        <a:pt x="19" y="79"/>
                      </a:lnTo>
                      <a:lnTo>
                        <a:pt x="13" y="75"/>
                      </a:lnTo>
                      <a:lnTo>
                        <a:pt x="10" y="73"/>
                      </a:lnTo>
                      <a:lnTo>
                        <a:pt x="8" y="70"/>
                      </a:lnTo>
                      <a:lnTo>
                        <a:pt x="6" y="67"/>
                      </a:lnTo>
                      <a:lnTo>
                        <a:pt x="4" y="64"/>
                      </a:lnTo>
                      <a:lnTo>
                        <a:pt x="1" y="53"/>
                      </a:lnTo>
                      <a:lnTo>
                        <a:pt x="0" y="40"/>
                      </a:lnTo>
                      <a:lnTo>
                        <a:pt x="1" y="27"/>
                      </a:lnTo>
                      <a:lnTo>
                        <a:pt x="4" y="17"/>
                      </a:lnTo>
                      <a:lnTo>
                        <a:pt x="6" y="13"/>
                      </a:lnTo>
                      <a:lnTo>
                        <a:pt x="8" y="9"/>
                      </a:lnTo>
                      <a:lnTo>
                        <a:pt x="10" y="7"/>
                      </a:lnTo>
                      <a:lnTo>
                        <a:pt x="13" y="5"/>
                      </a:lnTo>
                      <a:lnTo>
                        <a:pt x="19" y="2"/>
                      </a:lnTo>
                      <a:lnTo>
                        <a:pt x="25" y="0"/>
                      </a:lnTo>
                      <a:lnTo>
                        <a:pt x="34" y="0"/>
                      </a:lnTo>
                      <a:lnTo>
                        <a:pt x="40"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19" name="Freeform 152"/>
                <p:cNvSpPr>
                  <a:spLocks noChangeAspect="1"/>
                </p:cNvSpPr>
                <p:nvPr/>
              </p:nvSpPr>
              <p:spPr bwMode="auto">
                <a:xfrm>
                  <a:off x="7556" y="1862"/>
                  <a:ext cx="153" cy="13"/>
                </a:xfrm>
                <a:custGeom>
                  <a:avLst/>
                  <a:gdLst/>
                  <a:ahLst/>
                  <a:cxnLst>
                    <a:cxn ang="0">
                      <a:pos x="33" y="0"/>
                    </a:cxn>
                    <a:cxn ang="0">
                      <a:pos x="578" y="0"/>
                    </a:cxn>
                    <a:cxn ang="0">
                      <a:pos x="584" y="0"/>
                    </a:cxn>
                    <a:cxn ang="0">
                      <a:pos x="591" y="0"/>
                    </a:cxn>
                    <a:cxn ang="0">
                      <a:pos x="597" y="2"/>
                    </a:cxn>
                    <a:cxn ang="0">
                      <a:pos x="601" y="4"/>
                    </a:cxn>
                    <a:cxn ang="0">
                      <a:pos x="606" y="7"/>
                    </a:cxn>
                    <a:cxn ang="0">
                      <a:pos x="609" y="12"/>
                    </a:cxn>
                    <a:cxn ang="0">
                      <a:pos x="612" y="19"/>
                    </a:cxn>
                    <a:cxn ang="0">
                      <a:pos x="612" y="28"/>
                    </a:cxn>
                    <a:cxn ang="0">
                      <a:pos x="612" y="38"/>
                    </a:cxn>
                    <a:cxn ang="0">
                      <a:pos x="609" y="45"/>
                    </a:cxn>
                    <a:cxn ang="0">
                      <a:pos x="606" y="50"/>
                    </a:cxn>
                    <a:cxn ang="0">
                      <a:pos x="601" y="53"/>
                    </a:cxn>
                    <a:cxn ang="0">
                      <a:pos x="597" y="56"/>
                    </a:cxn>
                    <a:cxn ang="0">
                      <a:pos x="591" y="57"/>
                    </a:cxn>
                    <a:cxn ang="0">
                      <a:pos x="584" y="57"/>
                    </a:cxn>
                    <a:cxn ang="0">
                      <a:pos x="578" y="57"/>
                    </a:cxn>
                    <a:cxn ang="0">
                      <a:pos x="33" y="57"/>
                    </a:cxn>
                    <a:cxn ang="0">
                      <a:pos x="28" y="57"/>
                    </a:cxn>
                    <a:cxn ang="0">
                      <a:pos x="21" y="57"/>
                    </a:cxn>
                    <a:cxn ang="0">
                      <a:pos x="15" y="56"/>
                    </a:cxn>
                    <a:cxn ang="0">
                      <a:pos x="10" y="53"/>
                    </a:cxn>
                    <a:cxn ang="0">
                      <a:pos x="6" y="50"/>
                    </a:cxn>
                    <a:cxn ang="0">
                      <a:pos x="2" y="45"/>
                    </a:cxn>
                    <a:cxn ang="0">
                      <a:pos x="1" y="38"/>
                    </a:cxn>
                    <a:cxn ang="0">
                      <a:pos x="0" y="28"/>
                    </a:cxn>
                    <a:cxn ang="0">
                      <a:pos x="1" y="19"/>
                    </a:cxn>
                    <a:cxn ang="0">
                      <a:pos x="2" y="12"/>
                    </a:cxn>
                    <a:cxn ang="0">
                      <a:pos x="6" y="7"/>
                    </a:cxn>
                    <a:cxn ang="0">
                      <a:pos x="10" y="4"/>
                    </a:cxn>
                    <a:cxn ang="0">
                      <a:pos x="15" y="2"/>
                    </a:cxn>
                    <a:cxn ang="0">
                      <a:pos x="21" y="0"/>
                    </a:cxn>
                    <a:cxn ang="0">
                      <a:pos x="28" y="0"/>
                    </a:cxn>
                    <a:cxn ang="0">
                      <a:pos x="33" y="0"/>
                    </a:cxn>
                  </a:cxnLst>
                  <a:rect l="0" t="0" r="r" b="b"/>
                  <a:pathLst>
                    <a:path w="612" h="57">
                      <a:moveTo>
                        <a:pt x="33" y="0"/>
                      </a:moveTo>
                      <a:lnTo>
                        <a:pt x="578" y="0"/>
                      </a:lnTo>
                      <a:lnTo>
                        <a:pt x="584" y="0"/>
                      </a:lnTo>
                      <a:lnTo>
                        <a:pt x="591" y="0"/>
                      </a:lnTo>
                      <a:lnTo>
                        <a:pt x="597" y="2"/>
                      </a:lnTo>
                      <a:lnTo>
                        <a:pt x="601" y="4"/>
                      </a:lnTo>
                      <a:lnTo>
                        <a:pt x="606" y="7"/>
                      </a:lnTo>
                      <a:lnTo>
                        <a:pt x="609" y="12"/>
                      </a:lnTo>
                      <a:lnTo>
                        <a:pt x="612" y="19"/>
                      </a:lnTo>
                      <a:lnTo>
                        <a:pt x="612" y="28"/>
                      </a:lnTo>
                      <a:lnTo>
                        <a:pt x="612" y="38"/>
                      </a:lnTo>
                      <a:lnTo>
                        <a:pt x="609" y="45"/>
                      </a:lnTo>
                      <a:lnTo>
                        <a:pt x="606" y="50"/>
                      </a:lnTo>
                      <a:lnTo>
                        <a:pt x="601" y="53"/>
                      </a:lnTo>
                      <a:lnTo>
                        <a:pt x="597" y="56"/>
                      </a:lnTo>
                      <a:lnTo>
                        <a:pt x="591" y="57"/>
                      </a:lnTo>
                      <a:lnTo>
                        <a:pt x="584" y="57"/>
                      </a:lnTo>
                      <a:lnTo>
                        <a:pt x="578" y="57"/>
                      </a:lnTo>
                      <a:lnTo>
                        <a:pt x="33" y="57"/>
                      </a:lnTo>
                      <a:lnTo>
                        <a:pt x="28" y="57"/>
                      </a:lnTo>
                      <a:lnTo>
                        <a:pt x="21" y="57"/>
                      </a:lnTo>
                      <a:lnTo>
                        <a:pt x="15" y="56"/>
                      </a:lnTo>
                      <a:lnTo>
                        <a:pt x="10" y="53"/>
                      </a:lnTo>
                      <a:lnTo>
                        <a:pt x="6" y="50"/>
                      </a:lnTo>
                      <a:lnTo>
                        <a:pt x="2" y="45"/>
                      </a:lnTo>
                      <a:lnTo>
                        <a:pt x="1" y="38"/>
                      </a:lnTo>
                      <a:lnTo>
                        <a:pt x="0" y="28"/>
                      </a:lnTo>
                      <a:lnTo>
                        <a:pt x="1" y="19"/>
                      </a:lnTo>
                      <a:lnTo>
                        <a:pt x="2" y="12"/>
                      </a:lnTo>
                      <a:lnTo>
                        <a:pt x="6" y="7"/>
                      </a:lnTo>
                      <a:lnTo>
                        <a:pt x="10" y="4"/>
                      </a:lnTo>
                      <a:lnTo>
                        <a:pt x="15" y="2"/>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0" name="Freeform 153"/>
                <p:cNvSpPr>
                  <a:spLocks noChangeAspect="1"/>
                </p:cNvSpPr>
                <p:nvPr/>
              </p:nvSpPr>
              <p:spPr bwMode="auto">
                <a:xfrm>
                  <a:off x="7556" y="1886"/>
                  <a:ext cx="153"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9"/>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9"/>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9"/>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9"/>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1" name="Freeform 154"/>
                <p:cNvSpPr>
                  <a:spLocks noChangeAspect="1"/>
                </p:cNvSpPr>
                <p:nvPr/>
              </p:nvSpPr>
              <p:spPr bwMode="auto">
                <a:xfrm>
                  <a:off x="7556" y="1910"/>
                  <a:ext cx="153" cy="13"/>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20"/>
                    </a:cxn>
                    <a:cxn ang="0">
                      <a:pos x="612" y="29"/>
                    </a:cxn>
                    <a:cxn ang="0">
                      <a:pos x="612" y="38"/>
                    </a:cxn>
                    <a:cxn ang="0">
                      <a:pos x="609" y="45"/>
                    </a:cxn>
                    <a:cxn ang="0">
                      <a:pos x="606" y="51"/>
                    </a:cxn>
                    <a:cxn ang="0">
                      <a:pos x="601" y="54"/>
                    </a:cxn>
                    <a:cxn ang="0">
                      <a:pos x="597" y="55"/>
                    </a:cxn>
                    <a:cxn ang="0">
                      <a:pos x="591" y="56"/>
                    </a:cxn>
                    <a:cxn ang="0">
                      <a:pos x="584" y="58"/>
                    </a:cxn>
                    <a:cxn ang="0">
                      <a:pos x="578" y="58"/>
                    </a:cxn>
                    <a:cxn ang="0">
                      <a:pos x="33" y="58"/>
                    </a:cxn>
                    <a:cxn ang="0">
                      <a:pos x="28" y="58"/>
                    </a:cxn>
                    <a:cxn ang="0">
                      <a:pos x="21" y="56"/>
                    </a:cxn>
                    <a:cxn ang="0">
                      <a:pos x="15" y="55"/>
                    </a:cxn>
                    <a:cxn ang="0">
                      <a:pos x="10" y="54"/>
                    </a:cxn>
                    <a:cxn ang="0">
                      <a:pos x="6" y="51"/>
                    </a:cxn>
                    <a:cxn ang="0">
                      <a:pos x="2" y="45"/>
                    </a:cxn>
                    <a:cxn ang="0">
                      <a:pos x="1" y="38"/>
                    </a:cxn>
                    <a:cxn ang="0">
                      <a:pos x="0" y="29"/>
                    </a:cxn>
                    <a:cxn ang="0">
                      <a:pos x="1" y="20"/>
                    </a:cxn>
                    <a:cxn ang="0">
                      <a:pos x="2" y="11"/>
                    </a:cxn>
                    <a:cxn ang="0">
                      <a:pos x="6" y="7"/>
                    </a:cxn>
                    <a:cxn ang="0">
                      <a:pos x="10" y="3"/>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3"/>
                      </a:lnTo>
                      <a:lnTo>
                        <a:pt x="606" y="7"/>
                      </a:lnTo>
                      <a:lnTo>
                        <a:pt x="609" y="11"/>
                      </a:lnTo>
                      <a:lnTo>
                        <a:pt x="612" y="20"/>
                      </a:lnTo>
                      <a:lnTo>
                        <a:pt x="612" y="29"/>
                      </a:lnTo>
                      <a:lnTo>
                        <a:pt x="612" y="38"/>
                      </a:lnTo>
                      <a:lnTo>
                        <a:pt x="609" y="45"/>
                      </a:lnTo>
                      <a:lnTo>
                        <a:pt x="606" y="51"/>
                      </a:lnTo>
                      <a:lnTo>
                        <a:pt x="601" y="54"/>
                      </a:lnTo>
                      <a:lnTo>
                        <a:pt x="597" y="55"/>
                      </a:lnTo>
                      <a:lnTo>
                        <a:pt x="591" y="56"/>
                      </a:lnTo>
                      <a:lnTo>
                        <a:pt x="584" y="58"/>
                      </a:lnTo>
                      <a:lnTo>
                        <a:pt x="578" y="58"/>
                      </a:lnTo>
                      <a:lnTo>
                        <a:pt x="33" y="58"/>
                      </a:lnTo>
                      <a:lnTo>
                        <a:pt x="28" y="58"/>
                      </a:lnTo>
                      <a:lnTo>
                        <a:pt x="21" y="56"/>
                      </a:lnTo>
                      <a:lnTo>
                        <a:pt x="15" y="55"/>
                      </a:lnTo>
                      <a:lnTo>
                        <a:pt x="10" y="54"/>
                      </a:lnTo>
                      <a:lnTo>
                        <a:pt x="6" y="51"/>
                      </a:lnTo>
                      <a:lnTo>
                        <a:pt x="2" y="45"/>
                      </a:lnTo>
                      <a:lnTo>
                        <a:pt x="1" y="38"/>
                      </a:lnTo>
                      <a:lnTo>
                        <a:pt x="0" y="29"/>
                      </a:lnTo>
                      <a:lnTo>
                        <a:pt x="1" y="20"/>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2" name="Freeform 155"/>
                <p:cNvSpPr>
                  <a:spLocks noChangeAspect="1"/>
                </p:cNvSpPr>
                <p:nvPr/>
              </p:nvSpPr>
              <p:spPr bwMode="auto">
                <a:xfrm>
                  <a:off x="7556" y="1935"/>
                  <a:ext cx="153" cy="13"/>
                </a:xfrm>
                <a:custGeom>
                  <a:avLst/>
                  <a:gdLst/>
                  <a:ahLst/>
                  <a:cxnLst>
                    <a:cxn ang="0">
                      <a:pos x="33" y="0"/>
                    </a:cxn>
                    <a:cxn ang="0">
                      <a:pos x="578" y="0"/>
                    </a:cxn>
                    <a:cxn ang="0">
                      <a:pos x="584" y="0"/>
                    </a:cxn>
                    <a:cxn ang="0">
                      <a:pos x="591" y="1"/>
                    </a:cxn>
                    <a:cxn ang="0">
                      <a:pos x="597" y="2"/>
                    </a:cxn>
                    <a:cxn ang="0">
                      <a:pos x="601" y="4"/>
                    </a:cxn>
                    <a:cxn ang="0">
                      <a:pos x="606" y="7"/>
                    </a:cxn>
                    <a:cxn ang="0">
                      <a:pos x="609" y="13"/>
                    </a:cxn>
                    <a:cxn ang="0">
                      <a:pos x="612" y="20"/>
                    </a:cxn>
                    <a:cxn ang="0">
                      <a:pos x="612" y="29"/>
                    </a:cxn>
                    <a:cxn ang="0">
                      <a:pos x="612" y="38"/>
                    </a:cxn>
                    <a:cxn ang="0">
                      <a:pos x="609" y="45"/>
                    </a:cxn>
                    <a:cxn ang="0">
                      <a:pos x="606" y="51"/>
                    </a:cxn>
                    <a:cxn ang="0">
                      <a:pos x="601" y="54"/>
                    </a:cxn>
                    <a:cxn ang="0">
                      <a:pos x="597" y="57"/>
                    </a:cxn>
                    <a:cxn ang="0">
                      <a:pos x="591" y="57"/>
                    </a:cxn>
                    <a:cxn ang="0">
                      <a:pos x="584" y="58"/>
                    </a:cxn>
                    <a:cxn ang="0">
                      <a:pos x="578" y="58"/>
                    </a:cxn>
                    <a:cxn ang="0">
                      <a:pos x="33" y="58"/>
                    </a:cxn>
                    <a:cxn ang="0">
                      <a:pos x="28" y="58"/>
                    </a:cxn>
                    <a:cxn ang="0">
                      <a:pos x="21" y="57"/>
                    </a:cxn>
                    <a:cxn ang="0">
                      <a:pos x="15" y="57"/>
                    </a:cxn>
                    <a:cxn ang="0">
                      <a:pos x="10" y="54"/>
                    </a:cxn>
                    <a:cxn ang="0">
                      <a:pos x="6" y="51"/>
                    </a:cxn>
                    <a:cxn ang="0">
                      <a:pos x="2" y="45"/>
                    </a:cxn>
                    <a:cxn ang="0">
                      <a:pos x="1" y="38"/>
                    </a:cxn>
                    <a:cxn ang="0">
                      <a:pos x="0" y="29"/>
                    </a:cxn>
                    <a:cxn ang="0">
                      <a:pos x="1" y="20"/>
                    </a:cxn>
                    <a:cxn ang="0">
                      <a:pos x="2" y="13"/>
                    </a:cxn>
                    <a:cxn ang="0">
                      <a:pos x="6" y="7"/>
                    </a:cxn>
                    <a:cxn ang="0">
                      <a:pos x="10" y="4"/>
                    </a:cxn>
                    <a:cxn ang="0">
                      <a:pos x="15" y="2"/>
                    </a:cxn>
                    <a:cxn ang="0">
                      <a:pos x="21" y="1"/>
                    </a:cxn>
                    <a:cxn ang="0">
                      <a:pos x="28" y="0"/>
                    </a:cxn>
                    <a:cxn ang="0">
                      <a:pos x="33" y="0"/>
                    </a:cxn>
                  </a:cxnLst>
                  <a:rect l="0" t="0" r="r" b="b"/>
                  <a:pathLst>
                    <a:path w="612" h="58">
                      <a:moveTo>
                        <a:pt x="33" y="0"/>
                      </a:moveTo>
                      <a:lnTo>
                        <a:pt x="578" y="0"/>
                      </a:lnTo>
                      <a:lnTo>
                        <a:pt x="584" y="0"/>
                      </a:lnTo>
                      <a:lnTo>
                        <a:pt x="591" y="1"/>
                      </a:lnTo>
                      <a:lnTo>
                        <a:pt x="597" y="2"/>
                      </a:lnTo>
                      <a:lnTo>
                        <a:pt x="601" y="4"/>
                      </a:lnTo>
                      <a:lnTo>
                        <a:pt x="606" y="7"/>
                      </a:lnTo>
                      <a:lnTo>
                        <a:pt x="609" y="13"/>
                      </a:lnTo>
                      <a:lnTo>
                        <a:pt x="612" y="20"/>
                      </a:lnTo>
                      <a:lnTo>
                        <a:pt x="612" y="29"/>
                      </a:lnTo>
                      <a:lnTo>
                        <a:pt x="612" y="38"/>
                      </a:lnTo>
                      <a:lnTo>
                        <a:pt x="609" y="45"/>
                      </a:lnTo>
                      <a:lnTo>
                        <a:pt x="606" y="51"/>
                      </a:lnTo>
                      <a:lnTo>
                        <a:pt x="601" y="54"/>
                      </a:lnTo>
                      <a:lnTo>
                        <a:pt x="597" y="57"/>
                      </a:lnTo>
                      <a:lnTo>
                        <a:pt x="591" y="57"/>
                      </a:lnTo>
                      <a:lnTo>
                        <a:pt x="584" y="58"/>
                      </a:lnTo>
                      <a:lnTo>
                        <a:pt x="578" y="58"/>
                      </a:lnTo>
                      <a:lnTo>
                        <a:pt x="33" y="58"/>
                      </a:lnTo>
                      <a:lnTo>
                        <a:pt x="28" y="58"/>
                      </a:lnTo>
                      <a:lnTo>
                        <a:pt x="21" y="57"/>
                      </a:lnTo>
                      <a:lnTo>
                        <a:pt x="15" y="57"/>
                      </a:lnTo>
                      <a:lnTo>
                        <a:pt x="10" y="54"/>
                      </a:lnTo>
                      <a:lnTo>
                        <a:pt x="6" y="51"/>
                      </a:lnTo>
                      <a:lnTo>
                        <a:pt x="2" y="45"/>
                      </a:lnTo>
                      <a:lnTo>
                        <a:pt x="1" y="38"/>
                      </a:lnTo>
                      <a:lnTo>
                        <a:pt x="0" y="29"/>
                      </a:lnTo>
                      <a:lnTo>
                        <a:pt x="1" y="20"/>
                      </a:lnTo>
                      <a:lnTo>
                        <a:pt x="2" y="13"/>
                      </a:lnTo>
                      <a:lnTo>
                        <a:pt x="6" y="7"/>
                      </a:lnTo>
                      <a:lnTo>
                        <a:pt x="10" y="4"/>
                      </a:lnTo>
                      <a:lnTo>
                        <a:pt x="15" y="2"/>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3" name="Freeform 156"/>
                <p:cNvSpPr>
                  <a:spLocks noChangeAspect="1"/>
                </p:cNvSpPr>
                <p:nvPr/>
              </p:nvSpPr>
              <p:spPr bwMode="auto">
                <a:xfrm>
                  <a:off x="7556" y="1961"/>
                  <a:ext cx="153" cy="13"/>
                </a:xfrm>
                <a:custGeom>
                  <a:avLst/>
                  <a:gdLst/>
                  <a:ahLst/>
                  <a:cxnLst>
                    <a:cxn ang="0">
                      <a:pos x="33" y="0"/>
                    </a:cxn>
                    <a:cxn ang="0">
                      <a:pos x="578" y="0"/>
                    </a:cxn>
                    <a:cxn ang="0">
                      <a:pos x="584" y="0"/>
                    </a:cxn>
                    <a:cxn ang="0">
                      <a:pos x="591" y="2"/>
                    </a:cxn>
                    <a:cxn ang="0">
                      <a:pos x="597" y="3"/>
                    </a:cxn>
                    <a:cxn ang="0">
                      <a:pos x="601" y="5"/>
                    </a:cxn>
                    <a:cxn ang="0">
                      <a:pos x="606" y="7"/>
                    </a:cxn>
                    <a:cxn ang="0">
                      <a:pos x="609" y="13"/>
                    </a:cxn>
                    <a:cxn ang="0">
                      <a:pos x="612" y="20"/>
                    </a:cxn>
                    <a:cxn ang="0">
                      <a:pos x="612" y="29"/>
                    </a:cxn>
                    <a:cxn ang="0">
                      <a:pos x="612" y="38"/>
                    </a:cxn>
                    <a:cxn ang="0">
                      <a:pos x="609" y="47"/>
                    </a:cxn>
                    <a:cxn ang="0">
                      <a:pos x="606" y="51"/>
                    </a:cxn>
                    <a:cxn ang="0">
                      <a:pos x="601" y="55"/>
                    </a:cxn>
                    <a:cxn ang="0">
                      <a:pos x="597" y="57"/>
                    </a:cxn>
                    <a:cxn ang="0">
                      <a:pos x="591" y="58"/>
                    </a:cxn>
                    <a:cxn ang="0">
                      <a:pos x="584" y="58"/>
                    </a:cxn>
                    <a:cxn ang="0">
                      <a:pos x="578" y="58"/>
                    </a:cxn>
                    <a:cxn ang="0">
                      <a:pos x="33" y="58"/>
                    </a:cxn>
                    <a:cxn ang="0">
                      <a:pos x="28" y="58"/>
                    </a:cxn>
                    <a:cxn ang="0">
                      <a:pos x="21" y="58"/>
                    </a:cxn>
                    <a:cxn ang="0">
                      <a:pos x="15" y="57"/>
                    </a:cxn>
                    <a:cxn ang="0">
                      <a:pos x="10" y="55"/>
                    </a:cxn>
                    <a:cxn ang="0">
                      <a:pos x="6" y="51"/>
                    </a:cxn>
                    <a:cxn ang="0">
                      <a:pos x="2" y="47"/>
                    </a:cxn>
                    <a:cxn ang="0">
                      <a:pos x="1" y="38"/>
                    </a:cxn>
                    <a:cxn ang="0">
                      <a:pos x="0" y="29"/>
                    </a:cxn>
                    <a:cxn ang="0">
                      <a:pos x="1" y="20"/>
                    </a:cxn>
                    <a:cxn ang="0">
                      <a:pos x="2" y="13"/>
                    </a:cxn>
                    <a:cxn ang="0">
                      <a:pos x="6" y="7"/>
                    </a:cxn>
                    <a:cxn ang="0">
                      <a:pos x="10" y="5"/>
                    </a:cxn>
                    <a:cxn ang="0">
                      <a:pos x="15" y="3"/>
                    </a:cxn>
                    <a:cxn ang="0">
                      <a:pos x="21" y="2"/>
                    </a:cxn>
                    <a:cxn ang="0">
                      <a:pos x="28" y="0"/>
                    </a:cxn>
                    <a:cxn ang="0">
                      <a:pos x="33" y="0"/>
                    </a:cxn>
                  </a:cxnLst>
                  <a:rect l="0" t="0" r="r" b="b"/>
                  <a:pathLst>
                    <a:path w="612" h="58">
                      <a:moveTo>
                        <a:pt x="33" y="0"/>
                      </a:moveTo>
                      <a:lnTo>
                        <a:pt x="578" y="0"/>
                      </a:lnTo>
                      <a:lnTo>
                        <a:pt x="584" y="0"/>
                      </a:lnTo>
                      <a:lnTo>
                        <a:pt x="591" y="2"/>
                      </a:lnTo>
                      <a:lnTo>
                        <a:pt x="597" y="3"/>
                      </a:lnTo>
                      <a:lnTo>
                        <a:pt x="601" y="5"/>
                      </a:lnTo>
                      <a:lnTo>
                        <a:pt x="606" y="7"/>
                      </a:lnTo>
                      <a:lnTo>
                        <a:pt x="609" y="13"/>
                      </a:lnTo>
                      <a:lnTo>
                        <a:pt x="612" y="20"/>
                      </a:lnTo>
                      <a:lnTo>
                        <a:pt x="612" y="29"/>
                      </a:lnTo>
                      <a:lnTo>
                        <a:pt x="612" y="38"/>
                      </a:lnTo>
                      <a:lnTo>
                        <a:pt x="609" y="47"/>
                      </a:lnTo>
                      <a:lnTo>
                        <a:pt x="606" y="51"/>
                      </a:lnTo>
                      <a:lnTo>
                        <a:pt x="601" y="55"/>
                      </a:lnTo>
                      <a:lnTo>
                        <a:pt x="597" y="57"/>
                      </a:lnTo>
                      <a:lnTo>
                        <a:pt x="591" y="58"/>
                      </a:lnTo>
                      <a:lnTo>
                        <a:pt x="584" y="58"/>
                      </a:lnTo>
                      <a:lnTo>
                        <a:pt x="578" y="58"/>
                      </a:lnTo>
                      <a:lnTo>
                        <a:pt x="33" y="58"/>
                      </a:lnTo>
                      <a:lnTo>
                        <a:pt x="28" y="58"/>
                      </a:lnTo>
                      <a:lnTo>
                        <a:pt x="21" y="58"/>
                      </a:lnTo>
                      <a:lnTo>
                        <a:pt x="15" y="57"/>
                      </a:lnTo>
                      <a:lnTo>
                        <a:pt x="10" y="55"/>
                      </a:lnTo>
                      <a:lnTo>
                        <a:pt x="6" y="51"/>
                      </a:lnTo>
                      <a:lnTo>
                        <a:pt x="2" y="47"/>
                      </a:lnTo>
                      <a:lnTo>
                        <a:pt x="1" y="38"/>
                      </a:lnTo>
                      <a:lnTo>
                        <a:pt x="0" y="29"/>
                      </a:lnTo>
                      <a:lnTo>
                        <a:pt x="1" y="20"/>
                      </a:lnTo>
                      <a:lnTo>
                        <a:pt x="2" y="13"/>
                      </a:lnTo>
                      <a:lnTo>
                        <a:pt x="6" y="7"/>
                      </a:lnTo>
                      <a:lnTo>
                        <a:pt x="10" y="5"/>
                      </a:lnTo>
                      <a:lnTo>
                        <a:pt x="15" y="3"/>
                      </a:lnTo>
                      <a:lnTo>
                        <a:pt x="21" y="2"/>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4" name="Freeform 157"/>
                <p:cNvSpPr>
                  <a:spLocks noChangeAspect="1"/>
                </p:cNvSpPr>
                <p:nvPr/>
              </p:nvSpPr>
              <p:spPr bwMode="auto">
                <a:xfrm>
                  <a:off x="7556" y="1985"/>
                  <a:ext cx="153" cy="15"/>
                </a:xfrm>
                <a:custGeom>
                  <a:avLst/>
                  <a:gdLst/>
                  <a:ahLst/>
                  <a:cxnLst>
                    <a:cxn ang="0">
                      <a:pos x="33" y="0"/>
                    </a:cxn>
                    <a:cxn ang="0">
                      <a:pos x="578" y="0"/>
                    </a:cxn>
                    <a:cxn ang="0">
                      <a:pos x="584" y="0"/>
                    </a:cxn>
                    <a:cxn ang="0">
                      <a:pos x="591" y="0"/>
                    </a:cxn>
                    <a:cxn ang="0">
                      <a:pos x="597" y="1"/>
                    </a:cxn>
                    <a:cxn ang="0">
                      <a:pos x="601" y="3"/>
                    </a:cxn>
                    <a:cxn ang="0">
                      <a:pos x="606" y="7"/>
                    </a:cxn>
                    <a:cxn ang="0">
                      <a:pos x="609" y="11"/>
                    </a:cxn>
                    <a:cxn ang="0">
                      <a:pos x="612" y="18"/>
                    </a:cxn>
                    <a:cxn ang="0">
                      <a:pos x="612" y="28"/>
                    </a:cxn>
                    <a:cxn ang="0">
                      <a:pos x="612" y="38"/>
                    </a:cxn>
                    <a:cxn ang="0">
                      <a:pos x="609" y="45"/>
                    </a:cxn>
                    <a:cxn ang="0">
                      <a:pos x="606" y="49"/>
                    </a:cxn>
                    <a:cxn ang="0">
                      <a:pos x="601" y="53"/>
                    </a:cxn>
                    <a:cxn ang="0">
                      <a:pos x="597" y="55"/>
                    </a:cxn>
                    <a:cxn ang="0">
                      <a:pos x="591" y="56"/>
                    </a:cxn>
                    <a:cxn ang="0">
                      <a:pos x="584" y="56"/>
                    </a:cxn>
                    <a:cxn ang="0">
                      <a:pos x="578" y="56"/>
                    </a:cxn>
                    <a:cxn ang="0">
                      <a:pos x="33" y="56"/>
                    </a:cxn>
                    <a:cxn ang="0">
                      <a:pos x="28" y="56"/>
                    </a:cxn>
                    <a:cxn ang="0">
                      <a:pos x="21" y="56"/>
                    </a:cxn>
                    <a:cxn ang="0">
                      <a:pos x="15" y="55"/>
                    </a:cxn>
                    <a:cxn ang="0">
                      <a:pos x="10" y="53"/>
                    </a:cxn>
                    <a:cxn ang="0">
                      <a:pos x="6" y="49"/>
                    </a:cxn>
                    <a:cxn ang="0">
                      <a:pos x="2" y="45"/>
                    </a:cxn>
                    <a:cxn ang="0">
                      <a:pos x="1" y="38"/>
                    </a:cxn>
                    <a:cxn ang="0">
                      <a:pos x="0" y="28"/>
                    </a:cxn>
                    <a:cxn ang="0">
                      <a:pos x="1" y="18"/>
                    </a:cxn>
                    <a:cxn ang="0">
                      <a:pos x="2" y="11"/>
                    </a:cxn>
                    <a:cxn ang="0">
                      <a:pos x="6" y="7"/>
                    </a:cxn>
                    <a:cxn ang="0">
                      <a:pos x="10" y="3"/>
                    </a:cxn>
                    <a:cxn ang="0">
                      <a:pos x="15" y="1"/>
                    </a:cxn>
                    <a:cxn ang="0">
                      <a:pos x="21" y="0"/>
                    </a:cxn>
                    <a:cxn ang="0">
                      <a:pos x="28" y="0"/>
                    </a:cxn>
                    <a:cxn ang="0">
                      <a:pos x="33" y="0"/>
                    </a:cxn>
                  </a:cxnLst>
                  <a:rect l="0" t="0" r="r" b="b"/>
                  <a:pathLst>
                    <a:path w="612" h="56">
                      <a:moveTo>
                        <a:pt x="33" y="0"/>
                      </a:moveTo>
                      <a:lnTo>
                        <a:pt x="578" y="0"/>
                      </a:lnTo>
                      <a:lnTo>
                        <a:pt x="584" y="0"/>
                      </a:lnTo>
                      <a:lnTo>
                        <a:pt x="591" y="0"/>
                      </a:lnTo>
                      <a:lnTo>
                        <a:pt x="597" y="1"/>
                      </a:lnTo>
                      <a:lnTo>
                        <a:pt x="601" y="3"/>
                      </a:lnTo>
                      <a:lnTo>
                        <a:pt x="606" y="7"/>
                      </a:lnTo>
                      <a:lnTo>
                        <a:pt x="609" y="11"/>
                      </a:lnTo>
                      <a:lnTo>
                        <a:pt x="612" y="18"/>
                      </a:lnTo>
                      <a:lnTo>
                        <a:pt x="612" y="28"/>
                      </a:lnTo>
                      <a:lnTo>
                        <a:pt x="612" y="38"/>
                      </a:lnTo>
                      <a:lnTo>
                        <a:pt x="609" y="45"/>
                      </a:lnTo>
                      <a:lnTo>
                        <a:pt x="606" y="49"/>
                      </a:lnTo>
                      <a:lnTo>
                        <a:pt x="601" y="53"/>
                      </a:lnTo>
                      <a:lnTo>
                        <a:pt x="597" y="55"/>
                      </a:lnTo>
                      <a:lnTo>
                        <a:pt x="591" y="56"/>
                      </a:lnTo>
                      <a:lnTo>
                        <a:pt x="584" y="56"/>
                      </a:lnTo>
                      <a:lnTo>
                        <a:pt x="578" y="56"/>
                      </a:lnTo>
                      <a:lnTo>
                        <a:pt x="33" y="56"/>
                      </a:lnTo>
                      <a:lnTo>
                        <a:pt x="28" y="56"/>
                      </a:lnTo>
                      <a:lnTo>
                        <a:pt x="21" y="56"/>
                      </a:lnTo>
                      <a:lnTo>
                        <a:pt x="15" y="55"/>
                      </a:lnTo>
                      <a:lnTo>
                        <a:pt x="10" y="53"/>
                      </a:lnTo>
                      <a:lnTo>
                        <a:pt x="6" y="49"/>
                      </a:lnTo>
                      <a:lnTo>
                        <a:pt x="2" y="45"/>
                      </a:lnTo>
                      <a:lnTo>
                        <a:pt x="1" y="38"/>
                      </a:lnTo>
                      <a:lnTo>
                        <a:pt x="0" y="28"/>
                      </a:lnTo>
                      <a:lnTo>
                        <a:pt x="1" y="18"/>
                      </a:lnTo>
                      <a:lnTo>
                        <a:pt x="2" y="11"/>
                      </a:lnTo>
                      <a:lnTo>
                        <a:pt x="6" y="7"/>
                      </a:lnTo>
                      <a:lnTo>
                        <a:pt x="10" y="3"/>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5" name="Freeform 158"/>
                <p:cNvSpPr>
                  <a:spLocks noChangeAspect="1"/>
                </p:cNvSpPr>
                <p:nvPr/>
              </p:nvSpPr>
              <p:spPr bwMode="auto">
                <a:xfrm>
                  <a:off x="7556" y="2009"/>
                  <a:ext cx="153" cy="15"/>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19"/>
                    </a:cxn>
                    <a:cxn ang="0">
                      <a:pos x="612" y="29"/>
                    </a:cxn>
                    <a:cxn ang="0">
                      <a:pos x="612" y="38"/>
                    </a:cxn>
                    <a:cxn ang="0">
                      <a:pos x="609" y="45"/>
                    </a:cxn>
                    <a:cxn ang="0">
                      <a:pos x="606" y="50"/>
                    </a:cxn>
                    <a:cxn ang="0">
                      <a:pos x="601" y="53"/>
                    </a:cxn>
                    <a:cxn ang="0">
                      <a:pos x="597" y="55"/>
                    </a:cxn>
                    <a:cxn ang="0">
                      <a:pos x="591" y="57"/>
                    </a:cxn>
                    <a:cxn ang="0">
                      <a:pos x="584" y="57"/>
                    </a:cxn>
                    <a:cxn ang="0">
                      <a:pos x="578" y="57"/>
                    </a:cxn>
                    <a:cxn ang="0">
                      <a:pos x="33" y="57"/>
                    </a:cxn>
                    <a:cxn ang="0">
                      <a:pos x="28" y="57"/>
                    </a:cxn>
                    <a:cxn ang="0">
                      <a:pos x="21" y="57"/>
                    </a:cxn>
                    <a:cxn ang="0">
                      <a:pos x="15" y="55"/>
                    </a:cxn>
                    <a:cxn ang="0">
                      <a:pos x="10" y="53"/>
                    </a:cxn>
                    <a:cxn ang="0">
                      <a:pos x="6" y="50"/>
                    </a:cxn>
                    <a:cxn ang="0">
                      <a:pos x="2" y="45"/>
                    </a:cxn>
                    <a:cxn ang="0">
                      <a:pos x="1" y="38"/>
                    </a:cxn>
                    <a:cxn ang="0">
                      <a:pos x="0" y="29"/>
                    </a:cxn>
                    <a:cxn ang="0">
                      <a:pos x="1" y="19"/>
                    </a:cxn>
                    <a:cxn ang="0">
                      <a:pos x="2" y="12"/>
                    </a:cxn>
                    <a:cxn ang="0">
                      <a:pos x="6" y="7"/>
                    </a:cxn>
                    <a:cxn ang="0">
                      <a:pos x="10" y="4"/>
                    </a:cxn>
                    <a:cxn ang="0">
                      <a:pos x="15" y="1"/>
                    </a:cxn>
                    <a:cxn ang="0">
                      <a:pos x="21" y="0"/>
                    </a:cxn>
                    <a:cxn ang="0">
                      <a:pos x="28" y="0"/>
                    </a:cxn>
                    <a:cxn ang="0">
                      <a:pos x="33" y="0"/>
                    </a:cxn>
                  </a:cxnLst>
                  <a:rect l="0" t="0" r="r" b="b"/>
                  <a:pathLst>
                    <a:path w="612" h="57">
                      <a:moveTo>
                        <a:pt x="33" y="0"/>
                      </a:moveTo>
                      <a:lnTo>
                        <a:pt x="578" y="0"/>
                      </a:lnTo>
                      <a:lnTo>
                        <a:pt x="584" y="0"/>
                      </a:lnTo>
                      <a:lnTo>
                        <a:pt x="591" y="0"/>
                      </a:lnTo>
                      <a:lnTo>
                        <a:pt x="597" y="1"/>
                      </a:lnTo>
                      <a:lnTo>
                        <a:pt x="601" y="4"/>
                      </a:lnTo>
                      <a:lnTo>
                        <a:pt x="606" y="7"/>
                      </a:lnTo>
                      <a:lnTo>
                        <a:pt x="609" y="12"/>
                      </a:lnTo>
                      <a:lnTo>
                        <a:pt x="612" y="19"/>
                      </a:lnTo>
                      <a:lnTo>
                        <a:pt x="612" y="29"/>
                      </a:lnTo>
                      <a:lnTo>
                        <a:pt x="612" y="38"/>
                      </a:lnTo>
                      <a:lnTo>
                        <a:pt x="609" y="45"/>
                      </a:lnTo>
                      <a:lnTo>
                        <a:pt x="606" y="50"/>
                      </a:lnTo>
                      <a:lnTo>
                        <a:pt x="601" y="53"/>
                      </a:lnTo>
                      <a:lnTo>
                        <a:pt x="597" y="55"/>
                      </a:lnTo>
                      <a:lnTo>
                        <a:pt x="591" y="57"/>
                      </a:lnTo>
                      <a:lnTo>
                        <a:pt x="584" y="57"/>
                      </a:lnTo>
                      <a:lnTo>
                        <a:pt x="578" y="57"/>
                      </a:lnTo>
                      <a:lnTo>
                        <a:pt x="33" y="57"/>
                      </a:lnTo>
                      <a:lnTo>
                        <a:pt x="28" y="57"/>
                      </a:lnTo>
                      <a:lnTo>
                        <a:pt x="21" y="57"/>
                      </a:lnTo>
                      <a:lnTo>
                        <a:pt x="15" y="55"/>
                      </a:lnTo>
                      <a:lnTo>
                        <a:pt x="10" y="53"/>
                      </a:lnTo>
                      <a:lnTo>
                        <a:pt x="6" y="50"/>
                      </a:lnTo>
                      <a:lnTo>
                        <a:pt x="2" y="45"/>
                      </a:lnTo>
                      <a:lnTo>
                        <a:pt x="1" y="38"/>
                      </a:lnTo>
                      <a:lnTo>
                        <a:pt x="0" y="29"/>
                      </a:lnTo>
                      <a:lnTo>
                        <a:pt x="1" y="19"/>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6" name="Freeform 159"/>
                <p:cNvSpPr>
                  <a:spLocks noChangeAspect="1"/>
                </p:cNvSpPr>
                <p:nvPr/>
              </p:nvSpPr>
              <p:spPr bwMode="auto">
                <a:xfrm>
                  <a:off x="7556" y="2036"/>
                  <a:ext cx="153" cy="13"/>
                </a:xfrm>
                <a:custGeom>
                  <a:avLst/>
                  <a:gdLst/>
                  <a:ahLst/>
                  <a:cxnLst>
                    <a:cxn ang="0">
                      <a:pos x="33" y="0"/>
                    </a:cxn>
                    <a:cxn ang="0">
                      <a:pos x="578" y="0"/>
                    </a:cxn>
                    <a:cxn ang="0">
                      <a:pos x="584" y="0"/>
                    </a:cxn>
                    <a:cxn ang="0">
                      <a:pos x="591" y="0"/>
                    </a:cxn>
                    <a:cxn ang="0">
                      <a:pos x="597" y="1"/>
                    </a:cxn>
                    <a:cxn ang="0">
                      <a:pos x="601" y="4"/>
                    </a:cxn>
                    <a:cxn ang="0">
                      <a:pos x="606" y="7"/>
                    </a:cxn>
                    <a:cxn ang="0">
                      <a:pos x="609" y="12"/>
                    </a:cxn>
                    <a:cxn ang="0">
                      <a:pos x="612" y="20"/>
                    </a:cxn>
                    <a:cxn ang="0">
                      <a:pos x="612" y="29"/>
                    </a:cxn>
                    <a:cxn ang="0">
                      <a:pos x="612" y="38"/>
                    </a:cxn>
                    <a:cxn ang="0">
                      <a:pos x="609" y="45"/>
                    </a:cxn>
                    <a:cxn ang="0">
                      <a:pos x="606" y="51"/>
                    </a:cxn>
                    <a:cxn ang="0">
                      <a:pos x="601" y="55"/>
                    </a:cxn>
                    <a:cxn ang="0">
                      <a:pos x="597" y="56"/>
                    </a:cxn>
                    <a:cxn ang="0">
                      <a:pos x="591" y="57"/>
                    </a:cxn>
                    <a:cxn ang="0">
                      <a:pos x="584" y="58"/>
                    </a:cxn>
                    <a:cxn ang="0">
                      <a:pos x="578" y="58"/>
                    </a:cxn>
                    <a:cxn ang="0">
                      <a:pos x="33" y="58"/>
                    </a:cxn>
                    <a:cxn ang="0">
                      <a:pos x="28" y="58"/>
                    </a:cxn>
                    <a:cxn ang="0">
                      <a:pos x="21" y="57"/>
                    </a:cxn>
                    <a:cxn ang="0">
                      <a:pos x="15" y="56"/>
                    </a:cxn>
                    <a:cxn ang="0">
                      <a:pos x="10" y="55"/>
                    </a:cxn>
                    <a:cxn ang="0">
                      <a:pos x="6" y="51"/>
                    </a:cxn>
                    <a:cxn ang="0">
                      <a:pos x="2" y="45"/>
                    </a:cxn>
                    <a:cxn ang="0">
                      <a:pos x="1" y="38"/>
                    </a:cxn>
                    <a:cxn ang="0">
                      <a:pos x="0" y="29"/>
                    </a:cxn>
                    <a:cxn ang="0">
                      <a:pos x="1" y="20"/>
                    </a:cxn>
                    <a:cxn ang="0">
                      <a:pos x="2" y="12"/>
                    </a:cxn>
                    <a:cxn ang="0">
                      <a:pos x="6" y="7"/>
                    </a:cxn>
                    <a:cxn ang="0">
                      <a:pos x="10" y="4"/>
                    </a:cxn>
                    <a:cxn ang="0">
                      <a:pos x="15" y="1"/>
                    </a:cxn>
                    <a:cxn ang="0">
                      <a:pos x="21" y="0"/>
                    </a:cxn>
                    <a:cxn ang="0">
                      <a:pos x="28" y="0"/>
                    </a:cxn>
                    <a:cxn ang="0">
                      <a:pos x="33" y="0"/>
                    </a:cxn>
                  </a:cxnLst>
                  <a:rect l="0" t="0" r="r" b="b"/>
                  <a:pathLst>
                    <a:path w="612" h="58">
                      <a:moveTo>
                        <a:pt x="33" y="0"/>
                      </a:moveTo>
                      <a:lnTo>
                        <a:pt x="578" y="0"/>
                      </a:lnTo>
                      <a:lnTo>
                        <a:pt x="584" y="0"/>
                      </a:lnTo>
                      <a:lnTo>
                        <a:pt x="591" y="0"/>
                      </a:lnTo>
                      <a:lnTo>
                        <a:pt x="597" y="1"/>
                      </a:lnTo>
                      <a:lnTo>
                        <a:pt x="601" y="4"/>
                      </a:lnTo>
                      <a:lnTo>
                        <a:pt x="606" y="7"/>
                      </a:lnTo>
                      <a:lnTo>
                        <a:pt x="609" y="12"/>
                      </a:lnTo>
                      <a:lnTo>
                        <a:pt x="612" y="20"/>
                      </a:lnTo>
                      <a:lnTo>
                        <a:pt x="612" y="29"/>
                      </a:lnTo>
                      <a:lnTo>
                        <a:pt x="612" y="38"/>
                      </a:lnTo>
                      <a:lnTo>
                        <a:pt x="609" y="45"/>
                      </a:lnTo>
                      <a:lnTo>
                        <a:pt x="606" y="51"/>
                      </a:lnTo>
                      <a:lnTo>
                        <a:pt x="601" y="55"/>
                      </a:lnTo>
                      <a:lnTo>
                        <a:pt x="597" y="56"/>
                      </a:lnTo>
                      <a:lnTo>
                        <a:pt x="591" y="57"/>
                      </a:lnTo>
                      <a:lnTo>
                        <a:pt x="584" y="58"/>
                      </a:lnTo>
                      <a:lnTo>
                        <a:pt x="578" y="58"/>
                      </a:lnTo>
                      <a:lnTo>
                        <a:pt x="33" y="58"/>
                      </a:lnTo>
                      <a:lnTo>
                        <a:pt x="28" y="58"/>
                      </a:lnTo>
                      <a:lnTo>
                        <a:pt x="21" y="57"/>
                      </a:lnTo>
                      <a:lnTo>
                        <a:pt x="15" y="56"/>
                      </a:lnTo>
                      <a:lnTo>
                        <a:pt x="10" y="55"/>
                      </a:lnTo>
                      <a:lnTo>
                        <a:pt x="6" y="51"/>
                      </a:lnTo>
                      <a:lnTo>
                        <a:pt x="2" y="45"/>
                      </a:lnTo>
                      <a:lnTo>
                        <a:pt x="1" y="38"/>
                      </a:lnTo>
                      <a:lnTo>
                        <a:pt x="0" y="29"/>
                      </a:lnTo>
                      <a:lnTo>
                        <a:pt x="1" y="20"/>
                      </a:lnTo>
                      <a:lnTo>
                        <a:pt x="2" y="12"/>
                      </a:lnTo>
                      <a:lnTo>
                        <a:pt x="6" y="7"/>
                      </a:lnTo>
                      <a:lnTo>
                        <a:pt x="10" y="4"/>
                      </a:lnTo>
                      <a:lnTo>
                        <a:pt x="15" y="1"/>
                      </a:lnTo>
                      <a:lnTo>
                        <a:pt x="21" y="0"/>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sp>
              <p:nvSpPr>
                <p:cNvPr id="327" name="Freeform 160"/>
                <p:cNvSpPr>
                  <a:spLocks noChangeAspect="1"/>
                </p:cNvSpPr>
                <p:nvPr/>
              </p:nvSpPr>
              <p:spPr bwMode="auto">
                <a:xfrm>
                  <a:off x="7556" y="2060"/>
                  <a:ext cx="153" cy="13"/>
                </a:xfrm>
                <a:custGeom>
                  <a:avLst/>
                  <a:gdLst/>
                  <a:ahLst/>
                  <a:cxnLst>
                    <a:cxn ang="0">
                      <a:pos x="33" y="0"/>
                    </a:cxn>
                    <a:cxn ang="0">
                      <a:pos x="578" y="0"/>
                    </a:cxn>
                    <a:cxn ang="0">
                      <a:pos x="584" y="0"/>
                    </a:cxn>
                    <a:cxn ang="0">
                      <a:pos x="591" y="1"/>
                    </a:cxn>
                    <a:cxn ang="0">
                      <a:pos x="597" y="1"/>
                    </a:cxn>
                    <a:cxn ang="0">
                      <a:pos x="601" y="3"/>
                    </a:cxn>
                    <a:cxn ang="0">
                      <a:pos x="606" y="6"/>
                    </a:cxn>
                    <a:cxn ang="0">
                      <a:pos x="609" y="12"/>
                    </a:cxn>
                    <a:cxn ang="0">
                      <a:pos x="612" y="19"/>
                    </a:cxn>
                    <a:cxn ang="0">
                      <a:pos x="612" y="28"/>
                    </a:cxn>
                    <a:cxn ang="0">
                      <a:pos x="612" y="38"/>
                    </a:cxn>
                    <a:cxn ang="0">
                      <a:pos x="609" y="45"/>
                    </a:cxn>
                    <a:cxn ang="0">
                      <a:pos x="606" y="50"/>
                    </a:cxn>
                    <a:cxn ang="0">
                      <a:pos x="601" y="54"/>
                    </a:cxn>
                    <a:cxn ang="0">
                      <a:pos x="597" y="56"/>
                    </a:cxn>
                    <a:cxn ang="0">
                      <a:pos x="591" y="56"/>
                    </a:cxn>
                    <a:cxn ang="0">
                      <a:pos x="584" y="57"/>
                    </a:cxn>
                    <a:cxn ang="0">
                      <a:pos x="578" y="57"/>
                    </a:cxn>
                    <a:cxn ang="0">
                      <a:pos x="33" y="57"/>
                    </a:cxn>
                    <a:cxn ang="0">
                      <a:pos x="28" y="57"/>
                    </a:cxn>
                    <a:cxn ang="0">
                      <a:pos x="21" y="56"/>
                    </a:cxn>
                    <a:cxn ang="0">
                      <a:pos x="15" y="56"/>
                    </a:cxn>
                    <a:cxn ang="0">
                      <a:pos x="10" y="54"/>
                    </a:cxn>
                    <a:cxn ang="0">
                      <a:pos x="6" y="50"/>
                    </a:cxn>
                    <a:cxn ang="0">
                      <a:pos x="2" y="45"/>
                    </a:cxn>
                    <a:cxn ang="0">
                      <a:pos x="1" y="38"/>
                    </a:cxn>
                    <a:cxn ang="0">
                      <a:pos x="0" y="28"/>
                    </a:cxn>
                    <a:cxn ang="0">
                      <a:pos x="1" y="19"/>
                    </a:cxn>
                    <a:cxn ang="0">
                      <a:pos x="2" y="12"/>
                    </a:cxn>
                    <a:cxn ang="0">
                      <a:pos x="6" y="6"/>
                    </a:cxn>
                    <a:cxn ang="0">
                      <a:pos x="10" y="3"/>
                    </a:cxn>
                    <a:cxn ang="0">
                      <a:pos x="15" y="1"/>
                    </a:cxn>
                    <a:cxn ang="0">
                      <a:pos x="21" y="1"/>
                    </a:cxn>
                    <a:cxn ang="0">
                      <a:pos x="28" y="0"/>
                    </a:cxn>
                    <a:cxn ang="0">
                      <a:pos x="33" y="0"/>
                    </a:cxn>
                  </a:cxnLst>
                  <a:rect l="0" t="0" r="r" b="b"/>
                  <a:pathLst>
                    <a:path w="612" h="57">
                      <a:moveTo>
                        <a:pt x="33" y="0"/>
                      </a:moveTo>
                      <a:lnTo>
                        <a:pt x="578" y="0"/>
                      </a:lnTo>
                      <a:lnTo>
                        <a:pt x="584" y="0"/>
                      </a:lnTo>
                      <a:lnTo>
                        <a:pt x="591" y="1"/>
                      </a:lnTo>
                      <a:lnTo>
                        <a:pt x="597" y="1"/>
                      </a:lnTo>
                      <a:lnTo>
                        <a:pt x="601" y="3"/>
                      </a:lnTo>
                      <a:lnTo>
                        <a:pt x="606" y="6"/>
                      </a:lnTo>
                      <a:lnTo>
                        <a:pt x="609" y="12"/>
                      </a:lnTo>
                      <a:lnTo>
                        <a:pt x="612" y="19"/>
                      </a:lnTo>
                      <a:lnTo>
                        <a:pt x="612" y="28"/>
                      </a:lnTo>
                      <a:lnTo>
                        <a:pt x="612" y="38"/>
                      </a:lnTo>
                      <a:lnTo>
                        <a:pt x="609" y="45"/>
                      </a:lnTo>
                      <a:lnTo>
                        <a:pt x="606" y="50"/>
                      </a:lnTo>
                      <a:lnTo>
                        <a:pt x="601" y="54"/>
                      </a:lnTo>
                      <a:lnTo>
                        <a:pt x="597" y="56"/>
                      </a:lnTo>
                      <a:lnTo>
                        <a:pt x="591" y="56"/>
                      </a:lnTo>
                      <a:lnTo>
                        <a:pt x="584" y="57"/>
                      </a:lnTo>
                      <a:lnTo>
                        <a:pt x="578" y="57"/>
                      </a:lnTo>
                      <a:lnTo>
                        <a:pt x="33" y="57"/>
                      </a:lnTo>
                      <a:lnTo>
                        <a:pt x="28" y="57"/>
                      </a:lnTo>
                      <a:lnTo>
                        <a:pt x="21" y="56"/>
                      </a:lnTo>
                      <a:lnTo>
                        <a:pt x="15" y="56"/>
                      </a:lnTo>
                      <a:lnTo>
                        <a:pt x="10" y="54"/>
                      </a:lnTo>
                      <a:lnTo>
                        <a:pt x="6" y="50"/>
                      </a:lnTo>
                      <a:lnTo>
                        <a:pt x="2" y="45"/>
                      </a:lnTo>
                      <a:lnTo>
                        <a:pt x="1" y="38"/>
                      </a:lnTo>
                      <a:lnTo>
                        <a:pt x="0" y="28"/>
                      </a:lnTo>
                      <a:lnTo>
                        <a:pt x="1" y="19"/>
                      </a:lnTo>
                      <a:lnTo>
                        <a:pt x="2" y="12"/>
                      </a:lnTo>
                      <a:lnTo>
                        <a:pt x="6" y="6"/>
                      </a:lnTo>
                      <a:lnTo>
                        <a:pt x="10" y="3"/>
                      </a:lnTo>
                      <a:lnTo>
                        <a:pt x="15" y="1"/>
                      </a:lnTo>
                      <a:lnTo>
                        <a:pt x="21" y="1"/>
                      </a:lnTo>
                      <a:lnTo>
                        <a:pt x="28" y="0"/>
                      </a:lnTo>
                      <a:lnTo>
                        <a:pt x="33" y="0"/>
                      </a:lnTo>
                      <a:close/>
                    </a:path>
                  </a:pathLst>
                </a:custGeom>
                <a:solidFill>
                  <a:srgbClr val="00FF00"/>
                </a:solidFill>
                <a:ln w="9525">
                  <a:noFill/>
                  <a:round/>
                  <a:headEnd/>
                  <a:tailEnd/>
                </a:ln>
                <a:effectLst>
                  <a:outerShdw dist="17961" dir="2700000" algn="ctr" rotWithShape="0">
                    <a:schemeClr val="tx1"/>
                  </a:outerShdw>
                </a:effectLst>
              </p:spPr>
              <p:txBody>
                <a:bodyPr/>
                <a:lstStyle/>
                <a:p>
                  <a:pPr fontAlgn="auto">
                    <a:spcBef>
                      <a:spcPts val="0"/>
                    </a:spcBef>
                    <a:spcAft>
                      <a:spcPts val="0"/>
                    </a:spcAft>
                    <a:buClr>
                      <a:schemeClr val="bg1"/>
                    </a:buClr>
                    <a:buSzPct val="100000"/>
                    <a:buFont typeface="Wingdings" pitchFamily="2" charset="2"/>
                    <a:buNone/>
                    <a:defRPr/>
                  </a:pPr>
                  <a:endParaRPr lang="en-US" sz="1400" dirty="0">
                    <a:solidFill>
                      <a:schemeClr val="bg1"/>
                    </a:solidFill>
                    <a:effectLst>
                      <a:outerShdw blurRad="38100" dist="38100" dir="2700000" algn="tl">
                        <a:srgbClr val="000000">
                          <a:alpha val="43137"/>
                        </a:srgbClr>
                      </a:outerShdw>
                    </a:effectLst>
                    <a:latin typeface="+mn-lt"/>
                    <a:cs typeface="+mn-cs"/>
                  </a:endParaRPr>
                </a:p>
              </p:txBody>
            </p:sp>
          </p:grpSp>
          <p:sp>
            <p:nvSpPr>
              <p:cNvPr id="16425" name="Text Box 161"/>
              <p:cNvSpPr txBox="1">
                <a:spLocks noChangeArrowheads="1"/>
              </p:cNvSpPr>
              <p:nvPr/>
            </p:nvSpPr>
            <p:spPr bwMode="auto">
              <a:xfrm>
                <a:off x="3808510" y="1900575"/>
                <a:ext cx="1663045" cy="863261"/>
              </a:xfrm>
              <a:prstGeom prst="rect">
                <a:avLst/>
              </a:prstGeom>
              <a:noFill/>
              <a:ln w="9525">
                <a:noFill/>
                <a:miter lim="800000"/>
                <a:headEnd/>
                <a:tailEnd/>
              </a:ln>
            </p:spPr>
            <p:txBody>
              <a:bodyPr>
                <a:spAutoFit/>
              </a:bodyPr>
              <a:lstStyle/>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Global ID: 789</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Name: Mary Johnston</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Documents: -----</a:t>
                </a:r>
              </a:p>
              <a:p>
                <a:pPr>
                  <a:buClr>
                    <a:schemeClr val="bg1"/>
                  </a:buClr>
                  <a:buSzPct val="100000"/>
                  <a:buFont typeface="Wingdings" pitchFamily="2" charset="2"/>
                  <a:buNone/>
                  <a:defRPr/>
                </a:pPr>
                <a:r>
                  <a:rPr lang="en-US" sz="800" dirty="0">
                    <a:solidFill>
                      <a:schemeClr val="bg1"/>
                    </a:solidFill>
                    <a:effectLst>
                      <a:outerShdw blurRad="38100" dist="38100" dir="2700000" algn="tl">
                        <a:srgbClr val="000000">
                          <a:alpha val="43137"/>
                        </a:srgbClr>
                      </a:outerShdw>
                    </a:effectLst>
                    <a:latin typeface="Calibri" pitchFamily="34" charset="0"/>
                    <a:cs typeface="+mn-cs"/>
                  </a:rPr>
                  <a:t>Location: ----</a:t>
                </a:r>
              </a:p>
            </p:txBody>
          </p:sp>
        </p:grpSp>
      </p:grpSp>
      <p:sp>
        <p:nvSpPr>
          <p:cNvPr id="347" name="TextBox 346"/>
          <p:cNvSpPr txBox="1">
            <a:spLocks noChangeArrowheads="1"/>
          </p:cNvSpPr>
          <p:nvPr/>
        </p:nvSpPr>
        <p:spPr bwMode="auto">
          <a:xfrm>
            <a:off x="5808663" y="2057400"/>
            <a:ext cx="2974975" cy="1069975"/>
          </a:xfrm>
          <a:prstGeom prst="rect">
            <a:avLst/>
          </a:prstGeom>
          <a:noFill/>
          <a:ln w="9525">
            <a:noFill/>
            <a:miter lim="800000"/>
            <a:headEnd/>
            <a:tailEnd/>
          </a:ln>
        </p:spPr>
        <p:txBody>
          <a:bodyPr wrap="none">
            <a:spAutoFit/>
          </a:bodyPr>
          <a:lstStyle/>
          <a:p>
            <a:pPr>
              <a:buClr>
                <a:schemeClr val="bg1"/>
              </a:buClr>
              <a:buSzPct val="100000"/>
              <a:buFont typeface="Arial" charset="0"/>
              <a:buChar char="•"/>
              <a:defRPr/>
            </a:pPr>
            <a:r>
              <a:rPr lang="en-US" sz="1600" b="1" dirty="0">
                <a:effectLst>
                  <a:outerShdw blurRad="38100" dist="38100" dir="2700000" algn="tl">
                    <a:srgbClr val="000000">
                      <a:alpha val="43137"/>
                    </a:srgbClr>
                  </a:outerShdw>
                </a:effectLst>
                <a:latin typeface="Calibri" pitchFamily="34" charset="0"/>
                <a:cs typeface="+mn-cs"/>
              </a:rPr>
              <a:t> Supports HL7 messages</a:t>
            </a:r>
          </a:p>
          <a:p>
            <a:pPr>
              <a:buClr>
                <a:schemeClr val="bg1"/>
              </a:buClr>
              <a:buSzPct val="100000"/>
              <a:buFont typeface="Arial" charset="0"/>
              <a:buChar char="•"/>
              <a:defRPr/>
            </a:pPr>
            <a:r>
              <a:rPr lang="en-US" sz="1600" b="1" dirty="0">
                <a:effectLst>
                  <a:outerShdw blurRad="38100" dist="38100" dir="2700000" algn="tl">
                    <a:srgbClr val="000000">
                      <a:alpha val="43137"/>
                    </a:srgbClr>
                  </a:outerShdw>
                </a:effectLst>
                <a:latin typeface="Calibri" pitchFamily="34" charset="0"/>
                <a:cs typeface="+mn-cs"/>
              </a:rPr>
              <a:t> Links all records with HIE AA ID</a:t>
            </a:r>
          </a:p>
          <a:p>
            <a:pPr>
              <a:buClr>
                <a:schemeClr val="bg1"/>
              </a:buClr>
              <a:buSzPct val="100000"/>
              <a:buFont typeface="Arial" charset="0"/>
              <a:buChar char="•"/>
              <a:defRPr/>
            </a:pPr>
            <a:r>
              <a:rPr lang="en-US" sz="1600" b="1" dirty="0">
                <a:effectLst>
                  <a:outerShdw blurRad="38100" dist="38100" dir="2700000" algn="tl">
                    <a:srgbClr val="000000">
                      <a:alpha val="43137"/>
                    </a:srgbClr>
                  </a:outerShdw>
                </a:effectLst>
                <a:latin typeface="Calibri" pitchFamily="34" charset="0"/>
                <a:cs typeface="+mn-cs"/>
              </a:rPr>
              <a:t> Updates  XDS Registry</a:t>
            </a:r>
          </a:p>
          <a:p>
            <a:pPr>
              <a:buClr>
                <a:schemeClr val="bg1"/>
              </a:buClr>
              <a:buSzPct val="100000"/>
              <a:buFont typeface="Arial" charset="0"/>
              <a:buChar char="•"/>
              <a:defRPr/>
            </a:pPr>
            <a:r>
              <a:rPr lang="en-US" sz="1600" b="1" dirty="0">
                <a:effectLst>
                  <a:outerShdw blurRad="38100" dist="38100" dir="2700000" algn="tl">
                    <a:srgbClr val="000000">
                      <a:alpha val="43137"/>
                    </a:srgbClr>
                  </a:outerShdw>
                </a:effectLst>
                <a:latin typeface="Calibri" pitchFamily="34" charset="0"/>
                <a:cs typeface="+mn-cs"/>
              </a:rPr>
              <a:t> Answers queries about patients</a:t>
            </a:r>
          </a:p>
        </p:txBody>
      </p:sp>
      <p:grpSp>
        <p:nvGrpSpPr>
          <p:cNvPr id="362" name="Group 361"/>
          <p:cNvGrpSpPr>
            <a:grpSpLocks/>
          </p:cNvGrpSpPr>
          <p:nvPr/>
        </p:nvGrpSpPr>
        <p:grpSpPr bwMode="auto">
          <a:xfrm>
            <a:off x="1143000" y="2487612"/>
            <a:ext cx="6351588" cy="3760788"/>
            <a:chOff x="1219200" y="2590800"/>
            <a:chExt cx="6351588" cy="3760788"/>
          </a:xfrm>
        </p:grpSpPr>
        <p:pic>
          <p:nvPicPr>
            <p:cNvPr id="26647" name="Picture 40" descr="C:\Users\bklaver\AppData\Local\Microsoft\Windows\Temporary Internet Files\Content.IE5\7IVCRVH5\MCj0441455000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021012"/>
              <a:ext cx="4079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48" name="Group 360"/>
            <p:cNvGrpSpPr>
              <a:grpSpLocks/>
            </p:cNvGrpSpPr>
            <p:nvPr/>
          </p:nvGrpSpPr>
          <p:grpSpPr bwMode="auto">
            <a:xfrm>
              <a:off x="1219200" y="2590800"/>
              <a:ext cx="6351588" cy="3760788"/>
              <a:chOff x="1219200" y="2590800"/>
              <a:chExt cx="6351588" cy="3760788"/>
            </a:xfrm>
          </p:grpSpPr>
          <p:pic>
            <p:nvPicPr>
              <p:cNvPr id="26649" name="Picture 40" descr="C:\Users\bklaver\AppData\Local\Microsoft\Windows\Temporary Internet Files\Content.IE5\7IVCRVH5\MCj0441455000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5943600"/>
                <a:ext cx="4079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40" descr="C:\Users\bklaver\AppData\Local\Microsoft\Windows\Temporary Internet Files\Content.IE5\7IVCRVH5\MCj0441455000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5943600"/>
                <a:ext cx="4079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1" name="Picture 40" descr="C:\Users\bklaver\AppData\Local\Microsoft\Windows\Temporary Internet Files\Content.IE5\7IVCRVH5\MCj0441455000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5943600"/>
                <a:ext cx="4079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2" name="Picture 40" descr="C:\Users\bklaver\AppData\Local\Microsoft\Windows\Temporary Internet Files\Content.IE5\7IVCRVH5\MCj04414550000[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5943600"/>
                <a:ext cx="407988"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52" name="Straight Arrow Connector 351"/>
              <p:cNvCxnSpPr/>
              <p:nvPr/>
            </p:nvCxnSpPr>
            <p:spPr>
              <a:xfrm rot="5400000" flipH="1" flipV="1">
                <a:off x="-88106" y="4102894"/>
                <a:ext cx="3352800" cy="328612"/>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54" name="Straight Arrow Connector 353"/>
              <p:cNvCxnSpPr/>
              <p:nvPr/>
            </p:nvCxnSpPr>
            <p:spPr>
              <a:xfrm rot="16200000" flipV="1">
                <a:off x="1016794" y="3326606"/>
                <a:ext cx="3352800" cy="1881188"/>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56" name="Straight Arrow Connector 355"/>
              <p:cNvCxnSpPr/>
              <p:nvPr/>
            </p:nvCxnSpPr>
            <p:spPr>
              <a:xfrm rot="16200000" flipV="1">
                <a:off x="2006600" y="2336800"/>
                <a:ext cx="3352800" cy="386080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58" name="Straight Arrow Connector 357"/>
              <p:cNvCxnSpPr/>
              <p:nvPr/>
            </p:nvCxnSpPr>
            <p:spPr>
              <a:xfrm rot="16200000" flipV="1">
                <a:off x="2882900" y="1460500"/>
                <a:ext cx="3352800" cy="5613400"/>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360" name="Straight Arrow Connector 359"/>
              <p:cNvCxnSpPr/>
              <p:nvPr/>
            </p:nvCxnSpPr>
            <p:spPr>
              <a:xfrm rot="5400000" flipH="1" flipV="1">
                <a:off x="1373187" y="2641601"/>
                <a:ext cx="430213" cy="328612"/>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5195369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16"/>
                                        </p:tgtEl>
                                        <p:attrNameLst>
                                          <p:attrName>style.visibility</p:attrName>
                                        </p:attrNameLst>
                                      </p:cBhvr>
                                      <p:to>
                                        <p:strVal val="visible"/>
                                      </p:to>
                                    </p:set>
                                    <p:anim calcmode="lin" valueType="num">
                                      <p:cBhvr additive="base">
                                        <p:cTn id="7" dur="500" fill="hold"/>
                                        <p:tgtEl>
                                          <p:spTgt spid="216"/>
                                        </p:tgtEl>
                                        <p:attrNameLst>
                                          <p:attrName>ppt_x</p:attrName>
                                        </p:attrNameLst>
                                      </p:cBhvr>
                                      <p:tavLst>
                                        <p:tav tm="0">
                                          <p:val>
                                            <p:strVal val="#ppt_x"/>
                                          </p:val>
                                        </p:tav>
                                        <p:tav tm="100000">
                                          <p:val>
                                            <p:strVal val="#ppt_x"/>
                                          </p:val>
                                        </p:tav>
                                      </p:tavLst>
                                    </p:anim>
                                    <p:anim calcmode="lin" valueType="num">
                                      <p:cBhvr additive="base">
                                        <p:cTn id="8" dur="500" fill="hold"/>
                                        <p:tgtEl>
                                          <p:spTgt spid="216"/>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47"/>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20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63"/>
                                        </p:tgtEl>
                                        <p:attrNameLst>
                                          <p:attrName>style.visibility</p:attrName>
                                        </p:attrNameLst>
                                      </p:cBhvr>
                                      <p:to>
                                        <p:strVal val="visible"/>
                                      </p:to>
                                    </p:set>
                                    <p:animEffect transition="in" filter="fade">
                                      <p:cBhvr>
                                        <p:cTn id="18" dur="2000"/>
                                        <p:tgtEl>
                                          <p:spTgt spid="363"/>
                                        </p:tgtEl>
                                      </p:cBhvr>
                                    </p:animEffect>
                                  </p:childTnLst>
                                </p:cTn>
                              </p:par>
                              <p:par>
                                <p:cTn id="19" presetID="10" presetClass="entr" presetSubtype="0" fill="hold" nodeType="withEffect">
                                  <p:stCondLst>
                                    <p:cond delay="0"/>
                                  </p:stCondLst>
                                  <p:childTnLst>
                                    <p:set>
                                      <p:cBhvr>
                                        <p:cTn id="20" dur="1" fill="hold">
                                          <p:stCondLst>
                                            <p:cond delay="0"/>
                                          </p:stCondLst>
                                        </p:cTn>
                                        <p:tgtEl>
                                          <p:spTgt spid="362"/>
                                        </p:tgtEl>
                                        <p:attrNameLst>
                                          <p:attrName>style.visibility</p:attrName>
                                        </p:attrNameLst>
                                      </p:cBhvr>
                                      <p:to>
                                        <p:strVal val="visible"/>
                                      </p:to>
                                    </p:set>
                                    <p:animEffect transition="in" filter="fade">
                                      <p:cBhvr>
                                        <p:cTn id="21" dur="2000"/>
                                        <p:tgtEl>
                                          <p:spTgt spid="362"/>
                                        </p:tgtEl>
                                      </p:cBhvr>
                                    </p:animEffect>
                                  </p:childTnLst>
                                  <p:subTnLst>
                                    <p:set>
                                      <p:cBhvr override="childStyle">
                                        <p:cTn dur="1" fill="hold" display="0" masterRel="nextClick" afterEffect="1"/>
                                        <p:tgtEl>
                                          <p:spTgt spid="362"/>
                                        </p:tgtEl>
                                        <p:attrNameLst>
                                          <p:attrName>style.visibility</p:attrName>
                                        </p:attrNameLst>
                                      </p:cBhvr>
                                      <p:to>
                                        <p:strVal val="hidden"/>
                                      </p:to>
                                    </p:set>
                                  </p:sub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364"/>
                                        </p:tgtEl>
                                        <p:attrNameLst>
                                          <p:attrName>style.visibility</p:attrName>
                                        </p:attrNameLst>
                                      </p:cBhvr>
                                      <p:to>
                                        <p:strVal val="visible"/>
                                      </p:to>
                                    </p:set>
                                    <p:animEffect transition="in" filter="fade">
                                      <p:cBhvr>
                                        <p:cTn id="26" dur="2000"/>
                                        <p:tgtEl>
                                          <p:spTgt spid="36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368"/>
                                        </p:tgtEl>
                                        <p:attrNameLst>
                                          <p:attrName>style.visibility</p:attrName>
                                        </p:attrNameLst>
                                      </p:cBhvr>
                                      <p:to>
                                        <p:strVal val="visible"/>
                                      </p:to>
                                    </p:set>
                                    <p:animEffect transition="in" filter="fade">
                                      <p:cBhvr>
                                        <p:cTn id="31" dur="20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0"/>
      <p:bldP spid="3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Security and Privacy</a:t>
            </a:r>
          </a:p>
        </p:txBody>
      </p:sp>
      <p:sp>
        <p:nvSpPr>
          <p:cNvPr id="3" name="Content Placeholder 2"/>
          <p:cNvSpPr>
            <a:spLocks noGrp="1"/>
          </p:cNvSpPr>
          <p:nvPr>
            <p:ph idx="1"/>
          </p:nvPr>
        </p:nvSpPr>
        <p:spPr/>
        <p:txBody>
          <a:bodyPr/>
          <a:lstStyle/>
          <a:p>
            <a:pPr eaLnBrk="1" hangingPunct="1"/>
            <a:r>
              <a:rPr lang="en-US" b="0" dirty="0"/>
              <a:t>Paired with IHE Audit Trail and Node Authentication (ATNA) profile</a:t>
            </a:r>
          </a:p>
          <a:p>
            <a:pPr lvl="1" eaLnBrk="1" hangingPunct="1"/>
            <a:r>
              <a:rPr lang="en-US" dirty="0"/>
              <a:t>Provides for audit logging and secure transmission</a:t>
            </a:r>
          </a:p>
          <a:p>
            <a:pPr eaLnBrk="1" hangingPunct="1"/>
            <a:r>
              <a:rPr lang="en-US" b="0" dirty="0"/>
              <a:t>Creates “Query” Event IDs</a:t>
            </a:r>
          </a:p>
          <a:p>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22</a:t>
            </a:fld>
            <a:endParaRPr lang="en-US" dirty="0"/>
          </a:p>
        </p:txBody>
      </p:sp>
    </p:spTree>
    <p:extLst>
      <p:ext uri="{BB962C8B-B14F-4D97-AF65-F5344CB8AC3E}">
        <p14:creationId xmlns:p14="http://schemas.microsoft.com/office/powerpoint/2010/main" val="2565809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References</a:t>
            </a:r>
          </a:p>
        </p:txBody>
      </p:sp>
      <p:sp>
        <p:nvSpPr>
          <p:cNvPr id="3" name="Content Placeholder 2"/>
          <p:cNvSpPr>
            <a:spLocks noGrp="1"/>
          </p:cNvSpPr>
          <p:nvPr>
            <p:ph idx="1"/>
          </p:nvPr>
        </p:nvSpPr>
        <p:spPr/>
        <p:txBody>
          <a:bodyPr/>
          <a:lstStyle/>
          <a:p>
            <a:pPr eaLnBrk="1" hangingPunct="1"/>
            <a:r>
              <a:rPr lang="en-US" sz="1400" b="0" dirty="0"/>
              <a:t>Status: Final Text</a:t>
            </a:r>
          </a:p>
          <a:p>
            <a:pPr eaLnBrk="1" hangingPunct="1"/>
            <a:r>
              <a:rPr lang="en-US" sz="1400" b="0" dirty="0"/>
              <a:t>IHE IT Infrastructure Technical Framework, Volume 1 (ITI TF-1)</a:t>
            </a:r>
          </a:p>
          <a:p>
            <a:pPr lvl="1" eaLnBrk="1" hangingPunct="1"/>
            <a:r>
              <a:rPr lang="en-US" sz="1200" dirty="0"/>
              <a:t>Section 5 – PIX Overview</a:t>
            </a:r>
          </a:p>
          <a:p>
            <a:pPr lvl="1" eaLnBrk="1" hangingPunct="1"/>
            <a:r>
              <a:rPr lang="en-US" sz="1200" dirty="0"/>
              <a:t>Section 23 – PIX V3 Overview</a:t>
            </a:r>
          </a:p>
          <a:p>
            <a:pPr eaLnBrk="1" hangingPunct="1"/>
            <a:r>
              <a:rPr lang="en-US" sz="1400" b="0" dirty="0"/>
              <a:t>IHE IT Infrastructure Technical Framework, Volume 2a (ITI TF-2a)</a:t>
            </a:r>
          </a:p>
          <a:p>
            <a:pPr lvl="1" eaLnBrk="1" hangingPunct="1"/>
            <a:r>
              <a:rPr lang="en-US" sz="1200" dirty="0"/>
              <a:t>Section 3.8 Patient Identity Feed</a:t>
            </a:r>
          </a:p>
          <a:p>
            <a:pPr lvl="1" eaLnBrk="1" hangingPunct="1"/>
            <a:r>
              <a:rPr lang="en-US" sz="1200" dirty="0"/>
              <a:t>Section 3.9 PIX Feed</a:t>
            </a:r>
          </a:p>
          <a:p>
            <a:pPr lvl="1" eaLnBrk="1" hangingPunct="1"/>
            <a:r>
              <a:rPr lang="en-US" sz="1200" dirty="0"/>
              <a:t>Section 3.10 PIX Update Notification</a:t>
            </a:r>
          </a:p>
          <a:p>
            <a:pPr eaLnBrk="1" hangingPunct="1"/>
            <a:r>
              <a:rPr lang="en-US" sz="1400" b="0" dirty="0"/>
              <a:t>IHE IT Infrastructure Technical Framework, Volume 2b (ITI TF-2b)</a:t>
            </a:r>
          </a:p>
          <a:p>
            <a:pPr lvl="1" eaLnBrk="1" hangingPunct="1"/>
            <a:r>
              <a:rPr lang="en-US" sz="1200" dirty="0"/>
              <a:t>Section 3.30  Patient Identity Management</a:t>
            </a:r>
          </a:p>
          <a:p>
            <a:pPr lvl="1" eaLnBrk="1" hangingPunct="1"/>
            <a:r>
              <a:rPr lang="en-US" sz="1200" dirty="0"/>
              <a:t>Section 3.44 Patient Identity Feed HL7 V3</a:t>
            </a:r>
          </a:p>
          <a:p>
            <a:pPr lvl="1" eaLnBrk="1" hangingPunct="1"/>
            <a:r>
              <a:rPr lang="en-US" sz="1200" dirty="0"/>
              <a:t>Section 3.45 PIXV3 Query</a:t>
            </a:r>
          </a:p>
          <a:p>
            <a:pPr lvl="1" eaLnBrk="1" hangingPunct="1"/>
            <a:r>
              <a:rPr lang="en-US" sz="1200" dirty="0"/>
              <a:t>Section 3.46 PIXV3 Update Notification</a:t>
            </a:r>
          </a:p>
          <a:p>
            <a:pPr eaLnBrk="1" hangingPunct="1"/>
            <a:r>
              <a:rPr lang="en-US" sz="1400" b="0" dirty="0"/>
              <a:t>IHE IT Infrastructure Technical Framework, Volume 2x (ITI TF-2x)</a:t>
            </a:r>
          </a:p>
          <a:p>
            <a:pPr lvl="1" eaLnBrk="1" hangingPunct="1"/>
            <a:r>
              <a:rPr lang="en-US" sz="1200" dirty="0"/>
              <a:t>Appendix C.1 - HL7 Message Profiling Convention </a:t>
            </a:r>
          </a:p>
          <a:p>
            <a:pPr lvl="1" eaLnBrk="1" hangingPunct="1"/>
            <a:r>
              <a:rPr lang="en-US" sz="1200" dirty="0"/>
              <a:t>Appendix E - Usage of the CX Data Type in PID-3-Patient Identifier List</a:t>
            </a:r>
          </a:p>
          <a:p>
            <a:pPr lvl="1" eaLnBrk="1" hangingPunct="1"/>
            <a:r>
              <a:rPr lang="en-US" sz="1200" dirty="0"/>
              <a:t>Appendix O - HL7 v3 Transmission and Trigger Event Control Act Wrappers</a:t>
            </a:r>
          </a:p>
          <a:p>
            <a:pPr lvl="1" eaLnBrk="1" hangingPunct="1"/>
            <a:r>
              <a:rPr lang="en-US" sz="1200" dirty="0"/>
              <a:t>Appendix R - Mapping of HL7v2.5 to HL7v3 for PIX and PDQ</a:t>
            </a:r>
          </a:p>
          <a:p>
            <a:pPr lvl="1" eaLnBrk="1" hangingPunct="1"/>
            <a:r>
              <a:rPr lang="en-US" sz="1200" dirty="0"/>
              <a:t>Appendix V - Web Services for IHE Transactions</a:t>
            </a:r>
          </a:p>
          <a:p>
            <a:endParaRPr lang="en-US" sz="24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23</a:t>
            </a:fld>
            <a:endParaRPr lang="en-US" dirty="0"/>
          </a:p>
        </p:txBody>
      </p:sp>
    </p:spTree>
    <p:extLst>
      <p:ext uri="{BB962C8B-B14F-4D97-AF65-F5344CB8AC3E}">
        <p14:creationId xmlns:p14="http://schemas.microsoft.com/office/powerpoint/2010/main" val="1027645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idx="4294967295"/>
          </p:nvPr>
        </p:nvSpPr>
        <p:spPr>
          <a:xfrm>
            <a:off x="838200" y="1447800"/>
            <a:ext cx="7772400" cy="4114800"/>
          </a:xfrm>
        </p:spPr>
        <p:txBody>
          <a:bodyPr/>
          <a:lstStyle/>
          <a:p>
            <a:pPr eaLnBrk="1" hangingPunct="1"/>
            <a:r>
              <a:rPr lang="en-US" dirty="0" smtClean="0">
                <a:solidFill>
                  <a:schemeClr val="tx1"/>
                </a:solidFill>
              </a:rPr>
              <a:t>Patient Demographics Query (PDQ)</a:t>
            </a:r>
            <a:br>
              <a:rPr lang="en-US" dirty="0" smtClean="0">
                <a:solidFill>
                  <a:schemeClr val="tx1"/>
                </a:solidFill>
              </a:rPr>
            </a:br>
            <a:r>
              <a:rPr lang="en-US" dirty="0" smtClean="0">
                <a:solidFill>
                  <a:schemeClr val="tx1"/>
                </a:solidFill>
              </a:rPr>
              <a:t>and</a:t>
            </a:r>
            <a:br>
              <a:rPr lang="en-US" dirty="0" smtClean="0">
                <a:solidFill>
                  <a:schemeClr val="tx1"/>
                </a:solidFill>
              </a:rPr>
            </a:br>
            <a:r>
              <a:rPr lang="en-US" dirty="0" smtClean="0">
                <a:solidFill>
                  <a:schemeClr val="tx1"/>
                </a:solidFill>
              </a:rPr>
              <a:t>Patient Demographics Query HL7 V3 (PDQV3)</a:t>
            </a:r>
            <a:br>
              <a:rPr lang="en-US" dirty="0" smtClean="0">
                <a:solidFill>
                  <a:schemeClr val="tx1"/>
                </a:solidFill>
              </a:rPr>
            </a:br>
            <a:endParaRPr lang="en-US" dirty="0" smtClean="0">
              <a:solidFill>
                <a:schemeClr val="tx1"/>
              </a:solidFill>
            </a:endParaRPr>
          </a:p>
        </p:txBody>
      </p:sp>
      <p:sp>
        <p:nvSpPr>
          <p:cNvPr id="4" name="Date Placeholder 3"/>
          <p:cNvSpPr>
            <a:spLocks noGrp="1"/>
          </p:cNvSpPr>
          <p:nvPr>
            <p:ph type="dt" sz="quarter" idx="10"/>
          </p:nvPr>
        </p:nvSpPr>
        <p:spPr/>
        <p:txBody>
          <a:bodyPr/>
          <a:lstStyle/>
          <a:p>
            <a:pPr>
              <a:defRPr/>
            </a:pPr>
            <a:fld id="{6A823A35-DB4C-41A0-8D1D-6079CFFE611A}" type="datetime4">
              <a:rPr lang="en-US" smtClean="0"/>
              <a:pPr>
                <a:defRPr/>
              </a:pPr>
              <a:t>March 6, 2012</a:t>
            </a:fld>
            <a:endParaRPr lang="en-US" dirty="0"/>
          </a:p>
        </p:txBody>
      </p:sp>
      <p:sp>
        <p:nvSpPr>
          <p:cNvPr id="5" name="Slide Number Placeholder 4"/>
          <p:cNvSpPr>
            <a:spLocks noGrp="1"/>
          </p:cNvSpPr>
          <p:nvPr>
            <p:ph type="sldNum" sz="quarter" idx="11"/>
          </p:nvPr>
        </p:nvSpPr>
        <p:spPr/>
        <p:txBody>
          <a:bodyPr/>
          <a:lstStyle/>
          <a:p>
            <a:pPr>
              <a:defRPr/>
            </a:pPr>
            <a:fld id="{33FF1511-23DC-4EDB-B514-0AAEBCE3DF1C}" type="slidenum">
              <a:rPr lang="en-US" smtClean="0"/>
              <a:pPr>
                <a:defRPr/>
              </a:pPr>
              <a:t>24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PDQ Introduction</a:t>
            </a:r>
          </a:p>
        </p:txBody>
      </p:sp>
      <p:sp>
        <p:nvSpPr>
          <p:cNvPr id="31747" name="Content Placeholder 2"/>
          <p:cNvSpPr>
            <a:spLocks noGrp="1"/>
          </p:cNvSpPr>
          <p:nvPr>
            <p:ph idx="1"/>
          </p:nvPr>
        </p:nvSpPr>
        <p:spPr/>
        <p:txBody>
          <a:bodyPr/>
          <a:lstStyle/>
          <a:p>
            <a:pPr eaLnBrk="1" hangingPunct="1"/>
            <a:r>
              <a:rPr lang="en-US" b="0" dirty="0" smtClean="0"/>
              <a:t>The </a:t>
            </a:r>
            <a:r>
              <a:rPr lang="en-US" b="0" dirty="0" smtClean="0">
                <a:solidFill>
                  <a:srgbClr val="FFFF00"/>
                </a:solidFill>
              </a:rPr>
              <a:t>Patient Demographics Query</a:t>
            </a:r>
            <a:r>
              <a:rPr lang="en-US" b="0" dirty="0" smtClean="0"/>
              <a:t> (PDQ) Integration Profile lets applications query a central patient information server for a list of patients and retrieve a patient’s demographic and visit information. </a:t>
            </a:r>
          </a:p>
          <a:p>
            <a:pPr eaLnBrk="1" hangingPunct="1"/>
            <a:r>
              <a:rPr lang="en-US" b="0" dirty="0" smtClean="0"/>
              <a:t>PDQ </a:t>
            </a:r>
            <a:r>
              <a:rPr lang="en-US" b="0" dirty="0"/>
              <a:t>is supported on two HL7 messaging levels: HL7 V2 messaging </a:t>
            </a:r>
            <a:r>
              <a:rPr lang="en-US" b="0" dirty="0" smtClean="0"/>
              <a:t>(PDQ) </a:t>
            </a:r>
            <a:r>
              <a:rPr lang="en-US" b="0" dirty="0"/>
              <a:t>AND HL7 V3 messaging </a:t>
            </a:r>
            <a:r>
              <a:rPr lang="en-US" b="0" dirty="0" smtClean="0"/>
              <a:t>(PDQ </a:t>
            </a:r>
            <a:r>
              <a:rPr lang="en-US" b="0" dirty="0"/>
              <a:t>V3). Identical purpose, different underlying standards.</a:t>
            </a:r>
            <a:endParaRPr lang="en-US" b="0" dirty="0" smtClean="0"/>
          </a:p>
        </p:txBody>
      </p:sp>
      <p:sp>
        <p:nvSpPr>
          <p:cNvPr id="29700"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0D5E54DD-CCB3-4097-9708-199E836F5E40}"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29701"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21E48304-DE9F-4C5C-8537-7A9B0C5FA83B}" type="slidenum">
              <a:rPr lang="en-US" sz="1600" smtClean="0">
                <a:latin typeface="Times New Roman" pitchFamily="18" charset="0"/>
              </a:rPr>
              <a:pPr eaLnBrk="1" hangingPunct="1">
                <a:buClrTx/>
                <a:buSzTx/>
                <a:buFontTx/>
                <a:buNone/>
                <a:defRPr/>
              </a:pPr>
              <a:t>25</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PDQ Introduction</a:t>
            </a:r>
          </a:p>
        </p:txBody>
      </p:sp>
      <p:sp>
        <p:nvSpPr>
          <p:cNvPr id="3" name="Content Placeholder 2"/>
          <p:cNvSpPr>
            <a:spLocks noGrp="1"/>
          </p:cNvSpPr>
          <p:nvPr>
            <p:ph idx="1"/>
          </p:nvPr>
        </p:nvSpPr>
        <p:spPr/>
        <p:txBody>
          <a:bodyPr/>
          <a:lstStyle/>
          <a:p>
            <a:pPr marL="0" indent="0" eaLnBrk="1" hangingPunct="1">
              <a:buFont typeface="Wingdings" pitchFamily="2" charset="2"/>
              <a:buNone/>
              <a:defRPr/>
            </a:pPr>
            <a:r>
              <a:rPr lang="en-US" b="0" dirty="0" smtClean="0"/>
              <a:t>PDQ </a:t>
            </a:r>
            <a:r>
              <a:rPr lang="en-US" b="0" dirty="0"/>
              <a:t>provides a very simple means for enquiring to receive demographic information, based on: </a:t>
            </a:r>
            <a:endParaRPr lang="en-US" b="0" dirty="0" smtClean="0"/>
          </a:p>
          <a:p>
            <a:pPr eaLnBrk="1" hangingPunct="1">
              <a:defRPr/>
            </a:pPr>
            <a:r>
              <a:rPr lang="en-US" sz="2400" b="0" dirty="0" smtClean="0"/>
              <a:t>Partial </a:t>
            </a:r>
            <a:r>
              <a:rPr lang="en-US" sz="2400" b="0" dirty="0"/>
              <a:t>or complete patient name (printed on the patient record or told by the patient</a:t>
            </a:r>
            <a:r>
              <a:rPr lang="en-US" sz="2400" b="0" dirty="0" smtClean="0"/>
              <a:t>)</a:t>
            </a:r>
          </a:p>
          <a:p>
            <a:pPr eaLnBrk="1" hangingPunct="1">
              <a:defRPr/>
            </a:pPr>
            <a:r>
              <a:rPr lang="en-US" sz="2400" b="0" dirty="0" smtClean="0"/>
              <a:t>Patient </a:t>
            </a:r>
            <a:r>
              <a:rPr lang="en-US" sz="2400" b="0" dirty="0"/>
              <a:t>ID (this may be obtained from printed barcode, a bed-side chart, etc</a:t>
            </a:r>
            <a:r>
              <a:rPr lang="en-US" sz="2400" b="0" dirty="0" smtClean="0"/>
              <a:t>.)</a:t>
            </a:r>
          </a:p>
          <a:p>
            <a:pPr eaLnBrk="1" hangingPunct="1">
              <a:defRPr/>
            </a:pPr>
            <a:r>
              <a:rPr lang="en-US" sz="2400" b="0" dirty="0" smtClean="0"/>
              <a:t>Partial </a:t>
            </a:r>
            <a:r>
              <a:rPr lang="en-US" sz="2400" b="0" dirty="0"/>
              <a:t>ID entry or </a:t>
            </a:r>
            <a:r>
              <a:rPr lang="en-US" sz="2400" b="0" dirty="0" smtClean="0"/>
              <a:t>scan</a:t>
            </a:r>
          </a:p>
          <a:p>
            <a:pPr eaLnBrk="1" hangingPunct="1">
              <a:defRPr/>
            </a:pPr>
            <a:r>
              <a:rPr lang="en-US" sz="2400" b="0" dirty="0" smtClean="0"/>
              <a:t>Date </a:t>
            </a:r>
            <a:r>
              <a:rPr lang="en-US" sz="2400" b="0" dirty="0"/>
              <a:t>of birth / age </a:t>
            </a:r>
            <a:r>
              <a:rPr lang="en-US" sz="2400" b="0" dirty="0" smtClean="0"/>
              <a:t>range</a:t>
            </a:r>
          </a:p>
          <a:p>
            <a:pPr eaLnBrk="1" hangingPunct="1">
              <a:defRPr/>
            </a:pPr>
            <a:r>
              <a:rPr lang="en-US" sz="2400" b="0" dirty="0" smtClean="0"/>
              <a:t>Bed ID</a:t>
            </a:r>
            <a:endParaRPr lang="en-US" sz="2400" b="0" dirty="0"/>
          </a:p>
        </p:txBody>
      </p:sp>
      <p:sp>
        <p:nvSpPr>
          <p:cNvPr id="30724"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3FB95333-6AE1-4E7E-A35C-9AF532C9B9A6}"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30725"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3A7D181C-D2D1-4D41-B9B6-8241426E0E5F}" type="slidenum">
              <a:rPr lang="en-US" sz="1600" smtClean="0">
                <a:latin typeface="Times New Roman" pitchFamily="18" charset="0"/>
              </a:rPr>
              <a:pPr eaLnBrk="1" hangingPunct="1">
                <a:buClrTx/>
                <a:buSzTx/>
                <a:buFontTx/>
                <a:buNone/>
                <a:defRPr/>
              </a:pPr>
              <a:t>26</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Use Cases</a:t>
            </a:r>
          </a:p>
        </p:txBody>
      </p:sp>
      <p:sp>
        <p:nvSpPr>
          <p:cNvPr id="3" name="Content Placeholder 2"/>
          <p:cNvSpPr>
            <a:spLocks noGrp="1"/>
          </p:cNvSpPr>
          <p:nvPr>
            <p:ph idx="1"/>
          </p:nvPr>
        </p:nvSpPr>
        <p:spPr/>
        <p:txBody>
          <a:bodyPr/>
          <a:lstStyle/>
          <a:p>
            <a:pPr marL="0" indent="0" eaLnBrk="1" hangingPunct="1">
              <a:buNone/>
              <a:defRPr/>
            </a:pPr>
            <a:r>
              <a:rPr lang="en-US" b="0" dirty="0"/>
              <a:t>Use Case 1: Patient Information Entering at Bedside</a:t>
            </a:r>
          </a:p>
          <a:p>
            <a:pPr eaLnBrk="1" hangingPunct="1">
              <a:defRPr/>
            </a:pPr>
            <a:r>
              <a:rPr lang="en-US" b="0" dirty="0"/>
              <a:t>Patient is admitted with partial demographics</a:t>
            </a:r>
          </a:p>
          <a:p>
            <a:pPr eaLnBrk="1" hangingPunct="1">
              <a:defRPr/>
            </a:pPr>
            <a:r>
              <a:rPr lang="en-US" b="0" dirty="0"/>
              <a:t>Nurse searches for partial or complete name, patient ID, date of birth, bed ID</a:t>
            </a:r>
          </a:p>
          <a:p>
            <a:pPr eaLnBrk="1" hangingPunct="1">
              <a:defRPr/>
            </a:pPr>
            <a:r>
              <a:rPr lang="en-US" b="0" dirty="0"/>
              <a:t>System returns list of patients for demographic confirmation and selection of correct patient</a:t>
            </a:r>
          </a:p>
          <a:p>
            <a:pPr eaLnBrk="1" hangingPunct="1">
              <a:defRPr/>
            </a:pPr>
            <a:endParaRPr lang="en-US" b="0" dirty="0"/>
          </a:p>
          <a:p>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27</a:t>
            </a:fld>
            <a:endParaRPr lang="en-US" dirty="0"/>
          </a:p>
        </p:txBody>
      </p:sp>
    </p:spTree>
    <p:extLst>
      <p:ext uri="{BB962C8B-B14F-4D97-AF65-F5344CB8AC3E}">
        <p14:creationId xmlns:p14="http://schemas.microsoft.com/office/powerpoint/2010/main" val="326152592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Use Cases</a:t>
            </a:r>
          </a:p>
        </p:txBody>
      </p:sp>
      <p:sp>
        <p:nvSpPr>
          <p:cNvPr id="3" name="Content Placeholder 2"/>
          <p:cNvSpPr>
            <a:spLocks noGrp="1"/>
          </p:cNvSpPr>
          <p:nvPr>
            <p:ph idx="1"/>
          </p:nvPr>
        </p:nvSpPr>
        <p:spPr/>
        <p:txBody>
          <a:bodyPr/>
          <a:lstStyle/>
          <a:p>
            <a:pPr marL="0" indent="0" eaLnBrk="1" hangingPunct="1">
              <a:buNone/>
              <a:defRPr/>
            </a:pPr>
            <a:r>
              <a:rPr lang="en-US" sz="2000" b="0" dirty="0"/>
              <a:t>Use Case 2: Patient Demographics Query in an Enterprise with Multiple Patient ID Domains</a:t>
            </a:r>
          </a:p>
          <a:p>
            <a:pPr eaLnBrk="1" hangingPunct="1">
              <a:defRPr/>
            </a:pPr>
            <a:r>
              <a:rPr lang="en-US" sz="2000" b="0" dirty="0"/>
              <a:t>Laboratory technician seeks to select correct patient for use by laboratory software application (for use by the lab internal workflow, for billing, and for results distribution)</a:t>
            </a:r>
          </a:p>
          <a:p>
            <a:pPr eaLnBrk="1" hangingPunct="1">
              <a:defRPr/>
            </a:pPr>
            <a:r>
              <a:rPr lang="en-US" sz="2000" b="0" dirty="0"/>
              <a:t>Lab tech enters basic demographics into laboratory </a:t>
            </a:r>
            <a:r>
              <a:rPr lang="en-US" sz="2000" b="0" dirty="0" smtClean="0"/>
              <a:t>application</a:t>
            </a:r>
            <a:endParaRPr lang="en-US" sz="2000" b="0" dirty="0"/>
          </a:p>
          <a:p>
            <a:pPr eaLnBrk="1" hangingPunct="1">
              <a:defRPr/>
            </a:pPr>
            <a:r>
              <a:rPr lang="en-US" sz="2000" b="0" dirty="0"/>
              <a:t>The lab software uses PDQ to query central facility patient registry for demographics</a:t>
            </a:r>
          </a:p>
          <a:p>
            <a:pPr eaLnBrk="1" hangingPunct="1">
              <a:defRPr/>
            </a:pPr>
            <a:r>
              <a:rPr lang="en-US" sz="2000" b="0" dirty="0"/>
              <a:t>The lab software also retrieves alternate patient identifiers used by other software</a:t>
            </a:r>
          </a:p>
          <a:p>
            <a:pPr eaLnBrk="1" hangingPunct="1">
              <a:defRPr/>
            </a:pPr>
            <a:r>
              <a:rPr lang="en-US" sz="2000" b="0" dirty="0"/>
              <a:t>The lab tech selects the proper patient and then the lab software application updates its internal records to reflect the correct patient identifiers, and demographics, for subsequent use (internal workflow, billing, and results delivery)</a:t>
            </a:r>
          </a:p>
          <a:p>
            <a:endParaRPr lang="en-US" sz="20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28</a:t>
            </a:fld>
            <a:endParaRPr lang="en-US" dirty="0"/>
          </a:p>
        </p:txBody>
      </p:sp>
    </p:spTree>
    <p:extLst>
      <p:ext uri="{BB962C8B-B14F-4D97-AF65-F5344CB8AC3E}">
        <p14:creationId xmlns:p14="http://schemas.microsoft.com/office/powerpoint/2010/main" val="274625465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8"/>
          <p:cNvSpPr>
            <a:spLocks noGrp="1"/>
          </p:cNvSpPr>
          <p:nvPr>
            <p:ph type="sldNum" sz="quarter" idx="12"/>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6F23EB07-10E0-4AEB-9EB8-8F1FFE960B4E}" type="slidenum">
              <a:rPr lang="en-US" sz="1600" smtClean="0">
                <a:latin typeface="Times New Roman" pitchFamily="18" charset="0"/>
              </a:rPr>
              <a:pPr eaLnBrk="1" hangingPunct="1">
                <a:buClrTx/>
                <a:buSzTx/>
                <a:buFontTx/>
                <a:buNone/>
                <a:defRPr/>
              </a:pPr>
              <a:t>29</a:t>
            </a:fld>
            <a:endParaRPr lang="en-US" sz="1600" dirty="0" smtClean="0">
              <a:latin typeface="Times New Roman" pitchFamily="18" charset="0"/>
            </a:endParaRPr>
          </a:p>
        </p:txBody>
      </p:sp>
      <p:sp>
        <p:nvSpPr>
          <p:cNvPr id="12293" name="Rectangle 14"/>
          <p:cNvSpPr>
            <a:spLocks noGrp="1" noChangeArrowheads="1"/>
          </p:cNvSpPr>
          <p:nvPr>
            <p:ph type="title" sz="quarter"/>
          </p:nvPr>
        </p:nvSpPr>
        <p:spPr/>
        <p:txBody>
          <a:bodyPr/>
          <a:lstStyle/>
          <a:p>
            <a:pPr eaLnBrk="1" hangingPunct="1"/>
            <a:r>
              <a:rPr lang="en-US" sz="3200" dirty="0" smtClean="0"/>
              <a:t>Patient Demographics Query(PDQ)</a:t>
            </a:r>
          </a:p>
        </p:txBody>
      </p:sp>
      <p:graphicFrame>
        <p:nvGraphicFramePr>
          <p:cNvPr id="12294" name="Object 4"/>
          <p:cNvGraphicFramePr>
            <a:graphicFrameLocks noGrp="1" noChangeAspect="1"/>
          </p:cNvGraphicFramePr>
          <p:nvPr>
            <p:ph sz="quarter" idx="1"/>
            <p:extLst>
              <p:ext uri="{D42A27DB-BD31-4B8C-83A1-F6EECF244321}">
                <p14:modId xmlns:p14="http://schemas.microsoft.com/office/powerpoint/2010/main" val="421869811"/>
              </p:ext>
            </p:extLst>
          </p:nvPr>
        </p:nvGraphicFramePr>
        <p:xfrm>
          <a:off x="941721" y="1327944"/>
          <a:ext cx="854075" cy="854075"/>
        </p:xfrm>
        <a:graphic>
          <a:graphicData uri="http://schemas.openxmlformats.org/presentationml/2006/ole">
            <mc:AlternateContent xmlns:mc="http://schemas.openxmlformats.org/markup-compatibility/2006">
              <mc:Choice xmlns:v="urn:schemas-microsoft-com:vml" Requires="v">
                <p:oleObj spid="_x0000_s107583" name="Visio" r:id="rId4" imgW="854567" imgH="854761" progId="Visio.Drawing.11">
                  <p:embed/>
                </p:oleObj>
              </mc:Choice>
              <mc:Fallback>
                <p:oleObj name="Visio" r:id="rId4" imgW="854567" imgH="854761"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721" y="1327944"/>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p:cNvGraphicFramePr>
            <a:graphicFrameLocks noGrp="1" noChangeAspect="1"/>
          </p:cNvGraphicFramePr>
          <p:nvPr>
            <p:ph sz="quarter" idx="2"/>
          </p:nvPr>
        </p:nvGraphicFramePr>
        <p:xfrm>
          <a:off x="346075" y="2371725"/>
          <a:ext cx="854075" cy="854075"/>
        </p:xfrm>
        <a:graphic>
          <a:graphicData uri="http://schemas.openxmlformats.org/presentationml/2006/ole">
            <mc:AlternateContent xmlns:mc="http://schemas.openxmlformats.org/markup-compatibility/2006">
              <mc:Choice xmlns:v="urn:schemas-microsoft-com:vml" Requires="v">
                <p:oleObj spid="_x0000_s107584" name="Visio" r:id="rId6" imgW="854567" imgH="854761" progId="Visio.Drawing.11">
                  <p:embed/>
                </p:oleObj>
              </mc:Choice>
              <mc:Fallback>
                <p:oleObj name="Visio" r:id="rId6" imgW="854567" imgH="854761" progId="Visio.Drawing.11">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 y="2371725"/>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10"/>
          <p:cNvGraphicFramePr>
            <a:graphicFrameLocks noGrp="1" noChangeAspect="1"/>
          </p:cNvGraphicFramePr>
          <p:nvPr>
            <p:ph sz="quarter" idx="3"/>
          </p:nvPr>
        </p:nvGraphicFramePr>
        <p:xfrm>
          <a:off x="346075" y="3549650"/>
          <a:ext cx="854075" cy="854075"/>
        </p:xfrm>
        <a:graphic>
          <a:graphicData uri="http://schemas.openxmlformats.org/presentationml/2006/ole">
            <mc:AlternateContent xmlns:mc="http://schemas.openxmlformats.org/markup-compatibility/2006">
              <mc:Choice xmlns:v="urn:schemas-microsoft-com:vml" Requires="v">
                <p:oleObj spid="_x0000_s107585" name="Visio" r:id="rId8" imgW="854567" imgH="854761" progId="Visio.Drawing.11">
                  <p:embed/>
                </p:oleObj>
              </mc:Choice>
              <mc:Fallback>
                <p:oleObj name="Visio" r:id="rId8" imgW="854567" imgH="854761" progId="Visio.Drawing.11">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75" y="3549650"/>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7" name="Object 13"/>
          <p:cNvGraphicFramePr>
            <a:graphicFrameLocks noGrp="1" noChangeAspect="1"/>
          </p:cNvGraphicFramePr>
          <p:nvPr>
            <p:ph sz="quarter" idx="4"/>
            <p:extLst>
              <p:ext uri="{D42A27DB-BD31-4B8C-83A1-F6EECF244321}">
                <p14:modId xmlns:p14="http://schemas.microsoft.com/office/powerpoint/2010/main" val="3030485068"/>
              </p:ext>
            </p:extLst>
          </p:nvPr>
        </p:nvGraphicFramePr>
        <p:xfrm>
          <a:off x="1057607" y="4585346"/>
          <a:ext cx="854075" cy="854075"/>
        </p:xfrm>
        <a:graphic>
          <a:graphicData uri="http://schemas.openxmlformats.org/presentationml/2006/ole">
            <mc:AlternateContent xmlns:mc="http://schemas.openxmlformats.org/markup-compatibility/2006">
              <mc:Choice xmlns:v="urn:schemas-microsoft-com:vml" Requires="v">
                <p:oleObj spid="_x0000_s107586" name="Visio" r:id="rId10" imgW="854567" imgH="854761" progId="Visio.Drawing.11">
                  <p:embed/>
                </p:oleObj>
              </mc:Choice>
              <mc:Fallback>
                <p:oleObj name="Visio" r:id="rId10" imgW="854567" imgH="854761" progId="Visio.Drawing.11">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7607" y="4585346"/>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5" name="Rectangle 17"/>
          <p:cNvSpPr>
            <a:spLocks noChangeArrowheads="1"/>
          </p:cNvSpPr>
          <p:nvPr/>
        </p:nvSpPr>
        <p:spPr bwMode="auto">
          <a:xfrm>
            <a:off x="3090863" y="2312988"/>
            <a:ext cx="2457450" cy="21256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graphicFrame>
        <p:nvGraphicFramePr>
          <p:cNvPr id="12299" name="Object 16"/>
          <p:cNvGraphicFramePr>
            <a:graphicFrameLocks noChangeAspect="1"/>
          </p:cNvGraphicFramePr>
          <p:nvPr/>
        </p:nvGraphicFramePr>
        <p:xfrm>
          <a:off x="3381375" y="2427288"/>
          <a:ext cx="1917700" cy="1858962"/>
        </p:xfrm>
        <a:graphic>
          <a:graphicData uri="http://schemas.openxmlformats.org/presentationml/2006/ole">
            <mc:AlternateContent xmlns:mc="http://schemas.openxmlformats.org/markup-compatibility/2006">
              <mc:Choice xmlns:v="urn:schemas-microsoft-com:vml" Requires="v">
                <p:oleObj spid="_x0000_s107587" name="Visio" r:id="rId12" imgW="1537860" imgH="1490067" progId="Visio.Drawing.11">
                  <p:embed/>
                </p:oleObj>
              </mc:Choice>
              <mc:Fallback>
                <p:oleObj name="Visio" r:id="rId12" imgW="1537860" imgH="1490067"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1375" y="2427288"/>
                        <a:ext cx="1917700" cy="1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9" name="Rectangle 21"/>
          <p:cNvSpPr>
            <a:spLocks noChangeArrowheads="1"/>
          </p:cNvSpPr>
          <p:nvPr/>
        </p:nvSpPr>
        <p:spPr bwMode="auto">
          <a:xfrm>
            <a:off x="3090863" y="4549775"/>
            <a:ext cx="2457450" cy="688975"/>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2000" dirty="0">
                <a:effectLst>
                  <a:outerShdw blurRad="38100" dist="38100" dir="2700000" algn="tl">
                    <a:srgbClr val="000000">
                      <a:alpha val="43137"/>
                    </a:srgbClr>
                  </a:outerShdw>
                </a:effectLst>
                <a:latin typeface="GE Inspira" pitchFamily="34" charset="0"/>
                <a:cs typeface="+mn-cs"/>
              </a:rPr>
              <a:t>Master Patient ID Domain</a:t>
            </a:r>
          </a:p>
        </p:txBody>
      </p:sp>
      <p:sp>
        <p:nvSpPr>
          <p:cNvPr id="83990" name="Rectangle 22"/>
          <p:cNvSpPr>
            <a:spLocks noChangeArrowheads="1"/>
          </p:cNvSpPr>
          <p:nvPr/>
        </p:nvSpPr>
        <p:spPr bwMode="auto">
          <a:xfrm>
            <a:off x="3097213" y="1624013"/>
            <a:ext cx="4903787" cy="571500"/>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chemeClr val="bg1"/>
              </a:buClr>
              <a:buSzPct val="100000"/>
              <a:buFont typeface="Wingdings" pitchFamily="2" charset="2"/>
              <a:buNone/>
              <a:defRPr/>
            </a:pPr>
            <a:r>
              <a:rPr lang="en-US" sz="1800" dirty="0">
                <a:solidFill>
                  <a:srgbClr val="FFFFFF"/>
                </a:solidFill>
                <a:effectLst>
                  <a:outerShdw blurRad="38100" dist="38100" dir="2700000" algn="tl">
                    <a:srgbClr val="000000">
                      <a:alpha val="43137"/>
                    </a:srgbClr>
                  </a:outerShdw>
                </a:effectLst>
                <a:latin typeface="GE Inspira" pitchFamily="34" charset="0"/>
                <a:cs typeface="+mn-cs"/>
              </a:rPr>
              <a:t>Administration and Service Functions</a:t>
            </a:r>
          </a:p>
        </p:txBody>
      </p:sp>
      <p:sp>
        <p:nvSpPr>
          <p:cNvPr id="83995" name="Rectangle 27"/>
          <p:cNvSpPr>
            <a:spLocks noChangeArrowheads="1"/>
          </p:cNvSpPr>
          <p:nvPr/>
        </p:nvSpPr>
        <p:spPr bwMode="auto">
          <a:xfrm>
            <a:off x="5673725" y="3436938"/>
            <a:ext cx="2327275" cy="4397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PDQ Service</a:t>
            </a:r>
          </a:p>
        </p:txBody>
      </p:sp>
      <p:sp>
        <p:nvSpPr>
          <p:cNvPr id="83996" name="Rectangle 28"/>
          <p:cNvSpPr>
            <a:spLocks noChangeArrowheads="1"/>
          </p:cNvSpPr>
          <p:nvPr/>
        </p:nvSpPr>
        <p:spPr bwMode="auto">
          <a:xfrm>
            <a:off x="5673725" y="3998913"/>
            <a:ext cx="2327275" cy="439737"/>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Enhanced PDQ Service</a:t>
            </a:r>
          </a:p>
        </p:txBody>
      </p:sp>
      <p:sp>
        <p:nvSpPr>
          <p:cNvPr id="83997" name="Rectangle 29"/>
          <p:cNvSpPr>
            <a:spLocks noChangeArrowheads="1"/>
          </p:cNvSpPr>
          <p:nvPr/>
        </p:nvSpPr>
        <p:spPr bwMode="auto">
          <a:xfrm>
            <a:off x="5673725" y="4954588"/>
            <a:ext cx="2327275" cy="28416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MPI Service</a:t>
            </a:r>
          </a:p>
        </p:txBody>
      </p:sp>
      <p:sp>
        <p:nvSpPr>
          <p:cNvPr id="83999" name="Line 31"/>
          <p:cNvSpPr>
            <a:spLocks noChangeShapeType="1"/>
          </p:cNvSpPr>
          <p:nvPr/>
        </p:nvSpPr>
        <p:spPr bwMode="auto">
          <a:xfrm>
            <a:off x="1787525" y="1909763"/>
            <a:ext cx="346075" cy="465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0" name="Line 32"/>
          <p:cNvSpPr>
            <a:spLocks noChangeShapeType="1"/>
          </p:cNvSpPr>
          <p:nvPr/>
        </p:nvSpPr>
        <p:spPr bwMode="auto">
          <a:xfrm>
            <a:off x="755650" y="2810318"/>
            <a:ext cx="137795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1" name="Line 33"/>
          <p:cNvSpPr>
            <a:spLocks noChangeShapeType="1"/>
          </p:cNvSpPr>
          <p:nvPr/>
        </p:nvSpPr>
        <p:spPr bwMode="auto">
          <a:xfrm flipV="1">
            <a:off x="1176338" y="3694113"/>
            <a:ext cx="957262" cy="31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2" name="Line 34"/>
          <p:cNvSpPr>
            <a:spLocks noChangeShapeType="1"/>
          </p:cNvSpPr>
          <p:nvPr/>
        </p:nvSpPr>
        <p:spPr bwMode="auto">
          <a:xfrm flipV="1">
            <a:off x="1858963" y="4549774"/>
            <a:ext cx="274637" cy="284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3" name="Line 35"/>
          <p:cNvSpPr>
            <a:spLocks noChangeShapeType="1"/>
          </p:cNvSpPr>
          <p:nvPr/>
        </p:nvSpPr>
        <p:spPr bwMode="auto">
          <a:xfrm>
            <a:off x="2133600" y="1898244"/>
            <a:ext cx="0" cy="3028950"/>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4" name="Text Box 36"/>
          <p:cNvSpPr txBox="1">
            <a:spLocks noChangeArrowheads="1"/>
          </p:cNvSpPr>
          <p:nvPr/>
        </p:nvSpPr>
        <p:spPr bwMode="auto">
          <a:xfrm>
            <a:off x="1203658" y="3114675"/>
            <a:ext cx="56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5" name="Line 37"/>
          <p:cNvSpPr>
            <a:spLocks noChangeShapeType="1"/>
          </p:cNvSpPr>
          <p:nvPr/>
        </p:nvSpPr>
        <p:spPr bwMode="auto">
          <a:xfrm>
            <a:off x="8194675" y="2317750"/>
            <a:ext cx="0" cy="2506663"/>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6" name="Text Box 38"/>
          <p:cNvSpPr txBox="1">
            <a:spLocks noChangeArrowheads="1"/>
          </p:cNvSpPr>
          <p:nvPr/>
        </p:nvSpPr>
        <p:spPr bwMode="auto">
          <a:xfrm>
            <a:off x="8196263" y="3335338"/>
            <a:ext cx="561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7" name="Rectangle 39"/>
          <p:cNvSpPr>
            <a:spLocks noChangeArrowheads="1"/>
          </p:cNvSpPr>
          <p:nvPr/>
        </p:nvSpPr>
        <p:spPr bwMode="auto">
          <a:xfrm>
            <a:off x="2384425" y="5870575"/>
            <a:ext cx="450850" cy="2270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08" name="Text Box 40"/>
          <p:cNvSpPr txBox="1">
            <a:spLocks noChangeArrowheads="1"/>
          </p:cNvSpPr>
          <p:nvPr/>
        </p:nvSpPr>
        <p:spPr bwMode="auto">
          <a:xfrm>
            <a:off x="2840038" y="5816600"/>
            <a:ext cx="391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defined in IHE Technical Framework</a:t>
            </a:r>
          </a:p>
        </p:txBody>
      </p:sp>
      <p:sp>
        <p:nvSpPr>
          <p:cNvPr id="84009" name="Rectangle 41"/>
          <p:cNvSpPr>
            <a:spLocks noChangeArrowheads="1"/>
          </p:cNvSpPr>
          <p:nvPr/>
        </p:nvSpPr>
        <p:spPr bwMode="auto">
          <a:xfrm>
            <a:off x="2384425" y="6205538"/>
            <a:ext cx="450850" cy="2270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10" name="Text Box 42"/>
          <p:cNvSpPr txBox="1">
            <a:spLocks noChangeArrowheads="1"/>
          </p:cNvSpPr>
          <p:nvPr/>
        </p:nvSpPr>
        <p:spPr bwMode="auto">
          <a:xfrm>
            <a:off x="2840038" y="6151563"/>
            <a:ext cx="224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out of IHE scope</a:t>
            </a:r>
          </a:p>
        </p:txBody>
      </p:sp>
    </p:spTree>
    <p:extLst>
      <p:ext uri="{BB962C8B-B14F-4D97-AF65-F5344CB8AC3E}">
        <p14:creationId xmlns:p14="http://schemas.microsoft.com/office/powerpoint/2010/main" val="223349214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89"/>
                                        </p:tgtEl>
                                        <p:attrNameLst>
                                          <p:attrName>style.visibility</p:attrName>
                                        </p:attrNameLst>
                                      </p:cBhvr>
                                      <p:to>
                                        <p:strVal val="visible"/>
                                      </p:to>
                                    </p:set>
                                    <p:animEffect transition="in" filter="wipe(up)">
                                      <p:cBhvr>
                                        <p:cTn id="7" dur="500"/>
                                        <p:tgtEl>
                                          <p:spTgt spid="8398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3997"/>
                                        </p:tgtEl>
                                        <p:attrNameLst>
                                          <p:attrName>style.visibility</p:attrName>
                                        </p:attrNameLst>
                                      </p:cBhvr>
                                      <p:to>
                                        <p:strVal val="visible"/>
                                      </p:to>
                                    </p:set>
                                    <p:animEffect transition="in" filter="wipe(up)">
                                      <p:cBhvr>
                                        <p:cTn id="10" dur="500"/>
                                        <p:tgtEl>
                                          <p:spTgt spid="83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9" grpId="0" animBg="1"/>
      <p:bldP spid="839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5C1E8367-F016-4C0F-A91D-ABAEF55C8EE3}"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7171" name="Slide Number Placeholder 2"/>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E2997C5D-390C-46C1-8936-7CFF0ED1BBB2}" type="slidenum">
              <a:rPr lang="en-US" sz="1600" smtClean="0">
                <a:latin typeface="Times New Roman" pitchFamily="18" charset="0"/>
              </a:rPr>
              <a:pPr eaLnBrk="1" hangingPunct="1">
                <a:buClrTx/>
                <a:buSzTx/>
                <a:buFontTx/>
                <a:buNone/>
                <a:defRPr/>
              </a:pPr>
              <a:t>3</a:t>
            </a:fld>
            <a:endParaRPr lang="en-US" sz="1600" dirty="0" smtClean="0">
              <a:latin typeface="Times New Roman" pitchFamily="18" charset="0"/>
            </a:endParaRPr>
          </a:p>
        </p:txBody>
      </p:sp>
      <p:sp>
        <p:nvSpPr>
          <p:cNvPr id="7172" name="Title 4"/>
          <p:cNvSpPr>
            <a:spLocks noGrp="1"/>
          </p:cNvSpPr>
          <p:nvPr>
            <p:ph type="title" idx="4294967295"/>
          </p:nvPr>
        </p:nvSpPr>
        <p:spPr>
          <a:xfrm>
            <a:off x="838200" y="2362200"/>
            <a:ext cx="7772400" cy="1295400"/>
          </a:xfrm>
        </p:spPr>
        <p:txBody>
          <a:bodyPr/>
          <a:lstStyle/>
          <a:p>
            <a:pPr eaLnBrk="1" hangingPunct="1"/>
            <a:r>
              <a:rPr lang="en-US" dirty="0" smtClean="0">
                <a:solidFill>
                  <a:schemeClr val="tx1"/>
                </a:solidFill>
              </a:rPr>
              <a:t>IHE Patient Identity Management Introduction</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8"/>
          <p:cNvSpPr>
            <a:spLocks noGrp="1"/>
          </p:cNvSpPr>
          <p:nvPr>
            <p:ph type="sldNum" sz="quarter" idx="12"/>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6F23EB07-10E0-4AEB-9EB8-8F1FFE960B4E}" type="slidenum">
              <a:rPr lang="en-US" sz="1600" smtClean="0">
                <a:latin typeface="Times New Roman" pitchFamily="18" charset="0"/>
              </a:rPr>
              <a:pPr eaLnBrk="1" hangingPunct="1">
                <a:buClrTx/>
                <a:buSzTx/>
                <a:buFontTx/>
                <a:buNone/>
                <a:defRPr/>
              </a:pPr>
              <a:t>30</a:t>
            </a:fld>
            <a:endParaRPr lang="en-US" sz="1600" dirty="0" smtClean="0">
              <a:latin typeface="Times New Roman" pitchFamily="18" charset="0"/>
            </a:endParaRPr>
          </a:p>
        </p:txBody>
      </p:sp>
      <p:sp>
        <p:nvSpPr>
          <p:cNvPr id="12293" name="Rectangle 14"/>
          <p:cNvSpPr>
            <a:spLocks noGrp="1" noChangeArrowheads="1"/>
          </p:cNvSpPr>
          <p:nvPr>
            <p:ph type="title" sz="quarter"/>
          </p:nvPr>
        </p:nvSpPr>
        <p:spPr/>
        <p:txBody>
          <a:bodyPr/>
          <a:lstStyle/>
          <a:p>
            <a:pPr eaLnBrk="1" hangingPunct="1"/>
            <a:r>
              <a:rPr lang="en-US" sz="3200" dirty="0" smtClean="0"/>
              <a:t>PDQ integrated with PIX</a:t>
            </a:r>
          </a:p>
        </p:txBody>
      </p:sp>
      <p:graphicFrame>
        <p:nvGraphicFramePr>
          <p:cNvPr id="12294" name="Object 4"/>
          <p:cNvGraphicFramePr>
            <a:graphicFrameLocks noGrp="1" noChangeAspect="1"/>
          </p:cNvGraphicFramePr>
          <p:nvPr>
            <p:ph sz="quarter" idx="1"/>
            <p:extLst>
              <p:ext uri="{D42A27DB-BD31-4B8C-83A1-F6EECF244321}">
                <p14:modId xmlns:p14="http://schemas.microsoft.com/office/powerpoint/2010/main" val="3310301697"/>
              </p:ext>
            </p:extLst>
          </p:nvPr>
        </p:nvGraphicFramePr>
        <p:xfrm>
          <a:off x="941721" y="1327944"/>
          <a:ext cx="854075" cy="854075"/>
        </p:xfrm>
        <a:graphic>
          <a:graphicData uri="http://schemas.openxmlformats.org/presentationml/2006/ole">
            <mc:AlternateContent xmlns:mc="http://schemas.openxmlformats.org/markup-compatibility/2006">
              <mc:Choice xmlns:v="urn:schemas-microsoft-com:vml" Requires="v">
                <p:oleObj spid="_x0000_s108607" name="Visio" r:id="rId4" imgW="854567" imgH="854761" progId="Visio.Drawing.11">
                  <p:embed/>
                </p:oleObj>
              </mc:Choice>
              <mc:Fallback>
                <p:oleObj name="Visio" r:id="rId4" imgW="854567" imgH="854761"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721" y="1327944"/>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p:cNvGraphicFramePr>
            <a:graphicFrameLocks noGrp="1" noChangeAspect="1"/>
          </p:cNvGraphicFramePr>
          <p:nvPr>
            <p:ph sz="quarter" idx="2"/>
          </p:nvPr>
        </p:nvGraphicFramePr>
        <p:xfrm>
          <a:off x="346075" y="2371725"/>
          <a:ext cx="854075" cy="854075"/>
        </p:xfrm>
        <a:graphic>
          <a:graphicData uri="http://schemas.openxmlformats.org/presentationml/2006/ole">
            <mc:AlternateContent xmlns:mc="http://schemas.openxmlformats.org/markup-compatibility/2006">
              <mc:Choice xmlns:v="urn:schemas-microsoft-com:vml" Requires="v">
                <p:oleObj spid="_x0000_s108608" name="Visio" r:id="rId6" imgW="854567" imgH="854761" progId="Visio.Drawing.11">
                  <p:embed/>
                </p:oleObj>
              </mc:Choice>
              <mc:Fallback>
                <p:oleObj name="Visio" r:id="rId6" imgW="854567" imgH="854761" progId="Visio.Drawing.11">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 y="2371725"/>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10"/>
          <p:cNvGraphicFramePr>
            <a:graphicFrameLocks noGrp="1" noChangeAspect="1"/>
          </p:cNvGraphicFramePr>
          <p:nvPr>
            <p:ph sz="quarter" idx="3"/>
          </p:nvPr>
        </p:nvGraphicFramePr>
        <p:xfrm>
          <a:off x="346075" y="3549650"/>
          <a:ext cx="854075" cy="854075"/>
        </p:xfrm>
        <a:graphic>
          <a:graphicData uri="http://schemas.openxmlformats.org/presentationml/2006/ole">
            <mc:AlternateContent xmlns:mc="http://schemas.openxmlformats.org/markup-compatibility/2006">
              <mc:Choice xmlns:v="urn:schemas-microsoft-com:vml" Requires="v">
                <p:oleObj spid="_x0000_s108609" name="Visio" r:id="rId8" imgW="854567" imgH="854761" progId="Visio.Drawing.11">
                  <p:embed/>
                </p:oleObj>
              </mc:Choice>
              <mc:Fallback>
                <p:oleObj name="Visio" r:id="rId8" imgW="854567" imgH="854761" progId="Visio.Drawing.11">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75" y="3549650"/>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7" name="Object 13"/>
          <p:cNvGraphicFramePr>
            <a:graphicFrameLocks noGrp="1" noChangeAspect="1"/>
          </p:cNvGraphicFramePr>
          <p:nvPr>
            <p:ph sz="quarter" idx="4"/>
            <p:extLst>
              <p:ext uri="{D42A27DB-BD31-4B8C-83A1-F6EECF244321}">
                <p14:modId xmlns:p14="http://schemas.microsoft.com/office/powerpoint/2010/main" val="2374616044"/>
              </p:ext>
            </p:extLst>
          </p:nvPr>
        </p:nvGraphicFramePr>
        <p:xfrm>
          <a:off x="1057607" y="4585346"/>
          <a:ext cx="854075" cy="854075"/>
        </p:xfrm>
        <a:graphic>
          <a:graphicData uri="http://schemas.openxmlformats.org/presentationml/2006/ole">
            <mc:AlternateContent xmlns:mc="http://schemas.openxmlformats.org/markup-compatibility/2006">
              <mc:Choice xmlns:v="urn:schemas-microsoft-com:vml" Requires="v">
                <p:oleObj spid="_x0000_s108610" name="Visio" r:id="rId10" imgW="854567" imgH="854761" progId="Visio.Drawing.11">
                  <p:embed/>
                </p:oleObj>
              </mc:Choice>
              <mc:Fallback>
                <p:oleObj name="Visio" r:id="rId10" imgW="854567" imgH="854761" progId="Visio.Drawing.11">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7607" y="4585346"/>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5" name="Rectangle 17"/>
          <p:cNvSpPr>
            <a:spLocks noChangeArrowheads="1"/>
          </p:cNvSpPr>
          <p:nvPr/>
        </p:nvSpPr>
        <p:spPr bwMode="auto">
          <a:xfrm>
            <a:off x="3090863" y="2312988"/>
            <a:ext cx="2457450" cy="21256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graphicFrame>
        <p:nvGraphicFramePr>
          <p:cNvPr id="12299" name="Object 16"/>
          <p:cNvGraphicFramePr>
            <a:graphicFrameLocks noChangeAspect="1"/>
          </p:cNvGraphicFramePr>
          <p:nvPr/>
        </p:nvGraphicFramePr>
        <p:xfrm>
          <a:off x="3381375" y="2427288"/>
          <a:ext cx="1917700" cy="1858962"/>
        </p:xfrm>
        <a:graphic>
          <a:graphicData uri="http://schemas.openxmlformats.org/presentationml/2006/ole">
            <mc:AlternateContent xmlns:mc="http://schemas.openxmlformats.org/markup-compatibility/2006">
              <mc:Choice xmlns:v="urn:schemas-microsoft-com:vml" Requires="v">
                <p:oleObj spid="_x0000_s108611" name="Visio" r:id="rId12" imgW="1537860" imgH="1490067" progId="Visio.Drawing.11">
                  <p:embed/>
                </p:oleObj>
              </mc:Choice>
              <mc:Fallback>
                <p:oleObj name="Visio" r:id="rId12" imgW="1537860" imgH="1490067"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1375" y="2427288"/>
                        <a:ext cx="1917700" cy="1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9" name="Rectangle 21"/>
          <p:cNvSpPr>
            <a:spLocks noChangeArrowheads="1"/>
          </p:cNvSpPr>
          <p:nvPr/>
        </p:nvSpPr>
        <p:spPr bwMode="auto">
          <a:xfrm>
            <a:off x="3090863" y="4549775"/>
            <a:ext cx="2457450" cy="688975"/>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2000" dirty="0">
                <a:effectLst>
                  <a:outerShdw blurRad="38100" dist="38100" dir="2700000" algn="tl">
                    <a:srgbClr val="000000">
                      <a:alpha val="43137"/>
                    </a:srgbClr>
                  </a:outerShdw>
                </a:effectLst>
                <a:latin typeface="GE Inspira" pitchFamily="34" charset="0"/>
                <a:cs typeface="+mn-cs"/>
              </a:rPr>
              <a:t>Master Patient ID Domain</a:t>
            </a:r>
          </a:p>
        </p:txBody>
      </p:sp>
      <p:sp>
        <p:nvSpPr>
          <p:cNvPr id="83990" name="Rectangle 22"/>
          <p:cNvSpPr>
            <a:spLocks noChangeArrowheads="1"/>
          </p:cNvSpPr>
          <p:nvPr/>
        </p:nvSpPr>
        <p:spPr bwMode="auto">
          <a:xfrm>
            <a:off x="3097213" y="1624013"/>
            <a:ext cx="4903787" cy="571500"/>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chemeClr val="bg1"/>
              </a:buClr>
              <a:buSzPct val="100000"/>
              <a:buFont typeface="Wingdings" pitchFamily="2" charset="2"/>
              <a:buNone/>
              <a:defRPr/>
            </a:pPr>
            <a:r>
              <a:rPr lang="en-US" sz="1800" dirty="0">
                <a:solidFill>
                  <a:srgbClr val="FFFFFF"/>
                </a:solidFill>
                <a:effectLst>
                  <a:outerShdw blurRad="38100" dist="38100" dir="2700000" algn="tl">
                    <a:srgbClr val="000000">
                      <a:alpha val="43137"/>
                    </a:srgbClr>
                  </a:outerShdw>
                </a:effectLst>
                <a:latin typeface="GE Inspira" pitchFamily="34" charset="0"/>
                <a:cs typeface="+mn-cs"/>
              </a:rPr>
              <a:t>Administration and Service Functions</a:t>
            </a:r>
          </a:p>
        </p:txBody>
      </p:sp>
      <p:sp>
        <p:nvSpPr>
          <p:cNvPr id="83991" name="Rectangle 23"/>
          <p:cNvSpPr>
            <a:spLocks noChangeArrowheads="1"/>
          </p:cNvSpPr>
          <p:nvPr/>
        </p:nvSpPr>
        <p:spPr bwMode="auto">
          <a:xfrm>
            <a:off x="5673725" y="2312988"/>
            <a:ext cx="2327275" cy="439737"/>
          </a:xfrm>
          <a:prstGeom prst="rect">
            <a:avLst/>
          </a:prstGeom>
          <a:solidFill>
            <a:schemeClr val="hlink"/>
          </a:solidFill>
          <a:ln w="9525">
            <a:solidFill>
              <a:schemeClr val="tx1"/>
            </a:solidFill>
            <a:miter lim="800000"/>
            <a:headEnd/>
            <a:tailEnd/>
          </a:ln>
          <a:effectLst>
            <a:outerShdw dist="35921" dir="2700000" algn="ctr" rotWithShape="0">
              <a:schemeClr val="bg2"/>
            </a:outerShdw>
            <a:softEdge rad="127000"/>
          </a:effectLs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PIX Notification Service</a:t>
            </a:r>
          </a:p>
        </p:txBody>
      </p:sp>
      <p:sp>
        <p:nvSpPr>
          <p:cNvPr id="83994" name="Rectangle 26"/>
          <p:cNvSpPr>
            <a:spLocks noChangeArrowheads="1"/>
          </p:cNvSpPr>
          <p:nvPr/>
        </p:nvSpPr>
        <p:spPr bwMode="auto">
          <a:xfrm>
            <a:off x="5673725" y="2874963"/>
            <a:ext cx="2327275" cy="439737"/>
          </a:xfrm>
          <a:prstGeom prst="rect">
            <a:avLst/>
          </a:prstGeom>
          <a:solidFill>
            <a:schemeClr val="hlink"/>
          </a:solidFill>
          <a:ln w="9525">
            <a:solidFill>
              <a:schemeClr val="tx1"/>
            </a:solidFill>
            <a:miter lim="800000"/>
            <a:headEnd/>
            <a:tailEnd/>
          </a:ln>
          <a:effectLst>
            <a:outerShdw dist="35921" dir="2700000" algn="ctr" rotWithShape="0">
              <a:schemeClr val="bg2"/>
            </a:outerShdw>
            <a:softEdge rad="127000"/>
          </a:effectLs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PIX Query Service</a:t>
            </a:r>
          </a:p>
        </p:txBody>
      </p:sp>
      <p:sp>
        <p:nvSpPr>
          <p:cNvPr id="83995" name="Rectangle 27"/>
          <p:cNvSpPr>
            <a:spLocks noChangeArrowheads="1"/>
          </p:cNvSpPr>
          <p:nvPr/>
        </p:nvSpPr>
        <p:spPr bwMode="auto">
          <a:xfrm>
            <a:off x="5673725" y="3436938"/>
            <a:ext cx="2327275" cy="4397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PDQ Service</a:t>
            </a:r>
          </a:p>
        </p:txBody>
      </p:sp>
      <p:sp>
        <p:nvSpPr>
          <p:cNvPr id="83996" name="Rectangle 28"/>
          <p:cNvSpPr>
            <a:spLocks noChangeArrowheads="1"/>
          </p:cNvSpPr>
          <p:nvPr/>
        </p:nvSpPr>
        <p:spPr bwMode="auto">
          <a:xfrm>
            <a:off x="5673725" y="3998913"/>
            <a:ext cx="2327275" cy="439737"/>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Enhanced PDQ Service</a:t>
            </a:r>
          </a:p>
        </p:txBody>
      </p:sp>
      <p:sp>
        <p:nvSpPr>
          <p:cNvPr id="83997" name="Rectangle 29"/>
          <p:cNvSpPr>
            <a:spLocks noChangeArrowheads="1"/>
          </p:cNvSpPr>
          <p:nvPr/>
        </p:nvSpPr>
        <p:spPr bwMode="auto">
          <a:xfrm>
            <a:off x="5673725" y="4954588"/>
            <a:ext cx="2327275" cy="28416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MPI Service</a:t>
            </a:r>
          </a:p>
        </p:txBody>
      </p:sp>
      <p:sp>
        <p:nvSpPr>
          <p:cNvPr id="83998" name="Rectangle 30"/>
          <p:cNvSpPr>
            <a:spLocks noChangeArrowheads="1"/>
          </p:cNvSpPr>
          <p:nvPr/>
        </p:nvSpPr>
        <p:spPr bwMode="auto">
          <a:xfrm>
            <a:off x="5673725" y="4549775"/>
            <a:ext cx="2327275" cy="284163"/>
          </a:xfrm>
          <a:prstGeom prst="rect">
            <a:avLst/>
          </a:prstGeom>
          <a:solidFill>
            <a:schemeClr val="hlink"/>
          </a:solidFill>
          <a:ln w="9525">
            <a:solidFill>
              <a:schemeClr val="tx1"/>
            </a:solidFill>
            <a:miter lim="800000"/>
            <a:headEnd/>
            <a:tailEnd/>
          </a:ln>
          <a:effectLst>
            <a:outerShdw dist="35921" dir="2700000" algn="ctr" rotWithShape="0">
              <a:schemeClr val="bg2"/>
            </a:outerShdw>
            <a:softEdge rad="50800"/>
          </a:effectLst>
          <a:extLst/>
        </p:spPr>
        <p:txBody>
          <a:bodyPr anchor="ctr"/>
          <a:lstStyle/>
          <a:p>
            <a:pPr algn="ctr">
              <a:buClr>
                <a:schemeClr val="bg1"/>
              </a:buClr>
              <a:buSzPct val="100000"/>
              <a:buFont typeface="Wingdings" pitchFamily="2" charset="2"/>
              <a:buNone/>
              <a:defRPr/>
            </a:pP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Patient </a:t>
            </a:r>
            <a:r>
              <a:rPr lang="en-US" sz="1600" dirty="0">
                <a:solidFill>
                  <a:srgbClr val="FFFFFF"/>
                </a:solidFill>
                <a:effectLst>
                  <a:outerShdw blurRad="38100" dist="38100" dir="2700000" algn="tl">
                    <a:srgbClr val="000000">
                      <a:alpha val="43137"/>
                    </a:srgbClr>
                  </a:outerShdw>
                </a:effectLst>
                <a:latin typeface="GE Inspira" pitchFamily="34" charset="0"/>
                <a:cs typeface="+mn-cs"/>
              </a:rPr>
              <a:t>Identity Source</a:t>
            </a:r>
          </a:p>
        </p:txBody>
      </p:sp>
      <p:sp>
        <p:nvSpPr>
          <p:cNvPr id="83999" name="Line 31"/>
          <p:cNvSpPr>
            <a:spLocks noChangeShapeType="1"/>
          </p:cNvSpPr>
          <p:nvPr/>
        </p:nvSpPr>
        <p:spPr bwMode="auto">
          <a:xfrm>
            <a:off x="1787525" y="1909763"/>
            <a:ext cx="346075" cy="465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0" name="Line 32"/>
          <p:cNvSpPr>
            <a:spLocks noChangeShapeType="1"/>
          </p:cNvSpPr>
          <p:nvPr/>
        </p:nvSpPr>
        <p:spPr bwMode="auto">
          <a:xfrm>
            <a:off x="755650" y="2810318"/>
            <a:ext cx="137795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1" name="Line 33"/>
          <p:cNvSpPr>
            <a:spLocks noChangeShapeType="1"/>
          </p:cNvSpPr>
          <p:nvPr/>
        </p:nvSpPr>
        <p:spPr bwMode="auto">
          <a:xfrm flipV="1">
            <a:off x="1176338" y="3694113"/>
            <a:ext cx="957262" cy="31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2" name="Line 34"/>
          <p:cNvSpPr>
            <a:spLocks noChangeShapeType="1"/>
          </p:cNvSpPr>
          <p:nvPr/>
        </p:nvSpPr>
        <p:spPr bwMode="auto">
          <a:xfrm flipV="1">
            <a:off x="1858963" y="4549774"/>
            <a:ext cx="274637" cy="284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3" name="Line 35"/>
          <p:cNvSpPr>
            <a:spLocks noChangeShapeType="1"/>
          </p:cNvSpPr>
          <p:nvPr/>
        </p:nvSpPr>
        <p:spPr bwMode="auto">
          <a:xfrm>
            <a:off x="2133600" y="1898244"/>
            <a:ext cx="0" cy="3028950"/>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4" name="Text Box 36"/>
          <p:cNvSpPr txBox="1">
            <a:spLocks noChangeArrowheads="1"/>
          </p:cNvSpPr>
          <p:nvPr/>
        </p:nvSpPr>
        <p:spPr bwMode="auto">
          <a:xfrm>
            <a:off x="1203658" y="3114675"/>
            <a:ext cx="56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5" name="Line 37"/>
          <p:cNvSpPr>
            <a:spLocks noChangeShapeType="1"/>
          </p:cNvSpPr>
          <p:nvPr/>
        </p:nvSpPr>
        <p:spPr bwMode="auto">
          <a:xfrm>
            <a:off x="8194675" y="2317750"/>
            <a:ext cx="0" cy="2506663"/>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6" name="Text Box 38"/>
          <p:cNvSpPr txBox="1">
            <a:spLocks noChangeArrowheads="1"/>
          </p:cNvSpPr>
          <p:nvPr/>
        </p:nvSpPr>
        <p:spPr bwMode="auto">
          <a:xfrm>
            <a:off x="8196263" y="3335338"/>
            <a:ext cx="561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7" name="Rectangle 39"/>
          <p:cNvSpPr>
            <a:spLocks noChangeArrowheads="1"/>
          </p:cNvSpPr>
          <p:nvPr/>
        </p:nvSpPr>
        <p:spPr bwMode="auto">
          <a:xfrm>
            <a:off x="2384425" y="5870575"/>
            <a:ext cx="450850" cy="2270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08" name="Text Box 40"/>
          <p:cNvSpPr txBox="1">
            <a:spLocks noChangeArrowheads="1"/>
          </p:cNvSpPr>
          <p:nvPr/>
        </p:nvSpPr>
        <p:spPr bwMode="auto">
          <a:xfrm>
            <a:off x="2840038" y="5816600"/>
            <a:ext cx="391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defined in IHE Technical Framework</a:t>
            </a:r>
          </a:p>
        </p:txBody>
      </p:sp>
      <p:sp>
        <p:nvSpPr>
          <p:cNvPr id="84009" name="Rectangle 41"/>
          <p:cNvSpPr>
            <a:spLocks noChangeArrowheads="1"/>
          </p:cNvSpPr>
          <p:nvPr/>
        </p:nvSpPr>
        <p:spPr bwMode="auto">
          <a:xfrm>
            <a:off x="2384425" y="6205538"/>
            <a:ext cx="450850" cy="2270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10" name="Text Box 42"/>
          <p:cNvSpPr txBox="1">
            <a:spLocks noChangeArrowheads="1"/>
          </p:cNvSpPr>
          <p:nvPr/>
        </p:nvSpPr>
        <p:spPr bwMode="auto">
          <a:xfrm>
            <a:off x="2840038" y="6151563"/>
            <a:ext cx="224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out of IHE scope</a:t>
            </a:r>
          </a:p>
        </p:txBody>
      </p:sp>
      <p:sp>
        <p:nvSpPr>
          <p:cNvPr id="84011" name="Rectangle 43"/>
          <p:cNvSpPr>
            <a:spLocks noChangeArrowheads="1"/>
          </p:cNvSpPr>
          <p:nvPr/>
        </p:nvSpPr>
        <p:spPr bwMode="auto">
          <a:xfrm rot="-5400000">
            <a:off x="1412484" y="3113480"/>
            <a:ext cx="2374107" cy="782641"/>
          </a:xfrm>
          <a:prstGeom prst="rect">
            <a:avLst/>
          </a:prstGeom>
          <a:solidFill>
            <a:schemeClr val="hlink"/>
          </a:solidFill>
          <a:ln w="9525">
            <a:solidFill>
              <a:schemeClr val="tx1"/>
            </a:solidFill>
            <a:miter lim="800000"/>
            <a:headEnd/>
            <a:tailEnd/>
          </a:ln>
          <a:effectLst>
            <a:outerShdw dist="35921" dir="2700000" algn="ctr" rotWithShape="0">
              <a:schemeClr val="bg2"/>
            </a:outerShdw>
            <a:softEdge rad="165100"/>
          </a:effectLs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Patient Identity </a:t>
            </a: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Feed (PIX)</a:t>
            </a: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Tree>
    <p:extLst>
      <p:ext uri="{BB962C8B-B14F-4D97-AF65-F5344CB8AC3E}">
        <p14:creationId xmlns:p14="http://schemas.microsoft.com/office/powerpoint/2010/main" val="99535097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89"/>
                                        </p:tgtEl>
                                        <p:attrNameLst>
                                          <p:attrName>style.visibility</p:attrName>
                                        </p:attrNameLst>
                                      </p:cBhvr>
                                      <p:to>
                                        <p:strVal val="visible"/>
                                      </p:to>
                                    </p:set>
                                    <p:animEffect transition="in" filter="wipe(up)">
                                      <p:cBhvr>
                                        <p:cTn id="7" dur="500"/>
                                        <p:tgtEl>
                                          <p:spTgt spid="8398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3997"/>
                                        </p:tgtEl>
                                        <p:attrNameLst>
                                          <p:attrName>style.visibility</p:attrName>
                                        </p:attrNameLst>
                                      </p:cBhvr>
                                      <p:to>
                                        <p:strVal val="visible"/>
                                      </p:to>
                                    </p:set>
                                    <p:animEffect transition="in" filter="wipe(up)">
                                      <p:cBhvr>
                                        <p:cTn id="10" dur="500"/>
                                        <p:tgtEl>
                                          <p:spTgt spid="8399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3998"/>
                                        </p:tgtEl>
                                        <p:attrNameLst>
                                          <p:attrName>style.visibility</p:attrName>
                                        </p:attrNameLst>
                                      </p:cBhvr>
                                      <p:to>
                                        <p:strVal val="visible"/>
                                      </p:to>
                                    </p:set>
                                    <p:animEffect transition="in" filter="wipe(up)">
                                      <p:cBhvr>
                                        <p:cTn id="13" dur="500"/>
                                        <p:tgtEl>
                                          <p:spTgt spid="83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9" grpId="0" animBg="1"/>
      <p:bldP spid="83997" grpId="0" animBg="1"/>
      <p:bldP spid="8399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Transaction Diagram</a:t>
            </a:r>
          </a:p>
        </p:txBody>
      </p:sp>
      <p:sp>
        <p:nvSpPr>
          <p:cNvPr id="3" name="Date Placeholder 2"/>
          <p:cNvSpPr>
            <a:spLocks noGrp="1"/>
          </p:cNvSpPr>
          <p:nvPr>
            <p:ph type="dt" sz="quarter" idx="10"/>
          </p:nvPr>
        </p:nvSpPr>
        <p:spPr/>
        <p:txBody>
          <a:bodyPr/>
          <a:lstStyle/>
          <a:p>
            <a:pPr>
              <a:defRPr/>
            </a:pPr>
            <a:fld id="{10B227DA-61B1-48C3-84EC-4192DE00D731}" type="datetime4">
              <a:rPr lang="en-US" smtClean="0"/>
              <a:pPr>
                <a:defRPr/>
              </a:pPr>
              <a:t>March 7, 2012</a:t>
            </a:fld>
            <a:endParaRPr lang="en-US" dirty="0"/>
          </a:p>
        </p:txBody>
      </p:sp>
      <p:sp>
        <p:nvSpPr>
          <p:cNvPr id="4" name="Slide Number Placeholder 3"/>
          <p:cNvSpPr>
            <a:spLocks noGrp="1"/>
          </p:cNvSpPr>
          <p:nvPr>
            <p:ph type="sldNum" sz="quarter" idx="11"/>
          </p:nvPr>
        </p:nvSpPr>
        <p:spPr/>
        <p:txBody>
          <a:bodyPr/>
          <a:lstStyle/>
          <a:p>
            <a:pPr>
              <a:defRPr/>
            </a:pPr>
            <a:fld id="{65CD725C-C410-408F-9092-57ABACA0255D}" type="slidenum">
              <a:rPr lang="en-US" smtClean="0"/>
              <a:pPr>
                <a:defRPr/>
              </a:pPr>
              <a:t>31</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1157288"/>
            <a:ext cx="5286375" cy="454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892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Actors</a:t>
            </a:r>
          </a:p>
        </p:txBody>
      </p:sp>
      <p:sp>
        <p:nvSpPr>
          <p:cNvPr id="3" name="Content Placeholder 2"/>
          <p:cNvSpPr>
            <a:spLocks noGrp="1"/>
          </p:cNvSpPr>
          <p:nvPr>
            <p:ph idx="1"/>
          </p:nvPr>
        </p:nvSpPr>
        <p:spPr/>
        <p:txBody>
          <a:bodyPr/>
          <a:lstStyle/>
          <a:p>
            <a:pPr eaLnBrk="1" hangingPunct="1"/>
            <a:r>
              <a:rPr lang="en-US" dirty="0">
                <a:solidFill>
                  <a:srgbClr val="FFFF00"/>
                </a:solidFill>
              </a:rPr>
              <a:t>Patient Demographics Consumer</a:t>
            </a:r>
            <a:r>
              <a:rPr lang="en-US" b="0" dirty="0"/>
              <a:t> –  Requests a list of patients matching some demographics (e.g., ID or partial name).  </a:t>
            </a:r>
          </a:p>
          <a:p>
            <a:pPr eaLnBrk="1" hangingPunct="1"/>
            <a:r>
              <a:rPr lang="en-US" dirty="0">
                <a:solidFill>
                  <a:srgbClr val="FFFF00"/>
                </a:solidFill>
              </a:rPr>
              <a:t>Patient Demographics Supplier</a:t>
            </a:r>
            <a:r>
              <a:rPr lang="en-US" b="0" dirty="0"/>
              <a:t> –  Returns demographics for all patients matching the demographic criteria.</a:t>
            </a:r>
          </a:p>
          <a:p>
            <a:pPr marL="0" indent="0">
              <a:buNone/>
            </a:pPr>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32</a:t>
            </a:fld>
            <a:endParaRPr lang="en-US" dirty="0"/>
          </a:p>
        </p:txBody>
      </p:sp>
    </p:spTree>
    <p:extLst>
      <p:ext uri="{BB962C8B-B14F-4D97-AF65-F5344CB8AC3E}">
        <p14:creationId xmlns:p14="http://schemas.microsoft.com/office/powerpoint/2010/main" val="245110577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Transactions</a:t>
            </a:r>
          </a:p>
        </p:txBody>
      </p:sp>
      <p:sp>
        <p:nvSpPr>
          <p:cNvPr id="3" name="Content Placeholder 2"/>
          <p:cNvSpPr>
            <a:spLocks noGrp="1"/>
          </p:cNvSpPr>
          <p:nvPr>
            <p:ph idx="1"/>
          </p:nvPr>
        </p:nvSpPr>
        <p:spPr>
          <a:xfrm>
            <a:off x="685800" y="1371600"/>
            <a:ext cx="7772400" cy="4114800"/>
          </a:xfrm>
        </p:spPr>
        <p:txBody>
          <a:bodyPr/>
          <a:lstStyle/>
          <a:p>
            <a:pPr eaLnBrk="1" hangingPunct="1"/>
            <a:r>
              <a:rPr lang="en-US" sz="2000" dirty="0">
                <a:solidFill>
                  <a:srgbClr val="FFFF00"/>
                </a:solidFill>
              </a:rPr>
              <a:t>Patient Demographics Query [ITI-21] and </a:t>
            </a:r>
            <a:r>
              <a:rPr lang="fr-FR" sz="2000" dirty="0">
                <a:solidFill>
                  <a:srgbClr val="FFFF00"/>
                </a:solidFill>
              </a:rPr>
              <a:t>Patient Demographics Query HL7 V3 [ITI-47]</a:t>
            </a:r>
            <a:r>
              <a:rPr lang="en-US" sz="2000" b="0" dirty="0"/>
              <a:t> – A request by the Patient Demographics Consumer to the Patient Demographics Supplier for information about a patient specified by demographics information. The Patient Demographics Supplier returns demographic information for matching patients. </a:t>
            </a:r>
          </a:p>
          <a:p>
            <a:pPr eaLnBrk="1" hangingPunct="1"/>
            <a:r>
              <a:rPr lang="en-US" sz="2000" dirty="0">
                <a:solidFill>
                  <a:srgbClr val="FFFF00"/>
                </a:solidFill>
              </a:rPr>
              <a:t>Patient Demographics and Visit Query [ITI-22]</a:t>
            </a:r>
            <a:r>
              <a:rPr lang="en-US" sz="2000" b="0" dirty="0"/>
              <a:t> – A request from the Patient Demographics Consumer to the Patient Demographics Supplier for matching a patient specified by demographics and visit information.  The Patient Demographics Supplier returns demographic and visit information for matching patients</a:t>
            </a:r>
            <a:r>
              <a:rPr lang="en-US" sz="2000" b="0" dirty="0" smtClean="0"/>
              <a:t>.</a:t>
            </a:r>
            <a:endParaRPr lang="en-US" sz="2000" b="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33</a:t>
            </a:fld>
            <a:endParaRPr lang="en-US" dirty="0"/>
          </a:p>
        </p:txBody>
      </p:sp>
    </p:spTree>
    <p:extLst>
      <p:ext uri="{BB962C8B-B14F-4D97-AF65-F5344CB8AC3E}">
        <p14:creationId xmlns:p14="http://schemas.microsoft.com/office/powerpoint/2010/main" val="36225011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Options</a:t>
            </a:r>
          </a:p>
        </p:txBody>
      </p:sp>
      <p:sp>
        <p:nvSpPr>
          <p:cNvPr id="3" name="Content Placeholder 2"/>
          <p:cNvSpPr>
            <a:spLocks noGrp="1"/>
          </p:cNvSpPr>
          <p:nvPr>
            <p:ph idx="1"/>
          </p:nvPr>
        </p:nvSpPr>
        <p:spPr/>
        <p:txBody>
          <a:bodyPr/>
          <a:lstStyle/>
          <a:p>
            <a:pPr eaLnBrk="1" hangingPunct="1"/>
            <a:r>
              <a:rPr lang="en-US" sz="2400" dirty="0">
                <a:solidFill>
                  <a:srgbClr val="FFFF00"/>
                </a:solidFill>
              </a:rPr>
              <a:t>Pediatrics Demographics option - </a:t>
            </a:r>
            <a:r>
              <a:rPr lang="en-US" sz="2400" b="0" dirty="0"/>
              <a:t>Adds additional fields such as mother’s maiden name, home telephone number [ITI-21], and adds multiple birth indicator and birth order [ITI-22]</a:t>
            </a:r>
          </a:p>
          <a:p>
            <a:pPr eaLnBrk="1" hangingPunct="1"/>
            <a:r>
              <a:rPr lang="en-US" sz="2400" dirty="0">
                <a:solidFill>
                  <a:srgbClr val="FFFF00"/>
                </a:solidFill>
              </a:rPr>
              <a:t>Continuations Option –</a:t>
            </a:r>
            <a:r>
              <a:rPr lang="en-US" sz="2400" b="0" dirty="0">
                <a:solidFill>
                  <a:srgbClr val="FFFF00"/>
                </a:solidFill>
              </a:rPr>
              <a:t> </a:t>
            </a:r>
            <a:r>
              <a:rPr lang="en-US" sz="2400" b="0" dirty="0"/>
              <a:t>For ITI-47 (HL7 V3) only.  Allows the Patient Demographics Consumer to get the full set of responses in several increments, as opposed to in one single response.  ITI-21 requires continuation support rather than specifying as an option</a:t>
            </a:r>
            <a:r>
              <a:rPr lang="en-US" sz="2400" b="0" dirty="0" smtClean="0"/>
              <a:t>.</a:t>
            </a:r>
            <a:endParaRPr lang="en-US" sz="2400" b="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34</a:t>
            </a:fld>
            <a:endParaRPr lang="en-US" dirty="0"/>
          </a:p>
        </p:txBody>
      </p:sp>
    </p:spTree>
    <p:extLst>
      <p:ext uri="{BB962C8B-B14F-4D97-AF65-F5344CB8AC3E}">
        <p14:creationId xmlns:p14="http://schemas.microsoft.com/office/powerpoint/2010/main" val="3159894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Workflow</a:t>
            </a:r>
          </a:p>
        </p:txBody>
      </p:sp>
      <p:sp>
        <p:nvSpPr>
          <p:cNvPr id="3" name="Date Placeholder 2"/>
          <p:cNvSpPr>
            <a:spLocks noGrp="1"/>
          </p:cNvSpPr>
          <p:nvPr>
            <p:ph type="dt" sz="quarter" idx="10"/>
          </p:nvPr>
        </p:nvSpPr>
        <p:spPr/>
        <p:txBody>
          <a:bodyPr/>
          <a:lstStyle/>
          <a:p>
            <a:pPr>
              <a:defRPr/>
            </a:pPr>
            <a:fld id="{10B227DA-61B1-48C3-84EC-4192DE00D731}" type="datetime4">
              <a:rPr lang="en-US" smtClean="0"/>
              <a:pPr>
                <a:defRPr/>
              </a:pPr>
              <a:t>March 7, 2012</a:t>
            </a:fld>
            <a:endParaRPr lang="en-US" dirty="0"/>
          </a:p>
        </p:txBody>
      </p:sp>
      <p:sp>
        <p:nvSpPr>
          <p:cNvPr id="4" name="Slide Number Placeholder 3"/>
          <p:cNvSpPr>
            <a:spLocks noGrp="1"/>
          </p:cNvSpPr>
          <p:nvPr>
            <p:ph type="sldNum" sz="quarter" idx="11"/>
          </p:nvPr>
        </p:nvSpPr>
        <p:spPr/>
        <p:txBody>
          <a:bodyPr/>
          <a:lstStyle/>
          <a:p>
            <a:pPr>
              <a:defRPr/>
            </a:pPr>
            <a:fld id="{65CD725C-C410-408F-9092-57ABACA0255D}" type="slidenum">
              <a:rPr lang="en-US" smtClean="0"/>
              <a:pPr>
                <a:defRPr/>
              </a:pPr>
              <a:t>35</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66800"/>
            <a:ext cx="4729163" cy="507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264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Attributes</a:t>
            </a:r>
          </a:p>
        </p:txBody>
      </p:sp>
      <p:sp>
        <p:nvSpPr>
          <p:cNvPr id="3" name="Date Placeholder 2"/>
          <p:cNvSpPr>
            <a:spLocks noGrp="1"/>
          </p:cNvSpPr>
          <p:nvPr>
            <p:ph type="dt" sz="quarter" idx="10"/>
          </p:nvPr>
        </p:nvSpPr>
        <p:spPr/>
        <p:txBody>
          <a:bodyPr/>
          <a:lstStyle/>
          <a:p>
            <a:pPr>
              <a:defRPr/>
            </a:pPr>
            <a:fld id="{10B227DA-61B1-48C3-84EC-4192DE00D731}" type="datetime4">
              <a:rPr lang="en-US" smtClean="0"/>
              <a:pPr>
                <a:defRPr/>
              </a:pPr>
              <a:t>March 7, 2012</a:t>
            </a:fld>
            <a:endParaRPr lang="en-US" dirty="0"/>
          </a:p>
        </p:txBody>
      </p:sp>
      <p:sp>
        <p:nvSpPr>
          <p:cNvPr id="4" name="Slide Number Placeholder 3"/>
          <p:cNvSpPr>
            <a:spLocks noGrp="1"/>
          </p:cNvSpPr>
          <p:nvPr>
            <p:ph type="sldNum" sz="quarter" idx="11"/>
          </p:nvPr>
        </p:nvSpPr>
        <p:spPr/>
        <p:txBody>
          <a:bodyPr/>
          <a:lstStyle/>
          <a:p>
            <a:pPr>
              <a:defRPr/>
            </a:pPr>
            <a:fld id="{65CD725C-C410-408F-9092-57ABACA0255D}" type="slidenum">
              <a:rPr lang="en-US" smtClean="0"/>
              <a:pPr>
                <a:defRPr/>
              </a:pPr>
              <a:t>36</a:t>
            </a:fld>
            <a:endParaRPr lang="en-US" dirty="0"/>
          </a:p>
        </p:txBody>
      </p:sp>
      <p:sp>
        <p:nvSpPr>
          <p:cNvPr id="5" name="Content Placeholder 2"/>
          <p:cNvSpPr txBox="1">
            <a:spLocks/>
          </p:cNvSpPr>
          <p:nvPr/>
        </p:nvSpPr>
        <p:spPr>
          <a:xfrm>
            <a:off x="685800" y="1828800"/>
            <a:ext cx="3810000" cy="4114800"/>
          </a:xfrm>
          <a:prstGeom prst="rect">
            <a:avLst/>
          </a:prstGeom>
        </p:spPr>
        <p:txBody>
          <a:bodyPr/>
          <a:lstStyle>
            <a:lvl1pPr marL="342900" indent="-342900" algn="l" rtl="0" eaLnBrk="0" fontAlgn="base" hangingPunct="0">
              <a:spcBef>
                <a:spcPct val="20000"/>
              </a:spcBef>
              <a:spcAft>
                <a:spcPct val="20000"/>
              </a:spcAft>
              <a:buClr>
                <a:schemeClr val="accent1"/>
              </a:buClr>
              <a:buSzPct val="80000"/>
              <a:buFont typeface="Wingdings" pitchFamily="2" charset="2"/>
              <a:buBlip>
                <a:blip r:embed="rId2"/>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600">
                <a:solidFill>
                  <a:schemeClr val="tx1"/>
                </a:solidFill>
                <a:latin typeface="+mn-lt"/>
              </a:defRPr>
            </a:lvl5pPr>
            <a:lvl6pPr marL="2514600" indent="-228600" algn="l" rtl="0" eaLnBrk="1" fontAlgn="base" hangingPunct="1">
              <a:spcBef>
                <a:spcPct val="20000"/>
              </a:spcBef>
              <a:spcAft>
                <a:spcPct val="0"/>
              </a:spcAft>
              <a:buClr>
                <a:schemeClr val="accent1"/>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1"/>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1"/>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1"/>
              </a:buClr>
              <a:buChar char="•"/>
              <a:defRPr sz="1600">
                <a:solidFill>
                  <a:schemeClr val="tx1"/>
                </a:solidFill>
                <a:latin typeface="+mn-lt"/>
              </a:defRPr>
            </a:lvl9pPr>
          </a:lstStyle>
          <a:p>
            <a:pPr eaLnBrk="1" hangingPunct="1"/>
            <a:r>
              <a:rPr lang="en-US" sz="2400" b="0" dirty="0" smtClean="0"/>
              <a:t>Patient Identifier List</a:t>
            </a:r>
          </a:p>
          <a:p>
            <a:pPr eaLnBrk="1" hangingPunct="1"/>
            <a:r>
              <a:rPr lang="en-US" sz="2400" b="0" dirty="0" smtClean="0"/>
              <a:t>Patient Name</a:t>
            </a:r>
          </a:p>
          <a:p>
            <a:pPr eaLnBrk="1" hangingPunct="1"/>
            <a:r>
              <a:rPr lang="en-US" sz="2400" b="0" dirty="0" smtClean="0"/>
              <a:t>Date/Time of Birth </a:t>
            </a:r>
          </a:p>
          <a:p>
            <a:pPr eaLnBrk="1" hangingPunct="1"/>
            <a:r>
              <a:rPr lang="en-US" sz="2400" b="0" dirty="0" smtClean="0"/>
              <a:t>Administrative Sex</a:t>
            </a:r>
          </a:p>
          <a:p>
            <a:pPr eaLnBrk="1" hangingPunct="1"/>
            <a:r>
              <a:rPr lang="en-US" sz="2400" b="0" dirty="0" smtClean="0"/>
              <a:t>Patient Address</a:t>
            </a:r>
          </a:p>
          <a:p>
            <a:pPr eaLnBrk="1" hangingPunct="1"/>
            <a:r>
              <a:rPr lang="en-US" sz="2400" b="0" dirty="0" smtClean="0"/>
              <a:t>Patient Account Number</a:t>
            </a:r>
          </a:p>
          <a:p>
            <a:pPr eaLnBrk="1" hangingPunct="1"/>
            <a:r>
              <a:rPr lang="en-US" sz="2400" b="0" dirty="0" smtClean="0"/>
              <a:t>Patient Class</a:t>
            </a:r>
            <a:endParaRPr lang="en-US" sz="2400" b="0" dirty="0" smtClean="0"/>
          </a:p>
        </p:txBody>
      </p:sp>
      <p:sp>
        <p:nvSpPr>
          <p:cNvPr id="6" name="Content Placeholder 4"/>
          <p:cNvSpPr txBox="1">
            <a:spLocks/>
          </p:cNvSpPr>
          <p:nvPr/>
        </p:nvSpPr>
        <p:spPr>
          <a:xfrm>
            <a:off x="4648200" y="1828800"/>
            <a:ext cx="3810000" cy="4114800"/>
          </a:xfrm>
          <a:prstGeom prst="rect">
            <a:avLst/>
          </a:prstGeom>
        </p:spPr>
        <p:txBody>
          <a:bodyPr/>
          <a:lstStyle>
            <a:lvl1pPr marL="342900" indent="-342900" algn="l" rtl="0" eaLnBrk="0" fontAlgn="base" hangingPunct="0">
              <a:spcBef>
                <a:spcPct val="20000"/>
              </a:spcBef>
              <a:spcAft>
                <a:spcPct val="20000"/>
              </a:spcAft>
              <a:buClr>
                <a:schemeClr val="accent1"/>
              </a:buClr>
              <a:buSzPct val="80000"/>
              <a:buFont typeface="Wingdings" pitchFamily="2" charset="2"/>
              <a:buBlip>
                <a:blip r:embed="rId2"/>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600">
                <a:solidFill>
                  <a:schemeClr val="tx1"/>
                </a:solidFill>
                <a:latin typeface="+mn-lt"/>
              </a:defRPr>
            </a:lvl5pPr>
            <a:lvl6pPr marL="2514600" indent="-228600" algn="l" rtl="0" eaLnBrk="1" fontAlgn="base" hangingPunct="1">
              <a:spcBef>
                <a:spcPct val="20000"/>
              </a:spcBef>
              <a:spcAft>
                <a:spcPct val="0"/>
              </a:spcAft>
              <a:buClr>
                <a:schemeClr val="accent1"/>
              </a:buClr>
              <a:buChar char="•"/>
              <a:defRPr sz="1600">
                <a:solidFill>
                  <a:schemeClr val="tx1"/>
                </a:solidFill>
                <a:latin typeface="+mn-lt"/>
              </a:defRPr>
            </a:lvl6pPr>
            <a:lvl7pPr marL="2971800" indent="-228600" algn="l" rtl="0" eaLnBrk="1" fontAlgn="base" hangingPunct="1">
              <a:spcBef>
                <a:spcPct val="20000"/>
              </a:spcBef>
              <a:spcAft>
                <a:spcPct val="0"/>
              </a:spcAft>
              <a:buClr>
                <a:schemeClr val="accent1"/>
              </a:buClr>
              <a:buChar char="•"/>
              <a:defRPr sz="1600">
                <a:solidFill>
                  <a:schemeClr val="tx1"/>
                </a:solidFill>
                <a:latin typeface="+mn-lt"/>
              </a:defRPr>
            </a:lvl7pPr>
            <a:lvl8pPr marL="3429000" indent="-228600" algn="l" rtl="0" eaLnBrk="1" fontAlgn="base" hangingPunct="1">
              <a:spcBef>
                <a:spcPct val="20000"/>
              </a:spcBef>
              <a:spcAft>
                <a:spcPct val="0"/>
              </a:spcAft>
              <a:buClr>
                <a:schemeClr val="accent1"/>
              </a:buClr>
              <a:buChar char="•"/>
              <a:defRPr sz="1600">
                <a:solidFill>
                  <a:schemeClr val="tx1"/>
                </a:solidFill>
                <a:latin typeface="+mn-lt"/>
              </a:defRPr>
            </a:lvl8pPr>
            <a:lvl9pPr marL="3886200" indent="-228600" algn="l" rtl="0" eaLnBrk="1" fontAlgn="base" hangingPunct="1">
              <a:spcBef>
                <a:spcPct val="20000"/>
              </a:spcBef>
              <a:spcAft>
                <a:spcPct val="0"/>
              </a:spcAft>
              <a:buClr>
                <a:schemeClr val="accent1"/>
              </a:buClr>
              <a:buChar char="•"/>
              <a:defRPr sz="1600">
                <a:solidFill>
                  <a:schemeClr val="tx1"/>
                </a:solidFill>
                <a:latin typeface="+mn-lt"/>
              </a:defRPr>
            </a:lvl9pPr>
          </a:lstStyle>
          <a:p>
            <a:pPr eaLnBrk="1" hangingPunct="1"/>
            <a:r>
              <a:rPr lang="en-US" sz="2400" b="0" dirty="0" smtClean="0"/>
              <a:t>Attending Doctor</a:t>
            </a:r>
          </a:p>
          <a:p>
            <a:pPr eaLnBrk="1" hangingPunct="1"/>
            <a:r>
              <a:rPr lang="en-US" sz="2400" b="0" dirty="0" smtClean="0"/>
              <a:t>Referring Doctor</a:t>
            </a:r>
          </a:p>
          <a:p>
            <a:pPr eaLnBrk="1" hangingPunct="1"/>
            <a:r>
              <a:rPr lang="en-US" sz="2400" b="0" dirty="0" smtClean="0"/>
              <a:t>Consulting Doctor</a:t>
            </a:r>
          </a:p>
          <a:p>
            <a:pPr eaLnBrk="1" hangingPunct="1"/>
            <a:r>
              <a:rPr lang="en-US" sz="2400" b="0" dirty="0" smtClean="0"/>
              <a:t>Hospital Service</a:t>
            </a:r>
          </a:p>
          <a:p>
            <a:pPr eaLnBrk="1" hangingPunct="1"/>
            <a:r>
              <a:rPr lang="en-US" sz="2400" b="0" dirty="0" smtClean="0"/>
              <a:t>Admitting Doctor</a:t>
            </a:r>
          </a:p>
          <a:p>
            <a:pPr eaLnBrk="1" hangingPunct="1"/>
            <a:r>
              <a:rPr lang="en-US" sz="2400" b="0" dirty="0" smtClean="0"/>
              <a:t>Visit Number</a:t>
            </a:r>
          </a:p>
          <a:p>
            <a:pPr eaLnBrk="1" hangingPunct="1"/>
            <a:r>
              <a:rPr lang="en-US" sz="2400" b="0" dirty="0" smtClean="0"/>
              <a:t>Assigned Patient Location</a:t>
            </a:r>
          </a:p>
          <a:p>
            <a:pPr eaLnBrk="1" hangingPunct="1"/>
            <a:endParaRPr lang="en-US" sz="2400" dirty="0" smtClean="0"/>
          </a:p>
        </p:txBody>
      </p:sp>
      <p:sp>
        <p:nvSpPr>
          <p:cNvPr id="7" name="TextBox 6"/>
          <p:cNvSpPr txBox="1"/>
          <p:nvPr/>
        </p:nvSpPr>
        <p:spPr>
          <a:xfrm>
            <a:off x="1981200" y="1066800"/>
            <a:ext cx="6477000" cy="954088"/>
          </a:xfrm>
          <a:prstGeom prst="rect">
            <a:avLst/>
          </a:prstGeom>
          <a:noFill/>
        </p:spPr>
        <p:txBody>
          <a:bodyPr>
            <a:spAutoFit/>
          </a:bodyPr>
          <a:lstStyle/>
          <a:p>
            <a:pPr>
              <a:buClr>
                <a:schemeClr val="bg1"/>
              </a:buClr>
              <a:buSzPct val="100000"/>
              <a:buFont typeface="Wingdings" pitchFamily="2" charset="2"/>
              <a:buNone/>
              <a:defRPr/>
            </a:pPr>
            <a:r>
              <a:rPr lang="en-US" sz="2800" dirty="0">
                <a:solidFill>
                  <a:srgbClr val="FFFF00"/>
                </a:solidFill>
                <a:effectLst>
                  <a:outerShdw blurRad="38100" dist="38100" dir="2700000" algn="tl">
                    <a:srgbClr val="000000">
                      <a:alpha val="43137"/>
                    </a:srgbClr>
                  </a:outerShdw>
                </a:effectLst>
                <a:cs typeface="+mn-cs"/>
              </a:rPr>
              <a:t>Some relevant PDQ attributes:</a:t>
            </a:r>
          </a:p>
          <a:p>
            <a:pPr>
              <a:buClr>
                <a:schemeClr val="bg1"/>
              </a:buClr>
              <a:buSzPct val="100000"/>
              <a:buFont typeface="Wingdings" pitchFamily="2" charset="2"/>
              <a:buNone/>
              <a:defRPr/>
            </a:pPr>
            <a:endParaRPr lang="en-US" sz="2800" dirty="0">
              <a:solidFill>
                <a:srgbClr val="FFFF00"/>
              </a:solidFill>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1553531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Security and Privacy</a:t>
            </a:r>
          </a:p>
        </p:txBody>
      </p:sp>
      <p:sp>
        <p:nvSpPr>
          <p:cNvPr id="3" name="Content Placeholder 2"/>
          <p:cNvSpPr>
            <a:spLocks noGrp="1"/>
          </p:cNvSpPr>
          <p:nvPr>
            <p:ph idx="1"/>
          </p:nvPr>
        </p:nvSpPr>
        <p:spPr/>
        <p:txBody>
          <a:bodyPr/>
          <a:lstStyle/>
          <a:p>
            <a:pPr eaLnBrk="1" hangingPunct="1"/>
            <a:r>
              <a:rPr lang="en-US" b="0" dirty="0"/>
              <a:t>Paired with IHE Audit Trail and Node Authentication (ATNA) profile</a:t>
            </a:r>
          </a:p>
          <a:p>
            <a:pPr lvl="1" eaLnBrk="1" hangingPunct="1"/>
            <a:r>
              <a:rPr lang="en-US" dirty="0"/>
              <a:t>Provides for audit logging and secure transmission</a:t>
            </a:r>
          </a:p>
          <a:p>
            <a:pPr eaLnBrk="1" hangingPunct="1"/>
            <a:r>
              <a:rPr lang="en-US" b="0" dirty="0"/>
              <a:t>Creates “Query” Event </a:t>
            </a:r>
            <a:r>
              <a:rPr lang="en-US" b="0" dirty="0" smtClean="0"/>
              <a:t>IDs</a:t>
            </a:r>
            <a:endParaRPr lang="en-US" b="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37</a:t>
            </a:fld>
            <a:endParaRPr lang="en-US" dirty="0"/>
          </a:p>
        </p:txBody>
      </p:sp>
    </p:spTree>
    <p:extLst>
      <p:ext uri="{BB962C8B-B14F-4D97-AF65-F5344CB8AC3E}">
        <p14:creationId xmlns:p14="http://schemas.microsoft.com/office/powerpoint/2010/main" val="2378643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PDQ References</a:t>
            </a:r>
          </a:p>
        </p:txBody>
      </p:sp>
      <p:sp>
        <p:nvSpPr>
          <p:cNvPr id="3" name="Content Placeholder 2"/>
          <p:cNvSpPr>
            <a:spLocks noGrp="1"/>
          </p:cNvSpPr>
          <p:nvPr>
            <p:ph idx="1"/>
          </p:nvPr>
        </p:nvSpPr>
        <p:spPr/>
        <p:txBody>
          <a:bodyPr/>
          <a:lstStyle/>
          <a:p>
            <a:pPr eaLnBrk="1" hangingPunct="1"/>
            <a:r>
              <a:rPr lang="en-US" sz="1800" b="0" dirty="0"/>
              <a:t>Status: Final Text</a:t>
            </a:r>
          </a:p>
          <a:p>
            <a:pPr eaLnBrk="1" hangingPunct="1"/>
            <a:r>
              <a:rPr lang="en-US" sz="1800" b="0" dirty="0"/>
              <a:t>IHE IT Infrastructure Technical Framework, Volume 1 (ITI TF-1)</a:t>
            </a:r>
          </a:p>
          <a:p>
            <a:pPr lvl="1" eaLnBrk="1" hangingPunct="1"/>
            <a:r>
              <a:rPr lang="en-US" sz="1600" dirty="0"/>
              <a:t>Section 8 – Patient Demographics Query (PDQ)</a:t>
            </a:r>
          </a:p>
          <a:p>
            <a:pPr lvl="1" eaLnBrk="1" hangingPunct="1"/>
            <a:r>
              <a:rPr lang="en-US" sz="1600" dirty="0"/>
              <a:t>Section 24 - Patient Demographics Query HL7 V3 (PDQV3)</a:t>
            </a:r>
          </a:p>
          <a:p>
            <a:pPr eaLnBrk="1" hangingPunct="1"/>
            <a:r>
              <a:rPr lang="en-US" sz="1800" b="0" dirty="0"/>
              <a:t>IHE IT Infrastructure Technical Framework, Volume 2a (ITI TF-2a)</a:t>
            </a:r>
          </a:p>
          <a:p>
            <a:pPr lvl="1" eaLnBrk="1" hangingPunct="1"/>
            <a:r>
              <a:rPr lang="en-US" sz="1600" dirty="0"/>
              <a:t>3.21 - Patient Demographics Query</a:t>
            </a:r>
          </a:p>
          <a:p>
            <a:pPr lvl="1" eaLnBrk="1" hangingPunct="1"/>
            <a:r>
              <a:rPr lang="en-US" sz="1600" dirty="0"/>
              <a:t>3.22 – Patient Demographics and Visit Query</a:t>
            </a:r>
          </a:p>
          <a:p>
            <a:pPr eaLnBrk="1" hangingPunct="1"/>
            <a:r>
              <a:rPr lang="en-US" sz="1800" b="0" dirty="0"/>
              <a:t>IHE IT Infrastructure Technical Framework, Volume 2b (ITI TF-2b)</a:t>
            </a:r>
          </a:p>
          <a:p>
            <a:pPr lvl="1" eaLnBrk="1" hangingPunct="1"/>
            <a:r>
              <a:rPr lang="en-US" sz="1600" dirty="0"/>
              <a:t>3.47 – Patient Demographics Query HL7 V3</a:t>
            </a:r>
          </a:p>
          <a:p>
            <a:pPr eaLnBrk="1" hangingPunct="1"/>
            <a:r>
              <a:rPr lang="en-US" sz="1800" b="0" dirty="0"/>
              <a:t>IHE IT Infrastructure Technical Framework, Volume 2x (ITI TF-2x)</a:t>
            </a:r>
          </a:p>
          <a:p>
            <a:pPr lvl="1" eaLnBrk="1" hangingPunct="1"/>
            <a:r>
              <a:rPr lang="en-US" sz="1600" dirty="0"/>
              <a:t>Appendix E - Usage of the CX Data Type in PID-3-Patient Identifier List</a:t>
            </a:r>
          </a:p>
          <a:p>
            <a:pPr lvl="1" eaLnBrk="1" hangingPunct="1"/>
            <a:r>
              <a:rPr lang="en-US" sz="1600" dirty="0"/>
              <a:t>Appendix M - Using Patient Demographics Query in a Multi-Domain Environment</a:t>
            </a:r>
          </a:p>
          <a:p>
            <a:pPr lvl="1" eaLnBrk="1" hangingPunct="1"/>
            <a:r>
              <a:rPr lang="en-US" sz="1600" dirty="0"/>
              <a:t>Appendix O - HL7 v3 Transmission and Trigger Event Control Act Wrappers</a:t>
            </a:r>
          </a:p>
          <a:p>
            <a:pPr lvl="1" eaLnBrk="1" hangingPunct="1"/>
            <a:r>
              <a:rPr lang="en-US" sz="1600" dirty="0"/>
              <a:t>Appendix V - Web Services for IHE </a:t>
            </a:r>
            <a:r>
              <a:rPr lang="en-US" sz="1600" dirty="0" smtClean="0"/>
              <a:t>Transactions</a:t>
            </a:r>
            <a:endParaRPr lang="en-US" sz="16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38</a:t>
            </a:fld>
            <a:endParaRPr lang="en-US" dirty="0"/>
          </a:p>
        </p:txBody>
      </p:sp>
    </p:spTree>
    <p:extLst>
      <p:ext uri="{BB962C8B-B14F-4D97-AF65-F5344CB8AC3E}">
        <p14:creationId xmlns:p14="http://schemas.microsoft.com/office/powerpoint/2010/main" val="3631235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2"/>
          <p:cNvSpPr>
            <a:spLocks noGrp="1"/>
          </p:cNvSpPr>
          <p:nvPr>
            <p:ph type="title" idx="4294967295"/>
          </p:nvPr>
        </p:nvSpPr>
        <p:spPr>
          <a:xfrm>
            <a:off x="838200" y="2362200"/>
            <a:ext cx="7772400" cy="1295400"/>
          </a:xfrm>
        </p:spPr>
        <p:txBody>
          <a:bodyPr/>
          <a:lstStyle/>
          <a:p>
            <a:pPr eaLnBrk="1" hangingPunct="1"/>
            <a:r>
              <a:rPr lang="en-US" dirty="0" smtClean="0"/>
              <a:t>Cross-Community Patient Discovery (XCPD)</a:t>
            </a:r>
          </a:p>
        </p:txBody>
      </p:sp>
      <p:sp>
        <p:nvSpPr>
          <p:cNvPr id="4" name="Date Placeholder 3"/>
          <p:cNvSpPr>
            <a:spLocks noGrp="1"/>
          </p:cNvSpPr>
          <p:nvPr>
            <p:ph type="dt" sz="quarter" idx="10"/>
          </p:nvPr>
        </p:nvSpPr>
        <p:spPr/>
        <p:txBody>
          <a:bodyPr/>
          <a:lstStyle/>
          <a:p>
            <a:pPr>
              <a:defRPr/>
            </a:pPr>
            <a:fld id="{6A823A35-DB4C-41A0-8D1D-6079CFFE611A}" type="datetime4">
              <a:rPr lang="en-US" smtClean="0"/>
              <a:pPr>
                <a:defRPr/>
              </a:pPr>
              <a:t>March 6, 2012</a:t>
            </a:fld>
            <a:endParaRPr lang="en-US" dirty="0"/>
          </a:p>
        </p:txBody>
      </p:sp>
      <p:sp>
        <p:nvSpPr>
          <p:cNvPr id="5" name="Slide Number Placeholder 4"/>
          <p:cNvSpPr>
            <a:spLocks noGrp="1"/>
          </p:cNvSpPr>
          <p:nvPr>
            <p:ph type="sldNum" sz="quarter" idx="11"/>
          </p:nvPr>
        </p:nvSpPr>
        <p:spPr/>
        <p:txBody>
          <a:bodyPr/>
          <a:lstStyle/>
          <a:p>
            <a:pPr>
              <a:defRPr/>
            </a:pPr>
            <a:fld id="{D5231F8A-0DEA-413A-B5FD-3BA8BF2EB9D2}" type="slidenum">
              <a:rPr lang="en-US" smtClean="0"/>
              <a:pPr>
                <a:defRPr/>
              </a:pPr>
              <a:t>39</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eaLnBrk="1" hangingPunct="1"/>
            <a:r>
              <a:rPr lang="en-US" b="0" dirty="0"/>
              <a:t>IHE has created six profiles for standards-based patient management</a:t>
            </a:r>
          </a:p>
          <a:p>
            <a:pPr eaLnBrk="1" hangingPunct="1"/>
            <a:r>
              <a:rPr lang="en-US" b="0" dirty="0"/>
              <a:t>Some profiles target patients </a:t>
            </a:r>
            <a:r>
              <a:rPr lang="en-US" b="0" dirty="0">
                <a:solidFill>
                  <a:srgbClr val="FFFF00"/>
                </a:solidFill>
              </a:rPr>
              <a:t>inside</a:t>
            </a:r>
            <a:r>
              <a:rPr lang="en-US" b="0" dirty="0"/>
              <a:t> an enterprise</a:t>
            </a:r>
          </a:p>
          <a:p>
            <a:pPr eaLnBrk="1" hangingPunct="1"/>
            <a:r>
              <a:rPr lang="en-US" b="0" dirty="0"/>
              <a:t>Other profiles target patients </a:t>
            </a:r>
            <a:r>
              <a:rPr lang="en-US" b="0" dirty="0">
                <a:solidFill>
                  <a:srgbClr val="FFFF00"/>
                </a:solidFill>
              </a:rPr>
              <a:t>across</a:t>
            </a:r>
            <a:r>
              <a:rPr lang="en-US" b="0" dirty="0"/>
              <a:t> enterprises</a:t>
            </a:r>
          </a:p>
          <a:p>
            <a:pPr eaLnBrk="1" hangingPunct="1"/>
            <a:r>
              <a:rPr lang="en-US" b="0" dirty="0"/>
              <a:t>This presentation introduces and compares five of these six profiles (XCPD is covered in detail elsewhere)</a:t>
            </a:r>
          </a:p>
          <a:p>
            <a:pPr marL="0" indent="0">
              <a:buNone/>
            </a:pPr>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4</a:t>
            </a:fld>
            <a:endParaRPr lang="en-US" dirty="0"/>
          </a:p>
        </p:txBody>
      </p:sp>
    </p:spTree>
    <p:extLst>
      <p:ext uri="{BB962C8B-B14F-4D97-AF65-F5344CB8AC3E}">
        <p14:creationId xmlns:p14="http://schemas.microsoft.com/office/powerpoint/2010/main" val="3910781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F2028140-9406-471C-80D7-B19F0BE10F6E}" type="slidenum">
              <a:rPr lang="en-US" sz="1600" smtClean="0">
                <a:latin typeface="Times New Roman" pitchFamily="18" charset="0"/>
              </a:rPr>
              <a:pPr eaLnBrk="1" hangingPunct="1">
                <a:buClrTx/>
                <a:buSzTx/>
                <a:buFontTx/>
                <a:buNone/>
                <a:defRPr/>
              </a:pPr>
              <a:t>40</a:t>
            </a:fld>
            <a:endParaRPr lang="en-US" sz="1600" dirty="0" smtClean="0">
              <a:latin typeface="Times New Roman" pitchFamily="18" charset="0"/>
            </a:endParaRPr>
          </a:p>
        </p:txBody>
      </p:sp>
      <p:sp>
        <p:nvSpPr>
          <p:cNvPr id="46083" name="Rectangle 2"/>
          <p:cNvSpPr>
            <a:spLocks noGrp="1" noChangeArrowheads="1"/>
          </p:cNvSpPr>
          <p:nvPr>
            <p:ph type="title" idx="4294967295"/>
          </p:nvPr>
        </p:nvSpPr>
        <p:spPr/>
        <p:txBody>
          <a:bodyPr/>
          <a:lstStyle/>
          <a:p>
            <a:pPr eaLnBrk="1" hangingPunct="1"/>
            <a:r>
              <a:rPr lang="en-US" dirty="0" smtClean="0"/>
              <a:t>XCPD Introduction</a:t>
            </a:r>
          </a:p>
        </p:txBody>
      </p:sp>
      <p:sp>
        <p:nvSpPr>
          <p:cNvPr id="46084" name="Rectangle 3"/>
          <p:cNvSpPr>
            <a:spLocks noGrp="1" noChangeArrowheads="1"/>
          </p:cNvSpPr>
          <p:nvPr>
            <p:ph type="body" idx="4294967295"/>
          </p:nvPr>
        </p:nvSpPr>
        <p:spPr>
          <a:xfrm>
            <a:off x="685800" y="1066800"/>
            <a:ext cx="7772400" cy="5257800"/>
          </a:xfrm>
        </p:spPr>
        <p:txBody>
          <a:bodyPr/>
          <a:lstStyle/>
          <a:p>
            <a:pPr eaLnBrk="1" hangingPunct="1"/>
            <a:r>
              <a:rPr lang="en-US" b="0" dirty="0" smtClean="0"/>
              <a:t>The Cross-Community Patient Discovery (XCPD) profile supports:</a:t>
            </a:r>
          </a:p>
          <a:p>
            <a:pPr lvl="1" eaLnBrk="1" hangingPunct="1"/>
            <a:r>
              <a:rPr lang="en-US" dirty="0" smtClean="0"/>
              <a:t>the means to locate communities which hold patient relevant health data and </a:t>
            </a:r>
          </a:p>
          <a:p>
            <a:pPr lvl="1" eaLnBrk="1" hangingPunct="1"/>
            <a:r>
              <a:rPr lang="en-US" dirty="0" smtClean="0"/>
              <a:t>the translation of patient identifiers across communities holding the same patient’s data.</a:t>
            </a:r>
          </a:p>
          <a:p>
            <a:pPr eaLnBrk="1" hangingPunct="1"/>
            <a:r>
              <a:rPr lang="en-US" b="0" dirty="0" smtClean="0"/>
              <a:t>For details refer to the Cross-Community presentation at:  </a:t>
            </a:r>
          </a:p>
          <a:p>
            <a:pPr lvl="1" eaLnBrk="1" hangingPunct="1"/>
            <a:r>
              <a:rPr lang="en-US" dirty="0">
                <a:hlinkClick r:id="rId3"/>
              </a:rPr>
              <a:t>http://</a:t>
            </a:r>
            <a:r>
              <a:rPr lang="en-US" dirty="0" smtClean="0">
                <a:hlinkClick r:id="rId3"/>
              </a:rPr>
              <a:t>wiki.ihe.net/index.php?title=Current_Published_ITI_Educational_Materials</a:t>
            </a:r>
            <a:endParaRPr lang="en-US" dirty="0" smtClean="0"/>
          </a:p>
          <a:p>
            <a:pPr lvl="2" eaLnBrk="1" hangingPunct="1"/>
            <a:r>
              <a:rPr lang="en-US" b="1" dirty="0"/>
              <a:t>Cross-Community: Peer-to-Peer sharing of healthcare information </a:t>
            </a:r>
          </a:p>
          <a:p>
            <a:pPr lvl="2" eaLnBrk="1" hangingPunct="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XCPD vs. PDQV3</a:t>
            </a:r>
          </a:p>
        </p:txBody>
      </p:sp>
      <p:sp>
        <p:nvSpPr>
          <p:cNvPr id="3" name="Content Placeholder 2"/>
          <p:cNvSpPr>
            <a:spLocks noGrp="1"/>
          </p:cNvSpPr>
          <p:nvPr>
            <p:ph idx="1"/>
          </p:nvPr>
        </p:nvSpPr>
        <p:spPr/>
        <p:txBody>
          <a:bodyPr/>
          <a:lstStyle/>
          <a:p>
            <a:pPr eaLnBrk="1" hangingPunct="1"/>
            <a:r>
              <a:rPr lang="en-US" b="0" dirty="0"/>
              <a:t>XCPD uses the same underlying HL7 V3 message as PDQV3.  It is optimized for the cross-community use case.  Some significant differences from PDQV3 are:</a:t>
            </a:r>
          </a:p>
          <a:p>
            <a:pPr lvl="1" eaLnBrk="1" hangingPunct="1"/>
            <a:r>
              <a:rPr lang="en-US" dirty="0"/>
              <a:t>XCPD supports several interaction modes: synchronous, asynchronous and deferred response</a:t>
            </a:r>
          </a:p>
          <a:p>
            <a:pPr lvl="1" eaLnBrk="1" hangingPunct="1"/>
            <a:r>
              <a:rPr lang="en-US" dirty="0"/>
              <a:t>Supports a health data locator option</a:t>
            </a:r>
          </a:p>
          <a:p>
            <a:pPr lvl="1" eaLnBrk="1" hangingPunct="1"/>
            <a:r>
              <a:rPr lang="en-US" dirty="0"/>
              <a:t>Supports an error code to request additional demographic </a:t>
            </a:r>
            <a:r>
              <a:rPr lang="en-US" dirty="0" smtClean="0"/>
              <a:t>information</a:t>
            </a:r>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41</a:t>
            </a:fld>
            <a:endParaRPr lang="en-US" dirty="0"/>
          </a:p>
        </p:txBody>
      </p:sp>
    </p:spTree>
    <p:extLst>
      <p:ext uri="{BB962C8B-B14F-4D97-AF65-F5344CB8AC3E}">
        <p14:creationId xmlns:p14="http://schemas.microsoft.com/office/powerpoint/2010/main" val="14582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8"/>
          <p:cNvSpPr>
            <a:spLocks noGrp="1"/>
          </p:cNvSpPr>
          <p:nvPr>
            <p:ph type="sldNum" sz="quarter" idx="12"/>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6F23EB07-10E0-4AEB-9EB8-8F1FFE960B4E}" type="slidenum">
              <a:rPr lang="en-US" sz="1600" smtClean="0">
                <a:latin typeface="Times New Roman" pitchFamily="18" charset="0"/>
              </a:rPr>
              <a:pPr eaLnBrk="1" hangingPunct="1">
                <a:buClrTx/>
                <a:buSzTx/>
                <a:buFontTx/>
                <a:buNone/>
                <a:defRPr/>
              </a:pPr>
              <a:t>42</a:t>
            </a:fld>
            <a:endParaRPr lang="en-US" sz="1600" dirty="0" smtClean="0">
              <a:latin typeface="Times New Roman" pitchFamily="18" charset="0"/>
            </a:endParaRPr>
          </a:p>
        </p:txBody>
      </p:sp>
      <p:sp>
        <p:nvSpPr>
          <p:cNvPr id="12293" name="Rectangle 14"/>
          <p:cNvSpPr>
            <a:spLocks noGrp="1" noChangeArrowheads="1"/>
          </p:cNvSpPr>
          <p:nvPr>
            <p:ph type="title" sz="quarter"/>
          </p:nvPr>
        </p:nvSpPr>
        <p:spPr/>
        <p:txBody>
          <a:bodyPr/>
          <a:lstStyle/>
          <a:p>
            <a:pPr eaLnBrk="1" hangingPunct="1"/>
            <a:r>
              <a:rPr lang="en-US" sz="3200" dirty="0" smtClean="0"/>
              <a:t>Cross-Community Patient Discovery</a:t>
            </a:r>
          </a:p>
        </p:txBody>
      </p:sp>
      <p:sp>
        <p:nvSpPr>
          <p:cNvPr id="83985" name="Rectangle 17"/>
          <p:cNvSpPr>
            <a:spLocks noChangeArrowheads="1"/>
          </p:cNvSpPr>
          <p:nvPr/>
        </p:nvSpPr>
        <p:spPr bwMode="auto">
          <a:xfrm>
            <a:off x="533400" y="2347876"/>
            <a:ext cx="1600200" cy="1614524"/>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graphicFrame>
        <p:nvGraphicFramePr>
          <p:cNvPr id="12299" name="Object 16"/>
          <p:cNvGraphicFramePr>
            <a:graphicFrameLocks noChangeAspect="1"/>
          </p:cNvGraphicFramePr>
          <p:nvPr>
            <p:extLst>
              <p:ext uri="{D42A27DB-BD31-4B8C-83A1-F6EECF244321}">
                <p14:modId xmlns:p14="http://schemas.microsoft.com/office/powerpoint/2010/main" val="3426296532"/>
              </p:ext>
            </p:extLst>
          </p:nvPr>
        </p:nvGraphicFramePr>
        <p:xfrm>
          <a:off x="605215" y="2452688"/>
          <a:ext cx="1456569" cy="1411955"/>
        </p:xfrm>
        <a:graphic>
          <a:graphicData uri="http://schemas.openxmlformats.org/presentationml/2006/ole">
            <mc:AlternateContent xmlns:mc="http://schemas.openxmlformats.org/markup-compatibility/2006">
              <mc:Choice xmlns:v="urn:schemas-microsoft-com:vml" Requires="v">
                <p:oleObj spid="_x0000_s109595" name="Visio" r:id="rId4" imgW="1537860" imgH="1490067" progId="Visio.Drawing.11">
                  <p:embed/>
                </p:oleObj>
              </mc:Choice>
              <mc:Fallback>
                <p:oleObj name="Visio" r:id="rId4" imgW="1537860" imgH="149006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215" y="2452688"/>
                        <a:ext cx="1456569" cy="1411955"/>
                      </a:xfrm>
                      <a:prstGeom prst="rect">
                        <a:avLst/>
                      </a:prstGeom>
                      <a:noFill/>
                      <a:ln>
                        <a:noFill/>
                      </a:ln>
                      <a:effectLst/>
                    </p:spPr>
                  </p:pic>
                </p:oleObj>
              </mc:Fallback>
            </mc:AlternateContent>
          </a:graphicData>
        </a:graphic>
      </p:graphicFrame>
      <p:sp>
        <p:nvSpPr>
          <p:cNvPr id="83995" name="Rectangle 27"/>
          <p:cNvSpPr>
            <a:spLocks noChangeArrowheads="1"/>
          </p:cNvSpPr>
          <p:nvPr/>
        </p:nvSpPr>
        <p:spPr bwMode="auto">
          <a:xfrm>
            <a:off x="2133601" y="2839502"/>
            <a:ext cx="1295400" cy="78367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XCPD </a:t>
            </a:r>
            <a:r>
              <a:rPr lang="en-US" sz="1600" dirty="0">
                <a:solidFill>
                  <a:srgbClr val="FFFFFF"/>
                </a:solidFill>
                <a:effectLst>
                  <a:outerShdw blurRad="38100" dist="38100" dir="2700000" algn="tl">
                    <a:srgbClr val="000000">
                      <a:alpha val="43137"/>
                    </a:srgbClr>
                  </a:outerShdw>
                </a:effectLst>
                <a:latin typeface="GE Inspira" pitchFamily="34" charset="0"/>
                <a:cs typeface="+mn-cs"/>
              </a:rPr>
              <a:t>Service</a:t>
            </a:r>
          </a:p>
        </p:txBody>
      </p:sp>
      <p:sp>
        <p:nvSpPr>
          <p:cNvPr id="84005" name="Line 37"/>
          <p:cNvSpPr>
            <a:spLocks noChangeShapeType="1"/>
          </p:cNvSpPr>
          <p:nvPr/>
        </p:nvSpPr>
        <p:spPr bwMode="auto">
          <a:xfrm>
            <a:off x="3810000" y="1783869"/>
            <a:ext cx="0" cy="2506663"/>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6" name="Text Box 38"/>
          <p:cNvSpPr txBox="1">
            <a:spLocks noChangeArrowheads="1"/>
          </p:cNvSpPr>
          <p:nvPr/>
        </p:nvSpPr>
        <p:spPr bwMode="auto">
          <a:xfrm>
            <a:off x="3575235" y="2269332"/>
            <a:ext cx="561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7" name="Rectangle 39"/>
          <p:cNvSpPr>
            <a:spLocks noChangeArrowheads="1"/>
          </p:cNvSpPr>
          <p:nvPr/>
        </p:nvSpPr>
        <p:spPr bwMode="auto">
          <a:xfrm>
            <a:off x="2384425" y="5870575"/>
            <a:ext cx="450850" cy="2270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08" name="Text Box 40"/>
          <p:cNvSpPr txBox="1">
            <a:spLocks noChangeArrowheads="1"/>
          </p:cNvSpPr>
          <p:nvPr/>
        </p:nvSpPr>
        <p:spPr bwMode="auto">
          <a:xfrm>
            <a:off x="2840038" y="5816600"/>
            <a:ext cx="391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defined in IHE Technical Framework</a:t>
            </a:r>
          </a:p>
        </p:txBody>
      </p:sp>
      <p:sp>
        <p:nvSpPr>
          <p:cNvPr id="84009" name="Rectangle 41"/>
          <p:cNvSpPr>
            <a:spLocks noChangeArrowheads="1"/>
          </p:cNvSpPr>
          <p:nvPr/>
        </p:nvSpPr>
        <p:spPr bwMode="auto">
          <a:xfrm>
            <a:off x="2384425" y="6205538"/>
            <a:ext cx="450850" cy="2270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10" name="Text Box 42"/>
          <p:cNvSpPr txBox="1">
            <a:spLocks noChangeArrowheads="1"/>
          </p:cNvSpPr>
          <p:nvPr/>
        </p:nvSpPr>
        <p:spPr bwMode="auto">
          <a:xfrm>
            <a:off x="2840038" y="6151563"/>
            <a:ext cx="224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out of IHE scope</a:t>
            </a:r>
          </a:p>
        </p:txBody>
      </p:sp>
      <p:sp>
        <p:nvSpPr>
          <p:cNvPr id="35" name="Rectangle 17"/>
          <p:cNvSpPr>
            <a:spLocks noChangeArrowheads="1"/>
          </p:cNvSpPr>
          <p:nvPr/>
        </p:nvSpPr>
        <p:spPr bwMode="auto">
          <a:xfrm>
            <a:off x="5410200" y="2310662"/>
            <a:ext cx="1752600" cy="17526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graphicFrame>
        <p:nvGraphicFramePr>
          <p:cNvPr id="36" name="Object 16"/>
          <p:cNvGraphicFramePr>
            <a:graphicFrameLocks noChangeAspect="1"/>
          </p:cNvGraphicFramePr>
          <p:nvPr>
            <p:extLst>
              <p:ext uri="{D42A27DB-BD31-4B8C-83A1-F6EECF244321}">
                <p14:modId xmlns:p14="http://schemas.microsoft.com/office/powerpoint/2010/main" val="2160106193"/>
              </p:ext>
            </p:extLst>
          </p:nvPr>
        </p:nvGraphicFramePr>
        <p:xfrm>
          <a:off x="5495932" y="2420608"/>
          <a:ext cx="1581136" cy="1532707"/>
        </p:xfrm>
        <a:graphic>
          <a:graphicData uri="http://schemas.openxmlformats.org/presentationml/2006/ole">
            <mc:AlternateContent xmlns:mc="http://schemas.openxmlformats.org/markup-compatibility/2006">
              <mc:Choice xmlns:v="urn:schemas-microsoft-com:vml" Requires="v">
                <p:oleObj spid="_x0000_s109596" name="Visio" r:id="rId6" imgW="1537860" imgH="1490067" progId="Visio.Drawing.11">
                  <p:embed/>
                </p:oleObj>
              </mc:Choice>
              <mc:Fallback>
                <p:oleObj name="Visio" r:id="rId6" imgW="1537860" imgH="1490067"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5932" y="2420608"/>
                        <a:ext cx="1581136" cy="1532707"/>
                      </a:xfrm>
                      <a:prstGeom prst="rect">
                        <a:avLst/>
                      </a:prstGeom>
                      <a:noFill/>
                      <a:ln>
                        <a:noFill/>
                      </a:ln>
                      <a:effectLst/>
                    </p:spPr>
                  </p:pic>
                </p:oleObj>
              </mc:Fallback>
            </mc:AlternateContent>
          </a:graphicData>
        </a:graphic>
      </p:graphicFrame>
      <p:sp>
        <p:nvSpPr>
          <p:cNvPr id="37" name="Rectangle 27"/>
          <p:cNvSpPr>
            <a:spLocks noChangeArrowheads="1"/>
          </p:cNvSpPr>
          <p:nvPr/>
        </p:nvSpPr>
        <p:spPr bwMode="auto">
          <a:xfrm>
            <a:off x="4137210" y="2839501"/>
            <a:ext cx="1305810" cy="78367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XCPD </a:t>
            </a:r>
            <a:r>
              <a:rPr lang="en-US" sz="1600" dirty="0">
                <a:solidFill>
                  <a:srgbClr val="FFFFFF"/>
                </a:solidFill>
                <a:effectLst>
                  <a:outerShdw blurRad="38100" dist="38100" dir="2700000" algn="tl">
                    <a:srgbClr val="000000">
                      <a:alpha val="43137"/>
                    </a:srgbClr>
                  </a:outerShdw>
                </a:effectLst>
                <a:latin typeface="GE Inspira" pitchFamily="34" charset="0"/>
                <a:cs typeface="+mn-cs"/>
              </a:rPr>
              <a:t>Service</a:t>
            </a:r>
          </a:p>
        </p:txBody>
      </p:sp>
      <p:sp>
        <p:nvSpPr>
          <p:cNvPr id="38" name="Line 32"/>
          <p:cNvSpPr>
            <a:spLocks noChangeShapeType="1"/>
          </p:cNvSpPr>
          <p:nvPr/>
        </p:nvSpPr>
        <p:spPr bwMode="auto">
          <a:xfrm>
            <a:off x="3429001" y="3231338"/>
            <a:ext cx="708210" cy="0"/>
          </a:xfrm>
          <a:prstGeom prst="line">
            <a:avLst/>
          </a:prstGeom>
          <a:noFill/>
          <a:ln w="9525">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Tree>
    <p:extLst>
      <p:ext uri="{BB962C8B-B14F-4D97-AF65-F5344CB8AC3E}">
        <p14:creationId xmlns:p14="http://schemas.microsoft.com/office/powerpoint/2010/main" val="86190333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idx="4294967295"/>
          </p:nvPr>
        </p:nvSpPr>
        <p:spPr>
          <a:xfrm>
            <a:off x="838200" y="2362200"/>
            <a:ext cx="7772400" cy="1295400"/>
          </a:xfrm>
        </p:spPr>
        <p:txBody>
          <a:bodyPr/>
          <a:lstStyle/>
          <a:p>
            <a:pPr eaLnBrk="1" hangingPunct="1"/>
            <a:r>
              <a:rPr lang="en-US" dirty="0" smtClean="0"/>
              <a:t>Patient Administration Management (PAM)</a:t>
            </a:r>
          </a:p>
        </p:txBody>
      </p:sp>
      <p:sp>
        <p:nvSpPr>
          <p:cNvPr id="4" name="Date Placeholder 3"/>
          <p:cNvSpPr>
            <a:spLocks noGrp="1"/>
          </p:cNvSpPr>
          <p:nvPr>
            <p:ph type="dt" sz="quarter" idx="10"/>
          </p:nvPr>
        </p:nvSpPr>
        <p:spPr/>
        <p:txBody>
          <a:bodyPr/>
          <a:lstStyle/>
          <a:p>
            <a:pPr>
              <a:defRPr/>
            </a:pPr>
            <a:fld id="{6A823A35-DB4C-41A0-8D1D-6079CFFE611A}" type="datetime4">
              <a:rPr lang="en-US" smtClean="0"/>
              <a:pPr>
                <a:defRPr/>
              </a:pPr>
              <a:t>March 6, 2012</a:t>
            </a:fld>
            <a:endParaRPr lang="en-US" dirty="0"/>
          </a:p>
        </p:txBody>
      </p:sp>
      <p:sp>
        <p:nvSpPr>
          <p:cNvPr id="5" name="Slide Number Placeholder 4"/>
          <p:cNvSpPr>
            <a:spLocks noGrp="1"/>
          </p:cNvSpPr>
          <p:nvPr>
            <p:ph type="sldNum" sz="quarter" idx="11"/>
          </p:nvPr>
        </p:nvSpPr>
        <p:spPr/>
        <p:txBody>
          <a:bodyPr/>
          <a:lstStyle/>
          <a:p>
            <a:pPr>
              <a:defRPr/>
            </a:pPr>
            <a:fld id="{4D8A1A8C-AC49-4A82-B1B0-BCF11C929394}" type="slidenum">
              <a:rPr lang="en-US" smtClean="0"/>
              <a:pPr>
                <a:defRPr/>
              </a:pPr>
              <a:t>43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dirty="0" smtClean="0"/>
              <a:t>PAM Introduction</a:t>
            </a:r>
          </a:p>
        </p:txBody>
      </p:sp>
      <p:sp>
        <p:nvSpPr>
          <p:cNvPr id="52227" name="Content Placeholder 2"/>
          <p:cNvSpPr>
            <a:spLocks noGrp="1"/>
          </p:cNvSpPr>
          <p:nvPr>
            <p:ph idx="1"/>
          </p:nvPr>
        </p:nvSpPr>
        <p:spPr/>
        <p:txBody>
          <a:bodyPr/>
          <a:lstStyle/>
          <a:p>
            <a:pPr eaLnBrk="1" hangingPunct="1"/>
            <a:r>
              <a:rPr lang="en-US" b="0" dirty="0" smtClean="0"/>
              <a:t>The Patient Administration Management Integration Profile establishes the continuity and integrity of patient data, and additional information such as related persons (primary caregiver, guarantor, next of kin, etc.).  </a:t>
            </a:r>
          </a:p>
          <a:p>
            <a:pPr eaLnBrk="1" hangingPunct="1"/>
            <a:r>
              <a:rPr lang="en-US" b="0" dirty="0" smtClean="0"/>
              <a:t>It coordinates the exchange of patient registration and update information among systems that need to be able to provide current information regarding a patient’s encounter status and location.  </a:t>
            </a:r>
          </a:p>
        </p:txBody>
      </p:sp>
      <p:sp>
        <p:nvSpPr>
          <p:cNvPr id="50180"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923E1CBD-A265-4858-BB9E-2E2EF64E6979}"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50181"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4E51F506-A777-4F52-B798-AC3F7B858420}" type="slidenum">
              <a:rPr lang="en-US" sz="1600" smtClean="0">
                <a:latin typeface="Times New Roman" pitchFamily="18" charset="0"/>
              </a:rPr>
              <a:pPr eaLnBrk="1" hangingPunct="1">
                <a:buClrTx/>
                <a:buSzTx/>
                <a:buFontTx/>
                <a:buNone/>
                <a:defRPr/>
              </a:pPr>
              <a:t>44</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dirty="0" smtClean="0"/>
              <a:t>PAM Introduction</a:t>
            </a:r>
          </a:p>
        </p:txBody>
      </p:sp>
      <p:sp>
        <p:nvSpPr>
          <p:cNvPr id="53251" name="Content Placeholder 2"/>
          <p:cNvSpPr>
            <a:spLocks noGrp="1"/>
          </p:cNvSpPr>
          <p:nvPr>
            <p:ph idx="1"/>
          </p:nvPr>
        </p:nvSpPr>
        <p:spPr/>
        <p:txBody>
          <a:bodyPr/>
          <a:lstStyle/>
          <a:p>
            <a:pPr eaLnBrk="1" hangingPunct="1"/>
            <a:r>
              <a:rPr lang="en-US" b="0" dirty="0" smtClean="0"/>
              <a:t>This profile supports ambulatory and acute care use cases including patient identity feed, admission and discharge, and transfer and encounter management, as well as explicit and precise error reporting and application acknowledgment.   </a:t>
            </a:r>
          </a:p>
          <a:p>
            <a:pPr eaLnBrk="1" hangingPunct="1"/>
            <a:r>
              <a:rPr lang="en-US" b="0" dirty="0" smtClean="0"/>
              <a:t>The PAM profile supports two scenarios: </a:t>
            </a:r>
          </a:p>
          <a:p>
            <a:pPr lvl="1" eaLnBrk="1" hangingPunct="1"/>
            <a:r>
              <a:rPr lang="en-US" sz="2000" dirty="0" smtClean="0"/>
              <a:t>Single central patient registration system serving the entire institution, or </a:t>
            </a:r>
          </a:p>
          <a:p>
            <a:pPr lvl="1" eaLnBrk="1" hangingPunct="1"/>
            <a:r>
              <a:rPr lang="en-US" sz="2000" dirty="0" smtClean="0"/>
              <a:t>Multiple patient registration systems collaborating as peers serving different clinical settings in an institution.</a:t>
            </a:r>
          </a:p>
          <a:p>
            <a:pPr eaLnBrk="1" hangingPunct="1"/>
            <a:endParaRPr lang="en-US" b="0" dirty="0" smtClean="0"/>
          </a:p>
        </p:txBody>
      </p:sp>
      <p:sp>
        <p:nvSpPr>
          <p:cNvPr id="51204"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DC176483-0B52-4FAB-9C8A-E64BE75D03CA}"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51205"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F35D6EA7-DE17-4A3F-B443-44B5DE9D0C57}" type="slidenum">
              <a:rPr lang="en-US" sz="1600" smtClean="0">
                <a:latin typeface="Times New Roman" pitchFamily="18" charset="0"/>
              </a:rPr>
              <a:pPr eaLnBrk="1" hangingPunct="1">
                <a:buClrTx/>
                <a:buSzTx/>
                <a:buFontTx/>
                <a:buNone/>
                <a:defRPr/>
              </a:pPr>
              <a:t>45</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dirty="0" smtClean="0"/>
              <a:t>PAM Use Case Example</a:t>
            </a:r>
          </a:p>
        </p:txBody>
      </p:sp>
      <p:sp>
        <p:nvSpPr>
          <p:cNvPr id="57347" name="Content Placeholder 2"/>
          <p:cNvSpPr>
            <a:spLocks noGrp="1"/>
          </p:cNvSpPr>
          <p:nvPr>
            <p:ph idx="1"/>
          </p:nvPr>
        </p:nvSpPr>
        <p:spPr/>
        <p:txBody>
          <a:bodyPr/>
          <a:lstStyle/>
          <a:p>
            <a:pPr eaLnBrk="1" hangingPunct="1"/>
            <a:r>
              <a:rPr lang="en-US" sz="2000" b="0" dirty="0" smtClean="0"/>
              <a:t>Patient Encounter Mgmt</a:t>
            </a:r>
          </a:p>
          <a:p>
            <a:pPr eaLnBrk="1" hangingPunct="1"/>
            <a:r>
              <a:rPr lang="en-US" sz="1400" b="0" dirty="0" smtClean="0"/>
              <a:t>Patient Alan Alpha arrives for an annual exam at a clinic. The registration system sends the patient registration information to the local ancillary systems, and the affiliated hospital's ADT system.  </a:t>
            </a:r>
          </a:p>
          <a:p>
            <a:pPr eaLnBrk="1" hangingPunct="1"/>
            <a:r>
              <a:rPr lang="en-US" sz="1400" b="0" dirty="0" smtClean="0"/>
              <a:t>Alan Alpha’s exam reveals a serious condition. Alan Alpha is referred to the affiliated hospital where he is pre-admitted in the hospital for relevant diagnostic tests. The tests confirm the condition, and he is admitted to the hospital's ICU. The hospital’s ADT system sends update information to the hospital’s ancillary systems.  </a:t>
            </a:r>
          </a:p>
          <a:p>
            <a:pPr eaLnBrk="1" hangingPunct="1"/>
            <a:r>
              <a:rPr lang="en-US" sz="1400" b="0" dirty="0" smtClean="0"/>
              <a:t>Alan Alpha’s improves, and he is transferred to a regular bed. The nurse recording the transfer makes a mistake, and enters the wrong room and bed. After discovering the error, the transfer is canceled, and the correct transfer is recorded. </a:t>
            </a:r>
          </a:p>
          <a:p>
            <a:pPr eaLnBrk="1" hangingPunct="1"/>
            <a:r>
              <a:rPr lang="en-US" sz="1400" b="0" dirty="0" smtClean="0"/>
              <a:t>The patient is now recovered and about to leave the hospital. According to the hospital's procedures, he is transferred to an outpatient unit for administering follow-up tests. The patient is registered in the Hospital Outpatient Registration System.  </a:t>
            </a:r>
          </a:p>
          <a:p>
            <a:pPr eaLnBrk="1" hangingPunct="1"/>
            <a:r>
              <a:rPr lang="en-US" sz="1400" b="0" dirty="0" smtClean="0"/>
              <a:t>The outpatient encounter of Alan Alpha is completed; based on satisfactory test results, he is discharged from the hospital and the Outpatient Registration system. In this use case, two patient encounter management systems (the hospital ADT system and the hospital Outpatient Registration system) cooperate as peers. </a:t>
            </a:r>
          </a:p>
          <a:p>
            <a:pPr eaLnBrk="1" hangingPunct="1"/>
            <a:endParaRPr lang="en-US" sz="1400" b="0" dirty="0" smtClean="0"/>
          </a:p>
          <a:p>
            <a:pPr eaLnBrk="1" hangingPunct="1"/>
            <a:endParaRPr lang="en-US" sz="1400" b="0" dirty="0" smtClean="0"/>
          </a:p>
        </p:txBody>
      </p:sp>
      <p:sp>
        <p:nvSpPr>
          <p:cNvPr id="54276"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F87390D9-4DC2-46E3-9E35-8C2323706995}"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54277"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0AE05F90-8B0A-4759-88AF-E73ABE3E6266}" type="slidenum">
              <a:rPr lang="en-US" sz="1600" smtClean="0">
                <a:latin typeface="Times New Roman" pitchFamily="18" charset="0"/>
              </a:rPr>
              <a:pPr eaLnBrk="1" hangingPunct="1">
                <a:buClrTx/>
                <a:buSzTx/>
                <a:buFontTx/>
                <a:buNone/>
                <a:defRPr/>
              </a:pPr>
              <a:t>46</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Slide Number Placeholder 8"/>
          <p:cNvSpPr>
            <a:spLocks noGrp="1"/>
          </p:cNvSpPr>
          <p:nvPr>
            <p:ph type="sldNum" sz="quarter" idx="12"/>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6F23EB07-10E0-4AEB-9EB8-8F1FFE960B4E}" type="slidenum">
              <a:rPr lang="en-US" sz="1600" smtClean="0">
                <a:latin typeface="Times New Roman" pitchFamily="18" charset="0"/>
              </a:rPr>
              <a:pPr eaLnBrk="1" hangingPunct="1">
                <a:buClrTx/>
                <a:buSzTx/>
                <a:buFontTx/>
                <a:buNone/>
                <a:defRPr/>
              </a:pPr>
              <a:t>47</a:t>
            </a:fld>
            <a:endParaRPr lang="en-US" sz="1600" dirty="0" smtClean="0">
              <a:latin typeface="Times New Roman" pitchFamily="18" charset="0"/>
            </a:endParaRPr>
          </a:p>
        </p:txBody>
      </p:sp>
      <p:sp>
        <p:nvSpPr>
          <p:cNvPr id="12293" name="Rectangle 14"/>
          <p:cNvSpPr>
            <a:spLocks noGrp="1" noChangeArrowheads="1"/>
          </p:cNvSpPr>
          <p:nvPr>
            <p:ph type="title" sz="quarter"/>
          </p:nvPr>
        </p:nvSpPr>
        <p:spPr/>
        <p:txBody>
          <a:bodyPr/>
          <a:lstStyle/>
          <a:p>
            <a:pPr eaLnBrk="1" hangingPunct="1"/>
            <a:r>
              <a:rPr lang="en-US" sz="3200" dirty="0" smtClean="0"/>
              <a:t>Patient Administrative Management (PAM)</a:t>
            </a:r>
          </a:p>
        </p:txBody>
      </p:sp>
      <p:graphicFrame>
        <p:nvGraphicFramePr>
          <p:cNvPr id="12294" name="Object 4"/>
          <p:cNvGraphicFramePr>
            <a:graphicFrameLocks noGrp="1" noChangeAspect="1"/>
          </p:cNvGraphicFramePr>
          <p:nvPr>
            <p:ph sz="quarter" idx="1"/>
            <p:extLst>
              <p:ext uri="{D42A27DB-BD31-4B8C-83A1-F6EECF244321}">
                <p14:modId xmlns:p14="http://schemas.microsoft.com/office/powerpoint/2010/main" val="548176400"/>
              </p:ext>
            </p:extLst>
          </p:nvPr>
        </p:nvGraphicFramePr>
        <p:xfrm>
          <a:off x="941721" y="1327944"/>
          <a:ext cx="854075" cy="854075"/>
        </p:xfrm>
        <a:graphic>
          <a:graphicData uri="http://schemas.openxmlformats.org/presentationml/2006/ole">
            <mc:AlternateContent xmlns:mc="http://schemas.openxmlformats.org/markup-compatibility/2006">
              <mc:Choice xmlns:v="urn:schemas-microsoft-com:vml" Requires="v">
                <p:oleObj spid="_x0000_s110655" name="Visio" r:id="rId4" imgW="854567" imgH="854761" progId="Visio.Drawing.11">
                  <p:embed/>
                </p:oleObj>
              </mc:Choice>
              <mc:Fallback>
                <p:oleObj name="Visio" r:id="rId4" imgW="854567" imgH="854761" progId="Visio.Drawing.11">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721" y="1327944"/>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5" name="Object 7"/>
          <p:cNvGraphicFramePr>
            <a:graphicFrameLocks noGrp="1" noChangeAspect="1"/>
          </p:cNvGraphicFramePr>
          <p:nvPr>
            <p:ph sz="quarter" idx="2"/>
          </p:nvPr>
        </p:nvGraphicFramePr>
        <p:xfrm>
          <a:off x="346075" y="2371725"/>
          <a:ext cx="854075" cy="854075"/>
        </p:xfrm>
        <a:graphic>
          <a:graphicData uri="http://schemas.openxmlformats.org/presentationml/2006/ole">
            <mc:AlternateContent xmlns:mc="http://schemas.openxmlformats.org/markup-compatibility/2006">
              <mc:Choice xmlns:v="urn:schemas-microsoft-com:vml" Requires="v">
                <p:oleObj spid="_x0000_s110656" name="Visio" r:id="rId6" imgW="854567" imgH="854761" progId="Visio.Drawing.11">
                  <p:embed/>
                </p:oleObj>
              </mc:Choice>
              <mc:Fallback>
                <p:oleObj name="Visio" r:id="rId6" imgW="854567" imgH="854761" progId="Visio.Drawing.11">
                  <p:embed/>
                  <p:pic>
                    <p:nvPicPr>
                      <p:cNvPr id="0" name=""/>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075" y="2371725"/>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6" name="Object 10"/>
          <p:cNvGraphicFramePr>
            <a:graphicFrameLocks noGrp="1" noChangeAspect="1"/>
          </p:cNvGraphicFramePr>
          <p:nvPr>
            <p:ph sz="quarter" idx="3"/>
          </p:nvPr>
        </p:nvGraphicFramePr>
        <p:xfrm>
          <a:off x="346075" y="3549650"/>
          <a:ext cx="854075" cy="854075"/>
        </p:xfrm>
        <a:graphic>
          <a:graphicData uri="http://schemas.openxmlformats.org/presentationml/2006/ole">
            <mc:AlternateContent xmlns:mc="http://schemas.openxmlformats.org/markup-compatibility/2006">
              <mc:Choice xmlns:v="urn:schemas-microsoft-com:vml" Requires="v">
                <p:oleObj spid="_x0000_s110657" name="Visio" r:id="rId8" imgW="854567" imgH="854761" progId="Visio.Drawing.11">
                  <p:embed/>
                </p:oleObj>
              </mc:Choice>
              <mc:Fallback>
                <p:oleObj name="Visio" r:id="rId8" imgW="854567" imgH="854761" progId="Visio.Drawing.11">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6075" y="3549650"/>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7" name="Object 13"/>
          <p:cNvGraphicFramePr>
            <a:graphicFrameLocks noGrp="1" noChangeAspect="1"/>
          </p:cNvGraphicFramePr>
          <p:nvPr>
            <p:ph sz="quarter" idx="4"/>
            <p:extLst>
              <p:ext uri="{D42A27DB-BD31-4B8C-83A1-F6EECF244321}">
                <p14:modId xmlns:p14="http://schemas.microsoft.com/office/powerpoint/2010/main" val="482165198"/>
              </p:ext>
            </p:extLst>
          </p:nvPr>
        </p:nvGraphicFramePr>
        <p:xfrm>
          <a:off x="1057607" y="4585346"/>
          <a:ext cx="854075" cy="854075"/>
        </p:xfrm>
        <a:graphic>
          <a:graphicData uri="http://schemas.openxmlformats.org/presentationml/2006/ole">
            <mc:AlternateContent xmlns:mc="http://schemas.openxmlformats.org/markup-compatibility/2006">
              <mc:Choice xmlns:v="urn:schemas-microsoft-com:vml" Requires="v">
                <p:oleObj spid="_x0000_s110658" name="Visio" r:id="rId10" imgW="854567" imgH="854761" progId="Visio.Drawing.11">
                  <p:embed/>
                </p:oleObj>
              </mc:Choice>
              <mc:Fallback>
                <p:oleObj name="Visio" r:id="rId10" imgW="854567" imgH="854761" progId="Visio.Drawing.11">
                  <p:embed/>
                  <p:pic>
                    <p:nvPicPr>
                      <p:cNvPr id="0" name=""/>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7607" y="4585346"/>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5" name="Rectangle 17"/>
          <p:cNvSpPr>
            <a:spLocks noChangeArrowheads="1"/>
          </p:cNvSpPr>
          <p:nvPr/>
        </p:nvSpPr>
        <p:spPr bwMode="auto">
          <a:xfrm>
            <a:off x="3090863" y="2312988"/>
            <a:ext cx="2457450" cy="21256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graphicFrame>
        <p:nvGraphicFramePr>
          <p:cNvPr id="12299" name="Object 16"/>
          <p:cNvGraphicFramePr>
            <a:graphicFrameLocks noChangeAspect="1"/>
          </p:cNvGraphicFramePr>
          <p:nvPr/>
        </p:nvGraphicFramePr>
        <p:xfrm>
          <a:off x="3381375" y="2427288"/>
          <a:ext cx="1917700" cy="1858962"/>
        </p:xfrm>
        <a:graphic>
          <a:graphicData uri="http://schemas.openxmlformats.org/presentationml/2006/ole">
            <mc:AlternateContent xmlns:mc="http://schemas.openxmlformats.org/markup-compatibility/2006">
              <mc:Choice xmlns:v="urn:schemas-microsoft-com:vml" Requires="v">
                <p:oleObj spid="_x0000_s110659" name="Visio" r:id="rId12" imgW="1537860" imgH="1490067" progId="Visio.Drawing.11">
                  <p:embed/>
                </p:oleObj>
              </mc:Choice>
              <mc:Fallback>
                <p:oleObj name="Visio" r:id="rId12" imgW="1537860" imgH="1490067" progId="Visio.Drawing.11">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1375" y="2427288"/>
                        <a:ext cx="1917700" cy="1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9" name="Rectangle 21"/>
          <p:cNvSpPr>
            <a:spLocks noChangeArrowheads="1"/>
          </p:cNvSpPr>
          <p:nvPr/>
        </p:nvSpPr>
        <p:spPr bwMode="auto">
          <a:xfrm>
            <a:off x="3090863" y="4549775"/>
            <a:ext cx="2457450" cy="688975"/>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2000" dirty="0">
                <a:effectLst>
                  <a:outerShdw blurRad="38100" dist="38100" dir="2700000" algn="tl">
                    <a:srgbClr val="000000">
                      <a:alpha val="43137"/>
                    </a:srgbClr>
                  </a:outerShdw>
                </a:effectLst>
                <a:latin typeface="GE Inspira" pitchFamily="34" charset="0"/>
                <a:cs typeface="+mn-cs"/>
              </a:rPr>
              <a:t>Master Patient ID Domain</a:t>
            </a:r>
          </a:p>
        </p:txBody>
      </p:sp>
      <p:sp>
        <p:nvSpPr>
          <p:cNvPr id="83990" name="Rectangle 22"/>
          <p:cNvSpPr>
            <a:spLocks noChangeArrowheads="1"/>
          </p:cNvSpPr>
          <p:nvPr/>
        </p:nvSpPr>
        <p:spPr bwMode="auto">
          <a:xfrm>
            <a:off x="3097213" y="1624013"/>
            <a:ext cx="4903787" cy="571500"/>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chemeClr val="bg1"/>
              </a:buClr>
              <a:buSzPct val="100000"/>
              <a:buFont typeface="Wingdings" pitchFamily="2" charset="2"/>
              <a:buNone/>
              <a:defRPr/>
            </a:pPr>
            <a:r>
              <a:rPr lang="en-US" sz="1800" dirty="0">
                <a:solidFill>
                  <a:srgbClr val="FFFFFF"/>
                </a:solidFill>
                <a:effectLst>
                  <a:outerShdw blurRad="38100" dist="38100" dir="2700000" algn="tl">
                    <a:srgbClr val="000000">
                      <a:alpha val="43137"/>
                    </a:srgbClr>
                  </a:outerShdw>
                </a:effectLst>
                <a:latin typeface="GE Inspira" pitchFamily="34" charset="0"/>
                <a:cs typeface="+mn-cs"/>
              </a:rPr>
              <a:t>Administration and Service Functions</a:t>
            </a:r>
          </a:p>
        </p:txBody>
      </p:sp>
      <p:sp>
        <p:nvSpPr>
          <p:cNvPr id="83997" name="Rectangle 29"/>
          <p:cNvSpPr>
            <a:spLocks noChangeArrowheads="1"/>
          </p:cNvSpPr>
          <p:nvPr/>
        </p:nvSpPr>
        <p:spPr bwMode="auto">
          <a:xfrm>
            <a:off x="5673725" y="4954588"/>
            <a:ext cx="2327275" cy="28416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MPI Service</a:t>
            </a:r>
          </a:p>
        </p:txBody>
      </p:sp>
      <p:sp>
        <p:nvSpPr>
          <p:cNvPr id="83999" name="Line 31"/>
          <p:cNvSpPr>
            <a:spLocks noChangeShapeType="1"/>
          </p:cNvSpPr>
          <p:nvPr/>
        </p:nvSpPr>
        <p:spPr bwMode="auto">
          <a:xfrm>
            <a:off x="1787525" y="1909763"/>
            <a:ext cx="346075" cy="465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0" name="Line 32"/>
          <p:cNvSpPr>
            <a:spLocks noChangeShapeType="1"/>
          </p:cNvSpPr>
          <p:nvPr/>
        </p:nvSpPr>
        <p:spPr bwMode="auto">
          <a:xfrm>
            <a:off x="755650" y="2810318"/>
            <a:ext cx="137795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1" name="Line 33"/>
          <p:cNvSpPr>
            <a:spLocks noChangeShapeType="1"/>
          </p:cNvSpPr>
          <p:nvPr/>
        </p:nvSpPr>
        <p:spPr bwMode="auto">
          <a:xfrm flipV="1">
            <a:off x="1176338" y="3694113"/>
            <a:ext cx="957262" cy="31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2" name="Line 34"/>
          <p:cNvSpPr>
            <a:spLocks noChangeShapeType="1"/>
          </p:cNvSpPr>
          <p:nvPr/>
        </p:nvSpPr>
        <p:spPr bwMode="auto">
          <a:xfrm flipV="1">
            <a:off x="1858963" y="4549774"/>
            <a:ext cx="274637" cy="284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3" name="Line 35"/>
          <p:cNvSpPr>
            <a:spLocks noChangeShapeType="1"/>
          </p:cNvSpPr>
          <p:nvPr/>
        </p:nvSpPr>
        <p:spPr bwMode="auto">
          <a:xfrm>
            <a:off x="2133600" y="1898244"/>
            <a:ext cx="0" cy="3028950"/>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84004" name="Text Box 36"/>
          <p:cNvSpPr txBox="1">
            <a:spLocks noChangeArrowheads="1"/>
          </p:cNvSpPr>
          <p:nvPr/>
        </p:nvSpPr>
        <p:spPr bwMode="auto">
          <a:xfrm>
            <a:off x="1203658" y="3114675"/>
            <a:ext cx="56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84007" name="Rectangle 39"/>
          <p:cNvSpPr>
            <a:spLocks noChangeArrowheads="1"/>
          </p:cNvSpPr>
          <p:nvPr/>
        </p:nvSpPr>
        <p:spPr bwMode="auto">
          <a:xfrm>
            <a:off x="2384425" y="5870575"/>
            <a:ext cx="450850" cy="2270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08" name="Text Box 40"/>
          <p:cNvSpPr txBox="1">
            <a:spLocks noChangeArrowheads="1"/>
          </p:cNvSpPr>
          <p:nvPr/>
        </p:nvSpPr>
        <p:spPr bwMode="auto">
          <a:xfrm>
            <a:off x="2840038" y="5816600"/>
            <a:ext cx="391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defined in IHE Technical Framework</a:t>
            </a:r>
          </a:p>
        </p:txBody>
      </p:sp>
      <p:sp>
        <p:nvSpPr>
          <p:cNvPr id="84009" name="Rectangle 41"/>
          <p:cNvSpPr>
            <a:spLocks noChangeArrowheads="1"/>
          </p:cNvSpPr>
          <p:nvPr/>
        </p:nvSpPr>
        <p:spPr bwMode="auto">
          <a:xfrm>
            <a:off x="2384425" y="6205538"/>
            <a:ext cx="450850" cy="2270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84010" name="Text Box 42"/>
          <p:cNvSpPr txBox="1">
            <a:spLocks noChangeArrowheads="1"/>
          </p:cNvSpPr>
          <p:nvPr/>
        </p:nvSpPr>
        <p:spPr bwMode="auto">
          <a:xfrm>
            <a:off x="2840038" y="6151563"/>
            <a:ext cx="224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out of IHE scope</a:t>
            </a:r>
          </a:p>
        </p:txBody>
      </p:sp>
      <p:sp>
        <p:nvSpPr>
          <p:cNvPr id="84011" name="Rectangle 43"/>
          <p:cNvSpPr>
            <a:spLocks noChangeArrowheads="1"/>
          </p:cNvSpPr>
          <p:nvPr/>
        </p:nvSpPr>
        <p:spPr bwMode="auto">
          <a:xfrm rot="-5400000">
            <a:off x="1412484" y="3113480"/>
            <a:ext cx="2374107" cy="782641"/>
          </a:xfrm>
          <a:prstGeom prst="rect">
            <a:avLst/>
          </a:prstGeom>
          <a:solidFill>
            <a:schemeClr val="hlink"/>
          </a:solidFill>
          <a:ln w="9525">
            <a:solidFill>
              <a:schemeClr val="tx1"/>
            </a:solidFill>
            <a:miter lim="800000"/>
            <a:headEnd/>
            <a:tailEnd/>
          </a:ln>
          <a:effectLst>
            <a:outerShdw dist="35921" dir="2700000" algn="ctr" rotWithShape="0">
              <a:schemeClr val="bg2"/>
            </a:outerShdw>
            <a:softEdge rad="165100"/>
          </a:effectLs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Patient </a:t>
            </a: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Adminstration</a:t>
            </a: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 Management (PAM)</a:t>
            </a: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Tree>
    <p:extLst>
      <p:ext uri="{BB962C8B-B14F-4D97-AF65-F5344CB8AC3E}">
        <p14:creationId xmlns:p14="http://schemas.microsoft.com/office/powerpoint/2010/main" val="1140003736"/>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989"/>
                                        </p:tgtEl>
                                        <p:attrNameLst>
                                          <p:attrName>style.visibility</p:attrName>
                                        </p:attrNameLst>
                                      </p:cBhvr>
                                      <p:to>
                                        <p:strVal val="visible"/>
                                      </p:to>
                                    </p:set>
                                    <p:animEffect transition="in" filter="wipe(up)">
                                      <p:cBhvr>
                                        <p:cTn id="7" dur="500"/>
                                        <p:tgtEl>
                                          <p:spTgt spid="8398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3997"/>
                                        </p:tgtEl>
                                        <p:attrNameLst>
                                          <p:attrName>style.visibility</p:attrName>
                                        </p:attrNameLst>
                                      </p:cBhvr>
                                      <p:to>
                                        <p:strVal val="visible"/>
                                      </p:to>
                                    </p:set>
                                    <p:animEffect transition="in" filter="wipe(up)">
                                      <p:cBhvr>
                                        <p:cTn id="10" dur="500"/>
                                        <p:tgtEl>
                                          <p:spTgt spid="83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89" grpId="0" animBg="1"/>
      <p:bldP spid="8399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PAM Process Flow Diagram</a:t>
            </a:r>
          </a:p>
        </p:txBody>
      </p:sp>
      <p:sp>
        <p:nvSpPr>
          <p:cNvPr id="3" name="Date Placeholder 2"/>
          <p:cNvSpPr>
            <a:spLocks noGrp="1"/>
          </p:cNvSpPr>
          <p:nvPr>
            <p:ph type="dt" sz="quarter" idx="10"/>
          </p:nvPr>
        </p:nvSpPr>
        <p:spPr/>
        <p:txBody>
          <a:bodyPr/>
          <a:lstStyle/>
          <a:p>
            <a:pPr>
              <a:defRPr/>
            </a:pPr>
            <a:fld id="{10B227DA-61B1-48C3-84EC-4192DE00D731}" type="datetime4">
              <a:rPr lang="en-US" smtClean="0"/>
              <a:pPr>
                <a:defRPr/>
              </a:pPr>
              <a:t>March 7, 2012</a:t>
            </a:fld>
            <a:endParaRPr lang="en-US" dirty="0"/>
          </a:p>
        </p:txBody>
      </p:sp>
      <p:sp>
        <p:nvSpPr>
          <p:cNvPr id="4" name="Slide Number Placeholder 3"/>
          <p:cNvSpPr>
            <a:spLocks noGrp="1"/>
          </p:cNvSpPr>
          <p:nvPr>
            <p:ph type="sldNum" sz="quarter" idx="11"/>
          </p:nvPr>
        </p:nvSpPr>
        <p:spPr/>
        <p:txBody>
          <a:bodyPr/>
          <a:lstStyle/>
          <a:p>
            <a:pPr>
              <a:defRPr/>
            </a:pPr>
            <a:fld id="{65CD725C-C410-408F-9092-57ABACA0255D}" type="slidenum">
              <a:rPr lang="en-US" smtClean="0"/>
              <a:pPr>
                <a:defRPr/>
              </a:pPr>
              <a:t>48</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371600"/>
            <a:ext cx="6724650"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80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1"/>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9A46B79B-6311-4E8D-BDC1-6BABA6EE4516}"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58371" name="Slide Number Placeholder 2"/>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FBEB3E6B-F4E5-459B-850F-9AEA3D2A258C}" type="slidenum">
              <a:rPr lang="en-US" sz="1600" smtClean="0">
                <a:latin typeface="Times New Roman" pitchFamily="18" charset="0"/>
              </a:rPr>
              <a:pPr eaLnBrk="1" hangingPunct="1">
                <a:buClrTx/>
                <a:buSzTx/>
                <a:buFontTx/>
                <a:buNone/>
                <a:defRPr/>
              </a:pPr>
              <a:t>49</a:t>
            </a:fld>
            <a:endParaRPr lang="en-US" sz="1600" dirty="0" smtClean="0">
              <a:latin typeface="Times New Roman" pitchFamily="18" charset="0"/>
            </a:endParaRP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057275"/>
            <a:ext cx="6715125"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685800" y="38100"/>
            <a:ext cx="7772400" cy="863600"/>
          </a:xfrm>
          <a:prstGeom prst="rect">
            <a:avLst/>
          </a:prstGeom>
        </p:spPr>
        <p:txBody>
          <a:bodyPr/>
          <a:lstStyle>
            <a:lvl1pPr algn="ctr" rtl="0" eaLnBrk="1" fontAlgn="base" hangingPunct="1">
              <a:spcBef>
                <a:spcPct val="0"/>
              </a:spcBef>
              <a:spcAft>
                <a:spcPct val="0"/>
              </a:spcAft>
              <a:defRPr sz="4400">
                <a:solidFill>
                  <a:schemeClr val="bg2"/>
                </a:solidFill>
                <a:latin typeface="+mj-lt"/>
                <a:ea typeface="+mj-ea"/>
                <a:cs typeface="+mj-cs"/>
              </a:defRPr>
            </a:lvl1pPr>
            <a:lvl2pPr algn="ctr" rtl="0" eaLnBrk="1" fontAlgn="base" hangingPunct="1">
              <a:spcBef>
                <a:spcPct val="0"/>
              </a:spcBef>
              <a:spcAft>
                <a:spcPct val="0"/>
              </a:spcAft>
              <a:defRPr sz="4400">
                <a:solidFill>
                  <a:schemeClr val="bg2"/>
                </a:solidFill>
                <a:latin typeface="Arial" pitchFamily="34" charset="0"/>
              </a:defRPr>
            </a:lvl2pPr>
            <a:lvl3pPr algn="ctr" rtl="0" eaLnBrk="1" fontAlgn="base" hangingPunct="1">
              <a:spcBef>
                <a:spcPct val="0"/>
              </a:spcBef>
              <a:spcAft>
                <a:spcPct val="0"/>
              </a:spcAft>
              <a:defRPr sz="4400">
                <a:solidFill>
                  <a:schemeClr val="bg2"/>
                </a:solidFill>
                <a:latin typeface="Arial" pitchFamily="34" charset="0"/>
              </a:defRPr>
            </a:lvl3pPr>
            <a:lvl4pPr algn="ctr" rtl="0" eaLnBrk="1" fontAlgn="base" hangingPunct="1">
              <a:spcBef>
                <a:spcPct val="0"/>
              </a:spcBef>
              <a:spcAft>
                <a:spcPct val="0"/>
              </a:spcAft>
              <a:defRPr sz="4400">
                <a:solidFill>
                  <a:schemeClr val="bg2"/>
                </a:solidFill>
                <a:latin typeface="Arial" pitchFamily="34" charset="0"/>
              </a:defRPr>
            </a:lvl4pPr>
            <a:lvl5pPr algn="ctr" rtl="0" eaLnBrk="1" fontAlgn="base" hangingPunct="1">
              <a:spcBef>
                <a:spcPct val="0"/>
              </a:spcBef>
              <a:spcAft>
                <a:spcPct val="0"/>
              </a:spcAft>
              <a:defRPr sz="4400">
                <a:solidFill>
                  <a:schemeClr val="bg2"/>
                </a:solidFill>
                <a:latin typeface="Arial" pitchFamily="34" charset="0"/>
              </a:defRPr>
            </a:lvl5pPr>
            <a:lvl6pPr marL="457200" algn="ctr" rtl="0" eaLnBrk="1" fontAlgn="base" hangingPunct="1">
              <a:spcBef>
                <a:spcPct val="0"/>
              </a:spcBef>
              <a:spcAft>
                <a:spcPct val="0"/>
              </a:spcAft>
              <a:defRPr sz="4400">
                <a:solidFill>
                  <a:schemeClr val="bg2"/>
                </a:solidFill>
                <a:latin typeface="Arial" pitchFamily="34" charset="0"/>
              </a:defRPr>
            </a:lvl6pPr>
            <a:lvl7pPr marL="914400" algn="ctr" rtl="0" eaLnBrk="1" fontAlgn="base" hangingPunct="1">
              <a:spcBef>
                <a:spcPct val="0"/>
              </a:spcBef>
              <a:spcAft>
                <a:spcPct val="0"/>
              </a:spcAft>
              <a:defRPr sz="4400">
                <a:solidFill>
                  <a:schemeClr val="bg2"/>
                </a:solidFill>
                <a:latin typeface="Arial" pitchFamily="34" charset="0"/>
              </a:defRPr>
            </a:lvl7pPr>
            <a:lvl8pPr marL="1371600" algn="ctr" rtl="0" eaLnBrk="1" fontAlgn="base" hangingPunct="1">
              <a:spcBef>
                <a:spcPct val="0"/>
              </a:spcBef>
              <a:spcAft>
                <a:spcPct val="0"/>
              </a:spcAft>
              <a:defRPr sz="4400">
                <a:solidFill>
                  <a:schemeClr val="bg2"/>
                </a:solidFill>
                <a:latin typeface="Arial" pitchFamily="34" charset="0"/>
              </a:defRPr>
            </a:lvl8pPr>
            <a:lvl9pPr marL="1828800" algn="ctr" rtl="0" eaLnBrk="1" fontAlgn="base" hangingPunct="1">
              <a:spcBef>
                <a:spcPct val="0"/>
              </a:spcBef>
              <a:spcAft>
                <a:spcPct val="0"/>
              </a:spcAft>
              <a:defRPr sz="4400">
                <a:solidFill>
                  <a:schemeClr val="bg2"/>
                </a:solidFill>
                <a:latin typeface="Arial" pitchFamily="34" charset="0"/>
              </a:defRPr>
            </a:lvl9pPr>
          </a:lstStyle>
          <a:p>
            <a:pPr>
              <a:buClr>
                <a:schemeClr val="bg1"/>
              </a:buClr>
              <a:buSzPct val="100000"/>
              <a:buFont typeface="Wingdings" pitchFamily="2" charset="2"/>
              <a:buNone/>
              <a:defRPr/>
            </a:pPr>
            <a:r>
              <a:rPr lang="en-US" dirty="0" smtClean="0">
                <a:effectLst>
                  <a:outerShdw blurRad="38100" dist="38100" dir="2700000" algn="tl">
                    <a:srgbClr val="000000">
                      <a:alpha val="43137"/>
                    </a:srgbClr>
                  </a:outerShdw>
                </a:effectLst>
              </a:rPr>
              <a:t>A PAM Process Flow Diagram</a:t>
            </a:r>
            <a:endParaRPr lang="en-US" dirty="0">
              <a:effectLst>
                <a:outerShdw blurRad="38100" dist="38100" dir="2700000" algn="tl">
                  <a:srgbClr val="000000">
                    <a:alpha val="43137"/>
                  </a:srgbClr>
                </a:outerShdw>
              </a:effectLst>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
            <a:ext cx="8153400" cy="863600"/>
          </a:xfrm>
        </p:spPr>
        <p:txBody>
          <a:bodyPr/>
          <a:lstStyle/>
          <a:p>
            <a:r>
              <a:rPr lang="en-US" dirty="0"/>
              <a:t>What Problem is Being Solved?</a:t>
            </a:r>
          </a:p>
        </p:txBody>
      </p:sp>
      <p:sp>
        <p:nvSpPr>
          <p:cNvPr id="3" name="Content Placeholder 2"/>
          <p:cNvSpPr>
            <a:spLocks noGrp="1"/>
          </p:cNvSpPr>
          <p:nvPr>
            <p:ph idx="1"/>
          </p:nvPr>
        </p:nvSpPr>
        <p:spPr/>
        <p:txBody>
          <a:bodyPr/>
          <a:lstStyle/>
          <a:p>
            <a:pPr marL="0" indent="0" eaLnBrk="1" hangingPunct="1">
              <a:buNone/>
              <a:defRPr/>
            </a:pPr>
            <a:r>
              <a:rPr lang="en-US" dirty="0"/>
              <a:t>Problem statement: </a:t>
            </a:r>
          </a:p>
          <a:p>
            <a:pPr eaLnBrk="1" hangingPunct="1">
              <a:defRPr/>
            </a:pPr>
            <a:r>
              <a:rPr lang="en-US" b="0" dirty="0"/>
              <a:t>How can we correctly identify and manage patients across boundaries (with different demographics/identifiers in different systems) to accommodate the </a:t>
            </a:r>
            <a:r>
              <a:rPr lang="en-US" b="0" dirty="0" smtClean="0"/>
              <a:t>exchange </a:t>
            </a:r>
            <a:r>
              <a:rPr lang="en-US" b="0" dirty="0"/>
              <a:t>of health information using a standards-based approach with a high degree of assurance that the information is about the correct patient?</a:t>
            </a:r>
          </a:p>
          <a:p>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5</a:t>
            </a:fld>
            <a:endParaRPr lang="en-US" dirty="0"/>
          </a:p>
        </p:txBody>
      </p:sp>
    </p:spTree>
    <p:extLst>
      <p:ext uri="{BB962C8B-B14F-4D97-AF65-F5344CB8AC3E}">
        <p14:creationId xmlns:p14="http://schemas.microsoft.com/office/powerpoint/2010/main" val="420456229"/>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 Transaction Diagram</a:t>
            </a:r>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50</a:t>
            </a:fld>
            <a:endParaRPr lang="en-US" dirty="0"/>
          </a:p>
        </p:txBody>
      </p:sp>
      <p:sp>
        <p:nvSpPr>
          <p:cNvPr id="6" name="Rectangle 3"/>
          <p:cNvSpPr>
            <a:spLocks noChangeArrowheads="1"/>
          </p:cNvSpPr>
          <p:nvPr/>
        </p:nvSpPr>
        <p:spPr bwMode="auto">
          <a:xfrm>
            <a:off x="304800" y="1771650"/>
            <a:ext cx="2514600" cy="685800"/>
          </a:xfrm>
          <a:prstGeom prst="rect">
            <a:avLst/>
          </a:prstGeom>
          <a:solidFill>
            <a:srgbClr val="1E4880"/>
          </a:solidFill>
          <a:ln w="15840">
            <a:solidFill>
              <a:srgbClr val="FFFFFF"/>
            </a:solidFill>
            <a:miter lim="800000"/>
            <a:headEnd/>
            <a:tailEnd/>
          </a:ln>
          <a:effectLst>
            <a:outerShdw dist="35921" dir="2700000" algn="ctr" rotWithShape="0">
              <a:srgbClr val="808080"/>
            </a:outerShdw>
          </a:effectLst>
        </p:spPr>
        <p:txBody>
          <a:bodyPr wrap="none" lIns="90000" tIns="46800" rIns="90000" bIns="46800" anchor="ctr"/>
          <a:lstStyle/>
          <a:p>
            <a:pPr defTabSz="449263" eaLnBrk="0" hangingPunct="0">
              <a:buClr>
                <a:srgbClr val="FFFFFF"/>
              </a:buClr>
              <a:buSzPct val="100000"/>
              <a:buFont typeface="Arial Unicode MS"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Patient Demographics </a:t>
            </a:r>
            <a:br>
              <a:rPr lang="en-GB" sz="1800" dirty="0">
                <a:solidFill>
                  <a:srgbClr val="FFFFFF"/>
                </a:solidFill>
                <a:effectLst>
                  <a:outerShdw blurRad="38100" dist="38100" dir="2700000" algn="tl">
                    <a:srgbClr val="000000">
                      <a:alpha val="43137"/>
                    </a:srgbClr>
                  </a:outerShdw>
                </a:effectLst>
                <a:latin typeface="Arial Unicode MS" pitchFamily="32" charset="0"/>
                <a:cs typeface="+mn-cs"/>
              </a:rPr>
            </a:b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Supplier</a:t>
            </a:r>
          </a:p>
        </p:txBody>
      </p:sp>
      <p:sp>
        <p:nvSpPr>
          <p:cNvPr id="7" name="Rectangle 4"/>
          <p:cNvSpPr>
            <a:spLocks noChangeArrowheads="1"/>
          </p:cNvSpPr>
          <p:nvPr/>
        </p:nvSpPr>
        <p:spPr bwMode="auto">
          <a:xfrm>
            <a:off x="6172200" y="1771650"/>
            <a:ext cx="2514600" cy="685800"/>
          </a:xfrm>
          <a:prstGeom prst="rect">
            <a:avLst/>
          </a:prstGeom>
          <a:solidFill>
            <a:srgbClr val="1E4880"/>
          </a:solidFill>
          <a:ln w="15840">
            <a:solidFill>
              <a:srgbClr val="FFFFFF"/>
            </a:solidFill>
            <a:miter lim="800000"/>
            <a:headEnd/>
            <a:tailEnd/>
          </a:ln>
          <a:effectLst>
            <a:outerShdw dist="35921" dir="2700000" algn="ctr" rotWithShape="0">
              <a:srgbClr val="808080"/>
            </a:outerShdw>
          </a:effectLst>
        </p:spPr>
        <p:txBody>
          <a:bodyPr wrap="none" lIns="90000" tIns="46800" rIns="90000" bIns="46800" anchor="ctr"/>
          <a:lstStyle/>
          <a:p>
            <a:pPr defTabSz="449263" eaLnBrk="0" hangingPunct="0">
              <a:buClr>
                <a:srgbClr val="FFFFFF"/>
              </a:buClr>
              <a:buSzPct val="100000"/>
              <a:buFont typeface="Arial Unicode MS"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Patient Demographics </a:t>
            </a:r>
            <a:br>
              <a:rPr lang="en-GB" sz="1800" dirty="0">
                <a:solidFill>
                  <a:srgbClr val="FFFFFF"/>
                </a:solidFill>
                <a:effectLst>
                  <a:outerShdw blurRad="38100" dist="38100" dir="2700000" algn="tl">
                    <a:srgbClr val="000000">
                      <a:alpha val="43137"/>
                    </a:srgbClr>
                  </a:outerShdw>
                </a:effectLst>
                <a:latin typeface="Arial Unicode MS" pitchFamily="32" charset="0"/>
                <a:cs typeface="+mn-cs"/>
              </a:rPr>
            </a:b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Consumer</a:t>
            </a:r>
          </a:p>
        </p:txBody>
      </p:sp>
      <p:cxnSp>
        <p:nvCxnSpPr>
          <p:cNvPr id="8" name="AutoShape 5"/>
          <p:cNvCxnSpPr>
            <a:cxnSpLocks noChangeShapeType="1"/>
            <a:stCxn id="6" idx="3"/>
            <a:endCxn id="7" idx="1"/>
          </p:cNvCxnSpPr>
          <p:nvPr/>
        </p:nvCxnSpPr>
        <p:spPr bwMode="auto">
          <a:xfrm>
            <a:off x="2827338" y="2114550"/>
            <a:ext cx="3336925" cy="0"/>
          </a:xfrm>
          <a:prstGeom prst="straightConnector1">
            <a:avLst/>
          </a:prstGeom>
          <a:noFill/>
          <a:ln w="38100">
            <a:solidFill>
              <a:srgbClr val="FFFFFF"/>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cxnSp>
      <p:sp>
        <p:nvSpPr>
          <p:cNvPr id="9" name="Text Box 6"/>
          <p:cNvSpPr txBox="1">
            <a:spLocks noChangeArrowheads="1"/>
          </p:cNvSpPr>
          <p:nvPr/>
        </p:nvSpPr>
        <p:spPr bwMode="auto">
          <a:xfrm>
            <a:off x="3048000" y="1200150"/>
            <a:ext cx="26670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bg1"/>
              </a:buClr>
              <a:buSzPct val="100000"/>
              <a:buFont typeface="Wingdings" pitchFamily="2" charset="2"/>
              <a:buNone/>
              <a:defRPr/>
            </a:pPr>
            <a:r>
              <a:rPr lang="fr-FR" sz="1800" dirty="0">
                <a:effectLst>
                  <a:outerShdw blurRad="38100" dist="38100" dir="2700000" algn="tl">
                    <a:srgbClr val="000000">
                      <a:alpha val="43137"/>
                    </a:srgbClr>
                  </a:outerShdw>
                </a:effectLst>
                <a:cs typeface="+mn-cs"/>
              </a:rPr>
              <a:t>Patient Identity Management </a:t>
            </a:r>
            <a:br>
              <a:rPr lang="fr-FR" sz="1800" dirty="0">
                <a:effectLst>
                  <a:outerShdw blurRad="38100" dist="38100" dir="2700000" algn="tl">
                    <a:srgbClr val="000000">
                      <a:alpha val="43137"/>
                    </a:srgbClr>
                  </a:outerShdw>
                </a:effectLst>
                <a:cs typeface="+mn-cs"/>
              </a:rPr>
            </a:br>
            <a:r>
              <a:rPr lang="fr-FR" sz="1800" dirty="0">
                <a:effectLst>
                  <a:outerShdw blurRad="38100" dist="38100" dir="2700000" algn="tl">
                    <a:srgbClr val="000000">
                      <a:alpha val="43137"/>
                    </a:srgbClr>
                  </a:outerShdw>
                </a:effectLst>
                <a:cs typeface="+mn-cs"/>
              </a:rPr>
              <a:t>(ITI-30)</a:t>
            </a:r>
          </a:p>
        </p:txBody>
      </p:sp>
      <p:sp>
        <p:nvSpPr>
          <p:cNvPr id="10" name="Rectangle 7"/>
          <p:cNvSpPr>
            <a:spLocks noChangeArrowheads="1"/>
          </p:cNvSpPr>
          <p:nvPr/>
        </p:nvSpPr>
        <p:spPr bwMode="auto">
          <a:xfrm>
            <a:off x="304800" y="2973388"/>
            <a:ext cx="2514600" cy="685800"/>
          </a:xfrm>
          <a:prstGeom prst="rect">
            <a:avLst/>
          </a:prstGeom>
          <a:solidFill>
            <a:srgbClr val="1E4880"/>
          </a:solidFill>
          <a:ln w="15840">
            <a:solidFill>
              <a:srgbClr val="FFFFFF"/>
            </a:solidFill>
            <a:miter lim="800000"/>
            <a:headEnd/>
            <a:tailEnd/>
          </a:ln>
          <a:effectLst>
            <a:outerShdw dist="35921" dir="2700000" algn="ctr" rotWithShape="0">
              <a:srgbClr val="808080"/>
            </a:outerShdw>
          </a:effectLst>
        </p:spPr>
        <p:txBody>
          <a:bodyPr wrap="none" lIns="90000" tIns="46800" rIns="90000" bIns="46800" anchor="ctr"/>
          <a:lstStyle/>
          <a:p>
            <a:pPr defTabSz="449263" eaLnBrk="0" hangingPunct="0">
              <a:buClr>
                <a:srgbClr val="FFFFFF"/>
              </a:buClr>
              <a:buSzPct val="100000"/>
              <a:buFont typeface="Arial Unicode MS"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Patient Encounter </a:t>
            </a:r>
            <a:br>
              <a:rPr lang="en-GB" sz="1800" dirty="0">
                <a:solidFill>
                  <a:srgbClr val="FFFFFF"/>
                </a:solidFill>
                <a:effectLst>
                  <a:outerShdw blurRad="38100" dist="38100" dir="2700000" algn="tl">
                    <a:srgbClr val="000000">
                      <a:alpha val="43137"/>
                    </a:srgbClr>
                  </a:outerShdw>
                </a:effectLst>
                <a:latin typeface="Arial Unicode MS" pitchFamily="32" charset="0"/>
                <a:cs typeface="+mn-cs"/>
              </a:rPr>
            </a:b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Supplier</a:t>
            </a:r>
          </a:p>
        </p:txBody>
      </p:sp>
      <p:sp>
        <p:nvSpPr>
          <p:cNvPr id="11" name="Rectangle 8"/>
          <p:cNvSpPr>
            <a:spLocks noChangeArrowheads="1"/>
          </p:cNvSpPr>
          <p:nvPr/>
        </p:nvSpPr>
        <p:spPr bwMode="auto">
          <a:xfrm>
            <a:off x="6172200" y="2973388"/>
            <a:ext cx="2514600" cy="685800"/>
          </a:xfrm>
          <a:prstGeom prst="rect">
            <a:avLst/>
          </a:prstGeom>
          <a:solidFill>
            <a:srgbClr val="1E4880"/>
          </a:solidFill>
          <a:ln w="15840">
            <a:solidFill>
              <a:srgbClr val="FFFFFF"/>
            </a:solidFill>
            <a:miter lim="800000"/>
            <a:headEnd/>
            <a:tailEnd/>
          </a:ln>
          <a:effectLst>
            <a:outerShdw dist="35921" dir="2700000" algn="ctr" rotWithShape="0">
              <a:srgbClr val="808080"/>
            </a:outerShdw>
          </a:effectLst>
        </p:spPr>
        <p:txBody>
          <a:bodyPr wrap="none" lIns="90000" tIns="46800" rIns="90000" bIns="46800" anchor="ctr"/>
          <a:lstStyle/>
          <a:p>
            <a:pPr defTabSz="449263" eaLnBrk="0" hangingPunct="0">
              <a:buClr>
                <a:srgbClr val="FFFFFF"/>
              </a:buClr>
              <a:buSzPct val="100000"/>
              <a:buFont typeface="Arial Unicode MS"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Patient Encounter </a:t>
            </a:r>
            <a:br>
              <a:rPr lang="en-GB" sz="1800" dirty="0">
                <a:solidFill>
                  <a:srgbClr val="FFFFFF"/>
                </a:solidFill>
                <a:effectLst>
                  <a:outerShdw blurRad="38100" dist="38100" dir="2700000" algn="tl">
                    <a:srgbClr val="000000">
                      <a:alpha val="43137"/>
                    </a:srgbClr>
                  </a:outerShdw>
                </a:effectLst>
                <a:latin typeface="Arial Unicode MS" pitchFamily="32" charset="0"/>
                <a:cs typeface="+mn-cs"/>
              </a:rPr>
            </a:br>
            <a:r>
              <a:rPr lang="en-GB" sz="1800" dirty="0">
                <a:solidFill>
                  <a:srgbClr val="FFFFFF"/>
                </a:solidFill>
                <a:effectLst>
                  <a:outerShdw blurRad="38100" dist="38100" dir="2700000" algn="tl">
                    <a:srgbClr val="000000">
                      <a:alpha val="43137"/>
                    </a:srgbClr>
                  </a:outerShdw>
                </a:effectLst>
                <a:latin typeface="Arial Unicode MS" pitchFamily="32" charset="0"/>
                <a:cs typeface="+mn-cs"/>
              </a:rPr>
              <a:t>Consumer</a:t>
            </a:r>
          </a:p>
        </p:txBody>
      </p:sp>
      <p:cxnSp>
        <p:nvCxnSpPr>
          <p:cNvPr id="12" name="AutoShape 9"/>
          <p:cNvCxnSpPr>
            <a:cxnSpLocks noChangeShapeType="1"/>
            <a:stCxn id="10" idx="3"/>
            <a:endCxn id="11" idx="1"/>
          </p:cNvCxnSpPr>
          <p:nvPr/>
        </p:nvCxnSpPr>
        <p:spPr bwMode="auto">
          <a:xfrm>
            <a:off x="2827338" y="3316288"/>
            <a:ext cx="3336925" cy="0"/>
          </a:xfrm>
          <a:prstGeom prst="straightConnector1">
            <a:avLst/>
          </a:prstGeom>
          <a:noFill/>
          <a:ln w="38100">
            <a:solidFill>
              <a:srgbClr val="FFFFFF"/>
            </a:solidFill>
            <a:round/>
            <a:headEnd/>
            <a:tailEnd type="triangle" w="med" len="med"/>
          </a:ln>
          <a:effectLst>
            <a:outerShdw dist="35921" dir="2700000" algn="ctr" rotWithShape="0">
              <a:schemeClr val="tx1"/>
            </a:outerShdw>
          </a:effectLst>
          <a:extLst>
            <a:ext uri="{909E8E84-426E-40dd-AFC4-6F175D3DCCD1}">
              <a14:hiddenFill xmlns:a14="http://schemas.microsoft.com/office/drawing/2010/main">
                <a:noFill/>
              </a14:hiddenFill>
            </a:ext>
          </a:extLst>
        </p:spPr>
      </p:cxnSp>
      <p:sp>
        <p:nvSpPr>
          <p:cNvPr id="13" name="Text Box 10"/>
          <p:cNvSpPr txBox="1">
            <a:spLocks noChangeArrowheads="1"/>
          </p:cNvSpPr>
          <p:nvPr/>
        </p:nvSpPr>
        <p:spPr bwMode="auto">
          <a:xfrm>
            <a:off x="2971800" y="3348038"/>
            <a:ext cx="35052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bg1"/>
              </a:buClr>
              <a:buSzPct val="100000"/>
              <a:buFont typeface="Wingdings" pitchFamily="2" charset="2"/>
              <a:buNone/>
              <a:defRPr/>
            </a:pPr>
            <a:r>
              <a:rPr lang="fr-FR" sz="1600" dirty="0">
                <a:effectLst>
                  <a:outerShdw blurRad="38100" dist="38100" dir="2700000" algn="tl">
                    <a:srgbClr val="000000">
                      <a:alpha val="43137"/>
                    </a:srgbClr>
                  </a:outerShdw>
                </a:effectLst>
                <a:cs typeface="+mn-cs"/>
              </a:rPr>
              <a:t>Patient Encounter </a:t>
            </a:r>
            <a:br>
              <a:rPr lang="fr-FR" sz="1600" dirty="0">
                <a:effectLst>
                  <a:outerShdw blurRad="38100" dist="38100" dir="2700000" algn="tl">
                    <a:srgbClr val="000000">
                      <a:alpha val="43137"/>
                    </a:srgbClr>
                  </a:outerShdw>
                </a:effectLst>
                <a:cs typeface="+mn-cs"/>
              </a:rPr>
            </a:br>
            <a:r>
              <a:rPr lang="fr-FR" sz="1600" dirty="0">
                <a:effectLst>
                  <a:outerShdw blurRad="38100" dist="38100" dir="2700000" algn="tl">
                    <a:srgbClr val="000000">
                      <a:alpha val="43137"/>
                    </a:srgbClr>
                  </a:outerShdw>
                </a:effectLst>
                <a:cs typeface="+mn-cs"/>
              </a:rPr>
              <a:t>Management</a:t>
            </a:r>
            <a:br>
              <a:rPr lang="fr-FR" sz="1600" dirty="0">
                <a:effectLst>
                  <a:outerShdw blurRad="38100" dist="38100" dir="2700000" algn="tl">
                    <a:srgbClr val="000000">
                      <a:alpha val="43137"/>
                    </a:srgbClr>
                  </a:outerShdw>
                </a:effectLst>
                <a:cs typeface="+mn-cs"/>
              </a:rPr>
            </a:br>
            <a:r>
              <a:rPr lang="fr-FR" sz="1600" dirty="0">
                <a:effectLst>
                  <a:outerShdw blurRad="38100" dist="38100" dir="2700000" algn="tl">
                    <a:srgbClr val="000000">
                      <a:alpha val="43137"/>
                    </a:srgbClr>
                  </a:outerShdw>
                </a:effectLst>
                <a:cs typeface="+mn-cs"/>
              </a:rPr>
              <a:t>(ITI-31)</a:t>
            </a:r>
          </a:p>
        </p:txBody>
      </p:sp>
    </p:spTree>
    <p:extLst>
      <p:ext uri="{BB962C8B-B14F-4D97-AF65-F5344CB8AC3E}">
        <p14:creationId xmlns:p14="http://schemas.microsoft.com/office/powerpoint/2010/main" val="4290410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 Actors</a:t>
            </a:r>
          </a:p>
        </p:txBody>
      </p:sp>
      <p:sp>
        <p:nvSpPr>
          <p:cNvPr id="3" name="Content Placeholder 2"/>
          <p:cNvSpPr>
            <a:spLocks noGrp="1"/>
          </p:cNvSpPr>
          <p:nvPr>
            <p:ph idx="1"/>
          </p:nvPr>
        </p:nvSpPr>
        <p:spPr/>
        <p:txBody>
          <a:bodyPr/>
          <a:lstStyle/>
          <a:p>
            <a:pPr eaLnBrk="1" hangingPunct="1"/>
            <a:r>
              <a:rPr lang="en-US" sz="2000" b="0" dirty="0"/>
              <a:t>Actors</a:t>
            </a:r>
          </a:p>
          <a:p>
            <a:pPr lvl="1" eaLnBrk="1" hangingPunct="1"/>
            <a:r>
              <a:rPr lang="en-US" sz="1800" b="1" dirty="0">
                <a:solidFill>
                  <a:srgbClr val="FFFF00"/>
                </a:solidFill>
              </a:rPr>
              <a:t>Patient Demographics Supplier</a:t>
            </a:r>
            <a:r>
              <a:rPr lang="en-US" sz="1800" dirty="0">
                <a:solidFill>
                  <a:srgbClr val="FFFF00"/>
                </a:solidFill>
              </a:rPr>
              <a:t> </a:t>
            </a:r>
            <a:r>
              <a:rPr lang="en-US" sz="1800" dirty="0"/>
              <a:t>–  A system responsible for adding, updating and maintaining demographics about a patient, and additional information such as related persons (primary caregiver, guarantor, next of kin, etc.).  It supplies new and updated information to the Patient Demographics Consumer.</a:t>
            </a:r>
          </a:p>
          <a:p>
            <a:pPr lvl="1" eaLnBrk="1" hangingPunct="1"/>
            <a:r>
              <a:rPr lang="en-US" sz="1800" b="1" dirty="0">
                <a:solidFill>
                  <a:srgbClr val="FFFF00"/>
                </a:solidFill>
              </a:rPr>
              <a:t>Patient Demographics Consumer</a:t>
            </a:r>
            <a:r>
              <a:rPr lang="en-US" sz="1800" dirty="0">
                <a:solidFill>
                  <a:srgbClr val="FFFF00"/>
                </a:solidFill>
              </a:rPr>
              <a:t>  </a:t>
            </a:r>
            <a:r>
              <a:rPr lang="en-US" sz="1800" dirty="0"/>
              <a:t>–   Uses demographic information provided by the Patient Demographics Supplier about a patient.</a:t>
            </a:r>
          </a:p>
          <a:p>
            <a:pPr lvl="1" eaLnBrk="1" hangingPunct="1"/>
            <a:r>
              <a:rPr lang="en-US" sz="1800" b="1" dirty="0">
                <a:solidFill>
                  <a:srgbClr val="FFFF00"/>
                </a:solidFill>
              </a:rPr>
              <a:t>Patient Encounter Supplier</a:t>
            </a:r>
            <a:r>
              <a:rPr lang="en-US" sz="1800" dirty="0">
                <a:solidFill>
                  <a:srgbClr val="FFFF00"/>
                </a:solidFill>
              </a:rPr>
              <a:t> </a:t>
            </a:r>
            <a:r>
              <a:rPr lang="en-US" sz="1800" dirty="0"/>
              <a:t>–  A system responsible for adding, updating and maintaining encounter information about a patient.  It supplies new and updated information to the Patient Encounter Consumer. </a:t>
            </a:r>
          </a:p>
          <a:p>
            <a:pPr lvl="1" eaLnBrk="1" hangingPunct="1"/>
            <a:r>
              <a:rPr lang="en-US" sz="1800" b="1" dirty="0">
                <a:solidFill>
                  <a:srgbClr val="FFFF00"/>
                </a:solidFill>
              </a:rPr>
              <a:t>Patient Encounter Consumer</a:t>
            </a:r>
            <a:r>
              <a:rPr lang="en-US" sz="1800" dirty="0">
                <a:solidFill>
                  <a:srgbClr val="FFFF00"/>
                </a:solidFill>
              </a:rPr>
              <a:t> </a:t>
            </a:r>
            <a:r>
              <a:rPr lang="en-US" sz="1800" dirty="0"/>
              <a:t>–   A system that uses patient encounter information provided by the Patient Encounter Source about a patient</a:t>
            </a:r>
            <a:r>
              <a:rPr lang="en-US" sz="1800" dirty="0" smtClean="0"/>
              <a:t>.</a:t>
            </a:r>
            <a:endParaRPr lang="en-US" sz="18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51</a:t>
            </a:fld>
            <a:endParaRPr lang="en-US" dirty="0"/>
          </a:p>
        </p:txBody>
      </p:sp>
    </p:spTree>
    <p:extLst>
      <p:ext uri="{BB962C8B-B14F-4D97-AF65-F5344CB8AC3E}">
        <p14:creationId xmlns:p14="http://schemas.microsoft.com/office/powerpoint/2010/main" val="3961259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dirty="0" smtClean="0"/>
              <a:t>PAM IHE Actor Grouping</a:t>
            </a:r>
          </a:p>
        </p:txBody>
      </p:sp>
      <p:sp>
        <p:nvSpPr>
          <p:cNvPr id="61443"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B2295927-9F30-478C-A28D-52BF8539A430}"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61444"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DDFEB6BB-4E1F-479A-883C-7AB5D9DF31BA}" type="slidenum">
              <a:rPr lang="en-US" sz="1600" smtClean="0">
                <a:latin typeface="Times New Roman" pitchFamily="18" charset="0"/>
              </a:rPr>
              <a:pPr eaLnBrk="1" hangingPunct="1">
                <a:buClrTx/>
                <a:buSzTx/>
                <a:buFontTx/>
                <a:buNone/>
                <a:defRPr/>
              </a:pPr>
              <a:t>52</a:t>
            </a:fld>
            <a:endParaRPr lang="en-US" sz="1600" dirty="0" smtClean="0">
              <a:latin typeface="Times New Roman" pitchFamily="18" charset="0"/>
            </a:endParaRPr>
          </a:p>
        </p:txBody>
      </p:sp>
      <p:pic>
        <p:nvPicPr>
          <p:cNvPr id="645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2047875"/>
            <a:ext cx="759460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 Transactions</a:t>
            </a:r>
          </a:p>
        </p:txBody>
      </p:sp>
      <p:sp>
        <p:nvSpPr>
          <p:cNvPr id="3" name="Content Placeholder 2"/>
          <p:cNvSpPr>
            <a:spLocks noGrp="1"/>
          </p:cNvSpPr>
          <p:nvPr>
            <p:ph idx="1"/>
          </p:nvPr>
        </p:nvSpPr>
        <p:spPr/>
        <p:txBody>
          <a:bodyPr/>
          <a:lstStyle/>
          <a:p>
            <a:pPr marL="0" indent="0" eaLnBrk="1" hangingPunct="1">
              <a:buNone/>
              <a:defRPr/>
            </a:pPr>
            <a:r>
              <a:rPr lang="en-US" sz="2400" b="0" dirty="0"/>
              <a:t>The PAM profile specifies two transactions to fulfill two key missions among applications cooperating in healthcare:</a:t>
            </a:r>
          </a:p>
          <a:p>
            <a:pPr marL="457200" indent="-457200" eaLnBrk="1" hangingPunct="1">
              <a:buFont typeface="+mj-lt"/>
              <a:buAutoNum type="arabicPeriod"/>
              <a:defRPr/>
            </a:pPr>
            <a:r>
              <a:rPr lang="en-US" sz="2400" dirty="0">
                <a:solidFill>
                  <a:srgbClr val="FFFF00"/>
                </a:solidFill>
              </a:rPr>
              <a:t>Patient Identity Management [ITI-30]</a:t>
            </a:r>
            <a:r>
              <a:rPr lang="en-US" sz="2400" b="0" dirty="0"/>
              <a:t> – Maintain consistency of patient demographics (i.e. patient identification, full identity and persons related to the patient) across applications operating in acute care settings as well as in the ambulatory environment.</a:t>
            </a:r>
          </a:p>
          <a:p>
            <a:pPr marL="457200" indent="-457200" eaLnBrk="1" hangingPunct="1">
              <a:buFont typeface="+mj-lt"/>
              <a:buAutoNum type="arabicPeriod"/>
              <a:defRPr/>
            </a:pPr>
            <a:r>
              <a:rPr lang="en-US" sz="2400" dirty="0">
                <a:solidFill>
                  <a:srgbClr val="FFFF00"/>
                </a:solidFill>
              </a:rPr>
              <a:t>Patient Encounter Management [ITI-31]</a:t>
            </a:r>
            <a:r>
              <a:rPr lang="en-US" sz="2400" b="0" dirty="0"/>
              <a:t> – Coordinate the exchange of patient account, encounter and location information within and between acute care settings. </a:t>
            </a:r>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53</a:t>
            </a:fld>
            <a:endParaRPr lang="en-US" dirty="0"/>
          </a:p>
        </p:txBody>
      </p:sp>
    </p:spTree>
    <p:extLst>
      <p:ext uri="{BB962C8B-B14F-4D97-AF65-F5344CB8AC3E}">
        <p14:creationId xmlns:p14="http://schemas.microsoft.com/office/powerpoint/2010/main" val="1536084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eaLnBrk="1" hangingPunct="1"/>
            <a:r>
              <a:rPr lang="en-US" dirty="0" smtClean="0"/>
              <a:t>PAM Options</a:t>
            </a:r>
          </a:p>
        </p:txBody>
      </p:sp>
      <p:sp>
        <p:nvSpPr>
          <p:cNvPr id="63491" name="Content Placeholder 2"/>
          <p:cNvSpPr>
            <a:spLocks noGrp="1"/>
          </p:cNvSpPr>
          <p:nvPr>
            <p:ph idx="1"/>
          </p:nvPr>
        </p:nvSpPr>
        <p:spPr/>
        <p:txBody>
          <a:bodyPr/>
          <a:lstStyle/>
          <a:p>
            <a:pPr eaLnBrk="1" hangingPunct="1">
              <a:defRPr/>
            </a:pPr>
            <a:r>
              <a:rPr lang="en-US" sz="2400" dirty="0" smtClean="0">
                <a:solidFill>
                  <a:srgbClr val="FFFF00"/>
                </a:solidFill>
              </a:rPr>
              <a:t>Merge</a:t>
            </a:r>
            <a:r>
              <a:rPr lang="en-US" sz="2400" b="0" dirty="0" smtClean="0">
                <a:solidFill>
                  <a:srgbClr val="FFFF00"/>
                </a:solidFill>
              </a:rPr>
              <a:t> </a:t>
            </a:r>
            <a:r>
              <a:rPr lang="en-US" sz="2400" b="0" dirty="0" smtClean="0"/>
              <a:t>- Defines the information exchange needed to manage the merging of patient identifiers</a:t>
            </a:r>
          </a:p>
          <a:p>
            <a:pPr eaLnBrk="1" hangingPunct="1">
              <a:defRPr/>
            </a:pPr>
            <a:r>
              <a:rPr lang="en-US" sz="2400" dirty="0" smtClean="0">
                <a:solidFill>
                  <a:srgbClr val="FFFF00"/>
                </a:solidFill>
              </a:rPr>
              <a:t>Link / Unlink </a:t>
            </a:r>
            <a:r>
              <a:rPr lang="en-US" sz="2400" b="0" dirty="0" smtClean="0"/>
              <a:t>- Defines the information exchanges needed to manage the linking and unlinking of patient identifiers, respectively</a:t>
            </a:r>
          </a:p>
          <a:p>
            <a:pPr eaLnBrk="1" hangingPunct="1">
              <a:defRPr/>
            </a:pPr>
            <a:r>
              <a:rPr lang="en-US" sz="2400" dirty="0" smtClean="0">
                <a:solidFill>
                  <a:srgbClr val="FFFF00"/>
                </a:solidFill>
              </a:rPr>
              <a:t>Inpatient / Outpatient Encounter Management</a:t>
            </a:r>
            <a:r>
              <a:rPr lang="en-US" sz="2400" b="0" dirty="0" smtClean="0"/>
              <a:t> - Extends the basic patient encounter management functions by defining the information exchanges needed for pre-admitting a patient and for transferring a patient from one location to another location in the enterprise, as well as for changing patient class</a:t>
            </a:r>
          </a:p>
          <a:p>
            <a:pPr eaLnBrk="1" hangingPunct="1">
              <a:defRPr/>
            </a:pPr>
            <a:endParaRPr lang="en-US" sz="2400" b="0" dirty="0" smtClean="0"/>
          </a:p>
          <a:p>
            <a:pPr marL="457200" lvl="1" indent="0" eaLnBrk="1" hangingPunct="1">
              <a:buFont typeface="Wingdings" pitchFamily="2" charset="2"/>
              <a:buNone/>
              <a:defRPr/>
            </a:pPr>
            <a:endParaRPr lang="en-US" sz="1800" dirty="0" smtClean="0"/>
          </a:p>
          <a:p>
            <a:pPr lvl="1" eaLnBrk="1" hangingPunct="1">
              <a:defRPr/>
            </a:pPr>
            <a:endParaRPr lang="en-US" sz="1800" dirty="0" smtClean="0"/>
          </a:p>
          <a:p>
            <a:pPr lvl="1" eaLnBrk="1" hangingPunct="1">
              <a:defRPr/>
            </a:pPr>
            <a:endParaRPr lang="en-US" sz="1800" dirty="0" smtClean="0"/>
          </a:p>
        </p:txBody>
      </p:sp>
      <p:sp>
        <p:nvSpPr>
          <p:cNvPr id="63492"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2070E5D2-CBBE-4883-B1B2-839D1843D2FD}"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63493"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92BCFC8A-E866-4CAC-8FC2-DA3D454BAA2A}" type="slidenum">
              <a:rPr lang="en-US" sz="1600" smtClean="0">
                <a:latin typeface="Times New Roman" pitchFamily="18" charset="0"/>
              </a:rPr>
              <a:pPr eaLnBrk="1" hangingPunct="1">
                <a:buClrTx/>
                <a:buSzTx/>
                <a:buFontTx/>
                <a:buNone/>
                <a:defRPr/>
              </a:pPr>
              <a:t>54</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dirty="0" smtClean="0"/>
              <a:t>PAM Options (Cont.)</a:t>
            </a:r>
          </a:p>
        </p:txBody>
      </p:sp>
      <p:sp>
        <p:nvSpPr>
          <p:cNvPr id="67587" name="Content Placeholder 2"/>
          <p:cNvSpPr>
            <a:spLocks noGrp="1"/>
          </p:cNvSpPr>
          <p:nvPr>
            <p:ph idx="1"/>
          </p:nvPr>
        </p:nvSpPr>
        <p:spPr/>
        <p:txBody>
          <a:bodyPr/>
          <a:lstStyle/>
          <a:p>
            <a:pPr eaLnBrk="1" hangingPunct="1"/>
            <a:r>
              <a:rPr lang="en-US" sz="1800" dirty="0" smtClean="0">
                <a:solidFill>
                  <a:srgbClr val="FFFF00"/>
                </a:solidFill>
              </a:rPr>
              <a:t>Pending Event  Management </a:t>
            </a:r>
            <a:r>
              <a:rPr lang="en-US" sz="1800" b="0" dirty="0" smtClean="0"/>
              <a:t>- Defines the information exchanges needed for supporting pending events, e.g.,  admission, transfer, and discharge</a:t>
            </a:r>
          </a:p>
          <a:p>
            <a:pPr eaLnBrk="1" hangingPunct="1"/>
            <a:r>
              <a:rPr lang="en-US" sz="1800" dirty="0" smtClean="0">
                <a:solidFill>
                  <a:srgbClr val="FFFF00"/>
                </a:solidFill>
              </a:rPr>
              <a:t>Advanced Encounter Management </a:t>
            </a:r>
            <a:r>
              <a:rPr lang="en-US" sz="1800" b="0" dirty="0" smtClean="0"/>
              <a:t>- Defining a set of messages for handling patient temporary absence, </a:t>
            </a:r>
            <a:r>
              <a:rPr lang="en-US" sz="1800" b="0" dirty="0" smtClean="0"/>
              <a:t>handling </a:t>
            </a:r>
            <a:r>
              <a:rPr lang="en-US" sz="1800" b="0" dirty="0" smtClean="0"/>
              <a:t>attending doctor in an encounter, and moving accounts among different patient identities</a:t>
            </a:r>
          </a:p>
          <a:p>
            <a:pPr eaLnBrk="1" hangingPunct="1"/>
            <a:r>
              <a:rPr lang="en-US" sz="1800" dirty="0" smtClean="0">
                <a:solidFill>
                  <a:srgbClr val="FFFF00"/>
                </a:solidFill>
              </a:rPr>
              <a:t>Temporary Patient Transfer Tracking </a:t>
            </a:r>
            <a:r>
              <a:rPr lang="en-US" sz="1800" b="0" dirty="0" smtClean="0"/>
              <a:t>- Defines the information exchange needed for tracking a temporary leave / return of a patient from / to a care facility</a:t>
            </a:r>
          </a:p>
          <a:p>
            <a:pPr eaLnBrk="1" hangingPunct="1"/>
            <a:r>
              <a:rPr lang="en-US" sz="1800" dirty="0" smtClean="0">
                <a:solidFill>
                  <a:srgbClr val="FFFF00"/>
                </a:solidFill>
              </a:rPr>
              <a:t>Historic Movement </a:t>
            </a:r>
            <a:r>
              <a:rPr lang="en-US" sz="1800" b="0" dirty="0" smtClean="0"/>
              <a:t>-  Extends the basic patient encounter management functions, as well as the following options, to provide a means to uniquely identify any movement event conveyed in the underlying information exchange:</a:t>
            </a:r>
          </a:p>
          <a:p>
            <a:pPr lvl="1" eaLnBrk="1" hangingPunct="1"/>
            <a:r>
              <a:rPr lang="en-US" sz="1400" dirty="0" smtClean="0"/>
              <a:t>Inpatient / Outpatient Encounter Management</a:t>
            </a:r>
          </a:p>
          <a:p>
            <a:pPr lvl="1" eaLnBrk="1" hangingPunct="1"/>
            <a:r>
              <a:rPr lang="en-US" sz="1400" dirty="0" smtClean="0"/>
              <a:t>Pending Event Management</a:t>
            </a:r>
          </a:p>
          <a:p>
            <a:pPr lvl="1" eaLnBrk="1" hangingPunct="1"/>
            <a:r>
              <a:rPr lang="en-US" sz="1400" dirty="0" smtClean="0"/>
              <a:t>Advanced Encounter Management Options. </a:t>
            </a:r>
          </a:p>
          <a:p>
            <a:pPr lvl="1" eaLnBrk="1" hangingPunct="1"/>
            <a:endParaRPr lang="en-US" sz="1400" dirty="0" smtClean="0"/>
          </a:p>
        </p:txBody>
      </p:sp>
      <p:sp>
        <p:nvSpPr>
          <p:cNvPr id="64516" name="Date Placeholder 3"/>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CDB20CF6-3D1E-4317-9AA6-0CA2D806D16B}"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64517" name="Slide Number Placeholder 4"/>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13F5927E-1030-4F5E-9E3F-EE5570801A8E}" type="slidenum">
              <a:rPr lang="en-US" sz="1600" smtClean="0">
                <a:latin typeface="Times New Roman" pitchFamily="18" charset="0"/>
              </a:rPr>
              <a:pPr eaLnBrk="1" hangingPunct="1">
                <a:buClrTx/>
                <a:buSzTx/>
                <a:buFontTx/>
                <a:buNone/>
                <a:defRPr/>
              </a:pPr>
              <a:t>55</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IHE PAM Profile Grouping</a:t>
            </a:r>
          </a:p>
        </p:txBody>
      </p:sp>
      <p:sp>
        <p:nvSpPr>
          <p:cNvPr id="3" name="Content Placeholder 2"/>
          <p:cNvSpPr>
            <a:spLocks noGrp="1"/>
          </p:cNvSpPr>
          <p:nvPr>
            <p:ph idx="1"/>
          </p:nvPr>
        </p:nvSpPr>
        <p:spPr/>
        <p:txBody>
          <a:bodyPr/>
          <a:lstStyle/>
          <a:p>
            <a:pPr eaLnBrk="1" hangingPunct="1"/>
            <a:r>
              <a:rPr lang="en-US" b="0" dirty="0"/>
              <a:t>Large number of IHE profile groupings is anticipated</a:t>
            </a:r>
          </a:p>
          <a:p>
            <a:pPr eaLnBrk="1" hangingPunct="1"/>
            <a:r>
              <a:rPr lang="en-US" b="0" dirty="0"/>
              <a:t>PDQ Patient Demographics Supplier</a:t>
            </a:r>
          </a:p>
          <a:p>
            <a:pPr eaLnBrk="1" hangingPunct="1"/>
            <a:r>
              <a:rPr lang="en-US" b="0" dirty="0"/>
              <a:t>SWF Order Placer / Order Filler</a:t>
            </a:r>
          </a:p>
          <a:p>
            <a:endParaRPr lang="en-US"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56</a:t>
            </a:fld>
            <a:endParaRPr lang="en-US" dirty="0"/>
          </a:p>
        </p:txBody>
      </p:sp>
    </p:spTree>
    <p:extLst>
      <p:ext uri="{BB962C8B-B14F-4D97-AF65-F5344CB8AC3E}">
        <p14:creationId xmlns:p14="http://schemas.microsoft.com/office/powerpoint/2010/main" val="12176399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 Security and Privacy</a:t>
            </a:r>
          </a:p>
        </p:txBody>
      </p:sp>
      <p:sp>
        <p:nvSpPr>
          <p:cNvPr id="3" name="Content Placeholder 2"/>
          <p:cNvSpPr>
            <a:spLocks noGrp="1"/>
          </p:cNvSpPr>
          <p:nvPr>
            <p:ph idx="1"/>
          </p:nvPr>
        </p:nvSpPr>
        <p:spPr/>
        <p:txBody>
          <a:bodyPr/>
          <a:lstStyle/>
          <a:p>
            <a:pPr eaLnBrk="1" hangingPunct="1"/>
            <a:r>
              <a:rPr lang="en-US" b="0" dirty="0"/>
              <a:t>No mandatory grouping</a:t>
            </a:r>
          </a:p>
          <a:p>
            <a:pPr eaLnBrk="1" hangingPunct="1"/>
            <a:r>
              <a:rPr lang="en-US" b="0" dirty="0"/>
              <a:t>ATNA and CT groupings may be of use</a:t>
            </a:r>
          </a:p>
          <a:p>
            <a:pPr eaLnBrk="1" hangingPunct="1"/>
            <a:r>
              <a:rPr lang="en-US" b="0" dirty="0"/>
              <a:t>PAM is generally an inside-the-enterprise profile where corporate IT security is often </a:t>
            </a:r>
            <a:r>
              <a:rPr lang="en-US" b="0" dirty="0" smtClean="0"/>
              <a:t>applicable</a:t>
            </a:r>
            <a:endParaRPr lang="en-US" b="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57</a:t>
            </a:fld>
            <a:endParaRPr lang="en-US" dirty="0"/>
          </a:p>
        </p:txBody>
      </p:sp>
    </p:spTree>
    <p:extLst>
      <p:ext uri="{BB962C8B-B14F-4D97-AF65-F5344CB8AC3E}">
        <p14:creationId xmlns:p14="http://schemas.microsoft.com/office/powerpoint/2010/main" val="2193402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 References</a:t>
            </a:r>
          </a:p>
        </p:txBody>
      </p:sp>
      <p:sp>
        <p:nvSpPr>
          <p:cNvPr id="3" name="Content Placeholder 2"/>
          <p:cNvSpPr>
            <a:spLocks noGrp="1"/>
          </p:cNvSpPr>
          <p:nvPr>
            <p:ph idx="1"/>
          </p:nvPr>
        </p:nvSpPr>
        <p:spPr/>
        <p:txBody>
          <a:bodyPr/>
          <a:lstStyle/>
          <a:p>
            <a:pPr eaLnBrk="1" hangingPunct="1"/>
            <a:r>
              <a:rPr lang="en-US" sz="2000" b="0" dirty="0"/>
              <a:t>Status: Final Text</a:t>
            </a:r>
          </a:p>
          <a:p>
            <a:pPr eaLnBrk="1" hangingPunct="1"/>
            <a:r>
              <a:rPr lang="en-US" sz="2000" b="0" dirty="0"/>
              <a:t>IHE IT Infrastructure Technical Framework, Volume 1 (ITI TF-1)</a:t>
            </a:r>
          </a:p>
          <a:p>
            <a:pPr lvl="1" eaLnBrk="1" hangingPunct="1"/>
            <a:r>
              <a:rPr lang="en-US" sz="1800" dirty="0"/>
              <a:t>Section 14 – Patient Administration Management</a:t>
            </a:r>
          </a:p>
          <a:p>
            <a:pPr eaLnBrk="1" hangingPunct="1"/>
            <a:r>
              <a:rPr lang="en-US" sz="2000" b="0" dirty="0"/>
              <a:t>IHE IT Infrastructure Technical Framework, Volume 2b (ITI TF-2b)</a:t>
            </a:r>
          </a:p>
          <a:p>
            <a:pPr lvl="1" eaLnBrk="1" hangingPunct="1"/>
            <a:r>
              <a:rPr lang="en-US" sz="1800" dirty="0"/>
              <a:t>3.30 – Patient Identity Management</a:t>
            </a:r>
          </a:p>
          <a:p>
            <a:pPr lvl="1" eaLnBrk="1" hangingPunct="1"/>
            <a:r>
              <a:rPr lang="en-US" sz="1800" dirty="0"/>
              <a:t>3.31 – Patient Encounter Management</a:t>
            </a:r>
          </a:p>
          <a:p>
            <a:pPr eaLnBrk="1" hangingPunct="1"/>
            <a:r>
              <a:rPr lang="en-US" sz="2000" b="0" dirty="0"/>
              <a:t>IHE IT Infrastructure Technical Framework, Volume 2x (ITI TF-2x)</a:t>
            </a:r>
          </a:p>
          <a:p>
            <a:pPr lvl="1" eaLnBrk="1" hangingPunct="1"/>
            <a:r>
              <a:rPr lang="en-US" sz="1800" dirty="0"/>
              <a:t>Appendix C HL7 Profiling Conventions</a:t>
            </a:r>
          </a:p>
          <a:p>
            <a:pPr eaLnBrk="1" hangingPunct="1"/>
            <a:r>
              <a:rPr lang="en-US" sz="2000" b="0" dirty="0"/>
              <a:t>Standards Used</a:t>
            </a:r>
          </a:p>
          <a:p>
            <a:pPr lvl="1" eaLnBrk="1" hangingPunct="1"/>
            <a:r>
              <a:rPr lang="en-US" sz="1800" dirty="0"/>
              <a:t>HL7 </a:t>
            </a:r>
            <a:r>
              <a:rPr lang="en-US" sz="1800" dirty="0" smtClean="0"/>
              <a:t>v2</a:t>
            </a:r>
            <a:endParaRPr lang="en-US" sz="18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58</a:t>
            </a:fld>
            <a:endParaRPr lang="en-US" dirty="0"/>
          </a:p>
        </p:txBody>
      </p:sp>
    </p:spTree>
    <p:extLst>
      <p:ext uri="{BB962C8B-B14F-4D97-AF65-F5344CB8AC3E}">
        <p14:creationId xmlns:p14="http://schemas.microsoft.com/office/powerpoint/2010/main" val="21475360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pPr>
              <a:defRPr/>
            </a:pPr>
            <a:fld id="{0DBC7A16-9B9E-4151-82CF-7FE56615F694}" type="slidenum">
              <a:rPr lang="en-US"/>
              <a:pPr>
                <a:defRPr/>
              </a:pPr>
              <a:t>59</a:t>
            </a:fld>
            <a:endParaRPr lang="en-US" dirty="0"/>
          </a:p>
        </p:txBody>
      </p:sp>
      <p:sp>
        <p:nvSpPr>
          <p:cNvPr id="71683" name="Rectangle 2"/>
          <p:cNvSpPr>
            <a:spLocks noGrp="1" noChangeArrowheads="1"/>
          </p:cNvSpPr>
          <p:nvPr>
            <p:ph type="title"/>
          </p:nvPr>
        </p:nvSpPr>
        <p:spPr>
          <a:xfrm>
            <a:off x="0" y="0"/>
            <a:ext cx="9144000" cy="914400"/>
          </a:xfrm>
        </p:spPr>
        <p:txBody>
          <a:bodyPr/>
          <a:lstStyle/>
          <a:p>
            <a:pPr eaLnBrk="1" hangingPunct="1"/>
            <a:r>
              <a:rPr lang="en-US" sz="4800" b="1" dirty="0" smtClean="0"/>
              <a:t>More Information</a:t>
            </a:r>
            <a:endParaRPr lang="en-US" dirty="0" smtClean="0"/>
          </a:p>
        </p:txBody>
      </p:sp>
      <p:sp>
        <p:nvSpPr>
          <p:cNvPr id="631811" name="Rectangle 3"/>
          <p:cNvSpPr>
            <a:spLocks noChangeArrowheads="1"/>
          </p:cNvSpPr>
          <p:nvPr/>
        </p:nvSpPr>
        <p:spPr bwMode="auto">
          <a:xfrm>
            <a:off x="304800" y="1371600"/>
            <a:ext cx="8458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marL="285750" indent="-285750">
              <a:spcBef>
                <a:spcPct val="20000"/>
              </a:spcBef>
              <a:spcAft>
                <a:spcPct val="20000"/>
              </a:spcAft>
              <a:buClr>
                <a:schemeClr val="accent1"/>
              </a:buClr>
              <a:buSzPct val="80000"/>
              <a:buFont typeface="Wingdings" pitchFamily="2" charset="2"/>
              <a:buBlip>
                <a:blip r:embed="rId3"/>
              </a:buBlip>
              <a:defRPr/>
            </a:pPr>
            <a:r>
              <a:rPr lang="en-US" sz="2800" dirty="0">
                <a:solidFill>
                  <a:srgbClr val="FF9900"/>
                </a:solidFill>
              </a:rPr>
              <a:t>IHE Web site:  </a:t>
            </a:r>
            <a:r>
              <a:rPr lang="en-US" sz="2800" dirty="0">
                <a:solidFill>
                  <a:srgbClr val="FF9900"/>
                </a:solidFill>
                <a:hlinkClick r:id="rId4"/>
              </a:rPr>
              <a:t>www.ihe.net</a:t>
            </a:r>
            <a:endParaRPr lang="en-US" sz="2800" dirty="0">
              <a:solidFill>
                <a:srgbClr val="FF9900"/>
              </a:solidFill>
            </a:endParaRPr>
          </a:p>
          <a:p>
            <a:pPr marL="476250" lvl="1" indent="19050">
              <a:buClr>
                <a:srgbClr val="FF0066"/>
              </a:buClr>
              <a:buSzPct val="90000"/>
              <a:buFont typeface="Wingdings" pitchFamily="2" charset="2"/>
              <a:buChar char="Ø"/>
              <a:defRPr/>
            </a:pPr>
            <a:r>
              <a:rPr lang="en-US" sz="2000" b="1" i="1" dirty="0"/>
              <a:t> IHE official material</a:t>
            </a:r>
          </a:p>
          <a:p>
            <a:pPr marL="476250" lvl="1" indent="19050">
              <a:buClr>
                <a:srgbClr val="FF0066"/>
              </a:buClr>
              <a:buSzPct val="90000"/>
              <a:buFont typeface="Wingdings" pitchFamily="2" charset="2"/>
              <a:buChar char="Ø"/>
              <a:defRPr/>
            </a:pPr>
            <a:r>
              <a:rPr lang="en-US" sz="2000" b="1" i="1" dirty="0"/>
              <a:t>Technical Framework documents</a:t>
            </a:r>
          </a:p>
          <a:p>
            <a:pPr marL="285750" indent="-285750">
              <a:spcBef>
                <a:spcPct val="20000"/>
              </a:spcBef>
              <a:spcAft>
                <a:spcPct val="20000"/>
              </a:spcAft>
              <a:buClr>
                <a:schemeClr val="accent1"/>
              </a:buClr>
              <a:buSzPct val="80000"/>
              <a:buFont typeface="Wingdings" pitchFamily="2" charset="2"/>
              <a:buBlip>
                <a:blip r:embed="rId3"/>
              </a:buBlip>
              <a:defRPr/>
            </a:pPr>
            <a:endParaRPr lang="en-US" sz="2800" dirty="0">
              <a:solidFill>
                <a:srgbClr val="FF9900"/>
              </a:solidFill>
            </a:endParaRPr>
          </a:p>
          <a:p>
            <a:pPr marL="285750" indent="-285750">
              <a:spcBef>
                <a:spcPct val="20000"/>
              </a:spcBef>
              <a:spcAft>
                <a:spcPct val="20000"/>
              </a:spcAft>
              <a:buClr>
                <a:schemeClr val="accent1"/>
              </a:buClr>
              <a:buSzPct val="80000"/>
              <a:buFont typeface="Wingdings" pitchFamily="2" charset="2"/>
              <a:buBlip>
                <a:blip r:embed="rId3"/>
              </a:buBlip>
              <a:defRPr/>
            </a:pPr>
            <a:r>
              <a:rPr lang="en-US" sz="2800" dirty="0">
                <a:solidFill>
                  <a:srgbClr val="FF9900"/>
                </a:solidFill>
              </a:rPr>
              <a:t>IHE Wiki site: wiki.ihe.net	</a:t>
            </a:r>
            <a:endParaRPr lang="en-US" sz="2000" i="1" dirty="0">
              <a:solidFill>
                <a:srgbClr val="FF9900"/>
              </a:solidFill>
            </a:endParaRPr>
          </a:p>
          <a:p>
            <a:pPr marL="476250" lvl="1" indent="19050">
              <a:buClr>
                <a:srgbClr val="FF0066"/>
              </a:buClr>
              <a:buSzPct val="90000"/>
              <a:buFont typeface="Wingdings" pitchFamily="2" charset="2"/>
              <a:buChar char="Ø"/>
              <a:defRPr/>
            </a:pPr>
            <a:r>
              <a:rPr lang="en-US" sz="2000" b="1" i="1" dirty="0"/>
              <a:t> IHE committee pages</a:t>
            </a:r>
          </a:p>
          <a:p>
            <a:pPr marL="476250" lvl="1" indent="19050">
              <a:buClr>
                <a:srgbClr val="FF0066"/>
              </a:buClr>
              <a:buSzPct val="90000"/>
              <a:buFont typeface="Wingdings" pitchFamily="2" charset="2"/>
              <a:buChar char="Ø"/>
              <a:defRPr/>
            </a:pPr>
            <a:r>
              <a:rPr lang="en-US" sz="2000" b="1" i="1" dirty="0"/>
              <a:t> Implementation Notes</a:t>
            </a:r>
          </a:p>
          <a:p>
            <a:pPr marL="476250" lvl="1" indent="19050">
              <a:buClr>
                <a:srgbClr val="FF0066"/>
              </a:buClr>
              <a:buSzPct val="90000"/>
              <a:buFont typeface="Wingdings" pitchFamily="2" charset="2"/>
              <a:buChar char="Ø"/>
              <a:defRPr/>
            </a:pPr>
            <a:r>
              <a:rPr lang="en-US" sz="2000" b="1" i="1" dirty="0"/>
              <a:t> Ongoing committee work</a:t>
            </a:r>
          </a:p>
          <a:p>
            <a:pPr marL="285750" indent="-285750">
              <a:spcAft>
                <a:spcPct val="20000"/>
              </a:spcAft>
              <a:buClr>
                <a:schemeClr val="accent1"/>
              </a:buClr>
              <a:buSzPct val="80000"/>
              <a:buFont typeface="Wingdings" pitchFamily="2" charset="2"/>
              <a:buBlip>
                <a:blip r:embed="rId3"/>
              </a:buBlip>
              <a:defRPr/>
            </a:pPr>
            <a:endParaRPr lang="en-US" sz="2000" i="1" dirty="0">
              <a:solidFill>
                <a:srgbClr val="FF9900"/>
              </a:solidFill>
            </a:endParaRPr>
          </a:p>
          <a:p>
            <a:pPr marL="285750" indent="-285750">
              <a:spcAft>
                <a:spcPct val="20000"/>
              </a:spcAft>
              <a:buClr>
                <a:schemeClr val="accent1"/>
              </a:buClr>
              <a:buSzPct val="80000"/>
              <a:buFont typeface="Wingdings" pitchFamily="2" charset="2"/>
              <a:buBlip>
                <a:blip r:embed="rId3"/>
              </a:buBlip>
              <a:defRPr/>
            </a:pPr>
            <a:r>
              <a:rPr lang="en-US" sz="2800" i="1" dirty="0">
                <a:solidFill>
                  <a:srgbClr val="FF9900"/>
                </a:solidFill>
              </a:rPr>
              <a:t>IHE ITI technical committee mailing list</a:t>
            </a:r>
          </a:p>
          <a:p>
            <a:pPr marL="476250" lvl="1" indent="19050">
              <a:buClr>
                <a:srgbClr val="FF0066"/>
              </a:buClr>
              <a:buSzPct val="90000"/>
              <a:buFont typeface="Wingdings" pitchFamily="2" charset="2"/>
              <a:buChar char="Ø"/>
              <a:defRPr/>
            </a:pPr>
            <a:r>
              <a:rPr lang="en-US" sz="2000" b="1" i="1" dirty="0">
                <a:solidFill>
                  <a:srgbClr val="FFFFFF"/>
                </a:solidFill>
              </a:rPr>
              <a:t> Instructions on the bottom of :</a:t>
            </a:r>
          </a:p>
          <a:p>
            <a:pPr marL="476250" lvl="1" indent="19050">
              <a:buClr>
                <a:srgbClr val="FF0066"/>
              </a:buClr>
              <a:buSzPct val="90000"/>
              <a:buFont typeface="Wingdings" pitchFamily="2" charset="2"/>
              <a:buChar char="Ø"/>
              <a:defRPr/>
            </a:pPr>
            <a:r>
              <a:rPr lang="en-US" sz="2000" b="1" i="1" dirty="0">
                <a:solidFill>
                  <a:srgbClr val="FFFFFF"/>
                </a:solidFill>
                <a:hlinkClick r:id="rId5"/>
              </a:rPr>
              <a:t>http://www.ihe.net/IT_Infra/committees</a:t>
            </a:r>
            <a:endParaRPr lang="en-US" sz="2000" b="1" i="1" dirty="0">
              <a:solidFill>
                <a:srgbClr val="FFFFFF"/>
              </a:solidFill>
            </a:endParaRPr>
          </a:p>
          <a:p>
            <a:pPr marL="476250" lvl="1" indent="19050">
              <a:buClr>
                <a:srgbClr val="FF0066"/>
              </a:buClr>
              <a:buSzPct val="90000"/>
              <a:buFont typeface="Wingdings" pitchFamily="2" charset="2"/>
              <a:buChar char="Ø"/>
              <a:defRPr/>
            </a:pPr>
            <a:endParaRPr lang="en-US" sz="2000" b="1" i="1" dirty="0">
              <a:solidFill>
                <a:srgbClr val="FFFFFF"/>
              </a:solidFill>
            </a:endParaRPr>
          </a:p>
        </p:txBody>
      </p:sp>
      <p:sp>
        <p:nvSpPr>
          <p:cNvPr id="2" name="Date Placeholder 1"/>
          <p:cNvSpPr>
            <a:spLocks noGrp="1"/>
          </p:cNvSpPr>
          <p:nvPr>
            <p:ph type="dt" sz="quarter" idx="10"/>
          </p:nvPr>
        </p:nvSpPr>
        <p:spPr/>
        <p:txBody>
          <a:bodyPr/>
          <a:lstStyle/>
          <a:p>
            <a:pPr>
              <a:defRPr/>
            </a:pPr>
            <a:fld id="{108EBD43-DC10-4952-BB1B-BFE598F4656B}" type="datetime4">
              <a:rPr lang="en-US" smtClean="0"/>
              <a:pPr>
                <a:defRPr/>
              </a:pPr>
              <a:t>March 6, 2012</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IHE Profiles</a:t>
            </a:r>
            <a:endParaRPr lang="en-US" dirty="0"/>
          </a:p>
        </p:txBody>
      </p:sp>
      <p:sp>
        <p:nvSpPr>
          <p:cNvPr id="3" name="Content Placeholder 2"/>
          <p:cNvSpPr>
            <a:spLocks noGrp="1"/>
          </p:cNvSpPr>
          <p:nvPr>
            <p:ph idx="1"/>
          </p:nvPr>
        </p:nvSpPr>
        <p:spPr/>
        <p:txBody>
          <a:bodyPr/>
          <a:lstStyle/>
          <a:p>
            <a:pPr marL="0" indent="0" eaLnBrk="1" hangingPunct="1">
              <a:buNone/>
              <a:defRPr/>
            </a:pPr>
            <a:r>
              <a:rPr lang="en-US" sz="2400" b="0" dirty="0"/>
              <a:t>IHE has created six profiles designed to solve different aspects of this problem, using existing industry </a:t>
            </a:r>
            <a:r>
              <a:rPr lang="en-US" sz="2400" b="0" dirty="0" smtClean="0"/>
              <a:t>standards</a:t>
            </a:r>
            <a:endParaRPr lang="en-US" sz="2400" b="0" dirty="0"/>
          </a:p>
          <a:p>
            <a:pPr eaLnBrk="1" hangingPunct="1">
              <a:defRPr/>
            </a:pPr>
            <a:r>
              <a:rPr lang="en-US" sz="2000" b="0" dirty="0"/>
              <a:t>PIX – Patient Identifier Cross-Referencing</a:t>
            </a:r>
          </a:p>
          <a:p>
            <a:pPr eaLnBrk="1" hangingPunct="1">
              <a:defRPr/>
            </a:pPr>
            <a:r>
              <a:rPr lang="en-US" sz="2000" b="0" dirty="0"/>
              <a:t>PIXv3 – Patient Identifier Cross-Referencing HL7 V3</a:t>
            </a:r>
          </a:p>
          <a:p>
            <a:pPr eaLnBrk="1" hangingPunct="1">
              <a:defRPr/>
            </a:pPr>
            <a:r>
              <a:rPr lang="en-US" sz="2000" b="0" dirty="0"/>
              <a:t>PDQ – Patient Demographics Query</a:t>
            </a:r>
          </a:p>
          <a:p>
            <a:pPr eaLnBrk="1" hangingPunct="1">
              <a:defRPr/>
            </a:pPr>
            <a:r>
              <a:rPr lang="en-US" sz="2000" b="0" dirty="0"/>
              <a:t>PDQv3 – Patient Demographics Query HL7 V3</a:t>
            </a:r>
          </a:p>
          <a:p>
            <a:pPr eaLnBrk="1" hangingPunct="1">
              <a:defRPr/>
            </a:pPr>
            <a:r>
              <a:rPr lang="en-US" sz="2000" b="0" dirty="0"/>
              <a:t>*XCPD – Cross-Community Patient Discovery</a:t>
            </a:r>
          </a:p>
          <a:p>
            <a:pPr eaLnBrk="1" hangingPunct="1">
              <a:defRPr/>
            </a:pPr>
            <a:r>
              <a:rPr lang="en-US" sz="2000" b="0" dirty="0"/>
              <a:t>PAM – Patient Administration </a:t>
            </a:r>
            <a:r>
              <a:rPr lang="en-US" sz="2000" b="0" dirty="0" smtClean="0"/>
              <a:t>Management</a:t>
            </a:r>
            <a:endParaRPr lang="en-US" sz="2000" b="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6</a:t>
            </a:fld>
            <a:endParaRPr lang="en-US" dirty="0"/>
          </a:p>
        </p:txBody>
      </p:sp>
      <p:sp>
        <p:nvSpPr>
          <p:cNvPr id="6" name="Rectangle 5"/>
          <p:cNvSpPr/>
          <p:nvPr/>
        </p:nvSpPr>
        <p:spPr>
          <a:xfrm>
            <a:off x="838200" y="5638800"/>
            <a:ext cx="7620000" cy="707886"/>
          </a:xfrm>
          <a:prstGeom prst="rect">
            <a:avLst/>
          </a:prstGeom>
        </p:spPr>
        <p:txBody>
          <a:bodyPr wrap="square">
            <a:spAutoFit/>
          </a:bodyPr>
          <a:lstStyle/>
          <a:p>
            <a:pPr>
              <a:buClr>
                <a:schemeClr val="bg1"/>
              </a:buClr>
              <a:buSzPct val="100000"/>
              <a:buFont typeface="Wingdings" pitchFamily="2" charset="2"/>
              <a:buNone/>
              <a:defRPr/>
            </a:pPr>
            <a:r>
              <a:rPr lang="en-US" sz="2000" dirty="0">
                <a:effectLst>
                  <a:outerShdw blurRad="38100" dist="38100" dir="2700000" algn="tl">
                    <a:srgbClr val="000000">
                      <a:alpha val="43137"/>
                    </a:srgbClr>
                  </a:outerShdw>
                </a:effectLst>
              </a:rPr>
              <a:t>*XCPD is discussed in detail in the Cross-Community</a:t>
            </a:r>
          </a:p>
          <a:p>
            <a:pPr>
              <a:buClr>
                <a:schemeClr val="bg1"/>
              </a:buClr>
              <a:buSzPct val="100000"/>
              <a:buFont typeface="Wingdings" pitchFamily="2" charset="2"/>
              <a:buNone/>
              <a:defRPr/>
            </a:pPr>
            <a:r>
              <a:rPr lang="en-US" sz="2000" dirty="0">
                <a:effectLst>
                  <a:outerShdw blurRad="38100" dist="38100" dir="2700000" algn="tl">
                    <a:srgbClr val="000000">
                      <a:alpha val="43137"/>
                    </a:srgbClr>
                  </a:outerShdw>
                </a:effectLst>
              </a:rPr>
              <a:t> presentation</a:t>
            </a:r>
          </a:p>
        </p:txBody>
      </p:sp>
    </p:spTree>
    <p:extLst>
      <p:ext uri="{BB962C8B-B14F-4D97-AF65-F5344CB8AC3E}">
        <p14:creationId xmlns:p14="http://schemas.microsoft.com/office/powerpoint/2010/main" val="46498921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Date Placeholder 2"/>
          <p:cNvSpPr>
            <a:spLocks noGrp="1"/>
          </p:cNvSpPr>
          <p:nvPr>
            <p:ph type="dt" sz="quarter" idx="10"/>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CD6D01B9-08FB-459D-96C2-AC83A24D6181}" type="datetime4">
              <a:rPr lang="en-US" sz="1400" smtClean="0">
                <a:latin typeface="Times New Roman" pitchFamily="18" charset="0"/>
              </a:rPr>
              <a:pPr eaLnBrk="1" hangingPunct="1">
                <a:buClrTx/>
                <a:buSzTx/>
                <a:buFontTx/>
                <a:buNone/>
                <a:defRPr/>
              </a:pPr>
              <a:t>March 6, 2012</a:t>
            </a:fld>
            <a:endParaRPr lang="en-US" sz="1400" dirty="0" smtClean="0">
              <a:latin typeface="Times New Roman" pitchFamily="18" charset="0"/>
            </a:endParaRPr>
          </a:p>
        </p:txBody>
      </p:sp>
      <p:sp>
        <p:nvSpPr>
          <p:cNvPr id="70660" name="Slide Number Placeholder 3"/>
          <p:cNvSpPr>
            <a:spLocks noGrp="1"/>
          </p:cNvSpPr>
          <p:nvPr>
            <p:ph type="sldNum" sz="quarter" idx="11"/>
          </p:nvPr>
        </p:nvSpPr>
        <p:spPr/>
        <p:txBody>
          <a:bodyPr/>
          <a:lstStyle>
            <a:lvl1pPr eaLnBrk="0" hangingPunct="0">
              <a:buClr>
                <a:schemeClr val="bg1"/>
              </a:buClr>
              <a:buSzPct val="100000"/>
              <a:buFont typeface="Wingdings" pitchFamily="2" charset="2"/>
              <a:defRPr sz="3600">
                <a:solidFill>
                  <a:schemeClr val="tx1"/>
                </a:solidFill>
                <a:latin typeface="Arial" pitchFamily="34" charset="0"/>
              </a:defRPr>
            </a:lvl1pPr>
            <a:lvl2pPr marL="742950" indent="-285750" eaLnBrk="0" hangingPunct="0">
              <a:buClr>
                <a:schemeClr val="bg1"/>
              </a:buClr>
              <a:buSzPct val="100000"/>
              <a:buFont typeface="Wingdings" pitchFamily="2" charset="2"/>
              <a:defRPr sz="3600">
                <a:solidFill>
                  <a:schemeClr val="tx1"/>
                </a:solidFill>
                <a:latin typeface="Arial" pitchFamily="34" charset="0"/>
              </a:defRPr>
            </a:lvl2pPr>
            <a:lvl3pPr marL="1143000" indent="-228600" eaLnBrk="0" hangingPunct="0">
              <a:buClr>
                <a:schemeClr val="bg1"/>
              </a:buClr>
              <a:buSzPct val="100000"/>
              <a:buFont typeface="Wingdings" pitchFamily="2" charset="2"/>
              <a:defRPr sz="3600">
                <a:solidFill>
                  <a:schemeClr val="tx1"/>
                </a:solidFill>
                <a:latin typeface="Arial" pitchFamily="34" charset="0"/>
              </a:defRPr>
            </a:lvl3pPr>
            <a:lvl4pPr marL="1600200" indent="-228600" eaLnBrk="0" hangingPunct="0">
              <a:buClr>
                <a:schemeClr val="bg1"/>
              </a:buClr>
              <a:buSzPct val="100000"/>
              <a:buFont typeface="Wingdings" pitchFamily="2" charset="2"/>
              <a:defRPr sz="3600">
                <a:solidFill>
                  <a:schemeClr val="tx1"/>
                </a:solidFill>
                <a:latin typeface="Arial" pitchFamily="34" charset="0"/>
              </a:defRPr>
            </a:lvl4pPr>
            <a:lvl5pPr marL="2057400" indent="-228600" eaLnBrk="0" hangingPunct="0">
              <a:buClr>
                <a:schemeClr val="bg1"/>
              </a:buClr>
              <a:buSzPct val="100000"/>
              <a:buFont typeface="Wingdings" pitchFamily="2" charset="2"/>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eaLnBrk="1" hangingPunct="1">
              <a:buClrTx/>
              <a:buSzTx/>
              <a:buFontTx/>
              <a:buNone/>
              <a:defRPr/>
            </a:pPr>
            <a:fld id="{2AEC3EB0-2C82-4BF4-924D-5DC95A654D41}" type="slidenum">
              <a:rPr lang="en-US" sz="1600" smtClean="0">
                <a:latin typeface="Times New Roman" pitchFamily="18" charset="0"/>
              </a:rPr>
              <a:pPr eaLnBrk="1" hangingPunct="1">
                <a:buClrTx/>
                <a:buSzTx/>
                <a:buFontTx/>
                <a:buNone/>
                <a:defRPr/>
              </a:pPr>
              <a:t>60</a:t>
            </a:fld>
            <a:endParaRPr lang="en-US" sz="1600" dirty="0" smtClean="0">
              <a:latin typeface="Times New Roman"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quarter" idx="10"/>
          </p:nvPr>
        </p:nvSpPr>
        <p:spPr/>
        <p:txBody>
          <a:bodyPr/>
          <a:lstStyle/>
          <a:p>
            <a:pPr>
              <a:defRPr/>
            </a:pPr>
            <a:fld id="{10B227DA-61B1-48C3-84EC-4192DE00D731}" type="datetime4">
              <a:rPr lang="en-US" smtClean="0"/>
              <a:pPr>
                <a:defRPr/>
              </a:pPr>
              <a:t>March 7, 2012</a:t>
            </a:fld>
            <a:endParaRPr lang="en-US" dirty="0"/>
          </a:p>
        </p:txBody>
      </p:sp>
      <p:sp>
        <p:nvSpPr>
          <p:cNvPr id="4" name="Slide Number Placeholder 3"/>
          <p:cNvSpPr>
            <a:spLocks noGrp="1"/>
          </p:cNvSpPr>
          <p:nvPr>
            <p:ph type="sldNum" sz="quarter" idx="11"/>
          </p:nvPr>
        </p:nvSpPr>
        <p:spPr/>
        <p:txBody>
          <a:bodyPr/>
          <a:lstStyle/>
          <a:p>
            <a:pPr>
              <a:defRPr/>
            </a:pPr>
            <a:fld id="{65CD725C-C410-408F-9092-57ABACA0255D}" type="slidenum">
              <a:rPr lang="en-US" smtClean="0"/>
              <a:pPr>
                <a:defRPr/>
              </a:pPr>
              <a:t>7</a:t>
            </a:fld>
            <a:endParaRPr lang="en-US" dirty="0"/>
          </a:p>
        </p:txBody>
      </p:sp>
      <p:sp>
        <p:nvSpPr>
          <p:cNvPr id="5" name="Slide Number Placeholder 8"/>
          <p:cNvSpPr txBox="1">
            <a:spLocks/>
          </p:cNvSpPr>
          <p:nvPr/>
        </p:nvSpPr>
        <p:spPr>
          <a:xfrm>
            <a:off x="3657600" y="6400800"/>
            <a:ext cx="1905000" cy="457200"/>
          </a:xfrm>
          <a:prstGeom prst="rect">
            <a:avLst/>
          </a:prstGeom>
        </p:spPr>
        <p:txBody>
          <a:bodyPr/>
          <a:lstStyle>
            <a:defPPr>
              <a:defRPr lang="en-US"/>
            </a:defPPr>
            <a:lvl1pPr algn="l" rtl="0" eaLnBrk="0" fontAlgn="base"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buClr>
                <a:schemeClr val="bg1"/>
              </a:buClr>
              <a:buSzPct val="100000"/>
              <a:buFont typeface="Wingdings" pitchFamily="2" charset="2"/>
              <a:defRPr sz="3600" kern="1200">
                <a:solidFill>
                  <a:schemeClr val="tx1"/>
                </a:solidFill>
                <a:latin typeface="Arial" pitchFamily="34" charset="0"/>
                <a:ea typeface="+mn-ea"/>
                <a:cs typeface="Arial" pitchFamily="34" charset="0"/>
              </a:defRPr>
            </a:lvl9pPr>
          </a:lstStyle>
          <a:p>
            <a:pPr eaLnBrk="1" hangingPunct="1">
              <a:buClrTx/>
              <a:buSzTx/>
              <a:buFontTx/>
              <a:buNone/>
              <a:defRPr/>
            </a:pPr>
            <a:fld id="{6F23EB07-10E0-4AEB-9EB8-8F1FFE960B4E}" type="slidenum">
              <a:rPr lang="en-US" sz="1600" smtClean="0">
                <a:latin typeface="Times New Roman" pitchFamily="18" charset="0"/>
              </a:rPr>
              <a:pPr eaLnBrk="1" hangingPunct="1">
                <a:buClrTx/>
                <a:buSzTx/>
                <a:buFontTx/>
                <a:buNone/>
                <a:defRPr/>
              </a:pPr>
              <a:t>7</a:t>
            </a:fld>
            <a:endParaRPr lang="en-US" sz="1600" dirty="0" smtClean="0">
              <a:latin typeface="Times New Roman" pitchFamily="18" charset="0"/>
            </a:endParaRPr>
          </a:p>
        </p:txBody>
      </p:sp>
      <p:sp>
        <p:nvSpPr>
          <p:cNvPr id="6" name="Rectangle 14"/>
          <p:cNvSpPr txBox="1">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Arial" pitchFamily="34" charset="0"/>
              </a:defRPr>
            </a:lvl2pPr>
            <a:lvl3pPr algn="ctr" rtl="0" eaLnBrk="0" fontAlgn="base" hangingPunct="0">
              <a:spcBef>
                <a:spcPct val="0"/>
              </a:spcBef>
              <a:spcAft>
                <a:spcPct val="0"/>
              </a:spcAft>
              <a:defRPr sz="4400">
                <a:solidFill>
                  <a:schemeClr val="bg2"/>
                </a:solidFill>
                <a:latin typeface="Arial" pitchFamily="34" charset="0"/>
              </a:defRPr>
            </a:lvl3pPr>
            <a:lvl4pPr algn="ctr" rtl="0" eaLnBrk="0" fontAlgn="base" hangingPunct="0">
              <a:spcBef>
                <a:spcPct val="0"/>
              </a:spcBef>
              <a:spcAft>
                <a:spcPct val="0"/>
              </a:spcAft>
              <a:defRPr sz="4400">
                <a:solidFill>
                  <a:schemeClr val="bg2"/>
                </a:solidFill>
                <a:latin typeface="Arial" pitchFamily="34" charset="0"/>
              </a:defRPr>
            </a:lvl4pPr>
            <a:lvl5pPr algn="ctr" rtl="0" eaLnBrk="0" fontAlgn="base" hangingPunct="0">
              <a:spcBef>
                <a:spcPct val="0"/>
              </a:spcBef>
              <a:spcAft>
                <a:spcPct val="0"/>
              </a:spcAft>
              <a:defRPr sz="4400">
                <a:solidFill>
                  <a:schemeClr val="bg2"/>
                </a:solidFill>
                <a:latin typeface="Arial" pitchFamily="34" charset="0"/>
              </a:defRPr>
            </a:lvl5pPr>
            <a:lvl6pPr marL="457200" algn="ctr" rtl="0" eaLnBrk="1" fontAlgn="base" hangingPunct="1">
              <a:spcBef>
                <a:spcPct val="0"/>
              </a:spcBef>
              <a:spcAft>
                <a:spcPct val="0"/>
              </a:spcAft>
              <a:defRPr sz="4400">
                <a:solidFill>
                  <a:schemeClr val="bg2"/>
                </a:solidFill>
                <a:latin typeface="Arial" pitchFamily="34" charset="0"/>
              </a:defRPr>
            </a:lvl6pPr>
            <a:lvl7pPr marL="914400" algn="ctr" rtl="0" eaLnBrk="1" fontAlgn="base" hangingPunct="1">
              <a:spcBef>
                <a:spcPct val="0"/>
              </a:spcBef>
              <a:spcAft>
                <a:spcPct val="0"/>
              </a:spcAft>
              <a:defRPr sz="4400">
                <a:solidFill>
                  <a:schemeClr val="bg2"/>
                </a:solidFill>
                <a:latin typeface="Arial" pitchFamily="34" charset="0"/>
              </a:defRPr>
            </a:lvl7pPr>
            <a:lvl8pPr marL="1371600" algn="ctr" rtl="0" eaLnBrk="1" fontAlgn="base" hangingPunct="1">
              <a:spcBef>
                <a:spcPct val="0"/>
              </a:spcBef>
              <a:spcAft>
                <a:spcPct val="0"/>
              </a:spcAft>
              <a:defRPr sz="4400">
                <a:solidFill>
                  <a:schemeClr val="bg2"/>
                </a:solidFill>
                <a:latin typeface="Arial" pitchFamily="34" charset="0"/>
              </a:defRPr>
            </a:lvl8pPr>
            <a:lvl9pPr marL="1828800" algn="ctr" rtl="0" eaLnBrk="1" fontAlgn="base" hangingPunct="1">
              <a:spcBef>
                <a:spcPct val="0"/>
              </a:spcBef>
              <a:spcAft>
                <a:spcPct val="0"/>
              </a:spcAft>
              <a:defRPr sz="4400">
                <a:solidFill>
                  <a:schemeClr val="bg2"/>
                </a:solidFill>
                <a:latin typeface="Arial" pitchFamily="34" charset="0"/>
              </a:defRPr>
            </a:lvl9pPr>
          </a:lstStyle>
          <a:p>
            <a:pPr eaLnBrk="1" hangingPunct="1"/>
            <a:r>
              <a:rPr lang="en-US" sz="3200" dirty="0" smtClean="0"/>
              <a:t>PIX, PDQ, XCPD and PAM integrated model</a:t>
            </a:r>
            <a:endParaRPr lang="en-US" sz="3200" dirty="0" smtClean="0"/>
          </a:p>
        </p:txBody>
      </p:sp>
      <p:graphicFrame>
        <p:nvGraphicFramePr>
          <p:cNvPr id="7" name="Object 4"/>
          <p:cNvGraphicFramePr>
            <a:graphicFrameLocks noChangeAspect="1"/>
          </p:cNvGraphicFramePr>
          <p:nvPr>
            <p:extLst>
              <p:ext uri="{D42A27DB-BD31-4B8C-83A1-F6EECF244321}">
                <p14:modId xmlns:p14="http://schemas.microsoft.com/office/powerpoint/2010/main" val="1740824672"/>
              </p:ext>
            </p:extLst>
          </p:nvPr>
        </p:nvGraphicFramePr>
        <p:xfrm>
          <a:off x="941721" y="1327944"/>
          <a:ext cx="854075" cy="854075"/>
        </p:xfrm>
        <a:graphic>
          <a:graphicData uri="http://schemas.openxmlformats.org/presentationml/2006/ole">
            <mc:AlternateContent xmlns:mc="http://schemas.openxmlformats.org/markup-compatibility/2006">
              <mc:Choice xmlns:v="urn:schemas-microsoft-com:vml" Requires="v">
                <p:oleObj spid="_x0000_s1040" name="Visio" r:id="rId3" imgW="854567" imgH="854761" progId="Visio.Drawing.11">
                  <p:embed/>
                </p:oleObj>
              </mc:Choice>
              <mc:Fallback>
                <p:oleObj name="Visio" r:id="rId3" imgW="854567" imgH="854761"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721" y="1327944"/>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nvGraphicFramePr>
        <p:xfrm>
          <a:off x="346075" y="2371725"/>
          <a:ext cx="854075" cy="854075"/>
        </p:xfrm>
        <a:graphic>
          <a:graphicData uri="http://schemas.openxmlformats.org/presentationml/2006/ole">
            <mc:AlternateContent xmlns:mc="http://schemas.openxmlformats.org/markup-compatibility/2006">
              <mc:Choice xmlns:v="urn:schemas-microsoft-com:vml" Requires="v">
                <p:oleObj spid="_x0000_s1041" name="Visio" r:id="rId5" imgW="854567" imgH="854761" progId="Visio.Drawing.11">
                  <p:embed/>
                </p:oleObj>
              </mc:Choice>
              <mc:Fallback>
                <p:oleObj name="Visio" r:id="rId5" imgW="854567" imgH="854761" progId="Visio.Drawing.11">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075" y="2371725"/>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10"/>
          <p:cNvGraphicFramePr>
            <a:graphicFrameLocks noChangeAspect="1"/>
          </p:cNvGraphicFramePr>
          <p:nvPr/>
        </p:nvGraphicFramePr>
        <p:xfrm>
          <a:off x="346075" y="3549650"/>
          <a:ext cx="854075" cy="854075"/>
        </p:xfrm>
        <a:graphic>
          <a:graphicData uri="http://schemas.openxmlformats.org/presentationml/2006/ole">
            <mc:AlternateContent xmlns:mc="http://schemas.openxmlformats.org/markup-compatibility/2006">
              <mc:Choice xmlns:v="urn:schemas-microsoft-com:vml" Requires="v">
                <p:oleObj spid="_x0000_s1042" name="Visio" r:id="rId7" imgW="854567" imgH="854761" progId="Visio.Drawing.11">
                  <p:embed/>
                </p:oleObj>
              </mc:Choice>
              <mc:Fallback>
                <p:oleObj name="Visio" r:id="rId7" imgW="854567" imgH="854761" progId="Visio.Drawing.11">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6075" y="3549650"/>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13"/>
          <p:cNvGraphicFramePr>
            <a:graphicFrameLocks noChangeAspect="1"/>
          </p:cNvGraphicFramePr>
          <p:nvPr>
            <p:extLst>
              <p:ext uri="{D42A27DB-BD31-4B8C-83A1-F6EECF244321}">
                <p14:modId xmlns:p14="http://schemas.microsoft.com/office/powerpoint/2010/main" val="3952267377"/>
              </p:ext>
            </p:extLst>
          </p:nvPr>
        </p:nvGraphicFramePr>
        <p:xfrm>
          <a:off x="1057607" y="4585346"/>
          <a:ext cx="854075" cy="854075"/>
        </p:xfrm>
        <a:graphic>
          <a:graphicData uri="http://schemas.openxmlformats.org/presentationml/2006/ole">
            <mc:AlternateContent xmlns:mc="http://schemas.openxmlformats.org/markup-compatibility/2006">
              <mc:Choice xmlns:v="urn:schemas-microsoft-com:vml" Requires="v">
                <p:oleObj spid="_x0000_s1043" name="Visio" r:id="rId9" imgW="854567" imgH="854761" progId="Visio.Drawing.11">
                  <p:embed/>
                </p:oleObj>
              </mc:Choice>
              <mc:Fallback>
                <p:oleObj name="Visio" r:id="rId9" imgW="854567" imgH="854761" progId="Visio.Drawing.11">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7607" y="4585346"/>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7"/>
          <p:cNvSpPr>
            <a:spLocks noChangeArrowheads="1"/>
          </p:cNvSpPr>
          <p:nvPr/>
        </p:nvSpPr>
        <p:spPr bwMode="auto">
          <a:xfrm>
            <a:off x="3090863" y="2312988"/>
            <a:ext cx="2457450" cy="2125662"/>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graphicFrame>
        <p:nvGraphicFramePr>
          <p:cNvPr id="12" name="Object 16"/>
          <p:cNvGraphicFramePr>
            <a:graphicFrameLocks noChangeAspect="1"/>
          </p:cNvGraphicFramePr>
          <p:nvPr/>
        </p:nvGraphicFramePr>
        <p:xfrm>
          <a:off x="3381375" y="2427288"/>
          <a:ext cx="1917700" cy="1858962"/>
        </p:xfrm>
        <a:graphic>
          <a:graphicData uri="http://schemas.openxmlformats.org/presentationml/2006/ole">
            <mc:AlternateContent xmlns:mc="http://schemas.openxmlformats.org/markup-compatibility/2006">
              <mc:Choice xmlns:v="urn:schemas-microsoft-com:vml" Requires="v">
                <p:oleObj spid="_x0000_s1044" name="Visio" r:id="rId11" imgW="1537860" imgH="1490067" progId="Visio.Drawing.11">
                  <p:embed/>
                </p:oleObj>
              </mc:Choice>
              <mc:Fallback>
                <p:oleObj name="Visio" r:id="rId11" imgW="1537860" imgH="1490067" progId="Visio.Drawing.11">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1375" y="2427288"/>
                        <a:ext cx="1917700" cy="1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21"/>
          <p:cNvSpPr>
            <a:spLocks noChangeArrowheads="1"/>
          </p:cNvSpPr>
          <p:nvPr/>
        </p:nvSpPr>
        <p:spPr bwMode="auto">
          <a:xfrm>
            <a:off x="3090863" y="4549775"/>
            <a:ext cx="2457450" cy="688975"/>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2000" dirty="0">
                <a:effectLst>
                  <a:outerShdw blurRad="38100" dist="38100" dir="2700000" algn="tl">
                    <a:srgbClr val="000000">
                      <a:alpha val="43137"/>
                    </a:srgbClr>
                  </a:outerShdw>
                </a:effectLst>
                <a:latin typeface="GE Inspira" pitchFamily="34" charset="0"/>
                <a:cs typeface="+mn-cs"/>
              </a:rPr>
              <a:t>Master Patient ID Domain</a:t>
            </a:r>
          </a:p>
        </p:txBody>
      </p:sp>
      <p:sp>
        <p:nvSpPr>
          <p:cNvPr id="14" name="Rectangle 22"/>
          <p:cNvSpPr>
            <a:spLocks noChangeArrowheads="1"/>
          </p:cNvSpPr>
          <p:nvPr/>
        </p:nvSpPr>
        <p:spPr bwMode="auto">
          <a:xfrm>
            <a:off x="3097213" y="1624013"/>
            <a:ext cx="4903787" cy="571500"/>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Clr>
                <a:schemeClr val="bg1"/>
              </a:buClr>
              <a:buSzPct val="100000"/>
              <a:buFont typeface="Wingdings" pitchFamily="2" charset="2"/>
              <a:buNone/>
              <a:defRPr/>
            </a:pPr>
            <a:r>
              <a:rPr lang="en-US" sz="1800" dirty="0">
                <a:solidFill>
                  <a:srgbClr val="FFFFFF"/>
                </a:solidFill>
                <a:effectLst>
                  <a:outerShdw blurRad="38100" dist="38100" dir="2700000" algn="tl">
                    <a:srgbClr val="000000">
                      <a:alpha val="43137"/>
                    </a:srgbClr>
                  </a:outerShdw>
                </a:effectLst>
                <a:latin typeface="GE Inspira" pitchFamily="34" charset="0"/>
                <a:cs typeface="+mn-cs"/>
              </a:rPr>
              <a:t>Administration and Service Functions</a:t>
            </a:r>
          </a:p>
        </p:txBody>
      </p:sp>
      <p:sp>
        <p:nvSpPr>
          <p:cNvPr id="15" name="Rectangle 23"/>
          <p:cNvSpPr>
            <a:spLocks noChangeArrowheads="1"/>
          </p:cNvSpPr>
          <p:nvPr/>
        </p:nvSpPr>
        <p:spPr bwMode="auto">
          <a:xfrm>
            <a:off x="5673725" y="2312988"/>
            <a:ext cx="2327275" cy="4397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PIX Notification Service</a:t>
            </a:r>
          </a:p>
        </p:txBody>
      </p:sp>
      <p:sp>
        <p:nvSpPr>
          <p:cNvPr id="16" name="Rectangle 26"/>
          <p:cNvSpPr>
            <a:spLocks noChangeArrowheads="1"/>
          </p:cNvSpPr>
          <p:nvPr/>
        </p:nvSpPr>
        <p:spPr bwMode="auto">
          <a:xfrm>
            <a:off x="5673725" y="2874963"/>
            <a:ext cx="2327275" cy="4397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PIX Query Service</a:t>
            </a:r>
          </a:p>
        </p:txBody>
      </p:sp>
      <p:sp>
        <p:nvSpPr>
          <p:cNvPr id="17" name="Rectangle 27"/>
          <p:cNvSpPr>
            <a:spLocks noChangeArrowheads="1"/>
          </p:cNvSpPr>
          <p:nvPr/>
        </p:nvSpPr>
        <p:spPr bwMode="auto">
          <a:xfrm>
            <a:off x="5673725" y="3436938"/>
            <a:ext cx="2327275" cy="439737"/>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XCPD/PDQ </a:t>
            </a:r>
            <a:r>
              <a:rPr lang="en-US" sz="1600" dirty="0">
                <a:solidFill>
                  <a:srgbClr val="FFFFFF"/>
                </a:solidFill>
                <a:effectLst>
                  <a:outerShdw blurRad="38100" dist="38100" dir="2700000" algn="tl">
                    <a:srgbClr val="000000">
                      <a:alpha val="43137"/>
                    </a:srgbClr>
                  </a:outerShdw>
                </a:effectLst>
                <a:latin typeface="GE Inspira" pitchFamily="34" charset="0"/>
                <a:cs typeface="+mn-cs"/>
              </a:rPr>
              <a:t>Service</a:t>
            </a:r>
          </a:p>
        </p:txBody>
      </p:sp>
      <p:sp>
        <p:nvSpPr>
          <p:cNvPr id="18" name="Rectangle 28"/>
          <p:cNvSpPr>
            <a:spLocks noChangeArrowheads="1"/>
          </p:cNvSpPr>
          <p:nvPr/>
        </p:nvSpPr>
        <p:spPr bwMode="auto">
          <a:xfrm>
            <a:off x="5673725" y="3998913"/>
            <a:ext cx="2327275" cy="439737"/>
          </a:xfrm>
          <a:prstGeom prst="rect">
            <a:avLst/>
          </a:prstGeom>
          <a:gradFill rotWithShape="1">
            <a:gsLst>
              <a:gs pos="0">
                <a:srgbClr val="B2B2B2"/>
              </a:gs>
              <a:gs pos="100000">
                <a:srgbClr val="0000FF"/>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Enhanced PDQ Service</a:t>
            </a:r>
          </a:p>
        </p:txBody>
      </p:sp>
      <p:sp>
        <p:nvSpPr>
          <p:cNvPr id="19" name="Rectangle 29"/>
          <p:cNvSpPr>
            <a:spLocks noChangeArrowheads="1"/>
          </p:cNvSpPr>
          <p:nvPr/>
        </p:nvSpPr>
        <p:spPr bwMode="auto">
          <a:xfrm>
            <a:off x="5673725" y="4954588"/>
            <a:ext cx="2327275" cy="28416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MPI Service</a:t>
            </a:r>
          </a:p>
        </p:txBody>
      </p:sp>
      <p:sp>
        <p:nvSpPr>
          <p:cNvPr id="20" name="Rectangle 30"/>
          <p:cNvSpPr>
            <a:spLocks noChangeArrowheads="1"/>
          </p:cNvSpPr>
          <p:nvPr/>
        </p:nvSpPr>
        <p:spPr bwMode="auto">
          <a:xfrm>
            <a:off x="5673725" y="4549775"/>
            <a:ext cx="2327275" cy="28416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Patient </a:t>
            </a:r>
            <a:r>
              <a:rPr lang="en-US" sz="1600" dirty="0">
                <a:solidFill>
                  <a:srgbClr val="FFFFFF"/>
                </a:solidFill>
                <a:effectLst>
                  <a:outerShdw blurRad="38100" dist="38100" dir="2700000" algn="tl">
                    <a:srgbClr val="000000">
                      <a:alpha val="43137"/>
                    </a:srgbClr>
                  </a:outerShdw>
                </a:effectLst>
                <a:latin typeface="GE Inspira" pitchFamily="34" charset="0"/>
                <a:cs typeface="+mn-cs"/>
              </a:rPr>
              <a:t>Identity Source</a:t>
            </a:r>
          </a:p>
        </p:txBody>
      </p:sp>
      <p:sp>
        <p:nvSpPr>
          <p:cNvPr id="21" name="Line 31"/>
          <p:cNvSpPr>
            <a:spLocks noChangeShapeType="1"/>
          </p:cNvSpPr>
          <p:nvPr/>
        </p:nvSpPr>
        <p:spPr bwMode="auto">
          <a:xfrm>
            <a:off x="1787525" y="1909763"/>
            <a:ext cx="346075" cy="465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22" name="Line 32"/>
          <p:cNvSpPr>
            <a:spLocks noChangeShapeType="1"/>
          </p:cNvSpPr>
          <p:nvPr/>
        </p:nvSpPr>
        <p:spPr bwMode="auto">
          <a:xfrm>
            <a:off x="755650" y="2810318"/>
            <a:ext cx="1377950" cy="2746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23" name="Line 33"/>
          <p:cNvSpPr>
            <a:spLocks noChangeShapeType="1"/>
          </p:cNvSpPr>
          <p:nvPr/>
        </p:nvSpPr>
        <p:spPr bwMode="auto">
          <a:xfrm flipV="1">
            <a:off x="1176338" y="3694113"/>
            <a:ext cx="957262" cy="311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24" name="Line 34"/>
          <p:cNvSpPr>
            <a:spLocks noChangeShapeType="1"/>
          </p:cNvSpPr>
          <p:nvPr/>
        </p:nvSpPr>
        <p:spPr bwMode="auto">
          <a:xfrm flipV="1">
            <a:off x="1858963" y="4549774"/>
            <a:ext cx="274637" cy="284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25" name="Line 35"/>
          <p:cNvSpPr>
            <a:spLocks noChangeShapeType="1"/>
          </p:cNvSpPr>
          <p:nvPr/>
        </p:nvSpPr>
        <p:spPr bwMode="auto">
          <a:xfrm>
            <a:off x="2133600" y="1898244"/>
            <a:ext cx="0" cy="3028950"/>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26" name="Text Box 36"/>
          <p:cNvSpPr txBox="1">
            <a:spLocks noChangeArrowheads="1"/>
          </p:cNvSpPr>
          <p:nvPr/>
        </p:nvSpPr>
        <p:spPr bwMode="auto">
          <a:xfrm>
            <a:off x="1203658" y="3114675"/>
            <a:ext cx="5619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27" name="Line 37"/>
          <p:cNvSpPr>
            <a:spLocks noChangeShapeType="1"/>
          </p:cNvSpPr>
          <p:nvPr/>
        </p:nvSpPr>
        <p:spPr bwMode="auto">
          <a:xfrm>
            <a:off x="8194675" y="2317750"/>
            <a:ext cx="0" cy="2506663"/>
          </a:xfrm>
          <a:prstGeom prst="line">
            <a:avLst/>
          </a:prstGeom>
          <a:noFill/>
          <a:ln w="28575">
            <a:solidFill>
              <a:srgbClr val="1E48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chemeClr val="bg1"/>
              </a:buClr>
              <a:buSzPct val="100000"/>
              <a:buFont typeface="Wingdings" pitchFamily="2" charset="2"/>
              <a:buNone/>
              <a:defRPr/>
            </a:pPr>
            <a:endParaRPr lang="en-US" dirty="0">
              <a:effectLst>
                <a:outerShdw blurRad="38100" dist="38100" dir="2700000" algn="tl">
                  <a:srgbClr val="000000">
                    <a:alpha val="43137"/>
                  </a:srgbClr>
                </a:outerShdw>
              </a:effectLst>
              <a:cs typeface="+mn-cs"/>
            </a:endParaRPr>
          </a:p>
        </p:txBody>
      </p:sp>
      <p:sp>
        <p:nvSpPr>
          <p:cNvPr id="28" name="Text Box 38"/>
          <p:cNvSpPr txBox="1">
            <a:spLocks noChangeArrowheads="1"/>
          </p:cNvSpPr>
          <p:nvPr/>
        </p:nvSpPr>
        <p:spPr bwMode="auto">
          <a:xfrm>
            <a:off x="8196263" y="3335338"/>
            <a:ext cx="5619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800" dirty="0">
                <a:solidFill>
                  <a:srgbClr val="0000FF"/>
                </a:solidFill>
                <a:effectLst>
                  <a:outerShdw blurRad="38100" dist="38100" dir="2700000" algn="tl">
                    <a:srgbClr val="000000">
                      <a:alpha val="43137"/>
                    </a:srgbClr>
                  </a:outerShdw>
                </a:effectLst>
                <a:latin typeface="GE Inspira" pitchFamily="34" charset="0"/>
                <a:cs typeface="+mn-cs"/>
              </a:rPr>
              <a:t>HL7</a:t>
            </a:r>
          </a:p>
        </p:txBody>
      </p:sp>
      <p:sp>
        <p:nvSpPr>
          <p:cNvPr id="29" name="Rectangle 39"/>
          <p:cNvSpPr>
            <a:spLocks noChangeArrowheads="1"/>
          </p:cNvSpPr>
          <p:nvPr/>
        </p:nvSpPr>
        <p:spPr bwMode="auto">
          <a:xfrm>
            <a:off x="2384425" y="5464175"/>
            <a:ext cx="450850" cy="227013"/>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30" name="Text Box 40"/>
          <p:cNvSpPr txBox="1">
            <a:spLocks noChangeArrowheads="1"/>
          </p:cNvSpPr>
          <p:nvPr/>
        </p:nvSpPr>
        <p:spPr bwMode="auto">
          <a:xfrm>
            <a:off x="2840038" y="5410200"/>
            <a:ext cx="3914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defined in IHE Technical Framework</a:t>
            </a:r>
          </a:p>
        </p:txBody>
      </p:sp>
      <p:sp>
        <p:nvSpPr>
          <p:cNvPr id="31" name="Rectangle 41"/>
          <p:cNvSpPr>
            <a:spLocks noChangeArrowheads="1"/>
          </p:cNvSpPr>
          <p:nvPr/>
        </p:nvSpPr>
        <p:spPr bwMode="auto">
          <a:xfrm>
            <a:off x="2384425" y="6205538"/>
            <a:ext cx="450850" cy="227012"/>
          </a:xfrm>
          <a:prstGeom prst="rect">
            <a:avLst/>
          </a:prstGeom>
          <a:solidFill>
            <a:srgbClr val="B2B2B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32" name="Text Box 42"/>
          <p:cNvSpPr txBox="1">
            <a:spLocks noChangeArrowheads="1"/>
          </p:cNvSpPr>
          <p:nvPr/>
        </p:nvSpPr>
        <p:spPr bwMode="auto">
          <a:xfrm>
            <a:off x="2840038" y="6151563"/>
            <a:ext cx="2244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a:effectLst>
                  <a:outerShdw blurRad="38100" dist="38100" dir="2700000" algn="tl">
                    <a:srgbClr val="000000">
                      <a:alpha val="43137"/>
                    </a:srgbClr>
                  </a:outerShdw>
                </a:effectLst>
                <a:latin typeface="GE Inspira" pitchFamily="34" charset="0"/>
                <a:cs typeface="+mn-cs"/>
              </a:rPr>
              <a:t>Service out of IHE scope</a:t>
            </a:r>
          </a:p>
        </p:txBody>
      </p:sp>
      <p:sp>
        <p:nvSpPr>
          <p:cNvPr id="33" name="Rectangle 43"/>
          <p:cNvSpPr>
            <a:spLocks noChangeArrowheads="1"/>
          </p:cNvSpPr>
          <p:nvPr/>
        </p:nvSpPr>
        <p:spPr bwMode="auto">
          <a:xfrm rot="16200000">
            <a:off x="1412484" y="3113480"/>
            <a:ext cx="2374107" cy="782641"/>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buClr>
                <a:schemeClr val="bg1"/>
              </a:buClr>
              <a:buSzPct val="100000"/>
              <a:buFont typeface="Wingdings" pitchFamily="2" charset="2"/>
              <a:buNone/>
              <a:defRPr/>
            </a:pPr>
            <a:r>
              <a:rPr lang="en-US" sz="1600" dirty="0">
                <a:solidFill>
                  <a:srgbClr val="FFFFFF"/>
                </a:solidFill>
                <a:effectLst>
                  <a:outerShdw blurRad="38100" dist="38100" dir="2700000" algn="tl">
                    <a:srgbClr val="000000">
                      <a:alpha val="43137"/>
                    </a:srgbClr>
                  </a:outerShdw>
                </a:effectLst>
                <a:latin typeface="GE Inspira" pitchFamily="34" charset="0"/>
                <a:cs typeface="+mn-cs"/>
              </a:rPr>
              <a:t>Patient Identity </a:t>
            </a:r>
            <a:r>
              <a:rPr lang="en-US" sz="1600" dirty="0" smtClean="0">
                <a:solidFill>
                  <a:srgbClr val="FFFFFF"/>
                </a:solidFill>
                <a:effectLst>
                  <a:outerShdw blurRad="38100" dist="38100" dir="2700000" algn="tl">
                    <a:srgbClr val="000000">
                      <a:alpha val="43137"/>
                    </a:srgbClr>
                  </a:outerShdw>
                </a:effectLst>
                <a:latin typeface="GE Inspira" pitchFamily="34" charset="0"/>
                <a:cs typeface="+mn-cs"/>
              </a:rPr>
              <a:t>Feed (PIX)  and Management (PAM) Services</a:t>
            </a: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34" name="Rectangle 39"/>
          <p:cNvSpPr>
            <a:spLocks noChangeArrowheads="1"/>
          </p:cNvSpPr>
          <p:nvPr/>
        </p:nvSpPr>
        <p:spPr bwMode="auto">
          <a:xfrm>
            <a:off x="2386012" y="5819775"/>
            <a:ext cx="450850" cy="227013"/>
          </a:xfrm>
          <a:prstGeom prst="rect">
            <a:avLst/>
          </a:prstGeom>
          <a:solidFill>
            <a:schemeClr val="bg1">
              <a:lumMod val="60000"/>
              <a:lumOff val="40000"/>
            </a:schemeClr>
          </a:solidFill>
          <a:ln w="9525">
            <a:solidFill>
              <a:schemeClr val="tx1"/>
            </a:solidFill>
            <a:miter lim="800000"/>
            <a:headEnd/>
            <a:tailEnd/>
          </a:ln>
          <a:effectLst/>
          <a:extLst/>
        </p:spPr>
        <p:txBody>
          <a:bodyPr anchor="ctr"/>
          <a:lstStyle/>
          <a:p>
            <a:pPr algn="ctr">
              <a:buClr>
                <a:schemeClr val="bg1"/>
              </a:buClr>
              <a:buSzPct val="100000"/>
              <a:buFont typeface="Wingdings" pitchFamily="2" charset="2"/>
              <a:buNone/>
              <a:defRPr/>
            </a:pPr>
            <a:endParaRPr lang="en-US" sz="1600" dirty="0">
              <a:solidFill>
                <a:srgbClr val="FFFFFF"/>
              </a:solidFill>
              <a:effectLst>
                <a:outerShdw blurRad="38100" dist="38100" dir="2700000" algn="tl">
                  <a:srgbClr val="000000">
                    <a:alpha val="43137"/>
                  </a:srgbClr>
                </a:outerShdw>
              </a:effectLst>
              <a:latin typeface="GE Inspira" pitchFamily="34" charset="0"/>
              <a:cs typeface="+mn-cs"/>
            </a:endParaRPr>
          </a:p>
        </p:txBody>
      </p:sp>
      <p:sp>
        <p:nvSpPr>
          <p:cNvPr id="35" name="Text Box 40"/>
          <p:cNvSpPr txBox="1">
            <a:spLocks noChangeArrowheads="1"/>
          </p:cNvSpPr>
          <p:nvPr/>
        </p:nvSpPr>
        <p:spPr bwMode="auto">
          <a:xfrm>
            <a:off x="2841625" y="5765800"/>
            <a:ext cx="452559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chemeClr val="bg1"/>
              </a:buClr>
              <a:buSzPct val="100000"/>
              <a:buFont typeface="Wingdings" pitchFamily="2" charset="2"/>
              <a:buNone/>
              <a:defRPr/>
            </a:pPr>
            <a:r>
              <a:rPr lang="en-US" sz="1600" dirty="0" smtClean="0">
                <a:effectLst>
                  <a:outerShdw blurRad="38100" dist="38100" dir="2700000" algn="tl">
                    <a:srgbClr val="000000">
                      <a:alpha val="43137"/>
                    </a:srgbClr>
                  </a:outerShdw>
                </a:effectLst>
                <a:latin typeface="GE Inspira" pitchFamily="34" charset="0"/>
                <a:cs typeface="+mn-cs"/>
              </a:rPr>
              <a:t>Higher level services (leveraging base services)</a:t>
            </a:r>
            <a:endParaRPr lang="en-US" sz="1600" dirty="0">
              <a:effectLst>
                <a:outerShdw blurRad="38100" dist="38100" dir="2700000" algn="tl">
                  <a:srgbClr val="000000">
                    <a:alpha val="43137"/>
                  </a:srgbClr>
                </a:outerShdw>
              </a:effectLst>
              <a:latin typeface="GE Inspira" pitchFamily="34" charset="0"/>
              <a:cs typeface="+mn-cs"/>
            </a:endParaRPr>
          </a:p>
        </p:txBody>
      </p:sp>
    </p:spTree>
    <p:extLst>
      <p:ext uri="{BB962C8B-B14F-4D97-AF65-F5344CB8AC3E}">
        <p14:creationId xmlns:p14="http://schemas.microsoft.com/office/powerpoint/2010/main" val="23789647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up)">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A823A35-DB4C-41A0-8D1D-6079CFFE611A}" type="datetime4">
              <a:rPr lang="en-US" smtClean="0"/>
              <a:pPr>
                <a:defRPr/>
              </a:pPr>
              <a:t>March 6, 2012</a:t>
            </a:fld>
            <a:endParaRPr lang="en-US" dirty="0"/>
          </a:p>
        </p:txBody>
      </p:sp>
      <p:sp>
        <p:nvSpPr>
          <p:cNvPr id="5" name="Slide Number Placeholder 4"/>
          <p:cNvSpPr>
            <a:spLocks noGrp="1"/>
          </p:cNvSpPr>
          <p:nvPr>
            <p:ph type="sldNum" sz="quarter" idx="11"/>
          </p:nvPr>
        </p:nvSpPr>
        <p:spPr/>
        <p:txBody>
          <a:bodyPr/>
          <a:lstStyle/>
          <a:p>
            <a:pPr>
              <a:defRPr/>
            </a:pPr>
            <a:fld id="{EDBCDECA-AC32-4FA8-85FA-C3AECB2DC1F5}" type="slidenum">
              <a:rPr lang="en-US" smtClean="0"/>
              <a:pPr>
                <a:defRPr/>
              </a:pPr>
              <a:t>8</a:t>
            </a:fld>
            <a:endParaRPr lang="en-US" dirty="0"/>
          </a:p>
        </p:txBody>
      </p:sp>
      <p:sp>
        <p:nvSpPr>
          <p:cNvPr id="13316" name="Title 5"/>
          <p:cNvSpPr>
            <a:spLocks noGrp="1"/>
          </p:cNvSpPr>
          <p:nvPr>
            <p:ph type="title" idx="4294967295"/>
          </p:nvPr>
        </p:nvSpPr>
        <p:spPr>
          <a:xfrm>
            <a:off x="838200" y="1066800"/>
            <a:ext cx="7772400" cy="4343400"/>
          </a:xfrm>
        </p:spPr>
        <p:txBody>
          <a:bodyPr/>
          <a:lstStyle/>
          <a:p>
            <a:pPr eaLnBrk="1" hangingPunct="1"/>
            <a:r>
              <a:rPr lang="en-US" dirty="0" smtClean="0">
                <a:solidFill>
                  <a:schemeClr val="tx1"/>
                </a:solidFill>
              </a:rPr>
              <a:t>Patient Identity Cross-Referencing (PIX)</a:t>
            </a:r>
            <a:br>
              <a:rPr lang="en-US" dirty="0" smtClean="0">
                <a:solidFill>
                  <a:schemeClr val="tx1"/>
                </a:solidFill>
              </a:rPr>
            </a:br>
            <a:r>
              <a:rPr lang="en-US" dirty="0" smtClean="0">
                <a:solidFill>
                  <a:schemeClr val="tx1"/>
                </a:solidFill>
              </a:rPr>
              <a:t>and </a:t>
            </a:r>
            <a:br>
              <a:rPr lang="en-US" dirty="0" smtClean="0">
                <a:solidFill>
                  <a:schemeClr val="tx1"/>
                </a:solidFill>
              </a:rPr>
            </a:br>
            <a:r>
              <a:rPr lang="en-US" b="0" dirty="0" smtClean="0">
                <a:solidFill>
                  <a:schemeClr val="tx1"/>
                </a:solidFill>
              </a:rPr>
              <a:t>Patient Identifier Cross-Referencing HL7 V3 (PIXv3)</a:t>
            </a:r>
            <a:br>
              <a:rPr lang="en-US" b="0" dirty="0" smtClean="0">
                <a:solidFill>
                  <a:schemeClr val="tx1"/>
                </a:solidFill>
              </a:rPr>
            </a:br>
            <a:endParaRPr lang="en-US" dirty="0" smtClean="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PIX Introduction</a:t>
            </a:r>
          </a:p>
        </p:txBody>
      </p:sp>
      <p:sp>
        <p:nvSpPr>
          <p:cNvPr id="3" name="Content Placeholder 2"/>
          <p:cNvSpPr>
            <a:spLocks noGrp="1"/>
          </p:cNvSpPr>
          <p:nvPr>
            <p:ph idx="1"/>
          </p:nvPr>
        </p:nvSpPr>
        <p:spPr/>
        <p:txBody>
          <a:bodyPr/>
          <a:lstStyle/>
          <a:p>
            <a:pPr eaLnBrk="1" hangingPunct="1"/>
            <a:r>
              <a:rPr lang="en-US" sz="2400" b="0" dirty="0"/>
              <a:t>The PIX profile supports the cross-referencing of patient identifiers from multiple </a:t>
            </a:r>
            <a:r>
              <a:rPr lang="en-US" sz="2400" b="0" dirty="0">
                <a:solidFill>
                  <a:srgbClr val="FFFF00"/>
                </a:solidFill>
              </a:rPr>
              <a:t>Patient Identifier Domains</a:t>
            </a:r>
            <a:r>
              <a:rPr lang="en-US" sz="2400" b="0" dirty="0"/>
              <a:t>. These cross-referenced patient identifiers can then be used by “identity consumer” systems to correlate information about a single patient from sources that “know” the patient by different identifiers. This allows a clinician to have more complete view of the patient information. </a:t>
            </a:r>
          </a:p>
          <a:p>
            <a:pPr eaLnBrk="1" hangingPunct="1"/>
            <a:r>
              <a:rPr lang="en-US" sz="2400" b="0" dirty="0"/>
              <a:t>This integration profile does not define any specific enterprise policies or cross-referencing algorithms</a:t>
            </a:r>
          </a:p>
          <a:p>
            <a:pPr eaLnBrk="1" hangingPunct="1"/>
            <a:r>
              <a:rPr lang="en-US" sz="2400" b="0" dirty="0"/>
              <a:t>PIX is supported on two HL7 messaging levels: HL7 V2 messaging (PIX) AND HL7 V3 messaging (PIX V3). Identical purpose, different underlying standards.</a:t>
            </a:r>
          </a:p>
          <a:p>
            <a:endParaRPr lang="en-US" sz="2400" dirty="0"/>
          </a:p>
        </p:txBody>
      </p:sp>
      <p:sp>
        <p:nvSpPr>
          <p:cNvPr id="4" name="Date Placeholder 3"/>
          <p:cNvSpPr>
            <a:spLocks noGrp="1"/>
          </p:cNvSpPr>
          <p:nvPr>
            <p:ph type="dt" sz="quarter" idx="10"/>
          </p:nvPr>
        </p:nvSpPr>
        <p:spPr/>
        <p:txBody>
          <a:bodyPr/>
          <a:lstStyle/>
          <a:p>
            <a:pPr>
              <a:defRPr/>
            </a:pPr>
            <a:fld id="{277B1B4B-B478-4C84-B34F-3A0A642A45FE}" type="datetime4">
              <a:rPr lang="en-US" smtClean="0"/>
              <a:pPr>
                <a:defRPr/>
              </a:pPr>
              <a:t>March 7, 2012</a:t>
            </a:fld>
            <a:endParaRPr lang="en-US" dirty="0"/>
          </a:p>
        </p:txBody>
      </p:sp>
      <p:sp>
        <p:nvSpPr>
          <p:cNvPr id="5" name="Slide Number Placeholder 4"/>
          <p:cNvSpPr>
            <a:spLocks noGrp="1"/>
          </p:cNvSpPr>
          <p:nvPr>
            <p:ph type="sldNum" sz="quarter" idx="11"/>
          </p:nvPr>
        </p:nvSpPr>
        <p:spPr/>
        <p:txBody>
          <a:bodyPr/>
          <a:lstStyle/>
          <a:p>
            <a:pPr>
              <a:defRPr/>
            </a:pPr>
            <a:fld id="{8F53052B-12B3-4AEF-B60E-421C5D362523}" type="slidenum">
              <a:rPr lang="en-US" smtClean="0"/>
              <a:pPr>
                <a:defRPr/>
              </a:pPr>
              <a:t>9</a:t>
            </a:fld>
            <a:endParaRPr lang="en-US" dirty="0"/>
          </a:p>
        </p:txBody>
      </p:sp>
    </p:spTree>
    <p:extLst>
      <p:ext uri="{BB962C8B-B14F-4D97-AF65-F5344CB8AC3E}">
        <p14:creationId xmlns:p14="http://schemas.microsoft.com/office/powerpoint/2010/main" val="321170124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HE-ITI-Template">
  <a:themeElements>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IHE Presentation Template-Aug 20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IHE Presentation Template-Aug 2004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HE Presentation Template-Aug 2004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6345</TotalTime>
  <Words>5138</Words>
  <Application>Microsoft Macintosh PowerPoint</Application>
  <PresentationFormat>On-screen Show (4:3)</PresentationFormat>
  <Paragraphs>583</Paragraphs>
  <Slides>60</Slides>
  <Notes>15</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60</vt:i4>
      </vt:variant>
    </vt:vector>
  </HeadingPairs>
  <TitlesOfParts>
    <vt:vector size="63" baseType="lpstr">
      <vt:lpstr>IHE-ITI-Template</vt:lpstr>
      <vt:lpstr>Visio</vt:lpstr>
      <vt:lpstr>Picture</vt:lpstr>
      <vt:lpstr>Patient Identity Management</vt:lpstr>
      <vt:lpstr>Agenda</vt:lpstr>
      <vt:lpstr>IHE Patient Identity Management Introduction</vt:lpstr>
      <vt:lpstr>Introduction</vt:lpstr>
      <vt:lpstr>What Problem is Being Solved?</vt:lpstr>
      <vt:lpstr>IHE Profiles</vt:lpstr>
      <vt:lpstr>PowerPoint Presentation</vt:lpstr>
      <vt:lpstr>Patient Identity Cross-Referencing (PIX) and  Patient Identifier Cross-Referencing HL7 V3 (PIXv3) </vt:lpstr>
      <vt:lpstr>PIX Introduction</vt:lpstr>
      <vt:lpstr>PIX Introduction</vt:lpstr>
      <vt:lpstr>PIX Introduction</vt:lpstr>
      <vt:lpstr>PIX Use Case</vt:lpstr>
      <vt:lpstr>Patient Identifier Cross-Referencing (PIX)</vt:lpstr>
      <vt:lpstr>PIX Transaction Diagram</vt:lpstr>
      <vt:lpstr>PIX V3 Transaction Diagram</vt:lpstr>
      <vt:lpstr>PIX Actors</vt:lpstr>
      <vt:lpstr>PIX Transactions</vt:lpstr>
      <vt:lpstr>PIX Options</vt:lpstr>
      <vt:lpstr>PIX to eMPI Relationship</vt:lpstr>
      <vt:lpstr>PIX IHE Profile Grouping</vt:lpstr>
      <vt:lpstr>PIX Manager supports XDS Registry</vt:lpstr>
      <vt:lpstr>PIX Security and Privacy</vt:lpstr>
      <vt:lpstr>PIX References</vt:lpstr>
      <vt:lpstr>Patient Demographics Query (PDQ) and Patient Demographics Query HL7 V3 (PDQV3) </vt:lpstr>
      <vt:lpstr>PDQ Introduction</vt:lpstr>
      <vt:lpstr>PDQ Introduction</vt:lpstr>
      <vt:lpstr>PDQ Use Cases</vt:lpstr>
      <vt:lpstr>PDQ Use Cases</vt:lpstr>
      <vt:lpstr>Patient Demographics Query(PDQ)</vt:lpstr>
      <vt:lpstr>PDQ integrated with PIX</vt:lpstr>
      <vt:lpstr>PDQ Transaction Diagram</vt:lpstr>
      <vt:lpstr>PDQ Actors</vt:lpstr>
      <vt:lpstr>PDQ Transactions</vt:lpstr>
      <vt:lpstr>PDQ Options</vt:lpstr>
      <vt:lpstr>PDQ Workflow</vt:lpstr>
      <vt:lpstr>PDQ Attributes</vt:lpstr>
      <vt:lpstr>PDQ Security and Privacy</vt:lpstr>
      <vt:lpstr>PDQ References</vt:lpstr>
      <vt:lpstr>Cross-Community Patient Discovery (XCPD)</vt:lpstr>
      <vt:lpstr>XCPD Introduction</vt:lpstr>
      <vt:lpstr>XCPD vs. PDQV3</vt:lpstr>
      <vt:lpstr>Cross-Community Patient Discovery</vt:lpstr>
      <vt:lpstr>Patient Administration Management (PAM)</vt:lpstr>
      <vt:lpstr>PAM Introduction</vt:lpstr>
      <vt:lpstr>PAM Introduction</vt:lpstr>
      <vt:lpstr>PAM Use Case Example</vt:lpstr>
      <vt:lpstr>Patient Administrative Management (PAM)</vt:lpstr>
      <vt:lpstr>A PAM Process Flow Diagram</vt:lpstr>
      <vt:lpstr>PowerPoint Presentation</vt:lpstr>
      <vt:lpstr>PAM Transaction Diagram</vt:lpstr>
      <vt:lpstr>PAM Actors</vt:lpstr>
      <vt:lpstr>PAM IHE Actor Grouping</vt:lpstr>
      <vt:lpstr>PAM Transactions</vt:lpstr>
      <vt:lpstr>PAM Options</vt:lpstr>
      <vt:lpstr>PAM Options (Cont.)</vt:lpstr>
      <vt:lpstr>IHE PAM Profile Grouping</vt:lpstr>
      <vt:lpstr>PAM Security and Privacy</vt:lpstr>
      <vt:lpstr>PAM References</vt:lpstr>
      <vt:lpstr>More Information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Cross-Community: Peer-to-Peer sharing of healthcare information</dc:title>
  <dc:creator>Eric Heflin</dc:creator>
  <cp:lastModifiedBy>Eric Heflin</cp:lastModifiedBy>
  <cp:revision>90</cp:revision>
  <dcterms:created xsi:type="dcterms:W3CDTF">2011-04-20T15:06:12Z</dcterms:created>
  <dcterms:modified xsi:type="dcterms:W3CDTF">2012-03-07T15:22:56Z</dcterms:modified>
</cp:coreProperties>
</file>