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2"/>
  </p:notesMasterIdLst>
  <p:sldIdLst>
    <p:sldId id="651" r:id="rId2"/>
    <p:sldId id="652" r:id="rId3"/>
    <p:sldId id="653" r:id="rId4"/>
    <p:sldId id="654" r:id="rId5"/>
    <p:sldId id="655" r:id="rId6"/>
    <p:sldId id="656" r:id="rId7"/>
    <p:sldId id="657" r:id="rId8"/>
    <p:sldId id="658" r:id="rId9"/>
    <p:sldId id="659" r:id="rId10"/>
    <p:sldId id="660" r:id="rId11"/>
    <p:sldId id="661" r:id="rId12"/>
    <p:sldId id="662" r:id="rId13"/>
    <p:sldId id="663" r:id="rId14"/>
    <p:sldId id="664" r:id="rId15"/>
    <p:sldId id="665" r:id="rId16"/>
    <p:sldId id="666" r:id="rId17"/>
    <p:sldId id="667" r:id="rId18"/>
    <p:sldId id="668" r:id="rId19"/>
    <p:sldId id="669" r:id="rId20"/>
    <p:sldId id="670" r:id="rId21"/>
    <p:sldId id="671" r:id="rId22"/>
    <p:sldId id="672" r:id="rId23"/>
    <p:sldId id="673" r:id="rId24"/>
    <p:sldId id="674" r:id="rId25"/>
    <p:sldId id="675" r:id="rId26"/>
    <p:sldId id="676" r:id="rId27"/>
    <p:sldId id="677" r:id="rId28"/>
    <p:sldId id="678" r:id="rId29"/>
    <p:sldId id="679" r:id="rId30"/>
    <p:sldId id="680" r:id="rId31"/>
    <p:sldId id="681" r:id="rId32"/>
    <p:sldId id="682" r:id="rId33"/>
    <p:sldId id="683" r:id="rId34"/>
    <p:sldId id="684" r:id="rId35"/>
    <p:sldId id="685" r:id="rId36"/>
    <p:sldId id="712" r:id="rId37"/>
    <p:sldId id="718" r:id="rId38"/>
    <p:sldId id="719" r:id="rId39"/>
    <p:sldId id="621" r:id="rId40"/>
    <p:sldId id="582" r:id="rId41"/>
  </p:sldIdLst>
  <p:sldSz cx="9144000" cy="6858000" type="screen4x3"/>
  <p:notesSz cx="6858000" cy="9144000"/>
  <p:defaultTextStyle>
    <a:defPPr>
      <a:defRPr lang="en-US"/>
    </a:defPPr>
    <a:lvl1pPr algn="l" rtl="0" fontAlgn="base">
      <a:spcBef>
        <a:spcPct val="0"/>
      </a:spcBef>
      <a:spcAft>
        <a:spcPct val="0"/>
      </a:spcAft>
      <a:buClr>
        <a:schemeClr val="bg1"/>
      </a:buClr>
      <a:buSzPct val="100000"/>
      <a:buFont typeface="Wingdings" pitchFamily="2" charset="2"/>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fontAlgn="base">
      <a:spcBef>
        <a:spcPct val="0"/>
      </a:spcBef>
      <a:spcAft>
        <a:spcPct val="0"/>
      </a:spcAft>
      <a:buClr>
        <a:schemeClr val="bg1"/>
      </a:buClr>
      <a:buSzPct val="100000"/>
      <a:buFont typeface="Wingdings" pitchFamily="2" charset="2"/>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fontAlgn="base">
      <a:spcBef>
        <a:spcPct val="0"/>
      </a:spcBef>
      <a:spcAft>
        <a:spcPct val="0"/>
      </a:spcAft>
      <a:buClr>
        <a:schemeClr val="bg1"/>
      </a:buClr>
      <a:buSzPct val="100000"/>
      <a:buFont typeface="Wingdings" pitchFamily="2" charset="2"/>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fontAlgn="base">
      <a:spcBef>
        <a:spcPct val="0"/>
      </a:spcBef>
      <a:spcAft>
        <a:spcPct val="0"/>
      </a:spcAft>
      <a:buClr>
        <a:schemeClr val="bg1"/>
      </a:buClr>
      <a:buSzPct val="100000"/>
      <a:buFont typeface="Wingdings" pitchFamily="2" charset="2"/>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fontAlgn="base">
      <a:spcBef>
        <a:spcPct val="0"/>
      </a:spcBef>
      <a:spcAft>
        <a:spcPct val="0"/>
      </a:spcAft>
      <a:buClr>
        <a:schemeClr val="bg1"/>
      </a:buClr>
      <a:buSzPct val="100000"/>
      <a:buFont typeface="Wingdings" pitchFamily="2" charset="2"/>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sz="3600"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33"/>
    <a:srgbClr val="FF99CC"/>
    <a:srgbClr val="FFCCFF"/>
    <a:srgbClr val="FFCC00"/>
    <a:srgbClr val="336699"/>
    <a:srgbClr val="666699"/>
    <a:srgbClr val="66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4" autoAdjust="0"/>
    <p:restoredTop sz="72482" autoAdjust="0"/>
  </p:normalViewPr>
  <p:slideViewPr>
    <p:cSldViewPr>
      <p:cViewPr>
        <p:scale>
          <a:sx n="60" d="100"/>
          <a:sy n="60" d="100"/>
        </p:scale>
        <p:origin x="-1350" y="-46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slide" Target="slides/slide30.xml"/><Relationship Id="rId1" Type="http://schemas.openxmlformats.org/officeDocument/2006/relationships/slide" Target="slides/slide29.xml"/><Relationship Id="rId4"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ClrTx/>
              <a:buSzTx/>
              <a:buFontTx/>
              <a:buNone/>
              <a:defRPr sz="1200">
                <a:effectLst/>
                <a:latin typeface="Times New Roman" pitchFamily="18" charset="0"/>
              </a:defRPr>
            </a:lvl1pPr>
          </a:lstStyle>
          <a:p>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ClrTx/>
              <a:buSzTx/>
              <a:buFontTx/>
              <a:buNone/>
              <a:defRPr sz="1200">
                <a:effectLst/>
                <a:latin typeface="Times New Roman" pitchFamily="18" charset="0"/>
              </a:defRPr>
            </a:lvl1pPr>
          </a:lstStyle>
          <a:p>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buClrTx/>
              <a:buSzTx/>
              <a:buFontTx/>
              <a:buNone/>
              <a:defRPr sz="1200">
                <a:effectLst/>
                <a:latin typeface="Times New Roman" pitchFamily="18" charset="0"/>
              </a:defRPr>
            </a:lvl1pPr>
          </a:lstStyle>
          <a:p>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buClrTx/>
              <a:buSzTx/>
              <a:buFontTx/>
              <a:buNone/>
              <a:defRPr sz="1200">
                <a:effectLst/>
                <a:latin typeface="Times New Roman" pitchFamily="18" charset="0"/>
              </a:defRPr>
            </a:lvl1pPr>
          </a:lstStyle>
          <a:p>
            <a:fld id="{5AF3E2A3-F8DC-488B-BDD3-EB4D5BF30411}" type="slidenum">
              <a:rPr lang="en-US"/>
              <a:pPr/>
              <a:t>‹#›</a:t>
            </a:fld>
            <a:endParaRPr lang="en-US"/>
          </a:p>
        </p:txBody>
      </p:sp>
    </p:spTree>
    <p:extLst>
      <p:ext uri="{BB962C8B-B14F-4D97-AF65-F5344CB8AC3E}">
        <p14:creationId xmlns:p14="http://schemas.microsoft.com/office/powerpoint/2010/main" val="409387095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fld id="{1466E59D-AB1D-403B-B5D4-FC6FA164C68C}" type="slidenum">
              <a:rPr lang="en-CA" sz="1200" smtClean="0"/>
              <a:pPr eaLnBrk="1" hangingPunct="1"/>
              <a:t>1</a:t>
            </a:fld>
            <a:endParaRPr lang="en-CA" sz="12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12</a:t>
            </a:fld>
            <a:endParaRPr lang="en-US"/>
          </a:p>
        </p:txBody>
      </p:sp>
    </p:spTree>
    <p:extLst>
      <p:ext uri="{BB962C8B-B14F-4D97-AF65-F5344CB8AC3E}">
        <p14:creationId xmlns:p14="http://schemas.microsoft.com/office/powerpoint/2010/main" val="1585245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Time Server</a:t>
            </a:r>
            <a:r>
              <a:rPr lang="en-US" b="1" baseline="0" dirty="0" smtClean="0"/>
              <a:t> </a:t>
            </a:r>
            <a:r>
              <a:rPr lang="en-US" baseline="0" dirty="0" smtClean="0"/>
              <a:t>– From the Consistent Time Profile – provides a consistent time for all audit logs in a given organization</a:t>
            </a:r>
          </a:p>
          <a:p>
            <a:r>
              <a:rPr lang="en-US" b="1" baseline="0" dirty="0" smtClean="0"/>
              <a:t>Secure Node </a:t>
            </a:r>
            <a:r>
              <a:rPr lang="en-US" baseline="0" dirty="0" smtClean="0"/>
              <a:t>– a complete hardware and software system that is considered a in whole to be one</a:t>
            </a:r>
          </a:p>
          <a:p>
            <a:pPr marL="167970" indent="-167970">
              <a:buFont typeface="Arial" pitchFamily="34" charset="0"/>
              <a:buChar char="•"/>
            </a:pPr>
            <a:r>
              <a:rPr lang="en-US" baseline="0" dirty="0" smtClean="0"/>
              <a:t>may be made up of multiple computers, but is one distinguishable system</a:t>
            </a:r>
          </a:p>
          <a:p>
            <a:pPr marL="167970" indent="-167970">
              <a:buFont typeface="Arial" pitchFamily="34" charset="0"/>
              <a:buChar char="•"/>
            </a:pPr>
            <a:r>
              <a:rPr lang="en-US" baseline="0" dirty="0" smtClean="0"/>
              <a:t>Example: MRI – made up of many components and computers, may even be made up of discrete physical cabinets</a:t>
            </a:r>
          </a:p>
          <a:p>
            <a:pPr marL="167970" indent="-167970">
              <a:buFont typeface="Arial" pitchFamily="34" charset="0"/>
              <a:buChar char="•"/>
            </a:pPr>
            <a:r>
              <a:rPr lang="en-US" baseline="0" dirty="0" smtClean="0"/>
              <a:t>Example: EHR – whole system considered as one including all workstations and supporting servers</a:t>
            </a:r>
          </a:p>
          <a:p>
            <a:pPr marL="167970" indent="-167970">
              <a:buFont typeface="Arial" pitchFamily="34" charset="0"/>
              <a:buChar char="•"/>
            </a:pPr>
            <a:r>
              <a:rPr lang="en-US" baseline="0" dirty="0" smtClean="0"/>
              <a:t>Example: EKG device – single small medical device</a:t>
            </a:r>
          </a:p>
          <a:p>
            <a:r>
              <a:rPr lang="en-US" b="1" baseline="0" dirty="0" smtClean="0"/>
              <a:t>Secure Application </a:t>
            </a:r>
            <a:r>
              <a:rPr lang="en-US" baseline="0" dirty="0" smtClean="0"/>
              <a:t>– a software component that is expected to be integrated into a larger system. Where this software component is responsible for securing any communications it is controlling, initiating, receiving; responsible for any controlling access that it is responsible for; and responsible for logging any security events that it is in control of</a:t>
            </a:r>
          </a:p>
          <a:p>
            <a:pPr marL="167970" indent="-167970">
              <a:buFont typeface="Arial" pitchFamily="34" charset="0"/>
              <a:buChar char="•"/>
            </a:pPr>
            <a:r>
              <a:rPr lang="en-US" baseline="0" dirty="0" smtClean="0"/>
              <a:t>Note this means that it is simply not responsible for something that is out of it’s control (for example: auditing of the system startup event, or user-login event)</a:t>
            </a:r>
          </a:p>
          <a:p>
            <a:pPr marL="167970" indent="-167970">
              <a:buFont typeface="Arial" pitchFamily="34" charset="0"/>
              <a:buChar char="•"/>
            </a:pPr>
            <a:r>
              <a:rPr lang="en-US" baseline="0" dirty="0" smtClean="0"/>
              <a:t>Example: a network service that requires to be integrated into a database farm</a:t>
            </a:r>
          </a:p>
          <a:p>
            <a:pPr marL="167970" indent="-167970">
              <a:buFont typeface="Arial" pitchFamily="34" charset="0"/>
              <a:buChar char="•"/>
            </a:pPr>
            <a:r>
              <a:rPr lang="en-US" baseline="0" dirty="0" smtClean="0"/>
              <a:t>Example: A software application that must be installed onto a workstation</a:t>
            </a:r>
          </a:p>
          <a:p>
            <a:r>
              <a:rPr lang="en-US" b="1" baseline="0" dirty="0" smtClean="0"/>
              <a:t>Audit Record Repository </a:t>
            </a:r>
            <a:r>
              <a:rPr lang="en-US" baseline="0" dirty="0" smtClean="0"/>
              <a:t>– Receives the Record Audit  Event transaction. A system implementing this actor will typically process, report, record, alert, forward, and in any other way process the security events.</a:t>
            </a:r>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13</a:t>
            </a:fld>
            <a:endParaRPr lang="en-US"/>
          </a:p>
        </p:txBody>
      </p:sp>
    </p:spTree>
    <p:extLst>
      <p:ext uri="{BB962C8B-B14F-4D97-AF65-F5344CB8AC3E}">
        <p14:creationId xmlns:p14="http://schemas.microsoft.com/office/powerpoint/2010/main" val="1045600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862" indent="-285716" eaLnBrk="0" hangingPunct="0">
              <a:defRPr>
                <a:solidFill>
                  <a:schemeClr val="tx1"/>
                </a:solidFill>
                <a:latin typeface="Arial" pitchFamily="34" charset="0"/>
                <a:cs typeface="Arial" pitchFamily="34" charset="0"/>
              </a:defRPr>
            </a:lvl2pPr>
            <a:lvl3pPr marL="1142865" indent="-228573" eaLnBrk="0" hangingPunct="0">
              <a:defRPr>
                <a:solidFill>
                  <a:schemeClr val="tx1"/>
                </a:solidFill>
                <a:latin typeface="Arial" pitchFamily="34" charset="0"/>
                <a:cs typeface="Arial" pitchFamily="34" charset="0"/>
              </a:defRPr>
            </a:lvl3pPr>
            <a:lvl4pPr marL="1600011" indent="-228573" eaLnBrk="0" hangingPunct="0">
              <a:defRPr>
                <a:solidFill>
                  <a:schemeClr val="tx1"/>
                </a:solidFill>
                <a:latin typeface="Arial" pitchFamily="34" charset="0"/>
                <a:cs typeface="Arial" pitchFamily="34" charset="0"/>
              </a:defRPr>
            </a:lvl4pPr>
            <a:lvl5pPr marL="2057156" indent="-228573" eaLnBrk="0" hangingPunct="0">
              <a:defRPr>
                <a:solidFill>
                  <a:schemeClr val="tx1"/>
                </a:solidFill>
                <a:latin typeface="Arial" pitchFamily="34" charset="0"/>
                <a:cs typeface="Arial" pitchFamily="34" charset="0"/>
              </a:defRPr>
            </a:lvl5pPr>
            <a:lvl6pPr marL="2514303" indent="-228573" eaLnBrk="0" fontAlgn="base" hangingPunct="0">
              <a:spcBef>
                <a:spcPct val="0"/>
              </a:spcBef>
              <a:spcAft>
                <a:spcPct val="0"/>
              </a:spcAft>
              <a:defRPr>
                <a:solidFill>
                  <a:schemeClr val="tx1"/>
                </a:solidFill>
                <a:latin typeface="Arial" pitchFamily="34" charset="0"/>
                <a:cs typeface="Arial" pitchFamily="34" charset="0"/>
              </a:defRPr>
            </a:lvl6pPr>
            <a:lvl7pPr marL="2971449" indent="-228573" eaLnBrk="0" fontAlgn="base" hangingPunct="0">
              <a:spcBef>
                <a:spcPct val="0"/>
              </a:spcBef>
              <a:spcAft>
                <a:spcPct val="0"/>
              </a:spcAft>
              <a:defRPr>
                <a:solidFill>
                  <a:schemeClr val="tx1"/>
                </a:solidFill>
                <a:latin typeface="Arial" pitchFamily="34" charset="0"/>
                <a:cs typeface="Arial" pitchFamily="34" charset="0"/>
              </a:defRPr>
            </a:lvl7pPr>
            <a:lvl8pPr marL="3428594" indent="-228573" eaLnBrk="0" fontAlgn="base" hangingPunct="0">
              <a:spcBef>
                <a:spcPct val="0"/>
              </a:spcBef>
              <a:spcAft>
                <a:spcPct val="0"/>
              </a:spcAft>
              <a:defRPr>
                <a:solidFill>
                  <a:schemeClr val="tx1"/>
                </a:solidFill>
                <a:latin typeface="Arial" pitchFamily="34" charset="0"/>
                <a:cs typeface="Arial" pitchFamily="34" charset="0"/>
              </a:defRPr>
            </a:lvl8pPr>
            <a:lvl9pPr marL="3885741" indent="-22857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01C43AE-8215-4017-888E-C1E1C41DEC10}" type="slidenum">
              <a:rPr lang="en-US"/>
              <a:pPr eaLnBrk="1" hangingPunct="1"/>
              <a:t>15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4401" y="4343401"/>
            <a:ext cx="5029200" cy="4114800"/>
          </a:xfrm>
          <a:noFill/>
        </p:spPr>
        <p:txBody>
          <a:bodyPr/>
          <a:lstStyle/>
          <a:p>
            <a:pPr eaLnBrk="1" hangingPunct="1"/>
            <a:r>
              <a:rPr lang="en-US" dirty="0" smtClean="0">
                <a:latin typeface="Arial" pitchFamily="34" charset="0"/>
                <a:cs typeface="Arial" pitchFamily="34" charset="0"/>
              </a:rPr>
              <a:t>The diagram shows an</a:t>
            </a:r>
            <a:r>
              <a:rPr lang="en-US" baseline="0" dirty="0" smtClean="0">
                <a:latin typeface="Arial" pitchFamily="34" charset="0"/>
                <a:cs typeface="Arial" pitchFamily="34" charset="0"/>
              </a:rPr>
              <a:t> example of a Health Information Exchange (HIE) using the XDS Profile. This could be any set of network connected ‘Secure Nodes’. Each Secure </a:t>
            </a:r>
          </a:p>
          <a:p>
            <a:pPr eaLnBrk="1" hangingPunct="1"/>
            <a:r>
              <a:rPr lang="en-US" baseline="0" dirty="0" smtClean="0">
                <a:latin typeface="Arial" pitchFamily="34" charset="0"/>
                <a:cs typeface="Arial" pitchFamily="34" charset="0"/>
              </a:rPr>
              <a:t>The Secure Node is identified by the Red Circles. </a:t>
            </a:r>
          </a:p>
          <a:p>
            <a:pPr eaLnBrk="1" hangingPunct="1"/>
            <a:r>
              <a:rPr lang="en-US" baseline="0" dirty="0" smtClean="0">
                <a:latin typeface="Arial" pitchFamily="34" charset="0"/>
                <a:cs typeface="Arial" pitchFamily="34" charset="0"/>
              </a:rPr>
              <a:t>The Red Lines show the ‘Authenticate Node’ Transaction – the trust relationships</a:t>
            </a:r>
          </a:p>
          <a:p>
            <a:pPr eaLnBrk="1" hangingPunct="1"/>
            <a:r>
              <a:rPr lang="en-US" baseline="0" dirty="0" smtClean="0">
                <a:latin typeface="Arial" pitchFamily="34" charset="0"/>
                <a:cs typeface="Arial" pitchFamily="34" charset="0"/>
              </a:rPr>
              <a:t>The Authenticate Node transaction creates a secure connection between the Secure Nodes. The secure communications takes place inside these secure connections (aka Tunnel). </a:t>
            </a:r>
          </a:p>
          <a:p>
            <a:pPr eaLnBrk="1" hangingPunct="1"/>
            <a:endParaRPr lang="en-US" baseline="0" dirty="0" smtClean="0">
              <a:latin typeface="Arial" pitchFamily="34" charset="0"/>
              <a:cs typeface="Arial" pitchFamily="34" charset="0"/>
            </a:endParaRPr>
          </a:p>
          <a:p>
            <a:pPr eaLnBrk="1" hangingPunct="1"/>
            <a:r>
              <a:rPr lang="en-US" baseline="0" dirty="0" smtClean="0">
                <a:latin typeface="Arial" pitchFamily="34" charset="0"/>
                <a:cs typeface="Arial" pitchFamily="34" charset="0"/>
              </a:rPr>
              <a:t>For example: The XDS Registry Transaction is carried out inside the TLS connection that is established when needed.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862" indent="-285716" eaLnBrk="0" hangingPunct="0">
              <a:defRPr>
                <a:solidFill>
                  <a:schemeClr val="tx1"/>
                </a:solidFill>
                <a:latin typeface="Arial" pitchFamily="34" charset="0"/>
                <a:cs typeface="Arial" pitchFamily="34" charset="0"/>
              </a:defRPr>
            </a:lvl2pPr>
            <a:lvl3pPr marL="1142865" indent="-228573" eaLnBrk="0" hangingPunct="0">
              <a:defRPr>
                <a:solidFill>
                  <a:schemeClr val="tx1"/>
                </a:solidFill>
                <a:latin typeface="Arial" pitchFamily="34" charset="0"/>
                <a:cs typeface="Arial" pitchFamily="34" charset="0"/>
              </a:defRPr>
            </a:lvl3pPr>
            <a:lvl4pPr marL="1600011" indent="-228573" eaLnBrk="0" hangingPunct="0">
              <a:defRPr>
                <a:solidFill>
                  <a:schemeClr val="tx1"/>
                </a:solidFill>
                <a:latin typeface="Arial" pitchFamily="34" charset="0"/>
                <a:cs typeface="Arial" pitchFamily="34" charset="0"/>
              </a:defRPr>
            </a:lvl4pPr>
            <a:lvl5pPr marL="2057156" indent="-228573" eaLnBrk="0" hangingPunct="0">
              <a:defRPr>
                <a:solidFill>
                  <a:schemeClr val="tx1"/>
                </a:solidFill>
                <a:latin typeface="Arial" pitchFamily="34" charset="0"/>
                <a:cs typeface="Arial" pitchFamily="34" charset="0"/>
              </a:defRPr>
            </a:lvl5pPr>
            <a:lvl6pPr marL="2514303" indent="-228573" eaLnBrk="0" fontAlgn="base" hangingPunct="0">
              <a:spcBef>
                <a:spcPct val="0"/>
              </a:spcBef>
              <a:spcAft>
                <a:spcPct val="0"/>
              </a:spcAft>
              <a:defRPr>
                <a:solidFill>
                  <a:schemeClr val="tx1"/>
                </a:solidFill>
                <a:latin typeface="Arial" pitchFamily="34" charset="0"/>
                <a:cs typeface="Arial" pitchFamily="34" charset="0"/>
              </a:defRPr>
            </a:lvl6pPr>
            <a:lvl7pPr marL="2971449" indent="-228573" eaLnBrk="0" fontAlgn="base" hangingPunct="0">
              <a:spcBef>
                <a:spcPct val="0"/>
              </a:spcBef>
              <a:spcAft>
                <a:spcPct val="0"/>
              </a:spcAft>
              <a:defRPr>
                <a:solidFill>
                  <a:schemeClr val="tx1"/>
                </a:solidFill>
                <a:latin typeface="Arial" pitchFamily="34" charset="0"/>
                <a:cs typeface="Arial" pitchFamily="34" charset="0"/>
              </a:defRPr>
            </a:lvl7pPr>
            <a:lvl8pPr marL="3428594" indent="-228573" eaLnBrk="0" fontAlgn="base" hangingPunct="0">
              <a:spcBef>
                <a:spcPct val="0"/>
              </a:spcBef>
              <a:spcAft>
                <a:spcPct val="0"/>
              </a:spcAft>
              <a:defRPr>
                <a:solidFill>
                  <a:schemeClr val="tx1"/>
                </a:solidFill>
                <a:latin typeface="Arial" pitchFamily="34" charset="0"/>
                <a:cs typeface="Arial" pitchFamily="34" charset="0"/>
              </a:defRPr>
            </a:lvl8pPr>
            <a:lvl9pPr marL="3885741" indent="-22857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2BDDFBB-5B52-42C9-8473-B5BD8C072B15}" type="slidenum">
              <a:rPr lang="en-US"/>
              <a:pPr eaLnBrk="1" hangingPunct="1"/>
              <a:t>16</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r>
              <a:rPr lang="en-US" smtClean="0">
                <a:latin typeface="Arial" pitchFamily="34" charset="0"/>
                <a:cs typeface="Arial" pitchFamily="34" charset="0"/>
              </a:rPr>
              <a:t>The ATNA audit log includes enough information to detect a potential problem. Where enough information is not available in ATNA, the results can be used to enable forensic logs if they are available.</a:t>
            </a:r>
          </a:p>
          <a:p>
            <a:pPr eaLnBrk="1" hangingPunct="1"/>
            <a:r>
              <a:rPr lang="en-US" smtClean="0">
                <a:latin typeface="Arial" pitchFamily="34" charset="0"/>
                <a:cs typeface="Arial" pitchFamily="34" charset="0"/>
              </a:rPr>
              <a:t>The ATNA Audit Repository must protect the audit log appropriately, and provide the necessary tools to enable the necessary functionality and reporting.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862" indent="-285716" eaLnBrk="0" hangingPunct="0">
              <a:defRPr>
                <a:solidFill>
                  <a:schemeClr val="tx1"/>
                </a:solidFill>
                <a:latin typeface="Arial" pitchFamily="34" charset="0"/>
                <a:cs typeface="Arial" pitchFamily="34" charset="0"/>
              </a:defRPr>
            </a:lvl2pPr>
            <a:lvl3pPr marL="1142865" indent="-228573" eaLnBrk="0" hangingPunct="0">
              <a:defRPr>
                <a:solidFill>
                  <a:schemeClr val="tx1"/>
                </a:solidFill>
                <a:latin typeface="Arial" pitchFamily="34" charset="0"/>
                <a:cs typeface="Arial" pitchFamily="34" charset="0"/>
              </a:defRPr>
            </a:lvl3pPr>
            <a:lvl4pPr marL="1600011" indent="-228573" eaLnBrk="0" hangingPunct="0">
              <a:defRPr>
                <a:solidFill>
                  <a:schemeClr val="tx1"/>
                </a:solidFill>
                <a:latin typeface="Arial" pitchFamily="34" charset="0"/>
                <a:cs typeface="Arial" pitchFamily="34" charset="0"/>
              </a:defRPr>
            </a:lvl4pPr>
            <a:lvl5pPr marL="2057156" indent="-228573" eaLnBrk="0" hangingPunct="0">
              <a:defRPr>
                <a:solidFill>
                  <a:schemeClr val="tx1"/>
                </a:solidFill>
                <a:latin typeface="Arial" pitchFamily="34" charset="0"/>
                <a:cs typeface="Arial" pitchFamily="34" charset="0"/>
              </a:defRPr>
            </a:lvl5pPr>
            <a:lvl6pPr marL="2514303" indent="-228573" eaLnBrk="0" fontAlgn="base" hangingPunct="0">
              <a:spcBef>
                <a:spcPct val="0"/>
              </a:spcBef>
              <a:spcAft>
                <a:spcPct val="0"/>
              </a:spcAft>
              <a:defRPr>
                <a:solidFill>
                  <a:schemeClr val="tx1"/>
                </a:solidFill>
                <a:latin typeface="Arial" pitchFamily="34" charset="0"/>
                <a:cs typeface="Arial" pitchFamily="34" charset="0"/>
              </a:defRPr>
            </a:lvl6pPr>
            <a:lvl7pPr marL="2971449" indent="-228573" eaLnBrk="0" fontAlgn="base" hangingPunct="0">
              <a:spcBef>
                <a:spcPct val="0"/>
              </a:spcBef>
              <a:spcAft>
                <a:spcPct val="0"/>
              </a:spcAft>
              <a:defRPr>
                <a:solidFill>
                  <a:schemeClr val="tx1"/>
                </a:solidFill>
                <a:latin typeface="Arial" pitchFamily="34" charset="0"/>
                <a:cs typeface="Arial" pitchFamily="34" charset="0"/>
              </a:defRPr>
            </a:lvl7pPr>
            <a:lvl8pPr marL="3428594" indent="-228573" eaLnBrk="0" fontAlgn="base" hangingPunct="0">
              <a:spcBef>
                <a:spcPct val="0"/>
              </a:spcBef>
              <a:spcAft>
                <a:spcPct val="0"/>
              </a:spcAft>
              <a:defRPr>
                <a:solidFill>
                  <a:schemeClr val="tx1"/>
                </a:solidFill>
                <a:latin typeface="Arial" pitchFamily="34" charset="0"/>
                <a:cs typeface="Arial" pitchFamily="34" charset="0"/>
              </a:defRPr>
            </a:lvl8pPr>
            <a:lvl9pPr marL="3885741" indent="-22857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80D39CD-AEB9-4B92-95AC-D2C36F28B04C}" type="slidenum">
              <a:rPr lang="en-US"/>
              <a:pPr eaLnBrk="1" hangingPunct="1"/>
              <a:t>17</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1" y="4343401"/>
            <a:ext cx="5029200" cy="4114800"/>
          </a:xfrm>
          <a:noFill/>
        </p:spPr>
        <p:txBody>
          <a:bodyPr/>
          <a:lstStyle/>
          <a:p>
            <a:pPr eaLnBrk="1" hangingPunct="1"/>
            <a:r>
              <a:rPr lang="en-US" dirty="0" smtClean="0">
                <a:latin typeface="Arial" pitchFamily="34" charset="0"/>
                <a:cs typeface="Arial" pitchFamily="34" charset="0"/>
              </a:rPr>
              <a:t>This is an</a:t>
            </a:r>
            <a:r>
              <a:rPr lang="en-US" baseline="0" dirty="0" smtClean="0">
                <a:latin typeface="Arial" pitchFamily="34" charset="0"/>
                <a:cs typeface="Arial" pitchFamily="34" charset="0"/>
              </a:rPr>
              <a:t> example of a centralized single Audit Record Repository.</a:t>
            </a:r>
            <a:endParaRPr lang="en-US" dirty="0" smtClean="0">
              <a:latin typeface="Arial" pitchFamily="34" charset="0"/>
              <a:cs typeface="Arial" pitchFamily="34" charset="0"/>
            </a:endParaRPr>
          </a:p>
          <a:p>
            <a:pPr eaLnBrk="1" hangingPunct="1"/>
            <a:r>
              <a:rPr lang="en-US" dirty="0" smtClean="0">
                <a:latin typeface="Arial" pitchFamily="34" charset="0"/>
                <a:cs typeface="Arial" pitchFamily="34" charset="0"/>
              </a:rPr>
              <a:t>Explain the link between audit logs and accountability.</a:t>
            </a:r>
          </a:p>
          <a:p>
            <a:pPr marL="167970" indent="-167970" eaLnBrk="1" hangingPunct="1">
              <a:buFont typeface="Arial" pitchFamily="34" charset="0"/>
              <a:buChar char="•"/>
            </a:pPr>
            <a:r>
              <a:rPr lang="en-US" dirty="0" smtClean="0">
                <a:latin typeface="Arial" pitchFamily="34" charset="0"/>
                <a:cs typeface="Arial" pitchFamily="34" charset="0"/>
              </a:rPr>
              <a:t>Thin lines are all the systems periodically checking</a:t>
            </a:r>
            <a:r>
              <a:rPr lang="en-US" baseline="0" dirty="0" smtClean="0">
                <a:latin typeface="Arial" pitchFamily="34" charset="0"/>
                <a:cs typeface="Arial" pitchFamily="34" charset="0"/>
              </a:rPr>
              <a:t> with the authoritative time source and adjusting their system clock</a:t>
            </a:r>
          </a:p>
          <a:p>
            <a:pPr marL="167970" indent="-167970" eaLnBrk="1" hangingPunct="1">
              <a:buFont typeface="Arial" pitchFamily="34" charset="0"/>
              <a:buChar char="•"/>
            </a:pPr>
            <a:r>
              <a:rPr lang="en-US" baseline="0" dirty="0" smtClean="0">
                <a:latin typeface="Arial" pitchFamily="34" charset="0"/>
                <a:cs typeface="Arial" pitchFamily="34" charset="0"/>
              </a:rPr>
              <a:t>Thick Black lines are sample transactions, in this case XDS workflow starting on the right with a “Provide and Register”</a:t>
            </a:r>
          </a:p>
          <a:p>
            <a:pPr marL="167970" indent="-167970" eaLnBrk="1" hangingPunct="1">
              <a:buFont typeface="Arial" pitchFamily="34" charset="0"/>
              <a:buChar char="•"/>
            </a:pPr>
            <a:r>
              <a:rPr lang="en-US" baseline="0" dirty="0" smtClean="0">
                <a:latin typeface="Arial" pitchFamily="34" charset="0"/>
                <a:cs typeface="Arial" pitchFamily="34" charset="0"/>
              </a:rPr>
              <a:t>Thick Orange lines are the Record Audit Event transaction that is caused by the XDS transactions shown. </a:t>
            </a:r>
          </a:p>
          <a:p>
            <a:pPr eaLnBrk="1" hangingPunct="1"/>
            <a:r>
              <a:rPr lang="en-US" baseline="0" dirty="0" smtClean="0">
                <a:latin typeface="Arial" pitchFamily="34" charset="0"/>
                <a:cs typeface="Arial" pitchFamily="34" charset="0"/>
              </a:rPr>
              <a:t>Most network transactions will cause at least two Audit events to be logged. One from each side of the transaction. </a:t>
            </a:r>
          </a:p>
          <a:p>
            <a:pPr eaLnBrk="1" hangingPunct="1"/>
            <a:r>
              <a:rPr lang="en-US" baseline="0" dirty="0" smtClean="0">
                <a:latin typeface="Arial" pitchFamily="34" charset="0"/>
                <a:cs typeface="Arial" pitchFamily="34" charset="0"/>
              </a:rPr>
              <a:t>More events may be logged based on what is done with the data once it is transferred, or is needed to do to prepare the data to transfer it.</a:t>
            </a:r>
          </a:p>
          <a:p>
            <a:pPr eaLnBrk="1" hangingPunct="1"/>
            <a:endParaRPr lang="en-US" baseline="0" dirty="0" smtClean="0">
              <a:latin typeface="Arial" pitchFamily="34" charset="0"/>
              <a:cs typeface="Arial" pitchFamily="34" charset="0"/>
            </a:endParaRPr>
          </a:p>
          <a:p>
            <a:pPr eaLnBrk="1" hangingPunct="1"/>
            <a:endParaRPr lang="en-US" baseline="0" dirty="0" smtClean="0">
              <a:latin typeface="Arial" pitchFamily="34" charset="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862" indent="-285716" eaLnBrk="0" hangingPunct="0">
              <a:defRPr>
                <a:solidFill>
                  <a:schemeClr val="tx1"/>
                </a:solidFill>
                <a:latin typeface="Arial" pitchFamily="34" charset="0"/>
                <a:cs typeface="Arial" pitchFamily="34" charset="0"/>
              </a:defRPr>
            </a:lvl2pPr>
            <a:lvl3pPr marL="1142865" indent="-228573" eaLnBrk="0" hangingPunct="0">
              <a:defRPr>
                <a:solidFill>
                  <a:schemeClr val="tx1"/>
                </a:solidFill>
                <a:latin typeface="Arial" pitchFamily="34" charset="0"/>
                <a:cs typeface="Arial" pitchFamily="34" charset="0"/>
              </a:defRPr>
            </a:lvl3pPr>
            <a:lvl4pPr marL="1600011" indent="-228573" eaLnBrk="0" hangingPunct="0">
              <a:defRPr>
                <a:solidFill>
                  <a:schemeClr val="tx1"/>
                </a:solidFill>
                <a:latin typeface="Arial" pitchFamily="34" charset="0"/>
                <a:cs typeface="Arial" pitchFamily="34" charset="0"/>
              </a:defRPr>
            </a:lvl4pPr>
            <a:lvl5pPr marL="2057156" indent="-228573" eaLnBrk="0" hangingPunct="0">
              <a:defRPr>
                <a:solidFill>
                  <a:schemeClr val="tx1"/>
                </a:solidFill>
                <a:latin typeface="Arial" pitchFamily="34" charset="0"/>
                <a:cs typeface="Arial" pitchFamily="34" charset="0"/>
              </a:defRPr>
            </a:lvl5pPr>
            <a:lvl6pPr marL="2514303" indent="-228573" eaLnBrk="0" fontAlgn="base" hangingPunct="0">
              <a:spcBef>
                <a:spcPct val="0"/>
              </a:spcBef>
              <a:spcAft>
                <a:spcPct val="0"/>
              </a:spcAft>
              <a:defRPr>
                <a:solidFill>
                  <a:schemeClr val="tx1"/>
                </a:solidFill>
                <a:latin typeface="Arial" pitchFamily="34" charset="0"/>
                <a:cs typeface="Arial" pitchFamily="34" charset="0"/>
              </a:defRPr>
            </a:lvl6pPr>
            <a:lvl7pPr marL="2971449" indent="-228573" eaLnBrk="0" fontAlgn="base" hangingPunct="0">
              <a:spcBef>
                <a:spcPct val="0"/>
              </a:spcBef>
              <a:spcAft>
                <a:spcPct val="0"/>
              </a:spcAft>
              <a:defRPr>
                <a:solidFill>
                  <a:schemeClr val="tx1"/>
                </a:solidFill>
                <a:latin typeface="Arial" pitchFamily="34" charset="0"/>
                <a:cs typeface="Arial" pitchFamily="34" charset="0"/>
              </a:defRPr>
            </a:lvl7pPr>
            <a:lvl8pPr marL="3428594" indent="-228573" eaLnBrk="0" fontAlgn="base" hangingPunct="0">
              <a:spcBef>
                <a:spcPct val="0"/>
              </a:spcBef>
              <a:spcAft>
                <a:spcPct val="0"/>
              </a:spcAft>
              <a:defRPr>
                <a:solidFill>
                  <a:schemeClr val="tx1"/>
                </a:solidFill>
                <a:latin typeface="Arial" pitchFamily="34" charset="0"/>
                <a:cs typeface="Arial" pitchFamily="34" charset="0"/>
              </a:defRPr>
            </a:lvl8pPr>
            <a:lvl9pPr marL="3885741" indent="-22857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0496803-714E-4405-B08A-7017BE819EE4}" type="slidenum">
              <a:rPr lang="en-US"/>
              <a:pPr eaLnBrk="1" hangingPunct="1"/>
              <a:t>18</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1" y="4343401"/>
            <a:ext cx="5029200" cy="4114800"/>
          </a:xfrm>
          <a:noFill/>
        </p:spPr>
        <p:txBody>
          <a:bodyPr/>
          <a:lstStyle/>
          <a:p>
            <a:pPr eaLnBrk="1" hangingPunct="1"/>
            <a:r>
              <a:rPr lang="en-US" dirty="0" smtClean="0">
                <a:latin typeface="Arial" pitchFamily="34" charset="0"/>
                <a:cs typeface="Arial" pitchFamily="34" charset="0"/>
              </a:rPr>
              <a:t>This diagram shows a use-case where there are multiple Audit Record Repositories distributed across an XDS environment.</a:t>
            </a:r>
          </a:p>
          <a:p>
            <a:pPr eaLnBrk="1" hangingPunct="1"/>
            <a:r>
              <a:rPr lang="en-US" dirty="0" smtClean="0">
                <a:latin typeface="Arial" pitchFamily="34" charset="0"/>
                <a:cs typeface="Arial" pitchFamily="34" charset="0"/>
              </a:rPr>
              <a:t>This</a:t>
            </a:r>
            <a:r>
              <a:rPr lang="en-US" baseline="0" dirty="0" smtClean="0">
                <a:latin typeface="Arial" pitchFamily="34" charset="0"/>
                <a:cs typeface="Arial" pitchFamily="34" charset="0"/>
              </a:rPr>
              <a:t> would be a common configuration where each organization in an HIE has decided to maintain their own Audit Record Repository independent from the HIE. In this way the Audit Record Repository in any one organization would manage the audit log entries for that organization and would forward copies of any audit log entry that is a result of a transaction with the HIE (the dotted orange lines).</a:t>
            </a:r>
          </a:p>
          <a:p>
            <a:pPr marL="167970" indent="-167970" eaLnBrk="1" hangingPunct="1">
              <a:buFont typeface="Arial" pitchFamily="34" charset="0"/>
              <a:buChar char="•"/>
            </a:pPr>
            <a:r>
              <a:rPr lang="en-US" baseline="0" dirty="0" smtClean="0">
                <a:latin typeface="Arial" pitchFamily="34" charset="0"/>
                <a:cs typeface="Arial" pitchFamily="34" charset="0"/>
              </a:rPr>
              <a:t>A good example of why this is important is the basic XDS Document Retrieve transaction. If this transaction does not force an XUA assertion then the Document Repository can only record the document unique ID that was requested and the system identity that requested it. This is not enough information for the organization hosting the Document Repository to fully report an account of disclosures, but is sufficient information to trace the specific event back to a specific Document Consumer system where the further details can be found.</a:t>
            </a:r>
          </a:p>
          <a:p>
            <a:pPr marL="167970" indent="-167970" eaLnBrk="1" hangingPunct="1">
              <a:buFont typeface="Arial" pitchFamily="34" charset="0"/>
              <a:buChar char="•"/>
            </a:pPr>
            <a:r>
              <a:rPr lang="en-US" baseline="0" dirty="0" smtClean="0">
                <a:latin typeface="Arial" pitchFamily="34" charset="0"/>
                <a:cs typeface="Arial" pitchFamily="34" charset="0"/>
              </a:rPr>
              <a:t>When this transaction includes an XUA assertion the audit log on the Document Repository would include the user identity and likely purpose of use, but would require extra processing to determine the patient (this extra processing could take place during the transaction, could be known through other means, or could be looked up during audit analysis and reporting)</a:t>
            </a:r>
          </a:p>
          <a:p>
            <a:pPr eaLnBrk="1" hangingPunct="1"/>
            <a:endParaRPr lang="en-US" baseline="0" dirty="0" smtClean="0">
              <a:latin typeface="Arial" pitchFamily="34" charset="0"/>
              <a:cs typeface="Arial" pitchFamily="34" charset="0"/>
            </a:endParaRPr>
          </a:p>
          <a:p>
            <a:pPr eaLnBrk="1" hangingPunct="1"/>
            <a:endParaRPr lang="en-US" dirty="0" smtClean="0">
              <a:latin typeface="Arial" pitchFamily="34" charset="0"/>
              <a:cs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shows in more detail how the Audit Record Repository within</a:t>
            </a:r>
            <a:r>
              <a:rPr lang="en-US" baseline="0" dirty="0" smtClean="0"/>
              <a:t> Clinic A will record all the events detected and recorded by the EMR within that clinic. This Audit Record Repository system will filter out the audit log events that are associated with the HIE and forward them to the Audit Record Repository in the HIE to be combined with all the other events forwarded and detected within the HIE.</a:t>
            </a:r>
            <a:endParaRPr lang="en-US" dirty="0"/>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19</a:t>
            </a:fld>
            <a:endParaRPr lang="en-US"/>
          </a:p>
        </p:txBody>
      </p:sp>
    </p:spTree>
    <p:extLst>
      <p:ext uri="{BB962C8B-B14F-4D97-AF65-F5344CB8AC3E}">
        <p14:creationId xmlns:p14="http://schemas.microsoft.com/office/powerpoint/2010/main" val="366310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21</a:t>
            </a:fld>
            <a:endParaRPr lang="en-US"/>
          </a:p>
        </p:txBody>
      </p:sp>
    </p:spTree>
    <p:extLst>
      <p:ext uri="{BB962C8B-B14F-4D97-AF65-F5344CB8AC3E}">
        <p14:creationId xmlns:p14="http://schemas.microsoft.com/office/powerpoint/2010/main" val="1252979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22</a:t>
            </a:fld>
            <a:endParaRPr lang="en-US"/>
          </a:p>
        </p:txBody>
      </p:sp>
    </p:spTree>
    <p:extLst>
      <p:ext uri="{BB962C8B-B14F-4D97-AF65-F5344CB8AC3E}">
        <p14:creationId xmlns:p14="http://schemas.microsoft.com/office/powerpoint/2010/main" val="623462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23</a:t>
            </a:fld>
            <a:endParaRPr lang="en-US"/>
          </a:p>
        </p:txBody>
      </p:sp>
    </p:spTree>
    <p:extLst>
      <p:ext uri="{BB962C8B-B14F-4D97-AF65-F5344CB8AC3E}">
        <p14:creationId xmlns:p14="http://schemas.microsoft.com/office/powerpoint/2010/main" val="1681270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2</a:t>
            </a:fld>
            <a:endParaRPr lang="en-US"/>
          </a:p>
        </p:txBody>
      </p:sp>
    </p:spTree>
    <p:extLst>
      <p:ext uri="{BB962C8B-B14F-4D97-AF65-F5344CB8AC3E}">
        <p14:creationId xmlns:p14="http://schemas.microsoft.com/office/powerpoint/2010/main" val="1356797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24</a:t>
            </a:fld>
            <a:endParaRPr lang="en-US"/>
          </a:p>
        </p:txBody>
      </p:sp>
    </p:spTree>
    <p:extLst>
      <p:ext uri="{BB962C8B-B14F-4D97-AF65-F5344CB8AC3E}">
        <p14:creationId xmlns:p14="http://schemas.microsoft.com/office/powerpoint/2010/main" val="2538363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There are no special requirements on any of these Actors. IHE expects off-the-shelf implementations to be used.</a:t>
            </a:r>
          </a:p>
          <a:p>
            <a:r>
              <a:rPr lang="en-US" dirty="0" smtClean="0"/>
              <a:t>Kerberos Authentication Server – This is usually implemented by a system that is the authority</a:t>
            </a:r>
            <a:r>
              <a:rPr lang="en-US" baseline="0" dirty="0" smtClean="0"/>
              <a:t> for all user identity. Typically this is a centralized resource within an organization. </a:t>
            </a:r>
          </a:p>
          <a:p>
            <a:pPr marL="171450" indent="-171450">
              <a:buFont typeface="Arial" pitchFamily="34" charset="0"/>
              <a:buChar char="•"/>
            </a:pPr>
            <a:r>
              <a:rPr lang="en-US" baseline="0" dirty="0" smtClean="0"/>
              <a:t>Microsoft Active directory is an example</a:t>
            </a:r>
          </a:p>
          <a:p>
            <a:r>
              <a:rPr lang="en-US" baseline="0" dirty="0" smtClean="0"/>
              <a:t>Client Authentication Agent – This is the agent that is responsible for prompting the user for their credentials and using the “Get User Authentication” transaction to confirm that they are correct. </a:t>
            </a:r>
          </a:p>
          <a:p>
            <a:pPr marL="171450" indent="-171450">
              <a:buFont typeface="Arial" pitchFamily="34" charset="0"/>
              <a:buChar char="•"/>
            </a:pPr>
            <a:r>
              <a:rPr lang="en-US" baseline="0" dirty="0" smtClean="0"/>
              <a:t>This Agent may be built into the operating system (e.g. Windows XP or Linux)</a:t>
            </a:r>
          </a:p>
          <a:p>
            <a:pPr marL="171450" indent="-171450">
              <a:buFont typeface="Arial" pitchFamily="34" charset="0"/>
              <a:buChar char="•"/>
            </a:pPr>
            <a:r>
              <a:rPr lang="en-US" baseline="0" dirty="0" smtClean="0"/>
              <a:t>This Agent could also be integrated into clinical software to enable more smooth workflows while maintaining patient context</a:t>
            </a:r>
          </a:p>
          <a:p>
            <a:pPr marL="0" indent="0">
              <a:buFont typeface="Arial" pitchFamily="34" charset="0"/>
              <a:buNone/>
            </a:pPr>
            <a:r>
              <a:rPr lang="en-US" baseline="0" dirty="0" err="1" smtClean="0"/>
              <a:t>Kerberized</a:t>
            </a:r>
            <a:r>
              <a:rPr lang="en-US" baseline="0" dirty="0" smtClean="0"/>
              <a:t> Server – This is the agent that can receive Kerberos service tickets through the </a:t>
            </a:r>
            <a:r>
              <a:rPr lang="en-US" baseline="0" dirty="0" err="1" smtClean="0"/>
              <a:t>Kerberized</a:t>
            </a:r>
            <a:r>
              <a:rPr lang="en-US" baseline="0" dirty="0" smtClean="0"/>
              <a:t> Communications transaction</a:t>
            </a:r>
          </a:p>
          <a:p>
            <a:pPr marL="171450" indent="-171450">
              <a:buFont typeface="Arial" pitchFamily="34" charset="0"/>
              <a:buChar char="•"/>
            </a:pPr>
            <a:r>
              <a:rPr lang="en-US" baseline="0" dirty="0" smtClean="0"/>
              <a:t>An example is the use of HTTP with the Negotiate authentication method</a:t>
            </a:r>
          </a:p>
          <a:p>
            <a:pPr marL="0" indent="0">
              <a:buFont typeface="Arial" pitchFamily="34" charset="0"/>
              <a:buNone/>
            </a:pPr>
            <a:r>
              <a:rPr lang="en-US" baseline="0" dirty="0" smtClean="0"/>
              <a:t>The Yellow boxes represent any other IHE actor that might be grouped with actors from EUA. </a:t>
            </a:r>
          </a:p>
          <a:p>
            <a:pPr marL="171450" indent="-171450">
              <a:buFont typeface="Arial" pitchFamily="34" charset="0"/>
              <a:buChar char="•"/>
            </a:pPr>
            <a:r>
              <a:rPr lang="en-US" baseline="0" dirty="0" smtClean="0"/>
              <a:t>An example is the grouping between EUA and RID.</a:t>
            </a:r>
          </a:p>
          <a:p>
            <a:pPr marL="171450" indent="-171450">
              <a:buFont typeface="Arial" pitchFamily="34" charset="0"/>
              <a:buChar char="•"/>
            </a:pPr>
            <a:endParaRPr lang="en-US" baseline="0"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25</a:t>
            </a:fld>
            <a:endParaRPr lang="en-US"/>
          </a:p>
        </p:txBody>
      </p:sp>
    </p:spTree>
    <p:extLst>
      <p:ext uri="{BB962C8B-B14F-4D97-AF65-F5344CB8AC3E}">
        <p14:creationId xmlns:p14="http://schemas.microsoft.com/office/powerpoint/2010/main" val="924234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26</a:t>
            </a:fld>
            <a:endParaRPr lang="en-US"/>
          </a:p>
        </p:txBody>
      </p:sp>
    </p:spTree>
    <p:extLst>
      <p:ext uri="{BB962C8B-B14F-4D97-AF65-F5344CB8AC3E}">
        <p14:creationId xmlns:p14="http://schemas.microsoft.com/office/powerpoint/2010/main" val="2907065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27</a:t>
            </a:fld>
            <a:endParaRPr lang="en-US"/>
          </a:p>
        </p:txBody>
      </p:sp>
    </p:spTree>
    <p:extLst>
      <p:ext uri="{BB962C8B-B14F-4D97-AF65-F5344CB8AC3E}">
        <p14:creationId xmlns:p14="http://schemas.microsoft.com/office/powerpoint/2010/main" val="2194770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29</a:t>
            </a:fld>
            <a:endParaRPr lang="en-US"/>
          </a:p>
        </p:txBody>
      </p:sp>
    </p:spTree>
    <p:extLst>
      <p:ext uri="{BB962C8B-B14F-4D97-AF65-F5344CB8AC3E}">
        <p14:creationId xmlns:p14="http://schemas.microsoft.com/office/powerpoint/2010/main" val="882034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30</a:t>
            </a:fld>
            <a:endParaRPr lang="en-US"/>
          </a:p>
        </p:txBody>
      </p:sp>
    </p:spTree>
    <p:extLst>
      <p:ext uri="{BB962C8B-B14F-4D97-AF65-F5344CB8AC3E}">
        <p14:creationId xmlns:p14="http://schemas.microsoft.com/office/powerpoint/2010/main" val="3584855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SAML Assertion contains claims about the user and the session the transaction initiates in:</a:t>
            </a:r>
          </a:p>
          <a:p>
            <a:r>
              <a:rPr lang="en-US" dirty="0" smtClean="0"/>
              <a:t>The addition of the SAML assertion is contained</a:t>
            </a:r>
            <a:r>
              <a:rPr lang="en-US" baseline="0" dirty="0" smtClean="0"/>
              <a:t> within the additional WS-Security header</a:t>
            </a:r>
          </a:p>
          <a:p>
            <a:r>
              <a:rPr lang="en-US" baseline="0" dirty="0" smtClean="0"/>
              <a:t>This does not affect the original soap header or body.</a:t>
            </a:r>
            <a:endParaRPr lang="en-US" dirty="0"/>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32</a:t>
            </a:fld>
            <a:endParaRPr lang="en-US"/>
          </a:p>
        </p:txBody>
      </p:sp>
    </p:spTree>
    <p:extLst>
      <p:ext uri="{BB962C8B-B14F-4D97-AF65-F5344CB8AC3E}">
        <p14:creationId xmlns:p14="http://schemas.microsoft.com/office/powerpoint/2010/main" val="288783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862" indent="-285716" eaLnBrk="0" hangingPunct="0">
              <a:defRPr>
                <a:solidFill>
                  <a:schemeClr val="tx1"/>
                </a:solidFill>
                <a:latin typeface="Arial" pitchFamily="34" charset="0"/>
                <a:cs typeface="Arial" pitchFamily="34" charset="0"/>
              </a:defRPr>
            </a:lvl2pPr>
            <a:lvl3pPr marL="1142865" indent="-228573" eaLnBrk="0" hangingPunct="0">
              <a:defRPr>
                <a:solidFill>
                  <a:schemeClr val="tx1"/>
                </a:solidFill>
                <a:latin typeface="Arial" pitchFamily="34" charset="0"/>
                <a:cs typeface="Arial" pitchFamily="34" charset="0"/>
              </a:defRPr>
            </a:lvl3pPr>
            <a:lvl4pPr marL="1600011" indent="-228573" eaLnBrk="0" hangingPunct="0">
              <a:defRPr>
                <a:solidFill>
                  <a:schemeClr val="tx1"/>
                </a:solidFill>
                <a:latin typeface="Arial" pitchFamily="34" charset="0"/>
                <a:cs typeface="Arial" pitchFamily="34" charset="0"/>
              </a:defRPr>
            </a:lvl4pPr>
            <a:lvl5pPr marL="2057156" indent="-228573" eaLnBrk="0" hangingPunct="0">
              <a:defRPr>
                <a:solidFill>
                  <a:schemeClr val="tx1"/>
                </a:solidFill>
                <a:latin typeface="Arial" pitchFamily="34" charset="0"/>
                <a:cs typeface="Arial" pitchFamily="34" charset="0"/>
              </a:defRPr>
            </a:lvl5pPr>
            <a:lvl6pPr marL="2514303" indent="-228573" eaLnBrk="0" fontAlgn="base" hangingPunct="0">
              <a:spcBef>
                <a:spcPct val="0"/>
              </a:spcBef>
              <a:spcAft>
                <a:spcPct val="0"/>
              </a:spcAft>
              <a:defRPr>
                <a:solidFill>
                  <a:schemeClr val="tx1"/>
                </a:solidFill>
                <a:latin typeface="Arial" pitchFamily="34" charset="0"/>
                <a:cs typeface="Arial" pitchFamily="34" charset="0"/>
              </a:defRPr>
            </a:lvl6pPr>
            <a:lvl7pPr marL="2971449" indent="-228573" eaLnBrk="0" fontAlgn="base" hangingPunct="0">
              <a:spcBef>
                <a:spcPct val="0"/>
              </a:spcBef>
              <a:spcAft>
                <a:spcPct val="0"/>
              </a:spcAft>
              <a:defRPr>
                <a:solidFill>
                  <a:schemeClr val="tx1"/>
                </a:solidFill>
                <a:latin typeface="Arial" pitchFamily="34" charset="0"/>
                <a:cs typeface="Arial" pitchFamily="34" charset="0"/>
              </a:defRPr>
            </a:lvl7pPr>
            <a:lvl8pPr marL="3428594" indent="-228573" eaLnBrk="0" fontAlgn="base" hangingPunct="0">
              <a:spcBef>
                <a:spcPct val="0"/>
              </a:spcBef>
              <a:spcAft>
                <a:spcPct val="0"/>
              </a:spcAft>
              <a:defRPr>
                <a:solidFill>
                  <a:schemeClr val="tx1"/>
                </a:solidFill>
                <a:latin typeface="Arial" pitchFamily="34" charset="0"/>
                <a:cs typeface="Arial" pitchFamily="34" charset="0"/>
              </a:defRPr>
            </a:lvl8pPr>
            <a:lvl9pPr marL="3885741" indent="-22857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AC50D31-7575-419C-B194-E9C41ED59060}" type="slidenum">
              <a:rPr lang="en-US"/>
              <a:pPr eaLnBrk="1" hangingPunct="1"/>
              <a:t>33</a:t>
            </a:fld>
            <a:endParaRPr lang="en-US"/>
          </a:p>
        </p:txBody>
      </p:sp>
      <p:sp>
        <p:nvSpPr>
          <p:cNvPr id="65539" name="Rectangle 2"/>
          <p:cNvSpPr>
            <a:spLocks noGrp="1" noRot="1" noChangeAspect="1" noChangeArrowheads="1" noTextEdit="1"/>
          </p:cNvSpPr>
          <p:nvPr>
            <p:ph type="sldImg"/>
          </p:nvPr>
        </p:nvSpPr>
        <p:spPr>
          <a:xfrm>
            <a:off x="1149350" y="688975"/>
            <a:ext cx="4567238" cy="3425825"/>
          </a:xfrm>
          <a:ln/>
        </p:spPr>
      </p:sp>
      <p:sp>
        <p:nvSpPr>
          <p:cNvPr id="65540" name="Rectangle 3"/>
          <p:cNvSpPr>
            <a:spLocks noGrp="1" noChangeArrowheads="1"/>
          </p:cNvSpPr>
          <p:nvPr>
            <p:ph type="body" idx="1"/>
          </p:nvPr>
        </p:nvSpPr>
        <p:spPr>
          <a:xfrm>
            <a:off x="914401" y="4343401"/>
            <a:ext cx="5029200" cy="4111625"/>
          </a:xfrm>
          <a:noFill/>
        </p:spPr>
        <p:txBody>
          <a:bodyPr/>
          <a:lstStyle/>
          <a:p>
            <a:pPr eaLnBrk="1" hangingPunct="1"/>
            <a:r>
              <a:rPr lang="en-US" dirty="0" smtClean="0">
                <a:latin typeface="Arial" pitchFamily="34" charset="0"/>
                <a:cs typeface="Arial" pitchFamily="34" charset="0"/>
              </a:rPr>
              <a:t>Slide c/o David </a:t>
            </a:r>
            <a:r>
              <a:rPr lang="en-US" dirty="0" err="1" smtClean="0">
                <a:latin typeface="Arial" pitchFamily="34" charset="0"/>
                <a:cs typeface="Arial" pitchFamily="34" charset="0"/>
              </a:rPr>
              <a:t>Temoshok</a:t>
            </a:r>
            <a:r>
              <a:rPr lang="en-US" dirty="0" smtClean="0">
                <a:latin typeface="Arial" pitchFamily="34" charset="0"/>
                <a:cs typeface="Arial" pitchFamily="34" charset="0"/>
              </a:rPr>
              <a:t> and GSA</a:t>
            </a:r>
          </a:p>
          <a:p>
            <a:pPr eaLnBrk="1" hangingPunct="1"/>
            <a:endParaRPr lang="en-US" dirty="0" smtClean="0">
              <a:latin typeface="Arial" pitchFamily="34" charset="0"/>
              <a:cs typeface="Arial" pitchFamily="34" charset="0"/>
            </a:endParaRPr>
          </a:p>
          <a:p>
            <a:pPr eaLnBrk="1" hangingPunct="1"/>
            <a:r>
              <a:rPr lang="en-US" dirty="0" smtClean="0">
                <a:latin typeface="Arial" pitchFamily="34" charset="0"/>
                <a:cs typeface="Arial" pitchFamily="34" charset="0"/>
              </a:rPr>
              <a:t>The SAML assertion</a:t>
            </a:r>
            <a:r>
              <a:rPr lang="en-US" baseline="0" dirty="0" smtClean="0">
                <a:latin typeface="Arial" pitchFamily="34" charset="0"/>
                <a:cs typeface="Arial" pitchFamily="34" charset="0"/>
              </a:rPr>
              <a:t> does not carry a simple Level Of Assurance such as described in NIST SP800-63 “Electronic Authentication”. There is still a need for Policy and Vocabulary definition.</a:t>
            </a:r>
          </a:p>
          <a:p>
            <a:pPr eaLnBrk="1" hangingPunct="1"/>
            <a:r>
              <a:rPr lang="en-US" baseline="0" dirty="0" smtClean="0">
                <a:latin typeface="Arial" pitchFamily="34" charset="0"/>
                <a:cs typeface="Arial" pitchFamily="34" charset="0"/>
              </a:rPr>
              <a:t>The SAML assertion does carry an identifier of the method that was used to authenticate the user</a:t>
            </a:r>
          </a:p>
          <a:p>
            <a:pPr marL="171450" indent="-171450" eaLnBrk="1" hangingPunct="1">
              <a:buFontTx/>
              <a:buChar char="-"/>
            </a:pPr>
            <a:r>
              <a:rPr lang="en-US" baseline="0" dirty="0" smtClean="0">
                <a:latin typeface="Arial" pitchFamily="34" charset="0"/>
                <a:cs typeface="Arial" pitchFamily="34" charset="0"/>
              </a:rPr>
              <a:t>Outlined by green oval</a:t>
            </a:r>
          </a:p>
          <a:p>
            <a:pPr marL="0" indent="0" eaLnBrk="1" hangingPunct="1">
              <a:buFontTx/>
              <a:buNone/>
            </a:pPr>
            <a:r>
              <a:rPr lang="en-US" baseline="0" dirty="0" smtClean="0">
                <a:latin typeface="Arial" pitchFamily="34" charset="0"/>
                <a:cs typeface="Arial" pitchFamily="34" charset="0"/>
              </a:rPr>
              <a:t>From this identifier of the method used to authenticate the relying party can determine the relative Level of Assurance in the view of the relying party organization.</a:t>
            </a:r>
            <a:endParaRPr lang="en-US" dirty="0" smtClean="0">
              <a:latin typeface="Arial" pitchFamily="34" charset="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only one formal transaction (ITI-40), and this transaction is a modification</a:t>
            </a:r>
            <a:r>
              <a:rPr lang="en-US" baseline="0" dirty="0" smtClean="0"/>
              <a:t> of &lt;any&gt; web-services based transaction. The X-Service User is grouped with &lt;any&gt; other Actor that is a SOAP requester. The X-Service Provider is grouped with &lt;any&gt; other Actor that is a SOAP responder. In that ITI-40 requires that the WS-Security header be added to the SOAP message and contain a Binary token of that is the SAML 2.0 Identity Assertion.</a:t>
            </a:r>
          </a:p>
          <a:p>
            <a:endParaRPr lang="en-US" baseline="0" dirty="0" smtClean="0"/>
          </a:p>
          <a:p>
            <a:r>
              <a:rPr lang="en-US" baseline="0" dirty="0" smtClean="0"/>
              <a:t>The User Authentication Provider is shown as there needs to be some actor that does the user authentication. When EUA or PWP are used to authenticate the user their specific Authentication Provider actor fits here.</a:t>
            </a:r>
          </a:p>
          <a:p>
            <a:endParaRPr lang="en-US" baseline="0" dirty="0" smtClean="0"/>
          </a:p>
          <a:p>
            <a:r>
              <a:rPr lang="en-US" baseline="0" dirty="0" smtClean="0"/>
              <a:t>The X-Assertion-Provider is a virtual actor that provides the Assertion to the X-Service User. This Actor is typically tightly coupled with the User Authentication Provider through proprietary means. The Get X-User Assertion transaction is not profiled in the XUA profile as there is no special behavior required; this could be implemented through internal transactions, SAML 2.0 Protocol, or WS-Trust. The “other Assertion transactions” is shown as some X-Service Providers may choose to use SAML 2.0 Protocols or WS-Trust; but there is no special behavior for the XUA profile here.</a:t>
            </a:r>
          </a:p>
          <a:p>
            <a:endParaRPr lang="en-US" dirty="0"/>
          </a:p>
        </p:txBody>
      </p:sp>
      <p:sp>
        <p:nvSpPr>
          <p:cNvPr id="4" name="Slide Number Placeholder 3"/>
          <p:cNvSpPr>
            <a:spLocks noGrp="1"/>
          </p:cNvSpPr>
          <p:nvPr>
            <p:ph type="sldNum" sz="quarter" idx="10"/>
          </p:nvPr>
        </p:nvSpPr>
        <p:spPr/>
        <p:txBody>
          <a:bodyPr/>
          <a:lstStyle/>
          <a:p>
            <a:fld id="{765E1138-51F4-4520-8BA2-EDA57523BA20}" type="slidenum">
              <a:rPr lang="en-US" smtClean="0"/>
              <a:pPr/>
              <a:t>34</a:t>
            </a:fld>
            <a:endParaRPr lang="en-US"/>
          </a:p>
        </p:txBody>
      </p:sp>
    </p:spTree>
    <p:extLst>
      <p:ext uri="{BB962C8B-B14F-4D97-AF65-F5344CB8AC3E}">
        <p14:creationId xmlns:p14="http://schemas.microsoft.com/office/powerpoint/2010/main" val="18124027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Display: An EHR that has local</a:t>
            </a:r>
            <a:r>
              <a:rPr lang="en-US" baseline="0" dirty="0" smtClean="0"/>
              <a:t> Patient Data, Local Audit Log, Local User Authentication and implements a XDS Consumer. The XDS Registry is shown with an ATNA audit record repository.</a:t>
            </a:r>
          </a:p>
          <a:p>
            <a:endParaRPr lang="en-US" baseline="0" dirty="0" smtClean="0"/>
          </a:p>
          <a:p>
            <a:r>
              <a:rPr lang="en-US" baseline="0" dirty="0" smtClean="0"/>
              <a:t>On Click: Add the XUA Transaction, which modifies the original XDS Consumer to include the SAML Assertion describing the user and their local context relevant to the transaction. This SAML Assertion is derived from the original User Authentication.  At the XDS Registry the Audit log entry now would include the user identity, and access controls may be enhanced.</a:t>
            </a:r>
            <a:endParaRPr lang="en-US" dirty="0"/>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35</a:t>
            </a:fld>
            <a:endParaRPr lang="en-US"/>
          </a:p>
        </p:txBody>
      </p:sp>
    </p:spTree>
    <p:extLst>
      <p:ext uri="{BB962C8B-B14F-4D97-AF65-F5344CB8AC3E}">
        <p14:creationId xmlns:p14="http://schemas.microsoft.com/office/powerpoint/2010/main" val="2807512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any technology can be applied to enforcing Security or Privacy, an</a:t>
            </a:r>
            <a:r>
              <a:rPr lang="en-US" baseline="0" dirty="0" smtClean="0"/>
              <a:t> organization must define the Security and Privacy Policies that they are going to need enforced. The Profiles from IHE are designed to be policy agnostic, meaning they can enforce almost any policy. In this way there is no constraint to implement a single policy.</a:t>
            </a:r>
          </a:p>
          <a:p>
            <a:r>
              <a:rPr lang="en-US" baseline="0" dirty="0" smtClean="0"/>
              <a:t>These policies are built up of many layers of external policies. Starting with the highest level policies in the International community, such as the Organization for Economic and Co-operation and Development (OECD). This highest layer should also respect human rights, ethics, and norms. </a:t>
            </a:r>
          </a:p>
          <a:p>
            <a:r>
              <a:rPr lang="en-US" baseline="0" dirty="0" smtClean="0"/>
              <a:t>The next layer down are those of the country, such as HIPAA in the USA, EC95/46 in Europe, and Act 57 in Japan.</a:t>
            </a:r>
          </a:p>
          <a:p>
            <a:r>
              <a:rPr lang="en-US" baseline="0" dirty="0" smtClean="0"/>
              <a:t>The next layer is those policies from the specific industry domain, in this case Healthcare. Some of the sources for this layer comes from the country, but they also come from medical professional societies. </a:t>
            </a:r>
          </a:p>
          <a:p>
            <a:r>
              <a:rPr lang="en-US" baseline="0" dirty="0" smtClean="0"/>
              <a:t>And finally the Enterprise needs to consider good organizational policies such as backup and recovery policies.</a:t>
            </a:r>
          </a:p>
          <a:p>
            <a:r>
              <a:rPr lang="en-US" baseline="0" dirty="0" smtClean="0"/>
              <a:t>This is clearly an overview of all the potential influences on policies, but the important thing to take away is that policies must be created and written before technology is discussed. This is not to ignore the very fact that sometimes technology limits the policies, such as we will get into later in this presentation around Privacy Consents.</a:t>
            </a:r>
            <a:endParaRPr lang="en-US" dirty="0"/>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3</a:t>
            </a:fld>
            <a:endParaRPr lang="en-US"/>
          </a:p>
        </p:txBody>
      </p:sp>
    </p:spTree>
    <p:extLst>
      <p:ext uri="{BB962C8B-B14F-4D97-AF65-F5344CB8AC3E}">
        <p14:creationId xmlns:p14="http://schemas.microsoft.com/office/powerpoint/2010/main" val="3819282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36</a:t>
            </a:fld>
            <a:endParaRPr lang="en-US"/>
          </a:p>
        </p:txBody>
      </p:sp>
    </p:spTree>
    <p:extLst>
      <p:ext uri="{BB962C8B-B14F-4D97-AF65-F5344CB8AC3E}">
        <p14:creationId xmlns:p14="http://schemas.microsoft.com/office/powerpoint/2010/main" val="29070655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shows how the IHE Security</a:t>
            </a:r>
            <a:r>
              <a:rPr lang="en-US" baseline="0" dirty="0" smtClean="0"/>
              <a:t> and Privacy Profiles affect the security and privacy domain. Where a checkmark is a strong contribution by the Profile and a dot is a minor contribution (or supporting relationship). </a:t>
            </a:r>
          </a:p>
          <a:p>
            <a:r>
              <a:rPr lang="en-US" baseline="0" dirty="0" smtClean="0"/>
              <a:t>The first 5 Profiles will be further discussed in this presentation.</a:t>
            </a:r>
          </a:p>
          <a:p>
            <a:r>
              <a:rPr lang="en-US" baseline="0" dirty="0" smtClean="0"/>
              <a:t>PWP and HPD are discussed elsewhere</a:t>
            </a:r>
          </a:p>
          <a:p>
            <a:r>
              <a:rPr lang="en-US" baseline="0" dirty="0" smtClean="0"/>
              <a:t>Document Encryption are not yet final so are not discussed here</a:t>
            </a:r>
          </a:p>
          <a:p>
            <a:endParaRPr lang="en-US" baseline="0" dirty="0" smtClean="0"/>
          </a:p>
          <a:p>
            <a:r>
              <a:rPr lang="en-US" baseline="0" dirty="0" smtClean="0"/>
              <a:t>Which control should we use to prevent the wrong people from looking at PHI?</a:t>
            </a:r>
          </a:p>
          <a:p>
            <a:r>
              <a:rPr lang="en-US" baseline="0" dirty="0" smtClean="0"/>
              <a:t>Which profiles would you use in an investigation of a potential incident?</a:t>
            </a:r>
          </a:p>
          <a:p>
            <a:r>
              <a:rPr lang="en-US" baseline="0" dirty="0" smtClean="0"/>
              <a:t>Which profiles would inform an accounting of disclosures?</a:t>
            </a:r>
          </a:p>
          <a:p>
            <a:endParaRPr lang="en-US" baseline="0" dirty="0" smtClean="0"/>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37</a:t>
            </a:fld>
            <a:endParaRPr lang="en-US"/>
          </a:p>
        </p:txBody>
      </p:sp>
    </p:spTree>
    <p:extLst>
      <p:ext uri="{BB962C8B-B14F-4D97-AF65-F5344CB8AC3E}">
        <p14:creationId xmlns:p14="http://schemas.microsoft.com/office/powerpoint/2010/main" val="1567814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38</a:t>
            </a:fld>
            <a:endParaRPr lang="en-US"/>
          </a:p>
        </p:txBody>
      </p:sp>
    </p:spTree>
    <p:extLst>
      <p:ext uri="{BB962C8B-B14F-4D97-AF65-F5344CB8AC3E}">
        <p14:creationId xmlns:p14="http://schemas.microsoft.com/office/powerpoint/2010/main" val="1356797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DDEE98-2F9D-49CF-8EE0-30F85DD9FC3C}" type="slidenum">
              <a:rPr lang="en-US"/>
              <a:pPr/>
              <a:t>39</a:t>
            </a:fld>
            <a:endParaRPr lang="en-US"/>
          </a:p>
        </p:txBody>
      </p:sp>
      <p:sp>
        <p:nvSpPr>
          <p:cNvPr id="632834" name="Rectangle 2"/>
          <p:cNvSpPr>
            <a:spLocks noGrp="1" noRot="1" noChangeAspect="1" noChangeArrowheads="1" noTextEdit="1"/>
          </p:cNvSpPr>
          <p:nvPr>
            <p:ph type="sldImg"/>
          </p:nvPr>
        </p:nvSpPr>
        <p:spPr>
          <a:xfrm>
            <a:off x="1143000" y="684213"/>
            <a:ext cx="4572000" cy="3429000"/>
          </a:xfrm>
          <a:ln/>
        </p:spPr>
      </p:sp>
      <p:sp>
        <p:nvSpPr>
          <p:cNvPr id="632835" name="Rectangle 3"/>
          <p:cNvSpPr>
            <a:spLocks noGrp="1" noChangeArrowheads="1"/>
          </p:cNvSpPr>
          <p:nvPr>
            <p:ph type="body" idx="1"/>
          </p:nvPr>
        </p:nvSpPr>
        <p:spPr>
          <a:xfrm>
            <a:off x="914400" y="4343400"/>
            <a:ext cx="5029200" cy="4116388"/>
          </a:xfrm>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1C1DF-C937-4726-9427-3C6297E55FD2}" type="slidenum">
              <a:rPr lang="en-US"/>
              <a:pPr/>
              <a:t>40</a:t>
            </a:fld>
            <a:endParaRPr lang="en-US"/>
          </a:p>
        </p:txBody>
      </p:sp>
      <p:sp>
        <p:nvSpPr>
          <p:cNvPr id="513026" name="Rectangle 2"/>
          <p:cNvSpPr>
            <a:spLocks noGrp="1" noRot="1" noChangeAspect="1" noChangeArrowheads="1" noTextEdit="1"/>
          </p:cNvSpPr>
          <p:nvPr>
            <p:ph type="sldImg"/>
          </p:nvPr>
        </p:nvSpPr>
        <p:spPr>
          <a:xfrm>
            <a:off x="1143000" y="684213"/>
            <a:ext cx="4572000" cy="3429000"/>
          </a:xfrm>
          <a:ln/>
        </p:spPr>
      </p:sp>
      <p:sp>
        <p:nvSpPr>
          <p:cNvPr id="513027" name="Rectangle 3"/>
          <p:cNvSpPr>
            <a:spLocks noGrp="1" noChangeArrowheads="1"/>
          </p:cNvSpPr>
          <p:nvPr>
            <p:ph type="body" idx="1"/>
          </p:nvPr>
        </p:nvSpPr>
        <p:spPr>
          <a:xfrm>
            <a:off x="914400" y="4343400"/>
            <a:ext cx="5029200" cy="4116388"/>
          </a:xfrm>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r>
              <a:rPr lang="en-US" dirty="0" smtClean="0"/>
              <a:t>Security is best approache</a:t>
            </a:r>
            <a:r>
              <a:rPr lang="en-US" baseline="0" dirty="0" smtClean="0"/>
              <a:t>d using a Risk Assessment model. That is to determine the risks to security; that is risks to Confidentiality, Integrity and Availability. As part of a Risk Assessment the </a:t>
            </a:r>
            <a:r>
              <a:rPr lang="en-US" dirty="0" smtClean="0">
                <a:latin typeface="+mn-lt"/>
              </a:rPr>
              <a:t>Risk level is measured in terms of a combination of the likelihood of occurrence (probability) and degree of impact (positive or negative) of an anticipated event. Imagine</a:t>
            </a:r>
            <a:r>
              <a:rPr lang="en-US" baseline="0" dirty="0" smtClean="0">
                <a:latin typeface="+mn-lt"/>
              </a:rPr>
              <a:t> a </a:t>
            </a:r>
            <a:r>
              <a:rPr lang="en-US" dirty="0" smtClean="0">
                <a:latin typeface="+mn-lt"/>
              </a:rPr>
              <a:t>“hole in the roof” scenario, the risk is that weather (the threat) could cause damage to components inside the building as well as the building itself. As long as the weather report shows that there is little chance of precipitation, our risk level is low. However, this risk increases as the likelihood of precipitation increases. Since we cannot control the threat of precipitation, we mitigate our risk by changing the vulnerability; we fix the hole in the roof. The cost of fixing the vulnerability is much less, in this case, than the damage rain or snow would cause.</a:t>
            </a:r>
          </a:p>
          <a:p>
            <a:pPr eaLnBrk="1" fontAlgn="auto" hangingPunct="1">
              <a:spcBef>
                <a:spcPts val="0"/>
              </a:spcBef>
              <a:spcAft>
                <a:spcPts val="0"/>
              </a:spcAft>
              <a:defRPr/>
            </a:pPr>
            <a:endParaRPr lang="en-US" dirty="0" smtClean="0">
              <a:latin typeface="+mn-lt"/>
            </a:endParaRPr>
          </a:p>
          <a:p>
            <a:pPr marL="223959" indent="-223959">
              <a:buAutoNum type="alphaLcParenR"/>
            </a:pPr>
            <a:r>
              <a:rPr lang="en-US" baseline="0" dirty="0" smtClean="0"/>
              <a:t>Examples of Threats -- natural disaster, random accident, disgruntled employee, employee snooping, external indiscriminate hacker, external motivated hacker, external highly motivated and highly funded)</a:t>
            </a:r>
          </a:p>
          <a:p>
            <a:pPr marL="223959" indent="-223959">
              <a:buAutoNum type="alphaLcParenR"/>
            </a:pPr>
            <a:r>
              <a:rPr lang="en-US" baseline="0" dirty="0" smtClean="0"/>
              <a:t>Examples of Vulnerabilities – access without user identification, access without user authentication, user accessing data that they don’t need to know for their job, open network interface, </a:t>
            </a:r>
          </a:p>
          <a:p>
            <a:pPr eaLnBrk="1" fontAlgn="auto" hangingPunct="1">
              <a:spcBef>
                <a:spcPts val="0"/>
              </a:spcBef>
              <a:spcAft>
                <a:spcPts val="0"/>
              </a:spcAft>
              <a:defRPr/>
            </a:pPr>
            <a:endParaRPr lang="en-US" dirty="0" smtClean="0">
              <a:latin typeface="+mn-lt"/>
            </a:endParaRPr>
          </a:p>
          <a:p>
            <a:pPr eaLnBrk="1" fontAlgn="auto" hangingPunct="1">
              <a:spcBef>
                <a:spcPts val="0"/>
              </a:spcBef>
              <a:spcAft>
                <a:spcPts val="0"/>
              </a:spcAft>
              <a:defRPr/>
            </a:pPr>
            <a:r>
              <a:rPr lang="en-US" dirty="0" smtClean="0">
                <a:latin typeface="+mn-lt"/>
              </a:rPr>
              <a:t>Likelihood is an assessment of how likely that threat is going to exploit that vulnerability.</a:t>
            </a:r>
            <a:r>
              <a:rPr lang="en-US" baseline="0" dirty="0" smtClean="0">
                <a:latin typeface="+mn-lt"/>
              </a:rPr>
              <a:t> Typically a gross assessment of High, Medium, and Low</a:t>
            </a:r>
          </a:p>
          <a:p>
            <a:pPr eaLnBrk="1" fontAlgn="auto" hangingPunct="1">
              <a:spcBef>
                <a:spcPts val="0"/>
              </a:spcBef>
              <a:spcAft>
                <a:spcPts val="0"/>
              </a:spcAft>
              <a:defRPr/>
            </a:pPr>
            <a:r>
              <a:rPr lang="en-US" baseline="0" dirty="0" smtClean="0">
                <a:latin typeface="+mn-lt"/>
              </a:rPr>
              <a:t>Impact is an assessment of how much damage (harm) would result if that threat exploited that vulnerability (regardless of how unlikely). Typically a gross estimate of High, Medium, Low</a:t>
            </a:r>
            <a:endParaRPr lang="en-US" dirty="0" smtClean="0">
              <a:latin typeface="+mn-lt"/>
            </a:endParaRPr>
          </a:p>
          <a:p>
            <a:pPr eaLnBrk="1" fontAlgn="auto" hangingPunct="1">
              <a:spcBef>
                <a:spcPts val="0"/>
              </a:spcBef>
              <a:spcAft>
                <a:spcPts val="0"/>
              </a:spcAft>
              <a:defRPr/>
            </a:pPr>
            <a:endParaRPr lang="en-US" dirty="0" smtClean="0">
              <a:latin typeface="+mn-lt"/>
            </a:endParaRPr>
          </a:p>
        </p:txBody>
      </p:sp>
      <p:sp>
        <p:nvSpPr>
          <p:cNvPr id="368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862" indent="-285716">
              <a:defRPr>
                <a:solidFill>
                  <a:schemeClr val="tx1"/>
                </a:solidFill>
                <a:latin typeface="Arial" pitchFamily="34" charset="0"/>
              </a:defRPr>
            </a:lvl2pPr>
            <a:lvl3pPr marL="1142865" indent="-228573">
              <a:defRPr>
                <a:solidFill>
                  <a:schemeClr val="tx1"/>
                </a:solidFill>
                <a:latin typeface="Arial" pitchFamily="34" charset="0"/>
              </a:defRPr>
            </a:lvl3pPr>
            <a:lvl4pPr marL="1600011" indent="-228573">
              <a:defRPr>
                <a:solidFill>
                  <a:schemeClr val="tx1"/>
                </a:solidFill>
                <a:latin typeface="Arial" pitchFamily="34" charset="0"/>
              </a:defRPr>
            </a:lvl4pPr>
            <a:lvl5pPr marL="2057156" indent="-228573">
              <a:defRPr>
                <a:solidFill>
                  <a:schemeClr val="tx1"/>
                </a:solidFill>
                <a:latin typeface="Arial" pitchFamily="34" charset="0"/>
              </a:defRPr>
            </a:lvl5pPr>
            <a:lvl6pPr marL="2514303" indent="-228573" eaLnBrk="0" fontAlgn="base" hangingPunct="0">
              <a:spcBef>
                <a:spcPct val="0"/>
              </a:spcBef>
              <a:spcAft>
                <a:spcPct val="0"/>
              </a:spcAft>
              <a:defRPr>
                <a:solidFill>
                  <a:schemeClr val="tx1"/>
                </a:solidFill>
                <a:latin typeface="Arial" pitchFamily="34" charset="0"/>
              </a:defRPr>
            </a:lvl6pPr>
            <a:lvl7pPr marL="2971449" indent="-228573" eaLnBrk="0" fontAlgn="base" hangingPunct="0">
              <a:spcBef>
                <a:spcPct val="0"/>
              </a:spcBef>
              <a:spcAft>
                <a:spcPct val="0"/>
              </a:spcAft>
              <a:defRPr>
                <a:solidFill>
                  <a:schemeClr val="tx1"/>
                </a:solidFill>
                <a:latin typeface="Arial" pitchFamily="34" charset="0"/>
              </a:defRPr>
            </a:lvl7pPr>
            <a:lvl8pPr marL="3428594" indent="-228573" eaLnBrk="0" fontAlgn="base" hangingPunct="0">
              <a:spcBef>
                <a:spcPct val="0"/>
              </a:spcBef>
              <a:spcAft>
                <a:spcPct val="0"/>
              </a:spcAft>
              <a:defRPr>
                <a:solidFill>
                  <a:schemeClr val="tx1"/>
                </a:solidFill>
                <a:latin typeface="Arial" pitchFamily="34" charset="0"/>
              </a:defRPr>
            </a:lvl8pPr>
            <a:lvl9pPr marL="3885741" indent="-228573" eaLnBrk="0" fontAlgn="base" hangingPunct="0">
              <a:spcBef>
                <a:spcPct val="0"/>
              </a:spcBef>
              <a:spcAft>
                <a:spcPct val="0"/>
              </a:spcAft>
              <a:defRPr>
                <a:solidFill>
                  <a:schemeClr val="tx1"/>
                </a:solidFill>
                <a:latin typeface="Arial" pitchFamily="34" charset="0"/>
              </a:defRPr>
            </a:lvl9pPr>
          </a:lstStyle>
          <a:p>
            <a:fld id="{9C3545A1-3FEB-42D2-90A9-3B1F7CADDB18}"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ready made Risks that are</a:t>
            </a:r>
            <a:r>
              <a:rPr lang="en-US" baseline="0" dirty="0" smtClean="0"/>
              <a:t> typically thought of in Healthcare. Clearly not a complete list, clearly missing a large amount of information. The list is given as a sample of Risks across the spectrum of what an Interoperability Profile can address (Note risk of electrical failure is not something an interoperability profile can address, but clearly is a risk that the organization must address)</a:t>
            </a:r>
            <a:endParaRPr lang="en-US" dirty="0"/>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5</a:t>
            </a:fld>
            <a:endParaRPr lang="en-US"/>
          </a:p>
        </p:txBody>
      </p:sp>
    </p:spTree>
    <p:extLst>
      <p:ext uri="{BB962C8B-B14F-4D97-AF65-F5344CB8AC3E}">
        <p14:creationId xmlns:p14="http://schemas.microsoft.com/office/powerpoint/2010/main" val="4165599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thing that varies from organization to organization is the policy they apply</a:t>
            </a:r>
            <a:r>
              <a:rPr lang="en-US" baseline="0" dirty="0" smtClean="0"/>
              <a:t> to accountability. There are two different types of accountability models that usually are mixed. </a:t>
            </a:r>
          </a:p>
          <a:p>
            <a:r>
              <a:rPr lang="en-US" baseline="0" dirty="0" smtClean="0"/>
              <a:t>In the Access Control Model the users are simply prevented from doing anything that they should not do.</a:t>
            </a:r>
          </a:p>
          <a:p>
            <a:r>
              <a:rPr lang="en-US" baseline="0" dirty="0" smtClean="0"/>
              <a:t>In the Audit Control Model the user is empowered to go beyond what they are minimally to do for their job, because there are situations where they may be called upon to do more. </a:t>
            </a:r>
          </a:p>
          <a:p>
            <a:r>
              <a:rPr lang="en-US" baseline="0" dirty="0" smtClean="0"/>
              <a:t>For example where doctors should only access the patients records that they are assigned to, but are given access to all patients so that they can more quickly assist with a consult, urgent care, or even an emergency. </a:t>
            </a:r>
          </a:p>
          <a:p>
            <a:r>
              <a:rPr lang="en-US" baseline="0" dirty="0" smtClean="0"/>
              <a:t>In healthcare there is typically a mixture that is more Audit Controls centric.</a:t>
            </a:r>
          </a:p>
          <a:p>
            <a:r>
              <a:rPr lang="en-US" baseline="0" dirty="0" smtClean="0"/>
              <a:t>In all models, the janitor is still prevented from seeing clinical data as there is no reasonable expectation that the janitor will ever need to.</a:t>
            </a:r>
          </a:p>
          <a:p>
            <a:endParaRPr lang="en-US" dirty="0"/>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6</a:t>
            </a:fld>
            <a:endParaRPr lang="en-US"/>
          </a:p>
        </p:txBody>
      </p:sp>
    </p:spTree>
    <p:extLst>
      <p:ext uri="{BB962C8B-B14F-4D97-AF65-F5344CB8AC3E}">
        <p14:creationId xmlns:p14="http://schemas.microsoft.com/office/powerpoint/2010/main" val="2005195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shows how the IHE Security</a:t>
            </a:r>
            <a:r>
              <a:rPr lang="en-US" baseline="0" dirty="0" smtClean="0"/>
              <a:t> and Privacy Profiles affect the security and privacy domain. Where a checkmark is a strong contribution by the Profile and a dot is a minor contribution (or supporting relationship). </a:t>
            </a:r>
          </a:p>
          <a:p>
            <a:r>
              <a:rPr lang="en-US" baseline="0" dirty="0" smtClean="0"/>
              <a:t>The first 5 Profiles will be further discussed in this presentation.</a:t>
            </a:r>
          </a:p>
          <a:p>
            <a:r>
              <a:rPr lang="en-US" baseline="0" dirty="0" smtClean="0"/>
              <a:t>PWP and HPD are discussed elsewhere</a:t>
            </a:r>
          </a:p>
          <a:p>
            <a:r>
              <a:rPr lang="en-US" baseline="0" dirty="0" smtClean="0"/>
              <a:t>Document Encryption are not yet final so are not discussed here</a:t>
            </a:r>
          </a:p>
          <a:p>
            <a:endParaRPr lang="en-US" baseline="0" dirty="0" smtClean="0"/>
          </a:p>
          <a:p>
            <a:r>
              <a:rPr lang="en-US" baseline="0" dirty="0" smtClean="0"/>
              <a:t>Which control should we use to prevent the wrong people from looking at PHI?</a:t>
            </a:r>
          </a:p>
          <a:p>
            <a:r>
              <a:rPr lang="en-US" baseline="0" dirty="0" smtClean="0"/>
              <a:t>Which profiles would you use in an investigation of a potential incident?</a:t>
            </a:r>
          </a:p>
          <a:p>
            <a:r>
              <a:rPr lang="en-US" baseline="0" dirty="0" smtClean="0"/>
              <a:t>Which profiles would inform an accounting of disclosures?</a:t>
            </a:r>
          </a:p>
          <a:p>
            <a:endParaRPr lang="en-US" baseline="0" dirty="0" smtClean="0"/>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7</a:t>
            </a:fld>
            <a:endParaRPr lang="en-US"/>
          </a:p>
        </p:txBody>
      </p:sp>
    </p:spTree>
    <p:extLst>
      <p:ext uri="{BB962C8B-B14F-4D97-AF65-F5344CB8AC3E}">
        <p14:creationId xmlns:p14="http://schemas.microsoft.com/office/powerpoint/2010/main" val="156781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9</a:t>
            </a:fld>
            <a:endParaRPr lang="en-US"/>
          </a:p>
        </p:txBody>
      </p:sp>
    </p:spTree>
    <p:extLst>
      <p:ext uri="{BB962C8B-B14F-4D97-AF65-F5344CB8AC3E}">
        <p14:creationId xmlns:p14="http://schemas.microsoft.com/office/powerpoint/2010/main" val="202647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 the Time Server is a dedicated system that is synchronized</a:t>
            </a:r>
            <a:r>
              <a:rPr lang="en-US" baseline="0" dirty="0" smtClean="0"/>
              <a:t> with a reliable time source outside the organization.</a:t>
            </a:r>
          </a:p>
          <a:p>
            <a:r>
              <a:rPr lang="en-US" baseline="0" dirty="0" smtClean="0"/>
              <a:t>The Time Client is often grouped with other IHE Actors, such as in ATNA</a:t>
            </a:r>
            <a:endParaRPr lang="en-US" dirty="0"/>
          </a:p>
        </p:txBody>
      </p:sp>
      <p:sp>
        <p:nvSpPr>
          <p:cNvPr id="4" name="Slide Number Placeholder 3"/>
          <p:cNvSpPr>
            <a:spLocks noGrp="1"/>
          </p:cNvSpPr>
          <p:nvPr>
            <p:ph type="sldNum" sz="quarter" idx="10"/>
          </p:nvPr>
        </p:nvSpPr>
        <p:spPr/>
        <p:txBody>
          <a:bodyPr/>
          <a:lstStyle/>
          <a:p>
            <a:pPr>
              <a:defRPr/>
            </a:pPr>
            <a:fld id="{741AA829-2AC7-4947-B7E3-455988B9E638}" type="slidenum">
              <a:rPr lang="en-US" smtClean="0"/>
              <a:pPr>
                <a:defRPr/>
              </a:pPr>
              <a:t>10</a:t>
            </a:fld>
            <a:endParaRPr lang="en-US"/>
          </a:p>
        </p:txBody>
      </p:sp>
    </p:spTree>
    <p:extLst>
      <p:ext uri="{BB962C8B-B14F-4D97-AF65-F5344CB8AC3E}">
        <p14:creationId xmlns:p14="http://schemas.microsoft.com/office/powerpoint/2010/main" val="38409944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6666FF"/>
        </a:solidFill>
        <a:effectLst/>
      </p:bgPr>
    </p:bg>
    <p:spTree>
      <p:nvGrpSpPr>
        <p:cNvPr id="1" name=""/>
        <p:cNvGrpSpPr/>
        <p:nvPr/>
      </p:nvGrpSpPr>
      <p:grpSpPr>
        <a:xfrm>
          <a:off x="0" y="0"/>
          <a:ext cx="0" cy="0"/>
          <a:chOff x="0" y="0"/>
          <a:chExt cx="0" cy="0"/>
        </a:xfrm>
      </p:grpSpPr>
      <p:pic>
        <p:nvPicPr>
          <p:cNvPr id="293907" name="Picture 19" descr="PowerPoint_bkgrd_lore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93908" name="Picture 20" descr="ihe logo-with-TM-transparent-smal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0400" y="5224463"/>
            <a:ext cx="1600200" cy="1023937"/>
          </a:xfrm>
          <a:prstGeom prst="rect">
            <a:avLst/>
          </a:prstGeom>
          <a:noFill/>
          <a:extLst>
            <a:ext uri="{909E8E84-426E-40DD-AFC4-6F175D3DCCD1}">
              <a14:hiddenFill xmlns:a14="http://schemas.microsoft.com/office/drawing/2010/main">
                <a:solidFill>
                  <a:srgbClr val="FFFFFF"/>
                </a:solidFill>
              </a14:hiddenFill>
            </a:ext>
          </a:extLst>
        </p:spPr>
      </p:pic>
      <p:sp>
        <p:nvSpPr>
          <p:cNvPr id="293894" name="Rectangle 6"/>
          <p:cNvSpPr>
            <a:spLocks noGrp="1" noChangeArrowheads="1"/>
          </p:cNvSpPr>
          <p:nvPr>
            <p:ph type="subTitle" sz="quarter" idx="1"/>
          </p:nvPr>
        </p:nvSpPr>
        <p:spPr>
          <a:xfrm>
            <a:off x="381000" y="5257800"/>
            <a:ext cx="6400800" cy="990600"/>
          </a:xfrm>
        </p:spPr>
        <p:txBody>
          <a:bodyPr lIns="92075" tIns="46038" rIns="92075" bIns="46038" anchor="ctr"/>
          <a:lstStyle>
            <a:lvl1pPr marL="0" indent="0">
              <a:buFont typeface="Wingdings" pitchFamily="2" charset="2"/>
              <a:buNone/>
              <a:defRPr sz="2400">
                <a:solidFill>
                  <a:schemeClr val="bg2"/>
                </a:solidFill>
                <a:effectLst/>
              </a:defRPr>
            </a:lvl1pPr>
          </a:lstStyle>
          <a:p>
            <a:pPr lvl="0"/>
            <a:r>
              <a:rPr lang="en-US" noProof="0" smtClean="0"/>
              <a:t>Click to edit Master subtitle style</a:t>
            </a:r>
          </a:p>
        </p:txBody>
      </p:sp>
      <p:sp>
        <p:nvSpPr>
          <p:cNvPr id="293900" name="Rectangle 12"/>
          <p:cNvSpPr>
            <a:spLocks noChangeArrowheads="1"/>
          </p:cNvSpPr>
          <p:nvPr/>
        </p:nvSpPr>
        <p:spPr bwMode="auto">
          <a:xfrm>
            <a:off x="6248400" y="63579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buClrTx/>
              <a:buSzTx/>
              <a:buFontTx/>
              <a:buNone/>
            </a:pPr>
            <a:r>
              <a:rPr lang="en-US" sz="1400">
                <a:effectLst/>
                <a:latin typeface="Times New Roman" pitchFamily="18" charset="0"/>
              </a:rPr>
              <a:t>What IHE Delivers</a:t>
            </a:r>
          </a:p>
        </p:txBody>
      </p:sp>
      <p:sp>
        <p:nvSpPr>
          <p:cNvPr id="2" name="Title 1"/>
          <p:cNvSpPr>
            <a:spLocks noGrp="1"/>
          </p:cNvSpPr>
          <p:nvPr>
            <p:ph type="title"/>
          </p:nvPr>
        </p:nvSpPr>
        <p:spPr>
          <a:xfrm>
            <a:off x="809625" y="2565400"/>
            <a:ext cx="7772400" cy="863600"/>
          </a:xfr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fld id="{A465499E-F0AD-4CF4-831A-56065879C145}" type="datetime4">
              <a:rPr lang="en-US" smtClean="0"/>
              <a:t>December 30, 2012</a:t>
            </a:fld>
            <a:endParaRPr lang="en-US"/>
          </a:p>
        </p:txBody>
      </p:sp>
      <p:sp>
        <p:nvSpPr>
          <p:cNvPr id="5" name="Slide Number Placeholder 4"/>
          <p:cNvSpPr>
            <a:spLocks noGrp="1"/>
          </p:cNvSpPr>
          <p:nvPr>
            <p:ph type="sldNum" sz="quarter" idx="11"/>
          </p:nvPr>
        </p:nvSpPr>
        <p:spPr/>
        <p:txBody>
          <a:bodyPr/>
          <a:lstStyle>
            <a:lvl1pPr>
              <a:defRPr/>
            </a:lvl1pPr>
          </a:lstStyle>
          <a:p>
            <a:fld id="{0AB65EAD-9191-4A6C-B466-C212167CA54D}" type="slidenum">
              <a:rPr lang="en-US"/>
              <a:pPr/>
              <a:t>‹#›</a:t>
            </a:fld>
            <a:endParaRPr lang="en-US"/>
          </a:p>
        </p:txBody>
      </p:sp>
    </p:spTree>
    <p:extLst>
      <p:ext uri="{BB962C8B-B14F-4D97-AF65-F5344CB8AC3E}">
        <p14:creationId xmlns:p14="http://schemas.microsoft.com/office/powerpoint/2010/main" val="53352781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
            <a:ext cx="1943100" cy="544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
            <a:ext cx="5676900" cy="544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fld id="{08B244A0-365A-4922-9F63-C2C67D8724F4}" type="datetime4">
              <a:rPr lang="en-US" smtClean="0"/>
              <a:t>December 30, 2012</a:t>
            </a:fld>
            <a:endParaRPr lang="en-US"/>
          </a:p>
        </p:txBody>
      </p:sp>
      <p:sp>
        <p:nvSpPr>
          <p:cNvPr id="5" name="Slide Number Placeholder 4"/>
          <p:cNvSpPr>
            <a:spLocks noGrp="1"/>
          </p:cNvSpPr>
          <p:nvPr>
            <p:ph type="sldNum" sz="quarter" idx="11"/>
          </p:nvPr>
        </p:nvSpPr>
        <p:spPr/>
        <p:txBody>
          <a:bodyPr/>
          <a:lstStyle>
            <a:lvl1pPr>
              <a:defRPr/>
            </a:lvl1pPr>
          </a:lstStyle>
          <a:p>
            <a:fld id="{EEC38A35-43CF-4627-AC5D-EEB1270CFD52}" type="slidenum">
              <a:rPr lang="en-US"/>
              <a:pPr/>
              <a:t>‹#›</a:t>
            </a:fld>
            <a:endParaRPr lang="en-US"/>
          </a:p>
        </p:txBody>
      </p:sp>
    </p:spTree>
    <p:extLst>
      <p:ext uri="{BB962C8B-B14F-4D97-AF65-F5344CB8AC3E}">
        <p14:creationId xmlns:p14="http://schemas.microsoft.com/office/powerpoint/2010/main" val="249772111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38100"/>
            <a:ext cx="7772400" cy="5448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dt" sz="quarter" idx="10"/>
          </p:nvPr>
        </p:nvSpPr>
        <p:spPr>
          <a:xfrm>
            <a:off x="228600" y="6357938"/>
            <a:ext cx="1905000" cy="457200"/>
          </a:xfrm>
          <a:prstGeom prst="rect">
            <a:avLst/>
          </a:prstGeom>
          <a:ln/>
        </p:spPr>
        <p:txBody>
          <a:bodyPr/>
          <a:lstStyle>
            <a:lvl1pPr>
              <a:defRPr/>
            </a:lvl1pPr>
          </a:lstStyle>
          <a:p>
            <a:pPr>
              <a:defRPr/>
            </a:pPr>
            <a:fld id="{5832E7B9-FB9D-4162-A46E-B096CAB0B5C5}" type="datetime4">
              <a:rPr lang="en-US" smtClean="0"/>
              <a:t>December 30, 2012</a:t>
            </a:fld>
            <a:endParaRPr lang="en-US"/>
          </a:p>
        </p:txBody>
      </p:sp>
      <p:sp>
        <p:nvSpPr>
          <p:cNvPr id="4" name="Rectangle 6"/>
          <p:cNvSpPr>
            <a:spLocks noGrp="1" noChangeArrowheads="1"/>
          </p:cNvSpPr>
          <p:nvPr>
            <p:ph type="sldNum" sz="quarter" idx="11"/>
          </p:nvPr>
        </p:nvSpPr>
        <p:spPr>
          <a:xfrm>
            <a:off x="7626350" y="6337300"/>
            <a:ext cx="1295400" cy="457200"/>
          </a:xfrm>
          <a:prstGeom prst="rect">
            <a:avLst/>
          </a:prstGeom>
          <a:ln/>
        </p:spPr>
        <p:txBody>
          <a:bodyPr/>
          <a:lstStyle>
            <a:lvl1pPr>
              <a:defRPr/>
            </a:lvl1pPr>
          </a:lstStyle>
          <a:p>
            <a:pPr>
              <a:defRPr/>
            </a:pPr>
            <a:fld id="{DD3E70E4-FBEA-48E8-8FE4-FC2DCED5EE4F}" type="slidenum">
              <a:rPr lang="en-US"/>
              <a:pPr>
                <a:defRPr/>
              </a:pPr>
              <a:t>‹#›</a:t>
            </a:fld>
            <a:endParaRPr lang="en-US"/>
          </a:p>
        </p:txBody>
      </p:sp>
    </p:spTree>
    <p:extLst>
      <p:ext uri="{BB962C8B-B14F-4D97-AF65-F5344CB8AC3E}">
        <p14:creationId xmlns:p14="http://schemas.microsoft.com/office/powerpoint/2010/main" val="2610056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fld id="{C04B553A-0E7D-4935-AB44-B38966757ABD}" type="datetime4">
              <a:rPr lang="en-US" smtClean="0"/>
              <a:t>December 30, 2012</a:t>
            </a:fld>
            <a:endParaRPr lang="en-US"/>
          </a:p>
        </p:txBody>
      </p:sp>
      <p:sp>
        <p:nvSpPr>
          <p:cNvPr id="5" name="Slide Number Placeholder 4"/>
          <p:cNvSpPr>
            <a:spLocks noGrp="1"/>
          </p:cNvSpPr>
          <p:nvPr>
            <p:ph type="sldNum" sz="quarter" idx="11"/>
          </p:nvPr>
        </p:nvSpPr>
        <p:spPr/>
        <p:txBody>
          <a:bodyPr/>
          <a:lstStyle>
            <a:lvl1pPr>
              <a:defRPr/>
            </a:lvl1pPr>
          </a:lstStyle>
          <a:p>
            <a:fld id="{7F854B47-F7CE-46EA-8C82-7BC8B313431D}" type="slidenum">
              <a:rPr lang="en-US"/>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45823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1362075"/>
          </a:xfrm>
        </p:spPr>
        <p:txBody>
          <a:bodyPr anchor="t"/>
          <a:lstStyle>
            <a:lvl1pPr algn="ctr">
              <a:defRPr sz="4000" b="1" cap="all">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Date Placeholder 3"/>
          <p:cNvSpPr>
            <a:spLocks noGrp="1"/>
          </p:cNvSpPr>
          <p:nvPr>
            <p:ph type="dt" sz="quarter" idx="10"/>
          </p:nvPr>
        </p:nvSpPr>
        <p:spPr/>
        <p:txBody>
          <a:bodyPr/>
          <a:lstStyle>
            <a:lvl1pPr>
              <a:defRPr/>
            </a:lvl1pPr>
          </a:lstStyle>
          <a:p>
            <a:fld id="{14C3EC96-E689-4519-BA73-D0E39D46E900}" type="datetime4">
              <a:rPr lang="en-US" smtClean="0"/>
              <a:t>December 30, 2012</a:t>
            </a:fld>
            <a:endParaRPr lang="en-US" dirty="0"/>
          </a:p>
        </p:txBody>
      </p:sp>
      <p:sp>
        <p:nvSpPr>
          <p:cNvPr id="5" name="Slide Number Placeholder 4"/>
          <p:cNvSpPr>
            <a:spLocks noGrp="1"/>
          </p:cNvSpPr>
          <p:nvPr>
            <p:ph type="sldNum" sz="quarter" idx="11"/>
          </p:nvPr>
        </p:nvSpPr>
        <p:spPr/>
        <p:txBody>
          <a:bodyPr/>
          <a:lstStyle>
            <a:lvl1pPr>
              <a:defRPr/>
            </a:lvl1pPr>
          </a:lstStyle>
          <a:p>
            <a:fld id="{9856AF86-4A80-4BC9-B214-6C3ABD17D2CA}" type="slidenum">
              <a:rPr lang="en-US"/>
              <a:pPr/>
              <a:t>‹#›</a:t>
            </a:fld>
            <a:endParaRPr lang="en-US"/>
          </a:p>
        </p:txBody>
      </p:sp>
    </p:spTree>
    <p:extLst>
      <p:ext uri="{BB962C8B-B14F-4D97-AF65-F5344CB8AC3E}">
        <p14:creationId xmlns:p14="http://schemas.microsoft.com/office/powerpoint/2010/main" val="24963776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quarter" idx="10"/>
          </p:nvPr>
        </p:nvSpPr>
        <p:spPr/>
        <p:txBody>
          <a:bodyPr/>
          <a:lstStyle>
            <a:lvl1pPr>
              <a:defRPr/>
            </a:lvl1pPr>
          </a:lstStyle>
          <a:p>
            <a:fld id="{49F53688-E531-4E74-9E96-0EA3E35379A1}" type="datetime4">
              <a:rPr lang="en-US" smtClean="0"/>
              <a:t>December 30, 2012</a:t>
            </a:fld>
            <a:endParaRPr lang="en-US"/>
          </a:p>
        </p:txBody>
      </p:sp>
      <p:sp>
        <p:nvSpPr>
          <p:cNvPr id="6" name="Slide Number Placeholder 5"/>
          <p:cNvSpPr>
            <a:spLocks noGrp="1"/>
          </p:cNvSpPr>
          <p:nvPr>
            <p:ph type="sldNum" sz="quarter" idx="11"/>
          </p:nvPr>
        </p:nvSpPr>
        <p:spPr/>
        <p:txBody>
          <a:bodyPr/>
          <a:lstStyle>
            <a:lvl1pPr>
              <a:defRPr/>
            </a:lvl1pPr>
          </a:lstStyle>
          <a:p>
            <a:fld id="{4C4BB53A-E112-4B03-AC5A-1648FD45A5CD}" type="slidenum">
              <a:rPr lang="en-US"/>
              <a:pPr/>
              <a:t>‹#›</a:t>
            </a:fld>
            <a:endParaRPr lang="en-US"/>
          </a:p>
        </p:txBody>
      </p:sp>
    </p:spTree>
    <p:extLst>
      <p:ext uri="{BB962C8B-B14F-4D97-AF65-F5344CB8AC3E}">
        <p14:creationId xmlns:p14="http://schemas.microsoft.com/office/powerpoint/2010/main" val="9909998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quarter" idx="10"/>
          </p:nvPr>
        </p:nvSpPr>
        <p:spPr/>
        <p:txBody>
          <a:bodyPr/>
          <a:lstStyle>
            <a:lvl1pPr>
              <a:defRPr/>
            </a:lvl1pPr>
          </a:lstStyle>
          <a:p>
            <a:fld id="{ECAF6A81-5A61-4B54-85B8-3696CCAD41A0}" type="datetime4">
              <a:rPr lang="en-US" smtClean="0"/>
              <a:t>December 30, 2012</a:t>
            </a:fld>
            <a:endParaRPr lang="en-US"/>
          </a:p>
        </p:txBody>
      </p:sp>
      <p:sp>
        <p:nvSpPr>
          <p:cNvPr id="8" name="Slide Number Placeholder 7"/>
          <p:cNvSpPr>
            <a:spLocks noGrp="1"/>
          </p:cNvSpPr>
          <p:nvPr>
            <p:ph type="sldNum" sz="quarter" idx="11"/>
          </p:nvPr>
        </p:nvSpPr>
        <p:spPr/>
        <p:txBody>
          <a:bodyPr/>
          <a:lstStyle>
            <a:lvl1pPr>
              <a:defRPr/>
            </a:lvl1pPr>
          </a:lstStyle>
          <a:p>
            <a:fld id="{FB6F1737-76A0-4AE4-BB88-9AE1D65C02B3}" type="slidenum">
              <a:rPr lang="en-US"/>
              <a:pPr/>
              <a:t>‹#›</a:t>
            </a:fld>
            <a:endParaRPr lang="en-US"/>
          </a:p>
        </p:txBody>
      </p:sp>
    </p:spTree>
    <p:extLst>
      <p:ext uri="{BB962C8B-B14F-4D97-AF65-F5344CB8AC3E}">
        <p14:creationId xmlns:p14="http://schemas.microsoft.com/office/powerpoint/2010/main" val="23145680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quarter" idx="10"/>
          </p:nvPr>
        </p:nvSpPr>
        <p:spPr/>
        <p:txBody>
          <a:bodyPr/>
          <a:lstStyle>
            <a:lvl1pPr>
              <a:defRPr/>
            </a:lvl1pPr>
          </a:lstStyle>
          <a:p>
            <a:fld id="{DBA181EE-E4CD-4D81-9FC8-F53E5F1D7998}" type="datetime4">
              <a:rPr lang="en-US" smtClean="0"/>
              <a:t>December 30, 2012</a:t>
            </a:fld>
            <a:endParaRPr lang="en-US"/>
          </a:p>
        </p:txBody>
      </p:sp>
      <p:sp>
        <p:nvSpPr>
          <p:cNvPr id="4" name="Slide Number Placeholder 3"/>
          <p:cNvSpPr>
            <a:spLocks noGrp="1"/>
          </p:cNvSpPr>
          <p:nvPr>
            <p:ph type="sldNum" sz="quarter" idx="11"/>
          </p:nvPr>
        </p:nvSpPr>
        <p:spPr/>
        <p:txBody>
          <a:bodyPr/>
          <a:lstStyle>
            <a:lvl1pPr>
              <a:defRPr/>
            </a:lvl1pPr>
          </a:lstStyle>
          <a:p>
            <a:fld id="{0FCCEEC4-63EA-42F5-B578-96C217FA7F94}" type="slidenum">
              <a:rPr lang="en-US"/>
              <a:pPr/>
              <a:t>‹#›</a:t>
            </a:fld>
            <a:endParaRPr lang="en-US"/>
          </a:p>
        </p:txBody>
      </p:sp>
    </p:spTree>
    <p:extLst>
      <p:ext uri="{BB962C8B-B14F-4D97-AF65-F5344CB8AC3E}">
        <p14:creationId xmlns:p14="http://schemas.microsoft.com/office/powerpoint/2010/main" val="90528673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lvl1pPr>
              <a:defRPr/>
            </a:lvl1pPr>
          </a:lstStyle>
          <a:p>
            <a:fld id="{823F8337-2D74-4485-B47E-9B27AA0A3A5C}" type="datetime4">
              <a:rPr lang="en-US" smtClean="0"/>
              <a:t>December 30, 2012</a:t>
            </a:fld>
            <a:endParaRPr lang="en-US"/>
          </a:p>
        </p:txBody>
      </p:sp>
      <p:sp>
        <p:nvSpPr>
          <p:cNvPr id="3" name="Slide Number Placeholder 2"/>
          <p:cNvSpPr>
            <a:spLocks noGrp="1"/>
          </p:cNvSpPr>
          <p:nvPr>
            <p:ph type="sldNum" sz="quarter" idx="11"/>
          </p:nvPr>
        </p:nvSpPr>
        <p:spPr/>
        <p:txBody>
          <a:bodyPr/>
          <a:lstStyle>
            <a:lvl1pPr>
              <a:defRPr/>
            </a:lvl1pPr>
          </a:lstStyle>
          <a:p>
            <a:fld id="{5A7F5ACF-F23E-4D05-9877-46626B4F9B46}" type="slidenum">
              <a:rPr lang="en-US"/>
              <a:pPr/>
              <a:t>‹#›</a:t>
            </a:fld>
            <a:endParaRPr lang="en-US"/>
          </a:p>
        </p:txBody>
      </p:sp>
    </p:spTree>
    <p:extLst>
      <p:ext uri="{BB962C8B-B14F-4D97-AF65-F5344CB8AC3E}">
        <p14:creationId xmlns:p14="http://schemas.microsoft.com/office/powerpoint/2010/main" val="31517524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fld id="{3328FA13-25A1-477E-A446-EC6CFCE5B12D}" type="datetime4">
              <a:rPr lang="en-US" smtClean="0"/>
              <a:t>December 30, 2012</a:t>
            </a:fld>
            <a:endParaRPr lang="en-US"/>
          </a:p>
        </p:txBody>
      </p:sp>
      <p:sp>
        <p:nvSpPr>
          <p:cNvPr id="6" name="Slide Number Placeholder 5"/>
          <p:cNvSpPr>
            <a:spLocks noGrp="1"/>
          </p:cNvSpPr>
          <p:nvPr>
            <p:ph type="sldNum" sz="quarter" idx="11"/>
          </p:nvPr>
        </p:nvSpPr>
        <p:spPr/>
        <p:txBody>
          <a:bodyPr/>
          <a:lstStyle>
            <a:lvl1pPr>
              <a:defRPr/>
            </a:lvl1pPr>
          </a:lstStyle>
          <a:p>
            <a:fld id="{DA76AD1E-3B3B-4AE6-93BC-D9B055FE6862}" type="slidenum">
              <a:rPr lang="en-US"/>
              <a:pPr/>
              <a:t>‹#›</a:t>
            </a:fld>
            <a:endParaRPr lang="en-US"/>
          </a:p>
        </p:txBody>
      </p:sp>
    </p:spTree>
    <p:extLst>
      <p:ext uri="{BB962C8B-B14F-4D97-AF65-F5344CB8AC3E}">
        <p14:creationId xmlns:p14="http://schemas.microsoft.com/office/powerpoint/2010/main" val="11436625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fld id="{AE34FBBD-F770-42FB-A596-963FC21F79A0}" type="datetime4">
              <a:rPr lang="en-US" smtClean="0"/>
              <a:t>December 30, 2012</a:t>
            </a:fld>
            <a:endParaRPr lang="en-US"/>
          </a:p>
        </p:txBody>
      </p:sp>
      <p:sp>
        <p:nvSpPr>
          <p:cNvPr id="6" name="Slide Number Placeholder 5"/>
          <p:cNvSpPr>
            <a:spLocks noGrp="1"/>
          </p:cNvSpPr>
          <p:nvPr>
            <p:ph type="sldNum" sz="quarter" idx="11"/>
          </p:nvPr>
        </p:nvSpPr>
        <p:spPr/>
        <p:txBody>
          <a:bodyPr/>
          <a:lstStyle>
            <a:lvl1pPr>
              <a:defRPr/>
            </a:lvl1pPr>
          </a:lstStyle>
          <a:p>
            <a:fld id="{E0C55BB5-DC1B-4977-A659-88D0AEAB875D}" type="slidenum">
              <a:rPr lang="en-US"/>
              <a:pPr/>
              <a:t>‹#›</a:t>
            </a:fld>
            <a:endParaRPr lang="en-US"/>
          </a:p>
        </p:txBody>
      </p:sp>
    </p:spTree>
    <p:extLst>
      <p:ext uri="{BB962C8B-B14F-4D97-AF65-F5344CB8AC3E}">
        <p14:creationId xmlns:p14="http://schemas.microsoft.com/office/powerpoint/2010/main" val="2496194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99"/>
        </a:solidFill>
        <a:effectLst/>
      </p:bgPr>
    </p:bg>
    <p:spTree>
      <p:nvGrpSpPr>
        <p:cNvPr id="1" name=""/>
        <p:cNvGrpSpPr/>
        <p:nvPr/>
      </p:nvGrpSpPr>
      <p:grpSpPr>
        <a:xfrm>
          <a:off x="0" y="0"/>
          <a:ext cx="0" cy="0"/>
          <a:chOff x="0" y="0"/>
          <a:chExt cx="0" cy="0"/>
        </a:xfrm>
      </p:grpSpPr>
      <p:pic>
        <p:nvPicPr>
          <p:cNvPr id="292881" name="Picture 1041" descr="Banner-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extLst>
            <a:ext uri="{909E8E84-426E-40DD-AFC4-6F175D3DCCD1}">
              <a14:hiddenFill xmlns:a14="http://schemas.microsoft.com/office/drawing/2010/main">
                <a:solidFill>
                  <a:srgbClr val="FFFFFF"/>
                </a:solidFill>
              </a14:hiddenFill>
            </a:ext>
          </a:extLst>
        </p:spPr>
      </p:pic>
      <p:sp>
        <p:nvSpPr>
          <p:cNvPr id="292877" name="Line 1037"/>
          <p:cNvSpPr>
            <a:spLocks noChangeShapeType="1"/>
          </p:cNvSpPr>
          <p:nvPr userDrawn="1"/>
        </p:nvSpPr>
        <p:spPr bwMode="auto">
          <a:xfrm>
            <a:off x="0" y="912813"/>
            <a:ext cx="9144000" cy="0"/>
          </a:xfrm>
          <a:prstGeom prst="line">
            <a:avLst/>
          </a:prstGeom>
          <a:noFill/>
          <a:ln w="381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2870" name="Rectangle 1030"/>
          <p:cNvSpPr>
            <a:spLocks noGrp="1" noChangeArrowheads="1"/>
          </p:cNvSpPr>
          <p:nvPr>
            <p:ph type="body" idx="1"/>
          </p:nvPr>
        </p:nvSpPr>
        <p:spPr bwMode="auto">
          <a:xfrm>
            <a:off x="685800" y="1371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2872" name="Rectangle 1032"/>
          <p:cNvSpPr>
            <a:spLocks noGrp="1" noChangeArrowheads="1"/>
          </p:cNvSpPr>
          <p:nvPr>
            <p:ph type="dt" sz="quarter" idx="2"/>
          </p:nvPr>
        </p:nvSpPr>
        <p:spPr bwMode="auto">
          <a:xfrm>
            <a:off x="228600" y="63579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buClrTx/>
              <a:buSzTx/>
              <a:buFontTx/>
              <a:buNone/>
              <a:defRPr sz="1400">
                <a:effectLst/>
                <a:latin typeface="Times New Roman" pitchFamily="18" charset="0"/>
              </a:defRPr>
            </a:lvl1pPr>
          </a:lstStyle>
          <a:p>
            <a:fld id="{AA9CE8F0-1335-4585-ACA3-C52D35EEAC01}" type="datetime4">
              <a:rPr lang="en-US" smtClean="0"/>
              <a:t>December 30, 2012</a:t>
            </a:fld>
            <a:endParaRPr lang="en-US" dirty="0"/>
          </a:p>
        </p:txBody>
      </p:sp>
      <p:sp>
        <p:nvSpPr>
          <p:cNvPr id="292874" name="Rectangle 1034"/>
          <p:cNvSpPr>
            <a:spLocks noGrp="1" noChangeArrowheads="1"/>
          </p:cNvSpPr>
          <p:nvPr>
            <p:ph type="sldNum" sz="quarter" idx="4"/>
          </p:nvPr>
        </p:nvSpPr>
        <p:spPr bwMode="auto">
          <a:xfrm>
            <a:off x="7626350" y="63373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buClrTx/>
              <a:buSzTx/>
              <a:buFontTx/>
              <a:buNone/>
              <a:defRPr sz="1600" b="1">
                <a:effectLst/>
                <a:latin typeface="Times New Roman" pitchFamily="18" charset="0"/>
              </a:defRPr>
            </a:lvl1pPr>
          </a:lstStyle>
          <a:p>
            <a:fld id="{668D8D36-530F-4B90-A512-F4D5C0719C85}" type="slidenum">
              <a:rPr lang="en-US"/>
              <a:pPr/>
              <a:t>‹#›</a:t>
            </a:fld>
            <a:endParaRPr lang="en-US"/>
          </a:p>
        </p:txBody>
      </p:sp>
      <p:pic>
        <p:nvPicPr>
          <p:cNvPr id="292878" name="Picture 1038" descr="tagline"/>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2590800" y="6429375"/>
            <a:ext cx="3962400" cy="349250"/>
          </a:xfrm>
          <a:prstGeom prst="rect">
            <a:avLst/>
          </a:prstGeom>
          <a:noFill/>
          <a:extLst>
            <a:ext uri="{909E8E84-426E-40DD-AFC4-6F175D3DCCD1}">
              <a14:hiddenFill xmlns:a14="http://schemas.microsoft.com/office/drawing/2010/main">
                <a:solidFill>
                  <a:srgbClr val="FFFFFF"/>
                </a:solidFill>
              </a14:hiddenFill>
            </a:ext>
          </a:extLst>
        </p:spPr>
      </p:pic>
      <p:sp>
        <p:nvSpPr>
          <p:cNvPr id="292869" name="Rectangle 1029"/>
          <p:cNvSpPr>
            <a:spLocks noGrp="1" noChangeArrowheads="1"/>
          </p:cNvSpPr>
          <p:nvPr>
            <p:ph type="title"/>
          </p:nvPr>
        </p:nvSpPr>
        <p:spPr bwMode="auto">
          <a:xfrm>
            <a:off x="685800" y="38100"/>
            <a:ext cx="7772400" cy="8636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652"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iming>
    <p:tnLst>
      <p:par>
        <p:cTn id="1" dur="indefinite" restart="never" nodeType="tmRoot"/>
      </p:par>
    </p:tnLst>
  </p:timing>
  <p:hf hdr="0" ftr="0"/>
  <p:txStyles>
    <p:titleStyle>
      <a:lvl1pPr algn="ctr" rtl="0" fontAlgn="base">
        <a:spcBef>
          <a:spcPct val="0"/>
        </a:spcBef>
        <a:spcAft>
          <a:spcPct val="0"/>
        </a:spcAft>
        <a:defRPr sz="4400">
          <a:solidFill>
            <a:schemeClr val="bg2"/>
          </a:solidFill>
          <a:latin typeface="+mj-lt"/>
          <a:ea typeface="+mj-ea"/>
          <a:cs typeface="+mj-cs"/>
        </a:defRPr>
      </a:lvl1pPr>
      <a:lvl2pPr algn="ctr" rtl="0" fontAlgn="base">
        <a:spcBef>
          <a:spcPct val="0"/>
        </a:spcBef>
        <a:spcAft>
          <a:spcPct val="0"/>
        </a:spcAft>
        <a:defRPr sz="4400">
          <a:solidFill>
            <a:schemeClr val="bg2"/>
          </a:solidFill>
          <a:latin typeface="Arial" pitchFamily="34" charset="0"/>
        </a:defRPr>
      </a:lvl2pPr>
      <a:lvl3pPr algn="ctr" rtl="0" fontAlgn="base">
        <a:spcBef>
          <a:spcPct val="0"/>
        </a:spcBef>
        <a:spcAft>
          <a:spcPct val="0"/>
        </a:spcAft>
        <a:defRPr sz="4400">
          <a:solidFill>
            <a:schemeClr val="bg2"/>
          </a:solidFill>
          <a:latin typeface="Arial" pitchFamily="34" charset="0"/>
        </a:defRPr>
      </a:lvl3pPr>
      <a:lvl4pPr algn="ctr" rtl="0" fontAlgn="base">
        <a:spcBef>
          <a:spcPct val="0"/>
        </a:spcBef>
        <a:spcAft>
          <a:spcPct val="0"/>
        </a:spcAft>
        <a:defRPr sz="4400">
          <a:solidFill>
            <a:schemeClr val="bg2"/>
          </a:solidFill>
          <a:latin typeface="Arial" pitchFamily="34" charset="0"/>
        </a:defRPr>
      </a:lvl4pPr>
      <a:lvl5pPr algn="ctr" rtl="0" fontAlgn="base">
        <a:spcBef>
          <a:spcPct val="0"/>
        </a:spcBef>
        <a:spcAft>
          <a:spcPct val="0"/>
        </a:spcAft>
        <a:defRPr sz="4400">
          <a:solidFill>
            <a:schemeClr val="bg2"/>
          </a:solidFill>
          <a:latin typeface="Arial" pitchFamily="34" charset="0"/>
        </a:defRPr>
      </a:lvl5pPr>
      <a:lvl6pPr marL="457200" algn="ctr" rtl="0" fontAlgn="base">
        <a:spcBef>
          <a:spcPct val="0"/>
        </a:spcBef>
        <a:spcAft>
          <a:spcPct val="0"/>
        </a:spcAft>
        <a:defRPr sz="4400">
          <a:solidFill>
            <a:schemeClr val="bg2"/>
          </a:solidFill>
          <a:latin typeface="Arial" pitchFamily="34" charset="0"/>
        </a:defRPr>
      </a:lvl6pPr>
      <a:lvl7pPr marL="914400" algn="ctr" rtl="0" fontAlgn="base">
        <a:spcBef>
          <a:spcPct val="0"/>
        </a:spcBef>
        <a:spcAft>
          <a:spcPct val="0"/>
        </a:spcAft>
        <a:defRPr sz="4400">
          <a:solidFill>
            <a:schemeClr val="bg2"/>
          </a:solidFill>
          <a:latin typeface="Arial" pitchFamily="34" charset="0"/>
        </a:defRPr>
      </a:lvl7pPr>
      <a:lvl8pPr marL="1371600" algn="ctr" rtl="0" fontAlgn="base">
        <a:spcBef>
          <a:spcPct val="0"/>
        </a:spcBef>
        <a:spcAft>
          <a:spcPct val="0"/>
        </a:spcAft>
        <a:defRPr sz="4400">
          <a:solidFill>
            <a:schemeClr val="bg2"/>
          </a:solidFill>
          <a:latin typeface="Arial" pitchFamily="34" charset="0"/>
        </a:defRPr>
      </a:lvl8pPr>
      <a:lvl9pPr marL="1828800" algn="ctr" rtl="0" fontAlgn="base">
        <a:spcBef>
          <a:spcPct val="0"/>
        </a:spcBef>
        <a:spcAft>
          <a:spcPct val="0"/>
        </a:spcAft>
        <a:defRPr sz="4400">
          <a:solidFill>
            <a:schemeClr val="bg2"/>
          </a:solidFill>
          <a:latin typeface="Arial" pitchFamily="34" charset="0"/>
        </a:defRPr>
      </a:lvl9pPr>
    </p:titleStyle>
    <p:bodyStyle>
      <a:lvl1pPr marL="342900" indent="-342900" algn="l" rtl="0" fontAlgn="base">
        <a:spcBef>
          <a:spcPct val="20000"/>
        </a:spcBef>
        <a:spcAft>
          <a:spcPct val="20000"/>
        </a:spcAft>
        <a:buClr>
          <a:schemeClr val="accent1"/>
        </a:buClr>
        <a:buSzPct val="80000"/>
        <a:buFont typeface="Wingdings" pitchFamily="2" charset="2"/>
        <a:buBlip>
          <a:blip r:embed="rId16"/>
        </a:buBlip>
        <a:defRPr sz="2800" b="1">
          <a:solidFill>
            <a:schemeClr val="tx1"/>
          </a:solidFill>
          <a:latin typeface="+mn-lt"/>
          <a:ea typeface="+mn-ea"/>
          <a:cs typeface="+mn-cs"/>
        </a:defRPr>
      </a:lvl1pPr>
      <a:lvl2pPr marL="742950" indent="-285750" algn="l" rtl="0" fontAlgn="base">
        <a:spcBef>
          <a:spcPct val="20000"/>
        </a:spcBef>
        <a:spcAft>
          <a:spcPct val="0"/>
        </a:spcAft>
        <a:buClr>
          <a:srgbClr val="FF0066"/>
        </a:buClr>
        <a:buSzPct val="90000"/>
        <a:buFont typeface="Wingdings" pitchFamily="2" charset="2"/>
        <a:buChar char="Ø"/>
        <a:defRPr sz="2400">
          <a:solidFill>
            <a:schemeClr val="tx1"/>
          </a:solidFill>
          <a:latin typeface="+mn-lt"/>
        </a:defRPr>
      </a:lvl2pPr>
      <a:lvl3pPr marL="1143000" indent="-228600" algn="l" rtl="0" fontAlgn="base">
        <a:spcBef>
          <a:spcPct val="20000"/>
        </a:spcBef>
        <a:spcAft>
          <a:spcPct val="0"/>
        </a:spcAft>
        <a:buClr>
          <a:srgbClr val="FF0066"/>
        </a:buClr>
        <a:buSzPct val="60000"/>
        <a:buChar char="•"/>
        <a:defRPr sz="2000">
          <a:solidFill>
            <a:schemeClr val="tx1"/>
          </a:solidFill>
          <a:latin typeface="+mn-lt"/>
        </a:defRPr>
      </a:lvl3pPr>
      <a:lvl4pPr marL="1600200" indent="-228600" algn="l" rtl="0" fontAlgn="base">
        <a:spcBef>
          <a:spcPct val="20000"/>
        </a:spcBef>
        <a:spcAft>
          <a:spcPct val="0"/>
        </a:spcAft>
        <a:buClr>
          <a:schemeClr val="tx1"/>
        </a:buClr>
        <a:buChar char="–"/>
        <a:defRPr>
          <a:solidFill>
            <a:schemeClr val="tx1"/>
          </a:solidFill>
          <a:latin typeface="+mn-lt"/>
        </a:defRPr>
      </a:lvl4pPr>
      <a:lvl5pPr marL="2057400" indent="-228600" algn="l" rtl="0" fontAlgn="base">
        <a:spcBef>
          <a:spcPct val="20000"/>
        </a:spcBef>
        <a:spcAft>
          <a:spcPct val="0"/>
        </a:spcAft>
        <a:buClr>
          <a:schemeClr val="accent1"/>
        </a:buClr>
        <a:buChar char="•"/>
        <a:defRPr sz="1600">
          <a:solidFill>
            <a:schemeClr val="tx1"/>
          </a:solidFill>
          <a:latin typeface="+mn-lt"/>
        </a:defRPr>
      </a:lvl5pPr>
      <a:lvl6pPr marL="2514600" indent="-228600" algn="l" rtl="0" fontAlgn="base">
        <a:spcBef>
          <a:spcPct val="20000"/>
        </a:spcBef>
        <a:spcAft>
          <a:spcPct val="0"/>
        </a:spcAft>
        <a:buClr>
          <a:schemeClr val="accent1"/>
        </a:buClr>
        <a:buChar char="•"/>
        <a:defRPr sz="1600">
          <a:solidFill>
            <a:schemeClr val="tx1"/>
          </a:solidFill>
          <a:latin typeface="+mn-lt"/>
        </a:defRPr>
      </a:lvl6pPr>
      <a:lvl7pPr marL="2971800" indent="-228600" algn="l" rtl="0" fontAlgn="base">
        <a:spcBef>
          <a:spcPct val="20000"/>
        </a:spcBef>
        <a:spcAft>
          <a:spcPct val="0"/>
        </a:spcAft>
        <a:buClr>
          <a:schemeClr val="accent1"/>
        </a:buClr>
        <a:buChar char="•"/>
        <a:defRPr sz="1600">
          <a:solidFill>
            <a:schemeClr val="tx1"/>
          </a:solidFill>
          <a:latin typeface="+mn-lt"/>
        </a:defRPr>
      </a:lvl7pPr>
      <a:lvl8pPr marL="3429000" indent="-228600" algn="l" rtl="0" fontAlgn="base">
        <a:spcBef>
          <a:spcPct val="20000"/>
        </a:spcBef>
        <a:spcAft>
          <a:spcPct val="0"/>
        </a:spcAft>
        <a:buClr>
          <a:schemeClr val="accent1"/>
        </a:buClr>
        <a:buChar char="•"/>
        <a:defRPr sz="1600">
          <a:solidFill>
            <a:schemeClr val="tx1"/>
          </a:solidFill>
          <a:latin typeface="+mn-lt"/>
        </a:defRPr>
      </a:lvl8pPr>
      <a:lvl9pPr marL="3886200" indent="-228600" algn="l" rtl="0" fontAlgn="base">
        <a:spcBef>
          <a:spcPct val="20000"/>
        </a:spcBef>
        <a:spcAft>
          <a:spcPct val="0"/>
        </a:spcAft>
        <a:buClr>
          <a:schemeClr val="accent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wmf"/><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image" Target="../media/image16.wmf"/><Relationship Id="rId5" Type="http://schemas.openxmlformats.org/officeDocument/2006/relationships/image" Target="../media/image10.jpeg"/><Relationship Id="rId15" Type="http://schemas.openxmlformats.org/officeDocument/2006/relationships/image" Target="../media/image20.wmf"/><Relationship Id="rId10" Type="http://schemas.openxmlformats.org/officeDocument/2006/relationships/image" Target="../media/image15.jpeg"/><Relationship Id="rId4" Type="http://schemas.openxmlformats.org/officeDocument/2006/relationships/image" Target="../media/image9.wmf"/><Relationship Id="rId9" Type="http://schemas.openxmlformats.org/officeDocument/2006/relationships/image" Target="../media/image14.jpeg"/><Relationship Id="rId14" Type="http://schemas.openxmlformats.org/officeDocument/2006/relationships/image" Target="../media/image19.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17.wmf"/><Relationship Id="rId18" Type="http://schemas.openxmlformats.org/officeDocument/2006/relationships/image" Target="../media/image21.emf"/><Relationship Id="rId3" Type="http://schemas.openxmlformats.org/officeDocument/2006/relationships/notesSlide" Target="../notesSlides/notesSlide14.xml"/><Relationship Id="rId7" Type="http://schemas.openxmlformats.org/officeDocument/2006/relationships/image" Target="../media/image11.wmf"/><Relationship Id="rId12" Type="http://schemas.openxmlformats.org/officeDocument/2006/relationships/image" Target="../media/image16.wmf"/><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20.wmf"/><Relationship Id="rId1" Type="http://schemas.openxmlformats.org/officeDocument/2006/relationships/vmlDrawing" Target="../drawings/vmlDrawing2.v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wmf"/><Relationship Id="rId15" Type="http://schemas.openxmlformats.org/officeDocument/2006/relationships/image" Target="../media/image19.wmf"/><Relationship Id="rId10" Type="http://schemas.openxmlformats.org/officeDocument/2006/relationships/image" Target="../media/image14.jpeg"/><Relationship Id="rId19" Type="http://schemas.openxmlformats.org/officeDocument/2006/relationships/image" Target="../media/image22.emf"/><Relationship Id="rId4" Type="http://schemas.openxmlformats.org/officeDocument/2006/relationships/image" Target="../media/image8.wmf"/><Relationship Id="rId9" Type="http://schemas.openxmlformats.org/officeDocument/2006/relationships/image" Target="../media/image13.png"/><Relationship Id="rId14" Type="http://schemas.openxmlformats.org/officeDocument/2006/relationships/image" Target="../media/image18.wmf"/></Relationships>
</file>

<file path=ppt/slides/_rels/slide18.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17.wmf"/><Relationship Id="rId18" Type="http://schemas.openxmlformats.org/officeDocument/2006/relationships/image" Target="../media/image21.emf"/><Relationship Id="rId3" Type="http://schemas.openxmlformats.org/officeDocument/2006/relationships/notesSlide" Target="../notesSlides/notesSlide15.xml"/><Relationship Id="rId21" Type="http://schemas.openxmlformats.org/officeDocument/2006/relationships/image" Target="../media/image25.emf"/><Relationship Id="rId7" Type="http://schemas.openxmlformats.org/officeDocument/2006/relationships/image" Target="../media/image11.wmf"/><Relationship Id="rId12" Type="http://schemas.openxmlformats.org/officeDocument/2006/relationships/image" Target="../media/image16.wmf"/><Relationship Id="rId17" Type="http://schemas.openxmlformats.org/officeDocument/2006/relationships/oleObject" Target="../embeddings/oleObject3.bin"/><Relationship Id="rId2" Type="http://schemas.openxmlformats.org/officeDocument/2006/relationships/slideLayout" Target="../slideLayouts/slideLayout2.xml"/><Relationship Id="rId16" Type="http://schemas.openxmlformats.org/officeDocument/2006/relationships/image" Target="../media/image20.wmf"/><Relationship Id="rId20" Type="http://schemas.openxmlformats.org/officeDocument/2006/relationships/image" Target="../media/image24.emf"/><Relationship Id="rId1" Type="http://schemas.openxmlformats.org/officeDocument/2006/relationships/vmlDrawing" Target="../drawings/vmlDrawing3.v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wmf"/><Relationship Id="rId15" Type="http://schemas.openxmlformats.org/officeDocument/2006/relationships/image" Target="../media/image19.wmf"/><Relationship Id="rId10" Type="http://schemas.openxmlformats.org/officeDocument/2006/relationships/image" Target="../media/image14.jpeg"/><Relationship Id="rId19" Type="http://schemas.openxmlformats.org/officeDocument/2006/relationships/image" Target="../media/image23.emf"/><Relationship Id="rId4" Type="http://schemas.openxmlformats.org/officeDocument/2006/relationships/image" Target="../media/image8.wmf"/><Relationship Id="rId9" Type="http://schemas.openxmlformats.org/officeDocument/2006/relationships/image" Target="../media/image13.png"/><Relationship Id="rId14" Type="http://schemas.openxmlformats.org/officeDocument/2006/relationships/image" Target="../media/image18.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26.w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www.ihe.net/IT_Infra/committees" TargetMode="External"/><Relationship Id="rId4" Type="http://schemas.openxmlformats.org/officeDocument/2006/relationships/hyperlink" Target="http://www.ihe.ne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noChangeArrowheads="1"/>
          </p:cNvSpPr>
          <p:nvPr>
            <p:ph type="subTitle" sz="quarter" idx="1"/>
          </p:nvPr>
        </p:nvSpPr>
        <p:spPr/>
        <p:txBody>
          <a:bodyPr lIns="92075" tIns="46038" rIns="92075" bIns="46038" anchor="ctr"/>
          <a:lstStyle>
            <a:lvl1pPr marL="0" indent="0" algn="l" rtl="0" eaLnBrk="0" fontAlgn="base" hangingPunct="0">
              <a:spcBef>
                <a:spcPct val="20000"/>
              </a:spcBef>
              <a:spcAft>
                <a:spcPct val="20000"/>
              </a:spcAft>
              <a:buClr>
                <a:schemeClr val="accent1"/>
              </a:buClr>
              <a:buSzPct val="80000"/>
              <a:buFont typeface="Wingdings" pitchFamily="2" charset="2"/>
              <a:buNone/>
              <a:defRPr sz="2400" b="1">
                <a:solidFill>
                  <a:srgbClr val="FF9900"/>
                </a:solidFill>
                <a:effectLst>
                  <a:outerShdw blurRad="38100" dist="38100" dir="2700000" algn="tl">
                    <a:srgbClr val="000000"/>
                  </a:outerShdw>
                </a:effectLst>
                <a:latin typeface="Arial" charset="0"/>
                <a:ea typeface="+mn-ea"/>
                <a:cs typeface="+mn-cs"/>
              </a:defRPr>
            </a:lvl1pPr>
            <a:lvl2pPr marL="742950" indent="-285750" algn="l" rtl="0" eaLnBrk="0" fontAlgn="base" hangingPunct="0">
              <a:spcBef>
                <a:spcPct val="20000"/>
              </a:spcBef>
              <a:spcAft>
                <a:spcPct val="0"/>
              </a:spcAft>
              <a:buClr>
                <a:srgbClr val="FF0066"/>
              </a:buClr>
              <a:buSzPct val="90000"/>
              <a:buFont typeface="Wingdings" pitchFamily="2" charset="2"/>
              <a:buChar char="Ø"/>
              <a:defRPr sz="2400">
                <a:solidFill>
                  <a:schemeClr val="tx1"/>
                </a:solidFill>
                <a:effectLst>
                  <a:outerShdw blurRad="38100" dist="38100" dir="2700000" algn="tl">
                    <a:srgbClr val="000000"/>
                  </a:outerShdw>
                </a:effectLst>
                <a:latin typeface="Arial" charset="0"/>
              </a:defRPr>
            </a:lvl2pPr>
            <a:lvl3pPr marL="1143000" indent="-228600" algn="l" rtl="0" eaLnBrk="0" fontAlgn="base" hangingPunct="0">
              <a:spcBef>
                <a:spcPct val="20000"/>
              </a:spcBef>
              <a:spcAft>
                <a:spcPct val="0"/>
              </a:spcAft>
              <a:buClr>
                <a:srgbClr val="FF0066"/>
              </a:buClr>
              <a:buSzPct val="60000"/>
              <a:buChar char="•"/>
              <a:defRPr sz="2000">
                <a:solidFill>
                  <a:schemeClr val="tx1"/>
                </a:solidFill>
                <a:effectLst>
                  <a:outerShdw blurRad="38100" dist="38100" dir="2700000" algn="tl">
                    <a:srgbClr val="000000"/>
                  </a:outerShdw>
                </a:effectLst>
                <a:latin typeface="Arial" charset="0"/>
              </a:defRPr>
            </a:lvl3pPr>
            <a:lvl4pPr marL="1600200" indent="-228600" algn="l" rtl="0" eaLnBrk="0" fontAlgn="base" hangingPunct="0">
              <a:spcBef>
                <a:spcPct val="20000"/>
              </a:spcBef>
              <a:spcAft>
                <a:spcPct val="0"/>
              </a:spcAft>
              <a:buClr>
                <a:schemeClr val="tx1"/>
              </a:buClr>
              <a:buChar char="–"/>
              <a:defRPr>
                <a:solidFill>
                  <a:schemeClr val="tx1"/>
                </a:solidFill>
                <a:effectLst>
                  <a:outerShdw blurRad="38100" dist="38100" dir="2700000" algn="tl">
                    <a:srgbClr val="000000"/>
                  </a:outerShdw>
                </a:effectLst>
                <a:latin typeface="Arial" charset="0"/>
              </a:defRPr>
            </a:lvl4pPr>
            <a:lvl5pPr marL="2057400" indent="-228600" algn="l" rtl="0" eaLnBrk="0" fontAlgn="base" hangingPunct="0">
              <a:spcBef>
                <a:spcPct val="20000"/>
              </a:spcBef>
              <a:spcAft>
                <a:spcPct val="0"/>
              </a:spcAft>
              <a:buClr>
                <a:schemeClr val="accent1"/>
              </a:buClr>
              <a:buChar char="•"/>
              <a:defRPr sz="1600">
                <a:solidFill>
                  <a:schemeClr val="tx1"/>
                </a:solidFill>
                <a:effectLst>
                  <a:outerShdw blurRad="38100" dist="38100" dir="2700000" algn="tl">
                    <a:srgbClr val="000000"/>
                  </a:outerShdw>
                </a:effectLst>
                <a:latin typeface="Arial" charset="0"/>
              </a:defRPr>
            </a:lvl5pPr>
            <a:lvl6pPr marL="2514600" indent="-228600" algn="l" rtl="0" fontAlgn="base">
              <a:spcBef>
                <a:spcPct val="20000"/>
              </a:spcBef>
              <a:spcAft>
                <a:spcPct val="0"/>
              </a:spcAft>
              <a:buClr>
                <a:schemeClr val="accent1"/>
              </a:buClr>
              <a:buChar char="•"/>
              <a:defRPr sz="16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accent1"/>
              </a:buClr>
              <a:buChar char="•"/>
              <a:defRPr sz="16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accent1"/>
              </a:buClr>
              <a:buChar char="•"/>
              <a:defRPr sz="16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accent1"/>
              </a:buClr>
              <a:buChar char="•"/>
              <a:defRPr sz="1600">
                <a:solidFill>
                  <a:schemeClr val="tx1"/>
                </a:solidFill>
                <a:effectLst>
                  <a:outerShdw blurRad="38100" dist="38100" dir="2700000" algn="tl">
                    <a:srgbClr val="000000"/>
                  </a:outerShdw>
                </a:effectLst>
                <a:latin typeface="+mn-lt"/>
              </a:defRPr>
            </a:lvl9pPr>
          </a:lstStyle>
          <a:p>
            <a:pPr eaLnBrk="1" hangingPunct="1">
              <a:defRPr/>
            </a:pPr>
            <a:r>
              <a:rPr lang="en-US" altLang="ja-JP" noProof="0" dirty="0" smtClean="0">
                <a:solidFill>
                  <a:schemeClr val="bg2"/>
                </a:solidFill>
                <a:effectLst/>
                <a:latin typeface="Arial" pitchFamily="34" charset="0"/>
                <a:ea typeface="ＭＳ Ｐゴシック" pitchFamily="34" charset="-128"/>
              </a:rPr>
              <a:t>IHE IT Infrastructure Planning Committee </a:t>
            </a:r>
          </a:p>
          <a:p>
            <a:pPr eaLnBrk="1" hangingPunct="1">
              <a:defRPr/>
            </a:pPr>
            <a:r>
              <a:rPr lang="en-US" altLang="ja-JP" dirty="0" smtClean="0">
                <a:solidFill>
                  <a:schemeClr val="bg2"/>
                </a:solidFill>
                <a:effectLst/>
                <a:latin typeface="Arial" pitchFamily="34" charset="0"/>
                <a:ea typeface="ＭＳ Ｐゴシック" pitchFamily="34" charset="-128"/>
              </a:rPr>
              <a:t>John Moehrke – GE</a:t>
            </a:r>
            <a:r>
              <a:rPr lang="en-US" altLang="ja-JP" dirty="0">
                <a:solidFill>
                  <a:schemeClr val="bg2"/>
                </a:solidFill>
                <a:effectLst/>
                <a:latin typeface="Arial" pitchFamily="34" charset="0"/>
                <a:ea typeface="ＭＳ Ｐゴシック" pitchFamily="34" charset="-128"/>
              </a:rPr>
              <a:t> </a:t>
            </a:r>
            <a:r>
              <a:rPr lang="en-US" altLang="ja-JP" dirty="0" smtClean="0">
                <a:solidFill>
                  <a:schemeClr val="bg2"/>
                </a:solidFill>
                <a:effectLst/>
                <a:latin typeface="Arial" pitchFamily="34" charset="0"/>
                <a:ea typeface="ＭＳ Ｐゴシック" pitchFamily="34" charset="-128"/>
              </a:rPr>
              <a:t>Healthcare</a:t>
            </a:r>
            <a:endParaRPr lang="en-US" altLang="ja-JP" noProof="0" dirty="0" smtClean="0">
              <a:solidFill>
                <a:schemeClr val="bg2"/>
              </a:solidFill>
              <a:effectLst/>
              <a:latin typeface="Arial" pitchFamily="34" charset="0"/>
              <a:ea typeface="ＭＳ Ｐゴシック" pitchFamily="34" charset="-128"/>
            </a:endParaRPr>
          </a:p>
        </p:txBody>
      </p:sp>
      <p:sp>
        <p:nvSpPr>
          <p:cNvPr id="2050" name="Rectangle 2"/>
          <p:cNvSpPr>
            <a:spLocks noGrp="1" noChangeArrowheads="1"/>
          </p:cNvSpPr>
          <p:nvPr>
            <p:ph type="title"/>
          </p:nvPr>
        </p:nvSpPr>
        <p:spPr/>
        <p:txBody>
          <a:bodyPr/>
          <a:lstStyle/>
          <a:p>
            <a:pPr algn="ctr" eaLnBrk="1" hangingPunct="1">
              <a:defRPr/>
            </a:pPr>
            <a:r>
              <a:rPr lang="en-US" sz="4000" b="1" noProof="0" dirty="0" smtClean="0">
                <a:solidFill>
                  <a:schemeClr val="tx1"/>
                </a:solidFill>
              </a:rPr>
              <a:t> Security and Privacy </a:t>
            </a:r>
            <a:br>
              <a:rPr lang="en-US" sz="4000" b="1" noProof="0" dirty="0" smtClean="0">
                <a:solidFill>
                  <a:schemeClr val="tx1"/>
                </a:solidFill>
              </a:rPr>
            </a:br>
            <a:r>
              <a:rPr lang="en-US" sz="4000" b="1" smtClean="0">
                <a:solidFill>
                  <a:schemeClr val="tx1"/>
                </a:solidFill>
              </a:rPr>
              <a:t>Overview</a:t>
            </a:r>
            <a:br>
              <a:rPr lang="en-US" sz="4000" b="1" smtClean="0">
                <a:solidFill>
                  <a:schemeClr val="tx1"/>
                </a:solidFill>
              </a:rPr>
            </a:br>
            <a:r>
              <a:rPr lang="en-US" sz="4000" b="1" smtClean="0">
                <a:solidFill>
                  <a:schemeClr val="tx1"/>
                </a:solidFill>
              </a:rPr>
              <a:t>Part 1 </a:t>
            </a:r>
            <a:endParaRPr lang="en-US" sz="4000" b="1" noProof="0" dirty="0" smtClean="0">
              <a:solidFill>
                <a:schemeClr val="tx1"/>
              </a:solidFill>
              <a:effectLst>
                <a:outerShdw blurRad="38100" dist="38100" dir="2700000" algn="tl">
                  <a:srgbClr val="000000"/>
                </a:outerShdw>
              </a:effectLst>
            </a:endParaRPr>
          </a:p>
        </p:txBody>
      </p:sp>
    </p:spTree>
    <p:extLst>
      <p:ext uri="{BB962C8B-B14F-4D97-AF65-F5344CB8AC3E}">
        <p14:creationId xmlns:p14="http://schemas.microsoft.com/office/powerpoint/2010/main" val="21439596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04800" y="76200"/>
            <a:ext cx="8305800" cy="1143000"/>
          </a:xfrm>
        </p:spPr>
        <p:txBody>
          <a:bodyPr/>
          <a:lstStyle/>
          <a:p>
            <a:r>
              <a:rPr lang="en-US" sz="3600" dirty="0" smtClean="0"/>
              <a:t>Transaction </a:t>
            </a:r>
            <a:r>
              <a:rPr lang="en-US" sz="3600" dirty="0"/>
              <a:t>Diagram</a:t>
            </a:r>
          </a:p>
        </p:txBody>
      </p:sp>
      <p:sp>
        <p:nvSpPr>
          <p:cNvPr id="171018" name="Rectangle 10"/>
          <p:cNvSpPr>
            <a:spLocks noChangeArrowheads="1"/>
          </p:cNvSpPr>
          <p:nvPr/>
        </p:nvSpPr>
        <p:spPr bwMode="auto">
          <a:xfrm>
            <a:off x="1752600" y="3505200"/>
            <a:ext cx="2999424"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r>
              <a:rPr lang="en-US" sz="2000" dirty="0"/>
              <a:t>Maintain Time [ITI-1]</a:t>
            </a:r>
            <a:r>
              <a:rPr lang="en-US" sz="2000" dirty="0">
                <a:latin typeface="PMingLiU" pitchFamily="18" charset="-120"/>
              </a:rPr>
              <a:t>↑</a:t>
            </a:r>
          </a:p>
          <a:p>
            <a:pPr eaLnBrk="0" hangingPunct="0"/>
            <a:endParaRPr lang="en-US" sz="2000" dirty="0"/>
          </a:p>
        </p:txBody>
      </p:sp>
      <p:sp>
        <p:nvSpPr>
          <p:cNvPr id="171019" name="Text Box 11"/>
          <p:cNvSpPr txBox="1">
            <a:spLocks noChangeArrowheads="1"/>
          </p:cNvSpPr>
          <p:nvPr/>
        </p:nvSpPr>
        <p:spPr bwMode="auto">
          <a:xfrm>
            <a:off x="3556000" y="1905000"/>
            <a:ext cx="2019300" cy="1219200"/>
          </a:xfrm>
          <a:prstGeom prst="rect">
            <a:avLst/>
          </a:prstGeom>
          <a:solidFill>
            <a:schemeClr val="bg1"/>
          </a:solidFill>
          <a:ln w="25400">
            <a:solidFill>
              <a:schemeClr val="tx1"/>
            </a:solidFill>
            <a:miter lim="800000"/>
            <a:headEnd/>
            <a:tailEnd/>
          </a:ln>
        </p:spPr>
        <p:txBody>
          <a:bodyPr anchor="ctr"/>
          <a:lstStyle/>
          <a:p>
            <a:pPr algn="ctr" eaLnBrk="0" hangingPunct="0">
              <a:spcBef>
                <a:spcPts val="600"/>
              </a:spcBef>
              <a:spcAft>
                <a:spcPts val="600"/>
              </a:spcAft>
            </a:pPr>
            <a:r>
              <a:rPr lang="en-US" sz="2000"/>
              <a:t>Time Server</a:t>
            </a:r>
          </a:p>
        </p:txBody>
      </p:sp>
      <p:sp>
        <p:nvSpPr>
          <p:cNvPr id="171020" name="Text Box 12"/>
          <p:cNvSpPr txBox="1">
            <a:spLocks noChangeArrowheads="1"/>
          </p:cNvSpPr>
          <p:nvPr/>
        </p:nvSpPr>
        <p:spPr bwMode="auto">
          <a:xfrm>
            <a:off x="3873500" y="4419600"/>
            <a:ext cx="1404938" cy="990600"/>
          </a:xfrm>
          <a:prstGeom prst="rect">
            <a:avLst/>
          </a:prstGeom>
          <a:solidFill>
            <a:schemeClr val="bg1"/>
          </a:solidFill>
          <a:ln w="25400">
            <a:solidFill>
              <a:schemeClr val="tx1"/>
            </a:solidFill>
            <a:miter lim="800000"/>
            <a:headEnd/>
            <a:tailEnd/>
          </a:ln>
        </p:spPr>
        <p:txBody>
          <a:bodyPr anchor="ctr"/>
          <a:lstStyle/>
          <a:p>
            <a:pPr algn="ctr" eaLnBrk="0" hangingPunct="0">
              <a:spcBef>
                <a:spcPts val="600"/>
              </a:spcBef>
              <a:spcAft>
                <a:spcPts val="600"/>
              </a:spcAft>
            </a:pPr>
            <a:r>
              <a:rPr lang="en-US" sz="2000"/>
              <a:t>Time Client</a:t>
            </a:r>
          </a:p>
        </p:txBody>
      </p:sp>
      <p:sp>
        <p:nvSpPr>
          <p:cNvPr id="171025" name="Line 17"/>
          <p:cNvSpPr>
            <a:spLocks noChangeShapeType="1"/>
          </p:cNvSpPr>
          <p:nvPr/>
        </p:nvSpPr>
        <p:spPr bwMode="auto">
          <a:xfrm>
            <a:off x="4572000" y="3124200"/>
            <a:ext cx="0" cy="129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 name="Date Placeholder 1"/>
          <p:cNvSpPr>
            <a:spLocks noGrp="1"/>
          </p:cNvSpPr>
          <p:nvPr>
            <p:ph type="dt" sz="quarter" idx="10"/>
          </p:nvPr>
        </p:nvSpPr>
        <p:spPr/>
        <p:txBody>
          <a:bodyPr/>
          <a:lstStyle/>
          <a:p>
            <a:fld id="{9CDB7F68-7A62-4BFC-8E5D-B35B880D4B78}"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10</a:t>
            </a:fld>
            <a:endParaRPr lang="en-US"/>
          </a:p>
        </p:txBody>
      </p:sp>
    </p:spTree>
    <p:extLst>
      <p:ext uri="{BB962C8B-B14F-4D97-AF65-F5344CB8AC3E}">
        <p14:creationId xmlns:p14="http://schemas.microsoft.com/office/powerpoint/2010/main" val="1004744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smtClean="0">
                <a:effectLst>
                  <a:outerShdw blurRad="38100" dist="38100" dir="2700000" algn="tl">
                    <a:srgbClr val="000000">
                      <a:alpha val="43137"/>
                    </a:srgbClr>
                  </a:outerShdw>
                </a:effectLst>
              </a:rPr>
              <a:t>ATNA</a:t>
            </a:r>
            <a:endParaRPr lang="en-US" noProof="0" dirty="0">
              <a:effectLst>
                <a:outerShdw blurRad="38100" dist="38100" dir="2700000" algn="tl">
                  <a:srgbClr val="000000">
                    <a:alpha val="43137"/>
                  </a:srgbClr>
                </a:outerShdw>
              </a:effectLst>
            </a:endParaRPr>
          </a:p>
        </p:txBody>
      </p:sp>
      <p:sp>
        <p:nvSpPr>
          <p:cNvPr id="5" name="Text Placeholder 4"/>
          <p:cNvSpPr>
            <a:spLocks noGrp="1"/>
          </p:cNvSpPr>
          <p:nvPr>
            <p:ph type="body" idx="1"/>
          </p:nvPr>
        </p:nvSpPr>
        <p:spPr/>
        <p:txBody>
          <a:bodyPr/>
          <a:lstStyle/>
          <a:p>
            <a:r>
              <a:rPr lang="en-US" sz="2400" noProof="0" dirty="0" smtClean="0"/>
              <a:t>Audit Trail and Node Authentication</a:t>
            </a:r>
            <a:endParaRPr lang="en-US" sz="2400" noProof="0" dirty="0"/>
          </a:p>
        </p:txBody>
      </p:sp>
      <p:sp>
        <p:nvSpPr>
          <p:cNvPr id="2" name="Date Placeholder 1"/>
          <p:cNvSpPr>
            <a:spLocks noGrp="1"/>
          </p:cNvSpPr>
          <p:nvPr>
            <p:ph type="dt" sz="quarter" idx="10"/>
          </p:nvPr>
        </p:nvSpPr>
        <p:spPr/>
        <p:txBody>
          <a:bodyPr/>
          <a:lstStyle/>
          <a:p>
            <a:fld id="{D148FC39-BB5F-413E-9E83-1470A2C9A7A1}" type="datetime4">
              <a:rPr lang="en-US" smtClean="0"/>
              <a:t>December 30, 2012</a:t>
            </a:fld>
            <a:endParaRPr lang="en-US" dirty="0"/>
          </a:p>
        </p:txBody>
      </p:sp>
      <p:sp>
        <p:nvSpPr>
          <p:cNvPr id="3" name="Slide Number Placeholder 2"/>
          <p:cNvSpPr>
            <a:spLocks noGrp="1"/>
          </p:cNvSpPr>
          <p:nvPr>
            <p:ph type="sldNum" sz="quarter" idx="11"/>
          </p:nvPr>
        </p:nvSpPr>
        <p:spPr/>
        <p:txBody>
          <a:bodyPr/>
          <a:lstStyle/>
          <a:p>
            <a:fld id="{9856AF86-4A80-4BC9-B214-6C3ABD17D2CA}" type="slidenum">
              <a:rPr lang="en-US" smtClean="0"/>
              <a:pPr/>
              <a:t>11</a:t>
            </a:fld>
            <a:endParaRPr lang="en-US"/>
          </a:p>
        </p:txBody>
      </p:sp>
    </p:spTree>
    <p:extLst>
      <p:ext uri="{BB962C8B-B14F-4D97-AF65-F5344CB8AC3E}">
        <p14:creationId xmlns:p14="http://schemas.microsoft.com/office/powerpoint/2010/main" val="3983761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
            <a:ext cx="7772400" cy="863600"/>
          </a:xfrm>
        </p:spPr>
        <p:txBody>
          <a:bodyPr/>
          <a:lstStyle/>
          <a:p>
            <a:pPr eaLnBrk="1" hangingPunct="1">
              <a:defRPr/>
            </a:pPr>
            <a:r>
              <a:rPr lang="en-US" sz="4000" dirty="0" smtClean="0"/>
              <a:t>Audit Trail and Node Authentication (ATNA) Profile</a:t>
            </a:r>
          </a:p>
        </p:txBody>
      </p:sp>
      <p:sp>
        <p:nvSpPr>
          <p:cNvPr id="3" name="Content Placeholder 2"/>
          <p:cNvSpPr>
            <a:spLocks noGrp="1"/>
          </p:cNvSpPr>
          <p:nvPr>
            <p:ph idx="1"/>
          </p:nvPr>
        </p:nvSpPr>
        <p:spPr/>
        <p:txBody>
          <a:bodyPr/>
          <a:lstStyle/>
          <a:p>
            <a:pPr eaLnBrk="1" hangingPunct="1">
              <a:defRPr/>
            </a:pPr>
            <a:r>
              <a:rPr lang="en-US" dirty="0" smtClean="0"/>
              <a:t>Secure Node or Secure Application</a:t>
            </a:r>
          </a:p>
          <a:p>
            <a:pPr lvl="1">
              <a:defRPr/>
            </a:pPr>
            <a:r>
              <a:rPr lang="en-US" dirty="0" smtClean="0"/>
              <a:t>Access Controls</a:t>
            </a:r>
          </a:p>
          <a:p>
            <a:pPr lvl="2">
              <a:defRPr/>
            </a:pPr>
            <a:r>
              <a:rPr lang="en-US" dirty="0" smtClean="0"/>
              <a:t>Functional – can be shown to enforce policies</a:t>
            </a:r>
          </a:p>
          <a:p>
            <a:pPr lvl="1">
              <a:defRPr/>
            </a:pPr>
            <a:r>
              <a:rPr lang="en-US" dirty="0" smtClean="0"/>
              <a:t>Audit Controls</a:t>
            </a:r>
          </a:p>
          <a:p>
            <a:pPr lvl="2">
              <a:defRPr/>
            </a:pPr>
            <a:r>
              <a:rPr lang="en-US" dirty="0" smtClean="0"/>
              <a:t>SYSLOG + IHE/DICOM/RFC3881 Audit Message</a:t>
            </a:r>
          </a:p>
          <a:p>
            <a:pPr lvl="2">
              <a:defRPr/>
            </a:pPr>
            <a:r>
              <a:rPr lang="en-US" dirty="0" smtClean="0"/>
              <a:t>Auditable Events</a:t>
            </a:r>
          </a:p>
          <a:p>
            <a:pPr lvl="1">
              <a:defRPr/>
            </a:pPr>
            <a:r>
              <a:rPr lang="en-US" dirty="0" smtClean="0"/>
              <a:t>Network Controls</a:t>
            </a:r>
          </a:p>
          <a:p>
            <a:pPr lvl="2">
              <a:defRPr/>
            </a:pPr>
            <a:r>
              <a:rPr lang="en-US" dirty="0" smtClean="0"/>
              <a:t>Mutually Authenticated TLS</a:t>
            </a:r>
          </a:p>
          <a:p>
            <a:pPr lvl="2">
              <a:defRPr/>
            </a:pPr>
            <a:r>
              <a:rPr lang="en-US" dirty="0" smtClean="0"/>
              <a:t>Or S/MIME or WS-Security or physical isolation</a:t>
            </a:r>
          </a:p>
          <a:p>
            <a:pPr>
              <a:defRPr/>
            </a:pPr>
            <a:r>
              <a:rPr lang="en-US" dirty="0"/>
              <a:t>Audit Record repository</a:t>
            </a:r>
          </a:p>
          <a:p>
            <a:pPr lvl="1">
              <a:defRPr/>
            </a:pPr>
            <a:r>
              <a:rPr lang="en-US" dirty="0" smtClean="0"/>
              <a:t>Records, Forwards, and Reports </a:t>
            </a:r>
          </a:p>
        </p:txBody>
      </p:sp>
      <p:sp>
        <p:nvSpPr>
          <p:cNvPr id="4" name="Date Placeholder 3"/>
          <p:cNvSpPr>
            <a:spLocks noGrp="1"/>
          </p:cNvSpPr>
          <p:nvPr>
            <p:ph type="dt" sz="quarter" idx="10"/>
          </p:nvPr>
        </p:nvSpPr>
        <p:spPr/>
        <p:txBody>
          <a:bodyPr/>
          <a:lstStyle/>
          <a:p>
            <a:fld id="{360D60B7-3773-42FD-ABEC-8FF1D9D36BA6}" type="datetime4">
              <a:rPr lang="en-US" smtClean="0"/>
              <a:t>December 30, 2012</a:t>
            </a:fld>
            <a:endParaRPr lang="en-US"/>
          </a:p>
        </p:txBody>
      </p:sp>
      <p:sp>
        <p:nvSpPr>
          <p:cNvPr id="5" name="Slide Number Placeholder 4"/>
          <p:cNvSpPr>
            <a:spLocks noGrp="1"/>
          </p:cNvSpPr>
          <p:nvPr>
            <p:ph type="sldNum" sz="quarter" idx="11"/>
          </p:nvPr>
        </p:nvSpPr>
        <p:spPr/>
        <p:txBody>
          <a:bodyPr/>
          <a:lstStyle/>
          <a:p>
            <a:fld id="{7F854B47-F7CE-46EA-8C82-7BC8B313431D}" type="slidenum">
              <a:rPr lang="en-US" smtClean="0"/>
              <a:pPr/>
              <a:t>12</a:t>
            </a:fld>
            <a:endParaRPr lang="en-US"/>
          </a:p>
        </p:txBody>
      </p:sp>
    </p:spTree>
    <p:extLst>
      <p:ext uri="{BB962C8B-B14F-4D97-AF65-F5344CB8AC3E}">
        <p14:creationId xmlns:p14="http://schemas.microsoft.com/office/powerpoint/2010/main" val="698202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
            <a:ext cx="7772400" cy="863600"/>
          </a:xfrm>
        </p:spPr>
        <p:txBody>
          <a:bodyPr/>
          <a:lstStyle/>
          <a:p>
            <a:r>
              <a:rPr lang="en-US" dirty="0" smtClean="0"/>
              <a:t>ATNA: Actors / Transactions</a:t>
            </a:r>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765086646"/>
              </p:ext>
            </p:extLst>
          </p:nvPr>
        </p:nvGraphicFramePr>
        <p:xfrm>
          <a:off x="183159" y="1066800"/>
          <a:ext cx="8769291" cy="4876800"/>
        </p:xfrm>
        <a:graphic>
          <a:graphicData uri="http://schemas.openxmlformats.org/presentationml/2006/ole">
            <mc:AlternateContent xmlns:mc="http://schemas.openxmlformats.org/markup-compatibility/2006">
              <mc:Choice xmlns:v="urn:schemas-microsoft-com:vml" Requires="v">
                <p:oleObj spid="_x0000_s1055" name="Picture" r:id="rId4" imgW="3774521" imgH="3774521" progId="Word.Picture.8">
                  <p:embed/>
                </p:oleObj>
              </mc:Choice>
              <mc:Fallback>
                <p:oleObj name="Picture" r:id="rId4" imgW="3774521" imgH="3774521"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159" y="1066800"/>
                        <a:ext cx="8769291" cy="4876800"/>
                      </a:xfrm>
                      <a:prstGeom prst="rect">
                        <a:avLst/>
                      </a:prstGeom>
                      <a:solidFill>
                        <a:srgbClr val="FFFFFF"/>
                      </a:solidFill>
                    </p:spPr>
                  </p:pic>
                </p:oleObj>
              </mc:Fallback>
            </mc:AlternateContent>
          </a:graphicData>
        </a:graphic>
      </p:graphicFrame>
      <p:sp>
        <p:nvSpPr>
          <p:cNvPr id="3" name="Date Placeholder 2"/>
          <p:cNvSpPr>
            <a:spLocks noGrp="1"/>
          </p:cNvSpPr>
          <p:nvPr>
            <p:ph type="dt" sz="quarter" idx="10"/>
          </p:nvPr>
        </p:nvSpPr>
        <p:spPr/>
        <p:txBody>
          <a:bodyPr/>
          <a:lstStyle/>
          <a:p>
            <a:fld id="{1909BC1F-1D6E-4B0D-9049-A13B53E8CD54}" type="datetime4">
              <a:rPr lang="en-US" smtClean="0"/>
              <a:t>December 30, 2012</a:t>
            </a:fld>
            <a:endParaRPr lang="en-US"/>
          </a:p>
        </p:txBody>
      </p:sp>
      <p:sp>
        <p:nvSpPr>
          <p:cNvPr id="4" name="Slide Number Placeholder 3"/>
          <p:cNvSpPr>
            <a:spLocks noGrp="1"/>
          </p:cNvSpPr>
          <p:nvPr>
            <p:ph type="sldNum" sz="quarter" idx="11"/>
          </p:nvPr>
        </p:nvSpPr>
        <p:spPr/>
        <p:txBody>
          <a:bodyPr/>
          <a:lstStyle/>
          <a:p>
            <a:fld id="{7F854B47-F7CE-46EA-8C82-7BC8B313431D}" type="slidenum">
              <a:rPr lang="en-US" smtClean="0"/>
              <a:pPr/>
              <a:t>13</a:t>
            </a:fld>
            <a:endParaRPr lang="en-US"/>
          </a:p>
        </p:txBody>
      </p:sp>
    </p:spTree>
    <p:extLst>
      <p:ext uri="{BB962C8B-B14F-4D97-AF65-F5344CB8AC3E}">
        <p14:creationId xmlns:p14="http://schemas.microsoft.com/office/powerpoint/2010/main" val="527238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067800" cy="1143000"/>
          </a:xfrm>
        </p:spPr>
        <p:txBody>
          <a:bodyPr/>
          <a:lstStyle/>
          <a:p>
            <a:r>
              <a:rPr lang="en-US" sz="4000" dirty="0" smtClean="0"/>
              <a:t>ATNA: Authenticate Node Transaction</a:t>
            </a:r>
            <a:endParaRPr lang="en-US" sz="4000" dirty="0"/>
          </a:p>
        </p:txBody>
      </p:sp>
      <p:sp>
        <p:nvSpPr>
          <p:cNvPr id="3" name="Content Placeholder 2"/>
          <p:cNvSpPr>
            <a:spLocks noGrp="1"/>
          </p:cNvSpPr>
          <p:nvPr>
            <p:ph idx="1"/>
          </p:nvPr>
        </p:nvSpPr>
        <p:spPr>
          <a:xfrm>
            <a:off x="685800" y="1143000"/>
            <a:ext cx="7772400" cy="4114800"/>
          </a:xfrm>
        </p:spPr>
        <p:txBody>
          <a:bodyPr/>
          <a:lstStyle/>
          <a:p>
            <a:r>
              <a:rPr lang="en-US" dirty="0" smtClean="0"/>
              <a:t>Mutually Authenticate all network communications of Sensitive Information</a:t>
            </a:r>
          </a:p>
          <a:p>
            <a:r>
              <a:rPr lang="en-US" dirty="0" smtClean="0"/>
              <a:t>Encrypt and Integrity Protect </a:t>
            </a:r>
          </a:p>
          <a:p>
            <a:r>
              <a:rPr lang="en-US" dirty="0" smtClean="0"/>
              <a:t>Standards</a:t>
            </a:r>
          </a:p>
          <a:p>
            <a:pPr lvl="1"/>
            <a:r>
              <a:rPr lang="en-US" dirty="0" smtClean="0"/>
              <a:t>X.509 Digital Certificate</a:t>
            </a:r>
          </a:p>
          <a:p>
            <a:pPr lvl="1"/>
            <a:r>
              <a:rPr lang="en-US" dirty="0" smtClean="0"/>
              <a:t>RSA </a:t>
            </a:r>
            <a:r>
              <a:rPr lang="en-US" dirty="0"/>
              <a:t>Authentication</a:t>
            </a:r>
          </a:p>
          <a:p>
            <a:pPr lvl="1"/>
            <a:r>
              <a:rPr lang="en-US" dirty="0"/>
              <a:t>AES Encryption</a:t>
            </a:r>
          </a:p>
          <a:p>
            <a:pPr lvl="1"/>
            <a:r>
              <a:rPr lang="en-US" dirty="0"/>
              <a:t>SHA Integrity</a:t>
            </a:r>
          </a:p>
          <a:p>
            <a:pPr lvl="1"/>
            <a:r>
              <a:rPr lang="en-US" dirty="0" smtClean="0"/>
              <a:t>Transport Layer Security (TLS) RFC 2246</a:t>
            </a:r>
          </a:p>
          <a:p>
            <a:pPr lvl="1"/>
            <a:r>
              <a:rPr lang="en-US" dirty="0" smtClean="0"/>
              <a:t>Web-Services Security</a:t>
            </a:r>
          </a:p>
          <a:p>
            <a:pPr lvl="1"/>
            <a:r>
              <a:rPr lang="en-US" dirty="0" smtClean="0"/>
              <a:t>S/MIME </a:t>
            </a:r>
          </a:p>
        </p:txBody>
      </p:sp>
      <p:sp>
        <p:nvSpPr>
          <p:cNvPr id="4" name="Date Placeholder 3"/>
          <p:cNvSpPr>
            <a:spLocks noGrp="1"/>
          </p:cNvSpPr>
          <p:nvPr>
            <p:ph type="dt" sz="quarter" idx="10"/>
          </p:nvPr>
        </p:nvSpPr>
        <p:spPr/>
        <p:txBody>
          <a:bodyPr/>
          <a:lstStyle/>
          <a:p>
            <a:fld id="{0FAD1EEF-823D-4BA2-A47F-A6D4285F651A}" type="datetime4">
              <a:rPr lang="en-US" smtClean="0"/>
              <a:t>December 30, 2012</a:t>
            </a:fld>
            <a:endParaRPr lang="en-US"/>
          </a:p>
        </p:txBody>
      </p:sp>
      <p:sp>
        <p:nvSpPr>
          <p:cNvPr id="5" name="Slide Number Placeholder 4"/>
          <p:cNvSpPr>
            <a:spLocks noGrp="1"/>
          </p:cNvSpPr>
          <p:nvPr>
            <p:ph type="sldNum" sz="quarter" idx="11"/>
          </p:nvPr>
        </p:nvSpPr>
        <p:spPr/>
        <p:txBody>
          <a:bodyPr/>
          <a:lstStyle/>
          <a:p>
            <a:fld id="{7F854B47-F7CE-46EA-8C82-7BC8B313431D}" type="slidenum">
              <a:rPr lang="en-US" smtClean="0"/>
              <a:pPr/>
              <a:t>14</a:t>
            </a:fld>
            <a:endParaRPr lang="en-US"/>
          </a:p>
        </p:txBody>
      </p:sp>
    </p:spTree>
    <p:extLst>
      <p:ext uri="{BB962C8B-B14F-4D97-AF65-F5344CB8AC3E}">
        <p14:creationId xmlns:p14="http://schemas.microsoft.com/office/powerpoint/2010/main" val="2563380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7" name="Group 2"/>
          <p:cNvGrpSpPr>
            <a:grpSpLocks/>
          </p:cNvGrpSpPr>
          <p:nvPr/>
        </p:nvGrpSpPr>
        <p:grpSpPr bwMode="auto">
          <a:xfrm>
            <a:off x="407988" y="3040063"/>
            <a:ext cx="2382837" cy="2568575"/>
            <a:chOff x="257" y="1915"/>
            <a:chExt cx="1501" cy="1618"/>
          </a:xfrm>
        </p:grpSpPr>
        <p:sp>
          <p:nvSpPr>
            <p:cNvPr id="16448" name="AutoShape 3"/>
            <p:cNvSpPr>
              <a:spLocks noChangeArrowheads="1"/>
            </p:cNvSpPr>
            <p:nvPr/>
          </p:nvSpPr>
          <p:spPr bwMode="auto">
            <a:xfrm>
              <a:off x="257" y="1915"/>
              <a:ext cx="1501" cy="1547"/>
            </a:xfrm>
            <a:prstGeom prst="roundRect">
              <a:avLst>
                <a:gd name="adj" fmla="val 7231"/>
              </a:avLst>
            </a:prstGeom>
            <a:solidFill>
              <a:srgbClr val="FFFFFF"/>
            </a:solidFill>
            <a:ln w="19050">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49" name="Freeform 4"/>
            <p:cNvSpPr>
              <a:spLocks/>
            </p:cNvSpPr>
            <p:nvPr/>
          </p:nvSpPr>
          <p:spPr bwMode="auto">
            <a:xfrm>
              <a:off x="1284" y="3403"/>
              <a:ext cx="2" cy="1"/>
            </a:xfrm>
            <a:custGeom>
              <a:avLst/>
              <a:gdLst>
                <a:gd name="T0" fmla="*/ 1 w 2"/>
                <a:gd name="T1" fmla="*/ 0 h 1"/>
                <a:gd name="T2" fmla="*/ 1 w 2"/>
                <a:gd name="T3" fmla="*/ 0 h 1"/>
                <a:gd name="T4" fmla="*/ 1 w 2"/>
                <a:gd name="T5" fmla="*/ 0 h 1"/>
                <a:gd name="T6" fmla="*/ 0 w 2"/>
                <a:gd name="T7" fmla="*/ 0 h 1"/>
                <a:gd name="T8" fmla="*/ 0 w 2"/>
                <a:gd name="T9" fmla="*/ 1 h 1"/>
                <a:gd name="T10" fmla="*/ 0 w 2"/>
                <a:gd name="T11" fmla="*/ 1 h 1"/>
                <a:gd name="T12" fmla="*/ 1 w 2"/>
                <a:gd name="T13" fmla="*/ 1 h 1"/>
                <a:gd name="T14" fmla="*/ 1 w 2"/>
                <a:gd name="T15" fmla="*/ 1 h 1"/>
                <a:gd name="T16" fmla="*/ 1 w 2"/>
                <a:gd name="T17" fmla="*/ 1 h 1"/>
                <a:gd name="T18" fmla="*/ 1 w 2"/>
                <a:gd name="T19" fmla="*/ 1 h 1"/>
                <a:gd name="T20" fmla="*/ 1 w 2"/>
                <a:gd name="T21" fmla="*/ 1 h 1"/>
                <a:gd name="T22" fmla="*/ 2 w 2"/>
                <a:gd name="T23" fmla="*/ 1 h 1"/>
                <a:gd name="T24" fmla="*/ 2 w 2"/>
                <a:gd name="T25" fmla="*/ 1 h 1"/>
                <a:gd name="T26" fmla="*/ 2 w 2"/>
                <a:gd name="T27" fmla="*/ 1 h 1"/>
                <a:gd name="T28" fmla="*/ 2 w 2"/>
                <a:gd name="T29" fmla="*/ 1 h 1"/>
                <a:gd name="T30" fmla="*/ 2 w 2"/>
                <a:gd name="T31" fmla="*/ 1 h 1"/>
                <a:gd name="T32" fmla="*/ 2 w 2"/>
                <a:gd name="T33" fmla="*/ 1 h 1"/>
                <a:gd name="T34" fmla="*/ 2 w 2"/>
                <a:gd name="T35" fmla="*/ 1 h 1"/>
                <a:gd name="T36" fmla="*/ 2 w 2"/>
                <a:gd name="T37" fmla="*/ 0 h 1"/>
                <a:gd name="T38" fmla="*/ 2 w 2"/>
                <a:gd name="T39" fmla="*/ 0 h 1"/>
                <a:gd name="T40" fmla="*/ 2 w 2"/>
                <a:gd name="T41" fmla="*/ 0 h 1"/>
                <a:gd name="T42" fmla="*/ 2 w 2"/>
                <a:gd name="T43" fmla="*/ 0 h 1"/>
                <a:gd name="T44" fmla="*/ 2 w 2"/>
                <a:gd name="T45" fmla="*/ 0 h 1"/>
                <a:gd name="T46" fmla="*/ 2 w 2"/>
                <a:gd name="T47" fmla="*/ 0 h 1"/>
                <a:gd name="T48" fmla="*/ 2 w 2"/>
                <a:gd name="T49" fmla="*/ 0 h 1"/>
                <a:gd name="T50" fmla="*/ 2 w 2"/>
                <a:gd name="T51" fmla="*/ 0 h 1"/>
                <a:gd name="T52" fmla="*/ 1 w 2"/>
                <a:gd name="T53" fmla="*/ 0 h 1"/>
                <a:gd name="T54" fmla="*/ 1 w 2"/>
                <a:gd name="T55" fmla="*/ 0 h 1"/>
                <a:gd name="T56" fmla="*/ 1 w 2"/>
                <a:gd name="T57" fmla="*/ 0 h 1"/>
                <a:gd name="T58" fmla="*/ 1 w 2"/>
                <a:gd name="T59" fmla="*/ 0 h 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 h="1">
                  <a:moveTo>
                    <a:pt x="1" y="0"/>
                  </a:moveTo>
                  <a:lnTo>
                    <a:pt x="1" y="0"/>
                  </a:lnTo>
                  <a:lnTo>
                    <a:pt x="0" y="0"/>
                  </a:lnTo>
                  <a:lnTo>
                    <a:pt x="0" y="1"/>
                  </a:lnTo>
                  <a:lnTo>
                    <a:pt x="1" y="1"/>
                  </a:lnTo>
                  <a:lnTo>
                    <a:pt x="2" y="1"/>
                  </a:lnTo>
                  <a:lnTo>
                    <a:pt x="2" y="0"/>
                  </a:lnTo>
                  <a:lnTo>
                    <a:pt x="1" y="0"/>
                  </a:lnTo>
                  <a:close/>
                </a:path>
              </a:pathLst>
            </a:custGeom>
            <a:solidFill>
              <a:srgbClr val="FFB2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50" name="Text Box 5"/>
            <p:cNvSpPr txBox="1">
              <a:spLocks noChangeArrowheads="1"/>
            </p:cNvSpPr>
            <p:nvPr/>
          </p:nvSpPr>
          <p:spPr bwMode="auto">
            <a:xfrm>
              <a:off x="546" y="3412"/>
              <a:ext cx="937" cy="121"/>
            </a:xfrm>
            <a:prstGeom prst="rect">
              <a:avLst/>
            </a:prstGeom>
            <a:solidFill>
              <a:srgbClr val="EAEAEA"/>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1200">
                  <a:solidFill>
                    <a:schemeClr val="bg2"/>
                  </a:solidFill>
                  <a:latin typeface="GE Inspira" pitchFamily="34" charset="0"/>
                </a:rPr>
                <a:t>Community Clinic</a:t>
              </a:r>
            </a:p>
          </p:txBody>
        </p:sp>
        <p:sp>
          <p:nvSpPr>
            <p:cNvPr id="88070" name="Rectangle 6"/>
            <p:cNvSpPr>
              <a:spLocks noChangeArrowheads="1"/>
            </p:cNvSpPr>
            <p:nvPr/>
          </p:nvSpPr>
          <p:spPr bwMode="auto">
            <a:xfrm>
              <a:off x="1347" y="3115"/>
              <a:ext cx="31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defRPr/>
              </a:pPr>
              <a:r>
                <a:rPr lang="en-US" sz="1000">
                  <a:solidFill>
                    <a:srgbClr val="292929"/>
                  </a:solidFill>
                  <a:latin typeface="GE Inspira" pitchFamily="34" charset="0"/>
                  <a:cs typeface="Arial" charset="0"/>
                </a:rPr>
                <a:t>Lab Info. System</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grpSp>
          <p:nvGrpSpPr>
            <p:cNvPr id="16452" name="Group 7"/>
            <p:cNvGrpSpPr>
              <a:grpSpLocks/>
            </p:cNvGrpSpPr>
            <p:nvPr/>
          </p:nvGrpSpPr>
          <p:grpSpPr bwMode="auto">
            <a:xfrm>
              <a:off x="986" y="2739"/>
              <a:ext cx="659" cy="448"/>
              <a:chOff x="3945" y="2595"/>
              <a:chExt cx="916" cy="544"/>
            </a:xfrm>
          </p:grpSpPr>
          <p:pic>
            <p:nvPicPr>
              <p:cNvPr id="16463" name="Picture 8" descr="j028737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7" y="2595"/>
                <a:ext cx="67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64" name="Picture 9" descr="BS0116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5" y="2804"/>
                <a:ext cx="517"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453" name="Picture 10" descr="j04000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 y="2048"/>
              <a:ext cx="530"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54" name="Group 11"/>
            <p:cNvGrpSpPr>
              <a:grpSpLocks/>
            </p:cNvGrpSpPr>
            <p:nvPr/>
          </p:nvGrpSpPr>
          <p:grpSpPr bwMode="auto">
            <a:xfrm>
              <a:off x="339" y="2506"/>
              <a:ext cx="752" cy="508"/>
              <a:chOff x="3952" y="1111"/>
              <a:chExt cx="1064" cy="636"/>
            </a:xfrm>
          </p:grpSpPr>
          <p:pic>
            <p:nvPicPr>
              <p:cNvPr id="16456" name="Picture 12" descr="j041226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52" y="1191"/>
                <a:ext cx="628"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57" name="Group 13"/>
              <p:cNvGrpSpPr>
                <a:grpSpLocks/>
              </p:cNvGrpSpPr>
              <p:nvPr/>
            </p:nvGrpSpPr>
            <p:grpSpPr bwMode="auto">
              <a:xfrm>
                <a:off x="4272" y="1111"/>
                <a:ext cx="744" cy="636"/>
                <a:chOff x="4404" y="1165"/>
                <a:chExt cx="744" cy="636"/>
              </a:xfrm>
            </p:grpSpPr>
            <p:sp>
              <p:nvSpPr>
                <p:cNvPr id="16458" name="Freeform 14"/>
                <p:cNvSpPr>
                  <a:spLocks/>
                </p:cNvSpPr>
                <p:nvPr/>
              </p:nvSpPr>
              <p:spPr bwMode="auto">
                <a:xfrm>
                  <a:off x="5066" y="1165"/>
                  <a:ext cx="2" cy="1"/>
                </a:xfrm>
                <a:custGeom>
                  <a:avLst/>
                  <a:gdLst>
                    <a:gd name="T0" fmla="*/ 1 w 2"/>
                    <a:gd name="T1" fmla="*/ 0 h 1"/>
                    <a:gd name="T2" fmla="*/ 1 w 2"/>
                    <a:gd name="T3" fmla="*/ 0 h 1"/>
                    <a:gd name="T4" fmla="*/ 1 w 2"/>
                    <a:gd name="T5" fmla="*/ 0 h 1"/>
                    <a:gd name="T6" fmla="*/ 0 w 2"/>
                    <a:gd name="T7" fmla="*/ 0 h 1"/>
                    <a:gd name="T8" fmla="*/ 0 w 2"/>
                    <a:gd name="T9" fmla="*/ 1 h 1"/>
                    <a:gd name="T10" fmla="*/ 0 w 2"/>
                    <a:gd name="T11" fmla="*/ 1 h 1"/>
                    <a:gd name="T12" fmla="*/ 1 w 2"/>
                    <a:gd name="T13" fmla="*/ 1 h 1"/>
                    <a:gd name="T14" fmla="*/ 1 w 2"/>
                    <a:gd name="T15" fmla="*/ 1 h 1"/>
                    <a:gd name="T16" fmla="*/ 1 w 2"/>
                    <a:gd name="T17" fmla="*/ 1 h 1"/>
                    <a:gd name="T18" fmla="*/ 1 w 2"/>
                    <a:gd name="T19" fmla="*/ 1 h 1"/>
                    <a:gd name="T20" fmla="*/ 1 w 2"/>
                    <a:gd name="T21" fmla="*/ 1 h 1"/>
                    <a:gd name="T22" fmla="*/ 2 w 2"/>
                    <a:gd name="T23" fmla="*/ 1 h 1"/>
                    <a:gd name="T24" fmla="*/ 2 w 2"/>
                    <a:gd name="T25" fmla="*/ 1 h 1"/>
                    <a:gd name="T26" fmla="*/ 2 w 2"/>
                    <a:gd name="T27" fmla="*/ 1 h 1"/>
                    <a:gd name="T28" fmla="*/ 2 w 2"/>
                    <a:gd name="T29" fmla="*/ 1 h 1"/>
                    <a:gd name="T30" fmla="*/ 2 w 2"/>
                    <a:gd name="T31" fmla="*/ 1 h 1"/>
                    <a:gd name="T32" fmla="*/ 2 w 2"/>
                    <a:gd name="T33" fmla="*/ 1 h 1"/>
                    <a:gd name="T34" fmla="*/ 2 w 2"/>
                    <a:gd name="T35" fmla="*/ 1 h 1"/>
                    <a:gd name="T36" fmla="*/ 2 w 2"/>
                    <a:gd name="T37" fmla="*/ 0 h 1"/>
                    <a:gd name="T38" fmla="*/ 2 w 2"/>
                    <a:gd name="T39" fmla="*/ 0 h 1"/>
                    <a:gd name="T40" fmla="*/ 2 w 2"/>
                    <a:gd name="T41" fmla="*/ 0 h 1"/>
                    <a:gd name="T42" fmla="*/ 2 w 2"/>
                    <a:gd name="T43" fmla="*/ 0 h 1"/>
                    <a:gd name="T44" fmla="*/ 2 w 2"/>
                    <a:gd name="T45" fmla="*/ 0 h 1"/>
                    <a:gd name="T46" fmla="*/ 2 w 2"/>
                    <a:gd name="T47" fmla="*/ 0 h 1"/>
                    <a:gd name="T48" fmla="*/ 2 w 2"/>
                    <a:gd name="T49" fmla="*/ 0 h 1"/>
                    <a:gd name="T50" fmla="*/ 2 w 2"/>
                    <a:gd name="T51" fmla="*/ 0 h 1"/>
                    <a:gd name="T52" fmla="*/ 1 w 2"/>
                    <a:gd name="T53" fmla="*/ 0 h 1"/>
                    <a:gd name="T54" fmla="*/ 1 w 2"/>
                    <a:gd name="T55" fmla="*/ 0 h 1"/>
                    <a:gd name="T56" fmla="*/ 1 w 2"/>
                    <a:gd name="T57" fmla="*/ 0 h 1"/>
                    <a:gd name="T58" fmla="*/ 1 w 2"/>
                    <a:gd name="T59" fmla="*/ 0 h 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 h="1">
                      <a:moveTo>
                        <a:pt x="1" y="0"/>
                      </a:moveTo>
                      <a:lnTo>
                        <a:pt x="1" y="0"/>
                      </a:lnTo>
                      <a:lnTo>
                        <a:pt x="0" y="0"/>
                      </a:lnTo>
                      <a:lnTo>
                        <a:pt x="0" y="1"/>
                      </a:lnTo>
                      <a:lnTo>
                        <a:pt x="1" y="1"/>
                      </a:lnTo>
                      <a:lnTo>
                        <a:pt x="2" y="1"/>
                      </a:lnTo>
                      <a:lnTo>
                        <a:pt x="2" y="0"/>
                      </a:lnTo>
                      <a:lnTo>
                        <a:pt x="1" y="0"/>
                      </a:lnTo>
                      <a:close/>
                    </a:path>
                  </a:pathLst>
                </a:custGeom>
                <a:solidFill>
                  <a:srgbClr val="FFB2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6459" name="Picture 15" descr="j014956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04" y="1445"/>
                  <a:ext cx="660"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60" name="Picture 1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53" y="1438"/>
                  <a:ext cx="186"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61" name="Picture 17" descr="j038578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42" y="1418"/>
                  <a:ext cx="18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62" name="Picture 18" descr="Innova 2000 - Clinical Image 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18" y="1474"/>
                  <a:ext cx="230" cy="167"/>
                </a:xfrm>
                <a:prstGeom prst="rect">
                  <a:avLst/>
                </a:prstGeom>
                <a:noFill/>
                <a:ln w="9525">
                  <a:solidFill>
                    <a:srgbClr val="EAEAEA"/>
                  </a:solidFill>
                  <a:miter lim="800000"/>
                  <a:headEnd/>
                  <a:tailEnd/>
                </a:ln>
                <a:extLst>
                  <a:ext uri="{909E8E84-426E-40DD-AFC4-6F175D3DCCD1}">
                    <a14:hiddenFill xmlns:a14="http://schemas.microsoft.com/office/drawing/2010/main">
                      <a:solidFill>
                        <a:srgbClr val="FFFFFF"/>
                      </a:solidFill>
                    </a14:hiddenFill>
                  </a:ext>
                </a:extLst>
              </p:spPr>
            </p:pic>
          </p:grpSp>
        </p:grpSp>
        <p:sp>
          <p:nvSpPr>
            <p:cNvPr id="88083" name="Rectangle 19"/>
            <p:cNvSpPr>
              <a:spLocks noChangeArrowheads="1"/>
            </p:cNvSpPr>
            <p:nvPr/>
          </p:nvSpPr>
          <p:spPr bwMode="auto">
            <a:xfrm>
              <a:off x="347" y="2924"/>
              <a:ext cx="36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defRPr/>
              </a:pPr>
              <a:r>
                <a:rPr lang="en-US" sz="1000">
                  <a:solidFill>
                    <a:srgbClr val="292929"/>
                  </a:solidFill>
                  <a:latin typeface="GE Inspira" pitchFamily="34" charset="0"/>
                  <a:cs typeface="Arial" charset="0"/>
                </a:rPr>
                <a:t>PACS</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grpSp>
      <p:grpSp>
        <p:nvGrpSpPr>
          <p:cNvPr id="16388" name="Group 20"/>
          <p:cNvGrpSpPr>
            <a:grpSpLocks/>
          </p:cNvGrpSpPr>
          <p:nvPr/>
        </p:nvGrpSpPr>
        <p:grpSpPr bwMode="auto">
          <a:xfrm>
            <a:off x="6324600" y="1519238"/>
            <a:ext cx="2382838" cy="3927475"/>
            <a:chOff x="3984" y="957"/>
            <a:chExt cx="1501" cy="2474"/>
          </a:xfrm>
        </p:grpSpPr>
        <p:sp>
          <p:nvSpPr>
            <p:cNvPr id="16429" name="AutoShape 21"/>
            <p:cNvSpPr>
              <a:spLocks noChangeArrowheads="1"/>
            </p:cNvSpPr>
            <p:nvPr/>
          </p:nvSpPr>
          <p:spPr bwMode="auto">
            <a:xfrm>
              <a:off x="3984" y="957"/>
              <a:ext cx="1501" cy="2404"/>
            </a:xfrm>
            <a:prstGeom prst="roundRect">
              <a:avLst>
                <a:gd name="adj" fmla="val 7231"/>
              </a:avLst>
            </a:prstGeom>
            <a:solidFill>
              <a:srgbClr val="FFFFFF"/>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430" name="Group 22"/>
            <p:cNvGrpSpPr>
              <a:grpSpLocks/>
            </p:cNvGrpSpPr>
            <p:nvPr/>
          </p:nvGrpSpPr>
          <p:grpSpPr bwMode="auto">
            <a:xfrm>
              <a:off x="4798" y="2475"/>
              <a:ext cx="618" cy="368"/>
              <a:chOff x="1068" y="2634"/>
              <a:chExt cx="738" cy="408"/>
            </a:xfrm>
          </p:grpSpPr>
          <p:pic>
            <p:nvPicPr>
              <p:cNvPr id="16445" name="Picture 23" descr="BD06737_"/>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8" y="2730"/>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6446" name="Picture 24" descr="BS00103_"/>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342" y="2634"/>
                <a:ext cx="328"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47" name="Picture 25" descr="j015161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71" y="2799"/>
                <a:ext cx="23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431" name="Picture 26" descr="j04000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8" y="1099"/>
              <a:ext cx="530"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2" name="Text Box 27"/>
            <p:cNvSpPr txBox="1">
              <a:spLocks noChangeArrowheads="1"/>
            </p:cNvSpPr>
            <p:nvPr/>
          </p:nvSpPr>
          <p:spPr bwMode="auto">
            <a:xfrm>
              <a:off x="4311" y="3310"/>
              <a:ext cx="937" cy="121"/>
            </a:xfrm>
            <a:prstGeom prst="rect">
              <a:avLst/>
            </a:prstGeom>
            <a:solidFill>
              <a:srgbClr val="EAEAEA"/>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1200">
                  <a:solidFill>
                    <a:schemeClr val="bg2"/>
                  </a:solidFill>
                  <a:latin typeface="GE Inspira" pitchFamily="34" charset="0"/>
                </a:rPr>
                <a:t>Teaching Hospital</a:t>
              </a:r>
            </a:p>
          </p:txBody>
        </p:sp>
        <p:grpSp>
          <p:nvGrpSpPr>
            <p:cNvPr id="16433" name="Group 28"/>
            <p:cNvGrpSpPr>
              <a:grpSpLocks/>
            </p:cNvGrpSpPr>
            <p:nvPr/>
          </p:nvGrpSpPr>
          <p:grpSpPr bwMode="auto">
            <a:xfrm>
              <a:off x="4321" y="1804"/>
              <a:ext cx="752" cy="508"/>
              <a:chOff x="3952" y="1111"/>
              <a:chExt cx="1064" cy="636"/>
            </a:xfrm>
          </p:grpSpPr>
          <p:pic>
            <p:nvPicPr>
              <p:cNvPr id="16438" name="Picture 29" descr="j041226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52" y="1191"/>
                <a:ext cx="628"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39" name="Group 30"/>
              <p:cNvGrpSpPr>
                <a:grpSpLocks/>
              </p:cNvGrpSpPr>
              <p:nvPr/>
            </p:nvGrpSpPr>
            <p:grpSpPr bwMode="auto">
              <a:xfrm>
                <a:off x="4272" y="1111"/>
                <a:ext cx="744" cy="636"/>
                <a:chOff x="4404" y="1165"/>
                <a:chExt cx="744" cy="636"/>
              </a:xfrm>
            </p:grpSpPr>
            <p:sp>
              <p:nvSpPr>
                <p:cNvPr id="16440" name="Freeform 31"/>
                <p:cNvSpPr>
                  <a:spLocks/>
                </p:cNvSpPr>
                <p:nvPr/>
              </p:nvSpPr>
              <p:spPr bwMode="auto">
                <a:xfrm>
                  <a:off x="5066" y="1165"/>
                  <a:ext cx="2" cy="1"/>
                </a:xfrm>
                <a:custGeom>
                  <a:avLst/>
                  <a:gdLst>
                    <a:gd name="T0" fmla="*/ 1 w 2"/>
                    <a:gd name="T1" fmla="*/ 0 h 1"/>
                    <a:gd name="T2" fmla="*/ 1 w 2"/>
                    <a:gd name="T3" fmla="*/ 0 h 1"/>
                    <a:gd name="T4" fmla="*/ 1 w 2"/>
                    <a:gd name="T5" fmla="*/ 0 h 1"/>
                    <a:gd name="T6" fmla="*/ 0 w 2"/>
                    <a:gd name="T7" fmla="*/ 0 h 1"/>
                    <a:gd name="T8" fmla="*/ 0 w 2"/>
                    <a:gd name="T9" fmla="*/ 1 h 1"/>
                    <a:gd name="T10" fmla="*/ 0 w 2"/>
                    <a:gd name="T11" fmla="*/ 1 h 1"/>
                    <a:gd name="T12" fmla="*/ 1 w 2"/>
                    <a:gd name="T13" fmla="*/ 1 h 1"/>
                    <a:gd name="T14" fmla="*/ 1 w 2"/>
                    <a:gd name="T15" fmla="*/ 1 h 1"/>
                    <a:gd name="T16" fmla="*/ 1 w 2"/>
                    <a:gd name="T17" fmla="*/ 1 h 1"/>
                    <a:gd name="T18" fmla="*/ 1 w 2"/>
                    <a:gd name="T19" fmla="*/ 1 h 1"/>
                    <a:gd name="T20" fmla="*/ 1 w 2"/>
                    <a:gd name="T21" fmla="*/ 1 h 1"/>
                    <a:gd name="T22" fmla="*/ 2 w 2"/>
                    <a:gd name="T23" fmla="*/ 1 h 1"/>
                    <a:gd name="T24" fmla="*/ 2 w 2"/>
                    <a:gd name="T25" fmla="*/ 1 h 1"/>
                    <a:gd name="T26" fmla="*/ 2 w 2"/>
                    <a:gd name="T27" fmla="*/ 1 h 1"/>
                    <a:gd name="T28" fmla="*/ 2 w 2"/>
                    <a:gd name="T29" fmla="*/ 1 h 1"/>
                    <a:gd name="T30" fmla="*/ 2 w 2"/>
                    <a:gd name="T31" fmla="*/ 1 h 1"/>
                    <a:gd name="T32" fmla="*/ 2 w 2"/>
                    <a:gd name="T33" fmla="*/ 1 h 1"/>
                    <a:gd name="T34" fmla="*/ 2 w 2"/>
                    <a:gd name="T35" fmla="*/ 1 h 1"/>
                    <a:gd name="T36" fmla="*/ 2 w 2"/>
                    <a:gd name="T37" fmla="*/ 0 h 1"/>
                    <a:gd name="T38" fmla="*/ 2 w 2"/>
                    <a:gd name="T39" fmla="*/ 0 h 1"/>
                    <a:gd name="T40" fmla="*/ 2 w 2"/>
                    <a:gd name="T41" fmla="*/ 0 h 1"/>
                    <a:gd name="T42" fmla="*/ 2 w 2"/>
                    <a:gd name="T43" fmla="*/ 0 h 1"/>
                    <a:gd name="T44" fmla="*/ 2 w 2"/>
                    <a:gd name="T45" fmla="*/ 0 h 1"/>
                    <a:gd name="T46" fmla="*/ 2 w 2"/>
                    <a:gd name="T47" fmla="*/ 0 h 1"/>
                    <a:gd name="T48" fmla="*/ 2 w 2"/>
                    <a:gd name="T49" fmla="*/ 0 h 1"/>
                    <a:gd name="T50" fmla="*/ 2 w 2"/>
                    <a:gd name="T51" fmla="*/ 0 h 1"/>
                    <a:gd name="T52" fmla="*/ 1 w 2"/>
                    <a:gd name="T53" fmla="*/ 0 h 1"/>
                    <a:gd name="T54" fmla="*/ 1 w 2"/>
                    <a:gd name="T55" fmla="*/ 0 h 1"/>
                    <a:gd name="T56" fmla="*/ 1 w 2"/>
                    <a:gd name="T57" fmla="*/ 0 h 1"/>
                    <a:gd name="T58" fmla="*/ 1 w 2"/>
                    <a:gd name="T59" fmla="*/ 0 h 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 h="1">
                      <a:moveTo>
                        <a:pt x="1" y="0"/>
                      </a:moveTo>
                      <a:lnTo>
                        <a:pt x="1" y="0"/>
                      </a:lnTo>
                      <a:lnTo>
                        <a:pt x="0" y="0"/>
                      </a:lnTo>
                      <a:lnTo>
                        <a:pt x="0" y="1"/>
                      </a:lnTo>
                      <a:lnTo>
                        <a:pt x="1" y="1"/>
                      </a:lnTo>
                      <a:lnTo>
                        <a:pt x="2" y="1"/>
                      </a:lnTo>
                      <a:lnTo>
                        <a:pt x="2" y="0"/>
                      </a:lnTo>
                      <a:lnTo>
                        <a:pt x="1" y="0"/>
                      </a:lnTo>
                      <a:close/>
                    </a:path>
                  </a:pathLst>
                </a:custGeom>
                <a:solidFill>
                  <a:srgbClr val="FFB2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6441" name="Picture 32" descr="j014956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04" y="1445"/>
                  <a:ext cx="660"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42" name="Picture 33"/>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53" y="1438"/>
                  <a:ext cx="186"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443" name="Picture 34" descr="j038578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42" y="1418"/>
                  <a:ext cx="18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44" name="Picture 35" descr="Innova 2000 - Clinical Image 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18" y="1474"/>
                  <a:ext cx="230" cy="167"/>
                </a:xfrm>
                <a:prstGeom prst="rect">
                  <a:avLst/>
                </a:prstGeom>
                <a:noFill/>
                <a:ln w="9525">
                  <a:solidFill>
                    <a:srgbClr val="EAEAEA"/>
                  </a:solidFill>
                  <a:miter lim="800000"/>
                  <a:headEnd/>
                  <a:tailEnd/>
                </a:ln>
                <a:extLst>
                  <a:ext uri="{909E8E84-426E-40DD-AFC4-6F175D3DCCD1}">
                    <a14:hiddenFill xmlns:a14="http://schemas.microsoft.com/office/drawing/2010/main">
                      <a:solidFill>
                        <a:srgbClr val="FFFFFF"/>
                      </a:solidFill>
                    </a14:hiddenFill>
                  </a:ext>
                </a:extLst>
              </p:spPr>
            </p:pic>
          </p:grpSp>
        </p:grpSp>
        <p:sp>
          <p:nvSpPr>
            <p:cNvPr id="88100" name="Rectangle 36"/>
            <p:cNvSpPr>
              <a:spLocks noChangeArrowheads="1"/>
            </p:cNvSpPr>
            <p:nvPr/>
          </p:nvSpPr>
          <p:spPr bwMode="auto">
            <a:xfrm>
              <a:off x="4329" y="2218"/>
              <a:ext cx="36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defRPr/>
              </a:pPr>
              <a:r>
                <a:rPr lang="en-US" sz="1000">
                  <a:solidFill>
                    <a:srgbClr val="292929"/>
                  </a:solidFill>
                  <a:latin typeface="GE Inspira" pitchFamily="34" charset="0"/>
                  <a:cs typeface="Arial" charset="0"/>
                </a:rPr>
                <a:t>PACS</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pic>
          <p:nvPicPr>
            <p:cNvPr id="16435" name="Picture 37" descr="HM00222_"/>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078" y="1318"/>
              <a:ext cx="66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02" name="Rectangle 38"/>
            <p:cNvSpPr>
              <a:spLocks noChangeArrowheads="1"/>
            </p:cNvSpPr>
            <p:nvPr/>
          </p:nvSpPr>
          <p:spPr bwMode="auto">
            <a:xfrm>
              <a:off x="4550" y="1665"/>
              <a:ext cx="55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defRPr/>
              </a:pPr>
              <a:r>
                <a:rPr lang="en-US" sz="1000">
                  <a:solidFill>
                    <a:srgbClr val="292929"/>
                  </a:solidFill>
                  <a:latin typeface="GE Inspira" pitchFamily="34" charset="0"/>
                  <a:cs typeface="Arial" charset="0"/>
                </a:rPr>
                <a:t>ED Application</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sp>
          <p:nvSpPr>
            <p:cNvPr id="88103" name="Rectangle 39"/>
            <p:cNvSpPr>
              <a:spLocks noChangeArrowheads="1"/>
            </p:cNvSpPr>
            <p:nvPr/>
          </p:nvSpPr>
          <p:spPr bwMode="auto">
            <a:xfrm>
              <a:off x="4802" y="2835"/>
              <a:ext cx="40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defRPr/>
              </a:pPr>
              <a:r>
                <a:rPr lang="en-US" sz="1000">
                  <a:solidFill>
                    <a:srgbClr val="292929"/>
                  </a:solidFill>
                  <a:latin typeface="GE Inspira" pitchFamily="34" charset="0"/>
                  <a:cs typeface="Arial" charset="0"/>
                </a:rPr>
                <a:t>EHR System</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grpSp>
      <p:grpSp>
        <p:nvGrpSpPr>
          <p:cNvPr id="16420" name="Group 41"/>
          <p:cNvGrpSpPr>
            <a:grpSpLocks/>
          </p:cNvGrpSpPr>
          <p:nvPr/>
        </p:nvGrpSpPr>
        <p:grpSpPr bwMode="auto">
          <a:xfrm>
            <a:off x="430213" y="1276350"/>
            <a:ext cx="2382837" cy="1557338"/>
            <a:chOff x="271" y="860"/>
            <a:chExt cx="1501" cy="981"/>
          </a:xfrm>
        </p:grpSpPr>
        <p:sp>
          <p:nvSpPr>
            <p:cNvPr id="16427" name="AutoShape 42"/>
            <p:cNvSpPr>
              <a:spLocks noChangeArrowheads="1"/>
            </p:cNvSpPr>
            <p:nvPr/>
          </p:nvSpPr>
          <p:spPr bwMode="auto">
            <a:xfrm>
              <a:off x="271" y="860"/>
              <a:ext cx="1501" cy="905"/>
            </a:xfrm>
            <a:prstGeom prst="roundRect">
              <a:avLst>
                <a:gd name="adj" fmla="val 7231"/>
              </a:avLst>
            </a:prstGeom>
            <a:solidFill>
              <a:schemeClr val="accent1"/>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28" name="Text Box 43"/>
            <p:cNvSpPr txBox="1">
              <a:spLocks noChangeArrowheads="1"/>
            </p:cNvSpPr>
            <p:nvPr/>
          </p:nvSpPr>
          <p:spPr bwMode="auto">
            <a:xfrm>
              <a:off x="553" y="1720"/>
              <a:ext cx="937" cy="121"/>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1200">
                  <a:solidFill>
                    <a:schemeClr val="bg2"/>
                  </a:solidFill>
                  <a:latin typeface="GE Inspira" pitchFamily="34" charset="0"/>
                </a:rPr>
                <a:t>Physician Office</a:t>
              </a:r>
            </a:p>
          </p:txBody>
        </p:sp>
      </p:grpSp>
      <p:grpSp>
        <p:nvGrpSpPr>
          <p:cNvPr id="16421" name="Group 44"/>
          <p:cNvGrpSpPr>
            <a:grpSpLocks/>
          </p:cNvGrpSpPr>
          <p:nvPr/>
        </p:nvGrpSpPr>
        <p:grpSpPr bwMode="auto">
          <a:xfrm>
            <a:off x="1519238" y="1670050"/>
            <a:ext cx="1225550" cy="804863"/>
            <a:chOff x="751" y="1293"/>
            <a:chExt cx="1020" cy="539"/>
          </a:xfrm>
        </p:grpSpPr>
        <p:pic>
          <p:nvPicPr>
            <p:cNvPr id="16425" name="Picture 45" descr="j028737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 y="1293"/>
              <a:ext cx="674" cy="38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6426" name="Picture 46" descr="j019819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51" y="1508"/>
              <a:ext cx="676" cy="32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88112" name="Rectangle 48"/>
          <p:cNvSpPr>
            <a:spLocks noChangeArrowheads="1"/>
          </p:cNvSpPr>
          <p:nvPr/>
        </p:nvSpPr>
        <p:spPr bwMode="auto">
          <a:xfrm>
            <a:off x="1592263" y="2387600"/>
            <a:ext cx="639762" cy="152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defRPr/>
            </a:pPr>
            <a:r>
              <a:rPr lang="en-US" sz="1000">
                <a:solidFill>
                  <a:srgbClr val="292929"/>
                </a:solidFill>
                <a:latin typeface="GE Inspira" pitchFamily="34" charset="0"/>
                <a:cs typeface="Arial" charset="0"/>
              </a:rPr>
              <a:t>EHR System</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sp>
        <p:nvSpPr>
          <p:cNvPr id="88114" name="Rectangle 50"/>
          <p:cNvSpPr>
            <a:spLocks noGrp="1" noChangeArrowheads="1"/>
          </p:cNvSpPr>
          <p:nvPr>
            <p:ph type="title"/>
          </p:nvPr>
        </p:nvSpPr>
        <p:spPr>
          <a:xfrm>
            <a:off x="0" y="-76200"/>
            <a:ext cx="9144000" cy="927100"/>
          </a:xfrm>
        </p:spPr>
        <p:txBody>
          <a:bodyPr/>
          <a:lstStyle/>
          <a:p>
            <a:pPr eaLnBrk="1" hangingPunct="1">
              <a:defRPr/>
            </a:pPr>
            <a:r>
              <a:rPr lang="en-US" dirty="0" smtClean="0"/>
              <a:t>ATNA Authenticate Node </a:t>
            </a:r>
          </a:p>
        </p:txBody>
      </p:sp>
      <p:sp>
        <p:nvSpPr>
          <p:cNvPr id="16392" name="Freeform 52"/>
          <p:cNvSpPr>
            <a:spLocks/>
          </p:cNvSpPr>
          <p:nvPr/>
        </p:nvSpPr>
        <p:spPr bwMode="auto">
          <a:xfrm>
            <a:off x="6858000" y="4437063"/>
            <a:ext cx="1530350" cy="312737"/>
          </a:xfrm>
          <a:custGeom>
            <a:avLst/>
            <a:gdLst>
              <a:gd name="T0" fmla="*/ 1530350 w 703"/>
              <a:gd name="T1" fmla="*/ 0 h 292"/>
              <a:gd name="T2" fmla="*/ 1530350 w 703"/>
              <a:gd name="T3" fmla="*/ 312737 h 292"/>
              <a:gd name="T4" fmla="*/ 0 w 703"/>
              <a:gd name="T5" fmla="*/ 312737 h 292"/>
              <a:gd name="T6" fmla="*/ 0 60000 65536"/>
              <a:gd name="T7" fmla="*/ 0 60000 65536"/>
              <a:gd name="T8" fmla="*/ 0 60000 65536"/>
            </a:gdLst>
            <a:ahLst/>
            <a:cxnLst>
              <a:cxn ang="T6">
                <a:pos x="T0" y="T1"/>
              </a:cxn>
              <a:cxn ang="T7">
                <a:pos x="T2" y="T3"/>
              </a:cxn>
              <a:cxn ang="T8">
                <a:pos x="T4" y="T5"/>
              </a:cxn>
            </a:cxnLst>
            <a:rect l="0" t="0" r="r" b="b"/>
            <a:pathLst>
              <a:path w="703" h="292">
                <a:moveTo>
                  <a:pt x="703" y="0"/>
                </a:moveTo>
                <a:lnTo>
                  <a:pt x="703" y="292"/>
                </a:lnTo>
                <a:lnTo>
                  <a:pt x="0" y="292"/>
                </a:lnTo>
              </a:path>
            </a:pathLst>
          </a:custGeom>
          <a:noFill/>
          <a:ln w="28575" cap="flat" cmpd="sng">
            <a:solidFill>
              <a:schemeClr val="bg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Text Box 53"/>
          <p:cNvSpPr txBox="1">
            <a:spLocks noChangeArrowheads="1"/>
          </p:cNvSpPr>
          <p:nvPr/>
        </p:nvSpPr>
        <p:spPr bwMode="auto">
          <a:xfrm>
            <a:off x="4141787" y="3995894"/>
            <a:ext cx="108902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200" b="1" dirty="0">
                <a:latin typeface="GE Inspira" pitchFamily="34" charset="0"/>
              </a:rPr>
              <a:t>XDS Document Registry</a:t>
            </a:r>
          </a:p>
        </p:txBody>
      </p:sp>
      <p:pic>
        <p:nvPicPr>
          <p:cNvPr id="16394" name="Picture 54" descr="j015161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214813" y="3133724"/>
            <a:ext cx="934956" cy="932797"/>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395" name="Text Box 55"/>
          <p:cNvSpPr txBox="1">
            <a:spLocks noChangeArrowheads="1"/>
          </p:cNvSpPr>
          <p:nvPr/>
        </p:nvSpPr>
        <p:spPr bwMode="auto">
          <a:xfrm>
            <a:off x="7154863" y="4732338"/>
            <a:ext cx="15065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000" b="1">
                <a:solidFill>
                  <a:schemeClr val="bg2"/>
                </a:solidFill>
                <a:latin typeface="GE Inspira" pitchFamily="34" charset="0"/>
              </a:rPr>
              <a:t>Provide &amp; Register Docs</a:t>
            </a:r>
          </a:p>
        </p:txBody>
      </p:sp>
      <p:pic>
        <p:nvPicPr>
          <p:cNvPr id="16396" name="Picture 56" descr="BS00103_"/>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299200" y="4084638"/>
            <a:ext cx="7524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8" name="Text Box 58"/>
          <p:cNvSpPr txBox="1">
            <a:spLocks noChangeArrowheads="1"/>
          </p:cNvSpPr>
          <p:nvPr/>
        </p:nvSpPr>
        <p:spPr bwMode="auto">
          <a:xfrm>
            <a:off x="2752725" y="2870200"/>
            <a:ext cx="10890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200" b="1">
                <a:latin typeface="GE Inspira" pitchFamily="34" charset="0"/>
              </a:rPr>
              <a:t>XDS Document Repository</a:t>
            </a:r>
          </a:p>
        </p:txBody>
      </p:sp>
      <p:sp>
        <p:nvSpPr>
          <p:cNvPr id="16399" name="Text Box 59"/>
          <p:cNvSpPr txBox="1">
            <a:spLocks noChangeArrowheads="1"/>
          </p:cNvSpPr>
          <p:nvPr/>
        </p:nvSpPr>
        <p:spPr bwMode="auto">
          <a:xfrm>
            <a:off x="5410200" y="4343400"/>
            <a:ext cx="10001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sz="1200" b="1">
                <a:latin typeface="GE Inspira" pitchFamily="34" charset="0"/>
              </a:rPr>
              <a:t>XDS</a:t>
            </a:r>
            <a:br>
              <a:rPr lang="en-US" sz="1200" b="1">
                <a:latin typeface="GE Inspira" pitchFamily="34" charset="0"/>
              </a:rPr>
            </a:br>
            <a:r>
              <a:rPr lang="en-US" sz="1200" b="1">
                <a:latin typeface="GE Inspira" pitchFamily="34" charset="0"/>
              </a:rPr>
              <a:t>Document Repository</a:t>
            </a:r>
          </a:p>
        </p:txBody>
      </p:sp>
      <p:sp>
        <p:nvSpPr>
          <p:cNvPr id="16411" name="Oval 61"/>
          <p:cNvSpPr>
            <a:spLocks noChangeArrowheads="1"/>
          </p:cNvSpPr>
          <p:nvPr/>
        </p:nvSpPr>
        <p:spPr bwMode="auto">
          <a:xfrm>
            <a:off x="3810000" y="2971800"/>
            <a:ext cx="1752600" cy="18288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88126" name="Rectangle 62"/>
          <p:cNvSpPr>
            <a:spLocks noChangeArrowheads="1"/>
          </p:cNvSpPr>
          <p:nvPr/>
        </p:nvSpPr>
        <p:spPr bwMode="auto">
          <a:xfrm>
            <a:off x="3886200" y="2667000"/>
            <a:ext cx="1740669" cy="4007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Clr>
                <a:schemeClr val="bg1"/>
              </a:buClr>
              <a:buSzPct val="100000"/>
              <a:buFont typeface="Wingdings" pitchFamily="2" charset="2"/>
              <a:buNone/>
              <a:defRPr/>
            </a:pPr>
            <a:r>
              <a:rPr lang="en-US" sz="2000" b="1">
                <a:solidFill>
                  <a:srgbClr val="FF0000"/>
                </a:solidFill>
                <a:effectLst>
                  <a:outerShdw blurRad="38100" dist="38100" dir="2700000" algn="tl">
                    <a:srgbClr val="000000"/>
                  </a:outerShdw>
                </a:effectLst>
                <a:latin typeface="GE Inspira" pitchFamily="34" charset="0"/>
                <a:cs typeface="Arial" charset="0"/>
              </a:rPr>
              <a:t>Secured Node</a:t>
            </a:r>
          </a:p>
        </p:txBody>
      </p:sp>
      <p:sp>
        <p:nvSpPr>
          <p:cNvPr id="16414" name="Oval 64"/>
          <p:cNvSpPr>
            <a:spLocks noChangeArrowheads="1"/>
          </p:cNvSpPr>
          <p:nvPr/>
        </p:nvSpPr>
        <p:spPr bwMode="auto">
          <a:xfrm>
            <a:off x="1981200" y="2895600"/>
            <a:ext cx="1219199" cy="1100294"/>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6415" name="Oval 65"/>
          <p:cNvSpPr>
            <a:spLocks noChangeArrowheads="1"/>
          </p:cNvSpPr>
          <p:nvPr/>
        </p:nvSpPr>
        <p:spPr bwMode="auto">
          <a:xfrm>
            <a:off x="5943600" y="3559174"/>
            <a:ext cx="1279525" cy="1538289"/>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6416" name="Oval 66"/>
          <p:cNvSpPr>
            <a:spLocks noChangeArrowheads="1"/>
          </p:cNvSpPr>
          <p:nvPr/>
        </p:nvSpPr>
        <p:spPr bwMode="auto">
          <a:xfrm>
            <a:off x="1242774" y="1219200"/>
            <a:ext cx="1652826" cy="16002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88131" name="Rectangle 67"/>
          <p:cNvSpPr>
            <a:spLocks noChangeArrowheads="1"/>
          </p:cNvSpPr>
          <p:nvPr/>
        </p:nvSpPr>
        <p:spPr bwMode="auto">
          <a:xfrm>
            <a:off x="1981200" y="5867400"/>
            <a:ext cx="1740669" cy="4007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Clr>
                <a:schemeClr val="bg1"/>
              </a:buClr>
              <a:buSzPct val="100000"/>
              <a:buFont typeface="Wingdings" pitchFamily="2" charset="2"/>
              <a:buNone/>
              <a:defRPr/>
            </a:pPr>
            <a:r>
              <a:rPr lang="en-US" sz="2000" b="1" dirty="0">
                <a:solidFill>
                  <a:srgbClr val="FF0000"/>
                </a:solidFill>
                <a:effectLst>
                  <a:outerShdw blurRad="38100" dist="38100" dir="2700000" algn="tl">
                    <a:srgbClr val="000000"/>
                  </a:outerShdw>
                </a:effectLst>
                <a:latin typeface="GE Inspira" pitchFamily="34" charset="0"/>
                <a:cs typeface="Arial" charset="0"/>
              </a:rPr>
              <a:t>Secured Node</a:t>
            </a:r>
          </a:p>
        </p:txBody>
      </p:sp>
      <p:sp>
        <p:nvSpPr>
          <p:cNvPr id="88132" name="Rectangle 68"/>
          <p:cNvSpPr>
            <a:spLocks noChangeArrowheads="1"/>
          </p:cNvSpPr>
          <p:nvPr/>
        </p:nvSpPr>
        <p:spPr bwMode="auto">
          <a:xfrm>
            <a:off x="5334000" y="5638800"/>
            <a:ext cx="1740669" cy="40075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Clr>
                <a:schemeClr val="bg1"/>
              </a:buClr>
              <a:buSzPct val="100000"/>
              <a:buFont typeface="Wingdings" pitchFamily="2" charset="2"/>
              <a:buNone/>
              <a:defRPr/>
            </a:pPr>
            <a:r>
              <a:rPr lang="en-US" sz="2000" b="1">
                <a:solidFill>
                  <a:srgbClr val="FF0000"/>
                </a:solidFill>
                <a:effectLst>
                  <a:outerShdw blurRad="38100" dist="38100" dir="2700000" algn="tl">
                    <a:srgbClr val="000000"/>
                  </a:outerShdw>
                </a:effectLst>
                <a:latin typeface="GE Inspira" pitchFamily="34" charset="0"/>
                <a:cs typeface="Arial" charset="0"/>
              </a:rPr>
              <a:t>Secured Node</a:t>
            </a:r>
          </a:p>
        </p:txBody>
      </p:sp>
      <p:sp>
        <p:nvSpPr>
          <p:cNvPr id="88133" name="Rectangle 69"/>
          <p:cNvSpPr>
            <a:spLocks noChangeArrowheads="1"/>
          </p:cNvSpPr>
          <p:nvPr/>
        </p:nvSpPr>
        <p:spPr bwMode="auto">
          <a:xfrm>
            <a:off x="1828800" y="914400"/>
            <a:ext cx="1740669" cy="4007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Clr>
                <a:schemeClr val="bg1"/>
              </a:buClr>
              <a:buSzPct val="100000"/>
              <a:buFont typeface="Wingdings" pitchFamily="2" charset="2"/>
              <a:buNone/>
              <a:defRPr/>
            </a:pPr>
            <a:r>
              <a:rPr lang="en-US" sz="2000" b="1">
                <a:solidFill>
                  <a:srgbClr val="FF0000"/>
                </a:solidFill>
                <a:effectLst>
                  <a:outerShdw blurRad="38100" dist="38100" dir="2700000" algn="tl">
                    <a:srgbClr val="000000"/>
                  </a:outerShdw>
                </a:effectLst>
                <a:latin typeface="GE Inspira" pitchFamily="34" charset="0"/>
                <a:cs typeface="Arial" charset="0"/>
              </a:rPr>
              <a:t>Secured Node</a:t>
            </a:r>
          </a:p>
        </p:txBody>
      </p:sp>
      <p:sp>
        <p:nvSpPr>
          <p:cNvPr id="16404" name="Line 73"/>
          <p:cNvSpPr>
            <a:spLocks noChangeShapeType="1"/>
          </p:cNvSpPr>
          <p:nvPr/>
        </p:nvSpPr>
        <p:spPr bwMode="auto">
          <a:xfrm>
            <a:off x="3200400" y="3522663"/>
            <a:ext cx="641350" cy="9048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16405" name="Line 74"/>
          <p:cNvSpPr>
            <a:spLocks noChangeShapeType="1"/>
          </p:cNvSpPr>
          <p:nvPr/>
        </p:nvSpPr>
        <p:spPr bwMode="auto">
          <a:xfrm>
            <a:off x="2781300" y="2336800"/>
            <a:ext cx="1181100" cy="10160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16406" name="Line 75"/>
          <p:cNvSpPr>
            <a:spLocks noChangeShapeType="1"/>
          </p:cNvSpPr>
          <p:nvPr/>
        </p:nvSpPr>
        <p:spPr bwMode="auto">
          <a:xfrm rot="771980">
            <a:off x="5572125" y="3900488"/>
            <a:ext cx="466725" cy="285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16407" name="Line 76"/>
          <p:cNvSpPr>
            <a:spLocks noChangeShapeType="1"/>
          </p:cNvSpPr>
          <p:nvPr/>
        </p:nvSpPr>
        <p:spPr bwMode="auto">
          <a:xfrm flipV="1">
            <a:off x="3124200" y="4965700"/>
            <a:ext cx="31242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16408" name="Line 77"/>
          <p:cNvSpPr>
            <a:spLocks noChangeShapeType="1"/>
          </p:cNvSpPr>
          <p:nvPr/>
        </p:nvSpPr>
        <p:spPr bwMode="auto">
          <a:xfrm flipV="1">
            <a:off x="2611435" y="2565400"/>
            <a:ext cx="23814" cy="330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16409" name="Line 78"/>
          <p:cNvSpPr>
            <a:spLocks noChangeShapeType="1"/>
          </p:cNvSpPr>
          <p:nvPr/>
        </p:nvSpPr>
        <p:spPr bwMode="auto">
          <a:xfrm>
            <a:off x="7212013" y="4395788"/>
            <a:ext cx="369888"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88143" name="Rectangle 79"/>
          <p:cNvSpPr>
            <a:spLocks noChangeArrowheads="1"/>
          </p:cNvSpPr>
          <p:nvPr/>
        </p:nvSpPr>
        <p:spPr bwMode="auto">
          <a:xfrm>
            <a:off x="3048000" y="1676400"/>
            <a:ext cx="3013582" cy="4007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Clr>
                <a:schemeClr val="bg1"/>
              </a:buClr>
              <a:buSzPct val="100000"/>
              <a:buFont typeface="Wingdings" pitchFamily="2" charset="2"/>
              <a:buNone/>
              <a:defRPr/>
            </a:pPr>
            <a:r>
              <a:rPr lang="en-US" sz="2000" b="1" dirty="0">
                <a:solidFill>
                  <a:srgbClr val="FF0000"/>
                </a:solidFill>
                <a:effectLst>
                  <a:outerShdw blurRad="38100" dist="38100" dir="2700000" algn="tl">
                    <a:srgbClr val="000000"/>
                  </a:outerShdw>
                </a:effectLst>
                <a:latin typeface="GE Inspira" pitchFamily="34" charset="0"/>
                <a:cs typeface="Arial" charset="0"/>
              </a:rPr>
              <a:t>Dual Authenticated Links</a:t>
            </a:r>
          </a:p>
        </p:txBody>
      </p:sp>
      <p:grpSp>
        <p:nvGrpSpPr>
          <p:cNvPr id="2" name="Group 14"/>
          <p:cNvGrpSpPr>
            <a:grpSpLocks noChangeAspect="1"/>
          </p:cNvGrpSpPr>
          <p:nvPr/>
        </p:nvGrpSpPr>
        <p:grpSpPr bwMode="auto">
          <a:xfrm>
            <a:off x="2286000" y="3022600"/>
            <a:ext cx="752475" cy="868363"/>
            <a:chOff x="1440" y="1904"/>
            <a:chExt cx="474" cy="547"/>
          </a:xfrm>
        </p:grpSpPr>
        <p:sp>
          <p:nvSpPr>
            <p:cNvPr id="3" name="AutoShape 13"/>
            <p:cNvSpPr>
              <a:spLocks noChangeAspect="1" noChangeArrowheads="1" noTextEdit="1"/>
            </p:cNvSpPr>
            <p:nvPr/>
          </p:nvSpPr>
          <p:spPr bwMode="auto">
            <a:xfrm>
              <a:off x="1440" y="1904"/>
              <a:ext cx="474"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15"/>
            <p:cNvSpPr>
              <a:spLocks/>
            </p:cNvSpPr>
            <p:nvPr/>
          </p:nvSpPr>
          <p:spPr bwMode="auto">
            <a:xfrm>
              <a:off x="1445" y="1909"/>
              <a:ext cx="229" cy="535"/>
            </a:xfrm>
            <a:custGeom>
              <a:avLst/>
              <a:gdLst>
                <a:gd name="T0" fmla="*/ 970 w 1144"/>
                <a:gd name="T1" fmla="*/ 0 h 2675"/>
                <a:gd name="T2" fmla="*/ 802 w 1144"/>
                <a:gd name="T3" fmla="*/ 0 h 2675"/>
                <a:gd name="T4" fmla="*/ 0 w 1144"/>
                <a:gd name="T5" fmla="*/ 179 h 2675"/>
                <a:gd name="T6" fmla="*/ 59 w 1144"/>
                <a:gd name="T7" fmla="*/ 2519 h 2675"/>
                <a:gd name="T8" fmla="*/ 1049 w 1144"/>
                <a:gd name="T9" fmla="*/ 2675 h 2675"/>
                <a:gd name="T10" fmla="*/ 1144 w 1144"/>
                <a:gd name="T11" fmla="*/ 149 h 2675"/>
                <a:gd name="T12" fmla="*/ 970 w 1144"/>
                <a:gd name="T13" fmla="*/ 0 h 2675"/>
                <a:gd name="T14" fmla="*/ 970 w 1144"/>
                <a:gd name="T15" fmla="*/ 0 h 26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2675">
                  <a:moveTo>
                    <a:pt x="970" y="0"/>
                  </a:moveTo>
                  <a:lnTo>
                    <a:pt x="802" y="0"/>
                  </a:lnTo>
                  <a:lnTo>
                    <a:pt x="0" y="179"/>
                  </a:lnTo>
                  <a:lnTo>
                    <a:pt x="59" y="2519"/>
                  </a:lnTo>
                  <a:lnTo>
                    <a:pt x="1049" y="2675"/>
                  </a:lnTo>
                  <a:lnTo>
                    <a:pt x="1144" y="149"/>
                  </a:lnTo>
                  <a:lnTo>
                    <a:pt x="970" y="0"/>
                  </a:lnTo>
                  <a:lnTo>
                    <a:pt x="9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16"/>
            <p:cNvSpPr>
              <a:spLocks/>
            </p:cNvSpPr>
            <p:nvPr/>
          </p:nvSpPr>
          <p:spPr bwMode="auto">
            <a:xfrm>
              <a:off x="1461" y="1924"/>
              <a:ext cx="335" cy="522"/>
            </a:xfrm>
            <a:custGeom>
              <a:avLst/>
              <a:gdLst>
                <a:gd name="T0" fmla="*/ 883 w 1676"/>
                <a:gd name="T1" fmla="*/ 0 h 2613"/>
                <a:gd name="T2" fmla="*/ 878 w 1676"/>
                <a:gd name="T3" fmla="*/ 2543 h 2613"/>
                <a:gd name="T4" fmla="*/ 0 w 1676"/>
                <a:gd name="T5" fmla="*/ 2444 h 2613"/>
                <a:gd name="T6" fmla="*/ 845 w 1676"/>
                <a:gd name="T7" fmla="*/ 2613 h 2613"/>
                <a:gd name="T8" fmla="*/ 1639 w 1676"/>
                <a:gd name="T9" fmla="*/ 2373 h 2613"/>
                <a:gd name="T10" fmla="*/ 1676 w 1676"/>
                <a:gd name="T11" fmla="*/ 478 h 2613"/>
                <a:gd name="T12" fmla="*/ 883 w 1676"/>
                <a:gd name="T13" fmla="*/ 0 h 2613"/>
                <a:gd name="T14" fmla="*/ 883 w 1676"/>
                <a:gd name="T15" fmla="*/ 0 h 2613"/>
                <a:gd name="T16" fmla="*/ 883 w 1676"/>
                <a:gd name="T17" fmla="*/ 0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76" h="2613">
                  <a:moveTo>
                    <a:pt x="883" y="0"/>
                  </a:moveTo>
                  <a:lnTo>
                    <a:pt x="878" y="2543"/>
                  </a:lnTo>
                  <a:lnTo>
                    <a:pt x="0" y="2444"/>
                  </a:lnTo>
                  <a:lnTo>
                    <a:pt x="845" y="2613"/>
                  </a:lnTo>
                  <a:lnTo>
                    <a:pt x="1639" y="2373"/>
                  </a:lnTo>
                  <a:lnTo>
                    <a:pt x="1676" y="478"/>
                  </a:lnTo>
                  <a:lnTo>
                    <a:pt x="883" y="0"/>
                  </a:lnTo>
                  <a:lnTo>
                    <a:pt x="883" y="0"/>
                  </a:lnTo>
                  <a:lnTo>
                    <a:pt x="883" y="0"/>
                  </a:lnTo>
                  <a:close/>
                </a:path>
              </a:pathLst>
            </a:custGeom>
            <a:solidFill>
              <a:srgbClr val="A39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7"/>
            <p:cNvSpPr>
              <a:spLocks/>
            </p:cNvSpPr>
            <p:nvPr/>
          </p:nvSpPr>
          <p:spPr bwMode="auto">
            <a:xfrm>
              <a:off x="1459" y="1909"/>
              <a:ext cx="179" cy="526"/>
            </a:xfrm>
            <a:custGeom>
              <a:avLst/>
              <a:gdLst>
                <a:gd name="T0" fmla="*/ 841 w 893"/>
                <a:gd name="T1" fmla="*/ 0 h 2628"/>
                <a:gd name="T2" fmla="*/ 0 w 893"/>
                <a:gd name="T3" fmla="*/ 213 h 2628"/>
                <a:gd name="T4" fmla="*/ 14 w 893"/>
                <a:gd name="T5" fmla="*/ 2511 h 2628"/>
                <a:gd name="T6" fmla="*/ 869 w 893"/>
                <a:gd name="T7" fmla="*/ 2628 h 2628"/>
                <a:gd name="T8" fmla="*/ 855 w 893"/>
                <a:gd name="T9" fmla="*/ 1328 h 2628"/>
                <a:gd name="T10" fmla="*/ 685 w 893"/>
                <a:gd name="T11" fmla="*/ 1324 h 2628"/>
                <a:gd name="T12" fmla="*/ 685 w 893"/>
                <a:gd name="T13" fmla="*/ 1282 h 2628"/>
                <a:gd name="T14" fmla="*/ 893 w 893"/>
                <a:gd name="T15" fmla="*/ 1272 h 2628"/>
                <a:gd name="T16" fmla="*/ 893 w 893"/>
                <a:gd name="T17" fmla="*/ 1239 h 2628"/>
                <a:gd name="T18" fmla="*/ 680 w 893"/>
                <a:gd name="T19" fmla="*/ 1239 h 2628"/>
                <a:gd name="T20" fmla="*/ 685 w 893"/>
                <a:gd name="T21" fmla="*/ 1196 h 2628"/>
                <a:gd name="T22" fmla="*/ 884 w 893"/>
                <a:gd name="T23" fmla="*/ 1186 h 2628"/>
                <a:gd name="T24" fmla="*/ 884 w 893"/>
                <a:gd name="T25" fmla="*/ 1140 h 2628"/>
                <a:gd name="T26" fmla="*/ 680 w 893"/>
                <a:gd name="T27" fmla="*/ 1144 h 2628"/>
                <a:gd name="T28" fmla="*/ 680 w 893"/>
                <a:gd name="T29" fmla="*/ 1092 h 2628"/>
                <a:gd name="T30" fmla="*/ 846 w 893"/>
                <a:gd name="T31" fmla="*/ 1078 h 2628"/>
                <a:gd name="T32" fmla="*/ 841 w 893"/>
                <a:gd name="T33" fmla="*/ 0 h 2628"/>
                <a:gd name="T34" fmla="*/ 841 w 893"/>
                <a:gd name="T35" fmla="*/ 0 h 2628"/>
                <a:gd name="T36" fmla="*/ 841 w 893"/>
                <a:gd name="T37" fmla="*/ 0 h 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3" h="2628">
                  <a:moveTo>
                    <a:pt x="841" y="0"/>
                  </a:moveTo>
                  <a:lnTo>
                    <a:pt x="0" y="213"/>
                  </a:lnTo>
                  <a:lnTo>
                    <a:pt x="14" y="2511"/>
                  </a:lnTo>
                  <a:lnTo>
                    <a:pt x="869" y="2628"/>
                  </a:lnTo>
                  <a:lnTo>
                    <a:pt x="855" y="1328"/>
                  </a:lnTo>
                  <a:lnTo>
                    <a:pt x="685" y="1324"/>
                  </a:lnTo>
                  <a:lnTo>
                    <a:pt x="685" y="1282"/>
                  </a:lnTo>
                  <a:lnTo>
                    <a:pt x="893" y="1272"/>
                  </a:lnTo>
                  <a:lnTo>
                    <a:pt x="893" y="1239"/>
                  </a:lnTo>
                  <a:lnTo>
                    <a:pt x="680" y="1239"/>
                  </a:lnTo>
                  <a:lnTo>
                    <a:pt x="685" y="1196"/>
                  </a:lnTo>
                  <a:lnTo>
                    <a:pt x="884" y="1186"/>
                  </a:lnTo>
                  <a:lnTo>
                    <a:pt x="884" y="1140"/>
                  </a:lnTo>
                  <a:lnTo>
                    <a:pt x="680" y="1144"/>
                  </a:lnTo>
                  <a:lnTo>
                    <a:pt x="680" y="1092"/>
                  </a:lnTo>
                  <a:lnTo>
                    <a:pt x="846" y="1078"/>
                  </a:lnTo>
                  <a:lnTo>
                    <a:pt x="841" y="0"/>
                  </a:lnTo>
                  <a:lnTo>
                    <a:pt x="841" y="0"/>
                  </a:lnTo>
                  <a:lnTo>
                    <a:pt x="841" y="0"/>
                  </a:lnTo>
                  <a:close/>
                </a:path>
              </a:pathLst>
            </a:custGeom>
            <a:solidFill>
              <a:srgbClr val="E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18"/>
            <p:cNvSpPr>
              <a:spLocks/>
            </p:cNvSpPr>
            <p:nvPr/>
          </p:nvSpPr>
          <p:spPr bwMode="auto">
            <a:xfrm>
              <a:off x="1471" y="2137"/>
              <a:ext cx="22" cy="259"/>
            </a:xfrm>
            <a:custGeom>
              <a:avLst/>
              <a:gdLst>
                <a:gd name="T0" fmla="*/ 19 w 106"/>
                <a:gd name="T1" fmla="*/ 1291 h 1298"/>
                <a:gd name="T2" fmla="*/ 106 w 106"/>
                <a:gd name="T3" fmla="*/ 1298 h 1298"/>
                <a:gd name="T4" fmla="*/ 104 w 106"/>
                <a:gd name="T5" fmla="*/ 0 h 1298"/>
                <a:gd name="T6" fmla="*/ 0 w 106"/>
                <a:gd name="T7" fmla="*/ 27 h 1298"/>
                <a:gd name="T8" fmla="*/ 19 w 106"/>
                <a:gd name="T9" fmla="*/ 1291 h 1298"/>
                <a:gd name="T10" fmla="*/ 19 w 106"/>
                <a:gd name="T11" fmla="*/ 1291 h 1298"/>
                <a:gd name="T12" fmla="*/ 19 w 106"/>
                <a:gd name="T13" fmla="*/ 1291 h 1298"/>
              </a:gdLst>
              <a:ahLst/>
              <a:cxnLst>
                <a:cxn ang="0">
                  <a:pos x="T0" y="T1"/>
                </a:cxn>
                <a:cxn ang="0">
                  <a:pos x="T2" y="T3"/>
                </a:cxn>
                <a:cxn ang="0">
                  <a:pos x="T4" y="T5"/>
                </a:cxn>
                <a:cxn ang="0">
                  <a:pos x="T6" y="T7"/>
                </a:cxn>
                <a:cxn ang="0">
                  <a:pos x="T8" y="T9"/>
                </a:cxn>
                <a:cxn ang="0">
                  <a:pos x="T10" y="T11"/>
                </a:cxn>
                <a:cxn ang="0">
                  <a:pos x="T12" y="T13"/>
                </a:cxn>
              </a:cxnLst>
              <a:rect l="0" t="0" r="r" b="b"/>
              <a:pathLst>
                <a:path w="106" h="1298">
                  <a:moveTo>
                    <a:pt x="19" y="1291"/>
                  </a:moveTo>
                  <a:lnTo>
                    <a:pt x="106" y="1298"/>
                  </a:lnTo>
                  <a:lnTo>
                    <a:pt x="104" y="0"/>
                  </a:lnTo>
                  <a:lnTo>
                    <a:pt x="0" y="27"/>
                  </a:lnTo>
                  <a:lnTo>
                    <a:pt x="19" y="1291"/>
                  </a:lnTo>
                  <a:lnTo>
                    <a:pt x="19" y="1291"/>
                  </a:lnTo>
                  <a:lnTo>
                    <a:pt x="19" y="1291"/>
                  </a:lnTo>
                  <a:close/>
                </a:path>
              </a:pathLst>
            </a:custGeom>
            <a:solidFill>
              <a:srgbClr val="D1BD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19"/>
            <p:cNvSpPr>
              <a:spLocks/>
            </p:cNvSpPr>
            <p:nvPr/>
          </p:nvSpPr>
          <p:spPr bwMode="auto">
            <a:xfrm>
              <a:off x="1484" y="2153"/>
              <a:ext cx="30" cy="249"/>
            </a:xfrm>
            <a:custGeom>
              <a:avLst/>
              <a:gdLst>
                <a:gd name="T0" fmla="*/ 36 w 151"/>
                <a:gd name="T1" fmla="*/ 43 h 1248"/>
                <a:gd name="T2" fmla="*/ 132 w 151"/>
                <a:gd name="T3" fmla="*/ 0 h 1248"/>
                <a:gd name="T4" fmla="*/ 151 w 151"/>
                <a:gd name="T5" fmla="*/ 1248 h 1248"/>
                <a:gd name="T6" fmla="*/ 10 w 151"/>
                <a:gd name="T7" fmla="*/ 1222 h 1248"/>
                <a:gd name="T8" fmla="*/ 39 w 151"/>
                <a:gd name="T9" fmla="*/ 1172 h 1248"/>
                <a:gd name="T10" fmla="*/ 85 w 151"/>
                <a:gd name="T11" fmla="*/ 1182 h 1248"/>
                <a:gd name="T12" fmla="*/ 85 w 151"/>
                <a:gd name="T13" fmla="*/ 1085 h 1248"/>
                <a:gd name="T14" fmla="*/ 5 w 151"/>
                <a:gd name="T15" fmla="*/ 1073 h 1248"/>
                <a:gd name="T16" fmla="*/ 39 w 151"/>
                <a:gd name="T17" fmla="*/ 1006 h 1248"/>
                <a:gd name="T18" fmla="*/ 80 w 151"/>
                <a:gd name="T19" fmla="*/ 1009 h 1248"/>
                <a:gd name="T20" fmla="*/ 87 w 151"/>
                <a:gd name="T21" fmla="*/ 920 h 1248"/>
                <a:gd name="T22" fmla="*/ 2 w 151"/>
                <a:gd name="T23" fmla="*/ 913 h 1248"/>
                <a:gd name="T24" fmla="*/ 32 w 151"/>
                <a:gd name="T25" fmla="*/ 841 h 1248"/>
                <a:gd name="T26" fmla="*/ 83 w 151"/>
                <a:gd name="T27" fmla="*/ 845 h 1248"/>
                <a:gd name="T28" fmla="*/ 75 w 151"/>
                <a:gd name="T29" fmla="*/ 747 h 1248"/>
                <a:gd name="T30" fmla="*/ 0 w 151"/>
                <a:gd name="T31" fmla="*/ 752 h 1248"/>
                <a:gd name="T32" fmla="*/ 23 w 151"/>
                <a:gd name="T33" fmla="*/ 678 h 1248"/>
                <a:gd name="T34" fmla="*/ 75 w 151"/>
                <a:gd name="T35" fmla="*/ 674 h 1248"/>
                <a:gd name="T36" fmla="*/ 75 w 151"/>
                <a:gd name="T37" fmla="*/ 580 h 1248"/>
                <a:gd name="T38" fmla="*/ 5 w 151"/>
                <a:gd name="T39" fmla="*/ 589 h 1248"/>
                <a:gd name="T40" fmla="*/ 29 w 151"/>
                <a:gd name="T41" fmla="*/ 515 h 1248"/>
                <a:gd name="T42" fmla="*/ 75 w 151"/>
                <a:gd name="T43" fmla="*/ 506 h 1248"/>
                <a:gd name="T44" fmla="*/ 73 w 151"/>
                <a:gd name="T45" fmla="*/ 414 h 1248"/>
                <a:gd name="T46" fmla="*/ 5 w 151"/>
                <a:gd name="T47" fmla="*/ 419 h 1248"/>
                <a:gd name="T48" fmla="*/ 29 w 151"/>
                <a:gd name="T49" fmla="*/ 353 h 1248"/>
                <a:gd name="T50" fmla="*/ 75 w 151"/>
                <a:gd name="T51" fmla="*/ 341 h 1248"/>
                <a:gd name="T52" fmla="*/ 75 w 151"/>
                <a:gd name="T53" fmla="*/ 263 h 1248"/>
                <a:gd name="T54" fmla="*/ 0 w 151"/>
                <a:gd name="T55" fmla="*/ 278 h 1248"/>
                <a:gd name="T56" fmla="*/ 30 w 151"/>
                <a:gd name="T57" fmla="*/ 194 h 1248"/>
                <a:gd name="T58" fmla="*/ 73 w 151"/>
                <a:gd name="T59" fmla="*/ 192 h 1248"/>
                <a:gd name="T60" fmla="*/ 73 w 151"/>
                <a:gd name="T61" fmla="*/ 128 h 1248"/>
                <a:gd name="T62" fmla="*/ 14 w 151"/>
                <a:gd name="T63" fmla="*/ 125 h 1248"/>
                <a:gd name="T64" fmla="*/ 36 w 151"/>
                <a:gd name="T65" fmla="*/ 43 h 1248"/>
                <a:gd name="T66" fmla="*/ 36 w 151"/>
                <a:gd name="T67" fmla="*/ 43 h 1248"/>
                <a:gd name="T68" fmla="*/ 36 w 151"/>
                <a:gd name="T69" fmla="*/ 43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1248">
                  <a:moveTo>
                    <a:pt x="36" y="43"/>
                  </a:moveTo>
                  <a:lnTo>
                    <a:pt x="132" y="0"/>
                  </a:lnTo>
                  <a:lnTo>
                    <a:pt x="151" y="1248"/>
                  </a:lnTo>
                  <a:lnTo>
                    <a:pt x="10" y="1222"/>
                  </a:lnTo>
                  <a:lnTo>
                    <a:pt x="39" y="1172"/>
                  </a:lnTo>
                  <a:lnTo>
                    <a:pt x="85" y="1182"/>
                  </a:lnTo>
                  <a:lnTo>
                    <a:pt x="85" y="1085"/>
                  </a:lnTo>
                  <a:lnTo>
                    <a:pt x="5" y="1073"/>
                  </a:lnTo>
                  <a:lnTo>
                    <a:pt x="39" y="1006"/>
                  </a:lnTo>
                  <a:lnTo>
                    <a:pt x="80" y="1009"/>
                  </a:lnTo>
                  <a:lnTo>
                    <a:pt x="87" y="920"/>
                  </a:lnTo>
                  <a:lnTo>
                    <a:pt x="2" y="913"/>
                  </a:lnTo>
                  <a:lnTo>
                    <a:pt x="32" y="841"/>
                  </a:lnTo>
                  <a:lnTo>
                    <a:pt x="83" y="845"/>
                  </a:lnTo>
                  <a:lnTo>
                    <a:pt x="75" y="747"/>
                  </a:lnTo>
                  <a:lnTo>
                    <a:pt x="0" y="752"/>
                  </a:lnTo>
                  <a:lnTo>
                    <a:pt x="23" y="678"/>
                  </a:lnTo>
                  <a:lnTo>
                    <a:pt x="75" y="674"/>
                  </a:lnTo>
                  <a:lnTo>
                    <a:pt x="75" y="580"/>
                  </a:lnTo>
                  <a:lnTo>
                    <a:pt x="5" y="589"/>
                  </a:lnTo>
                  <a:lnTo>
                    <a:pt x="29" y="515"/>
                  </a:lnTo>
                  <a:lnTo>
                    <a:pt x="75" y="506"/>
                  </a:lnTo>
                  <a:lnTo>
                    <a:pt x="73" y="414"/>
                  </a:lnTo>
                  <a:lnTo>
                    <a:pt x="5" y="419"/>
                  </a:lnTo>
                  <a:lnTo>
                    <a:pt x="29" y="353"/>
                  </a:lnTo>
                  <a:lnTo>
                    <a:pt x="75" y="341"/>
                  </a:lnTo>
                  <a:lnTo>
                    <a:pt x="75" y="263"/>
                  </a:lnTo>
                  <a:lnTo>
                    <a:pt x="0" y="278"/>
                  </a:lnTo>
                  <a:lnTo>
                    <a:pt x="30" y="194"/>
                  </a:lnTo>
                  <a:lnTo>
                    <a:pt x="73" y="192"/>
                  </a:lnTo>
                  <a:lnTo>
                    <a:pt x="73" y="128"/>
                  </a:lnTo>
                  <a:lnTo>
                    <a:pt x="14" y="125"/>
                  </a:lnTo>
                  <a:lnTo>
                    <a:pt x="36" y="43"/>
                  </a:lnTo>
                  <a:lnTo>
                    <a:pt x="36" y="43"/>
                  </a:lnTo>
                  <a:lnTo>
                    <a:pt x="3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0"/>
            <p:cNvSpPr>
              <a:spLocks/>
            </p:cNvSpPr>
            <p:nvPr/>
          </p:nvSpPr>
          <p:spPr bwMode="auto">
            <a:xfrm>
              <a:off x="1469" y="2131"/>
              <a:ext cx="47" cy="264"/>
            </a:xfrm>
            <a:custGeom>
              <a:avLst/>
              <a:gdLst>
                <a:gd name="T0" fmla="*/ 233 w 233"/>
                <a:gd name="T1" fmla="*/ 0 h 1323"/>
                <a:gd name="T2" fmla="*/ 0 w 233"/>
                <a:gd name="T3" fmla="*/ 18 h 1323"/>
                <a:gd name="T4" fmla="*/ 18 w 233"/>
                <a:gd name="T5" fmla="*/ 1315 h 1323"/>
                <a:gd name="T6" fmla="*/ 59 w 233"/>
                <a:gd name="T7" fmla="*/ 1323 h 1323"/>
                <a:gd name="T8" fmla="*/ 35 w 233"/>
                <a:gd name="T9" fmla="*/ 146 h 1323"/>
                <a:gd name="T10" fmla="*/ 111 w 233"/>
                <a:gd name="T11" fmla="*/ 56 h 1323"/>
                <a:gd name="T12" fmla="*/ 233 w 233"/>
                <a:gd name="T13" fmla="*/ 0 h 1323"/>
                <a:gd name="T14" fmla="*/ 233 w 233"/>
                <a:gd name="T15" fmla="*/ 0 h 1323"/>
                <a:gd name="T16" fmla="*/ 233 w 233"/>
                <a:gd name="T17" fmla="*/ 0 h 1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323">
                  <a:moveTo>
                    <a:pt x="233" y="0"/>
                  </a:moveTo>
                  <a:lnTo>
                    <a:pt x="0" y="18"/>
                  </a:lnTo>
                  <a:lnTo>
                    <a:pt x="18" y="1315"/>
                  </a:lnTo>
                  <a:lnTo>
                    <a:pt x="59" y="1323"/>
                  </a:lnTo>
                  <a:lnTo>
                    <a:pt x="35" y="146"/>
                  </a:lnTo>
                  <a:lnTo>
                    <a:pt x="111" y="56"/>
                  </a:lnTo>
                  <a:lnTo>
                    <a:pt x="233" y="0"/>
                  </a:lnTo>
                  <a:lnTo>
                    <a:pt x="233" y="0"/>
                  </a:lnTo>
                  <a:lnTo>
                    <a:pt x="2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21"/>
            <p:cNvSpPr>
              <a:spLocks/>
            </p:cNvSpPr>
            <p:nvPr/>
          </p:nvSpPr>
          <p:spPr bwMode="auto">
            <a:xfrm>
              <a:off x="1465" y="1942"/>
              <a:ext cx="147" cy="168"/>
            </a:xfrm>
            <a:custGeom>
              <a:avLst/>
              <a:gdLst>
                <a:gd name="T0" fmla="*/ 732 w 739"/>
                <a:gd name="T1" fmla="*/ 0 h 840"/>
                <a:gd name="T2" fmla="*/ 519 w 739"/>
                <a:gd name="T3" fmla="*/ 31 h 840"/>
                <a:gd name="T4" fmla="*/ 184 w 739"/>
                <a:gd name="T5" fmla="*/ 99 h 840"/>
                <a:gd name="T6" fmla="*/ 0 w 739"/>
                <a:gd name="T7" fmla="*/ 156 h 840"/>
                <a:gd name="T8" fmla="*/ 16 w 739"/>
                <a:gd name="T9" fmla="*/ 840 h 840"/>
                <a:gd name="T10" fmla="*/ 739 w 739"/>
                <a:gd name="T11" fmla="*/ 818 h 840"/>
                <a:gd name="T12" fmla="*/ 726 w 739"/>
                <a:gd name="T13" fmla="*/ 226 h 840"/>
                <a:gd name="T14" fmla="*/ 678 w 739"/>
                <a:gd name="T15" fmla="*/ 766 h 840"/>
                <a:gd name="T16" fmla="*/ 51 w 739"/>
                <a:gd name="T17" fmla="*/ 806 h 840"/>
                <a:gd name="T18" fmla="*/ 45 w 739"/>
                <a:gd name="T19" fmla="*/ 582 h 840"/>
                <a:gd name="T20" fmla="*/ 623 w 739"/>
                <a:gd name="T21" fmla="*/ 534 h 840"/>
                <a:gd name="T22" fmla="*/ 655 w 739"/>
                <a:gd name="T23" fmla="*/ 496 h 840"/>
                <a:gd name="T24" fmla="*/ 47 w 739"/>
                <a:gd name="T25" fmla="*/ 551 h 840"/>
                <a:gd name="T26" fmla="*/ 41 w 739"/>
                <a:gd name="T27" fmla="*/ 388 h 840"/>
                <a:gd name="T28" fmla="*/ 652 w 739"/>
                <a:gd name="T29" fmla="*/ 327 h 840"/>
                <a:gd name="T30" fmla="*/ 671 w 739"/>
                <a:gd name="T31" fmla="*/ 280 h 840"/>
                <a:gd name="T32" fmla="*/ 41 w 739"/>
                <a:gd name="T33" fmla="*/ 354 h 840"/>
                <a:gd name="T34" fmla="*/ 35 w 739"/>
                <a:gd name="T35" fmla="*/ 187 h 840"/>
                <a:gd name="T36" fmla="*/ 163 w 739"/>
                <a:gd name="T37" fmla="*/ 200 h 840"/>
                <a:gd name="T38" fmla="*/ 165 w 739"/>
                <a:gd name="T39" fmla="*/ 255 h 840"/>
                <a:gd name="T40" fmla="*/ 486 w 739"/>
                <a:gd name="T41" fmla="*/ 210 h 840"/>
                <a:gd name="T42" fmla="*/ 486 w 739"/>
                <a:gd name="T43" fmla="*/ 140 h 840"/>
                <a:gd name="T44" fmla="*/ 728 w 739"/>
                <a:gd name="T45" fmla="*/ 54 h 840"/>
                <a:gd name="T46" fmla="*/ 732 w 739"/>
                <a:gd name="T47" fmla="*/ 0 h 840"/>
                <a:gd name="T48" fmla="*/ 732 w 739"/>
                <a:gd name="T49" fmla="*/ 0 h 840"/>
                <a:gd name="T50" fmla="*/ 732 w 739"/>
                <a:gd name="T51"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9" h="840">
                  <a:moveTo>
                    <a:pt x="732" y="0"/>
                  </a:moveTo>
                  <a:lnTo>
                    <a:pt x="519" y="31"/>
                  </a:lnTo>
                  <a:lnTo>
                    <a:pt x="184" y="99"/>
                  </a:lnTo>
                  <a:lnTo>
                    <a:pt x="0" y="156"/>
                  </a:lnTo>
                  <a:lnTo>
                    <a:pt x="16" y="840"/>
                  </a:lnTo>
                  <a:lnTo>
                    <a:pt x="739" y="818"/>
                  </a:lnTo>
                  <a:lnTo>
                    <a:pt x="726" y="226"/>
                  </a:lnTo>
                  <a:lnTo>
                    <a:pt x="678" y="766"/>
                  </a:lnTo>
                  <a:lnTo>
                    <a:pt x="51" y="806"/>
                  </a:lnTo>
                  <a:lnTo>
                    <a:pt x="45" y="582"/>
                  </a:lnTo>
                  <a:lnTo>
                    <a:pt x="623" y="534"/>
                  </a:lnTo>
                  <a:lnTo>
                    <a:pt x="655" y="496"/>
                  </a:lnTo>
                  <a:lnTo>
                    <a:pt x="47" y="551"/>
                  </a:lnTo>
                  <a:lnTo>
                    <a:pt x="41" y="388"/>
                  </a:lnTo>
                  <a:lnTo>
                    <a:pt x="652" y="327"/>
                  </a:lnTo>
                  <a:lnTo>
                    <a:pt x="671" y="280"/>
                  </a:lnTo>
                  <a:lnTo>
                    <a:pt x="41" y="354"/>
                  </a:lnTo>
                  <a:lnTo>
                    <a:pt x="35" y="187"/>
                  </a:lnTo>
                  <a:lnTo>
                    <a:pt x="163" y="200"/>
                  </a:lnTo>
                  <a:lnTo>
                    <a:pt x="165" y="255"/>
                  </a:lnTo>
                  <a:lnTo>
                    <a:pt x="486" y="210"/>
                  </a:lnTo>
                  <a:lnTo>
                    <a:pt x="486" y="140"/>
                  </a:lnTo>
                  <a:lnTo>
                    <a:pt x="728" y="54"/>
                  </a:lnTo>
                  <a:lnTo>
                    <a:pt x="732" y="0"/>
                  </a:lnTo>
                  <a:lnTo>
                    <a:pt x="732" y="0"/>
                  </a:lnTo>
                  <a:lnTo>
                    <a:pt x="7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auto">
            <a:xfrm>
              <a:off x="1570" y="1973"/>
              <a:ext cx="30" cy="22"/>
            </a:xfrm>
            <a:custGeom>
              <a:avLst/>
              <a:gdLst>
                <a:gd name="T0" fmla="*/ 0 w 150"/>
                <a:gd name="T1" fmla="*/ 60 h 111"/>
                <a:gd name="T2" fmla="*/ 95 w 150"/>
                <a:gd name="T3" fmla="*/ 51 h 111"/>
                <a:gd name="T4" fmla="*/ 92 w 150"/>
                <a:gd name="T5" fmla="*/ 0 h 111"/>
                <a:gd name="T6" fmla="*/ 137 w 150"/>
                <a:gd name="T7" fmla="*/ 47 h 111"/>
                <a:gd name="T8" fmla="*/ 150 w 150"/>
                <a:gd name="T9" fmla="*/ 102 h 111"/>
                <a:gd name="T10" fmla="*/ 54 w 150"/>
                <a:gd name="T11" fmla="*/ 111 h 111"/>
                <a:gd name="T12" fmla="*/ 0 w 150"/>
                <a:gd name="T13" fmla="*/ 60 h 111"/>
                <a:gd name="T14" fmla="*/ 0 w 150"/>
                <a:gd name="T15" fmla="*/ 60 h 111"/>
                <a:gd name="T16" fmla="*/ 0 w 150"/>
                <a:gd name="T17" fmla="*/ 6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111">
                  <a:moveTo>
                    <a:pt x="0" y="60"/>
                  </a:moveTo>
                  <a:lnTo>
                    <a:pt x="95" y="51"/>
                  </a:lnTo>
                  <a:lnTo>
                    <a:pt x="92" y="0"/>
                  </a:lnTo>
                  <a:lnTo>
                    <a:pt x="137" y="47"/>
                  </a:lnTo>
                  <a:lnTo>
                    <a:pt x="150" y="102"/>
                  </a:lnTo>
                  <a:lnTo>
                    <a:pt x="54" y="111"/>
                  </a:lnTo>
                  <a:lnTo>
                    <a:pt x="0" y="60"/>
                  </a:lnTo>
                  <a:lnTo>
                    <a:pt x="0" y="60"/>
                  </a:ln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3"/>
            <p:cNvSpPr>
              <a:spLocks/>
            </p:cNvSpPr>
            <p:nvPr/>
          </p:nvSpPr>
          <p:spPr bwMode="auto">
            <a:xfrm>
              <a:off x="1482" y="2058"/>
              <a:ext cx="109" cy="33"/>
            </a:xfrm>
            <a:custGeom>
              <a:avLst/>
              <a:gdLst>
                <a:gd name="T0" fmla="*/ 535 w 545"/>
                <a:gd name="T1" fmla="*/ 0 h 163"/>
                <a:gd name="T2" fmla="*/ 0 w 545"/>
                <a:gd name="T3" fmla="*/ 45 h 163"/>
                <a:gd name="T4" fmla="*/ 4 w 545"/>
                <a:gd name="T5" fmla="*/ 159 h 163"/>
                <a:gd name="T6" fmla="*/ 32 w 545"/>
                <a:gd name="T7" fmla="*/ 163 h 163"/>
                <a:gd name="T8" fmla="*/ 32 w 545"/>
                <a:gd name="T9" fmla="*/ 68 h 163"/>
                <a:gd name="T10" fmla="*/ 532 w 545"/>
                <a:gd name="T11" fmla="*/ 26 h 163"/>
                <a:gd name="T12" fmla="*/ 529 w 545"/>
                <a:gd name="T13" fmla="*/ 112 h 163"/>
                <a:gd name="T14" fmla="*/ 131 w 545"/>
                <a:gd name="T15" fmla="*/ 159 h 163"/>
                <a:gd name="T16" fmla="*/ 545 w 545"/>
                <a:gd name="T17" fmla="*/ 144 h 163"/>
                <a:gd name="T18" fmla="*/ 535 w 545"/>
                <a:gd name="T19" fmla="*/ 0 h 163"/>
                <a:gd name="T20" fmla="*/ 535 w 545"/>
                <a:gd name="T21" fmla="*/ 0 h 163"/>
                <a:gd name="T22" fmla="*/ 535 w 545"/>
                <a:gd name="T2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5" h="163">
                  <a:moveTo>
                    <a:pt x="535" y="0"/>
                  </a:moveTo>
                  <a:lnTo>
                    <a:pt x="0" y="45"/>
                  </a:lnTo>
                  <a:lnTo>
                    <a:pt x="4" y="159"/>
                  </a:lnTo>
                  <a:lnTo>
                    <a:pt x="32" y="163"/>
                  </a:lnTo>
                  <a:lnTo>
                    <a:pt x="32" y="68"/>
                  </a:lnTo>
                  <a:lnTo>
                    <a:pt x="532" y="26"/>
                  </a:lnTo>
                  <a:lnTo>
                    <a:pt x="529" y="112"/>
                  </a:lnTo>
                  <a:lnTo>
                    <a:pt x="131" y="159"/>
                  </a:lnTo>
                  <a:lnTo>
                    <a:pt x="545" y="144"/>
                  </a:lnTo>
                  <a:lnTo>
                    <a:pt x="535" y="0"/>
                  </a:lnTo>
                  <a:lnTo>
                    <a:pt x="535" y="0"/>
                  </a:lnTo>
                  <a:lnTo>
                    <a:pt x="5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4"/>
            <p:cNvSpPr>
              <a:spLocks/>
            </p:cNvSpPr>
            <p:nvPr/>
          </p:nvSpPr>
          <p:spPr bwMode="auto">
            <a:xfrm>
              <a:off x="1498" y="2018"/>
              <a:ext cx="70" cy="25"/>
            </a:xfrm>
            <a:custGeom>
              <a:avLst/>
              <a:gdLst>
                <a:gd name="T0" fmla="*/ 4 w 354"/>
                <a:gd name="T1" fmla="*/ 127 h 127"/>
                <a:gd name="T2" fmla="*/ 0 w 354"/>
                <a:gd name="T3" fmla="*/ 34 h 127"/>
                <a:gd name="T4" fmla="*/ 354 w 354"/>
                <a:gd name="T5" fmla="*/ 0 h 127"/>
                <a:gd name="T6" fmla="*/ 350 w 354"/>
                <a:gd name="T7" fmla="*/ 28 h 127"/>
                <a:gd name="T8" fmla="*/ 36 w 354"/>
                <a:gd name="T9" fmla="*/ 64 h 127"/>
                <a:gd name="T10" fmla="*/ 38 w 354"/>
                <a:gd name="T11" fmla="*/ 121 h 127"/>
                <a:gd name="T12" fmla="*/ 4 w 354"/>
                <a:gd name="T13" fmla="*/ 127 h 127"/>
                <a:gd name="T14" fmla="*/ 4 w 354"/>
                <a:gd name="T15" fmla="*/ 127 h 127"/>
                <a:gd name="T16" fmla="*/ 4 w 354"/>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127">
                  <a:moveTo>
                    <a:pt x="4" y="127"/>
                  </a:moveTo>
                  <a:lnTo>
                    <a:pt x="0" y="34"/>
                  </a:lnTo>
                  <a:lnTo>
                    <a:pt x="354" y="0"/>
                  </a:lnTo>
                  <a:lnTo>
                    <a:pt x="350" y="28"/>
                  </a:lnTo>
                  <a:lnTo>
                    <a:pt x="36" y="64"/>
                  </a:lnTo>
                  <a:lnTo>
                    <a:pt x="38" y="121"/>
                  </a:lnTo>
                  <a:lnTo>
                    <a:pt x="4" y="127"/>
                  </a:lnTo>
                  <a:lnTo>
                    <a:pt x="4" y="127"/>
                  </a:lnTo>
                  <a:lnTo>
                    <a:pt x="4"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5"/>
            <p:cNvSpPr>
              <a:spLocks/>
            </p:cNvSpPr>
            <p:nvPr/>
          </p:nvSpPr>
          <p:spPr bwMode="auto">
            <a:xfrm>
              <a:off x="1440" y="1907"/>
              <a:ext cx="175" cy="518"/>
            </a:xfrm>
            <a:custGeom>
              <a:avLst/>
              <a:gdLst>
                <a:gd name="T0" fmla="*/ 877 w 877"/>
                <a:gd name="T1" fmla="*/ 0 h 2586"/>
                <a:gd name="T2" fmla="*/ 38 w 877"/>
                <a:gd name="T3" fmla="*/ 167 h 2586"/>
                <a:gd name="T4" fmla="*/ 0 w 877"/>
                <a:gd name="T5" fmla="*/ 223 h 2586"/>
                <a:gd name="T6" fmla="*/ 73 w 877"/>
                <a:gd name="T7" fmla="*/ 2525 h 2586"/>
                <a:gd name="T8" fmla="*/ 364 w 877"/>
                <a:gd name="T9" fmla="*/ 2586 h 2586"/>
                <a:gd name="T10" fmla="*/ 106 w 877"/>
                <a:gd name="T11" fmla="*/ 2511 h 2586"/>
                <a:gd name="T12" fmla="*/ 52 w 877"/>
                <a:gd name="T13" fmla="*/ 219 h 2586"/>
                <a:gd name="T14" fmla="*/ 877 w 877"/>
                <a:gd name="T15" fmla="*/ 0 h 2586"/>
                <a:gd name="T16" fmla="*/ 877 w 877"/>
                <a:gd name="T17" fmla="*/ 0 h 2586"/>
                <a:gd name="T18" fmla="*/ 877 w 877"/>
                <a:gd name="T19" fmla="*/ 0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7" h="2586">
                  <a:moveTo>
                    <a:pt x="877" y="0"/>
                  </a:moveTo>
                  <a:lnTo>
                    <a:pt x="38" y="167"/>
                  </a:lnTo>
                  <a:lnTo>
                    <a:pt x="0" y="223"/>
                  </a:lnTo>
                  <a:lnTo>
                    <a:pt x="73" y="2525"/>
                  </a:lnTo>
                  <a:lnTo>
                    <a:pt x="364" y="2586"/>
                  </a:lnTo>
                  <a:lnTo>
                    <a:pt x="106" y="2511"/>
                  </a:lnTo>
                  <a:lnTo>
                    <a:pt x="52" y="219"/>
                  </a:lnTo>
                  <a:lnTo>
                    <a:pt x="877" y="0"/>
                  </a:lnTo>
                  <a:lnTo>
                    <a:pt x="877" y="0"/>
                  </a:lnTo>
                  <a:lnTo>
                    <a:pt x="8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6"/>
            <p:cNvSpPr>
              <a:spLocks/>
            </p:cNvSpPr>
            <p:nvPr/>
          </p:nvSpPr>
          <p:spPr bwMode="auto">
            <a:xfrm>
              <a:off x="1595" y="1907"/>
              <a:ext cx="208" cy="515"/>
            </a:xfrm>
            <a:custGeom>
              <a:avLst/>
              <a:gdLst>
                <a:gd name="T0" fmla="*/ 219 w 1040"/>
                <a:gd name="T1" fmla="*/ 0 h 2572"/>
                <a:gd name="T2" fmla="*/ 1040 w 1040"/>
                <a:gd name="T3" fmla="*/ 583 h 2572"/>
                <a:gd name="T4" fmla="*/ 982 w 1040"/>
                <a:gd name="T5" fmla="*/ 2250 h 2572"/>
                <a:gd name="T6" fmla="*/ 895 w 1040"/>
                <a:gd name="T7" fmla="*/ 859 h 2572"/>
                <a:gd name="T8" fmla="*/ 670 w 1040"/>
                <a:gd name="T9" fmla="*/ 480 h 2572"/>
                <a:gd name="T10" fmla="*/ 303 w 1040"/>
                <a:gd name="T11" fmla="*/ 177 h 2572"/>
                <a:gd name="T12" fmla="*/ 219 w 1040"/>
                <a:gd name="T13" fmla="*/ 2572 h 2572"/>
                <a:gd name="T14" fmla="*/ 196 w 1040"/>
                <a:gd name="T15" fmla="*/ 1309 h 2572"/>
                <a:gd name="T16" fmla="*/ 4 w 1040"/>
                <a:gd name="T17" fmla="*/ 1309 h 2572"/>
                <a:gd name="T18" fmla="*/ 4 w 1040"/>
                <a:gd name="T19" fmla="*/ 1268 h 2572"/>
                <a:gd name="T20" fmla="*/ 191 w 1040"/>
                <a:gd name="T21" fmla="*/ 1268 h 2572"/>
                <a:gd name="T22" fmla="*/ 182 w 1040"/>
                <a:gd name="T23" fmla="*/ 1230 h 2572"/>
                <a:gd name="T24" fmla="*/ 4 w 1040"/>
                <a:gd name="T25" fmla="*/ 1225 h 2572"/>
                <a:gd name="T26" fmla="*/ 4 w 1040"/>
                <a:gd name="T27" fmla="*/ 1179 h 2572"/>
                <a:gd name="T28" fmla="*/ 187 w 1040"/>
                <a:gd name="T29" fmla="*/ 1183 h 2572"/>
                <a:gd name="T30" fmla="*/ 182 w 1040"/>
                <a:gd name="T31" fmla="*/ 1127 h 2572"/>
                <a:gd name="T32" fmla="*/ 0 w 1040"/>
                <a:gd name="T33" fmla="*/ 1127 h 2572"/>
                <a:gd name="T34" fmla="*/ 0 w 1040"/>
                <a:gd name="T35" fmla="*/ 1091 h 2572"/>
                <a:gd name="T36" fmla="*/ 182 w 1040"/>
                <a:gd name="T37" fmla="*/ 1076 h 2572"/>
                <a:gd name="T38" fmla="*/ 210 w 1040"/>
                <a:gd name="T39" fmla="*/ 79 h 2572"/>
                <a:gd name="T40" fmla="*/ 260 w 1040"/>
                <a:gd name="T41" fmla="*/ 56 h 2572"/>
                <a:gd name="T42" fmla="*/ 219 w 1040"/>
                <a:gd name="T43" fmla="*/ 0 h 2572"/>
                <a:gd name="T44" fmla="*/ 219 w 1040"/>
                <a:gd name="T45" fmla="*/ 0 h 2572"/>
                <a:gd name="T46" fmla="*/ 219 w 1040"/>
                <a:gd name="T47" fmla="*/ 0 h 2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40" h="2572">
                  <a:moveTo>
                    <a:pt x="219" y="0"/>
                  </a:moveTo>
                  <a:lnTo>
                    <a:pt x="1040" y="583"/>
                  </a:lnTo>
                  <a:lnTo>
                    <a:pt x="982" y="2250"/>
                  </a:lnTo>
                  <a:lnTo>
                    <a:pt x="895" y="859"/>
                  </a:lnTo>
                  <a:lnTo>
                    <a:pt x="670" y="480"/>
                  </a:lnTo>
                  <a:lnTo>
                    <a:pt x="303" y="177"/>
                  </a:lnTo>
                  <a:lnTo>
                    <a:pt x="219" y="2572"/>
                  </a:lnTo>
                  <a:lnTo>
                    <a:pt x="196" y="1309"/>
                  </a:lnTo>
                  <a:lnTo>
                    <a:pt x="4" y="1309"/>
                  </a:lnTo>
                  <a:lnTo>
                    <a:pt x="4" y="1268"/>
                  </a:lnTo>
                  <a:lnTo>
                    <a:pt x="191" y="1268"/>
                  </a:lnTo>
                  <a:lnTo>
                    <a:pt x="182" y="1230"/>
                  </a:lnTo>
                  <a:lnTo>
                    <a:pt x="4" y="1225"/>
                  </a:lnTo>
                  <a:lnTo>
                    <a:pt x="4" y="1179"/>
                  </a:lnTo>
                  <a:lnTo>
                    <a:pt x="187" y="1183"/>
                  </a:lnTo>
                  <a:lnTo>
                    <a:pt x="182" y="1127"/>
                  </a:lnTo>
                  <a:lnTo>
                    <a:pt x="0" y="1127"/>
                  </a:lnTo>
                  <a:lnTo>
                    <a:pt x="0" y="1091"/>
                  </a:lnTo>
                  <a:lnTo>
                    <a:pt x="182" y="1076"/>
                  </a:lnTo>
                  <a:lnTo>
                    <a:pt x="210" y="79"/>
                  </a:lnTo>
                  <a:lnTo>
                    <a:pt x="260" y="56"/>
                  </a:lnTo>
                  <a:lnTo>
                    <a:pt x="219" y="0"/>
                  </a:lnTo>
                  <a:lnTo>
                    <a:pt x="219" y="0"/>
                  </a:lnTo>
                  <a:lnTo>
                    <a:pt x="2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7"/>
            <p:cNvSpPr>
              <a:spLocks/>
            </p:cNvSpPr>
            <p:nvPr/>
          </p:nvSpPr>
          <p:spPr bwMode="auto">
            <a:xfrm>
              <a:off x="1547" y="2366"/>
              <a:ext cx="362" cy="80"/>
            </a:xfrm>
            <a:custGeom>
              <a:avLst/>
              <a:gdLst>
                <a:gd name="T0" fmla="*/ 419 w 1809"/>
                <a:gd name="T1" fmla="*/ 364 h 402"/>
                <a:gd name="T2" fmla="*/ 1206 w 1809"/>
                <a:gd name="T3" fmla="*/ 117 h 402"/>
                <a:gd name="T4" fmla="*/ 1210 w 1809"/>
                <a:gd name="T5" fmla="*/ 0 h 402"/>
                <a:gd name="T6" fmla="*/ 1809 w 1809"/>
                <a:gd name="T7" fmla="*/ 75 h 402"/>
                <a:gd name="T8" fmla="*/ 1540 w 1809"/>
                <a:gd name="T9" fmla="*/ 338 h 402"/>
                <a:gd name="T10" fmla="*/ 461 w 1809"/>
                <a:gd name="T11" fmla="*/ 402 h 402"/>
                <a:gd name="T12" fmla="*/ 0 w 1809"/>
                <a:gd name="T13" fmla="*/ 312 h 402"/>
                <a:gd name="T14" fmla="*/ 419 w 1809"/>
                <a:gd name="T15" fmla="*/ 364 h 402"/>
                <a:gd name="T16" fmla="*/ 419 w 1809"/>
                <a:gd name="T17" fmla="*/ 364 h 402"/>
                <a:gd name="T18" fmla="*/ 419 w 1809"/>
                <a:gd name="T19" fmla="*/ 36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9" h="402">
                  <a:moveTo>
                    <a:pt x="419" y="364"/>
                  </a:moveTo>
                  <a:lnTo>
                    <a:pt x="1206" y="117"/>
                  </a:lnTo>
                  <a:lnTo>
                    <a:pt x="1210" y="0"/>
                  </a:lnTo>
                  <a:lnTo>
                    <a:pt x="1809" y="75"/>
                  </a:lnTo>
                  <a:lnTo>
                    <a:pt x="1540" y="338"/>
                  </a:lnTo>
                  <a:lnTo>
                    <a:pt x="461" y="402"/>
                  </a:lnTo>
                  <a:lnTo>
                    <a:pt x="0" y="312"/>
                  </a:lnTo>
                  <a:lnTo>
                    <a:pt x="419" y="364"/>
                  </a:lnTo>
                  <a:lnTo>
                    <a:pt x="419" y="364"/>
                  </a:lnTo>
                  <a:lnTo>
                    <a:pt x="419" y="3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8"/>
            <p:cNvSpPr>
              <a:spLocks/>
            </p:cNvSpPr>
            <p:nvPr/>
          </p:nvSpPr>
          <p:spPr bwMode="auto">
            <a:xfrm>
              <a:off x="1736" y="2125"/>
              <a:ext cx="46" cy="17"/>
            </a:xfrm>
            <a:custGeom>
              <a:avLst/>
              <a:gdLst>
                <a:gd name="T0" fmla="*/ 0 w 232"/>
                <a:gd name="T1" fmla="*/ 0 h 85"/>
                <a:gd name="T2" fmla="*/ 232 w 232"/>
                <a:gd name="T3" fmla="*/ 38 h 85"/>
                <a:gd name="T4" fmla="*/ 232 w 232"/>
                <a:gd name="T5" fmla="*/ 85 h 85"/>
                <a:gd name="T6" fmla="*/ 0 w 232"/>
                <a:gd name="T7" fmla="*/ 53 h 85"/>
                <a:gd name="T8" fmla="*/ 0 w 232"/>
                <a:gd name="T9" fmla="*/ 0 h 85"/>
                <a:gd name="T10" fmla="*/ 0 w 232"/>
                <a:gd name="T11" fmla="*/ 0 h 85"/>
                <a:gd name="T12" fmla="*/ 0 w 232"/>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232" h="85">
                  <a:moveTo>
                    <a:pt x="0" y="0"/>
                  </a:moveTo>
                  <a:lnTo>
                    <a:pt x="232" y="38"/>
                  </a:lnTo>
                  <a:lnTo>
                    <a:pt x="232" y="85"/>
                  </a:lnTo>
                  <a:lnTo>
                    <a:pt x="0" y="53"/>
                  </a:lnTo>
                  <a:lnTo>
                    <a:pt x="0" y="0"/>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9"/>
            <p:cNvSpPr>
              <a:spLocks/>
            </p:cNvSpPr>
            <p:nvPr/>
          </p:nvSpPr>
          <p:spPr bwMode="auto">
            <a:xfrm>
              <a:off x="1736" y="2148"/>
              <a:ext cx="46" cy="16"/>
            </a:xfrm>
            <a:custGeom>
              <a:avLst/>
              <a:gdLst>
                <a:gd name="T0" fmla="*/ 228 w 228"/>
                <a:gd name="T1" fmla="*/ 31 h 77"/>
                <a:gd name="T2" fmla="*/ 228 w 228"/>
                <a:gd name="T3" fmla="*/ 77 h 77"/>
                <a:gd name="T4" fmla="*/ 0 w 228"/>
                <a:gd name="T5" fmla="*/ 52 h 77"/>
                <a:gd name="T6" fmla="*/ 0 w 228"/>
                <a:gd name="T7" fmla="*/ 0 h 77"/>
                <a:gd name="T8" fmla="*/ 228 w 228"/>
                <a:gd name="T9" fmla="*/ 31 h 77"/>
                <a:gd name="T10" fmla="*/ 228 w 228"/>
                <a:gd name="T11" fmla="*/ 31 h 77"/>
                <a:gd name="T12" fmla="*/ 228 w 228"/>
                <a:gd name="T13" fmla="*/ 31 h 77"/>
              </a:gdLst>
              <a:ahLst/>
              <a:cxnLst>
                <a:cxn ang="0">
                  <a:pos x="T0" y="T1"/>
                </a:cxn>
                <a:cxn ang="0">
                  <a:pos x="T2" y="T3"/>
                </a:cxn>
                <a:cxn ang="0">
                  <a:pos x="T4" y="T5"/>
                </a:cxn>
                <a:cxn ang="0">
                  <a:pos x="T6" y="T7"/>
                </a:cxn>
                <a:cxn ang="0">
                  <a:pos x="T8" y="T9"/>
                </a:cxn>
                <a:cxn ang="0">
                  <a:pos x="T10" y="T11"/>
                </a:cxn>
                <a:cxn ang="0">
                  <a:pos x="T12" y="T13"/>
                </a:cxn>
              </a:cxnLst>
              <a:rect l="0" t="0" r="r" b="b"/>
              <a:pathLst>
                <a:path w="228" h="77">
                  <a:moveTo>
                    <a:pt x="228" y="31"/>
                  </a:moveTo>
                  <a:lnTo>
                    <a:pt x="228" y="77"/>
                  </a:lnTo>
                  <a:lnTo>
                    <a:pt x="0" y="52"/>
                  </a:lnTo>
                  <a:lnTo>
                    <a:pt x="0" y="0"/>
                  </a:lnTo>
                  <a:lnTo>
                    <a:pt x="228" y="31"/>
                  </a:lnTo>
                  <a:lnTo>
                    <a:pt x="228" y="31"/>
                  </a:lnTo>
                  <a:lnTo>
                    <a:pt x="22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0"/>
            <p:cNvSpPr>
              <a:spLocks/>
            </p:cNvSpPr>
            <p:nvPr/>
          </p:nvSpPr>
          <p:spPr bwMode="auto">
            <a:xfrm>
              <a:off x="1736" y="2172"/>
              <a:ext cx="45" cy="14"/>
            </a:xfrm>
            <a:custGeom>
              <a:avLst/>
              <a:gdLst>
                <a:gd name="T0" fmla="*/ 225 w 225"/>
                <a:gd name="T1" fmla="*/ 24 h 71"/>
                <a:gd name="T2" fmla="*/ 225 w 225"/>
                <a:gd name="T3" fmla="*/ 71 h 71"/>
                <a:gd name="T4" fmla="*/ 0 w 225"/>
                <a:gd name="T5" fmla="*/ 54 h 71"/>
                <a:gd name="T6" fmla="*/ 0 w 225"/>
                <a:gd name="T7" fmla="*/ 0 h 71"/>
                <a:gd name="T8" fmla="*/ 225 w 225"/>
                <a:gd name="T9" fmla="*/ 24 h 71"/>
                <a:gd name="T10" fmla="*/ 225 w 225"/>
                <a:gd name="T11" fmla="*/ 24 h 71"/>
                <a:gd name="T12" fmla="*/ 225 w 225"/>
                <a:gd name="T13" fmla="*/ 24 h 71"/>
              </a:gdLst>
              <a:ahLst/>
              <a:cxnLst>
                <a:cxn ang="0">
                  <a:pos x="T0" y="T1"/>
                </a:cxn>
                <a:cxn ang="0">
                  <a:pos x="T2" y="T3"/>
                </a:cxn>
                <a:cxn ang="0">
                  <a:pos x="T4" y="T5"/>
                </a:cxn>
                <a:cxn ang="0">
                  <a:pos x="T6" y="T7"/>
                </a:cxn>
                <a:cxn ang="0">
                  <a:pos x="T8" y="T9"/>
                </a:cxn>
                <a:cxn ang="0">
                  <a:pos x="T10" y="T11"/>
                </a:cxn>
                <a:cxn ang="0">
                  <a:pos x="T12" y="T13"/>
                </a:cxn>
              </a:cxnLst>
              <a:rect l="0" t="0" r="r" b="b"/>
              <a:pathLst>
                <a:path w="225" h="71">
                  <a:moveTo>
                    <a:pt x="225" y="24"/>
                  </a:moveTo>
                  <a:lnTo>
                    <a:pt x="225" y="71"/>
                  </a:lnTo>
                  <a:lnTo>
                    <a:pt x="0" y="54"/>
                  </a:lnTo>
                  <a:lnTo>
                    <a:pt x="0" y="0"/>
                  </a:lnTo>
                  <a:lnTo>
                    <a:pt x="225" y="24"/>
                  </a:lnTo>
                  <a:lnTo>
                    <a:pt x="225" y="24"/>
                  </a:lnTo>
                  <a:lnTo>
                    <a:pt x="225"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1"/>
            <p:cNvSpPr>
              <a:spLocks/>
            </p:cNvSpPr>
            <p:nvPr/>
          </p:nvSpPr>
          <p:spPr bwMode="auto">
            <a:xfrm>
              <a:off x="1736" y="2195"/>
              <a:ext cx="44" cy="13"/>
            </a:xfrm>
            <a:custGeom>
              <a:avLst/>
              <a:gdLst>
                <a:gd name="T0" fmla="*/ 221 w 221"/>
                <a:gd name="T1" fmla="*/ 16 h 63"/>
                <a:gd name="T2" fmla="*/ 221 w 221"/>
                <a:gd name="T3" fmla="*/ 63 h 63"/>
                <a:gd name="T4" fmla="*/ 0 w 221"/>
                <a:gd name="T5" fmla="*/ 52 h 63"/>
                <a:gd name="T6" fmla="*/ 0 w 221"/>
                <a:gd name="T7" fmla="*/ 0 h 63"/>
                <a:gd name="T8" fmla="*/ 221 w 221"/>
                <a:gd name="T9" fmla="*/ 16 h 63"/>
                <a:gd name="T10" fmla="*/ 221 w 221"/>
                <a:gd name="T11" fmla="*/ 16 h 63"/>
                <a:gd name="T12" fmla="*/ 221 w 221"/>
                <a:gd name="T13" fmla="*/ 16 h 63"/>
              </a:gdLst>
              <a:ahLst/>
              <a:cxnLst>
                <a:cxn ang="0">
                  <a:pos x="T0" y="T1"/>
                </a:cxn>
                <a:cxn ang="0">
                  <a:pos x="T2" y="T3"/>
                </a:cxn>
                <a:cxn ang="0">
                  <a:pos x="T4" y="T5"/>
                </a:cxn>
                <a:cxn ang="0">
                  <a:pos x="T6" y="T7"/>
                </a:cxn>
                <a:cxn ang="0">
                  <a:pos x="T8" y="T9"/>
                </a:cxn>
                <a:cxn ang="0">
                  <a:pos x="T10" y="T11"/>
                </a:cxn>
                <a:cxn ang="0">
                  <a:pos x="T12" y="T13"/>
                </a:cxn>
              </a:cxnLst>
              <a:rect l="0" t="0" r="r" b="b"/>
              <a:pathLst>
                <a:path w="221" h="63">
                  <a:moveTo>
                    <a:pt x="221" y="16"/>
                  </a:moveTo>
                  <a:lnTo>
                    <a:pt x="221" y="63"/>
                  </a:lnTo>
                  <a:lnTo>
                    <a:pt x="0" y="52"/>
                  </a:lnTo>
                  <a:lnTo>
                    <a:pt x="0" y="0"/>
                  </a:lnTo>
                  <a:lnTo>
                    <a:pt x="221" y="16"/>
                  </a:lnTo>
                  <a:lnTo>
                    <a:pt x="221" y="16"/>
                  </a:lnTo>
                  <a:lnTo>
                    <a:pt x="22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2"/>
            <p:cNvSpPr>
              <a:spLocks/>
            </p:cNvSpPr>
            <p:nvPr/>
          </p:nvSpPr>
          <p:spPr bwMode="auto">
            <a:xfrm>
              <a:off x="1736" y="2219"/>
              <a:ext cx="43" cy="11"/>
            </a:xfrm>
            <a:custGeom>
              <a:avLst/>
              <a:gdLst>
                <a:gd name="T0" fmla="*/ 217 w 217"/>
                <a:gd name="T1" fmla="*/ 8 h 56"/>
                <a:gd name="T2" fmla="*/ 217 w 217"/>
                <a:gd name="T3" fmla="*/ 56 h 56"/>
                <a:gd name="T4" fmla="*/ 0 w 217"/>
                <a:gd name="T5" fmla="*/ 53 h 56"/>
                <a:gd name="T6" fmla="*/ 0 w 217"/>
                <a:gd name="T7" fmla="*/ 0 h 56"/>
                <a:gd name="T8" fmla="*/ 217 w 217"/>
                <a:gd name="T9" fmla="*/ 8 h 56"/>
                <a:gd name="T10" fmla="*/ 217 w 217"/>
                <a:gd name="T11" fmla="*/ 8 h 56"/>
                <a:gd name="T12" fmla="*/ 217 w 217"/>
                <a:gd name="T13" fmla="*/ 8 h 56"/>
              </a:gdLst>
              <a:ahLst/>
              <a:cxnLst>
                <a:cxn ang="0">
                  <a:pos x="T0" y="T1"/>
                </a:cxn>
                <a:cxn ang="0">
                  <a:pos x="T2" y="T3"/>
                </a:cxn>
                <a:cxn ang="0">
                  <a:pos x="T4" y="T5"/>
                </a:cxn>
                <a:cxn ang="0">
                  <a:pos x="T6" y="T7"/>
                </a:cxn>
                <a:cxn ang="0">
                  <a:pos x="T8" y="T9"/>
                </a:cxn>
                <a:cxn ang="0">
                  <a:pos x="T10" y="T11"/>
                </a:cxn>
                <a:cxn ang="0">
                  <a:pos x="T12" y="T13"/>
                </a:cxn>
              </a:cxnLst>
              <a:rect l="0" t="0" r="r" b="b"/>
              <a:pathLst>
                <a:path w="217" h="56">
                  <a:moveTo>
                    <a:pt x="217" y="8"/>
                  </a:moveTo>
                  <a:lnTo>
                    <a:pt x="217" y="56"/>
                  </a:lnTo>
                  <a:lnTo>
                    <a:pt x="0" y="53"/>
                  </a:lnTo>
                  <a:lnTo>
                    <a:pt x="0" y="0"/>
                  </a:lnTo>
                  <a:lnTo>
                    <a:pt x="217" y="8"/>
                  </a:lnTo>
                  <a:lnTo>
                    <a:pt x="217" y="8"/>
                  </a:lnTo>
                  <a:lnTo>
                    <a:pt x="2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3"/>
            <p:cNvSpPr>
              <a:spLocks/>
            </p:cNvSpPr>
            <p:nvPr/>
          </p:nvSpPr>
          <p:spPr bwMode="auto">
            <a:xfrm>
              <a:off x="1736" y="2242"/>
              <a:ext cx="43" cy="11"/>
            </a:xfrm>
            <a:custGeom>
              <a:avLst/>
              <a:gdLst>
                <a:gd name="T0" fmla="*/ 214 w 214"/>
                <a:gd name="T1" fmla="*/ 1 h 55"/>
                <a:gd name="T2" fmla="*/ 214 w 214"/>
                <a:gd name="T3" fmla="*/ 49 h 55"/>
                <a:gd name="T4" fmla="*/ 0 w 214"/>
                <a:gd name="T5" fmla="*/ 55 h 55"/>
                <a:gd name="T6" fmla="*/ 0 w 214"/>
                <a:gd name="T7" fmla="*/ 0 h 55"/>
                <a:gd name="T8" fmla="*/ 214 w 214"/>
                <a:gd name="T9" fmla="*/ 1 h 55"/>
                <a:gd name="T10" fmla="*/ 214 w 214"/>
                <a:gd name="T11" fmla="*/ 1 h 55"/>
                <a:gd name="T12" fmla="*/ 214 w 214"/>
                <a:gd name="T13" fmla="*/ 1 h 55"/>
              </a:gdLst>
              <a:ahLst/>
              <a:cxnLst>
                <a:cxn ang="0">
                  <a:pos x="T0" y="T1"/>
                </a:cxn>
                <a:cxn ang="0">
                  <a:pos x="T2" y="T3"/>
                </a:cxn>
                <a:cxn ang="0">
                  <a:pos x="T4" y="T5"/>
                </a:cxn>
                <a:cxn ang="0">
                  <a:pos x="T6" y="T7"/>
                </a:cxn>
                <a:cxn ang="0">
                  <a:pos x="T8" y="T9"/>
                </a:cxn>
                <a:cxn ang="0">
                  <a:pos x="T10" y="T11"/>
                </a:cxn>
                <a:cxn ang="0">
                  <a:pos x="T12" y="T13"/>
                </a:cxn>
              </a:cxnLst>
              <a:rect l="0" t="0" r="r" b="b"/>
              <a:pathLst>
                <a:path w="214" h="55">
                  <a:moveTo>
                    <a:pt x="214" y="1"/>
                  </a:moveTo>
                  <a:lnTo>
                    <a:pt x="214" y="49"/>
                  </a:lnTo>
                  <a:lnTo>
                    <a:pt x="0" y="55"/>
                  </a:lnTo>
                  <a:lnTo>
                    <a:pt x="0" y="0"/>
                  </a:lnTo>
                  <a:lnTo>
                    <a:pt x="214" y="1"/>
                  </a:lnTo>
                  <a:lnTo>
                    <a:pt x="214" y="1"/>
                  </a:lnTo>
                  <a:lnTo>
                    <a:pt x="214"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4"/>
            <p:cNvSpPr>
              <a:spLocks/>
            </p:cNvSpPr>
            <p:nvPr/>
          </p:nvSpPr>
          <p:spPr bwMode="auto">
            <a:xfrm>
              <a:off x="1736" y="2264"/>
              <a:ext cx="42" cy="12"/>
            </a:xfrm>
            <a:custGeom>
              <a:avLst/>
              <a:gdLst>
                <a:gd name="T0" fmla="*/ 210 w 210"/>
                <a:gd name="T1" fmla="*/ 0 h 61"/>
                <a:gd name="T2" fmla="*/ 210 w 210"/>
                <a:gd name="T3" fmla="*/ 48 h 61"/>
                <a:gd name="T4" fmla="*/ 0 w 210"/>
                <a:gd name="T5" fmla="*/ 61 h 61"/>
                <a:gd name="T6" fmla="*/ 0 w 210"/>
                <a:gd name="T7" fmla="*/ 6 h 61"/>
                <a:gd name="T8" fmla="*/ 210 w 210"/>
                <a:gd name="T9" fmla="*/ 0 h 61"/>
                <a:gd name="T10" fmla="*/ 210 w 210"/>
                <a:gd name="T11" fmla="*/ 0 h 61"/>
                <a:gd name="T12" fmla="*/ 210 w 210"/>
                <a:gd name="T13" fmla="*/ 0 h 61"/>
              </a:gdLst>
              <a:ahLst/>
              <a:cxnLst>
                <a:cxn ang="0">
                  <a:pos x="T0" y="T1"/>
                </a:cxn>
                <a:cxn ang="0">
                  <a:pos x="T2" y="T3"/>
                </a:cxn>
                <a:cxn ang="0">
                  <a:pos x="T4" y="T5"/>
                </a:cxn>
                <a:cxn ang="0">
                  <a:pos x="T6" y="T7"/>
                </a:cxn>
                <a:cxn ang="0">
                  <a:pos x="T8" y="T9"/>
                </a:cxn>
                <a:cxn ang="0">
                  <a:pos x="T10" y="T11"/>
                </a:cxn>
                <a:cxn ang="0">
                  <a:pos x="T12" y="T13"/>
                </a:cxn>
              </a:cxnLst>
              <a:rect l="0" t="0" r="r" b="b"/>
              <a:pathLst>
                <a:path w="210" h="61">
                  <a:moveTo>
                    <a:pt x="210" y="0"/>
                  </a:moveTo>
                  <a:lnTo>
                    <a:pt x="210" y="48"/>
                  </a:lnTo>
                  <a:lnTo>
                    <a:pt x="0" y="61"/>
                  </a:lnTo>
                  <a:lnTo>
                    <a:pt x="0" y="6"/>
                  </a:lnTo>
                  <a:lnTo>
                    <a:pt x="210" y="0"/>
                  </a:lnTo>
                  <a:lnTo>
                    <a:pt x="210" y="0"/>
                  </a:lnTo>
                  <a:lnTo>
                    <a:pt x="2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5"/>
            <p:cNvSpPr>
              <a:spLocks/>
            </p:cNvSpPr>
            <p:nvPr/>
          </p:nvSpPr>
          <p:spPr bwMode="auto">
            <a:xfrm>
              <a:off x="1736" y="2286"/>
              <a:ext cx="42" cy="14"/>
            </a:xfrm>
            <a:custGeom>
              <a:avLst/>
              <a:gdLst>
                <a:gd name="T0" fmla="*/ 208 w 208"/>
                <a:gd name="T1" fmla="*/ 0 h 69"/>
                <a:gd name="T2" fmla="*/ 208 w 208"/>
                <a:gd name="T3" fmla="*/ 48 h 69"/>
                <a:gd name="T4" fmla="*/ 0 w 208"/>
                <a:gd name="T5" fmla="*/ 69 h 69"/>
                <a:gd name="T6" fmla="*/ 0 w 208"/>
                <a:gd name="T7" fmla="*/ 15 h 69"/>
                <a:gd name="T8" fmla="*/ 208 w 208"/>
                <a:gd name="T9" fmla="*/ 0 h 69"/>
                <a:gd name="T10" fmla="*/ 208 w 208"/>
                <a:gd name="T11" fmla="*/ 0 h 69"/>
                <a:gd name="T12" fmla="*/ 208 w 208"/>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208" h="69">
                  <a:moveTo>
                    <a:pt x="208" y="0"/>
                  </a:moveTo>
                  <a:lnTo>
                    <a:pt x="208" y="48"/>
                  </a:lnTo>
                  <a:lnTo>
                    <a:pt x="0" y="69"/>
                  </a:lnTo>
                  <a:lnTo>
                    <a:pt x="0" y="15"/>
                  </a:lnTo>
                  <a:lnTo>
                    <a:pt x="208" y="0"/>
                  </a:lnTo>
                  <a:lnTo>
                    <a:pt x="208" y="0"/>
                  </a:lnTo>
                  <a:lnTo>
                    <a:pt x="2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36"/>
            <p:cNvSpPr>
              <a:spLocks/>
            </p:cNvSpPr>
            <p:nvPr/>
          </p:nvSpPr>
          <p:spPr bwMode="auto">
            <a:xfrm>
              <a:off x="1736" y="2308"/>
              <a:ext cx="41" cy="15"/>
            </a:xfrm>
            <a:custGeom>
              <a:avLst/>
              <a:gdLst>
                <a:gd name="T0" fmla="*/ 204 w 204"/>
                <a:gd name="T1" fmla="*/ 0 h 75"/>
                <a:gd name="T2" fmla="*/ 204 w 204"/>
                <a:gd name="T3" fmla="*/ 46 h 75"/>
                <a:gd name="T4" fmla="*/ 0 w 204"/>
                <a:gd name="T5" fmla="*/ 75 h 75"/>
                <a:gd name="T6" fmla="*/ 0 w 204"/>
                <a:gd name="T7" fmla="*/ 20 h 75"/>
                <a:gd name="T8" fmla="*/ 204 w 204"/>
                <a:gd name="T9" fmla="*/ 0 h 75"/>
                <a:gd name="T10" fmla="*/ 204 w 204"/>
                <a:gd name="T11" fmla="*/ 0 h 75"/>
                <a:gd name="T12" fmla="*/ 204 w 204"/>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204" h="75">
                  <a:moveTo>
                    <a:pt x="204" y="0"/>
                  </a:moveTo>
                  <a:lnTo>
                    <a:pt x="204" y="46"/>
                  </a:lnTo>
                  <a:lnTo>
                    <a:pt x="0" y="75"/>
                  </a:lnTo>
                  <a:lnTo>
                    <a:pt x="0" y="20"/>
                  </a:lnTo>
                  <a:lnTo>
                    <a:pt x="204" y="0"/>
                  </a:lnTo>
                  <a:lnTo>
                    <a:pt x="204" y="0"/>
                  </a:lnTo>
                  <a:lnTo>
                    <a:pt x="20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37"/>
            <p:cNvSpPr>
              <a:spLocks/>
            </p:cNvSpPr>
            <p:nvPr/>
          </p:nvSpPr>
          <p:spPr bwMode="auto">
            <a:xfrm>
              <a:off x="1736" y="2330"/>
              <a:ext cx="40" cy="17"/>
            </a:xfrm>
            <a:custGeom>
              <a:avLst/>
              <a:gdLst>
                <a:gd name="T0" fmla="*/ 201 w 201"/>
                <a:gd name="T1" fmla="*/ 0 h 84"/>
                <a:gd name="T2" fmla="*/ 201 w 201"/>
                <a:gd name="T3" fmla="*/ 47 h 84"/>
                <a:gd name="T4" fmla="*/ 0 w 201"/>
                <a:gd name="T5" fmla="*/ 84 h 84"/>
                <a:gd name="T6" fmla="*/ 0 w 201"/>
                <a:gd name="T7" fmla="*/ 28 h 84"/>
                <a:gd name="T8" fmla="*/ 201 w 201"/>
                <a:gd name="T9" fmla="*/ 0 h 84"/>
                <a:gd name="T10" fmla="*/ 201 w 201"/>
                <a:gd name="T11" fmla="*/ 0 h 84"/>
                <a:gd name="T12" fmla="*/ 201 w 201"/>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201" h="84">
                  <a:moveTo>
                    <a:pt x="201" y="0"/>
                  </a:moveTo>
                  <a:lnTo>
                    <a:pt x="201" y="47"/>
                  </a:lnTo>
                  <a:lnTo>
                    <a:pt x="0" y="84"/>
                  </a:lnTo>
                  <a:lnTo>
                    <a:pt x="0" y="28"/>
                  </a:lnTo>
                  <a:lnTo>
                    <a:pt x="201" y="0"/>
                  </a:lnTo>
                  <a:lnTo>
                    <a:pt x="201" y="0"/>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38"/>
            <p:cNvSpPr>
              <a:spLocks/>
            </p:cNvSpPr>
            <p:nvPr/>
          </p:nvSpPr>
          <p:spPr bwMode="auto">
            <a:xfrm>
              <a:off x="1736" y="2352"/>
              <a:ext cx="39" cy="18"/>
            </a:xfrm>
            <a:custGeom>
              <a:avLst/>
              <a:gdLst>
                <a:gd name="T0" fmla="*/ 197 w 197"/>
                <a:gd name="T1" fmla="*/ 0 h 92"/>
                <a:gd name="T2" fmla="*/ 197 w 197"/>
                <a:gd name="T3" fmla="*/ 46 h 92"/>
                <a:gd name="T4" fmla="*/ 0 w 197"/>
                <a:gd name="T5" fmla="*/ 92 h 92"/>
                <a:gd name="T6" fmla="*/ 0 w 197"/>
                <a:gd name="T7" fmla="*/ 36 h 92"/>
                <a:gd name="T8" fmla="*/ 197 w 197"/>
                <a:gd name="T9" fmla="*/ 0 h 92"/>
                <a:gd name="T10" fmla="*/ 197 w 197"/>
                <a:gd name="T11" fmla="*/ 0 h 92"/>
                <a:gd name="T12" fmla="*/ 197 w 197"/>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97" h="92">
                  <a:moveTo>
                    <a:pt x="197" y="0"/>
                  </a:moveTo>
                  <a:lnTo>
                    <a:pt x="197" y="46"/>
                  </a:lnTo>
                  <a:lnTo>
                    <a:pt x="0" y="92"/>
                  </a:lnTo>
                  <a:lnTo>
                    <a:pt x="0" y="36"/>
                  </a:lnTo>
                  <a:lnTo>
                    <a:pt x="197" y="0"/>
                  </a:lnTo>
                  <a:lnTo>
                    <a:pt x="197" y="0"/>
                  </a:lnTo>
                  <a:lnTo>
                    <a:pt x="1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9"/>
            <p:cNvSpPr>
              <a:spLocks/>
            </p:cNvSpPr>
            <p:nvPr/>
          </p:nvSpPr>
          <p:spPr bwMode="auto">
            <a:xfrm>
              <a:off x="1736" y="2374"/>
              <a:ext cx="39" cy="20"/>
            </a:xfrm>
            <a:custGeom>
              <a:avLst/>
              <a:gdLst>
                <a:gd name="T0" fmla="*/ 194 w 194"/>
                <a:gd name="T1" fmla="*/ 0 h 100"/>
                <a:gd name="T2" fmla="*/ 194 w 194"/>
                <a:gd name="T3" fmla="*/ 48 h 100"/>
                <a:gd name="T4" fmla="*/ 0 w 194"/>
                <a:gd name="T5" fmla="*/ 100 h 100"/>
                <a:gd name="T6" fmla="*/ 0 w 194"/>
                <a:gd name="T7" fmla="*/ 43 h 100"/>
                <a:gd name="T8" fmla="*/ 194 w 194"/>
                <a:gd name="T9" fmla="*/ 0 h 100"/>
                <a:gd name="T10" fmla="*/ 194 w 194"/>
                <a:gd name="T11" fmla="*/ 0 h 100"/>
                <a:gd name="T12" fmla="*/ 194 w 194"/>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194" h="100">
                  <a:moveTo>
                    <a:pt x="194" y="0"/>
                  </a:moveTo>
                  <a:lnTo>
                    <a:pt x="194" y="48"/>
                  </a:lnTo>
                  <a:lnTo>
                    <a:pt x="0" y="100"/>
                  </a:lnTo>
                  <a:lnTo>
                    <a:pt x="0" y="43"/>
                  </a:lnTo>
                  <a:lnTo>
                    <a:pt x="194" y="0"/>
                  </a:lnTo>
                  <a:lnTo>
                    <a:pt x="194" y="0"/>
                  </a:lnTo>
                  <a:lnTo>
                    <a:pt x="1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8" name="Oval 64"/>
          <p:cNvSpPr>
            <a:spLocks noChangeArrowheads="1"/>
          </p:cNvSpPr>
          <p:nvPr/>
        </p:nvSpPr>
        <p:spPr bwMode="auto">
          <a:xfrm>
            <a:off x="1377974" y="4165320"/>
            <a:ext cx="1743695" cy="1693746"/>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10" name="Oval 65"/>
          <p:cNvSpPr>
            <a:spLocks noChangeArrowheads="1"/>
          </p:cNvSpPr>
          <p:nvPr/>
        </p:nvSpPr>
        <p:spPr bwMode="auto">
          <a:xfrm>
            <a:off x="7597859" y="3600944"/>
            <a:ext cx="1279525" cy="1538289"/>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111" name="Line 73"/>
          <p:cNvSpPr>
            <a:spLocks noChangeShapeType="1"/>
          </p:cNvSpPr>
          <p:nvPr/>
        </p:nvSpPr>
        <p:spPr bwMode="auto">
          <a:xfrm flipV="1">
            <a:off x="2895600" y="4165319"/>
            <a:ext cx="946150" cy="271743"/>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112" name="Line 73"/>
          <p:cNvSpPr>
            <a:spLocks noChangeShapeType="1"/>
          </p:cNvSpPr>
          <p:nvPr/>
        </p:nvSpPr>
        <p:spPr bwMode="auto">
          <a:xfrm flipH="1">
            <a:off x="2386806" y="3978274"/>
            <a:ext cx="69057" cy="187044"/>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p>
        </p:txBody>
      </p:sp>
      <p:sp>
        <p:nvSpPr>
          <p:cNvPr id="29" name="Date Placeholder 28"/>
          <p:cNvSpPr>
            <a:spLocks noGrp="1"/>
          </p:cNvSpPr>
          <p:nvPr>
            <p:ph type="dt" sz="quarter" idx="10"/>
          </p:nvPr>
        </p:nvSpPr>
        <p:spPr/>
        <p:txBody>
          <a:bodyPr/>
          <a:lstStyle/>
          <a:p>
            <a:fld id="{21B76709-DD58-41C6-AAEF-7960E418DFB7}" type="datetime4">
              <a:rPr lang="en-US" smtClean="0"/>
              <a:t>December 30, 2012</a:t>
            </a:fld>
            <a:endParaRPr lang="en-US"/>
          </a:p>
        </p:txBody>
      </p:sp>
      <p:sp>
        <p:nvSpPr>
          <p:cNvPr id="30" name="Slide Number Placeholder 29"/>
          <p:cNvSpPr>
            <a:spLocks noGrp="1"/>
          </p:cNvSpPr>
          <p:nvPr>
            <p:ph type="sldNum" sz="quarter" idx="11"/>
          </p:nvPr>
        </p:nvSpPr>
        <p:spPr/>
        <p:txBody>
          <a:bodyPr/>
          <a:lstStyle/>
          <a:p>
            <a:fld id="{7F854B47-F7CE-46EA-8C82-7BC8B313431D}" type="slidenum">
              <a:rPr lang="en-US" smtClean="0"/>
              <a:pPr/>
              <a:t>15</a:t>
            </a:fld>
            <a:endParaRPr lang="en-US"/>
          </a:p>
        </p:txBody>
      </p:sp>
    </p:spTree>
    <p:extLst>
      <p:ext uri="{BB962C8B-B14F-4D97-AF65-F5344CB8AC3E}">
        <p14:creationId xmlns:p14="http://schemas.microsoft.com/office/powerpoint/2010/main" val="1402745947"/>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8100"/>
            <a:ext cx="7772400" cy="863600"/>
          </a:xfrm>
        </p:spPr>
        <p:txBody>
          <a:bodyPr/>
          <a:lstStyle/>
          <a:p>
            <a:pPr eaLnBrk="1" hangingPunct="1">
              <a:defRPr/>
            </a:pPr>
            <a:r>
              <a:rPr lang="en-US" dirty="0" smtClean="0"/>
              <a:t>Audit Log - Accountability</a:t>
            </a:r>
          </a:p>
        </p:txBody>
      </p:sp>
      <p:sp>
        <p:nvSpPr>
          <p:cNvPr id="23555" name="Rectangle 3"/>
          <p:cNvSpPr>
            <a:spLocks noGrp="1" noChangeArrowheads="1"/>
          </p:cNvSpPr>
          <p:nvPr>
            <p:ph type="body" idx="1"/>
          </p:nvPr>
        </p:nvSpPr>
        <p:spPr>
          <a:xfrm>
            <a:off x="0" y="1066800"/>
            <a:ext cx="9144000" cy="5257800"/>
          </a:xfrm>
        </p:spPr>
        <p:txBody>
          <a:bodyPr/>
          <a:lstStyle/>
          <a:p>
            <a:pPr eaLnBrk="1" hangingPunct="1">
              <a:defRPr/>
            </a:pPr>
            <a:r>
              <a:rPr lang="en-US" dirty="0" smtClean="0"/>
              <a:t>Mitigation against unauthorized use</a:t>
            </a:r>
          </a:p>
          <a:p>
            <a:pPr lvl="1" eaLnBrk="1" hangingPunct="1">
              <a:defRPr/>
            </a:pPr>
            <a:r>
              <a:rPr lang="en-US" dirty="0" smtClean="0"/>
              <a:t>Investigate Audit log for patterns and behavior outside policy. Enforce policy</a:t>
            </a:r>
          </a:p>
          <a:p>
            <a:pPr lvl="1" eaLnBrk="1" hangingPunct="1">
              <a:defRPr/>
            </a:pPr>
            <a:r>
              <a:rPr lang="en-US" dirty="0" smtClean="0"/>
              <a:t>Secure Node requires appropriate Access Controls to enforce at the enterprise by XDS Source and Consumers</a:t>
            </a:r>
          </a:p>
          <a:p>
            <a:pPr eaLnBrk="1" hangingPunct="1">
              <a:defRPr/>
            </a:pPr>
            <a:r>
              <a:rPr lang="en-US" dirty="0" smtClean="0"/>
              <a:t>Investigation of patient complaints</a:t>
            </a:r>
          </a:p>
          <a:p>
            <a:pPr lvl="1" eaLnBrk="1" hangingPunct="1">
              <a:defRPr/>
            </a:pPr>
            <a:r>
              <a:rPr lang="en-US" dirty="0" smtClean="0"/>
              <a:t>Investigate Audit log for specific evidence</a:t>
            </a:r>
          </a:p>
          <a:p>
            <a:pPr lvl="1" eaLnBrk="1" hangingPunct="1">
              <a:defRPr/>
            </a:pPr>
            <a:r>
              <a:rPr lang="en-US" dirty="0" smtClean="0"/>
              <a:t>ATNA Audit Repositories can filter and auto-forward</a:t>
            </a:r>
          </a:p>
          <a:p>
            <a:pPr eaLnBrk="1" hangingPunct="1">
              <a:defRPr/>
            </a:pPr>
            <a:r>
              <a:rPr lang="en-US" dirty="0" smtClean="0"/>
              <a:t>Support an Accounting of Disclosures</a:t>
            </a:r>
          </a:p>
          <a:p>
            <a:pPr lvl="1" eaLnBrk="1" hangingPunct="1">
              <a:defRPr/>
            </a:pPr>
            <a:r>
              <a:rPr lang="en-US" dirty="0" smtClean="0"/>
              <a:t>ATNA Report is informed by XDS-Export + XDS-Import</a:t>
            </a:r>
          </a:p>
        </p:txBody>
      </p:sp>
      <p:sp>
        <p:nvSpPr>
          <p:cNvPr id="2" name="Date Placeholder 1"/>
          <p:cNvSpPr>
            <a:spLocks noGrp="1"/>
          </p:cNvSpPr>
          <p:nvPr>
            <p:ph type="dt" sz="quarter" idx="10"/>
          </p:nvPr>
        </p:nvSpPr>
        <p:spPr/>
        <p:txBody>
          <a:bodyPr/>
          <a:lstStyle/>
          <a:p>
            <a:fld id="{3B8B002B-D0F4-451F-B374-667AC41F50A2}"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16</a:t>
            </a:fld>
            <a:endParaRPr lang="en-US"/>
          </a:p>
        </p:txBody>
      </p:sp>
    </p:spTree>
    <p:extLst>
      <p:ext uri="{BB962C8B-B14F-4D97-AF65-F5344CB8AC3E}">
        <p14:creationId xmlns:p14="http://schemas.microsoft.com/office/powerpoint/2010/main" val="49556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4294967295"/>
          </p:nvPr>
        </p:nvSpPr>
        <p:spPr>
          <a:xfrm>
            <a:off x="7626350" y="6337300"/>
            <a:ext cx="1295400" cy="457200"/>
          </a:xfrm>
          <a:prstGeom prst="rect">
            <a:avLst/>
          </a:prstGeom>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44B3A6A-1C5E-4EBA-8E1E-39A62C09F213}" type="slidenum">
              <a:rPr lang="en-US">
                <a:latin typeface="Times New Roman" pitchFamily="18" charset="0"/>
              </a:rPr>
              <a:pPr eaLnBrk="1" hangingPunct="1"/>
              <a:t>17</a:t>
            </a:fld>
            <a:endParaRPr lang="en-US">
              <a:latin typeface="Times New Roman" pitchFamily="18" charset="0"/>
            </a:endParaRPr>
          </a:p>
        </p:txBody>
      </p:sp>
      <p:sp>
        <p:nvSpPr>
          <p:cNvPr id="32895" name="AutoShape 3"/>
          <p:cNvSpPr>
            <a:spLocks noChangeArrowheads="1"/>
          </p:cNvSpPr>
          <p:nvPr/>
        </p:nvSpPr>
        <p:spPr bwMode="auto">
          <a:xfrm>
            <a:off x="273050" y="1049338"/>
            <a:ext cx="8585200" cy="5351462"/>
          </a:xfrm>
          <a:prstGeom prst="roundRect">
            <a:avLst>
              <a:gd name="adj" fmla="val 3125"/>
            </a:avLst>
          </a:prstGeom>
          <a:solidFill>
            <a:srgbClr val="0000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latin typeface="Times" pitchFamily="18" charset="0"/>
            </a:endParaRPr>
          </a:p>
        </p:txBody>
      </p:sp>
      <p:sp>
        <p:nvSpPr>
          <p:cNvPr id="32896" name="Rectangle 4"/>
          <p:cNvSpPr>
            <a:spLocks noChangeArrowheads="1"/>
          </p:cNvSpPr>
          <p:nvPr/>
        </p:nvSpPr>
        <p:spPr bwMode="auto">
          <a:xfrm>
            <a:off x="3234531" y="1144587"/>
            <a:ext cx="3649663" cy="263525"/>
          </a:xfrm>
          <a:prstGeom prst="rect">
            <a:avLst/>
          </a:prstGeom>
          <a:solidFill>
            <a:srgbClr val="0000FF"/>
          </a:solidFill>
          <a:ln>
            <a:noFill/>
          </a:ln>
          <a:effectLst/>
          <a:extLs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600" b="1" i="1" dirty="0" smtClean="0">
                <a:latin typeface="GE Inspira" pitchFamily="34" charset="0"/>
              </a:rPr>
              <a:t>HIE boundary</a:t>
            </a:r>
            <a:endParaRPr lang="en-US" sz="1600" b="1" i="1" dirty="0">
              <a:latin typeface="GE Inspira" pitchFamily="34" charset="0"/>
            </a:endParaRPr>
          </a:p>
        </p:txBody>
      </p:sp>
      <p:sp>
        <p:nvSpPr>
          <p:cNvPr id="32772" name="AutoShape 24"/>
          <p:cNvSpPr>
            <a:spLocks noChangeArrowheads="1"/>
          </p:cNvSpPr>
          <p:nvPr/>
        </p:nvSpPr>
        <p:spPr bwMode="auto">
          <a:xfrm>
            <a:off x="2971800" y="1519238"/>
            <a:ext cx="5735638" cy="4805362"/>
          </a:xfrm>
          <a:prstGeom prst="roundRect">
            <a:avLst>
              <a:gd name="adj" fmla="val 7231"/>
            </a:avLst>
          </a:prstGeom>
          <a:solidFill>
            <a:srgbClr val="FFFFFF"/>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AutoShape 6"/>
          <p:cNvSpPr>
            <a:spLocks noChangeArrowheads="1"/>
          </p:cNvSpPr>
          <p:nvPr/>
        </p:nvSpPr>
        <p:spPr bwMode="auto">
          <a:xfrm>
            <a:off x="407988" y="3040063"/>
            <a:ext cx="2382837" cy="3132137"/>
          </a:xfrm>
          <a:prstGeom prst="roundRect">
            <a:avLst>
              <a:gd name="adj" fmla="val 7231"/>
            </a:avLst>
          </a:prstGeom>
          <a:solidFill>
            <a:srgbClr val="FFFFFF"/>
          </a:solidFill>
          <a:ln w="19050">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4" name="Freeform 7"/>
          <p:cNvSpPr>
            <a:spLocks/>
          </p:cNvSpPr>
          <p:nvPr/>
        </p:nvSpPr>
        <p:spPr bwMode="auto">
          <a:xfrm>
            <a:off x="2038350" y="5402263"/>
            <a:ext cx="3175" cy="1587"/>
          </a:xfrm>
          <a:custGeom>
            <a:avLst/>
            <a:gdLst>
              <a:gd name="T0" fmla="*/ 1588 w 2"/>
              <a:gd name="T1" fmla="*/ 0 h 1"/>
              <a:gd name="T2" fmla="*/ 1588 w 2"/>
              <a:gd name="T3" fmla="*/ 0 h 1"/>
              <a:gd name="T4" fmla="*/ 1588 w 2"/>
              <a:gd name="T5" fmla="*/ 0 h 1"/>
              <a:gd name="T6" fmla="*/ 0 w 2"/>
              <a:gd name="T7" fmla="*/ 0 h 1"/>
              <a:gd name="T8" fmla="*/ 0 w 2"/>
              <a:gd name="T9" fmla="*/ 1587 h 1"/>
              <a:gd name="T10" fmla="*/ 0 w 2"/>
              <a:gd name="T11" fmla="*/ 1587 h 1"/>
              <a:gd name="T12" fmla="*/ 1588 w 2"/>
              <a:gd name="T13" fmla="*/ 1587 h 1"/>
              <a:gd name="T14" fmla="*/ 1588 w 2"/>
              <a:gd name="T15" fmla="*/ 1587 h 1"/>
              <a:gd name="T16" fmla="*/ 1588 w 2"/>
              <a:gd name="T17" fmla="*/ 1587 h 1"/>
              <a:gd name="T18" fmla="*/ 1588 w 2"/>
              <a:gd name="T19" fmla="*/ 1587 h 1"/>
              <a:gd name="T20" fmla="*/ 1588 w 2"/>
              <a:gd name="T21" fmla="*/ 1587 h 1"/>
              <a:gd name="T22" fmla="*/ 3175 w 2"/>
              <a:gd name="T23" fmla="*/ 1587 h 1"/>
              <a:gd name="T24" fmla="*/ 3175 w 2"/>
              <a:gd name="T25" fmla="*/ 1587 h 1"/>
              <a:gd name="T26" fmla="*/ 3175 w 2"/>
              <a:gd name="T27" fmla="*/ 1587 h 1"/>
              <a:gd name="T28" fmla="*/ 3175 w 2"/>
              <a:gd name="T29" fmla="*/ 1587 h 1"/>
              <a:gd name="T30" fmla="*/ 3175 w 2"/>
              <a:gd name="T31" fmla="*/ 1587 h 1"/>
              <a:gd name="T32" fmla="*/ 3175 w 2"/>
              <a:gd name="T33" fmla="*/ 1587 h 1"/>
              <a:gd name="T34" fmla="*/ 3175 w 2"/>
              <a:gd name="T35" fmla="*/ 1587 h 1"/>
              <a:gd name="T36" fmla="*/ 3175 w 2"/>
              <a:gd name="T37" fmla="*/ 0 h 1"/>
              <a:gd name="T38" fmla="*/ 3175 w 2"/>
              <a:gd name="T39" fmla="*/ 0 h 1"/>
              <a:gd name="T40" fmla="*/ 3175 w 2"/>
              <a:gd name="T41" fmla="*/ 0 h 1"/>
              <a:gd name="T42" fmla="*/ 3175 w 2"/>
              <a:gd name="T43" fmla="*/ 0 h 1"/>
              <a:gd name="T44" fmla="*/ 3175 w 2"/>
              <a:gd name="T45" fmla="*/ 0 h 1"/>
              <a:gd name="T46" fmla="*/ 3175 w 2"/>
              <a:gd name="T47" fmla="*/ 0 h 1"/>
              <a:gd name="T48" fmla="*/ 3175 w 2"/>
              <a:gd name="T49" fmla="*/ 0 h 1"/>
              <a:gd name="T50" fmla="*/ 3175 w 2"/>
              <a:gd name="T51" fmla="*/ 0 h 1"/>
              <a:gd name="T52" fmla="*/ 1588 w 2"/>
              <a:gd name="T53" fmla="*/ 0 h 1"/>
              <a:gd name="T54" fmla="*/ 1588 w 2"/>
              <a:gd name="T55" fmla="*/ 0 h 1"/>
              <a:gd name="T56" fmla="*/ 1588 w 2"/>
              <a:gd name="T57" fmla="*/ 0 h 1"/>
              <a:gd name="T58" fmla="*/ 1588 w 2"/>
              <a:gd name="T59" fmla="*/ 0 h 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 h="1">
                <a:moveTo>
                  <a:pt x="1" y="0"/>
                </a:moveTo>
                <a:lnTo>
                  <a:pt x="1" y="0"/>
                </a:lnTo>
                <a:lnTo>
                  <a:pt x="0" y="0"/>
                </a:lnTo>
                <a:lnTo>
                  <a:pt x="0" y="1"/>
                </a:lnTo>
                <a:lnTo>
                  <a:pt x="1" y="1"/>
                </a:lnTo>
                <a:lnTo>
                  <a:pt x="2" y="1"/>
                </a:lnTo>
                <a:lnTo>
                  <a:pt x="2" y="0"/>
                </a:lnTo>
                <a:lnTo>
                  <a:pt x="1" y="0"/>
                </a:lnTo>
                <a:close/>
              </a:path>
            </a:pathLst>
          </a:custGeom>
          <a:solidFill>
            <a:srgbClr val="FFB2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75" name="Text Box 8"/>
          <p:cNvSpPr txBox="1">
            <a:spLocks noChangeArrowheads="1"/>
          </p:cNvSpPr>
          <p:nvPr/>
        </p:nvSpPr>
        <p:spPr bwMode="auto">
          <a:xfrm>
            <a:off x="866775" y="5827713"/>
            <a:ext cx="1487488" cy="192087"/>
          </a:xfrm>
          <a:prstGeom prst="rect">
            <a:avLst/>
          </a:prstGeom>
          <a:solidFill>
            <a:srgbClr val="EAEAEA"/>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1200">
                <a:solidFill>
                  <a:schemeClr val="bg2"/>
                </a:solidFill>
                <a:latin typeface="GE Inspira" pitchFamily="34" charset="0"/>
              </a:rPr>
              <a:t>Community Clinic</a:t>
            </a:r>
          </a:p>
        </p:txBody>
      </p:sp>
      <p:sp>
        <p:nvSpPr>
          <p:cNvPr id="21513" name="Rectangle 9"/>
          <p:cNvSpPr>
            <a:spLocks noChangeArrowheads="1"/>
          </p:cNvSpPr>
          <p:nvPr/>
        </p:nvSpPr>
        <p:spPr bwMode="auto">
          <a:xfrm>
            <a:off x="2138363" y="4945063"/>
            <a:ext cx="496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defRPr/>
            </a:pPr>
            <a:r>
              <a:rPr lang="en-US" sz="1000">
                <a:solidFill>
                  <a:srgbClr val="292929"/>
                </a:solidFill>
                <a:latin typeface="GE Inspira" pitchFamily="34" charset="0"/>
                <a:cs typeface="Arial" charset="0"/>
              </a:rPr>
              <a:t>Lab Info. System</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grpSp>
        <p:nvGrpSpPr>
          <p:cNvPr id="32777" name="Group 10"/>
          <p:cNvGrpSpPr>
            <a:grpSpLocks/>
          </p:cNvGrpSpPr>
          <p:nvPr/>
        </p:nvGrpSpPr>
        <p:grpSpPr bwMode="auto">
          <a:xfrm>
            <a:off x="1565275" y="4348163"/>
            <a:ext cx="1046163" cy="711200"/>
            <a:chOff x="3945" y="2595"/>
            <a:chExt cx="916" cy="544"/>
          </a:xfrm>
        </p:grpSpPr>
        <p:pic>
          <p:nvPicPr>
            <p:cNvPr id="32893" name="Picture 11" descr="j028737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 y="2595"/>
              <a:ext cx="67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94" name="Picture 12" descr="BS01161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5" y="2804"/>
              <a:ext cx="517"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2778" name="Picture 13" descr="j04000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600" y="3251200"/>
            <a:ext cx="8413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9" name="Group 14"/>
          <p:cNvGrpSpPr>
            <a:grpSpLocks/>
          </p:cNvGrpSpPr>
          <p:nvPr/>
        </p:nvGrpSpPr>
        <p:grpSpPr bwMode="auto">
          <a:xfrm>
            <a:off x="538163" y="3978275"/>
            <a:ext cx="1193800" cy="806450"/>
            <a:chOff x="3952" y="1111"/>
            <a:chExt cx="1064" cy="636"/>
          </a:xfrm>
        </p:grpSpPr>
        <p:pic>
          <p:nvPicPr>
            <p:cNvPr id="32886" name="Picture 15" descr="j041226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52" y="1191"/>
              <a:ext cx="628"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887" name="Group 16"/>
            <p:cNvGrpSpPr>
              <a:grpSpLocks/>
            </p:cNvGrpSpPr>
            <p:nvPr/>
          </p:nvGrpSpPr>
          <p:grpSpPr bwMode="auto">
            <a:xfrm>
              <a:off x="4272" y="1111"/>
              <a:ext cx="744" cy="636"/>
              <a:chOff x="4404" y="1165"/>
              <a:chExt cx="744" cy="636"/>
            </a:xfrm>
          </p:grpSpPr>
          <p:sp>
            <p:nvSpPr>
              <p:cNvPr id="32888" name="Freeform 17"/>
              <p:cNvSpPr>
                <a:spLocks/>
              </p:cNvSpPr>
              <p:nvPr/>
            </p:nvSpPr>
            <p:spPr bwMode="auto">
              <a:xfrm>
                <a:off x="5066" y="1165"/>
                <a:ext cx="2" cy="1"/>
              </a:xfrm>
              <a:custGeom>
                <a:avLst/>
                <a:gdLst>
                  <a:gd name="T0" fmla="*/ 1 w 2"/>
                  <a:gd name="T1" fmla="*/ 0 h 1"/>
                  <a:gd name="T2" fmla="*/ 1 w 2"/>
                  <a:gd name="T3" fmla="*/ 0 h 1"/>
                  <a:gd name="T4" fmla="*/ 1 w 2"/>
                  <a:gd name="T5" fmla="*/ 0 h 1"/>
                  <a:gd name="T6" fmla="*/ 0 w 2"/>
                  <a:gd name="T7" fmla="*/ 0 h 1"/>
                  <a:gd name="T8" fmla="*/ 0 w 2"/>
                  <a:gd name="T9" fmla="*/ 1 h 1"/>
                  <a:gd name="T10" fmla="*/ 0 w 2"/>
                  <a:gd name="T11" fmla="*/ 1 h 1"/>
                  <a:gd name="T12" fmla="*/ 1 w 2"/>
                  <a:gd name="T13" fmla="*/ 1 h 1"/>
                  <a:gd name="T14" fmla="*/ 1 w 2"/>
                  <a:gd name="T15" fmla="*/ 1 h 1"/>
                  <a:gd name="T16" fmla="*/ 1 w 2"/>
                  <a:gd name="T17" fmla="*/ 1 h 1"/>
                  <a:gd name="T18" fmla="*/ 1 w 2"/>
                  <a:gd name="T19" fmla="*/ 1 h 1"/>
                  <a:gd name="T20" fmla="*/ 1 w 2"/>
                  <a:gd name="T21" fmla="*/ 1 h 1"/>
                  <a:gd name="T22" fmla="*/ 2 w 2"/>
                  <a:gd name="T23" fmla="*/ 1 h 1"/>
                  <a:gd name="T24" fmla="*/ 2 w 2"/>
                  <a:gd name="T25" fmla="*/ 1 h 1"/>
                  <a:gd name="T26" fmla="*/ 2 w 2"/>
                  <a:gd name="T27" fmla="*/ 1 h 1"/>
                  <a:gd name="T28" fmla="*/ 2 w 2"/>
                  <a:gd name="T29" fmla="*/ 1 h 1"/>
                  <a:gd name="T30" fmla="*/ 2 w 2"/>
                  <a:gd name="T31" fmla="*/ 1 h 1"/>
                  <a:gd name="T32" fmla="*/ 2 w 2"/>
                  <a:gd name="T33" fmla="*/ 1 h 1"/>
                  <a:gd name="T34" fmla="*/ 2 w 2"/>
                  <a:gd name="T35" fmla="*/ 1 h 1"/>
                  <a:gd name="T36" fmla="*/ 2 w 2"/>
                  <a:gd name="T37" fmla="*/ 0 h 1"/>
                  <a:gd name="T38" fmla="*/ 2 w 2"/>
                  <a:gd name="T39" fmla="*/ 0 h 1"/>
                  <a:gd name="T40" fmla="*/ 2 w 2"/>
                  <a:gd name="T41" fmla="*/ 0 h 1"/>
                  <a:gd name="T42" fmla="*/ 2 w 2"/>
                  <a:gd name="T43" fmla="*/ 0 h 1"/>
                  <a:gd name="T44" fmla="*/ 2 w 2"/>
                  <a:gd name="T45" fmla="*/ 0 h 1"/>
                  <a:gd name="T46" fmla="*/ 2 w 2"/>
                  <a:gd name="T47" fmla="*/ 0 h 1"/>
                  <a:gd name="T48" fmla="*/ 2 w 2"/>
                  <a:gd name="T49" fmla="*/ 0 h 1"/>
                  <a:gd name="T50" fmla="*/ 2 w 2"/>
                  <a:gd name="T51" fmla="*/ 0 h 1"/>
                  <a:gd name="T52" fmla="*/ 1 w 2"/>
                  <a:gd name="T53" fmla="*/ 0 h 1"/>
                  <a:gd name="T54" fmla="*/ 1 w 2"/>
                  <a:gd name="T55" fmla="*/ 0 h 1"/>
                  <a:gd name="T56" fmla="*/ 1 w 2"/>
                  <a:gd name="T57" fmla="*/ 0 h 1"/>
                  <a:gd name="T58" fmla="*/ 1 w 2"/>
                  <a:gd name="T59" fmla="*/ 0 h 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 h="1">
                    <a:moveTo>
                      <a:pt x="1" y="0"/>
                    </a:moveTo>
                    <a:lnTo>
                      <a:pt x="1" y="0"/>
                    </a:lnTo>
                    <a:lnTo>
                      <a:pt x="0" y="0"/>
                    </a:lnTo>
                    <a:lnTo>
                      <a:pt x="0" y="1"/>
                    </a:lnTo>
                    <a:lnTo>
                      <a:pt x="1" y="1"/>
                    </a:lnTo>
                    <a:lnTo>
                      <a:pt x="2" y="1"/>
                    </a:lnTo>
                    <a:lnTo>
                      <a:pt x="2" y="0"/>
                    </a:lnTo>
                    <a:lnTo>
                      <a:pt x="1" y="0"/>
                    </a:lnTo>
                    <a:close/>
                  </a:path>
                </a:pathLst>
              </a:custGeom>
              <a:solidFill>
                <a:srgbClr val="FFB2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2889" name="Picture 18" descr="j014956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04" y="1445"/>
                <a:ext cx="660"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90" name="Picture 19"/>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53" y="1438"/>
                <a:ext cx="186"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91" name="Picture 20" descr="j038578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42" y="1418"/>
                <a:ext cx="18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92" name="Picture 21" descr="Innova 2000 - Clinical Image 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18" y="1474"/>
                <a:ext cx="230" cy="167"/>
              </a:xfrm>
              <a:prstGeom prst="rect">
                <a:avLst/>
              </a:prstGeom>
              <a:noFill/>
              <a:ln w="9525">
                <a:solidFill>
                  <a:srgbClr val="EAEAEA"/>
                </a:solidFill>
                <a:miter lim="800000"/>
                <a:headEnd/>
                <a:tailEnd/>
              </a:ln>
              <a:extLst>
                <a:ext uri="{909E8E84-426E-40DD-AFC4-6F175D3DCCD1}">
                  <a14:hiddenFill xmlns:a14="http://schemas.microsoft.com/office/drawing/2010/main">
                    <a:solidFill>
                      <a:srgbClr val="FFFFFF"/>
                    </a:solidFill>
                  </a14:hiddenFill>
                </a:ext>
              </a:extLst>
            </p:spPr>
          </p:pic>
        </p:grpSp>
      </p:grpSp>
      <p:sp>
        <p:nvSpPr>
          <p:cNvPr id="21526" name="Rectangle 22"/>
          <p:cNvSpPr>
            <a:spLocks noChangeArrowheads="1"/>
          </p:cNvSpPr>
          <p:nvPr/>
        </p:nvSpPr>
        <p:spPr bwMode="auto">
          <a:xfrm>
            <a:off x="550863" y="4641850"/>
            <a:ext cx="584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defRPr/>
            </a:pPr>
            <a:r>
              <a:rPr lang="en-US" sz="1000">
                <a:solidFill>
                  <a:srgbClr val="292929"/>
                </a:solidFill>
                <a:latin typeface="GE Inspira" pitchFamily="34" charset="0"/>
                <a:cs typeface="Arial" charset="0"/>
              </a:rPr>
              <a:t>PACS</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grpSp>
        <p:nvGrpSpPr>
          <p:cNvPr id="32781" name="Group 25"/>
          <p:cNvGrpSpPr>
            <a:grpSpLocks/>
          </p:cNvGrpSpPr>
          <p:nvPr/>
        </p:nvGrpSpPr>
        <p:grpSpPr bwMode="auto">
          <a:xfrm>
            <a:off x="7616825" y="3929063"/>
            <a:ext cx="981075" cy="584200"/>
            <a:chOff x="1068" y="2634"/>
            <a:chExt cx="738" cy="408"/>
          </a:xfrm>
        </p:grpSpPr>
        <p:pic>
          <p:nvPicPr>
            <p:cNvPr id="32883" name="Picture 26" descr="BD06737_"/>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68" y="2730"/>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2884" name="Picture 27" descr="BS00103_"/>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42" y="2634"/>
              <a:ext cx="328"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85" name="Picture 28" descr="j015161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71" y="2799"/>
              <a:ext cx="23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2782" name="Picture 29" descr="j04000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7450" y="1744663"/>
            <a:ext cx="84137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3" name="Text Box 30"/>
          <p:cNvSpPr txBox="1">
            <a:spLocks noChangeArrowheads="1"/>
          </p:cNvSpPr>
          <p:nvPr/>
        </p:nvSpPr>
        <p:spPr bwMode="auto">
          <a:xfrm>
            <a:off x="6843713" y="5254625"/>
            <a:ext cx="1487487" cy="192088"/>
          </a:xfrm>
          <a:prstGeom prst="rect">
            <a:avLst/>
          </a:prstGeom>
          <a:solidFill>
            <a:srgbClr val="EAEAEA"/>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1200">
                <a:solidFill>
                  <a:schemeClr val="bg2"/>
                </a:solidFill>
                <a:latin typeface="GE Inspira" pitchFamily="34" charset="0"/>
              </a:rPr>
              <a:t>Teaching Hospital</a:t>
            </a:r>
          </a:p>
        </p:txBody>
      </p:sp>
      <p:grpSp>
        <p:nvGrpSpPr>
          <p:cNvPr id="32784" name="Group 31"/>
          <p:cNvGrpSpPr>
            <a:grpSpLocks/>
          </p:cNvGrpSpPr>
          <p:nvPr/>
        </p:nvGrpSpPr>
        <p:grpSpPr bwMode="auto">
          <a:xfrm>
            <a:off x="6859588" y="2863850"/>
            <a:ext cx="1193800" cy="806450"/>
            <a:chOff x="3952" y="1111"/>
            <a:chExt cx="1064" cy="636"/>
          </a:xfrm>
        </p:grpSpPr>
        <p:pic>
          <p:nvPicPr>
            <p:cNvPr id="32876" name="Picture 32" descr="j041226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52" y="1191"/>
              <a:ext cx="628"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877" name="Group 33"/>
            <p:cNvGrpSpPr>
              <a:grpSpLocks/>
            </p:cNvGrpSpPr>
            <p:nvPr/>
          </p:nvGrpSpPr>
          <p:grpSpPr bwMode="auto">
            <a:xfrm>
              <a:off x="4272" y="1111"/>
              <a:ext cx="744" cy="636"/>
              <a:chOff x="4404" y="1165"/>
              <a:chExt cx="744" cy="636"/>
            </a:xfrm>
          </p:grpSpPr>
          <p:sp>
            <p:nvSpPr>
              <p:cNvPr id="32878" name="Freeform 34"/>
              <p:cNvSpPr>
                <a:spLocks/>
              </p:cNvSpPr>
              <p:nvPr/>
            </p:nvSpPr>
            <p:spPr bwMode="auto">
              <a:xfrm>
                <a:off x="5066" y="1165"/>
                <a:ext cx="2" cy="1"/>
              </a:xfrm>
              <a:custGeom>
                <a:avLst/>
                <a:gdLst>
                  <a:gd name="T0" fmla="*/ 1 w 2"/>
                  <a:gd name="T1" fmla="*/ 0 h 1"/>
                  <a:gd name="T2" fmla="*/ 1 w 2"/>
                  <a:gd name="T3" fmla="*/ 0 h 1"/>
                  <a:gd name="T4" fmla="*/ 1 w 2"/>
                  <a:gd name="T5" fmla="*/ 0 h 1"/>
                  <a:gd name="T6" fmla="*/ 0 w 2"/>
                  <a:gd name="T7" fmla="*/ 0 h 1"/>
                  <a:gd name="T8" fmla="*/ 0 w 2"/>
                  <a:gd name="T9" fmla="*/ 1 h 1"/>
                  <a:gd name="T10" fmla="*/ 0 w 2"/>
                  <a:gd name="T11" fmla="*/ 1 h 1"/>
                  <a:gd name="T12" fmla="*/ 1 w 2"/>
                  <a:gd name="T13" fmla="*/ 1 h 1"/>
                  <a:gd name="T14" fmla="*/ 1 w 2"/>
                  <a:gd name="T15" fmla="*/ 1 h 1"/>
                  <a:gd name="T16" fmla="*/ 1 w 2"/>
                  <a:gd name="T17" fmla="*/ 1 h 1"/>
                  <a:gd name="T18" fmla="*/ 1 w 2"/>
                  <a:gd name="T19" fmla="*/ 1 h 1"/>
                  <a:gd name="T20" fmla="*/ 1 w 2"/>
                  <a:gd name="T21" fmla="*/ 1 h 1"/>
                  <a:gd name="T22" fmla="*/ 2 w 2"/>
                  <a:gd name="T23" fmla="*/ 1 h 1"/>
                  <a:gd name="T24" fmla="*/ 2 w 2"/>
                  <a:gd name="T25" fmla="*/ 1 h 1"/>
                  <a:gd name="T26" fmla="*/ 2 w 2"/>
                  <a:gd name="T27" fmla="*/ 1 h 1"/>
                  <a:gd name="T28" fmla="*/ 2 w 2"/>
                  <a:gd name="T29" fmla="*/ 1 h 1"/>
                  <a:gd name="T30" fmla="*/ 2 w 2"/>
                  <a:gd name="T31" fmla="*/ 1 h 1"/>
                  <a:gd name="T32" fmla="*/ 2 w 2"/>
                  <a:gd name="T33" fmla="*/ 1 h 1"/>
                  <a:gd name="T34" fmla="*/ 2 w 2"/>
                  <a:gd name="T35" fmla="*/ 1 h 1"/>
                  <a:gd name="T36" fmla="*/ 2 w 2"/>
                  <a:gd name="T37" fmla="*/ 0 h 1"/>
                  <a:gd name="T38" fmla="*/ 2 w 2"/>
                  <a:gd name="T39" fmla="*/ 0 h 1"/>
                  <a:gd name="T40" fmla="*/ 2 w 2"/>
                  <a:gd name="T41" fmla="*/ 0 h 1"/>
                  <a:gd name="T42" fmla="*/ 2 w 2"/>
                  <a:gd name="T43" fmla="*/ 0 h 1"/>
                  <a:gd name="T44" fmla="*/ 2 w 2"/>
                  <a:gd name="T45" fmla="*/ 0 h 1"/>
                  <a:gd name="T46" fmla="*/ 2 w 2"/>
                  <a:gd name="T47" fmla="*/ 0 h 1"/>
                  <a:gd name="T48" fmla="*/ 2 w 2"/>
                  <a:gd name="T49" fmla="*/ 0 h 1"/>
                  <a:gd name="T50" fmla="*/ 2 w 2"/>
                  <a:gd name="T51" fmla="*/ 0 h 1"/>
                  <a:gd name="T52" fmla="*/ 1 w 2"/>
                  <a:gd name="T53" fmla="*/ 0 h 1"/>
                  <a:gd name="T54" fmla="*/ 1 w 2"/>
                  <a:gd name="T55" fmla="*/ 0 h 1"/>
                  <a:gd name="T56" fmla="*/ 1 w 2"/>
                  <a:gd name="T57" fmla="*/ 0 h 1"/>
                  <a:gd name="T58" fmla="*/ 1 w 2"/>
                  <a:gd name="T59" fmla="*/ 0 h 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 h="1">
                    <a:moveTo>
                      <a:pt x="1" y="0"/>
                    </a:moveTo>
                    <a:lnTo>
                      <a:pt x="1" y="0"/>
                    </a:lnTo>
                    <a:lnTo>
                      <a:pt x="0" y="0"/>
                    </a:lnTo>
                    <a:lnTo>
                      <a:pt x="0" y="1"/>
                    </a:lnTo>
                    <a:lnTo>
                      <a:pt x="1" y="1"/>
                    </a:lnTo>
                    <a:lnTo>
                      <a:pt x="2" y="1"/>
                    </a:lnTo>
                    <a:lnTo>
                      <a:pt x="2" y="0"/>
                    </a:lnTo>
                    <a:lnTo>
                      <a:pt x="1" y="0"/>
                    </a:lnTo>
                    <a:close/>
                  </a:path>
                </a:pathLst>
              </a:custGeom>
              <a:solidFill>
                <a:srgbClr val="FFB2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2879" name="Picture 35" descr="j014956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04" y="1445"/>
                <a:ext cx="660"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80" name="Picture 36"/>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53" y="1438"/>
                <a:ext cx="186"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881" name="Picture 37" descr="j038578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42" y="1418"/>
                <a:ext cx="18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82" name="Picture 38" descr="Innova 2000 - Clinical Image 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18" y="1474"/>
                <a:ext cx="230" cy="167"/>
              </a:xfrm>
              <a:prstGeom prst="rect">
                <a:avLst/>
              </a:prstGeom>
              <a:noFill/>
              <a:ln w="9525">
                <a:solidFill>
                  <a:srgbClr val="EAEAEA"/>
                </a:solidFill>
                <a:miter lim="800000"/>
                <a:headEnd/>
                <a:tailEnd/>
              </a:ln>
              <a:extLst>
                <a:ext uri="{909E8E84-426E-40DD-AFC4-6F175D3DCCD1}">
                  <a14:hiddenFill xmlns:a14="http://schemas.microsoft.com/office/drawing/2010/main">
                    <a:solidFill>
                      <a:srgbClr val="FFFFFF"/>
                    </a:solidFill>
                  </a14:hiddenFill>
                </a:ext>
              </a:extLst>
            </p:spPr>
          </p:pic>
        </p:grpSp>
      </p:grpSp>
      <p:sp>
        <p:nvSpPr>
          <p:cNvPr id="21543" name="Rectangle 39"/>
          <p:cNvSpPr>
            <a:spLocks noChangeArrowheads="1"/>
          </p:cNvSpPr>
          <p:nvPr/>
        </p:nvSpPr>
        <p:spPr bwMode="auto">
          <a:xfrm>
            <a:off x="6872288" y="3521075"/>
            <a:ext cx="584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defRPr/>
            </a:pPr>
            <a:r>
              <a:rPr lang="en-US" sz="1000">
                <a:solidFill>
                  <a:srgbClr val="292929"/>
                </a:solidFill>
                <a:latin typeface="GE Inspira" pitchFamily="34" charset="0"/>
                <a:cs typeface="Arial" charset="0"/>
              </a:rPr>
              <a:t>PACS</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pic>
        <p:nvPicPr>
          <p:cNvPr id="32786" name="Picture 40" descr="HM00222_"/>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473825" y="2092325"/>
            <a:ext cx="10477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45" name="Rectangle 41"/>
          <p:cNvSpPr>
            <a:spLocks noChangeArrowheads="1"/>
          </p:cNvSpPr>
          <p:nvPr/>
        </p:nvSpPr>
        <p:spPr bwMode="auto">
          <a:xfrm>
            <a:off x="7223125" y="2643188"/>
            <a:ext cx="8810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defRPr/>
            </a:pPr>
            <a:r>
              <a:rPr lang="en-US" sz="1000">
                <a:solidFill>
                  <a:srgbClr val="292929"/>
                </a:solidFill>
                <a:latin typeface="GE Inspira" pitchFamily="34" charset="0"/>
                <a:cs typeface="Arial" charset="0"/>
              </a:rPr>
              <a:t>ED Application</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sp>
        <p:nvSpPr>
          <p:cNvPr id="21546" name="Rectangle 42"/>
          <p:cNvSpPr>
            <a:spLocks noChangeArrowheads="1"/>
          </p:cNvSpPr>
          <p:nvPr/>
        </p:nvSpPr>
        <p:spPr bwMode="auto">
          <a:xfrm>
            <a:off x="7623175" y="4500563"/>
            <a:ext cx="6492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defRPr/>
            </a:pPr>
            <a:r>
              <a:rPr lang="en-US" sz="1000">
                <a:solidFill>
                  <a:srgbClr val="292929"/>
                </a:solidFill>
                <a:latin typeface="GE Inspira" pitchFamily="34" charset="0"/>
                <a:cs typeface="Arial" charset="0"/>
              </a:rPr>
              <a:t>EHR System</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grpSp>
        <p:nvGrpSpPr>
          <p:cNvPr id="32789" name="Group 43"/>
          <p:cNvGrpSpPr>
            <a:grpSpLocks/>
          </p:cNvGrpSpPr>
          <p:nvPr/>
        </p:nvGrpSpPr>
        <p:grpSpPr bwMode="auto">
          <a:xfrm>
            <a:off x="430213" y="1276350"/>
            <a:ext cx="2382837" cy="1557338"/>
            <a:chOff x="271" y="860"/>
            <a:chExt cx="1501" cy="981"/>
          </a:xfrm>
        </p:grpSpPr>
        <p:grpSp>
          <p:nvGrpSpPr>
            <p:cNvPr id="32867" name="Group 44"/>
            <p:cNvGrpSpPr>
              <a:grpSpLocks/>
            </p:cNvGrpSpPr>
            <p:nvPr/>
          </p:nvGrpSpPr>
          <p:grpSpPr bwMode="auto">
            <a:xfrm>
              <a:off x="271" y="860"/>
              <a:ext cx="1501" cy="981"/>
              <a:chOff x="271" y="860"/>
              <a:chExt cx="1501" cy="981"/>
            </a:xfrm>
          </p:grpSpPr>
          <p:sp>
            <p:nvSpPr>
              <p:cNvPr id="32874" name="AutoShape 45"/>
              <p:cNvSpPr>
                <a:spLocks noChangeArrowheads="1"/>
              </p:cNvSpPr>
              <p:nvPr/>
            </p:nvSpPr>
            <p:spPr bwMode="auto">
              <a:xfrm>
                <a:off x="271" y="860"/>
                <a:ext cx="1501" cy="905"/>
              </a:xfrm>
              <a:prstGeom prst="roundRect">
                <a:avLst>
                  <a:gd name="adj" fmla="val 7231"/>
                </a:avLst>
              </a:prstGeom>
              <a:solidFill>
                <a:schemeClr val="tx1"/>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5" name="Text Box 46"/>
              <p:cNvSpPr txBox="1">
                <a:spLocks noChangeArrowheads="1"/>
              </p:cNvSpPr>
              <p:nvPr/>
            </p:nvSpPr>
            <p:spPr bwMode="auto">
              <a:xfrm>
                <a:off x="553" y="1720"/>
                <a:ext cx="937" cy="121"/>
              </a:xfrm>
              <a:prstGeom prst="rect">
                <a:avLst/>
              </a:prstGeom>
              <a:solidFill>
                <a:srgbClr val="EAEAEA"/>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1200">
                    <a:solidFill>
                      <a:schemeClr val="bg2"/>
                    </a:solidFill>
                    <a:latin typeface="GE Inspira" pitchFamily="34" charset="0"/>
                  </a:rPr>
                  <a:t>Physician Office</a:t>
                </a:r>
              </a:p>
            </p:txBody>
          </p:sp>
        </p:grpSp>
        <p:grpSp>
          <p:nvGrpSpPr>
            <p:cNvPr id="32868" name="Group 47"/>
            <p:cNvGrpSpPr>
              <a:grpSpLocks/>
            </p:cNvGrpSpPr>
            <p:nvPr/>
          </p:nvGrpSpPr>
          <p:grpSpPr bwMode="auto">
            <a:xfrm>
              <a:off x="957" y="1108"/>
              <a:ext cx="772" cy="507"/>
              <a:chOff x="751" y="1293"/>
              <a:chExt cx="1020" cy="539"/>
            </a:xfrm>
          </p:grpSpPr>
          <p:pic>
            <p:nvPicPr>
              <p:cNvPr id="32872" name="Picture 48" descr="j028737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7" y="1293"/>
                <a:ext cx="67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73" name="Picture 49" descr="j019819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1" y="1508"/>
                <a:ext cx="67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2869" name="Picture 50" descr="j04000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 y="1013"/>
              <a:ext cx="530"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55" name="Rectangle 51"/>
            <p:cNvSpPr>
              <a:spLocks noChangeArrowheads="1"/>
            </p:cNvSpPr>
            <p:nvPr/>
          </p:nvSpPr>
          <p:spPr bwMode="auto">
            <a:xfrm>
              <a:off x="1000" y="1560"/>
              <a:ext cx="40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defRPr/>
              </a:pPr>
              <a:r>
                <a:rPr lang="en-US" sz="1000">
                  <a:solidFill>
                    <a:srgbClr val="292929"/>
                  </a:solidFill>
                  <a:latin typeface="GE Inspira" pitchFamily="34" charset="0"/>
                  <a:cs typeface="Arial" charset="0"/>
                </a:rPr>
                <a:t>EHR System</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graphicFrame>
          <p:nvGraphicFramePr>
            <p:cNvPr id="32871" name="Object 52"/>
            <p:cNvGraphicFramePr>
              <a:graphicFrameLocks noChangeAspect="1"/>
            </p:cNvGraphicFramePr>
            <p:nvPr/>
          </p:nvGraphicFramePr>
          <p:xfrm>
            <a:off x="402" y="1375"/>
            <a:ext cx="467" cy="209"/>
          </p:xfrm>
          <a:graphic>
            <a:graphicData uri="http://schemas.openxmlformats.org/presentationml/2006/ole">
              <mc:AlternateContent xmlns:mc="http://schemas.openxmlformats.org/markup-compatibility/2006">
                <mc:Choice xmlns:v="urn:schemas-microsoft-com:vml" Requires="v">
                  <p:oleObj spid="_x0000_s2079" name="Visio" r:id="rId17" imgW="723677" imgH="403597" progId="Visio.Drawing.11">
                    <p:embed/>
                  </p:oleObj>
                </mc:Choice>
                <mc:Fallback>
                  <p:oleObj name="Visio" r:id="rId17" imgW="723677" imgH="403597" progId="Visio.Drawing.11">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2" y="1375"/>
                          <a:ext cx="467"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1558" name="Rectangle 54"/>
          <p:cNvSpPr>
            <a:spLocks noChangeArrowheads="1"/>
          </p:cNvSpPr>
          <p:nvPr/>
        </p:nvSpPr>
        <p:spPr bwMode="auto">
          <a:xfrm>
            <a:off x="2363788" y="2330450"/>
            <a:ext cx="228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defRPr/>
            </a:pPr>
            <a:r>
              <a:rPr lang="en-US" sz="1000">
                <a:solidFill>
                  <a:srgbClr val="292929"/>
                </a:solidFill>
                <a:latin typeface="GE Inspira" pitchFamily="34" charset="0"/>
                <a:cs typeface="Arial" charset="0"/>
              </a:rPr>
              <a:t>PMS</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sp>
        <p:nvSpPr>
          <p:cNvPr id="21559" name="Freeform 55"/>
          <p:cNvSpPr>
            <a:spLocks/>
          </p:cNvSpPr>
          <p:nvPr/>
        </p:nvSpPr>
        <p:spPr bwMode="auto">
          <a:xfrm>
            <a:off x="6858000" y="4437063"/>
            <a:ext cx="1530350" cy="312737"/>
          </a:xfrm>
          <a:custGeom>
            <a:avLst/>
            <a:gdLst>
              <a:gd name="T0" fmla="*/ 1530350 w 703"/>
              <a:gd name="T1" fmla="*/ 0 h 292"/>
              <a:gd name="T2" fmla="*/ 1530350 w 703"/>
              <a:gd name="T3" fmla="*/ 312737 h 292"/>
              <a:gd name="T4" fmla="*/ 0 w 703"/>
              <a:gd name="T5" fmla="*/ 312737 h 292"/>
              <a:gd name="T6" fmla="*/ 0 60000 65536"/>
              <a:gd name="T7" fmla="*/ 0 60000 65536"/>
              <a:gd name="T8" fmla="*/ 0 60000 65536"/>
            </a:gdLst>
            <a:ahLst/>
            <a:cxnLst>
              <a:cxn ang="T6">
                <a:pos x="T0" y="T1"/>
              </a:cxn>
              <a:cxn ang="T7">
                <a:pos x="T2" y="T3"/>
              </a:cxn>
              <a:cxn ang="T8">
                <a:pos x="T4" y="T5"/>
              </a:cxn>
            </a:cxnLst>
            <a:rect l="0" t="0" r="r" b="b"/>
            <a:pathLst>
              <a:path w="703" h="292">
                <a:moveTo>
                  <a:pt x="703" y="0"/>
                </a:moveTo>
                <a:lnTo>
                  <a:pt x="703" y="292"/>
                </a:lnTo>
                <a:lnTo>
                  <a:pt x="0" y="292"/>
                </a:lnTo>
              </a:path>
            </a:pathLst>
          </a:custGeom>
          <a:noFill/>
          <a:ln w="28575" cap="flat" cmpd="sng">
            <a:solidFill>
              <a:schemeClr val="bg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0" name="Freeform 56"/>
          <p:cNvSpPr>
            <a:spLocks/>
          </p:cNvSpPr>
          <p:nvPr/>
        </p:nvSpPr>
        <p:spPr bwMode="auto">
          <a:xfrm>
            <a:off x="4668838" y="3817938"/>
            <a:ext cx="1655762" cy="623887"/>
          </a:xfrm>
          <a:custGeom>
            <a:avLst/>
            <a:gdLst>
              <a:gd name="T0" fmla="*/ 1655762 w 1092"/>
              <a:gd name="T1" fmla="*/ 623887 h 688"/>
              <a:gd name="T2" fmla="*/ 0 w 1092"/>
              <a:gd name="T3" fmla="*/ 623887 h 688"/>
              <a:gd name="T4" fmla="*/ 0 w 1092"/>
              <a:gd name="T5" fmla="*/ 0 h 688"/>
              <a:gd name="T6" fmla="*/ 0 60000 65536"/>
              <a:gd name="T7" fmla="*/ 0 60000 65536"/>
              <a:gd name="T8" fmla="*/ 0 60000 65536"/>
            </a:gdLst>
            <a:ahLst/>
            <a:cxnLst>
              <a:cxn ang="T6">
                <a:pos x="T0" y="T1"/>
              </a:cxn>
              <a:cxn ang="T7">
                <a:pos x="T2" y="T3"/>
              </a:cxn>
              <a:cxn ang="T8">
                <a:pos x="T4" y="T5"/>
              </a:cxn>
            </a:cxnLst>
            <a:rect l="0" t="0" r="r" b="b"/>
            <a:pathLst>
              <a:path w="1092" h="688">
                <a:moveTo>
                  <a:pt x="1092" y="688"/>
                </a:moveTo>
                <a:lnTo>
                  <a:pt x="0" y="688"/>
                </a:lnTo>
                <a:lnTo>
                  <a:pt x="0" y="0"/>
                </a:lnTo>
              </a:path>
            </a:pathLst>
          </a:custGeom>
          <a:noFill/>
          <a:ln w="28575" cap="flat" cmpd="sng">
            <a:solidFill>
              <a:srgbClr val="3333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1" name="Freeform 57"/>
          <p:cNvSpPr>
            <a:spLocks/>
          </p:cNvSpPr>
          <p:nvPr/>
        </p:nvSpPr>
        <p:spPr bwMode="auto">
          <a:xfrm>
            <a:off x="2600325" y="3817938"/>
            <a:ext cx="1814513" cy="622300"/>
          </a:xfrm>
          <a:custGeom>
            <a:avLst/>
            <a:gdLst>
              <a:gd name="T0" fmla="*/ 0 w 1062"/>
              <a:gd name="T1" fmla="*/ 622300 h 785"/>
              <a:gd name="T2" fmla="*/ 1814513 w 1062"/>
              <a:gd name="T3" fmla="*/ 622300 h 785"/>
              <a:gd name="T4" fmla="*/ 1814513 w 1062"/>
              <a:gd name="T5" fmla="*/ 0 h 785"/>
              <a:gd name="T6" fmla="*/ 0 60000 65536"/>
              <a:gd name="T7" fmla="*/ 0 60000 65536"/>
              <a:gd name="T8" fmla="*/ 0 60000 65536"/>
            </a:gdLst>
            <a:ahLst/>
            <a:cxnLst>
              <a:cxn ang="T6">
                <a:pos x="T0" y="T1"/>
              </a:cxn>
              <a:cxn ang="T7">
                <a:pos x="T2" y="T3"/>
              </a:cxn>
              <a:cxn ang="T8">
                <a:pos x="T4" y="T5"/>
              </a:cxn>
            </a:cxnLst>
            <a:rect l="0" t="0" r="r" b="b"/>
            <a:pathLst>
              <a:path w="1062" h="785">
                <a:moveTo>
                  <a:pt x="0" y="785"/>
                </a:moveTo>
                <a:lnTo>
                  <a:pt x="1062" y="785"/>
                </a:lnTo>
                <a:lnTo>
                  <a:pt x="1062" y="0"/>
                </a:lnTo>
              </a:path>
            </a:pathLst>
          </a:custGeom>
          <a:noFill/>
          <a:ln w="28575" cap="flat" cmpd="sng">
            <a:solidFill>
              <a:srgbClr val="3333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2" name="Line 58"/>
          <p:cNvSpPr>
            <a:spLocks noChangeShapeType="1"/>
          </p:cNvSpPr>
          <p:nvPr/>
        </p:nvSpPr>
        <p:spPr bwMode="auto">
          <a:xfrm flipV="1">
            <a:off x="2613025" y="4724400"/>
            <a:ext cx="3711575" cy="6350"/>
          </a:xfrm>
          <a:prstGeom prst="line">
            <a:avLst/>
          </a:prstGeom>
          <a:noFill/>
          <a:ln w="28575">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63" name="Text Box 59"/>
          <p:cNvSpPr txBox="1">
            <a:spLocks noChangeArrowheads="1"/>
          </p:cNvSpPr>
          <p:nvPr/>
        </p:nvSpPr>
        <p:spPr bwMode="auto">
          <a:xfrm>
            <a:off x="3887788" y="4678363"/>
            <a:ext cx="12525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sz="1000" b="1">
                <a:effectLst>
                  <a:outerShdw blurRad="38100" dist="38100" dir="2700000" algn="tl">
                    <a:srgbClr val="000000"/>
                  </a:outerShdw>
                </a:effectLst>
                <a:latin typeface="GE Inspira" pitchFamily="34" charset="0"/>
                <a:cs typeface="Arial" charset="0"/>
              </a:rPr>
              <a:t>Retrieve Document</a:t>
            </a:r>
          </a:p>
        </p:txBody>
      </p:sp>
      <p:sp>
        <p:nvSpPr>
          <p:cNvPr id="21564" name="Text Box 60"/>
          <p:cNvSpPr txBox="1">
            <a:spLocks noChangeArrowheads="1"/>
          </p:cNvSpPr>
          <p:nvPr/>
        </p:nvSpPr>
        <p:spPr bwMode="auto">
          <a:xfrm>
            <a:off x="4608513" y="4208463"/>
            <a:ext cx="12525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en-US" sz="1000" b="1">
                <a:effectLst>
                  <a:outerShdw blurRad="38100" dist="38100" dir="2700000" algn="tl">
                    <a:srgbClr val="000000"/>
                  </a:outerShdw>
                </a:effectLst>
                <a:latin typeface="GE Inspira" pitchFamily="34" charset="0"/>
                <a:cs typeface="Arial" charset="0"/>
              </a:rPr>
              <a:t>Register Document</a:t>
            </a:r>
          </a:p>
        </p:txBody>
      </p:sp>
      <p:sp>
        <p:nvSpPr>
          <p:cNvPr id="21565" name="Text Box 61"/>
          <p:cNvSpPr txBox="1">
            <a:spLocks noChangeArrowheads="1"/>
          </p:cNvSpPr>
          <p:nvPr/>
        </p:nvSpPr>
        <p:spPr bwMode="auto">
          <a:xfrm>
            <a:off x="3136900" y="4203700"/>
            <a:ext cx="11398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en-US" sz="1000" b="1">
                <a:effectLst>
                  <a:outerShdw blurRad="38100" dist="38100" dir="2700000" algn="tl">
                    <a:srgbClr val="000000"/>
                  </a:outerShdw>
                </a:effectLst>
                <a:latin typeface="GE Inspira" pitchFamily="34" charset="0"/>
                <a:cs typeface="Arial" charset="0"/>
              </a:rPr>
              <a:t>Query Document</a:t>
            </a:r>
          </a:p>
        </p:txBody>
      </p:sp>
      <p:sp>
        <p:nvSpPr>
          <p:cNvPr id="21566" name="Text Box 62"/>
          <p:cNvSpPr txBox="1">
            <a:spLocks noChangeArrowheads="1"/>
          </p:cNvSpPr>
          <p:nvPr/>
        </p:nvSpPr>
        <p:spPr bwMode="auto">
          <a:xfrm>
            <a:off x="4833938" y="3200400"/>
            <a:ext cx="10890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200" b="1">
                <a:solidFill>
                  <a:schemeClr val="bg2"/>
                </a:solidFill>
                <a:latin typeface="GE Inspira" pitchFamily="34" charset="0"/>
              </a:rPr>
              <a:t>XDS Document Registry</a:t>
            </a:r>
          </a:p>
        </p:txBody>
      </p:sp>
      <p:pic>
        <p:nvPicPr>
          <p:cNvPr id="21567" name="Picture 63" descr="j015161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4813" y="3133725"/>
            <a:ext cx="687387" cy="6858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21568" name="Group 64"/>
          <p:cNvGrpSpPr>
            <a:grpSpLocks/>
          </p:cNvGrpSpPr>
          <p:nvPr/>
        </p:nvGrpSpPr>
        <p:grpSpPr bwMode="auto">
          <a:xfrm>
            <a:off x="3327400" y="5175250"/>
            <a:ext cx="2543175" cy="758825"/>
            <a:chOff x="2096" y="3260"/>
            <a:chExt cx="1602" cy="478"/>
          </a:xfrm>
        </p:grpSpPr>
        <p:grpSp>
          <p:nvGrpSpPr>
            <p:cNvPr id="32825" name="Group 65"/>
            <p:cNvGrpSpPr>
              <a:grpSpLocks/>
            </p:cNvGrpSpPr>
            <p:nvPr/>
          </p:nvGrpSpPr>
          <p:grpSpPr bwMode="auto">
            <a:xfrm>
              <a:off x="2121" y="3264"/>
              <a:ext cx="666" cy="450"/>
              <a:chOff x="2121" y="3264"/>
              <a:chExt cx="666" cy="450"/>
            </a:xfrm>
          </p:grpSpPr>
          <p:sp>
            <p:nvSpPr>
              <p:cNvPr id="32841" name="AutoShape 66"/>
              <p:cNvSpPr>
                <a:spLocks noChangeArrowheads="1"/>
              </p:cNvSpPr>
              <p:nvPr/>
            </p:nvSpPr>
            <p:spPr bwMode="auto">
              <a:xfrm>
                <a:off x="2121" y="3264"/>
                <a:ext cx="666" cy="450"/>
              </a:xfrm>
              <a:prstGeom prst="roundRect">
                <a:avLst>
                  <a:gd name="adj" fmla="val 16667"/>
                </a:avLst>
              </a:prstGeom>
              <a:solidFill>
                <a:srgbClr val="8A9BD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chemeClr val="bg2"/>
                  </a:solidFill>
                  <a:latin typeface="Times" pitchFamily="18" charset="0"/>
                </a:endParaRPr>
              </a:p>
            </p:txBody>
          </p:sp>
          <p:pic>
            <p:nvPicPr>
              <p:cNvPr id="32842" name="Picture 67" descr="BD18218_"/>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219" y="3287"/>
                <a:ext cx="19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843" name="Group 68"/>
              <p:cNvGrpSpPr>
                <a:grpSpLocks/>
              </p:cNvGrpSpPr>
              <p:nvPr/>
            </p:nvGrpSpPr>
            <p:grpSpPr bwMode="auto">
              <a:xfrm>
                <a:off x="2478" y="3269"/>
                <a:ext cx="206" cy="267"/>
                <a:chOff x="2558" y="1674"/>
                <a:chExt cx="625" cy="924"/>
              </a:xfrm>
            </p:grpSpPr>
            <p:pic>
              <p:nvPicPr>
                <p:cNvPr id="32844" name="Picture 69" descr="j015161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655" y="2067"/>
                  <a:ext cx="433" cy="4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2845" name="Line 70"/>
                <p:cNvSpPr>
                  <a:spLocks noChangeShapeType="1"/>
                </p:cNvSpPr>
                <p:nvPr/>
              </p:nvSpPr>
              <p:spPr bwMode="auto">
                <a:xfrm>
                  <a:off x="2879" y="1674"/>
                  <a:ext cx="0" cy="394"/>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46" name="Rectangle 71"/>
                <p:cNvSpPr>
                  <a:spLocks noChangeArrowheads="1"/>
                </p:cNvSpPr>
                <p:nvPr/>
              </p:nvSpPr>
              <p:spPr bwMode="auto">
                <a:xfrm>
                  <a:off x="2558" y="1786"/>
                  <a:ext cx="625" cy="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47" name="Rectangle 72"/>
                <p:cNvSpPr>
                  <a:spLocks noChangeArrowheads="1"/>
                </p:cNvSpPr>
                <p:nvPr/>
              </p:nvSpPr>
              <p:spPr bwMode="auto">
                <a:xfrm>
                  <a:off x="2602" y="1824"/>
                  <a:ext cx="538" cy="714"/>
                </a:xfrm>
                <a:prstGeom prst="rect">
                  <a:avLst/>
                </a:prstGeom>
                <a:solidFill>
                  <a:srgbClr val="DBDD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48" name="Freeform 73"/>
                <p:cNvSpPr>
                  <a:spLocks/>
                </p:cNvSpPr>
                <p:nvPr/>
              </p:nvSpPr>
              <p:spPr bwMode="auto">
                <a:xfrm>
                  <a:off x="2798" y="1839"/>
                  <a:ext cx="55" cy="53"/>
                </a:xfrm>
                <a:custGeom>
                  <a:avLst/>
                  <a:gdLst>
                    <a:gd name="T0" fmla="*/ 27 w 109"/>
                    <a:gd name="T1" fmla="*/ 53 h 105"/>
                    <a:gd name="T2" fmla="*/ 33 w 109"/>
                    <a:gd name="T3" fmla="*/ 52 h 105"/>
                    <a:gd name="T4" fmla="*/ 38 w 109"/>
                    <a:gd name="T5" fmla="*/ 51 h 105"/>
                    <a:gd name="T6" fmla="*/ 43 w 109"/>
                    <a:gd name="T7" fmla="*/ 48 h 105"/>
                    <a:gd name="T8" fmla="*/ 47 w 109"/>
                    <a:gd name="T9" fmla="*/ 45 h 105"/>
                    <a:gd name="T10" fmla="*/ 50 w 109"/>
                    <a:gd name="T11" fmla="*/ 41 h 105"/>
                    <a:gd name="T12" fmla="*/ 53 w 109"/>
                    <a:gd name="T13" fmla="*/ 37 h 105"/>
                    <a:gd name="T14" fmla="*/ 54 w 109"/>
                    <a:gd name="T15" fmla="*/ 32 h 105"/>
                    <a:gd name="T16" fmla="*/ 55 w 109"/>
                    <a:gd name="T17" fmla="*/ 27 h 105"/>
                    <a:gd name="T18" fmla="*/ 54 w 109"/>
                    <a:gd name="T19" fmla="*/ 22 h 105"/>
                    <a:gd name="T20" fmla="*/ 53 w 109"/>
                    <a:gd name="T21" fmla="*/ 17 h 105"/>
                    <a:gd name="T22" fmla="*/ 50 w 109"/>
                    <a:gd name="T23" fmla="*/ 12 h 105"/>
                    <a:gd name="T24" fmla="*/ 47 w 109"/>
                    <a:gd name="T25" fmla="*/ 8 h 105"/>
                    <a:gd name="T26" fmla="*/ 43 w 109"/>
                    <a:gd name="T27" fmla="*/ 5 h 105"/>
                    <a:gd name="T28" fmla="*/ 38 w 109"/>
                    <a:gd name="T29" fmla="*/ 3 h 105"/>
                    <a:gd name="T30" fmla="*/ 33 w 109"/>
                    <a:gd name="T31" fmla="*/ 1 h 105"/>
                    <a:gd name="T32" fmla="*/ 27 w 109"/>
                    <a:gd name="T33" fmla="*/ 0 h 105"/>
                    <a:gd name="T34" fmla="*/ 22 w 109"/>
                    <a:gd name="T35" fmla="*/ 1 h 105"/>
                    <a:gd name="T36" fmla="*/ 17 w 109"/>
                    <a:gd name="T37" fmla="*/ 3 h 105"/>
                    <a:gd name="T38" fmla="*/ 12 w 109"/>
                    <a:gd name="T39" fmla="*/ 5 h 105"/>
                    <a:gd name="T40" fmla="*/ 8 w 109"/>
                    <a:gd name="T41" fmla="*/ 8 h 105"/>
                    <a:gd name="T42" fmla="*/ 5 w 109"/>
                    <a:gd name="T43" fmla="*/ 12 h 105"/>
                    <a:gd name="T44" fmla="*/ 3 w 109"/>
                    <a:gd name="T45" fmla="*/ 17 h 105"/>
                    <a:gd name="T46" fmla="*/ 1 w 109"/>
                    <a:gd name="T47" fmla="*/ 22 h 105"/>
                    <a:gd name="T48" fmla="*/ 0 w 109"/>
                    <a:gd name="T49" fmla="*/ 27 h 105"/>
                    <a:gd name="T50" fmla="*/ 1 w 109"/>
                    <a:gd name="T51" fmla="*/ 32 h 105"/>
                    <a:gd name="T52" fmla="*/ 3 w 109"/>
                    <a:gd name="T53" fmla="*/ 37 h 105"/>
                    <a:gd name="T54" fmla="*/ 5 w 109"/>
                    <a:gd name="T55" fmla="*/ 41 h 105"/>
                    <a:gd name="T56" fmla="*/ 8 w 109"/>
                    <a:gd name="T57" fmla="*/ 45 h 105"/>
                    <a:gd name="T58" fmla="*/ 12 w 109"/>
                    <a:gd name="T59" fmla="*/ 48 h 105"/>
                    <a:gd name="T60" fmla="*/ 17 w 109"/>
                    <a:gd name="T61" fmla="*/ 51 h 105"/>
                    <a:gd name="T62" fmla="*/ 22 w 109"/>
                    <a:gd name="T63" fmla="*/ 52 h 105"/>
                    <a:gd name="T64" fmla="*/ 27 w 109"/>
                    <a:gd name="T65" fmla="*/ 53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5">
                      <a:moveTo>
                        <a:pt x="54" y="105"/>
                      </a:moveTo>
                      <a:lnTo>
                        <a:pt x="66" y="104"/>
                      </a:lnTo>
                      <a:lnTo>
                        <a:pt x="76" y="101"/>
                      </a:lnTo>
                      <a:lnTo>
                        <a:pt x="85" y="96"/>
                      </a:lnTo>
                      <a:lnTo>
                        <a:pt x="93" y="90"/>
                      </a:lnTo>
                      <a:lnTo>
                        <a:pt x="100" y="82"/>
                      </a:lnTo>
                      <a:lnTo>
                        <a:pt x="105" y="74"/>
                      </a:lnTo>
                      <a:lnTo>
                        <a:pt x="108" y="64"/>
                      </a:lnTo>
                      <a:lnTo>
                        <a:pt x="109" y="53"/>
                      </a:lnTo>
                      <a:lnTo>
                        <a:pt x="108" y="43"/>
                      </a:lnTo>
                      <a:lnTo>
                        <a:pt x="105" y="33"/>
                      </a:lnTo>
                      <a:lnTo>
                        <a:pt x="100" y="23"/>
                      </a:lnTo>
                      <a:lnTo>
                        <a:pt x="93" y="16"/>
                      </a:lnTo>
                      <a:lnTo>
                        <a:pt x="85" y="10"/>
                      </a:lnTo>
                      <a:lnTo>
                        <a:pt x="76" y="5"/>
                      </a:lnTo>
                      <a:lnTo>
                        <a:pt x="66" y="1"/>
                      </a:lnTo>
                      <a:lnTo>
                        <a:pt x="54" y="0"/>
                      </a:lnTo>
                      <a:lnTo>
                        <a:pt x="44" y="1"/>
                      </a:lnTo>
                      <a:lnTo>
                        <a:pt x="33" y="5"/>
                      </a:lnTo>
                      <a:lnTo>
                        <a:pt x="24" y="10"/>
                      </a:lnTo>
                      <a:lnTo>
                        <a:pt x="16" y="16"/>
                      </a:lnTo>
                      <a:lnTo>
                        <a:pt x="9" y="23"/>
                      </a:lnTo>
                      <a:lnTo>
                        <a:pt x="5" y="33"/>
                      </a:lnTo>
                      <a:lnTo>
                        <a:pt x="1" y="43"/>
                      </a:lnTo>
                      <a:lnTo>
                        <a:pt x="0" y="53"/>
                      </a:lnTo>
                      <a:lnTo>
                        <a:pt x="1" y="64"/>
                      </a:lnTo>
                      <a:lnTo>
                        <a:pt x="5" y="74"/>
                      </a:lnTo>
                      <a:lnTo>
                        <a:pt x="9" y="82"/>
                      </a:lnTo>
                      <a:lnTo>
                        <a:pt x="16" y="90"/>
                      </a:lnTo>
                      <a:lnTo>
                        <a:pt x="24" y="96"/>
                      </a:lnTo>
                      <a:lnTo>
                        <a:pt x="33" y="101"/>
                      </a:lnTo>
                      <a:lnTo>
                        <a:pt x="44" y="104"/>
                      </a:lnTo>
                      <a:lnTo>
                        <a:pt x="54"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9" name="Freeform 74"/>
                <p:cNvSpPr>
                  <a:spLocks/>
                </p:cNvSpPr>
                <p:nvPr/>
              </p:nvSpPr>
              <p:spPr bwMode="auto">
                <a:xfrm>
                  <a:off x="2617" y="1840"/>
                  <a:ext cx="54" cy="52"/>
                </a:xfrm>
                <a:custGeom>
                  <a:avLst/>
                  <a:gdLst>
                    <a:gd name="T0" fmla="*/ 27 w 109"/>
                    <a:gd name="T1" fmla="*/ 52 h 105"/>
                    <a:gd name="T2" fmla="*/ 33 w 109"/>
                    <a:gd name="T3" fmla="*/ 52 h 105"/>
                    <a:gd name="T4" fmla="*/ 38 w 109"/>
                    <a:gd name="T5" fmla="*/ 50 h 105"/>
                    <a:gd name="T6" fmla="*/ 42 w 109"/>
                    <a:gd name="T7" fmla="*/ 48 h 105"/>
                    <a:gd name="T8" fmla="*/ 46 w 109"/>
                    <a:gd name="T9" fmla="*/ 44 h 105"/>
                    <a:gd name="T10" fmla="*/ 50 w 109"/>
                    <a:gd name="T11" fmla="*/ 41 h 105"/>
                    <a:gd name="T12" fmla="*/ 52 w 109"/>
                    <a:gd name="T13" fmla="*/ 36 h 105"/>
                    <a:gd name="T14" fmla="*/ 54 w 109"/>
                    <a:gd name="T15" fmla="*/ 31 h 105"/>
                    <a:gd name="T16" fmla="*/ 54 w 109"/>
                    <a:gd name="T17" fmla="*/ 26 h 105"/>
                    <a:gd name="T18" fmla="*/ 54 w 109"/>
                    <a:gd name="T19" fmla="*/ 21 h 105"/>
                    <a:gd name="T20" fmla="*/ 52 w 109"/>
                    <a:gd name="T21" fmla="*/ 16 h 105"/>
                    <a:gd name="T22" fmla="*/ 50 w 109"/>
                    <a:gd name="T23" fmla="*/ 11 h 105"/>
                    <a:gd name="T24" fmla="*/ 46 w 109"/>
                    <a:gd name="T25" fmla="*/ 7 h 105"/>
                    <a:gd name="T26" fmla="*/ 42 w 109"/>
                    <a:gd name="T27" fmla="*/ 5 h 105"/>
                    <a:gd name="T28" fmla="*/ 38 w 109"/>
                    <a:gd name="T29" fmla="*/ 2 h 105"/>
                    <a:gd name="T30" fmla="*/ 33 w 109"/>
                    <a:gd name="T31" fmla="*/ 1 h 105"/>
                    <a:gd name="T32" fmla="*/ 27 w 109"/>
                    <a:gd name="T33" fmla="*/ 0 h 105"/>
                    <a:gd name="T34" fmla="*/ 22 w 109"/>
                    <a:gd name="T35" fmla="*/ 1 h 105"/>
                    <a:gd name="T36" fmla="*/ 17 w 109"/>
                    <a:gd name="T37" fmla="*/ 2 h 105"/>
                    <a:gd name="T38" fmla="*/ 12 w 109"/>
                    <a:gd name="T39" fmla="*/ 5 h 105"/>
                    <a:gd name="T40" fmla="*/ 8 w 109"/>
                    <a:gd name="T41" fmla="*/ 7 h 105"/>
                    <a:gd name="T42" fmla="*/ 4 w 109"/>
                    <a:gd name="T43" fmla="*/ 11 h 105"/>
                    <a:gd name="T44" fmla="*/ 2 w 109"/>
                    <a:gd name="T45" fmla="*/ 16 h 105"/>
                    <a:gd name="T46" fmla="*/ 0 w 109"/>
                    <a:gd name="T47" fmla="*/ 21 h 105"/>
                    <a:gd name="T48" fmla="*/ 0 w 109"/>
                    <a:gd name="T49" fmla="*/ 26 h 105"/>
                    <a:gd name="T50" fmla="*/ 0 w 109"/>
                    <a:gd name="T51" fmla="*/ 31 h 105"/>
                    <a:gd name="T52" fmla="*/ 2 w 109"/>
                    <a:gd name="T53" fmla="*/ 36 h 105"/>
                    <a:gd name="T54" fmla="*/ 4 w 109"/>
                    <a:gd name="T55" fmla="*/ 41 h 105"/>
                    <a:gd name="T56" fmla="*/ 8 w 109"/>
                    <a:gd name="T57" fmla="*/ 44 h 105"/>
                    <a:gd name="T58" fmla="*/ 12 w 109"/>
                    <a:gd name="T59" fmla="*/ 48 h 105"/>
                    <a:gd name="T60" fmla="*/ 17 w 109"/>
                    <a:gd name="T61" fmla="*/ 50 h 105"/>
                    <a:gd name="T62" fmla="*/ 22 w 109"/>
                    <a:gd name="T63" fmla="*/ 52 h 105"/>
                    <a:gd name="T64" fmla="*/ 27 w 109"/>
                    <a:gd name="T65" fmla="*/ 52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5">
                      <a:moveTo>
                        <a:pt x="55" y="105"/>
                      </a:moveTo>
                      <a:lnTo>
                        <a:pt x="66" y="104"/>
                      </a:lnTo>
                      <a:lnTo>
                        <a:pt x="76" y="101"/>
                      </a:lnTo>
                      <a:lnTo>
                        <a:pt x="85" y="96"/>
                      </a:lnTo>
                      <a:lnTo>
                        <a:pt x="93" y="89"/>
                      </a:lnTo>
                      <a:lnTo>
                        <a:pt x="100" y="82"/>
                      </a:lnTo>
                      <a:lnTo>
                        <a:pt x="105" y="73"/>
                      </a:lnTo>
                      <a:lnTo>
                        <a:pt x="108" y="63"/>
                      </a:lnTo>
                      <a:lnTo>
                        <a:pt x="109" y="52"/>
                      </a:lnTo>
                      <a:lnTo>
                        <a:pt x="108" y="42"/>
                      </a:lnTo>
                      <a:lnTo>
                        <a:pt x="105" y="32"/>
                      </a:lnTo>
                      <a:lnTo>
                        <a:pt x="100" y="23"/>
                      </a:lnTo>
                      <a:lnTo>
                        <a:pt x="93" y="15"/>
                      </a:lnTo>
                      <a:lnTo>
                        <a:pt x="85" y="10"/>
                      </a:lnTo>
                      <a:lnTo>
                        <a:pt x="76" y="5"/>
                      </a:lnTo>
                      <a:lnTo>
                        <a:pt x="66" y="2"/>
                      </a:lnTo>
                      <a:lnTo>
                        <a:pt x="55" y="0"/>
                      </a:lnTo>
                      <a:lnTo>
                        <a:pt x="44" y="2"/>
                      </a:lnTo>
                      <a:lnTo>
                        <a:pt x="35" y="5"/>
                      </a:lnTo>
                      <a:lnTo>
                        <a:pt x="24" y="10"/>
                      </a:lnTo>
                      <a:lnTo>
                        <a:pt x="16" y="15"/>
                      </a:lnTo>
                      <a:lnTo>
                        <a:pt x="9" y="23"/>
                      </a:lnTo>
                      <a:lnTo>
                        <a:pt x="5" y="32"/>
                      </a:lnTo>
                      <a:lnTo>
                        <a:pt x="1" y="42"/>
                      </a:lnTo>
                      <a:lnTo>
                        <a:pt x="0" y="52"/>
                      </a:lnTo>
                      <a:lnTo>
                        <a:pt x="1" y="63"/>
                      </a:lnTo>
                      <a:lnTo>
                        <a:pt x="5" y="73"/>
                      </a:lnTo>
                      <a:lnTo>
                        <a:pt x="9" y="82"/>
                      </a:lnTo>
                      <a:lnTo>
                        <a:pt x="16" y="89"/>
                      </a:lnTo>
                      <a:lnTo>
                        <a:pt x="24" y="96"/>
                      </a:lnTo>
                      <a:lnTo>
                        <a:pt x="35" y="101"/>
                      </a:lnTo>
                      <a:lnTo>
                        <a:pt x="44" y="104"/>
                      </a:lnTo>
                      <a:lnTo>
                        <a:pt x="55"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50" name="Freeform 75"/>
                <p:cNvSpPr>
                  <a:spLocks/>
                </p:cNvSpPr>
                <p:nvPr/>
              </p:nvSpPr>
              <p:spPr bwMode="auto">
                <a:xfrm>
                  <a:off x="2706" y="1840"/>
                  <a:ext cx="55" cy="52"/>
                </a:xfrm>
                <a:custGeom>
                  <a:avLst/>
                  <a:gdLst>
                    <a:gd name="T0" fmla="*/ 27 w 109"/>
                    <a:gd name="T1" fmla="*/ 52 h 105"/>
                    <a:gd name="T2" fmla="*/ 33 w 109"/>
                    <a:gd name="T3" fmla="*/ 52 h 105"/>
                    <a:gd name="T4" fmla="*/ 38 w 109"/>
                    <a:gd name="T5" fmla="*/ 50 h 105"/>
                    <a:gd name="T6" fmla="*/ 43 w 109"/>
                    <a:gd name="T7" fmla="*/ 48 h 105"/>
                    <a:gd name="T8" fmla="*/ 47 w 109"/>
                    <a:gd name="T9" fmla="*/ 44 h 105"/>
                    <a:gd name="T10" fmla="*/ 50 w 109"/>
                    <a:gd name="T11" fmla="*/ 41 h 105"/>
                    <a:gd name="T12" fmla="*/ 52 w 109"/>
                    <a:gd name="T13" fmla="*/ 36 h 105"/>
                    <a:gd name="T14" fmla="*/ 54 w 109"/>
                    <a:gd name="T15" fmla="*/ 31 h 105"/>
                    <a:gd name="T16" fmla="*/ 55 w 109"/>
                    <a:gd name="T17" fmla="*/ 26 h 105"/>
                    <a:gd name="T18" fmla="*/ 54 w 109"/>
                    <a:gd name="T19" fmla="*/ 21 h 105"/>
                    <a:gd name="T20" fmla="*/ 52 w 109"/>
                    <a:gd name="T21" fmla="*/ 16 h 105"/>
                    <a:gd name="T22" fmla="*/ 50 w 109"/>
                    <a:gd name="T23" fmla="*/ 11 h 105"/>
                    <a:gd name="T24" fmla="*/ 47 w 109"/>
                    <a:gd name="T25" fmla="*/ 7 h 105"/>
                    <a:gd name="T26" fmla="*/ 43 w 109"/>
                    <a:gd name="T27" fmla="*/ 5 h 105"/>
                    <a:gd name="T28" fmla="*/ 38 w 109"/>
                    <a:gd name="T29" fmla="*/ 2 h 105"/>
                    <a:gd name="T30" fmla="*/ 33 w 109"/>
                    <a:gd name="T31" fmla="*/ 1 h 105"/>
                    <a:gd name="T32" fmla="*/ 27 w 109"/>
                    <a:gd name="T33" fmla="*/ 0 h 105"/>
                    <a:gd name="T34" fmla="*/ 22 w 109"/>
                    <a:gd name="T35" fmla="*/ 1 h 105"/>
                    <a:gd name="T36" fmla="*/ 17 w 109"/>
                    <a:gd name="T37" fmla="*/ 2 h 105"/>
                    <a:gd name="T38" fmla="*/ 12 w 109"/>
                    <a:gd name="T39" fmla="*/ 5 h 105"/>
                    <a:gd name="T40" fmla="*/ 8 w 109"/>
                    <a:gd name="T41" fmla="*/ 7 h 105"/>
                    <a:gd name="T42" fmla="*/ 5 w 109"/>
                    <a:gd name="T43" fmla="*/ 11 h 105"/>
                    <a:gd name="T44" fmla="*/ 2 w 109"/>
                    <a:gd name="T45" fmla="*/ 16 h 105"/>
                    <a:gd name="T46" fmla="*/ 1 w 109"/>
                    <a:gd name="T47" fmla="*/ 21 h 105"/>
                    <a:gd name="T48" fmla="*/ 0 w 109"/>
                    <a:gd name="T49" fmla="*/ 26 h 105"/>
                    <a:gd name="T50" fmla="*/ 1 w 109"/>
                    <a:gd name="T51" fmla="*/ 31 h 105"/>
                    <a:gd name="T52" fmla="*/ 2 w 109"/>
                    <a:gd name="T53" fmla="*/ 36 h 105"/>
                    <a:gd name="T54" fmla="*/ 5 w 109"/>
                    <a:gd name="T55" fmla="*/ 41 h 105"/>
                    <a:gd name="T56" fmla="*/ 8 w 109"/>
                    <a:gd name="T57" fmla="*/ 44 h 105"/>
                    <a:gd name="T58" fmla="*/ 12 w 109"/>
                    <a:gd name="T59" fmla="*/ 48 h 105"/>
                    <a:gd name="T60" fmla="*/ 17 w 109"/>
                    <a:gd name="T61" fmla="*/ 50 h 105"/>
                    <a:gd name="T62" fmla="*/ 22 w 109"/>
                    <a:gd name="T63" fmla="*/ 52 h 105"/>
                    <a:gd name="T64" fmla="*/ 27 w 109"/>
                    <a:gd name="T65" fmla="*/ 52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5">
                      <a:moveTo>
                        <a:pt x="54" y="105"/>
                      </a:moveTo>
                      <a:lnTo>
                        <a:pt x="65" y="104"/>
                      </a:lnTo>
                      <a:lnTo>
                        <a:pt x="75" y="101"/>
                      </a:lnTo>
                      <a:lnTo>
                        <a:pt x="85" y="96"/>
                      </a:lnTo>
                      <a:lnTo>
                        <a:pt x="93" y="89"/>
                      </a:lnTo>
                      <a:lnTo>
                        <a:pt x="100" y="82"/>
                      </a:lnTo>
                      <a:lnTo>
                        <a:pt x="104" y="73"/>
                      </a:lnTo>
                      <a:lnTo>
                        <a:pt x="108" y="63"/>
                      </a:lnTo>
                      <a:lnTo>
                        <a:pt x="109" y="52"/>
                      </a:lnTo>
                      <a:lnTo>
                        <a:pt x="108" y="42"/>
                      </a:lnTo>
                      <a:lnTo>
                        <a:pt x="104" y="32"/>
                      </a:lnTo>
                      <a:lnTo>
                        <a:pt x="100" y="23"/>
                      </a:lnTo>
                      <a:lnTo>
                        <a:pt x="93" y="15"/>
                      </a:lnTo>
                      <a:lnTo>
                        <a:pt x="85" y="10"/>
                      </a:lnTo>
                      <a:lnTo>
                        <a:pt x="75" y="5"/>
                      </a:lnTo>
                      <a:lnTo>
                        <a:pt x="65" y="2"/>
                      </a:lnTo>
                      <a:lnTo>
                        <a:pt x="54" y="0"/>
                      </a:lnTo>
                      <a:lnTo>
                        <a:pt x="43" y="2"/>
                      </a:lnTo>
                      <a:lnTo>
                        <a:pt x="33" y="5"/>
                      </a:lnTo>
                      <a:lnTo>
                        <a:pt x="24" y="10"/>
                      </a:lnTo>
                      <a:lnTo>
                        <a:pt x="16" y="15"/>
                      </a:lnTo>
                      <a:lnTo>
                        <a:pt x="9" y="23"/>
                      </a:lnTo>
                      <a:lnTo>
                        <a:pt x="4" y="32"/>
                      </a:lnTo>
                      <a:lnTo>
                        <a:pt x="1" y="42"/>
                      </a:lnTo>
                      <a:lnTo>
                        <a:pt x="0" y="52"/>
                      </a:lnTo>
                      <a:lnTo>
                        <a:pt x="1" y="63"/>
                      </a:lnTo>
                      <a:lnTo>
                        <a:pt x="4" y="73"/>
                      </a:lnTo>
                      <a:lnTo>
                        <a:pt x="9" y="82"/>
                      </a:lnTo>
                      <a:lnTo>
                        <a:pt x="16" y="89"/>
                      </a:lnTo>
                      <a:lnTo>
                        <a:pt x="24" y="96"/>
                      </a:lnTo>
                      <a:lnTo>
                        <a:pt x="33" y="101"/>
                      </a:lnTo>
                      <a:lnTo>
                        <a:pt x="43" y="104"/>
                      </a:lnTo>
                      <a:lnTo>
                        <a:pt x="54"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51" name="Freeform 76"/>
                <p:cNvSpPr>
                  <a:spLocks/>
                </p:cNvSpPr>
                <p:nvPr/>
              </p:nvSpPr>
              <p:spPr bwMode="auto">
                <a:xfrm>
                  <a:off x="3069" y="1840"/>
                  <a:ext cx="54" cy="52"/>
                </a:xfrm>
                <a:custGeom>
                  <a:avLst/>
                  <a:gdLst>
                    <a:gd name="T0" fmla="*/ 27 w 110"/>
                    <a:gd name="T1" fmla="*/ 52 h 105"/>
                    <a:gd name="T2" fmla="*/ 32 w 110"/>
                    <a:gd name="T3" fmla="*/ 52 h 105"/>
                    <a:gd name="T4" fmla="*/ 38 w 110"/>
                    <a:gd name="T5" fmla="*/ 50 h 105"/>
                    <a:gd name="T6" fmla="*/ 42 w 110"/>
                    <a:gd name="T7" fmla="*/ 48 h 105"/>
                    <a:gd name="T8" fmla="*/ 46 w 110"/>
                    <a:gd name="T9" fmla="*/ 45 h 105"/>
                    <a:gd name="T10" fmla="*/ 50 w 110"/>
                    <a:gd name="T11" fmla="*/ 41 h 105"/>
                    <a:gd name="T12" fmla="*/ 52 w 110"/>
                    <a:gd name="T13" fmla="*/ 37 h 105"/>
                    <a:gd name="T14" fmla="*/ 54 w 110"/>
                    <a:gd name="T15" fmla="*/ 32 h 105"/>
                    <a:gd name="T16" fmla="*/ 54 w 110"/>
                    <a:gd name="T17" fmla="*/ 26 h 105"/>
                    <a:gd name="T18" fmla="*/ 54 w 110"/>
                    <a:gd name="T19" fmla="*/ 21 h 105"/>
                    <a:gd name="T20" fmla="*/ 52 w 110"/>
                    <a:gd name="T21" fmla="*/ 16 h 105"/>
                    <a:gd name="T22" fmla="*/ 50 w 110"/>
                    <a:gd name="T23" fmla="*/ 11 h 105"/>
                    <a:gd name="T24" fmla="*/ 46 w 110"/>
                    <a:gd name="T25" fmla="*/ 7 h 105"/>
                    <a:gd name="T26" fmla="*/ 42 w 110"/>
                    <a:gd name="T27" fmla="*/ 5 h 105"/>
                    <a:gd name="T28" fmla="*/ 38 w 110"/>
                    <a:gd name="T29" fmla="*/ 2 h 105"/>
                    <a:gd name="T30" fmla="*/ 32 w 110"/>
                    <a:gd name="T31" fmla="*/ 1 h 105"/>
                    <a:gd name="T32" fmla="*/ 27 w 110"/>
                    <a:gd name="T33" fmla="*/ 0 h 105"/>
                    <a:gd name="T34" fmla="*/ 22 w 110"/>
                    <a:gd name="T35" fmla="*/ 1 h 105"/>
                    <a:gd name="T36" fmla="*/ 17 w 110"/>
                    <a:gd name="T37" fmla="*/ 2 h 105"/>
                    <a:gd name="T38" fmla="*/ 12 w 110"/>
                    <a:gd name="T39" fmla="*/ 5 h 105"/>
                    <a:gd name="T40" fmla="*/ 8 w 110"/>
                    <a:gd name="T41" fmla="*/ 7 h 105"/>
                    <a:gd name="T42" fmla="*/ 5 w 110"/>
                    <a:gd name="T43" fmla="*/ 11 h 105"/>
                    <a:gd name="T44" fmla="*/ 2 w 110"/>
                    <a:gd name="T45" fmla="*/ 16 h 105"/>
                    <a:gd name="T46" fmla="*/ 1 w 110"/>
                    <a:gd name="T47" fmla="*/ 21 h 105"/>
                    <a:gd name="T48" fmla="*/ 0 w 110"/>
                    <a:gd name="T49" fmla="*/ 26 h 105"/>
                    <a:gd name="T50" fmla="*/ 1 w 110"/>
                    <a:gd name="T51" fmla="*/ 32 h 105"/>
                    <a:gd name="T52" fmla="*/ 2 w 110"/>
                    <a:gd name="T53" fmla="*/ 37 h 105"/>
                    <a:gd name="T54" fmla="*/ 5 w 110"/>
                    <a:gd name="T55" fmla="*/ 41 h 105"/>
                    <a:gd name="T56" fmla="*/ 8 w 110"/>
                    <a:gd name="T57" fmla="*/ 45 h 105"/>
                    <a:gd name="T58" fmla="*/ 12 w 110"/>
                    <a:gd name="T59" fmla="*/ 48 h 105"/>
                    <a:gd name="T60" fmla="*/ 17 w 110"/>
                    <a:gd name="T61" fmla="*/ 50 h 105"/>
                    <a:gd name="T62" fmla="*/ 22 w 110"/>
                    <a:gd name="T63" fmla="*/ 52 h 105"/>
                    <a:gd name="T64" fmla="*/ 27 w 110"/>
                    <a:gd name="T65" fmla="*/ 52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0" h="105">
                      <a:moveTo>
                        <a:pt x="56" y="105"/>
                      </a:moveTo>
                      <a:lnTo>
                        <a:pt x="66" y="104"/>
                      </a:lnTo>
                      <a:lnTo>
                        <a:pt x="77" y="101"/>
                      </a:lnTo>
                      <a:lnTo>
                        <a:pt x="86" y="96"/>
                      </a:lnTo>
                      <a:lnTo>
                        <a:pt x="94" y="90"/>
                      </a:lnTo>
                      <a:lnTo>
                        <a:pt x="101" y="82"/>
                      </a:lnTo>
                      <a:lnTo>
                        <a:pt x="105" y="74"/>
                      </a:lnTo>
                      <a:lnTo>
                        <a:pt x="109" y="64"/>
                      </a:lnTo>
                      <a:lnTo>
                        <a:pt x="110" y="53"/>
                      </a:lnTo>
                      <a:lnTo>
                        <a:pt x="109" y="43"/>
                      </a:lnTo>
                      <a:lnTo>
                        <a:pt x="105" y="33"/>
                      </a:lnTo>
                      <a:lnTo>
                        <a:pt x="101" y="23"/>
                      </a:lnTo>
                      <a:lnTo>
                        <a:pt x="94" y="15"/>
                      </a:lnTo>
                      <a:lnTo>
                        <a:pt x="86" y="10"/>
                      </a:lnTo>
                      <a:lnTo>
                        <a:pt x="77" y="5"/>
                      </a:lnTo>
                      <a:lnTo>
                        <a:pt x="66" y="2"/>
                      </a:lnTo>
                      <a:lnTo>
                        <a:pt x="56" y="0"/>
                      </a:lnTo>
                      <a:lnTo>
                        <a:pt x="44" y="2"/>
                      </a:lnTo>
                      <a:lnTo>
                        <a:pt x="34" y="5"/>
                      </a:lnTo>
                      <a:lnTo>
                        <a:pt x="25" y="10"/>
                      </a:lnTo>
                      <a:lnTo>
                        <a:pt x="17" y="15"/>
                      </a:lnTo>
                      <a:lnTo>
                        <a:pt x="10" y="23"/>
                      </a:lnTo>
                      <a:lnTo>
                        <a:pt x="5" y="33"/>
                      </a:lnTo>
                      <a:lnTo>
                        <a:pt x="2" y="43"/>
                      </a:lnTo>
                      <a:lnTo>
                        <a:pt x="0" y="53"/>
                      </a:lnTo>
                      <a:lnTo>
                        <a:pt x="2" y="64"/>
                      </a:lnTo>
                      <a:lnTo>
                        <a:pt x="5" y="74"/>
                      </a:lnTo>
                      <a:lnTo>
                        <a:pt x="10" y="82"/>
                      </a:lnTo>
                      <a:lnTo>
                        <a:pt x="17" y="90"/>
                      </a:lnTo>
                      <a:lnTo>
                        <a:pt x="25" y="96"/>
                      </a:lnTo>
                      <a:lnTo>
                        <a:pt x="34" y="101"/>
                      </a:lnTo>
                      <a:lnTo>
                        <a:pt x="44" y="104"/>
                      </a:lnTo>
                      <a:lnTo>
                        <a:pt x="56"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52" name="Freeform 77"/>
                <p:cNvSpPr>
                  <a:spLocks/>
                </p:cNvSpPr>
                <p:nvPr/>
              </p:nvSpPr>
              <p:spPr bwMode="auto">
                <a:xfrm>
                  <a:off x="2978" y="1840"/>
                  <a:ext cx="55" cy="53"/>
                </a:xfrm>
                <a:custGeom>
                  <a:avLst/>
                  <a:gdLst>
                    <a:gd name="T0" fmla="*/ 28 w 109"/>
                    <a:gd name="T1" fmla="*/ 53 h 104"/>
                    <a:gd name="T2" fmla="*/ 33 w 109"/>
                    <a:gd name="T3" fmla="*/ 52 h 104"/>
                    <a:gd name="T4" fmla="*/ 38 w 109"/>
                    <a:gd name="T5" fmla="*/ 51 h 104"/>
                    <a:gd name="T6" fmla="*/ 43 w 109"/>
                    <a:gd name="T7" fmla="*/ 48 h 104"/>
                    <a:gd name="T8" fmla="*/ 47 w 109"/>
                    <a:gd name="T9" fmla="*/ 45 h 104"/>
                    <a:gd name="T10" fmla="*/ 50 w 109"/>
                    <a:gd name="T11" fmla="*/ 41 h 104"/>
                    <a:gd name="T12" fmla="*/ 52 w 109"/>
                    <a:gd name="T13" fmla="*/ 37 h 104"/>
                    <a:gd name="T14" fmla="*/ 54 w 109"/>
                    <a:gd name="T15" fmla="*/ 32 h 104"/>
                    <a:gd name="T16" fmla="*/ 55 w 109"/>
                    <a:gd name="T17" fmla="*/ 26 h 104"/>
                    <a:gd name="T18" fmla="*/ 54 w 109"/>
                    <a:gd name="T19" fmla="*/ 21 h 104"/>
                    <a:gd name="T20" fmla="*/ 52 w 109"/>
                    <a:gd name="T21" fmla="*/ 16 h 104"/>
                    <a:gd name="T22" fmla="*/ 50 w 109"/>
                    <a:gd name="T23" fmla="*/ 12 h 104"/>
                    <a:gd name="T24" fmla="*/ 47 w 109"/>
                    <a:gd name="T25" fmla="*/ 8 h 104"/>
                    <a:gd name="T26" fmla="*/ 43 w 109"/>
                    <a:gd name="T27" fmla="*/ 5 h 104"/>
                    <a:gd name="T28" fmla="*/ 38 w 109"/>
                    <a:gd name="T29" fmla="*/ 2 h 104"/>
                    <a:gd name="T30" fmla="*/ 33 w 109"/>
                    <a:gd name="T31" fmla="*/ 1 h 104"/>
                    <a:gd name="T32" fmla="*/ 28 w 109"/>
                    <a:gd name="T33" fmla="*/ 0 h 104"/>
                    <a:gd name="T34" fmla="*/ 22 w 109"/>
                    <a:gd name="T35" fmla="*/ 1 h 104"/>
                    <a:gd name="T36" fmla="*/ 17 w 109"/>
                    <a:gd name="T37" fmla="*/ 2 h 104"/>
                    <a:gd name="T38" fmla="*/ 12 w 109"/>
                    <a:gd name="T39" fmla="*/ 5 h 104"/>
                    <a:gd name="T40" fmla="*/ 8 w 109"/>
                    <a:gd name="T41" fmla="*/ 8 h 104"/>
                    <a:gd name="T42" fmla="*/ 5 w 109"/>
                    <a:gd name="T43" fmla="*/ 12 h 104"/>
                    <a:gd name="T44" fmla="*/ 2 w 109"/>
                    <a:gd name="T45" fmla="*/ 16 h 104"/>
                    <a:gd name="T46" fmla="*/ 1 w 109"/>
                    <a:gd name="T47" fmla="*/ 21 h 104"/>
                    <a:gd name="T48" fmla="*/ 0 w 109"/>
                    <a:gd name="T49" fmla="*/ 26 h 104"/>
                    <a:gd name="T50" fmla="*/ 1 w 109"/>
                    <a:gd name="T51" fmla="*/ 32 h 104"/>
                    <a:gd name="T52" fmla="*/ 2 w 109"/>
                    <a:gd name="T53" fmla="*/ 37 h 104"/>
                    <a:gd name="T54" fmla="*/ 5 w 109"/>
                    <a:gd name="T55" fmla="*/ 41 h 104"/>
                    <a:gd name="T56" fmla="*/ 8 w 109"/>
                    <a:gd name="T57" fmla="*/ 45 h 104"/>
                    <a:gd name="T58" fmla="*/ 12 w 109"/>
                    <a:gd name="T59" fmla="*/ 48 h 104"/>
                    <a:gd name="T60" fmla="*/ 17 w 109"/>
                    <a:gd name="T61" fmla="*/ 51 h 104"/>
                    <a:gd name="T62" fmla="*/ 22 w 109"/>
                    <a:gd name="T63" fmla="*/ 52 h 104"/>
                    <a:gd name="T64" fmla="*/ 28 w 109"/>
                    <a:gd name="T65" fmla="*/ 53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4">
                      <a:moveTo>
                        <a:pt x="55" y="104"/>
                      </a:moveTo>
                      <a:lnTo>
                        <a:pt x="65" y="103"/>
                      </a:lnTo>
                      <a:lnTo>
                        <a:pt x="76" y="100"/>
                      </a:lnTo>
                      <a:lnTo>
                        <a:pt x="85" y="95"/>
                      </a:lnTo>
                      <a:lnTo>
                        <a:pt x="93" y="88"/>
                      </a:lnTo>
                      <a:lnTo>
                        <a:pt x="100" y="81"/>
                      </a:lnTo>
                      <a:lnTo>
                        <a:pt x="104" y="72"/>
                      </a:lnTo>
                      <a:lnTo>
                        <a:pt x="108" y="62"/>
                      </a:lnTo>
                      <a:lnTo>
                        <a:pt x="109" y="51"/>
                      </a:lnTo>
                      <a:lnTo>
                        <a:pt x="108" y="41"/>
                      </a:lnTo>
                      <a:lnTo>
                        <a:pt x="104" y="31"/>
                      </a:lnTo>
                      <a:lnTo>
                        <a:pt x="100" y="23"/>
                      </a:lnTo>
                      <a:lnTo>
                        <a:pt x="93" y="15"/>
                      </a:lnTo>
                      <a:lnTo>
                        <a:pt x="85" y="9"/>
                      </a:lnTo>
                      <a:lnTo>
                        <a:pt x="76" y="4"/>
                      </a:lnTo>
                      <a:lnTo>
                        <a:pt x="65" y="1"/>
                      </a:lnTo>
                      <a:lnTo>
                        <a:pt x="55" y="0"/>
                      </a:lnTo>
                      <a:lnTo>
                        <a:pt x="43" y="1"/>
                      </a:lnTo>
                      <a:lnTo>
                        <a:pt x="33" y="4"/>
                      </a:lnTo>
                      <a:lnTo>
                        <a:pt x="24" y="9"/>
                      </a:lnTo>
                      <a:lnTo>
                        <a:pt x="16" y="15"/>
                      </a:lnTo>
                      <a:lnTo>
                        <a:pt x="9" y="23"/>
                      </a:lnTo>
                      <a:lnTo>
                        <a:pt x="4" y="31"/>
                      </a:lnTo>
                      <a:lnTo>
                        <a:pt x="1" y="41"/>
                      </a:lnTo>
                      <a:lnTo>
                        <a:pt x="0" y="51"/>
                      </a:lnTo>
                      <a:lnTo>
                        <a:pt x="1" y="62"/>
                      </a:lnTo>
                      <a:lnTo>
                        <a:pt x="4" y="72"/>
                      </a:lnTo>
                      <a:lnTo>
                        <a:pt x="9" y="81"/>
                      </a:lnTo>
                      <a:lnTo>
                        <a:pt x="16" y="88"/>
                      </a:lnTo>
                      <a:lnTo>
                        <a:pt x="24" y="95"/>
                      </a:lnTo>
                      <a:lnTo>
                        <a:pt x="33" y="100"/>
                      </a:lnTo>
                      <a:lnTo>
                        <a:pt x="43" y="103"/>
                      </a:lnTo>
                      <a:lnTo>
                        <a:pt x="55" y="1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53" name="Freeform 78"/>
                <p:cNvSpPr>
                  <a:spLocks/>
                </p:cNvSpPr>
                <p:nvPr/>
              </p:nvSpPr>
              <p:spPr bwMode="auto">
                <a:xfrm>
                  <a:off x="2888" y="1840"/>
                  <a:ext cx="55" cy="52"/>
                </a:xfrm>
                <a:custGeom>
                  <a:avLst/>
                  <a:gdLst>
                    <a:gd name="T0" fmla="*/ 28 w 109"/>
                    <a:gd name="T1" fmla="*/ 52 h 105"/>
                    <a:gd name="T2" fmla="*/ 33 w 109"/>
                    <a:gd name="T3" fmla="*/ 52 h 105"/>
                    <a:gd name="T4" fmla="*/ 38 w 109"/>
                    <a:gd name="T5" fmla="*/ 50 h 105"/>
                    <a:gd name="T6" fmla="*/ 43 w 109"/>
                    <a:gd name="T7" fmla="*/ 48 h 105"/>
                    <a:gd name="T8" fmla="*/ 47 w 109"/>
                    <a:gd name="T9" fmla="*/ 45 h 105"/>
                    <a:gd name="T10" fmla="*/ 50 w 109"/>
                    <a:gd name="T11" fmla="*/ 41 h 105"/>
                    <a:gd name="T12" fmla="*/ 53 w 109"/>
                    <a:gd name="T13" fmla="*/ 37 h 105"/>
                    <a:gd name="T14" fmla="*/ 54 w 109"/>
                    <a:gd name="T15" fmla="*/ 32 h 105"/>
                    <a:gd name="T16" fmla="*/ 55 w 109"/>
                    <a:gd name="T17" fmla="*/ 26 h 105"/>
                    <a:gd name="T18" fmla="*/ 54 w 109"/>
                    <a:gd name="T19" fmla="*/ 21 h 105"/>
                    <a:gd name="T20" fmla="*/ 53 w 109"/>
                    <a:gd name="T21" fmla="*/ 16 h 105"/>
                    <a:gd name="T22" fmla="*/ 50 w 109"/>
                    <a:gd name="T23" fmla="*/ 11 h 105"/>
                    <a:gd name="T24" fmla="*/ 47 w 109"/>
                    <a:gd name="T25" fmla="*/ 7 h 105"/>
                    <a:gd name="T26" fmla="*/ 43 w 109"/>
                    <a:gd name="T27" fmla="*/ 5 h 105"/>
                    <a:gd name="T28" fmla="*/ 38 w 109"/>
                    <a:gd name="T29" fmla="*/ 2 h 105"/>
                    <a:gd name="T30" fmla="*/ 33 w 109"/>
                    <a:gd name="T31" fmla="*/ 1 h 105"/>
                    <a:gd name="T32" fmla="*/ 28 w 109"/>
                    <a:gd name="T33" fmla="*/ 0 h 105"/>
                    <a:gd name="T34" fmla="*/ 22 w 109"/>
                    <a:gd name="T35" fmla="*/ 1 h 105"/>
                    <a:gd name="T36" fmla="*/ 17 w 109"/>
                    <a:gd name="T37" fmla="*/ 2 h 105"/>
                    <a:gd name="T38" fmla="*/ 12 w 109"/>
                    <a:gd name="T39" fmla="*/ 5 h 105"/>
                    <a:gd name="T40" fmla="*/ 8 w 109"/>
                    <a:gd name="T41" fmla="*/ 7 h 105"/>
                    <a:gd name="T42" fmla="*/ 5 w 109"/>
                    <a:gd name="T43" fmla="*/ 11 h 105"/>
                    <a:gd name="T44" fmla="*/ 2 w 109"/>
                    <a:gd name="T45" fmla="*/ 16 h 105"/>
                    <a:gd name="T46" fmla="*/ 1 w 109"/>
                    <a:gd name="T47" fmla="*/ 21 h 105"/>
                    <a:gd name="T48" fmla="*/ 0 w 109"/>
                    <a:gd name="T49" fmla="*/ 26 h 105"/>
                    <a:gd name="T50" fmla="*/ 1 w 109"/>
                    <a:gd name="T51" fmla="*/ 32 h 105"/>
                    <a:gd name="T52" fmla="*/ 2 w 109"/>
                    <a:gd name="T53" fmla="*/ 37 h 105"/>
                    <a:gd name="T54" fmla="*/ 5 w 109"/>
                    <a:gd name="T55" fmla="*/ 41 h 105"/>
                    <a:gd name="T56" fmla="*/ 8 w 109"/>
                    <a:gd name="T57" fmla="*/ 45 h 105"/>
                    <a:gd name="T58" fmla="*/ 12 w 109"/>
                    <a:gd name="T59" fmla="*/ 48 h 105"/>
                    <a:gd name="T60" fmla="*/ 17 w 109"/>
                    <a:gd name="T61" fmla="*/ 50 h 105"/>
                    <a:gd name="T62" fmla="*/ 22 w 109"/>
                    <a:gd name="T63" fmla="*/ 52 h 105"/>
                    <a:gd name="T64" fmla="*/ 28 w 109"/>
                    <a:gd name="T65" fmla="*/ 52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5">
                      <a:moveTo>
                        <a:pt x="55" y="105"/>
                      </a:moveTo>
                      <a:lnTo>
                        <a:pt x="65" y="104"/>
                      </a:lnTo>
                      <a:lnTo>
                        <a:pt x="76" y="101"/>
                      </a:lnTo>
                      <a:lnTo>
                        <a:pt x="85" y="96"/>
                      </a:lnTo>
                      <a:lnTo>
                        <a:pt x="93" y="90"/>
                      </a:lnTo>
                      <a:lnTo>
                        <a:pt x="100" y="82"/>
                      </a:lnTo>
                      <a:lnTo>
                        <a:pt x="105" y="74"/>
                      </a:lnTo>
                      <a:lnTo>
                        <a:pt x="108" y="64"/>
                      </a:lnTo>
                      <a:lnTo>
                        <a:pt x="109" y="53"/>
                      </a:lnTo>
                      <a:lnTo>
                        <a:pt x="108" y="43"/>
                      </a:lnTo>
                      <a:lnTo>
                        <a:pt x="105" y="33"/>
                      </a:lnTo>
                      <a:lnTo>
                        <a:pt x="100" y="23"/>
                      </a:lnTo>
                      <a:lnTo>
                        <a:pt x="93" y="15"/>
                      </a:lnTo>
                      <a:lnTo>
                        <a:pt x="85" y="10"/>
                      </a:lnTo>
                      <a:lnTo>
                        <a:pt x="76" y="5"/>
                      </a:lnTo>
                      <a:lnTo>
                        <a:pt x="65" y="2"/>
                      </a:lnTo>
                      <a:lnTo>
                        <a:pt x="55" y="0"/>
                      </a:lnTo>
                      <a:lnTo>
                        <a:pt x="43" y="2"/>
                      </a:lnTo>
                      <a:lnTo>
                        <a:pt x="33" y="5"/>
                      </a:lnTo>
                      <a:lnTo>
                        <a:pt x="24" y="10"/>
                      </a:lnTo>
                      <a:lnTo>
                        <a:pt x="16" y="15"/>
                      </a:lnTo>
                      <a:lnTo>
                        <a:pt x="9" y="23"/>
                      </a:lnTo>
                      <a:lnTo>
                        <a:pt x="4" y="33"/>
                      </a:lnTo>
                      <a:lnTo>
                        <a:pt x="1" y="43"/>
                      </a:lnTo>
                      <a:lnTo>
                        <a:pt x="0" y="53"/>
                      </a:lnTo>
                      <a:lnTo>
                        <a:pt x="1" y="64"/>
                      </a:lnTo>
                      <a:lnTo>
                        <a:pt x="4" y="74"/>
                      </a:lnTo>
                      <a:lnTo>
                        <a:pt x="9" y="82"/>
                      </a:lnTo>
                      <a:lnTo>
                        <a:pt x="16" y="90"/>
                      </a:lnTo>
                      <a:lnTo>
                        <a:pt x="24" y="96"/>
                      </a:lnTo>
                      <a:lnTo>
                        <a:pt x="33" y="101"/>
                      </a:lnTo>
                      <a:lnTo>
                        <a:pt x="43" y="104"/>
                      </a:lnTo>
                      <a:lnTo>
                        <a:pt x="55"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54" name="Freeform 79"/>
                <p:cNvSpPr>
                  <a:spLocks/>
                </p:cNvSpPr>
                <p:nvPr/>
              </p:nvSpPr>
              <p:spPr bwMode="auto">
                <a:xfrm>
                  <a:off x="2631" y="1734"/>
                  <a:ext cx="25" cy="132"/>
                </a:xfrm>
                <a:custGeom>
                  <a:avLst/>
                  <a:gdLst>
                    <a:gd name="T0" fmla="*/ 13 w 48"/>
                    <a:gd name="T1" fmla="*/ 132 h 265"/>
                    <a:gd name="T2" fmla="*/ 17 w 48"/>
                    <a:gd name="T3" fmla="*/ 131 h 265"/>
                    <a:gd name="T4" fmla="*/ 21 w 48"/>
                    <a:gd name="T5" fmla="*/ 129 h 265"/>
                    <a:gd name="T6" fmla="*/ 24 w 48"/>
                    <a:gd name="T7" fmla="*/ 125 h 265"/>
                    <a:gd name="T8" fmla="*/ 25 w 48"/>
                    <a:gd name="T9" fmla="*/ 120 h 265"/>
                    <a:gd name="T10" fmla="*/ 25 w 48"/>
                    <a:gd name="T11" fmla="*/ 12 h 265"/>
                    <a:gd name="T12" fmla="*/ 24 w 48"/>
                    <a:gd name="T13" fmla="*/ 7 h 265"/>
                    <a:gd name="T14" fmla="*/ 21 w 48"/>
                    <a:gd name="T15" fmla="*/ 3 h 265"/>
                    <a:gd name="T16" fmla="*/ 17 w 48"/>
                    <a:gd name="T17" fmla="*/ 1 h 265"/>
                    <a:gd name="T18" fmla="*/ 13 w 48"/>
                    <a:gd name="T19" fmla="*/ 0 h 265"/>
                    <a:gd name="T20" fmla="*/ 13 w 48"/>
                    <a:gd name="T21" fmla="*/ 0 h 265"/>
                    <a:gd name="T22" fmla="*/ 8 w 48"/>
                    <a:gd name="T23" fmla="*/ 1 h 265"/>
                    <a:gd name="T24" fmla="*/ 4 w 48"/>
                    <a:gd name="T25" fmla="*/ 3 h 265"/>
                    <a:gd name="T26" fmla="*/ 1 w 48"/>
                    <a:gd name="T27" fmla="*/ 7 h 265"/>
                    <a:gd name="T28" fmla="*/ 0 w 48"/>
                    <a:gd name="T29" fmla="*/ 12 h 265"/>
                    <a:gd name="T30" fmla="*/ 0 w 48"/>
                    <a:gd name="T31" fmla="*/ 120 h 265"/>
                    <a:gd name="T32" fmla="*/ 1 w 48"/>
                    <a:gd name="T33" fmla="*/ 125 h 265"/>
                    <a:gd name="T34" fmla="*/ 4 w 48"/>
                    <a:gd name="T35" fmla="*/ 129 h 265"/>
                    <a:gd name="T36" fmla="*/ 8 w 48"/>
                    <a:gd name="T37" fmla="*/ 131 h 265"/>
                    <a:gd name="T38" fmla="*/ 13 w 48"/>
                    <a:gd name="T39" fmla="*/ 132 h 265"/>
                    <a:gd name="T40" fmla="*/ 13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4" y="265"/>
                      </a:moveTo>
                      <a:lnTo>
                        <a:pt x="33" y="263"/>
                      </a:lnTo>
                      <a:lnTo>
                        <a:pt x="41" y="259"/>
                      </a:lnTo>
                      <a:lnTo>
                        <a:pt x="46" y="250"/>
                      </a:lnTo>
                      <a:lnTo>
                        <a:pt x="48" y="241"/>
                      </a:lnTo>
                      <a:lnTo>
                        <a:pt x="48" y="25"/>
                      </a:lnTo>
                      <a:lnTo>
                        <a:pt x="46" y="15"/>
                      </a:lnTo>
                      <a:lnTo>
                        <a:pt x="41" y="7"/>
                      </a:lnTo>
                      <a:lnTo>
                        <a:pt x="33" y="3"/>
                      </a:lnTo>
                      <a:lnTo>
                        <a:pt x="24" y="0"/>
                      </a:lnTo>
                      <a:lnTo>
                        <a:pt x="15" y="3"/>
                      </a:lnTo>
                      <a:lnTo>
                        <a:pt x="7" y="7"/>
                      </a:lnTo>
                      <a:lnTo>
                        <a:pt x="2" y="15"/>
                      </a:lnTo>
                      <a:lnTo>
                        <a:pt x="0" y="25"/>
                      </a:lnTo>
                      <a:lnTo>
                        <a:pt x="0" y="241"/>
                      </a:lnTo>
                      <a:lnTo>
                        <a:pt x="2" y="250"/>
                      </a:lnTo>
                      <a:lnTo>
                        <a:pt x="7" y="259"/>
                      </a:lnTo>
                      <a:lnTo>
                        <a:pt x="15" y="263"/>
                      </a:lnTo>
                      <a:lnTo>
                        <a:pt x="24"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55" name="Freeform 80"/>
                <p:cNvSpPr>
                  <a:spLocks/>
                </p:cNvSpPr>
                <p:nvPr/>
              </p:nvSpPr>
              <p:spPr bwMode="auto">
                <a:xfrm>
                  <a:off x="2720" y="1734"/>
                  <a:ext cx="23" cy="132"/>
                </a:xfrm>
                <a:custGeom>
                  <a:avLst/>
                  <a:gdLst>
                    <a:gd name="T0" fmla="*/ 11 w 48"/>
                    <a:gd name="T1" fmla="*/ 132 h 265"/>
                    <a:gd name="T2" fmla="*/ 16 w 48"/>
                    <a:gd name="T3" fmla="*/ 131 h 265"/>
                    <a:gd name="T4" fmla="*/ 20 w 48"/>
                    <a:gd name="T5" fmla="*/ 129 h 265"/>
                    <a:gd name="T6" fmla="*/ 22 w 48"/>
                    <a:gd name="T7" fmla="*/ 125 h 265"/>
                    <a:gd name="T8" fmla="*/ 23 w 48"/>
                    <a:gd name="T9" fmla="*/ 120 h 265"/>
                    <a:gd name="T10" fmla="*/ 23 w 48"/>
                    <a:gd name="T11" fmla="*/ 12 h 265"/>
                    <a:gd name="T12" fmla="*/ 22 w 48"/>
                    <a:gd name="T13" fmla="*/ 7 h 265"/>
                    <a:gd name="T14" fmla="*/ 20 w 48"/>
                    <a:gd name="T15" fmla="*/ 3 h 265"/>
                    <a:gd name="T16" fmla="*/ 16 w 48"/>
                    <a:gd name="T17" fmla="*/ 1 h 265"/>
                    <a:gd name="T18" fmla="*/ 11 w 48"/>
                    <a:gd name="T19" fmla="*/ 0 h 265"/>
                    <a:gd name="T20" fmla="*/ 11 w 48"/>
                    <a:gd name="T21" fmla="*/ 0 h 265"/>
                    <a:gd name="T22" fmla="*/ 7 w 48"/>
                    <a:gd name="T23" fmla="*/ 1 h 265"/>
                    <a:gd name="T24" fmla="*/ 3 w 48"/>
                    <a:gd name="T25" fmla="*/ 3 h 265"/>
                    <a:gd name="T26" fmla="*/ 1 w 48"/>
                    <a:gd name="T27" fmla="*/ 7 h 265"/>
                    <a:gd name="T28" fmla="*/ 0 w 48"/>
                    <a:gd name="T29" fmla="*/ 12 h 265"/>
                    <a:gd name="T30" fmla="*/ 0 w 48"/>
                    <a:gd name="T31" fmla="*/ 120 h 265"/>
                    <a:gd name="T32" fmla="*/ 1 w 48"/>
                    <a:gd name="T33" fmla="*/ 125 h 265"/>
                    <a:gd name="T34" fmla="*/ 3 w 48"/>
                    <a:gd name="T35" fmla="*/ 129 h 265"/>
                    <a:gd name="T36" fmla="*/ 7 w 48"/>
                    <a:gd name="T37" fmla="*/ 131 h 265"/>
                    <a:gd name="T38" fmla="*/ 11 w 48"/>
                    <a:gd name="T39" fmla="*/ 132 h 265"/>
                    <a:gd name="T40" fmla="*/ 11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3" y="265"/>
                      </a:moveTo>
                      <a:lnTo>
                        <a:pt x="33" y="263"/>
                      </a:lnTo>
                      <a:lnTo>
                        <a:pt x="41" y="259"/>
                      </a:lnTo>
                      <a:lnTo>
                        <a:pt x="45" y="250"/>
                      </a:lnTo>
                      <a:lnTo>
                        <a:pt x="48" y="241"/>
                      </a:lnTo>
                      <a:lnTo>
                        <a:pt x="48" y="25"/>
                      </a:lnTo>
                      <a:lnTo>
                        <a:pt x="45" y="15"/>
                      </a:lnTo>
                      <a:lnTo>
                        <a:pt x="41" y="7"/>
                      </a:lnTo>
                      <a:lnTo>
                        <a:pt x="33" y="3"/>
                      </a:lnTo>
                      <a:lnTo>
                        <a:pt x="23" y="0"/>
                      </a:lnTo>
                      <a:lnTo>
                        <a:pt x="14" y="3"/>
                      </a:lnTo>
                      <a:lnTo>
                        <a:pt x="7" y="7"/>
                      </a:lnTo>
                      <a:lnTo>
                        <a:pt x="3" y="15"/>
                      </a:lnTo>
                      <a:lnTo>
                        <a:pt x="0" y="25"/>
                      </a:lnTo>
                      <a:lnTo>
                        <a:pt x="0" y="241"/>
                      </a:lnTo>
                      <a:lnTo>
                        <a:pt x="3" y="250"/>
                      </a:lnTo>
                      <a:lnTo>
                        <a:pt x="7" y="259"/>
                      </a:lnTo>
                      <a:lnTo>
                        <a:pt x="14" y="263"/>
                      </a:lnTo>
                      <a:lnTo>
                        <a:pt x="23"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56" name="Freeform 81"/>
                <p:cNvSpPr>
                  <a:spLocks/>
                </p:cNvSpPr>
                <p:nvPr/>
              </p:nvSpPr>
              <p:spPr bwMode="auto">
                <a:xfrm>
                  <a:off x="2814" y="1734"/>
                  <a:ext cx="23" cy="132"/>
                </a:xfrm>
                <a:custGeom>
                  <a:avLst/>
                  <a:gdLst>
                    <a:gd name="T0" fmla="*/ 12 w 47"/>
                    <a:gd name="T1" fmla="*/ 132 h 265"/>
                    <a:gd name="T2" fmla="*/ 16 w 47"/>
                    <a:gd name="T3" fmla="*/ 131 h 265"/>
                    <a:gd name="T4" fmla="*/ 20 w 47"/>
                    <a:gd name="T5" fmla="*/ 129 h 265"/>
                    <a:gd name="T6" fmla="*/ 22 w 47"/>
                    <a:gd name="T7" fmla="*/ 125 h 265"/>
                    <a:gd name="T8" fmla="*/ 23 w 47"/>
                    <a:gd name="T9" fmla="*/ 120 h 265"/>
                    <a:gd name="T10" fmla="*/ 23 w 47"/>
                    <a:gd name="T11" fmla="*/ 12 h 265"/>
                    <a:gd name="T12" fmla="*/ 22 w 47"/>
                    <a:gd name="T13" fmla="*/ 7 h 265"/>
                    <a:gd name="T14" fmla="*/ 20 w 47"/>
                    <a:gd name="T15" fmla="*/ 3 h 265"/>
                    <a:gd name="T16" fmla="*/ 16 w 47"/>
                    <a:gd name="T17" fmla="*/ 1 h 265"/>
                    <a:gd name="T18" fmla="*/ 12 w 47"/>
                    <a:gd name="T19" fmla="*/ 0 h 265"/>
                    <a:gd name="T20" fmla="*/ 12 w 47"/>
                    <a:gd name="T21" fmla="*/ 0 h 265"/>
                    <a:gd name="T22" fmla="*/ 7 w 47"/>
                    <a:gd name="T23" fmla="*/ 1 h 265"/>
                    <a:gd name="T24" fmla="*/ 3 w 47"/>
                    <a:gd name="T25" fmla="*/ 3 h 265"/>
                    <a:gd name="T26" fmla="*/ 1 w 47"/>
                    <a:gd name="T27" fmla="*/ 7 h 265"/>
                    <a:gd name="T28" fmla="*/ 0 w 47"/>
                    <a:gd name="T29" fmla="*/ 12 h 265"/>
                    <a:gd name="T30" fmla="*/ 0 w 47"/>
                    <a:gd name="T31" fmla="*/ 120 h 265"/>
                    <a:gd name="T32" fmla="*/ 1 w 47"/>
                    <a:gd name="T33" fmla="*/ 125 h 265"/>
                    <a:gd name="T34" fmla="*/ 3 w 47"/>
                    <a:gd name="T35" fmla="*/ 129 h 265"/>
                    <a:gd name="T36" fmla="*/ 7 w 47"/>
                    <a:gd name="T37" fmla="*/ 131 h 265"/>
                    <a:gd name="T38" fmla="*/ 12 w 47"/>
                    <a:gd name="T39" fmla="*/ 132 h 265"/>
                    <a:gd name="T40" fmla="*/ 12 w 47"/>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7" h="265">
                      <a:moveTo>
                        <a:pt x="24" y="265"/>
                      </a:moveTo>
                      <a:lnTo>
                        <a:pt x="33" y="263"/>
                      </a:lnTo>
                      <a:lnTo>
                        <a:pt x="40" y="259"/>
                      </a:lnTo>
                      <a:lnTo>
                        <a:pt x="45" y="250"/>
                      </a:lnTo>
                      <a:lnTo>
                        <a:pt x="47" y="241"/>
                      </a:lnTo>
                      <a:lnTo>
                        <a:pt x="47" y="25"/>
                      </a:lnTo>
                      <a:lnTo>
                        <a:pt x="45" y="15"/>
                      </a:lnTo>
                      <a:lnTo>
                        <a:pt x="40" y="7"/>
                      </a:lnTo>
                      <a:lnTo>
                        <a:pt x="33" y="3"/>
                      </a:lnTo>
                      <a:lnTo>
                        <a:pt x="24" y="0"/>
                      </a:lnTo>
                      <a:lnTo>
                        <a:pt x="15" y="3"/>
                      </a:lnTo>
                      <a:lnTo>
                        <a:pt x="7" y="7"/>
                      </a:lnTo>
                      <a:lnTo>
                        <a:pt x="2" y="15"/>
                      </a:lnTo>
                      <a:lnTo>
                        <a:pt x="0" y="25"/>
                      </a:lnTo>
                      <a:lnTo>
                        <a:pt x="0" y="241"/>
                      </a:lnTo>
                      <a:lnTo>
                        <a:pt x="2" y="250"/>
                      </a:lnTo>
                      <a:lnTo>
                        <a:pt x="7" y="259"/>
                      </a:lnTo>
                      <a:lnTo>
                        <a:pt x="15" y="263"/>
                      </a:lnTo>
                      <a:lnTo>
                        <a:pt x="24"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57" name="Freeform 82"/>
                <p:cNvSpPr>
                  <a:spLocks/>
                </p:cNvSpPr>
                <p:nvPr/>
              </p:nvSpPr>
              <p:spPr bwMode="auto">
                <a:xfrm>
                  <a:off x="2902" y="1734"/>
                  <a:ext cx="23" cy="132"/>
                </a:xfrm>
                <a:custGeom>
                  <a:avLst/>
                  <a:gdLst>
                    <a:gd name="T0" fmla="*/ 11 w 48"/>
                    <a:gd name="T1" fmla="*/ 132 h 265"/>
                    <a:gd name="T2" fmla="*/ 16 w 48"/>
                    <a:gd name="T3" fmla="*/ 131 h 265"/>
                    <a:gd name="T4" fmla="*/ 20 w 48"/>
                    <a:gd name="T5" fmla="*/ 129 h 265"/>
                    <a:gd name="T6" fmla="*/ 22 w 48"/>
                    <a:gd name="T7" fmla="*/ 125 h 265"/>
                    <a:gd name="T8" fmla="*/ 23 w 48"/>
                    <a:gd name="T9" fmla="*/ 120 h 265"/>
                    <a:gd name="T10" fmla="*/ 23 w 48"/>
                    <a:gd name="T11" fmla="*/ 12 h 265"/>
                    <a:gd name="T12" fmla="*/ 22 w 48"/>
                    <a:gd name="T13" fmla="*/ 7 h 265"/>
                    <a:gd name="T14" fmla="*/ 20 w 48"/>
                    <a:gd name="T15" fmla="*/ 3 h 265"/>
                    <a:gd name="T16" fmla="*/ 16 w 48"/>
                    <a:gd name="T17" fmla="*/ 1 h 265"/>
                    <a:gd name="T18" fmla="*/ 11 w 48"/>
                    <a:gd name="T19" fmla="*/ 0 h 265"/>
                    <a:gd name="T20" fmla="*/ 11 w 48"/>
                    <a:gd name="T21" fmla="*/ 0 h 265"/>
                    <a:gd name="T22" fmla="*/ 7 w 48"/>
                    <a:gd name="T23" fmla="*/ 1 h 265"/>
                    <a:gd name="T24" fmla="*/ 3 w 48"/>
                    <a:gd name="T25" fmla="*/ 3 h 265"/>
                    <a:gd name="T26" fmla="*/ 1 w 48"/>
                    <a:gd name="T27" fmla="*/ 7 h 265"/>
                    <a:gd name="T28" fmla="*/ 0 w 48"/>
                    <a:gd name="T29" fmla="*/ 12 h 265"/>
                    <a:gd name="T30" fmla="*/ 0 w 48"/>
                    <a:gd name="T31" fmla="*/ 120 h 265"/>
                    <a:gd name="T32" fmla="*/ 1 w 48"/>
                    <a:gd name="T33" fmla="*/ 125 h 265"/>
                    <a:gd name="T34" fmla="*/ 3 w 48"/>
                    <a:gd name="T35" fmla="*/ 129 h 265"/>
                    <a:gd name="T36" fmla="*/ 7 w 48"/>
                    <a:gd name="T37" fmla="*/ 131 h 265"/>
                    <a:gd name="T38" fmla="*/ 11 w 48"/>
                    <a:gd name="T39" fmla="*/ 132 h 265"/>
                    <a:gd name="T40" fmla="*/ 11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3" y="265"/>
                      </a:moveTo>
                      <a:lnTo>
                        <a:pt x="33" y="263"/>
                      </a:lnTo>
                      <a:lnTo>
                        <a:pt x="41" y="259"/>
                      </a:lnTo>
                      <a:lnTo>
                        <a:pt x="45" y="250"/>
                      </a:lnTo>
                      <a:lnTo>
                        <a:pt x="48" y="241"/>
                      </a:lnTo>
                      <a:lnTo>
                        <a:pt x="48" y="25"/>
                      </a:lnTo>
                      <a:lnTo>
                        <a:pt x="45" y="15"/>
                      </a:lnTo>
                      <a:lnTo>
                        <a:pt x="41" y="7"/>
                      </a:lnTo>
                      <a:lnTo>
                        <a:pt x="33" y="3"/>
                      </a:lnTo>
                      <a:lnTo>
                        <a:pt x="23" y="0"/>
                      </a:lnTo>
                      <a:lnTo>
                        <a:pt x="14" y="3"/>
                      </a:lnTo>
                      <a:lnTo>
                        <a:pt x="7" y="7"/>
                      </a:lnTo>
                      <a:lnTo>
                        <a:pt x="3" y="15"/>
                      </a:lnTo>
                      <a:lnTo>
                        <a:pt x="0" y="25"/>
                      </a:lnTo>
                      <a:lnTo>
                        <a:pt x="0" y="241"/>
                      </a:lnTo>
                      <a:lnTo>
                        <a:pt x="3" y="250"/>
                      </a:lnTo>
                      <a:lnTo>
                        <a:pt x="7" y="259"/>
                      </a:lnTo>
                      <a:lnTo>
                        <a:pt x="14" y="263"/>
                      </a:lnTo>
                      <a:lnTo>
                        <a:pt x="23"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58" name="Freeform 83"/>
                <p:cNvSpPr>
                  <a:spLocks/>
                </p:cNvSpPr>
                <p:nvPr/>
              </p:nvSpPr>
              <p:spPr bwMode="auto">
                <a:xfrm>
                  <a:off x="2993" y="1734"/>
                  <a:ext cx="24" cy="132"/>
                </a:xfrm>
                <a:custGeom>
                  <a:avLst/>
                  <a:gdLst>
                    <a:gd name="T0" fmla="*/ 12 w 48"/>
                    <a:gd name="T1" fmla="*/ 132 h 265"/>
                    <a:gd name="T2" fmla="*/ 17 w 48"/>
                    <a:gd name="T3" fmla="*/ 131 h 265"/>
                    <a:gd name="T4" fmla="*/ 21 w 48"/>
                    <a:gd name="T5" fmla="*/ 129 h 265"/>
                    <a:gd name="T6" fmla="*/ 23 w 48"/>
                    <a:gd name="T7" fmla="*/ 125 h 265"/>
                    <a:gd name="T8" fmla="*/ 24 w 48"/>
                    <a:gd name="T9" fmla="*/ 120 h 265"/>
                    <a:gd name="T10" fmla="*/ 24 w 48"/>
                    <a:gd name="T11" fmla="*/ 12 h 265"/>
                    <a:gd name="T12" fmla="*/ 23 w 48"/>
                    <a:gd name="T13" fmla="*/ 7 h 265"/>
                    <a:gd name="T14" fmla="*/ 21 w 48"/>
                    <a:gd name="T15" fmla="*/ 3 h 265"/>
                    <a:gd name="T16" fmla="*/ 17 w 48"/>
                    <a:gd name="T17" fmla="*/ 1 h 265"/>
                    <a:gd name="T18" fmla="*/ 12 w 48"/>
                    <a:gd name="T19" fmla="*/ 0 h 265"/>
                    <a:gd name="T20" fmla="*/ 12 w 48"/>
                    <a:gd name="T21" fmla="*/ 0 h 265"/>
                    <a:gd name="T22" fmla="*/ 8 w 48"/>
                    <a:gd name="T23" fmla="*/ 1 h 265"/>
                    <a:gd name="T24" fmla="*/ 3 w 48"/>
                    <a:gd name="T25" fmla="*/ 3 h 265"/>
                    <a:gd name="T26" fmla="*/ 1 w 48"/>
                    <a:gd name="T27" fmla="*/ 7 h 265"/>
                    <a:gd name="T28" fmla="*/ 0 w 48"/>
                    <a:gd name="T29" fmla="*/ 12 h 265"/>
                    <a:gd name="T30" fmla="*/ 0 w 48"/>
                    <a:gd name="T31" fmla="*/ 120 h 265"/>
                    <a:gd name="T32" fmla="*/ 1 w 48"/>
                    <a:gd name="T33" fmla="*/ 125 h 265"/>
                    <a:gd name="T34" fmla="*/ 3 w 48"/>
                    <a:gd name="T35" fmla="*/ 129 h 265"/>
                    <a:gd name="T36" fmla="*/ 8 w 48"/>
                    <a:gd name="T37" fmla="*/ 131 h 265"/>
                    <a:gd name="T38" fmla="*/ 12 w 48"/>
                    <a:gd name="T39" fmla="*/ 132 h 265"/>
                    <a:gd name="T40" fmla="*/ 12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4" y="265"/>
                      </a:moveTo>
                      <a:lnTo>
                        <a:pt x="33" y="263"/>
                      </a:lnTo>
                      <a:lnTo>
                        <a:pt x="41" y="259"/>
                      </a:lnTo>
                      <a:lnTo>
                        <a:pt x="46" y="250"/>
                      </a:lnTo>
                      <a:lnTo>
                        <a:pt x="48" y="241"/>
                      </a:lnTo>
                      <a:lnTo>
                        <a:pt x="48" y="25"/>
                      </a:lnTo>
                      <a:lnTo>
                        <a:pt x="46" y="15"/>
                      </a:lnTo>
                      <a:lnTo>
                        <a:pt x="41" y="7"/>
                      </a:lnTo>
                      <a:lnTo>
                        <a:pt x="33" y="3"/>
                      </a:lnTo>
                      <a:lnTo>
                        <a:pt x="24" y="0"/>
                      </a:lnTo>
                      <a:lnTo>
                        <a:pt x="15" y="3"/>
                      </a:lnTo>
                      <a:lnTo>
                        <a:pt x="6" y="7"/>
                      </a:lnTo>
                      <a:lnTo>
                        <a:pt x="2" y="15"/>
                      </a:lnTo>
                      <a:lnTo>
                        <a:pt x="0" y="25"/>
                      </a:lnTo>
                      <a:lnTo>
                        <a:pt x="0" y="241"/>
                      </a:lnTo>
                      <a:lnTo>
                        <a:pt x="2" y="250"/>
                      </a:lnTo>
                      <a:lnTo>
                        <a:pt x="6" y="259"/>
                      </a:lnTo>
                      <a:lnTo>
                        <a:pt x="15" y="263"/>
                      </a:lnTo>
                      <a:lnTo>
                        <a:pt x="24"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59" name="Freeform 84"/>
                <p:cNvSpPr>
                  <a:spLocks/>
                </p:cNvSpPr>
                <p:nvPr/>
              </p:nvSpPr>
              <p:spPr bwMode="auto">
                <a:xfrm>
                  <a:off x="3084" y="1734"/>
                  <a:ext cx="23" cy="132"/>
                </a:xfrm>
                <a:custGeom>
                  <a:avLst/>
                  <a:gdLst>
                    <a:gd name="T0" fmla="*/ 11 w 48"/>
                    <a:gd name="T1" fmla="*/ 132 h 265"/>
                    <a:gd name="T2" fmla="*/ 16 w 48"/>
                    <a:gd name="T3" fmla="*/ 131 h 265"/>
                    <a:gd name="T4" fmla="*/ 20 w 48"/>
                    <a:gd name="T5" fmla="*/ 129 h 265"/>
                    <a:gd name="T6" fmla="*/ 22 w 48"/>
                    <a:gd name="T7" fmla="*/ 125 h 265"/>
                    <a:gd name="T8" fmla="*/ 23 w 48"/>
                    <a:gd name="T9" fmla="*/ 120 h 265"/>
                    <a:gd name="T10" fmla="*/ 23 w 48"/>
                    <a:gd name="T11" fmla="*/ 12 h 265"/>
                    <a:gd name="T12" fmla="*/ 22 w 48"/>
                    <a:gd name="T13" fmla="*/ 7 h 265"/>
                    <a:gd name="T14" fmla="*/ 20 w 48"/>
                    <a:gd name="T15" fmla="*/ 3 h 265"/>
                    <a:gd name="T16" fmla="*/ 16 w 48"/>
                    <a:gd name="T17" fmla="*/ 1 h 265"/>
                    <a:gd name="T18" fmla="*/ 11 w 48"/>
                    <a:gd name="T19" fmla="*/ 0 h 265"/>
                    <a:gd name="T20" fmla="*/ 11 w 48"/>
                    <a:gd name="T21" fmla="*/ 0 h 265"/>
                    <a:gd name="T22" fmla="*/ 7 w 48"/>
                    <a:gd name="T23" fmla="*/ 1 h 265"/>
                    <a:gd name="T24" fmla="*/ 3 w 48"/>
                    <a:gd name="T25" fmla="*/ 3 h 265"/>
                    <a:gd name="T26" fmla="*/ 1 w 48"/>
                    <a:gd name="T27" fmla="*/ 7 h 265"/>
                    <a:gd name="T28" fmla="*/ 0 w 48"/>
                    <a:gd name="T29" fmla="*/ 12 h 265"/>
                    <a:gd name="T30" fmla="*/ 0 w 48"/>
                    <a:gd name="T31" fmla="*/ 120 h 265"/>
                    <a:gd name="T32" fmla="*/ 1 w 48"/>
                    <a:gd name="T33" fmla="*/ 125 h 265"/>
                    <a:gd name="T34" fmla="*/ 3 w 48"/>
                    <a:gd name="T35" fmla="*/ 129 h 265"/>
                    <a:gd name="T36" fmla="*/ 7 w 48"/>
                    <a:gd name="T37" fmla="*/ 131 h 265"/>
                    <a:gd name="T38" fmla="*/ 11 w 48"/>
                    <a:gd name="T39" fmla="*/ 132 h 265"/>
                    <a:gd name="T40" fmla="*/ 11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3" y="265"/>
                      </a:moveTo>
                      <a:lnTo>
                        <a:pt x="33" y="263"/>
                      </a:lnTo>
                      <a:lnTo>
                        <a:pt x="41" y="259"/>
                      </a:lnTo>
                      <a:lnTo>
                        <a:pt x="45" y="250"/>
                      </a:lnTo>
                      <a:lnTo>
                        <a:pt x="48" y="241"/>
                      </a:lnTo>
                      <a:lnTo>
                        <a:pt x="48" y="25"/>
                      </a:lnTo>
                      <a:lnTo>
                        <a:pt x="45" y="15"/>
                      </a:lnTo>
                      <a:lnTo>
                        <a:pt x="41" y="7"/>
                      </a:lnTo>
                      <a:lnTo>
                        <a:pt x="33" y="3"/>
                      </a:lnTo>
                      <a:lnTo>
                        <a:pt x="23" y="0"/>
                      </a:lnTo>
                      <a:lnTo>
                        <a:pt x="14" y="3"/>
                      </a:lnTo>
                      <a:lnTo>
                        <a:pt x="7" y="7"/>
                      </a:lnTo>
                      <a:lnTo>
                        <a:pt x="3" y="15"/>
                      </a:lnTo>
                      <a:lnTo>
                        <a:pt x="0" y="25"/>
                      </a:lnTo>
                      <a:lnTo>
                        <a:pt x="0" y="241"/>
                      </a:lnTo>
                      <a:lnTo>
                        <a:pt x="3" y="250"/>
                      </a:lnTo>
                      <a:lnTo>
                        <a:pt x="7" y="259"/>
                      </a:lnTo>
                      <a:lnTo>
                        <a:pt x="14" y="263"/>
                      </a:lnTo>
                      <a:lnTo>
                        <a:pt x="23"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60" name="Rectangle 85"/>
                <p:cNvSpPr>
                  <a:spLocks noChangeArrowheads="1"/>
                </p:cNvSpPr>
                <p:nvPr/>
              </p:nvSpPr>
              <p:spPr bwMode="auto">
                <a:xfrm>
                  <a:off x="2655" y="1977"/>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61" name="Rectangle 86"/>
                <p:cNvSpPr>
                  <a:spLocks noChangeArrowheads="1"/>
                </p:cNvSpPr>
                <p:nvPr/>
              </p:nvSpPr>
              <p:spPr bwMode="auto">
                <a:xfrm>
                  <a:off x="2655" y="2051"/>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62" name="Rectangle 87"/>
                <p:cNvSpPr>
                  <a:spLocks noChangeArrowheads="1"/>
                </p:cNvSpPr>
                <p:nvPr/>
              </p:nvSpPr>
              <p:spPr bwMode="auto">
                <a:xfrm>
                  <a:off x="2655" y="2125"/>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63" name="Rectangle 88"/>
                <p:cNvSpPr>
                  <a:spLocks noChangeArrowheads="1"/>
                </p:cNvSpPr>
                <p:nvPr/>
              </p:nvSpPr>
              <p:spPr bwMode="auto">
                <a:xfrm>
                  <a:off x="2655" y="2197"/>
                  <a:ext cx="428" cy="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64" name="Rectangle 89"/>
                <p:cNvSpPr>
                  <a:spLocks noChangeArrowheads="1"/>
                </p:cNvSpPr>
                <p:nvPr/>
              </p:nvSpPr>
              <p:spPr bwMode="auto">
                <a:xfrm>
                  <a:off x="2655" y="2272"/>
                  <a:ext cx="428" cy="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65" name="Rectangle 90"/>
                <p:cNvSpPr>
                  <a:spLocks noChangeArrowheads="1"/>
                </p:cNvSpPr>
                <p:nvPr/>
              </p:nvSpPr>
              <p:spPr bwMode="auto">
                <a:xfrm>
                  <a:off x="2655" y="2347"/>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2866" name="Rectangle 91"/>
                <p:cNvSpPr>
                  <a:spLocks noChangeArrowheads="1"/>
                </p:cNvSpPr>
                <p:nvPr/>
              </p:nvSpPr>
              <p:spPr bwMode="auto">
                <a:xfrm>
                  <a:off x="2655" y="2422"/>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1596" name="Text Box 92"/>
            <p:cNvSpPr txBox="1">
              <a:spLocks noChangeArrowheads="1"/>
            </p:cNvSpPr>
            <p:nvPr/>
          </p:nvSpPr>
          <p:spPr bwMode="auto">
            <a:xfrm>
              <a:off x="2096" y="3488"/>
              <a:ext cx="7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defRPr/>
              </a:pPr>
              <a:r>
                <a:rPr lang="en-US" sz="1000" b="1">
                  <a:solidFill>
                    <a:schemeClr val="bg2"/>
                  </a:solidFill>
                  <a:effectLst>
                    <a:outerShdw blurRad="38100" dist="38100" dir="2700000" algn="tl">
                      <a:srgbClr val="FFFFFF"/>
                    </a:outerShdw>
                  </a:effectLst>
                  <a:latin typeface="Times"/>
                  <a:cs typeface="Arial" charset="0"/>
                </a:rPr>
                <a:t>ATNA Audit record repository</a:t>
              </a:r>
            </a:p>
          </p:txBody>
        </p:sp>
        <p:grpSp>
          <p:nvGrpSpPr>
            <p:cNvPr id="32827" name="Group 93"/>
            <p:cNvGrpSpPr>
              <a:grpSpLocks/>
            </p:cNvGrpSpPr>
            <p:nvPr/>
          </p:nvGrpSpPr>
          <p:grpSpPr bwMode="auto">
            <a:xfrm>
              <a:off x="3024" y="3260"/>
              <a:ext cx="674" cy="470"/>
              <a:chOff x="3024" y="3260"/>
              <a:chExt cx="674" cy="470"/>
            </a:xfrm>
          </p:grpSpPr>
          <p:sp>
            <p:nvSpPr>
              <p:cNvPr id="32828" name="AutoShape 94"/>
              <p:cNvSpPr>
                <a:spLocks noChangeArrowheads="1"/>
              </p:cNvSpPr>
              <p:nvPr/>
            </p:nvSpPr>
            <p:spPr bwMode="auto">
              <a:xfrm>
                <a:off x="3033" y="3260"/>
                <a:ext cx="665" cy="449"/>
              </a:xfrm>
              <a:prstGeom prst="roundRect">
                <a:avLst>
                  <a:gd name="adj" fmla="val 16667"/>
                </a:avLst>
              </a:prstGeom>
              <a:solidFill>
                <a:srgbClr val="8A9BD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829" name="Group 95"/>
              <p:cNvGrpSpPr>
                <a:grpSpLocks/>
              </p:cNvGrpSpPr>
              <p:nvPr/>
            </p:nvGrpSpPr>
            <p:grpSpPr bwMode="auto">
              <a:xfrm>
                <a:off x="3235" y="3350"/>
                <a:ext cx="267" cy="248"/>
                <a:chOff x="6382" y="1597"/>
                <a:chExt cx="227" cy="217"/>
              </a:xfrm>
            </p:grpSpPr>
            <p:sp>
              <p:nvSpPr>
                <p:cNvPr id="32831" name="Freeform 96"/>
                <p:cNvSpPr>
                  <a:spLocks/>
                </p:cNvSpPr>
                <p:nvPr/>
              </p:nvSpPr>
              <p:spPr bwMode="auto">
                <a:xfrm>
                  <a:off x="6382" y="1597"/>
                  <a:ext cx="227" cy="217"/>
                </a:xfrm>
                <a:custGeom>
                  <a:avLst/>
                  <a:gdLst>
                    <a:gd name="T0" fmla="*/ 98 w 3296"/>
                    <a:gd name="T1" fmla="*/ 216 h 3220"/>
                    <a:gd name="T2" fmla="*/ 83 w 3296"/>
                    <a:gd name="T3" fmla="*/ 213 h 3220"/>
                    <a:gd name="T4" fmla="*/ 70 w 3296"/>
                    <a:gd name="T5" fmla="*/ 209 h 3220"/>
                    <a:gd name="T6" fmla="*/ 57 w 3296"/>
                    <a:gd name="T7" fmla="*/ 204 h 3220"/>
                    <a:gd name="T8" fmla="*/ 46 w 3296"/>
                    <a:gd name="T9" fmla="*/ 197 h 3220"/>
                    <a:gd name="T10" fmla="*/ 35 w 3296"/>
                    <a:gd name="T11" fmla="*/ 189 h 3220"/>
                    <a:gd name="T12" fmla="*/ 26 w 3296"/>
                    <a:gd name="T13" fmla="*/ 180 h 3220"/>
                    <a:gd name="T14" fmla="*/ 18 w 3296"/>
                    <a:gd name="T15" fmla="*/ 170 h 3220"/>
                    <a:gd name="T16" fmla="*/ 11 w 3296"/>
                    <a:gd name="T17" fmla="*/ 158 h 3220"/>
                    <a:gd name="T18" fmla="*/ 6 w 3296"/>
                    <a:gd name="T19" fmla="*/ 146 h 3220"/>
                    <a:gd name="T20" fmla="*/ 3 w 3296"/>
                    <a:gd name="T21" fmla="*/ 133 h 3220"/>
                    <a:gd name="T22" fmla="*/ 0 w 3296"/>
                    <a:gd name="T23" fmla="*/ 119 h 3220"/>
                    <a:gd name="T24" fmla="*/ 0 w 3296"/>
                    <a:gd name="T25" fmla="*/ 104 h 3220"/>
                    <a:gd name="T26" fmla="*/ 1 w 3296"/>
                    <a:gd name="T27" fmla="*/ 90 h 3220"/>
                    <a:gd name="T28" fmla="*/ 5 w 3296"/>
                    <a:gd name="T29" fmla="*/ 76 h 3220"/>
                    <a:gd name="T30" fmla="*/ 9 w 3296"/>
                    <a:gd name="T31" fmla="*/ 63 h 3220"/>
                    <a:gd name="T32" fmla="*/ 16 w 3296"/>
                    <a:gd name="T33" fmla="*/ 52 h 3220"/>
                    <a:gd name="T34" fmla="*/ 23 w 3296"/>
                    <a:gd name="T35" fmla="*/ 41 h 3220"/>
                    <a:gd name="T36" fmla="*/ 32 w 3296"/>
                    <a:gd name="T37" fmla="*/ 31 h 3220"/>
                    <a:gd name="T38" fmla="*/ 43 w 3296"/>
                    <a:gd name="T39" fmla="*/ 23 h 3220"/>
                    <a:gd name="T40" fmla="*/ 54 w 3296"/>
                    <a:gd name="T41" fmla="*/ 15 h 3220"/>
                    <a:gd name="T42" fmla="*/ 66 w 3296"/>
                    <a:gd name="T43" fmla="*/ 10 h 3220"/>
                    <a:gd name="T44" fmla="*/ 79 w 3296"/>
                    <a:gd name="T45" fmla="*/ 5 h 3220"/>
                    <a:gd name="T46" fmla="*/ 92 w 3296"/>
                    <a:gd name="T47" fmla="*/ 2 h 3220"/>
                    <a:gd name="T48" fmla="*/ 105 w 3296"/>
                    <a:gd name="T49" fmla="*/ 0 h 3220"/>
                    <a:gd name="T50" fmla="*/ 120 w 3296"/>
                    <a:gd name="T51" fmla="*/ 0 h 3220"/>
                    <a:gd name="T52" fmla="*/ 134 w 3296"/>
                    <a:gd name="T53" fmla="*/ 2 h 3220"/>
                    <a:gd name="T54" fmla="*/ 147 w 3296"/>
                    <a:gd name="T55" fmla="*/ 5 h 3220"/>
                    <a:gd name="T56" fmla="*/ 160 w 3296"/>
                    <a:gd name="T57" fmla="*/ 10 h 3220"/>
                    <a:gd name="T58" fmla="*/ 172 w 3296"/>
                    <a:gd name="T59" fmla="*/ 15 h 3220"/>
                    <a:gd name="T60" fmla="*/ 184 w 3296"/>
                    <a:gd name="T61" fmla="*/ 23 h 3220"/>
                    <a:gd name="T62" fmla="*/ 194 w 3296"/>
                    <a:gd name="T63" fmla="*/ 31 h 3220"/>
                    <a:gd name="T64" fmla="*/ 203 w 3296"/>
                    <a:gd name="T65" fmla="*/ 41 h 3220"/>
                    <a:gd name="T66" fmla="*/ 211 w 3296"/>
                    <a:gd name="T67" fmla="*/ 52 h 3220"/>
                    <a:gd name="T68" fmla="*/ 218 w 3296"/>
                    <a:gd name="T69" fmla="*/ 63 h 3220"/>
                    <a:gd name="T70" fmla="*/ 223 w 3296"/>
                    <a:gd name="T71" fmla="*/ 76 h 3220"/>
                    <a:gd name="T72" fmla="*/ 226 w 3296"/>
                    <a:gd name="T73" fmla="*/ 89 h 3220"/>
                    <a:gd name="T74" fmla="*/ 227 w 3296"/>
                    <a:gd name="T75" fmla="*/ 103 h 3220"/>
                    <a:gd name="T76" fmla="*/ 227 w 3296"/>
                    <a:gd name="T77" fmla="*/ 118 h 3220"/>
                    <a:gd name="T78" fmla="*/ 224 w 3296"/>
                    <a:gd name="T79" fmla="*/ 132 h 3220"/>
                    <a:gd name="T80" fmla="*/ 221 w 3296"/>
                    <a:gd name="T81" fmla="*/ 145 h 3220"/>
                    <a:gd name="T82" fmla="*/ 215 w 3296"/>
                    <a:gd name="T83" fmla="*/ 158 h 3220"/>
                    <a:gd name="T84" fmla="*/ 209 w 3296"/>
                    <a:gd name="T85" fmla="*/ 169 h 3220"/>
                    <a:gd name="T86" fmla="*/ 201 w 3296"/>
                    <a:gd name="T87" fmla="*/ 180 h 3220"/>
                    <a:gd name="T88" fmla="*/ 192 w 3296"/>
                    <a:gd name="T89" fmla="*/ 189 h 3220"/>
                    <a:gd name="T90" fmla="*/ 182 w 3296"/>
                    <a:gd name="T91" fmla="*/ 197 h 3220"/>
                    <a:gd name="T92" fmla="*/ 171 w 3296"/>
                    <a:gd name="T93" fmla="*/ 204 h 3220"/>
                    <a:gd name="T94" fmla="*/ 159 w 3296"/>
                    <a:gd name="T95" fmla="*/ 209 h 3220"/>
                    <a:gd name="T96" fmla="*/ 145 w 3296"/>
                    <a:gd name="T97" fmla="*/ 214 h 3220"/>
                    <a:gd name="T98" fmla="*/ 131 w 3296"/>
                    <a:gd name="T99" fmla="*/ 216 h 3220"/>
                    <a:gd name="T100" fmla="*/ 116 w 3296"/>
                    <a:gd name="T101" fmla="*/ 217 h 322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96" h="3220">
                      <a:moveTo>
                        <a:pt x="1598" y="3220"/>
                      </a:moveTo>
                      <a:lnTo>
                        <a:pt x="1553" y="3213"/>
                      </a:lnTo>
                      <a:lnTo>
                        <a:pt x="1511" y="3213"/>
                      </a:lnTo>
                      <a:lnTo>
                        <a:pt x="1467" y="3207"/>
                      </a:lnTo>
                      <a:lnTo>
                        <a:pt x="1420" y="3199"/>
                      </a:lnTo>
                      <a:lnTo>
                        <a:pt x="1376" y="3194"/>
                      </a:lnTo>
                      <a:lnTo>
                        <a:pt x="1334" y="3188"/>
                      </a:lnTo>
                      <a:lnTo>
                        <a:pt x="1292" y="3180"/>
                      </a:lnTo>
                      <a:lnTo>
                        <a:pt x="1253" y="3173"/>
                      </a:lnTo>
                      <a:lnTo>
                        <a:pt x="1209" y="3163"/>
                      </a:lnTo>
                      <a:lnTo>
                        <a:pt x="1169" y="3154"/>
                      </a:lnTo>
                      <a:lnTo>
                        <a:pt x="1129" y="3140"/>
                      </a:lnTo>
                      <a:lnTo>
                        <a:pt x="1091" y="3131"/>
                      </a:lnTo>
                      <a:lnTo>
                        <a:pt x="1051" y="3118"/>
                      </a:lnTo>
                      <a:lnTo>
                        <a:pt x="1013" y="3104"/>
                      </a:lnTo>
                      <a:lnTo>
                        <a:pt x="975" y="3091"/>
                      </a:lnTo>
                      <a:lnTo>
                        <a:pt x="937" y="3076"/>
                      </a:lnTo>
                      <a:lnTo>
                        <a:pt x="901" y="3057"/>
                      </a:lnTo>
                      <a:lnTo>
                        <a:pt x="865" y="3040"/>
                      </a:lnTo>
                      <a:lnTo>
                        <a:pt x="829" y="3021"/>
                      </a:lnTo>
                      <a:lnTo>
                        <a:pt x="793" y="3003"/>
                      </a:lnTo>
                      <a:lnTo>
                        <a:pt x="760" y="2984"/>
                      </a:lnTo>
                      <a:lnTo>
                        <a:pt x="724" y="2965"/>
                      </a:lnTo>
                      <a:lnTo>
                        <a:pt x="694" y="2945"/>
                      </a:lnTo>
                      <a:lnTo>
                        <a:pt x="661" y="2924"/>
                      </a:lnTo>
                      <a:lnTo>
                        <a:pt x="631" y="2903"/>
                      </a:lnTo>
                      <a:lnTo>
                        <a:pt x="597" y="2880"/>
                      </a:lnTo>
                      <a:lnTo>
                        <a:pt x="568" y="2853"/>
                      </a:lnTo>
                      <a:lnTo>
                        <a:pt x="538" y="2832"/>
                      </a:lnTo>
                      <a:lnTo>
                        <a:pt x="507" y="2804"/>
                      </a:lnTo>
                      <a:lnTo>
                        <a:pt x="481" y="2781"/>
                      </a:lnTo>
                      <a:lnTo>
                        <a:pt x="452" y="2751"/>
                      </a:lnTo>
                      <a:lnTo>
                        <a:pt x="430" y="2728"/>
                      </a:lnTo>
                      <a:lnTo>
                        <a:pt x="401" y="2696"/>
                      </a:lnTo>
                      <a:lnTo>
                        <a:pt x="376" y="2667"/>
                      </a:lnTo>
                      <a:lnTo>
                        <a:pt x="350" y="2639"/>
                      </a:lnTo>
                      <a:lnTo>
                        <a:pt x="327" y="2612"/>
                      </a:lnTo>
                      <a:lnTo>
                        <a:pt x="304" y="2578"/>
                      </a:lnTo>
                      <a:lnTo>
                        <a:pt x="281" y="2549"/>
                      </a:lnTo>
                      <a:lnTo>
                        <a:pt x="260" y="2517"/>
                      </a:lnTo>
                      <a:lnTo>
                        <a:pt x="241" y="2485"/>
                      </a:lnTo>
                      <a:lnTo>
                        <a:pt x="217" y="2452"/>
                      </a:lnTo>
                      <a:lnTo>
                        <a:pt x="198" y="2416"/>
                      </a:lnTo>
                      <a:lnTo>
                        <a:pt x="181" y="2384"/>
                      </a:lnTo>
                      <a:lnTo>
                        <a:pt x="162" y="2350"/>
                      </a:lnTo>
                      <a:lnTo>
                        <a:pt x="144" y="2314"/>
                      </a:lnTo>
                      <a:lnTo>
                        <a:pt x="133" y="2277"/>
                      </a:lnTo>
                      <a:lnTo>
                        <a:pt x="116" y="2241"/>
                      </a:lnTo>
                      <a:lnTo>
                        <a:pt x="101" y="2207"/>
                      </a:lnTo>
                      <a:lnTo>
                        <a:pt x="89" y="2167"/>
                      </a:lnTo>
                      <a:lnTo>
                        <a:pt x="76" y="2129"/>
                      </a:lnTo>
                      <a:lnTo>
                        <a:pt x="67" y="2093"/>
                      </a:lnTo>
                      <a:lnTo>
                        <a:pt x="57" y="2051"/>
                      </a:lnTo>
                      <a:lnTo>
                        <a:pt x="46" y="2013"/>
                      </a:lnTo>
                      <a:lnTo>
                        <a:pt x="38" y="1971"/>
                      </a:lnTo>
                      <a:lnTo>
                        <a:pt x="30" y="1933"/>
                      </a:lnTo>
                      <a:lnTo>
                        <a:pt x="23" y="1893"/>
                      </a:lnTo>
                      <a:lnTo>
                        <a:pt x="17" y="1850"/>
                      </a:lnTo>
                      <a:lnTo>
                        <a:pt x="10" y="1812"/>
                      </a:lnTo>
                      <a:lnTo>
                        <a:pt x="6" y="1768"/>
                      </a:lnTo>
                      <a:lnTo>
                        <a:pt x="2" y="1728"/>
                      </a:lnTo>
                      <a:lnTo>
                        <a:pt x="2" y="1681"/>
                      </a:lnTo>
                      <a:lnTo>
                        <a:pt x="2" y="1641"/>
                      </a:lnTo>
                      <a:lnTo>
                        <a:pt x="0" y="1597"/>
                      </a:lnTo>
                      <a:lnTo>
                        <a:pt x="2" y="1549"/>
                      </a:lnTo>
                      <a:lnTo>
                        <a:pt x="2" y="1506"/>
                      </a:lnTo>
                      <a:lnTo>
                        <a:pt x="6" y="1464"/>
                      </a:lnTo>
                      <a:lnTo>
                        <a:pt x="10" y="1418"/>
                      </a:lnTo>
                      <a:lnTo>
                        <a:pt x="17" y="1376"/>
                      </a:lnTo>
                      <a:lnTo>
                        <a:pt x="19" y="1333"/>
                      </a:lnTo>
                      <a:lnTo>
                        <a:pt x="30" y="1291"/>
                      </a:lnTo>
                      <a:lnTo>
                        <a:pt x="38" y="1253"/>
                      </a:lnTo>
                      <a:lnTo>
                        <a:pt x="46" y="1211"/>
                      </a:lnTo>
                      <a:lnTo>
                        <a:pt x="57" y="1167"/>
                      </a:lnTo>
                      <a:lnTo>
                        <a:pt x="67" y="1133"/>
                      </a:lnTo>
                      <a:lnTo>
                        <a:pt x="80" y="1089"/>
                      </a:lnTo>
                      <a:lnTo>
                        <a:pt x="93" y="1050"/>
                      </a:lnTo>
                      <a:lnTo>
                        <a:pt x="106" y="1013"/>
                      </a:lnTo>
                      <a:lnTo>
                        <a:pt x="124" y="974"/>
                      </a:lnTo>
                      <a:lnTo>
                        <a:pt x="135" y="941"/>
                      </a:lnTo>
                      <a:lnTo>
                        <a:pt x="154" y="905"/>
                      </a:lnTo>
                      <a:lnTo>
                        <a:pt x="173" y="867"/>
                      </a:lnTo>
                      <a:lnTo>
                        <a:pt x="188" y="831"/>
                      </a:lnTo>
                      <a:lnTo>
                        <a:pt x="205" y="799"/>
                      </a:lnTo>
                      <a:lnTo>
                        <a:pt x="230" y="766"/>
                      </a:lnTo>
                      <a:lnTo>
                        <a:pt x="249" y="730"/>
                      </a:lnTo>
                      <a:lnTo>
                        <a:pt x="270" y="700"/>
                      </a:lnTo>
                      <a:lnTo>
                        <a:pt x="291" y="666"/>
                      </a:lnTo>
                      <a:lnTo>
                        <a:pt x="317" y="637"/>
                      </a:lnTo>
                      <a:lnTo>
                        <a:pt x="340" y="603"/>
                      </a:lnTo>
                      <a:lnTo>
                        <a:pt x="365" y="576"/>
                      </a:lnTo>
                      <a:lnTo>
                        <a:pt x="390" y="548"/>
                      </a:lnTo>
                      <a:lnTo>
                        <a:pt x="416" y="517"/>
                      </a:lnTo>
                      <a:lnTo>
                        <a:pt x="443" y="491"/>
                      </a:lnTo>
                      <a:lnTo>
                        <a:pt x="469" y="460"/>
                      </a:lnTo>
                      <a:lnTo>
                        <a:pt x="498" y="438"/>
                      </a:lnTo>
                      <a:lnTo>
                        <a:pt x="528" y="413"/>
                      </a:lnTo>
                      <a:lnTo>
                        <a:pt x="557" y="386"/>
                      </a:lnTo>
                      <a:lnTo>
                        <a:pt x="585" y="362"/>
                      </a:lnTo>
                      <a:lnTo>
                        <a:pt x="618" y="337"/>
                      </a:lnTo>
                      <a:lnTo>
                        <a:pt x="648" y="314"/>
                      </a:lnTo>
                      <a:lnTo>
                        <a:pt x="680" y="293"/>
                      </a:lnTo>
                      <a:lnTo>
                        <a:pt x="709" y="265"/>
                      </a:lnTo>
                      <a:lnTo>
                        <a:pt x="743" y="246"/>
                      </a:lnTo>
                      <a:lnTo>
                        <a:pt x="779" y="228"/>
                      </a:lnTo>
                      <a:lnTo>
                        <a:pt x="808" y="209"/>
                      </a:lnTo>
                      <a:lnTo>
                        <a:pt x="846" y="190"/>
                      </a:lnTo>
                      <a:lnTo>
                        <a:pt x="878" y="170"/>
                      </a:lnTo>
                      <a:lnTo>
                        <a:pt x="914" y="158"/>
                      </a:lnTo>
                      <a:lnTo>
                        <a:pt x="952" y="141"/>
                      </a:lnTo>
                      <a:lnTo>
                        <a:pt x="988" y="128"/>
                      </a:lnTo>
                      <a:lnTo>
                        <a:pt x="1024" y="111"/>
                      </a:lnTo>
                      <a:lnTo>
                        <a:pt x="1064" y="97"/>
                      </a:lnTo>
                      <a:lnTo>
                        <a:pt x="1097" y="86"/>
                      </a:lnTo>
                      <a:lnTo>
                        <a:pt x="1140" y="74"/>
                      </a:lnTo>
                      <a:lnTo>
                        <a:pt x="1173" y="61"/>
                      </a:lnTo>
                      <a:lnTo>
                        <a:pt x="1213" y="50"/>
                      </a:lnTo>
                      <a:lnTo>
                        <a:pt x="1253" y="44"/>
                      </a:lnTo>
                      <a:lnTo>
                        <a:pt x="1292" y="35"/>
                      </a:lnTo>
                      <a:lnTo>
                        <a:pt x="1332" y="29"/>
                      </a:lnTo>
                      <a:lnTo>
                        <a:pt x="1368" y="21"/>
                      </a:lnTo>
                      <a:lnTo>
                        <a:pt x="1412" y="14"/>
                      </a:lnTo>
                      <a:lnTo>
                        <a:pt x="1450" y="12"/>
                      </a:lnTo>
                      <a:lnTo>
                        <a:pt x="1490" y="6"/>
                      </a:lnTo>
                      <a:lnTo>
                        <a:pt x="1530" y="0"/>
                      </a:lnTo>
                      <a:lnTo>
                        <a:pt x="1572" y="0"/>
                      </a:lnTo>
                      <a:lnTo>
                        <a:pt x="1612" y="0"/>
                      </a:lnTo>
                      <a:lnTo>
                        <a:pt x="1655" y="0"/>
                      </a:lnTo>
                      <a:lnTo>
                        <a:pt x="1697" y="0"/>
                      </a:lnTo>
                      <a:lnTo>
                        <a:pt x="1739" y="0"/>
                      </a:lnTo>
                      <a:lnTo>
                        <a:pt x="1777" y="6"/>
                      </a:lnTo>
                      <a:lnTo>
                        <a:pt x="1819" y="8"/>
                      </a:lnTo>
                      <a:lnTo>
                        <a:pt x="1859" y="14"/>
                      </a:lnTo>
                      <a:lnTo>
                        <a:pt x="1899" y="17"/>
                      </a:lnTo>
                      <a:lnTo>
                        <a:pt x="1939" y="25"/>
                      </a:lnTo>
                      <a:lnTo>
                        <a:pt x="1979" y="31"/>
                      </a:lnTo>
                      <a:lnTo>
                        <a:pt x="2022" y="44"/>
                      </a:lnTo>
                      <a:lnTo>
                        <a:pt x="2058" y="50"/>
                      </a:lnTo>
                      <a:lnTo>
                        <a:pt x="2096" y="61"/>
                      </a:lnTo>
                      <a:lnTo>
                        <a:pt x="2138" y="71"/>
                      </a:lnTo>
                      <a:lnTo>
                        <a:pt x="2174" y="86"/>
                      </a:lnTo>
                      <a:lnTo>
                        <a:pt x="2212" y="94"/>
                      </a:lnTo>
                      <a:lnTo>
                        <a:pt x="2250" y="111"/>
                      </a:lnTo>
                      <a:lnTo>
                        <a:pt x="2290" y="124"/>
                      </a:lnTo>
                      <a:lnTo>
                        <a:pt x="2324" y="141"/>
                      </a:lnTo>
                      <a:lnTo>
                        <a:pt x="2361" y="154"/>
                      </a:lnTo>
                      <a:lnTo>
                        <a:pt x="2397" y="170"/>
                      </a:lnTo>
                      <a:lnTo>
                        <a:pt x="2435" y="190"/>
                      </a:lnTo>
                      <a:lnTo>
                        <a:pt x="2471" y="209"/>
                      </a:lnTo>
                      <a:lnTo>
                        <a:pt x="2503" y="227"/>
                      </a:lnTo>
                      <a:lnTo>
                        <a:pt x="2537" y="246"/>
                      </a:lnTo>
                      <a:lnTo>
                        <a:pt x="2570" y="265"/>
                      </a:lnTo>
                      <a:lnTo>
                        <a:pt x="2604" y="293"/>
                      </a:lnTo>
                      <a:lnTo>
                        <a:pt x="2636" y="314"/>
                      </a:lnTo>
                      <a:lnTo>
                        <a:pt x="2668" y="337"/>
                      </a:lnTo>
                      <a:lnTo>
                        <a:pt x="2699" y="362"/>
                      </a:lnTo>
                      <a:lnTo>
                        <a:pt x="2729" y="386"/>
                      </a:lnTo>
                      <a:lnTo>
                        <a:pt x="2762" y="407"/>
                      </a:lnTo>
                      <a:lnTo>
                        <a:pt x="2792" y="434"/>
                      </a:lnTo>
                      <a:lnTo>
                        <a:pt x="2817" y="460"/>
                      </a:lnTo>
                      <a:lnTo>
                        <a:pt x="2851" y="491"/>
                      </a:lnTo>
                      <a:lnTo>
                        <a:pt x="2874" y="517"/>
                      </a:lnTo>
                      <a:lnTo>
                        <a:pt x="2900" y="548"/>
                      </a:lnTo>
                      <a:lnTo>
                        <a:pt x="2927" y="576"/>
                      </a:lnTo>
                      <a:lnTo>
                        <a:pt x="2952" y="603"/>
                      </a:lnTo>
                      <a:lnTo>
                        <a:pt x="2976" y="633"/>
                      </a:lnTo>
                      <a:lnTo>
                        <a:pt x="3001" y="666"/>
                      </a:lnTo>
                      <a:lnTo>
                        <a:pt x="3024" y="700"/>
                      </a:lnTo>
                      <a:lnTo>
                        <a:pt x="3045" y="730"/>
                      </a:lnTo>
                      <a:lnTo>
                        <a:pt x="3066" y="766"/>
                      </a:lnTo>
                      <a:lnTo>
                        <a:pt x="3088" y="795"/>
                      </a:lnTo>
                      <a:lnTo>
                        <a:pt x="3109" y="829"/>
                      </a:lnTo>
                      <a:lnTo>
                        <a:pt x="3125" y="865"/>
                      </a:lnTo>
                      <a:lnTo>
                        <a:pt x="3142" y="901"/>
                      </a:lnTo>
                      <a:lnTo>
                        <a:pt x="3161" y="937"/>
                      </a:lnTo>
                      <a:lnTo>
                        <a:pt x="3178" y="974"/>
                      </a:lnTo>
                      <a:lnTo>
                        <a:pt x="3191" y="1013"/>
                      </a:lnTo>
                      <a:lnTo>
                        <a:pt x="3204" y="1046"/>
                      </a:lnTo>
                      <a:lnTo>
                        <a:pt x="3221" y="1086"/>
                      </a:lnTo>
                      <a:lnTo>
                        <a:pt x="3231" y="1126"/>
                      </a:lnTo>
                      <a:lnTo>
                        <a:pt x="3240" y="1165"/>
                      </a:lnTo>
                      <a:lnTo>
                        <a:pt x="3252" y="1202"/>
                      </a:lnTo>
                      <a:lnTo>
                        <a:pt x="3260" y="1245"/>
                      </a:lnTo>
                      <a:lnTo>
                        <a:pt x="3271" y="1281"/>
                      </a:lnTo>
                      <a:lnTo>
                        <a:pt x="3280" y="1325"/>
                      </a:lnTo>
                      <a:lnTo>
                        <a:pt x="3284" y="1365"/>
                      </a:lnTo>
                      <a:lnTo>
                        <a:pt x="3290" y="1405"/>
                      </a:lnTo>
                      <a:lnTo>
                        <a:pt x="3294" y="1449"/>
                      </a:lnTo>
                      <a:lnTo>
                        <a:pt x="3296" y="1491"/>
                      </a:lnTo>
                      <a:lnTo>
                        <a:pt x="3296" y="1534"/>
                      </a:lnTo>
                      <a:lnTo>
                        <a:pt x="3296" y="1580"/>
                      </a:lnTo>
                      <a:lnTo>
                        <a:pt x="3296" y="1620"/>
                      </a:lnTo>
                      <a:lnTo>
                        <a:pt x="3296" y="1665"/>
                      </a:lnTo>
                      <a:lnTo>
                        <a:pt x="3294" y="1707"/>
                      </a:lnTo>
                      <a:lnTo>
                        <a:pt x="3294" y="1751"/>
                      </a:lnTo>
                      <a:lnTo>
                        <a:pt x="3288" y="1793"/>
                      </a:lnTo>
                      <a:lnTo>
                        <a:pt x="3280" y="1836"/>
                      </a:lnTo>
                      <a:lnTo>
                        <a:pt x="3273" y="1878"/>
                      </a:lnTo>
                      <a:lnTo>
                        <a:pt x="3265" y="1920"/>
                      </a:lnTo>
                      <a:lnTo>
                        <a:pt x="3258" y="1960"/>
                      </a:lnTo>
                      <a:lnTo>
                        <a:pt x="3248" y="2000"/>
                      </a:lnTo>
                      <a:lnTo>
                        <a:pt x="3237" y="2040"/>
                      </a:lnTo>
                      <a:lnTo>
                        <a:pt x="3227" y="2082"/>
                      </a:lnTo>
                      <a:lnTo>
                        <a:pt x="3214" y="2118"/>
                      </a:lnTo>
                      <a:lnTo>
                        <a:pt x="3204" y="2158"/>
                      </a:lnTo>
                      <a:lnTo>
                        <a:pt x="3191" y="2198"/>
                      </a:lnTo>
                      <a:lnTo>
                        <a:pt x="3178" y="2234"/>
                      </a:lnTo>
                      <a:lnTo>
                        <a:pt x="3161" y="2272"/>
                      </a:lnTo>
                      <a:lnTo>
                        <a:pt x="3145" y="2310"/>
                      </a:lnTo>
                      <a:lnTo>
                        <a:pt x="3128" y="2344"/>
                      </a:lnTo>
                      <a:lnTo>
                        <a:pt x="3111" y="2380"/>
                      </a:lnTo>
                      <a:lnTo>
                        <a:pt x="3092" y="2412"/>
                      </a:lnTo>
                      <a:lnTo>
                        <a:pt x="3073" y="2445"/>
                      </a:lnTo>
                      <a:lnTo>
                        <a:pt x="3052" y="2481"/>
                      </a:lnTo>
                      <a:lnTo>
                        <a:pt x="3037" y="2511"/>
                      </a:lnTo>
                      <a:lnTo>
                        <a:pt x="3012" y="2545"/>
                      </a:lnTo>
                      <a:lnTo>
                        <a:pt x="2988" y="2578"/>
                      </a:lnTo>
                      <a:lnTo>
                        <a:pt x="2969" y="2604"/>
                      </a:lnTo>
                      <a:lnTo>
                        <a:pt x="2944" y="2639"/>
                      </a:lnTo>
                      <a:lnTo>
                        <a:pt x="2921" y="2667"/>
                      </a:lnTo>
                      <a:lnTo>
                        <a:pt x="2896" y="2694"/>
                      </a:lnTo>
                      <a:lnTo>
                        <a:pt x="2870" y="2724"/>
                      </a:lnTo>
                      <a:lnTo>
                        <a:pt x="2845" y="2751"/>
                      </a:lnTo>
                      <a:lnTo>
                        <a:pt x="2817" y="2781"/>
                      </a:lnTo>
                      <a:lnTo>
                        <a:pt x="2792" y="2808"/>
                      </a:lnTo>
                      <a:lnTo>
                        <a:pt x="2762" y="2832"/>
                      </a:lnTo>
                      <a:lnTo>
                        <a:pt x="2737" y="2855"/>
                      </a:lnTo>
                      <a:lnTo>
                        <a:pt x="2703" y="2880"/>
                      </a:lnTo>
                      <a:lnTo>
                        <a:pt x="2674" y="2903"/>
                      </a:lnTo>
                      <a:lnTo>
                        <a:pt x="2642" y="2924"/>
                      </a:lnTo>
                      <a:lnTo>
                        <a:pt x="2610" y="2945"/>
                      </a:lnTo>
                      <a:lnTo>
                        <a:pt x="2581" y="2965"/>
                      </a:lnTo>
                      <a:lnTo>
                        <a:pt x="2545" y="2988"/>
                      </a:lnTo>
                      <a:lnTo>
                        <a:pt x="2511" y="3003"/>
                      </a:lnTo>
                      <a:lnTo>
                        <a:pt x="2476" y="3024"/>
                      </a:lnTo>
                      <a:lnTo>
                        <a:pt x="2446" y="3040"/>
                      </a:lnTo>
                      <a:lnTo>
                        <a:pt x="2410" y="3060"/>
                      </a:lnTo>
                      <a:lnTo>
                        <a:pt x="2374" y="3076"/>
                      </a:lnTo>
                      <a:lnTo>
                        <a:pt x="2340" y="3091"/>
                      </a:lnTo>
                      <a:lnTo>
                        <a:pt x="2304" y="3104"/>
                      </a:lnTo>
                      <a:lnTo>
                        <a:pt x="2266" y="3119"/>
                      </a:lnTo>
                      <a:lnTo>
                        <a:pt x="2226" y="3131"/>
                      </a:lnTo>
                      <a:lnTo>
                        <a:pt x="2188" y="3144"/>
                      </a:lnTo>
                      <a:lnTo>
                        <a:pt x="2150" y="3154"/>
                      </a:lnTo>
                      <a:lnTo>
                        <a:pt x="2108" y="3169"/>
                      </a:lnTo>
                      <a:lnTo>
                        <a:pt x="2068" y="3173"/>
                      </a:lnTo>
                      <a:lnTo>
                        <a:pt x="2028" y="3182"/>
                      </a:lnTo>
                      <a:lnTo>
                        <a:pt x="1986" y="3190"/>
                      </a:lnTo>
                      <a:lnTo>
                        <a:pt x="1946" y="3197"/>
                      </a:lnTo>
                      <a:lnTo>
                        <a:pt x="1902" y="3199"/>
                      </a:lnTo>
                      <a:lnTo>
                        <a:pt x="1859" y="3207"/>
                      </a:lnTo>
                      <a:lnTo>
                        <a:pt x="1819" y="3213"/>
                      </a:lnTo>
                      <a:lnTo>
                        <a:pt x="1777" y="3216"/>
                      </a:lnTo>
                      <a:lnTo>
                        <a:pt x="1733" y="3216"/>
                      </a:lnTo>
                      <a:lnTo>
                        <a:pt x="1688" y="3220"/>
                      </a:lnTo>
                      <a:lnTo>
                        <a:pt x="1646" y="3220"/>
                      </a:lnTo>
                      <a:lnTo>
                        <a:pt x="1598" y="3220"/>
                      </a:lnTo>
                      <a:close/>
                    </a:path>
                  </a:pathLst>
                </a:custGeom>
                <a:solidFill>
                  <a:srgbClr val="DBDD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2" name="Freeform 97"/>
                <p:cNvSpPr>
                  <a:spLocks/>
                </p:cNvSpPr>
                <p:nvPr/>
              </p:nvSpPr>
              <p:spPr bwMode="auto">
                <a:xfrm>
                  <a:off x="6399" y="1612"/>
                  <a:ext cx="195" cy="189"/>
                </a:xfrm>
                <a:custGeom>
                  <a:avLst/>
                  <a:gdLst>
                    <a:gd name="T0" fmla="*/ 84 w 2687"/>
                    <a:gd name="T1" fmla="*/ 188 h 2695"/>
                    <a:gd name="T2" fmla="*/ 72 w 2687"/>
                    <a:gd name="T3" fmla="*/ 186 h 2695"/>
                    <a:gd name="T4" fmla="*/ 61 w 2687"/>
                    <a:gd name="T5" fmla="*/ 183 h 2695"/>
                    <a:gd name="T6" fmla="*/ 51 w 2687"/>
                    <a:gd name="T7" fmla="*/ 178 h 2695"/>
                    <a:gd name="T8" fmla="*/ 41 w 2687"/>
                    <a:gd name="T9" fmla="*/ 172 h 2695"/>
                    <a:gd name="T10" fmla="*/ 32 w 2687"/>
                    <a:gd name="T11" fmla="*/ 165 h 2695"/>
                    <a:gd name="T12" fmla="*/ 24 w 2687"/>
                    <a:gd name="T13" fmla="*/ 158 h 2695"/>
                    <a:gd name="T14" fmla="*/ 17 w 2687"/>
                    <a:gd name="T15" fmla="*/ 149 h 2695"/>
                    <a:gd name="T16" fmla="*/ 11 w 2687"/>
                    <a:gd name="T17" fmla="*/ 139 h 2695"/>
                    <a:gd name="T18" fmla="*/ 6 w 2687"/>
                    <a:gd name="T19" fmla="*/ 128 h 2695"/>
                    <a:gd name="T20" fmla="*/ 3 w 2687"/>
                    <a:gd name="T21" fmla="*/ 117 h 2695"/>
                    <a:gd name="T22" fmla="*/ 1 w 2687"/>
                    <a:gd name="T23" fmla="*/ 105 h 2695"/>
                    <a:gd name="T24" fmla="*/ 0 w 2687"/>
                    <a:gd name="T25" fmla="*/ 92 h 2695"/>
                    <a:gd name="T26" fmla="*/ 1 w 2687"/>
                    <a:gd name="T27" fmla="*/ 79 h 2695"/>
                    <a:gd name="T28" fmla="*/ 3 w 2687"/>
                    <a:gd name="T29" fmla="*/ 66 h 2695"/>
                    <a:gd name="T30" fmla="*/ 7 w 2687"/>
                    <a:gd name="T31" fmla="*/ 55 h 2695"/>
                    <a:gd name="T32" fmla="*/ 12 w 2687"/>
                    <a:gd name="T33" fmla="*/ 45 h 2695"/>
                    <a:gd name="T34" fmla="*/ 19 w 2687"/>
                    <a:gd name="T35" fmla="*/ 36 h 2695"/>
                    <a:gd name="T36" fmla="*/ 27 w 2687"/>
                    <a:gd name="T37" fmla="*/ 27 h 2695"/>
                    <a:gd name="T38" fmla="*/ 35 w 2687"/>
                    <a:gd name="T39" fmla="*/ 20 h 2695"/>
                    <a:gd name="T40" fmla="*/ 45 w 2687"/>
                    <a:gd name="T41" fmla="*/ 13 h 2695"/>
                    <a:gd name="T42" fmla="*/ 55 w 2687"/>
                    <a:gd name="T43" fmla="*/ 8 h 2695"/>
                    <a:gd name="T44" fmla="*/ 66 w 2687"/>
                    <a:gd name="T45" fmla="*/ 4 h 2695"/>
                    <a:gd name="T46" fmla="*/ 78 w 2687"/>
                    <a:gd name="T47" fmla="*/ 2 h 2695"/>
                    <a:gd name="T48" fmla="*/ 90 w 2687"/>
                    <a:gd name="T49" fmla="*/ 0 h 2695"/>
                    <a:gd name="T50" fmla="*/ 103 w 2687"/>
                    <a:gd name="T51" fmla="*/ 0 h 2695"/>
                    <a:gd name="T52" fmla="*/ 115 w 2687"/>
                    <a:gd name="T53" fmla="*/ 2 h 2695"/>
                    <a:gd name="T54" fmla="*/ 127 w 2687"/>
                    <a:gd name="T55" fmla="*/ 5 h 2695"/>
                    <a:gd name="T56" fmla="*/ 138 w 2687"/>
                    <a:gd name="T57" fmla="*/ 9 h 2695"/>
                    <a:gd name="T58" fmla="*/ 148 w 2687"/>
                    <a:gd name="T59" fmla="*/ 14 h 2695"/>
                    <a:gd name="T60" fmla="*/ 158 w 2687"/>
                    <a:gd name="T61" fmla="*/ 21 h 2695"/>
                    <a:gd name="T62" fmla="*/ 166 w 2687"/>
                    <a:gd name="T63" fmla="*/ 28 h 2695"/>
                    <a:gd name="T64" fmla="*/ 174 w 2687"/>
                    <a:gd name="T65" fmla="*/ 37 h 2695"/>
                    <a:gd name="T66" fmla="*/ 181 w 2687"/>
                    <a:gd name="T67" fmla="*/ 46 h 2695"/>
                    <a:gd name="T68" fmla="*/ 186 w 2687"/>
                    <a:gd name="T69" fmla="*/ 56 h 2695"/>
                    <a:gd name="T70" fmla="*/ 190 w 2687"/>
                    <a:gd name="T71" fmla="*/ 67 h 2695"/>
                    <a:gd name="T72" fmla="*/ 193 w 2687"/>
                    <a:gd name="T73" fmla="*/ 78 h 2695"/>
                    <a:gd name="T74" fmla="*/ 195 w 2687"/>
                    <a:gd name="T75" fmla="*/ 90 h 2695"/>
                    <a:gd name="T76" fmla="*/ 194 w 2687"/>
                    <a:gd name="T77" fmla="*/ 102 h 2695"/>
                    <a:gd name="T78" fmla="*/ 193 w 2687"/>
                    <a:gd name="T79" fmla="*/ 114 h 2695"/>
                    <a:gd name="T80" fmla="*/ 189 w 2687"/>
                    <a:gd name="T81" fmla="*/ 125 h 2695"/>
                    <a:gd name="T82" fmla="*/ 185 w 2687"/>
                    <a:gd name="T83" fmla="*/ 136 h 2695"/>
                    <a:gd name="T84" fmla="*/ 179 w 2687"/>
                    <a:gd name="T85" fmla="*/ 146 h 2695"/>
                    <a:gd name="T86" fmla="*/ 172 w 2687"/>
                    <a:gd name="T87" fmla="*/ 155 h 2695"/>
                    <a:gd name="T88" fmla="*/ 164 w 2687"/>
                    <a:gd name="T89" fmla="*/ 163 h 2695"/>
                    <a:gd name="T90" fmla="*/ 155 w 2687"/>
                    <a:gd name="T91" fmla="*/ 170 h 2695"/>
                    <a:gd name="T92" fmla="*/ 145 w 2687"/>
                    <a:gd name="T93" fmla="*/ 176 h 2695"/>
                    <a:gd name="T94" fmla="*/ 134 w 2687"/>
                    <a:gd name="T95" fmla="*/ 182 h 2695"/>
                    <a:gd name="T96" fmla="*/ 123 w 2687"/>
                    <a:gd name="T97" fmla="*/ 186 h 2695"/>
                    <a:gd name="T98" fmla="*/ 112 w 2687"/>
                    <a:gd name="T99" fmla="*/ 188 h 2695"/>
                    <a:gd name="T100" fmla="*/ 100 w 2687"/>
                    <a:gd name="T101" fmla="*/ 189 h 26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687" h="2695">
                      <a:moveTo>
                        <a:pt x="1302" y="2695"/>
                      </a:moveTo>
                      <a:lnTo>
                        <a:pt x="1266" y="2695"/>
                      </a:lnTo>
                      <a:lnTo>
                        <a:pt x="1233" y="2691"/>
                      </a:lnTo>
                      <a:lnTo>
                        <a:pt x="1197" y="2687"/>
                      </a:lnTo>
                      <a:lnTo>
                        <a:pt x="1163" y="2682"/>
                      </a:lnTo>
                      <a:lnTo>
                        <a:pt x="1131" y="2678"/>
                      </a:lnTo>
                      <a:lnTo>
                        <a:pt x="1098" y="2674"/>
                      </a:lnTo>
                      <a:lnTo>
                        <a:pt x="1064" y="2665"/>
                      </a:lnTo>
                      <a:lnTo>
                        <a:pt x="1030" y="2661"/>
                      </a:lnTo>
                      <a:lnTo>
                        <a:pt x="998" y="2651"/>
                      </a:lnTo>
                      <a:lnTo>
                        <a:pt x="969" y="2646"/>
                      </a:lnTo>
                      <a:lnTo>
                        <a:pt x="933" y="2634"/>
                      </a:lnTo>
                      <a:lnTo>
                        <a:pt x="906" y="2625"/>
                      </a:lnTo>
                      <a:lnTo>
                        <a:pt x="872" y="2615"/>
                      </a:lnTo>
                      <a:lnTo>
                        <a:pt x="842" y="2606"/>
                      </a:lnTo>
                      <a:lnTo>
                        <a:pt x="813" y="2591"/>
                      </a:lnTo>
                      <a:lnTo>
                        <a:pt x="787" y="2583"/>
                      </a:lnTo>
                      <a:lnTo>
                        <a:pt x="754" y="2568"/>
                      </a:lnTo>
                      <a:lnTo>
                        <a:pt x="724" y="2552"/>
                      </a:lnTo>
                      <a:lnTo>
                        <a:pt x="697" y="2535"/>
                      </a:lnTo>
                      <a:lnTo>
                        <a:pt x="671" y="2524"/>
                      </a:lnTo>
                      <a:lnTo>
                        <a:pt x="642" y="2507"/>
                      </a:lnTo>
                      <a:lnTo>
                        <a:pt x="614" y="2492"/>
                      </a:lnTo>
                      <a:lnTo>
                        <a:pt x="589" y="2473"/>
                      </a:lnTo>
                      <a:lnTo>
                        <a:pt x="562" y="2456"/>
                      </a:lnTo>
                      <a:lnTo>
                        <a:pt x="534" y="2438"/>
                      </a:lnTo>
                      <a:lnTo>
                        <a:pt x="513" y="2418"/>
                      </a:lnTo>
                      <a:lnTo>
                        <a:pt x="486" y="2400"/>
                      </a:lnTo>
                      <a:lnTo>
                        <a:pt x="464" y="2381"/>
                      </a:lnTo>
                      <a:lnTo>
                        <a:pt x="437" y="2359"/>
                      </a:lnTo>
                      <a:lnTo>
                        <a:pt x="414" y="2340"/>
                      </a:lnTo>
                      <a:lnTo>
                        <a:pt x="393" y="2317"/>
                      </a:lnTo>
                      <a:lnTo>
                        <a:pt x="374" y="2296"/>
                      </a:lnTo>
                      <a:lnTo>
                        <a:pt x="350" y="2271"/>
                      </a:lnTo>
                      <a:lnTo>
                        <a:pt x="329" y="2248"/>
                      </a:lnTo>
                      <a:lnTo>
                        <a:pt x="308" y="2224"/>
                      </a:lnTo>
                      <a:lnTo>
                        <a:pt x="287" y="2199"/>
                      </a:lnTo>
                      <a:lnTo>
                        <a:pt x="268" y="2174"/>
                      </a:lnTo>
                      <a:lnTo>
                        <a:pt x="249" y="2146"/>
                      </a:lnTo>
                      <a:lnTo>
                        <a:pt x="232" y="2123"/>
                      </a:lnTo>
                      <a:lnTo>
                        <a:pt x="215" y="2094"/>
                      </a:lnTo>
                      <a:lnTo>
                        <a:pt x="199" y="2066"/>
                      </a:lnTo>
                      <a:lnTo>
                        <a:pt x="182" y="2039"/>
                      </a:lnTo>
                      <a:lnTo>
                        <a:pt x="165" y="2011"/>
                      </a:lnTo>
                      <a:lnTo>
                        <a:pt x="150" y="1980"/>
                      </a:lnTo>
                      <a:lnTo>
                        <a:pt x="137" y="1952"/>
                      </a:lnTo>
                      <a:lnTo>
                        <a:pt x="121" y="1923"/>
                      </a:lnTo>
                      <a:lnTo>
                        <a:pt x="110" y="1891"/>
                      </a:lnTo>
                      <a:lnTo>
                        <a:pt x="95" y="1861"/>
                      </a:lnTo>
                      <a:lnTo>
                        <a:pt x="83" y="1828"/>
                      </a:lnTo>
                      <a:lnTo>
                        <a:pt x="72" y="1800"/>
                      </a:lnTo>
                      <a:lnTo>
                        <a:pt x="64" y="1764"/>
                      </a:lnTo>
                      <a:lnTo>
                        <a:pt x="55" y="1731"/>
                      </a:lnTo>
                      <a:lnTo>
                        <a:pt x="47" y="1699"/>
                      </a:lnTo>
                      <a:lnTo>
                        <a:pt x="40" y="1667"/>
                      </a:lnTo>
                      <a:lnTo>
                        <a:pt x="30" y="1633"/>
                      </a:lnTo>
                      <a:lnTo>
                        <a:pt x="23" y="1598"/>
                      </a:lnTo>
                      <a:lnTo>
                        <a:pt x="15" y="1564"/>
                      </a:lnTo>
                      <a:lnTo>
                        <a:pt x="15" y="1528"/>
                      </a:lnTo>
                      <a:lnTo>
                        <a:pt x="7" y="1492"/>
                      </a:lnTo>
                      <a:lnTo>
                        <a:pt x="7" y="1456"/>
                      </a:lnTo>
                      <a:lnTo>
                        <a:pt x="4" y="1420"/>
                      </a:lnTo>
                      <a:lnTo>
                        <a:pt x="0" y="1380"/>
                      </a:lnTo>
                      <a:lnTo>
                        <a:pt x="0" y="1344"/>
                      </a:lnTo>
                      <a:lnTo>
                        <a:pt x="0" y="1308"/>
                      </a:lnTo>
                      <a:lnTo>
                        <a:pt x="0" y="1270"/>
                      </a:lnTo>
                      <a:lnTo>
                        <a:pt x="4" y="1233"/>
                      </a:lnTo>
                      <a:lnTo>
                        <a:pt x="7" y="1197"/>
                      </a:lnTo>
                      <a:lnTo>
                        <a:pt x="7" y="1159"/>
                      </a:lnTo>
                      <a:lnTo>
                        <a:pt x="15" y="1123"/>
                      </a:lnTo>
                      <a:lnTo>
                        <a:pt x="15" y="1087"/>
                      </a:lnTo>
                      <a:lnTo>
                        <a:pt x="23" y="1051"/>
                      </a:lnTo>
                      <a:lnTo>
                        <a:pt x="30" y="1017"/>
                      </a:lnTo>
                      <a:lnTo>
                        <a:pt x="40" y="981"/>
                      </a:lnTo>
                      <a:lnTo>
                        <a:pt x="47" y="946"/>
                      </a:lnTo>
                      <a:lnTo>
                        <a:pt x="55" y="918"/>
                      </a:lnTo>
                      <a:lnTo>
                        <a:pt x="64" y="884"/>
                      </a:lnTo>
                      <a:lnTo>
                        <a:pt x="76" y="853"/>
                      </a:lnTo>
                      <a:lnTo>
                        <a:pt x="85" y="819"/>
                      </a:lnTo>
                      <a:lnTo>
                        <a:pt x="95" y="789"/>
                      </a:lnTo>
                      <a:lnTo>
                        <a:pt x="116" y="760"/>
                      </a:lnTo>
                      <a:lnTo>
                        <a:pt x="129" y="726"/>
                      </a:lnTo>
                      <a:lnTo>
                        <a:pt x="139" y="697"/>
                      </a:lnTo>
                      <a:lnTo>
                        <a:pt x="156" y="671"/>
                      </a:lnTo>
                      <a:lnTo>
                        <a:pt x="171" y="640"/>
                      </a:lnTo>
                      <a:lnTo>
                        <a:pt x="188" y="610"/>
                      </a:lnTo>
                      <a:lnTo>
                        <a:pt x="207" y="583"/>
                      </a:lnTo>
                      <a:lnTo>
                        <a:pt x="222" y="557"/>
                      </a:lnTo>
                      <a:lnTo>
                        <a:pt x="245" y="532"/>
                      </a:lnTo>
                      <a:lnTo>
                        <a:pt x="262" y="509"/>
                      </a:lnTo>
                      <a:lnTo>
                        <a:pt x="281" y="481"/>
                      </a:lnTo>
                      <a:lnTo>
                        <a:pt x="304" y="456"/>
                      </a:lnTo>
                      <a:lnTo>
                        <a:pt x="323" y="431"/>
                      </a:lnTo>
                      <a:lnTo>
                        <a:pt x="342" y="409"/>
                      </a:lnTo>
                      <a:lnTo>
                        <a:pt x="367" y="386"/>
                      </a:lnTo>
                      <a:lnTo>
                        <a:pt x="391" y="363"/>
                      </a:lnTo>
                      <a:lnTo>
                        <a:pt x="414" y="344"/>
                      </a:lnTo>
                      <a:lnTo>
                        <a:pt x="437" y="323"/>
                      </a:lnTo>
                      <a:lnTo>
                        <a:pt x="464" y="302"/>
                      </a:lnTo>
                      <a:lnTo>
                        <a:pt x="486" y="281"/>
                      </a:lnTo>
                      <a:lnTo>
                        <a:pt x="513" y="264"/>
                      </a:lnTo>
                      <a:lnTo>
                        <a:pt x="540" y="245"/>
                      </a:lnTo>
                      <a:lnTo>
                        <a:pt x="566" y="228"/>
                      </a:lnTo>
                      <a:lnTo>
                        <a:pt x="589" y="211"/>
                      </a:lnTo>
                      <a:lnTo>
                        <a:pt x="621" y="192"/>
                      </a:lnTo>
                      <a:lnTo>
                        <a:pt x="648" y="177"/>
                      </a:lnTo>
                      <a:lnTo>
                        <a:pt x="678" y="160"/>
                      </a:lnTo>
                      <a:lnTo>
                        <a:pt x="705" y="148"/>
                      </a:lnTo>
                      <a:lnTo>
                        <a:pt x="735" y="135"/>
                      </a:lnTo>
                      <a:lnTo>
                        <a:pt x="764" y="118"/>
                      </a:lnTo>
                      <a:lnTo>
                        <a:pt x="790" y="108"/>
                      </a:lnTo>
                      <a:lnTo>
                        <a:pt x="823" y="95"/>
                      </a:lnTo>
                      <a:lnTo>
                        <a:pt x="855" y="85"/>
                      </a:lnTo>
                      <a:lnTo>
                        <a:pt x="886" y="76"/>
                      </a:lnTo>
                      <a:lnTo>
                        <a:pt x="914" y="61"/>
                      </a:lnTo>
                      <a:lnTo>
                        <a:pt x="948" y="51"/>
                      </a:lnTo>
                      <a:lnTo>
                        <a:pt x="977" y="44"/>
                      </a:lnTo>
                      <a:lnTo>
                        <a:pt x="1011" y="40"/>
                      </a:lnTo>
                      <a:lnTo>
                        <a:pt x="1045" y="32"/>
                      </a:lnTo>
                      <a:lnTo>
                        <a:pt x="1077" y="25"/>
                      </a:lnTo>
                      <a:lnTo>
                        <a:pt x="1110" y="23"/>
                      </a:lnTo>
                      <a:lnTo>
                        <a:pt x="1144" y="15"/>
                      </a:lnTo>
                      <a:lnTo>
                        <a:pt x="1176" y="13"/>
                      </a:lnTo>
                      <a:lnTo>
                        <a:pt x="1211" y="7"/>
                      </a:lnTo>
                      <a:lnTo>
                        <a:pt x="1247" y="6"/>
                      </a:lnTo>
                      <a:lnTo>
                        <a:pt x="1279" y="0"/>
                      </a:lnTo>
                      <a:lnTo>
                        <a:pt x="1315" y="0"/>
                      </a:lnTo>
                      <a:lnTo>
                        <a:pt x="1347" y="0"/>
                      </a:lnTo>
                      <a:lnTo>
                        <a:pt x="1383" y="6"/>
                      </a:lnTo>
                      <a:lnTo>
                        <a:pt x="1418" y="6"/>
                      </a:lnTo>
                      <a:lnTo>
                        <a:pt x="1450" y="7"/>
                      </a:lnTo>
                      <a:lnTo>
                        <a:pt x="1484" y="13"/>
                      </a:lnTo>
                      <a:lnTo>
                        <a:pt x="1520" y="15"/>
                      </a:lnTo>
                      <a:lnTo>
                        <a:pt x="1549" y="19"/>
                      </a:lnTo>
                      <a:lnTo>
                        <a:pt x="1585" y="25"/>
                      </a:lnTo>
                      <a:lnTo>
                        <a:pt x="1619" y="32"/>
                      </a:lnTo>
                      <a:lnTo>
                        <a:pt x="1653" y="40"/>
                      </a:lnTo>
                      <a:lnTo>
                        <a:pt x="1682" y="44"/>
                      </a:lnTo>
                      <a:lnTo>
                        <a:pt x="1716" y="55"/>
                      </a:lnTo>
                      <a:lnTo>
                        <a:pt x="1745" y="66"/>
                      </a:lnTo>
                      <a:lnTo>
                        <a:pt x="1777" y="76"/>
                      </a:lnTo>
                      <a:lnTo>
                        <a:pt x="1807" y="87"/>
                      </a:lnTo>
                      <a:lnTo>
                        <a:pt x="1840" y="97"/>
                      </a:lnTo>
                      <a:lnTo>
                        <a:pt x="1870" y="108"/>
                      </a:lnTo>
                      <a:lnTo>
                        <a:pt x="1904" y="123"/>
                      </a:lnTo>
                      <a:lnTo>
                        <a:pt x="1929" y="141"/>
                      </a:lnTo>
                      <a:lnTo>
                        <a:pt x="1959" y="154"/>
                      </a:lnTo>
                      <a:lnTo>
                        <a:pt x="1986" y="165"/>
                      </a:lnTo>
                      <a:lnTo>
                        <a:pt x="2016" y="184"/>
                      </a:lnTo>
                      <a:lnTo>
                        <a:pt x="2043" y="201"/>
                      </a:lnTo>
                      <a:lnTo>
                        <a:pt x="2071" y="217"/>
                      </a:lnTo>
                      <a:lnTo>
                        <a:pt x="2098" y="234"/>
                      </a:lnTo>
                      <a:lnTo>
                        <a:pt x="2125" y="253"/>
                      </a:lnTo>
                      <a:lnTo>
                        <a:pt x="2147" y="274"/>
                      </a:lnTo>
                      <a:lnTo>
                        <a:pt x="2174" y="293"/>
                      </a:lnTo>
                      <a:lnTo>
                        <a:pt x="2201" y="313"/>
                      </a:lnTo>
                      <a:lnTo>
                        <a:pt x="2224" y="336"/>
                      </a:lnTo>
                      <a:lnTo>
                        <a:pt x="2246" y="355"/>
                      </a:lnTo>
                      <a:lnTo>
                        <a:pt x="2275" y="380"/>
                      </a:lnTo>
                      <a:lnTo>
                        <a:pt x="2292" y="403"/>
                      </a:lnTo>
                      <a:lnTo>
                        <a:pt x="2319" y="424"/>
                      </a:lnTo>
                      <a:lnTo>
                        <a:pt x="2339" y="448"/>
                      </a:lnTo>
                      <a:lnTo>
                        <a:pt x="2362" y="475"/>
                      </a:lnTo>
                      <a:lnTo>
                        <a:pt x="2381" y="500"/>
                      </a:lnTo>
                      <a:lnTo>
                        <a:pt x="2402" y="524"/>
                      </a:lnTo>
                      <a:lnTo>
                        <a:pt x="2417" y="547"/>
                      </a:lnTo>
                      <a:lnTo>
                        <a:pt x="2438" y="574"/>
                      </a:lnTo>
                      <a:lnTo>
                        <a:pt x="2459" y="600"/>
                      </a:lnTo>
                      <a:lnTo>
                        <a:pt x="2478" y="627"/>
                      </a:lnTo>
                      <a:lnTo>
                        <a:pt x="2491" y="657"/>
                      </a:lnTo>
                      <a:lnTo>
                        <a:pt x="2509" y="684"/>
                      </a:lnTo>
                      <a:lnTo>
                        <a:pt x="2524" y="713"/>
                      </a:lnTo>
                      <a:lnTo>
                        <a:pt x="2541" y="739"/>
                      </a:lnTo>
                      <a:lnTo>
                        <a:pt x="2554" y="773"/>
                      </a:lnTo>
                      <a:lnTo>
                        <a:pt x="2566" y="800"/>
                      </a:lnTo>
                      <a:lnTo>
                        <a:pt x="2581" y="829"/>
                      </a:lnTo>
                      <a:lnTo>
                        <a:pt x="2594" y="863"/>
                      </a:lnTo>
                      <a:lnTo>
                        <a:pt x="2602" y="891"/>
                      </a:lnTo>
                      <a:lnTo>
                        <a:pt x="2617" y="925"/>
                      </a:lnTo>
                      <a:lnTo>
                        <a:pt x="2623" y="954"/>
                      </a:lnTo>
                      <a:lnTo>
                        <a:pt x="2634" y="988"/>
                      </a:lnTo>
                      <a:lnTo>
                        <a:pt x="2640" y="1017"/>
                      </a:lnTo>
                      <a:lnTo>
                        <a:pt x="2651" y="1051"/>
                      </a:lnTo>
                      <a:lnTo>
                        <a:pt x="2657" y="1083"/>
                      </a:lnTo>
                      <a:lnTo>
                        <a:pt x="2666" y="1117"/>
                      </a:lnTo>
                      <a:lnTo>
                        <a:pt x="2670" y="1148"/>
                      </a:lnTo>
                      <a:lnTo>
                        <a:pt x="2672" y="1184"/>
                      </a:lnTo>
                      <a:lnTo>
                        <a:pt x="2676" y="1216"/>
                      </a:lnTo>
                      <a:lnTo>
                        <a:pt x="2680" y="1249"/>
                      </a:lnTo>
                      <a:lnTo>
                        <a:pt x="2682" y="1285"/>
                      </a:lnTo>
                      <a:lnTo>
                        <a:pt x="2687" y="1319"/>
                      </a:lnTo>
                      <a:lnTo>
                        <a:pt x="2687" y="1355"/>
                      </a:lnTo>
                      <a:lnTo>
                        <a:pt x="2687" y="1387"/>
                      </a:lnTo>
                      <a:lnTo>
                        <a:pt x="2682" y="1423"/>
                      </a:lnTo>
                      <a:lnTo>
                        <a:pt x="2680" y="1456"/>
                      </a:lnTo>
                      <a:lnTo>
                        <a:pt x="2676" y="1492"/>
                      </a:lnTo>
                      <a:lnTo>
                        <a:pt x="2672" y="1528"/>
                      </a:lnTo>
                      <a:lnTo>
                        <a:pt x="2666" y="1557"/>
                      </a:lnTo>
                      <a:lnTo>
                        <a:pt x="2659" y="1591"/>
                      </a:lnTo>
                      <a:lnTo>
                        <a:pt x="2653" y="1627"/>
                      </a:lnTo>
                      <a:lnTo>
                        <a:pt x="2651" y="1659"/>
                      </a:lnTo>
                      <a:lnTo>
                        <a:pt x="2640" y="1688"/>
                      </a:lnTo>
                      <a:lnTo>
                        <a:pt x="2630" y="1722"/>
                      </a:lnTo>
                      <a:lnTo>
                        <a:pt x="2619" y="1750"/>
                      </a:lnTo>
                      <a:lnTo>
                        <a:pt x="2609" y="1785"/>
                      </a:lnTo>
                      <a:lnTo>
                        <a:pt x="2598" y="1815"/>
                      </a:lnTo>
                      <a:lnTo>
                        <a:pt x="2587" y="1847"/>
                      </a:lnTo>
                      <a:lnTo>
                        <a:pt x="2573" y="1880"/>
                      </a:lnTo>
                      <a:lnTo>
                        <a:pt x="2560" y="1908"/>
                      </a:lnTo>
                      <a:lnTo>
                        <a:pt x="2547" y="1937"/>
                      </a:lnTo>
                      <a:lnTo>
                        <a:pt x="2535" y="1967"/>
                      </a:lnTo>
                      <a:lnTo>
                        <a:pt x="2518" y="1996"/>
                      </a:lnTo>
                      <a:lnTo>
                        <a:pt x="2501" y="2026"/>
                      </a:lnTo>
                      <a:lnTo>
                        <a:pt x="2484" y="2051"/>
                      </a:lnTo>
                      <a:lnTo>
                        <a:pt x="2467" y="2079"/>
                      </a:lnTo>
                      <a:lnTo>
                        <a:pt x="2452" y="2106"/>
                      </a:lnTo>
                      <a:lnTo>
                        <a:pt x="2431" y="2131"/>
                      </a:lnTo>
                      <a:lnTo>
                        <a:pt x="2412" y="2159"/>
                      </a:lnTo>
                      <a:lnTo>
                        <a:pt x="2391" y="2182"/>
                      </a:lnTo>
                      <a:lnTo>
                        <a:pt x="2368" y="2208"/>
                      </a:lnTo>
                      <a:lnTo>
                        <a:pt x="2351" y="2231"/>
                      </a:lnTo>
                      <a:lnTo>
                        <a:pt x="2330" y="2260"/>
                      </a:lnTo>
                      <a:lnTo>
                        <a:pt x="2307" y="2279"/>
                      </a:lnTo>
                      <a:lnTo>
                        <a:pt x="2282" y="2303"/>
                      </a:lnTo>
                      <a:lnTo>
                        <a:pt x="2260" y="2328"/>
                      </a:lnTo>
                      <a:lnTo>
                        <a:pt x="2237" y="2347"/>
                      </a:lnTo>
                      <a:lnTo>
                        <a:pt x="2210" y="2370"/>
                      </a:lnTo>
                      <a:lnTo>
                        <a:pt x="2187" y="2391"/>
                      </a:lnTo>
                      <a:lnTo>
                        <a:pt x="2159" y="2410"/>
                      </a:lnTo>
                      <a:lnTo>
                        <a:pt x="2134" y="2431"/>
                      </a:lnTo>
                      <a:lnTo>
                        <a:pt x="2111" y="2446"/>
                      </a:lnTo>
                      <a:lnTo>
                        <a:pt x="2085" y="2467"/>
                      </a:lnTo>
                      <a:lnTo>
                        <a:pt x="2054" y="2488"/>
                      </a:lnTo>
                      <a:lnTo>
                        <a:pt x="2028" y="2499"/>
                      </a:lnTo>
                      <a:lnTo>
                        <a:pt x="1999" y="2516"/>
                      </a:lnTo>
                      <a:lnTo>
                        <a:pt x="1973" y="2532"/>
                      </a:lnTo>
                      <a:lnTo>
                        <a:pt x="1946" y="2549"/>
                      </a:lnTo>
                      <a:lnTo>
                        <a:pt x="1912" y="2562"/>
                      </a:lnTo>
                      <a:lnTo>
                        <a:pt x="1887" y="2575"/>
                      </a:lnTo>
                      <a:lnTo>
                        <a:pt x="1853" y="2589"/>
                      </a:lnTo>
                      <a:lnTo>
                        <a:pt x="1826" y="2604"/>
                      </a:lnTo>
                      <a:lnTo>
                        <a:pt x="1796" y="2615"/>
                      </a:lnTo>
                      <a:lnTo>
                        <a:pt x="1764" y="2625"/>
                      </a:lnTo>
                      <a:lnTo>
                        <a:pt x="1733" y="2634"/>
                      </a:lnTo>
                      <a:lnTo>
                        <a:pt x="1701" y="2646"/>
                      </a:lnTo>
                      <a:lnTo>
                        <a:pt x="1669" y="2651"/>
                      </a:lnTo>
                      <a:lnTo>
                        <a:pt x="1636" y="2659"/>
                      </a:lnTo>
                      <a:lnTo>
                        <a:pt x="1604" y="2665"/>
                      </a:lnTo>
                      <a:lnTo>
                        <a:pt x="1574" y="2674"/>
                      </a:lnTo>
                      <a:lnTo>
                        <a:pt x="1537" y="2682"/>
                      </a:lnTo>
                      <a:lnTo>
                        <a:pt x="1503" y="2684"/>
                      </a:lnTo>
                      <a:lnTo>
                        <a:pt x="1469" y="2687"/>
                      </a:lnTo>
                      <a:lnTo>
                        <a:pt x="1440" y="2691"/>
                      </a:lnTo>
                      <a:lnTo>
                        <a:pt x="1404" y="2695"/>
                      </a:lnTo>
                      <a:lnTo>
                        <a:pt x="1372" y="2695"/>
                      </a:lnTo>
                      <a:lnTo>
                        <a:pt x="1336" y="2695"/>
                      </a:lnTo>
                      <a:lnTo>
                        <a:pt x="1302" y="269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3" name="Freeform 98"/>
                <p:cNvSpPr>
                  <a:spLocks/>
                </p:cNvSpPr>
                <p:nvPr/>
              </p:nvSpPr>
              <p:spPr bwMode="auto">
                <a:xfrm>
                  <a:off x="6413" y="1625"/>
                  <a:ext cx="169" cy="161"/>
                </a:xfrm>
                <a:custGeom>
                  <a:avLst/>
                  <a:gdLst>
                    <a:gd name="T0" fmla="*/ 73 w 2299"/>
                    <a:gd name="T1" fmla="*/ 160 h 2306"/>
                    <a:gd name="T2" fmla="*/ 62 w 2299"/>
                    <a:gd name="T3" fmla="*/ 158 h 2306"/>
                    <a:gd name="T4" fmla="*/ 51 w 2299"/>
                    <a:gd name="T5" fmla="*/ 155 h 2306"/>
                    <a:gd name="T6" fmla="*/ 42 w 2299"/>
                    <a:gd name="T7" fmla="*/ 151 h 2306"/>
                    <a:gd name="T8" fmla="*/ 33 w 2299"/>
                    <a:gd name="T9" fmla="*/ 146 h 2306"/>
                    <a:gd name="T10" fmla="*/ 26 w 2299"/>
                    <a:gd name="T11" fmla="*/ 140 h 2306"/>
                    <a:gd name="T12" fmla="*/ 19 w 2299"/>
                    <a:gd name="T13" fmla="*/ 133 h 2306"/>
                    <a:gd name="T14" fmla="*/ 13 w 2299"/>
                    <a:gd name="T15" fmla="*/ 125 h 2306"/>
                    <a:gd name="T16" fmla="*/ 8 w 2299"/>
                    <a:gd name="T17" fmla="*/ 117 h 2306"/>
                    <a:gd name="T18" fmla="*/ 4 w 2299"/>
                    <a:gd name="T19" fmla="*/ 108 h 2306"/>
                    <a:gd name="T20" fmla="*/ 2 w 2299"/>
                    <a:gd name="T21" fmla="*/ 98 h 2306"/>
                    <a:gd name="T22" fmla="*/ 0 w 2299"/>
                    <a:gd name="T23" fmla="*/ 88 h 2306"/>
                    <a:gd name="T24" fmla="*/ 0 w 2299"/>
                    <a:gd name="T25" fmla="*/ 78 h 2306"/>
                    <a:gd name="T26" fmla="*/ 1 w 2299"/>
                    <a:gd name="T27" fmla="*/ 68 h 2306"/>
                    <a:gd name="T28" fmla="*/ 3 w 2299"/>
                    <a:gd name="T29" fmla="*/ 58 h 2306"/>
                    <a:gd name="T30" fmla="*/ 6 w 2299"/>
                    <a:gd name="T31" fmla="*/ 49 h 2306"/>
                    <a:gd name="T32" fmla="*/ 10 w 2299"/>
                    <a:gd name="T33" fmla="*/ 40 h 2306"/>
                    <a:gd name="T34" fmla="*/ 16 w 2299"/>
                    <a:gd name="T35" fmla="*/ 32 h 2306"/>
                    <a:gd name="T36" fmla="*/ 22 w 2299"/>
                    <a:gd name="T37" fmla="*/ 25 h 2306"/>
                    <a:gd name="T38" fmla="*/ 29 w 2299"/>
                    <a:gd name="T39" fmla="*/ 18 h 2306"/>
                    <a:gd name="T40" fmla="*/ 38 w 2299"/>
                    <a:gd name="T41" fmla="*/ 13 h 2306"/>
                    <a:gd name="T42" fmla="*/ 46 w 2299"/>
                    <a:gd name="T43" fmla="*/ 8 h 2306"/>
                    <a:gd name="T44" fmla="*/ 56 w 2299"/>
                    <a:gd name="T45" fmla="*/ 4 h 2306"/>
                    <a:gd name="T46" fmla="*/ 67 w 2299"/>
                    <a:gd name="T47" fmla="*/ 2 h 2306"/>
                    <a:gd name="T48" fmla="*/ 78 w 2299"/>
                    <a:gd name="T49" fmla="*/ 0 h 2306"/>
                    <a:gd name="T50" fmla="*/ 89 w 2299"/>
                    <a:gd name="T51" fmla="*/ 0 h 2306"/>
                    <a:gd name="T52" fmla="*/ 101 w 2299"/>
                    <a:gd name="T53" fmla="*/ 1 h 2306"/>
                    <a:gd name="T54" fmla="*/ 111 w 2299"/>
                    <a:gd name="T55" fmla="*/ 3 h 2306"/>
                    <a:gd name="T56" fmla="*/ 121 w 2299"/>
                    <a:gd name="T57" fmla="*/ 7 h 2306"/>
                    <a:gd name="T58" fmla="*/ 130 w 2299"/>
                    <a:gd name="T59" fmla="*/ 12 h 2306"/>
                    <a:gd name="T60" fmla="*/ 139 w 2299"/>
                    <a:gd name="T61" fmla="*/ 17 h 2306"/>
                    <a:gd name="T62" fmla="*/ 146 w 2299"/>
                    <a:gd name="T63" fmla="*/ 24 h 2306"/>
                    <a:gd name="T64" fmla="*/ 153 w 2299"/>
                    <a:gd name="T65" fmla="*/ 31 h 2306"/>
                    <a:gd name="T66" fmla="*/ 158 w 2299"/>
                    <a:gd name="T67" fmla="*/ 39 h 2306"/>
                    <a:gd name="T68" fmla="*/ 162 w 2299"/>
                    <a:gd name="T69" fmla="*/ 48 h 2306"/>
                    <a:gd name="T70" fmla="*/ 166 w 2299"/>
                    <a:gd name="T71" fmla="*/ 57 h 2306"/>
                    <a:gd name="T72" fmla="*/ 168 w 2299"/>
                    <a:gd name="T73" fmla="*/ 67 h 2306"/>
                    <a:gd name="T74" fmla="*/ 169 w 2299"/>
                    <a:gd name="T75" fmla="*/ 77 h 2306"/>
                    <a:gd name="T76" fmla="*/ 169 w 2299"/>
                    <a:gd name="T77" fmla="*/ 87 h 2306"/>
                    <a:gd name="T78" fmla="*/ 167 w 2299"/>
                    <a:gd name="T79" fmla="*/ 97 h 2306"/>
                    <a:gd name="T80" fmla="*/ 165 w 2299"/>
                    <a:gd name="T81" fmla="*/ 107 h 2306"/>
                    <a:gd name="T82" fmla="*/ 161 w 2299"/>
                    <a:gd name="T83" fmla="*/ 116 h 2306"/>
                    <a:gd name="T84" fmla="*/ 156 w 2299"/>
                    <a:gd name="T85" fmla="*/ 124 h 2306"/>
                    <a:gd name="T86" fmla="*/ 150 w 2299"/>
                    <a:gd name="T87" fmla="*/ 132 h 2306"/>
                    <a:gd name="T88" fmla="*/ 144 w 2299"/>
                    <a:gd name="T89" fmla="*/ 139 h 2306"/>
                    <a:gd name="T90" fmla="*/ 136 w 2299"/>
                    <a:gd name="T91" fmla="*/ 146 h 2306"/>
                    <a:gd name="T92" fmla="*/ 128 w 2299"/>
                    <a:gd name="T93" fmla="*/ 151 h 2306"/>
                    <a:gd name="T94" fmla="*/ 118 w 2299"/>
                    <a:gd name="T95" fmla="*/ 155 h 2306"/>
                    <a:gd name="T96" fmla="*/ 109 w 2299"/>
                    <a:gd name="T97" fmla="*/ 158 h 2306"/>
                    <a:gd name="T98" fmla="*/ 98 w 2299"/>
                    <a:gd name="T99" fmla="*/ 160 h 2306"/>
                    <a:gd name="T100" fmla="*/ 87 w 2299"/>
                    <a:gd name="T101" fmla="*/ 161 h 230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299" h="2306">
                      <a:moveTo>
                        <a:pt x="1117" y="2306"/>
                      </a:moveTo>
                      <a:lnTo>
                        <a:pt x="1085" y="2306"/>
                      </a:lnTo>
                      <a:lnTo>
                        <a:pt x="1055" y="2304"/>
                      </a:lnTo>
                      <a:lnTo>
                        <a:pt x="1019" y="2302"/>
                      </a:lnTo>
                      <a:lnTo>
                        <a:pt x="992" y="2294"/>
                      </a:lnTo>
                      <a:lnTo>
                        <a:pt x="958" y="2287"/>
                      </a:lnTo>
                      <a:lnTo>
                        <a:pt x="925" y="2285"/>
                      </a:lnTo>
                      <a:lnTo>
                        <a:pt x="895" y="2277"/>
                      </a:lnTo>
                      <a:lnTo>
                        <a:pt x="870" y="2273"/>
                      </a:lnTo>
                      <a:lnTo>
                        <a:pt x="838" y="2264"/>
                      </a:lnTo>
                      <a:lnTo>
                        <a:pt x="809" y="2258"/>
                      </a:lnTo>
                      <a:lnTo>
                        <a:pt x="781" y="2251"/>
                      </a:lnTo>
                      <a:lnTo>
                        <a:pt x="754" y="2245"/>
                      </a:lnTo>
                      <a:lnTo>
                        <a:pt x="722" y="2232"/>
                      </a:lnTo>
                      <a:lnTo>
                        <a:pt x="697" y="2222"/>
                      </a:lnTo>
                      <a:lnTo>
                        <a:pt x="671" y="2209"/>
                      </a:lnTo>
                      <a:lnTo>
                        <a:pt x="644" y="2197"/>
                      </a:lnTo>
                      <a:lnTo>
                        <a:pt x="617" y="2184"/>
                      </a:lnTo>
                      <a:lnTo>
                        <a:pt x="595" y="2173"/>
                      </a:lnTo>
                      <a:lnTo>
                        <a:pt x="570" y="2157"/>
                      </a:lnTo>
                      <a:lnTo>
                        <a:pt x="545" y="2144"/>
                      </a:lnTo>
                      <a:lnTo>
                        <a:pt x="519" y="2131"/>
                      </a:lnTo>
                      <a:lnTo>
                        <a:pt x="500" y="2117"/>
                      </a:lnTo>
                      <a:lnTo>
                        <a:pt x="473" y="2098"/>
                      </a:lnTo>
                      <a:lnTo>
                        <a:pt x="454" y="2085"/>
                      </a:lnTo>
                      <a:lnTo>
                        <a:pt x="429" y="2074"/>
                      </a:lnTo>
                      <a:lnTo>
                        <a:pt x="407" y="2051"/>
                      </a:lnTo>
                      <a:lnTo>
                        <a:pt x="386" y="2038"/>
                      </a:lnTo>
                      <a:lnTo>
                        <a:pt x="367" y="2015"/>
                      </a:lnTo>
                      <a:lnTo>
                        <a:pt x="348" y="2000"/>
                      </a:lnTo>
                      <a:lnTo>
                        <a:pt x="327" y="1983"/>
                      </a:lnTo>
                      <a:lnTo>
                        <a:pt x="308" y="1960"/>
                      </a:lnTo>
                      <a:lnTo>
                        <a:pt x="291" y="1943"/>
                      </a:lnTo>
                      <a:lnTo>
                        <a:pt x="272" y="1920"/>
                      </a:lnTo>
                      <a:lnTo>
                        <a:pt x="254" y="1901"/>
                      </a:lnTo>
                      <a:lnTo>
                        <a:pt x="237" y="1878"/>
                      </a:lnTo>
                      <a:lnTo>
                        <a:pt x="222" y="1857"/>
                      </a:lnTo>
                      <a:lnTo>
                        <a:pt x="205" y="1834"/>
                      </a:lnTo>
                      <a:lnTo>
                        <a:pt x="188" y="1813"/>
                      </a:lnTo>
                      <a:lnTo>
                        <a:pt x="175" y="1791"/>
                      </a:lnTo>
                      <a:lnTo>
                        <a:pt x="158" y="1768"/>
                      </a:lnTo>
                      <a:lnTo>
                        <a:pt x="146" y="1745"/>
                      </a:lnTo>
                      <a:lnTo>
                        <a:pt x="131" y="1718"/>
                      </a:lnTo>
                      <a:lnTo>
                        <a:pt x="120" y="1694"/>
                      </a:lnTo>
                      <a:lnTo>
                        <a:pt x="110" y="1671"/>
                      </a:lnTo>
                      <a:lnTo>
                        <a:pt x="99" y="1642"/>
                      </a:lnTo>
                      <a:lnTo>
                        <a:pt x="87" y="1618"/>
                      </a:lnTo>
                      <a:lnTo>
                        <a:pt x="76" y="1593"/>
                      </a:lnTo>
                      <a:lnTo>
                        <a:pt x="70" y="1570"/>
                      </a:lnTo>
                      <a:lnTo>
                        <a:pt x="57" y="1542"/>
                      </a:lnTo>
                      <a:lnTo>
                        <a:pt x="51" y="1517"/>
                      </a:lnTo>
                      <a:lnTo>
                        <a:pt x="44" y="1490"/>
                      </a:lnTo>
                      <a:lnTo>
                        <a:pt x="36" y="1460"/>
                      </a:lnTo>
                      <a:lnTo>
                        <a:pt x="26" y="1433"/>
                      </a:lnTo>
                      <a:lnTo>
                        <a:pt x="23" y="1407"/>
                      </a:lnTo>
                      <a:lnTo>
                        <a:pt x="15" y="1378"/>
                      </a:lnTo>
                      <a:lnTo>
                        <a:pt x="15" y="1350"/>
                      </a:lnTo>
                      <a:lnTo>
                        <a:pt x="7" y="1321"/>
                      </a:lnTo>
                      <a:lnTo>
                        <a:pt x="7" y="1294"/>
                      </a:lnTo>
                      <a:lnTo>
                        <a:pt x="4" y="1264"/>
                      </a:lnTo>
                      <a:lnTo>
                        <a:pt x="0" y="1237"/>
                      </a:lnTo>
                      <a:lnTo>
                        <a:pt x="0" y="1205"/>
                      </a:lnTo>
                      <a:lnTo>
                        <a:pt x="0" y="1179"/>
                      </a:lnTo>
                      <a:lnTo>
                        <a:pt x="0" y="1148"/>
                      </a:lnTo>
                      <a:lnTo>
                        <a:pt x="0" y="1120"/>
                      </a:lnTo>
                      <a:lnTo>
                        <a:pt x="0" y="1093"/>
                      </a:lnTo>
                      <a:lnTo>
                        <a:pt x="0" y="1061"/>
                      </a:lnTo>
                      <a:lnTo>
                        <a:pt x="4" y="1030"/>
                      </a:lnTo>
                      <a:lnTo>
                        <a:pt x="7" y="1004"/>
                      </a:lnTo>
                      <a:lnTo>
                        <a:pt x="9" y="973"/>
                      </a:lnTo>
                      <a:lnTo>
                        <a:pt x="15" y="945"/>
                      </a:lnTo>
                      <a:lnTo>
                        <a:pt x="19" y="914"/>
                      </a:lnTo>
                      <a:lnTo>
                        <a:pt x="26" y="888"/>
                      </a:lnTo>
                      <a:lnTo>
                        <a:pt x="30" y="857"/>
                      </a:lnTo>
                      <a:lnTo>
                        <a:pt x="40" y="831"/>
                      </a:lnTo>
                      <a:lnTo>
                        <a:pt x="45" y="804"/>
                      </a:lnTo>
                      <a:lnTo>
                        <a:pt x="57" y="778"/>
                      </a:lnTo>
                      <a:lnTo>
                        <a:pt x="63" y="753"/>
                      </a:lnTo>
                      <a:lnTo>
                        <a:pt x="72" y="726"/>
                      </a:lnTo>
                      <a:lnTo>
                        <a:pt x="83" y="698"/>
                      </a:lnTo>
                      <a:lnTo>
                        <a:pt x="95" y="677"/>
                      </a:lnTo>
                      <a:lnTo>
                        <a:pt x="106" y="650"/>
                      </a:lnTo>
                      <a:lnTo>
                        <a:pt x="116" y="624"/>
                      </a:lnTo>
                      <a:lnTo>
                        <a:pt x="129" y="601"/>
                      </a:lnTo>
                      <a:lnTo>
                        <a:pt x="142" y="574"/>
                      </a:lnTo>
                      <a:lnTo>
                        <a:pt x="156" y="551"/>
                      </a:lnTo>
                      <a:lnTo>
                        <a:pt x="169" y="527"/>
                      </a:lnTo>
                      <a:lnTo>
                        <a:pt x="182" y="504"/>
                      </a:lnTo>
                      <a:lnTo>
                        <a:pt x="199" y="481"/>
                      </a:lnTo>
                      <a:lnTo>
                        <a:pt x="215" y="458"/>
                      </a:lnTo>
                      <a:lnTo>
                        <a:pt x="230" y="439"/>
                      </a:lnTo>
                      <a:lnTo>
                        <a:pt x="245" y="414"/>
                      </a:lnTo>
                      <a:lnTo>
                        <a:pt x="264" y="395"/>
                      </a:lnTo>
                      <a:lnTo>
                        <a:pt x="281" y="375"/>
                      </a:lnTo>
                      <a:lnTo>
                        <a:pt x="300" y="354"/>
                      </a:lnTo>
                      <a:lnTo>
                        <a:pt x="321" y="338"/>
                      </a:lnTo>
                      <a:lnTo>
                        <a:pt x="340" y="318"/>
                      </a:lnTo>
                      <a:lnTo>
                        <a:pt x="357" y="299"/>
                      </a:lnTo>
                      <a:lnTo>
                        <a:pt x="378" y="281"/>
                      </a:lnTo>
                      <a:lnTo>
                        <a:pt x="397" y="262"/>
                      </a:lnTo>
                      <a:lnTo>
                        <a:pt x="420" y="245"/>
                      </a:lnTo>
                      <a:lnTo>
                        <a:pt x="439" y="226"/>
                      </a:lnTo>
                      <a:lnTo>
                        <a:pt x="464" y="213"/>
                      </a:lnTo>
                      <a:lnTo>
                        <a:pt x="486" y="196"/>
                      </a:lnTo>
                      <a:lnTo>
                        <a:pt x="513" y="183"/>
                      </a:lnTo>
                      <a:lnTo>
                        <a:pt x="528" y="165"/>
                      </a:lnTo>
                      <a:lnTo>
                        <a:pt x="555" y="154"/>
                      </a:lnTo>
                      <a:lnTo>
                        <a:pt x="581" y="141"/>
                      </a:lnTo>
                      <a:lnTo>
                        <a:pt x="606" y="127"/>
                      </a:lnTo>
                      <a:lnTo>
                        <a:pt x="631" y="114"/>
                      </a:lnTo>
                      <a:lnTo>
                        <a:pt x="654" y="103"/>
                      </a:lnTo>
                      <a:lnTo>
                        <a:pt x="680" y="95"/>
                      </a:lnTo>
                      <a:lnTo>
                        <a:pt x="707" y="84"/>
                      </a:lnTo>
                      <a:lnTo>
                        <a:pt x="737" y="70"/>
                      </a:lnTo>
                      <a:lnTo>
                        <a:pt x="764" y="61"/>
                      </a:lnTo>
                      <a:lnTo>
                        <a:pt x="790" y="53"/>
                      </a:lnTo>
                      <a:lnTo>
                        <a:pt x="819" y="44"/>
                      </a:lnTo>
                      <a:lnTo>
                        <a:pt x="846" y="38"/>
                      </a:lnTo>
                      <a:lnTo>
                        <a:pt x="876" y="31"/>
                      </a:lnTo>
                      <a:lnTo>
                        <a:pt x="906" y="25"/>
                      </a:lnTo>
                      <a:lnTo>
                        <a:pt x="935" y="23"/>
                      </a:lnTo>
                      <a:lnTo>
                        <a:pt x="965" y="15"/>
                      </a:lnTo>
                      <a:lnTo>
                        <a:pt x="994" y="12"/>
                      </a:lnTo>
                      <a:lnTo>
                        <a:pt x="1024" y="6"/>
                      </a:lnTo>
                      <a:lnTo>
                        <a:pt x="1057" y="6"/>
                      </a:lnTo>
                      <a:lnTo>
                        <a:pt x="1087" y="0"/>
                      </a:lnTo>
                      <a:lnTo>
                        <a:pt x="1119" y="0"/>
                      </a:lnTo>
                      <a:lnTo>
                        <a:pt x="1153" y="0"/>
                      </a:lnTo>
                      <a:lnTo>
                        <a:pt x="1186" y="0"/>
                      </a:lnTo>
                      <a:lnTo>
                        <a:pt x="1216" y="0"/>
                      </a:lnTo>
                      <a:lnTo>
                        <a:pt x="1248" y="6"/>
                      </a:lnTo>
                      <a:lnTo>
                        <a:pt x="1277" y="6"/>
                      </a:lnTo>
                      <a:lnTo>
                        <a:pt x="1311" y="8"/>
                      </a:lnTo>
                      <a:lnTo>
                        <a:pt x="1338" y="12"/>
                      </a:lnTo>
                      <a:lnTo>
                        <a:pt x="1368" y="17"/>
                      </a:lnTo>
                      <a:lnTo>
                        <a:pt x="1401" y="25"/>
                      </a:lnTo>
                      <a:lnTo>
                        <a:pt x="1427" y="31"/>
                      </a:lnTo>
                      <a:lnTo>
                        <a:pt x="1456" y="38"/>
                      </a:lnTo>
                      <a:lnTo>
                        <a:pt x="1482" y="44"/>
                      </a:lnTo>
                      <a:lnTo>
                        <a:pt x="1513" y="48"/>
                      </a:lnTo>
                      <a:lnTo>
                        <a:pt x="1543" y="59"/>
                      </a:lnTo>
                      <a:lnTo>
                        <a:pt x="1572" y="67"/>
                      </a:lnTo>
                      <a:lnTo>
                        <a:pt x="1596" y="80"/>
                      </a:lnTo>
                      <a:lnTo>
                        <a:pt x="1623" y="89"/>
                      </a:lnTo>
                      <a:lnTo>
                        <a:pt x="1651" y="101"/>
                      </a:lnTo>
                      <a:lnTo>
                        <a:pt x="1676" y="114"/>
                      </a:lnTo>
                      <a:lnTo>
                        <a:pt x="1701" y="127"/>
                      </a:lnTo>
                      <a:lnTo>
                        <a:pt x="1726" y="137"/>
                      </a:lnTo>
                      <a:lnTo>
                        <a:pt x="1752" y="154"/>
                      </a:lnTo>
                      <a:lnTo>
                        <a:pt x="1775" y="165"/>
                      </a:lnTo>
                      <a:lnTo>
                        <a:pt x="1796" y="181"/>
                      </a:lnTo>
                      <a:lnTo>
                        <a:pt x="1819" y="196"/>
                      </a:lnTo>
                      <a:lnTo>
                        <a:pt x="1843" y="213"/>
                      </a:lnTo>
                      <a:lnTo>
                        <a:pt x="1862" y="230"/>
                      </a:lnTo>
                      <a:lnTo>
                        <a:pt x="1887" y="245"/>
                      </a:lnTo>
                      <a:lnTo>
                        <a:pt x="1906" y="262"/>
                      </a:lnTo>
                      <a:lnTo>
                        <a:pt x="1929" y="281"/>
                      </a:lnTo>
                      <a:lnTo>
                        <a:pt x="1948" y="302"/>
                      </a:lnTo>
                      <a:lnTo>
                        <a:pt x="1967" y="318"/>
                      </a:lnTo>
                      <a:lnTo>
                        <a:pt x="1990" y="338"/>
                      </a:lnTo>
                      <a:lnTo>
                        <a:pt x="2005" y="359"/>
                      </a:lnTo>
                      <a:lnTo>
                        <a:pt x="2026" y="378"/>
                      </a:lnTo>
                      <a:lnTo>
                        <a:pt x="2043" y="403"/>
                      </a:lnTo>
                      <a:lnTo>
                        <a:pt x="2058" y="422"/>
                      </a:lnTo>
                      <a:lnTo>
                        <a:pt x="2075" y="445"/>
                      </a:lnTo>
                      <a:lnTo>
                        <a:pt x="2089" y="468"/>
                      </a:lnTo>
                      <a:lnTo>
                        <a:pt x="2104" y="491"/>
                      </a:lnTo>
                      <a:lnTo>
                        <a:pt x="2121" y="511"/>
                      </a:lnTo>
                      <a:lnTo>
                        <a:pt x="2138" y="538"/>
                      </a:lnTo>
                      <a:lnTo>
                        <a:pt x="2147" y="561"/>
                      </a:lnTo>
                      <a:lnTo>
                        <a:pt x="2161" y="587"/>
                      </a:lnTo>
                      <a:lnTo>
                        <a:pt x="2170" y="606"/>
                      </a:lnTo>
                      <a:lnTo>
                        <a:pt x="2184" y="633"/>
                      </a:lnTo>
                      <a:lnTo>
                        <a:pt x="2197" y="660"/>
                      </a:lnTo>
                      <a:lnTo>
                        <a:pt x="2210" y="682"/>
                      </a:lnTo>
                      <a:lnTo>
                        <a:pt x="2220" y="713"/>
                      </a:lnTo>
                      <a:lnTo>
                        <a:pt x="2225" y="739"/>
                      </a:lnTo>
                      <a:lnTo>
                        <a:pt x="2237" y="760"/>
                      </a:lnTo>
                      <a:lnTo>
                        <a:pt x="2246" y="789"/>
                      </a:lnTo>
                      <a:lnTo>
                        <a:pt x="2254" y="814"/>
                      </a:lnTo>
                      <a:lnTo>
                        <a:pt x="2260" y="846"/>
                      </a:lnTo>
                      <a:lnTo>
                        <a:pt x="2267" y="871"/>
                      </a:lnTo>
                      <a:lnTo>
                        <a:pt x="2273" y="897"/>
                      </a:lnTo>
                      <a:lnTo>
                        <a:pt x="2279" y="926"/>
                      </a:lnTo>
                      <a:lnTo>
                        <a:pt x="2282" y="954"/>
                      </a:lnTo>
                      <a:lnTo>
                        <a:pt x="2286" y="983"/>
                      </a:lnTo>
                      <a:lnTo>
                        <a:pt x="2292" y="1011"/>
                      </a:lnTo>
                      <a:lnTo>
                        <a:pt x="2292" y="1042"/>
                      </a:lnTo>
                      <a:lnTo>
                        <a:pt x="2296" y="1070"/>
                      </a:lnTo>
                      <a:lnTo>
                        <a:pt x="2299" y="1099"/>
                      </a:lnTo>
                      <a:lnTo>
                        <a:pt x="2299" y="1129"/>
                      </a:lnTo>
                      <a:lnTo>
                        <a:pt x="2299" y="1163"/>
                      </a:lnTo>
                      <a:lnTo>
                        <a:pt x="2299" y="1190"/>
                      </a:lnTo>
                      <a:lnTo>
                        <a:pt x="2296" y="1218"/>
                      </a:lnTo>
                      <a:lnTo>
                        <a:pt x="2296" y="1249"/>
                      </a:lnTo>
                      <a:lnTo>
                        <a:pt x="2292" y="1274"/>
                      </a:lnTo>
                      <a:lnTo>
                        <a:pt x="2290" y="1308"/>
                      </a:lnTo>
                      <a:lnTo>
                        <a:pt x="2286" y="1334"/>
                      </a:lnTo>
                      <a:lnTo>
                        <a:pt x="2279" y="1365"/>
                      </a:lnTo>
                      <a:lnTo>
                        <a:pt x="2275" y="1391"/>
                      </a:lnTo>
                      <a:lnTo>
                        <a:pt x="2273" y="1420"/>
                      </a:lnTo>
                      <a:lnTo>
                        <a:pt x="2263" y="1447"/>
                      </a:lnTo>
                      <a:lnTo>
                        <a:pt x="2256" y="1477"/>
                      </a:lnTo>
                      <a:lnTo>
                        <a:pt x="2246" y="1502"/>
                      </a:lnTo>
                      <a:lnTo>
                        <a:pt x="2239" y="1528"/>
                      </a:lnTo>
                      <a:lnTo>
                        <a:pt x="2231" y="1557"/>
                      </a:lnTo>
                      <a:lnTo>
                        <a:pt x="2223" y="1578"/>
                      </a:lnTo>
                      <a:lnTo>
                        <a:pt x="2214" y="1608"/>
                      </a:lnTo>
                      <a:lnTo>
                        <a:pt x="2203" y="1635"/>
                      </a:lnTo>
                      <a:lnTo>
                        <a:pt x="2189" y="1658"/>
                      </a:lnTo>
                      <a:lnTo>
                        <a:pt x="2176" y="1686"/>
                      </a:lnTo>
                      <a:lnTo>
                        <a:pt x="2163" y="1709"/>
                      </a:lnTo>
                      <a:lnTo>
                        <a:pt x="2153" y="1734"/>
                      </a:lnTo>
                      <a:lnTo>
                        <a:pt x="2140" y="1758"/>
                      </a:lnTo>
                      <a:lnTo>
                        <a:pt x="2125" y="1781"/>
                      </a:lnTo>
                      <a:lnTo>
                        <a:pt x="2111" y="1804"/>
                      </a:lnTo>
                      <a:lnTo>
                        <a:pt x="2096" y="1827"/>
                      </a:lnTo>
                      <a:lnTo>
                        <a:pt x="2083" y="1846"/>
                      </a:lnTo>
                      <a:lnTo>
                        <a:pt x="2064" y="1870"/>
                      </a:lnTo>
                      <a:lnTo>
                        <a:pt x="2045" y="1893"/>
                      </a:lnTo>
                      <a:lnTo>
                        <a:pt x="2032" y="1916"/>
                      </a:lnTo>
                      <a:lnTo>
                        <a:pt x="2011" y="1937"/>
                      </a:lnTo>
                      <a:lnTo>
                        <a:pt x="1995" y="1958"/>
                      </a:lnTo>
                      <a:lnTo>
                        <a:pt x="1974" y="1977"/>
                      </a:lnTo>
                      <a:lnTo>
                        <a:pt x="1959" y="1996"/>
                      </a:lnTo>
                      <a:lnTo>
                        <a:pt x="1938" y="2015"/>
                      </a:lnTo>
                      <a:lnTo>
                        <a:pt x="1919" y="2032"/>
                      </a:lnTo>
                      <a:lnTo>
                        <a:pt x="1898" y="2049"/>
                      </a:lnTo>
                      <a:lnTo>
                        <a:pt x="1876" y="2066"/>
                      </a:lnTo>
                      <a:lnTo>
                        <a:pt x="1853" y="2085"/>
                      </a:lnTo>
                      <a:lnTo>
                        <a:pt x="1832" y="2098"/>
                      </a:lnTo>
                      <a:lnTo>
                        <a:pt x="1807" y="2116"/>
                      </a:lnTo>
                      <a:lnTo>
                        <a:pt x="1788" y="2131"/>
                      </a:lnTo>
                      <a:lnTo>
                        <a:pt x="1764" y="2144"/>
                      </a:lnTo>
                      <a:lnTo>
                        <a:pt x="1737" y="2157"/>
                      </a:lnTo>
                      <a:lnTo>
                        <a:pt x="1714" y="2171"/>
                      </a:lnTo>
                      <a:lnTo>
                        <a:pt x="1691" y="2184"/>
                      </a:lnTo>
                      <a:lnTo>
                        <a:pt x="1665" y="2197"/>
                      </a:lnTo>
                      <a:lnTo>
                        <a:pt x="1640" y="2209"/>
                      </a:lnTo>
                      <a:lnTo>
                        <a:pt x="1611" y="2222"/>
                      </a:lnTo>
                      <a:lnTo>
                        <a:pt x="1589" y="2232"/>
                      </a:lnTo>
                      <a:lnTo>
                        <a:pt x="1562" y="2245"/>
                      </a:lnTo>
                      <a:lnTo>
                        <a:pt x="1534" y="2251"/>
                      </a:lnTo>
                      <a:lnTo>
                        <a:pt x="1507" y="2260"/>
                      </a:lnTo>
                      <a:lnTo>
                        <a:pt x="1477" y="2268"/>
                      </a:lnTo>
                      <a:lnTo>
                        <a:pt x="1450" y="2273"/>
                      </a:lnTo>
                      <a:lnTo>
                        <a:pt x="1420" y="2281"/>
                      </a:lnTo>
                      <a:lnTo>
                        <a:pt x="1391" y="2287"/>
                      </a:lnTo>
                      <a:lnTo>
                        <a:pt x="1361" y="2289"/>
                      </a:lnTo>
                      <a:lnTo>
                        <a:pt x="1332" y="2294"/>
                      </a:lnTo>
                      <a:lnTo>
                        <a:pt x="1305" y="2302"/>
                      </a:lnTo>
                      <a:lnTo>
                        <a:pt x="1271" y="2304"/>
                      </a:lnTo>
                      <a:lnTo>
                        <a:pt x="1241" y="2306"/>
                      </a:lnTo>
                      <a:lnTo>
                        <a:pt x="1209" y="2306"/>
                      </a:lnTo>
                      <a:lnTo>
                        <a:pt x="1180" y="2306"/>
                      </a:lnTo>
                      <a:lnTo>
                        <a:pt x="1146" y="2306"/>
                      </a:lnTo>
                      <a:lnTo>
                        <a:pt x="1117" y="2306"/>
                      </a:lnTo>
                      <a:close/>
                    </a:path>
                  </a:pathLst>
                </a:custGeom>
                <a:solidFill>
                  <a:srgbClr val="DBDD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4" name="Freeform 99"/>
                <p:cNvSpPr>
                  <a:spLocks/>
                </p:cNvSpPr>
                <p:nvPr/>
              </p:nvSpPr>
              <p:spPr bwMode="auto">
                <a:xfrm>
                  <a:off x="6493" y="1633"/>
                  <a:ext cx="13" cy="29"/>
                </a:xfrm>
                <a:custGeom>
                  <a:avLst/>
                  <a:gdLst>
                    <a:gd name="T0" fmla="*/ 13 w 184"/>
                    <a:gd name="T1" fmla="*/ 1 h 411"/>
                    <a:gd name="T2" fmla="*/ 11 w 184"/>
                    <a:gd name="T3" fmla="*/ 1 h 411"/>
                    <a:gd name="T4" fmla="*/ 9 w 184"/>
                    <a:gd name="T5" fmla="*/ 0 h 411"/>
                    <a:gd name="T6" fmla="*/ 7 w 184"/>
                    <a:gd name="T7" fmla="*/ 0 h 411"/>
                    <a:gd name="T8" fmla="*/ 4 w 184"/>
                    <a:gd name="T9" fmla="*/ 0 h 411"/>
                    <a:gd name="T10" fmla="*/ 3 w 184"/>
                    <a:gd name="T11" fmla="*/ 1 h 411"/>
                    <a:gd name="T12" fmla="*/ 2 w 184"/>
                    <a:gd name="T13" fmla="*/ 2 h 411"/>
                    <a:gd name="T14" fmla="*/ 1 w 184"/>
                    <a:gd name="T15" fmla="*/ 4 h 411"/>
                    <a:gd name="T16" fmla="*/ 1 w 184"/>
                    <a:gd name="T17" fmla="*/ 5 h 411"/>
                    <a:gd name="T18" fmla="*/ 1 w 184"/>
                    <a:gd name="T19" fmla="*/ 7 h 411"/>
                    <a:gd name="T20" fmla="*/ 1 w 184"/>
                    <a:gd name="T21" fmla="*/ 8 h 411"/>
                    <a:gd name="T22" fmla="*/ 0 w 184"/>
                    <a:gd name="T23" fmla="*/ 10 h 411"/>
                    <a:gd name="T24" fmla="*/ 0 w 184"/>
                    <a:gd name="T25" fmla="*/ 12 h 411"/>
                    <a:gd name="T26" fmla="*/ 0 w 184"/>
                    <a:gd name="T27" fmla="*/ 14 h 411"/>
                    <a:gd name="T28" fmla="*/ 0 w 184"/>
                    <a:gd name="T29" fmla="*/ 15 h 411"/>
                    <a:gd name="T30" fmla="*/ 0 w 184"/>
                    <a:gd name="T31" fmla="*/ 17 h 411"/>
                    <a:gd name="T32" fmla="*/ 0 w 184"/>
                    <a:gd name="T33" fmla="*/ 19 h 411"/>
                    <a:gd name="T34" fmla="*/ 0 w 184"/>
                    <a:gd name="T35" fmla="*/ 21 h 411"/>
                    <a:gd name="T36" fmla="*/ 0 w 184"/>
                    <a:gd name="T37" fmla="*/ 22 h 411"/>
                    <a:gd name="T38" fmla="*/ 0 w 184"/>
                    <a:gd name="T39" fmla="*/ 24 h 411"/>
                    <a:gd name="T40" fmla="*/ 0 w 184"/>
                    <a:gd name="T41" fmla="*/ 26 h 411"/>
                    <a:gd name="T42" fmla="*/ 1 w 184"/>
                    <a:gd name="T43" fmla="*/ 28 h 411"/>
                    <a:gd name="T44" fmla="*/ 2 w 184"/>
                    <a:gd name="T45" fmla="*/ 28 h 411"/>
                    <a:gd name="T46" fmla="*/ 4 w 184"/>
                    <a:gd name="T47" fmla="*/ 28 h 411"/>
                    <a:gd name="T48" fmla="*/ 6 w 184"/>
                    <a:gd name="T49" fmla="*/ 29 h 411"/>
                    <a:gd name="T50" fmla="*/ 7 w 184"/>
                    <a:gd name="T51" fmla="*/ 29 h 411"/>
                    <a:gd name="T52" fmla="*/ 9 w 184"/>
                    <a:gd name="T53" fmla="*/ 28 h 411"/>
                    <a:gd name="T54" fmla="*/ 10 w 184"/>
                    <a:gd name="T55" fmla="*/ 27 h 411"/>
                    <a:gd name="T56" fmla="*/ 10 w 184"/>
                    <a:gd name="T57" fmla="*/ 26 h 411"/>
                    <a:gd name="T58" fmla="*/ 11 w 184"/>
                    <a:gd name="T59" fmla="*/ 23 h 411"/>
                    <a:gd name="T60" fmla="*/ 11 w 184"/>
                    <a:gd name="T61" fmla="*/ 21 h 411"/>
                    <a:gd name="T62" fmla="*/ 11 w 184"/>
                    <a:gd name="T63" fmla="*/ 20 h 411"/>
                    <a:gd name="T64" fmla="*/ 11 w 184"/>
                    <a:gd name="T65" fmla="*/ 18 h 411"/>
                    <a:gd name="T66" fmla="*/ 12 w 184"/>
                    <a:gd name="T67" fmla="*/ 16 h 411"/>
                    <a:gd name="T68" fmla="*/ 12 w 184"/>
                    <a:gd name="T69" fmla="*/ 14 h 411"/>
                    <a:gd name="T70" fmla="*/ 12 w 184"/>
                    <a:gd name="T71" fmla="*/ 13 h 411"/>
                    <a:gd name="T72" fmla="*/ 12 w 184"/>
                    <a:gd name="T73" fmla="*/ 11 h 411"/>
                    <a:gd name="T74" fmla="*/ 12 w 184"/>
                    <a:gd name="T75" fmla="*/ 9 h 411"/>
                    <a:gd name="T76" fmla="*/ 12 w 184"/>
                    <a:gd name="T77" fmla="*/ 7 h 411"/>
                    <a:gd name="T78" fmla="*/ 13 w 184"/>
                    <a:gd name="T79" fmla="*/ 6 h 411"/>
                    <a:gd name="T80" fmla="*/ 13 w 184"/>
                    <a:gd name="T81" fmla="*/ 5 h 411"/>
                    <a:gd name="T82" fmla="*/ 13 w 184"/>
                    <a:gd name="T83" fmla="*/ 2 h 411"/>
                    <a:gd name="T84" fmla="*/ 13 w 184"/>
                    <a:gd name="T85" fmla="*/ 1 h 4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84" h="411">
                      <a:moveTo>
                        <a:pt x="184" y="13"/>
                      </a:moveTo>
                      <a:lnTo>
                        <a:pt x="181" y="13"/>
                      </a:lnTo>
                      <a:lnTo>
                        <a:pt x="177" y="10"/>
                      </a:lnTo>
                      <a:lnTo>
                        <a:pt x="173" y="10"/>
                      </a:lnTo>
                      <a:lnTo>
                        <a:pt x="167" y="8"/>
                      </a:lnTo>
                      <a:lnTo>
                        <a:pt x="156" y="8"/>
                      </a:lnTo>
                      <a:lnTo>
                        <a:pt x="148" y="8"/>
                      </a:lnTo>
                      <a:lnTo>
                        <a:pt x="137" y="2"/>
                      </a:lnTo>
                      <a:lnTo>
                        <a:pt x="127" y="2"/>
                      </a:lnTo>
                      <a:lnTo>
                        <a:pt x="116" y="0"/>
                      </a:lnTo>
                      <a:lnTo>
                        <a:pt x="105" y="0"/>
                      </a:lnTo>
                      <a:lnTo>
                        <a:pt x="95" y="0"/>
                      </a:lnTo>
                      <a:lnTo>
                        <a:pt x="80" y="0"/>
                      </a:lnTo>
                      <a:lnTo>
                        <a:pt x="70" y="0"/>
                      </a:lnTo>
                      <a:lnTo>
                        <a:pt x="61" y="2"/>
                      </a:lnTo>
                      <a:lnTo>
                        <a:pt x="51" y="8"/>
                      </a:lnTo>
                      <a:lnTo>
                        <a:pt x="44" y="10"/>
                      </a:lnTo>
                      <a:lnTo>
                        <a:pt x="42" y="13"/>
                      </a:lnTo>
                      <a:lnTo>
                        <a:pt x="38" y="13"/>
                      </a:lnTo>
                      <a:lnTo>
                        <a:pt x="34" y="19"/>
                      </a:lnTo>
                      <a:lnTo>
                        <a:pt x="32" y="29"/>
                      </a:lnTo>
                      <a:lnTo>
                        <a:pt x="25" y="40"/>
                      </a:lnTo>
                      <a:lnTo>
                        <a:pt x="21" y="50"/>
                      </a:lnTo>
                      <a:lnTo>
                        <a:pt x="19" y="55"/>
                      </a:lnTo>
                      <a:lnTo>
                        <a:pt x="19" y="63"/>
                      </a:lnTo>
                      <a:lnTo>
                        <a:pt x="19" y="69"/>
                      </a:lnTo>
                      <a:lnTo>
                        <a:pt x="19" y="76"/>
                      </a:lnTo>
                      <a:lnTo>
                        <a:pt x="15" y="82"/>
                      </a:lnTo>
                      <a:lnTo>
                        <a:pt x="11" y="88"/>
                      </a:lnTo>
                      <a:lnTo>
                        <a:pt x="11" y="95"/>
                      </a:lnTo>
                      <a:lnTo>
                        <a:pt x="11" y="105"/>
                      </a:lnTo>
                      <a:lnTo>
                        <a:pt x="8" y="112"/>
                      </a:lnTo>
                      <a:lnTo>
                        <a:pt x="8" y="120"/>
                      </a:lnTo>
                      <a:lnTo>
                        <a:pt x="6" y="124"/>
                      </a:lnTo>
                      <a:lnTo>
                        <a:pt x="6" y="135"/>
                      </a:lnTo>
                      <a:lnTo>
                        <a:pt x="6" y="141"/>
                      </a:lnTo>
                      <a:lnTo>
                        <a:pt x="6" y="148"/>
                      </a:lnTo>
                      <a:lnTo>
                        <a:pt x="6" y="160"/>
                      </a:lnTo>
                      <a:lnTo>
                        <a:pt x="6" y="167"/>
                      </a:lnTo>
                      <a:lnTo>
                        <a:pt x="2" y="175"/>
                      </a:lnTo>
                      <a:lnTo>
                        <a:pt x="2" y="185"/>
                      </a:lnTo>
                      <a:lnTo>
                        <a:pt x="2" y="192"/>
                      </a:lnTo>
                      <a:lnTo>
                        <a:pt x="2" y="202"/>
                      </a:lnTo>
                      <a:lnTo>
                        <a:pt x="2" y="209"/>
                      </a:lnTo>
                      <a:lnTo>
                        <a:pt x="2" y="217"/>
                      </a:lnTo>
                      <a:lnTo>
                        <a:pt x="2" y="224"/>
                      </a:lnTo>
                      <a:lnTo>
                        <a:pt x="2" y="236"/>
                      </a:lnTo>
                      <a:lnTo>
                        <a:pt x="2" y="240"/>
                      </a:lnTo>
                      <a:lnTo>
                        <a:pt x="2" y="253"/>
                      </a:lnTo>
                      <a:lnTo>
                        <a:pt x="2" y="257"/>
                      </a:lnTo>
                      <a:lnTo>
                        <a:pt x="2" y="268"/>
                      </a:lnTo>
                      <a:lnTo>
                        <a:pt x="0" y="274"/>
                      </a:lnTo>
                      <a:lnTo>
                        <a:pt x="0" y="281"/>
                      </a:lnTo>
                      <a:lnTo>
                        <a:pt x="0" y="291"/>
                      </a:lnTo>
                      <a:lnTo>
                        <a:pt x="0" y="297"/>
                      </a:lnTo>
                      <a:lnTo>
                        <a:pt x="0" y="308"/>
                      </a:lnTo>
                      <a:lnTo>
                        <a:pt x="2" y="314"/>
                      </a:lnTo>
                      <a:lnTo>
                        <a:pt x="2" y="319"/>
                      </a:lnTo>
                      <a:lnTo>
                        <a:pt x="2" y="327"/>
                      </a:lnTo>
                      <a:lnTo>
                        <a:pt x="2" y="337"/>
                      </a:lnTo>
                      <a:lnTo>
                        <a:pt x="2" y="352"/>
                      </a:lnTo>
                      <a:lnTo>
                        <a:pt x="2" y="359"/>
                      </a:lnTo>
                      <a:lnTo>
                        <a:pt x="6" y="371"/>
                      </a:lnTo>
                      <a:lnTo>
                        <a:pt x="6" y="377"/>
                      </a:lnTo>
                      <a:lnTo>
                        <a:pt x="6" y="384"/>
                      </a:lnTo>
                      <a:lnTo>
                        <a:pt x="8" y="390"/>
                      </a:lnTo>
                      <a:lnTo>
                        <a:pt x="11" y="390"/>
                      </a:lnTo>
                      <a:lnTo>
                        <a:pt x="19" y="394"/>
                      </a:lnTo>
                      <a:lnTo>
                        <a:pt x="25" y="397"/>
                      </a:lnTo>
                      <a:lnTo>
                        <a:pt x="34" y="397"/>
                      </a:lnTo>
                      <a:lnTo>
                        <a:pt x="44" y="403"/>
                      </a:lnTo>
                      <a:lnTo>
                        <a:pt x="51" y="403"/>
                      </a:lnTo>
                      <a:lnTo>
                        <a:pt x="63" y="407"/>
                      </a:lnTo>
                      <a:lnTo>
                        <a:pt x="70" y="411"/>
                      </a:lnTo>
                      <a:lnTo>
                        <a:pt x="80" y="411"/>
                      </a:lnTo>
                      <a:lnTo>
                        <a:pt x="95" y="411"/>
                      </a:lnTo>
                      <a:lnTo>
                        <a:pt x="101" y="411"/>
                      </a:lnTo>
                      <a:lnTo>
                        <a:pt x="106" y="407"/>
                      </a:lnTo>
                      <a:lnTo>
                        <a:pt x="120" y="403"/>
                      </a:lnTo>
                      <a:lnTo>
                        <a:pt x="124" y="397"/>
                      </a:lnTo>
                      <a:lnTo>
                        <a:pt x="131" y="397"/>
                      </a:lnTo>
                      <a:lnTo>
                        <a:pt x="137" y="390"/>
                      </a:lnTo>
                      <a:lnTo>
                        <a:pt x="141" y="390"/>
                      </a:lnTo>
                      <a:lnTo>
                        <a:pt x="141" y="384"/>
                      </a:lnTo>
                      <a:lnTo>
                        <a:pt x="143" y="377"/>
                      </a:lnTo>
                      <a:lnTo>
                        <a:pt x="143" y="371"/>
                      </a:lnTo>
                      <a:lnTo>
                        <a:pt x="148" y="363"/>
                      </a:lnTo>
                      <a:lnTo>
                        <a:pt x="148" y="352"/>
                      </a:lnTo>
                      <a:lnTo>
                        <a:pt x="150" y="340"/>
                      </a:lnTo>
                      <a:lnTo>
                        <a:pt x="150" y="327"/>
                      </a:lnTo>
                      <a:lnTo>
                        <a:pt x="156" y="314"/>
                      </a:lnTo>
                      <a:lnTo>
                        <a:pt x="156" y="308"/>
                      </a:lnTo>
                      <a:lnTo>
                        <a:pt x="156" y="300"/>
                      </a:lnTo>
                      <a:lnTo>
                        <a:pt x="156" y="295"/>
                      </a:lnTo>
                      <a:lnTo>
                        <a:pt x="156" y="283"/>
                      </a:lnTo>
                      <a:lnTo>
                        <a:pt x="156" y="278"/>
                      </a:lnTo>
                      <a:lnTo>
                        <a:pt x="156" y="272"/>
                      </a:lnTo>
                      <a:lnTo>
                        <a:pt x="160" y="261"/>
                      </a:lnTo>
                      <a:lnTo>
                        <a:pt x="160" y="255"/>
                      </a:lnTo>
                      <a:lnTo>
                        <a:pt x="160" y="245"/>
                      </a:lnTo>
                      <a:lnTo>
                        <a:pt x="163" y="238"/>
                      </a:lnTo>
                      <a:lnTo>
                        <a:pt x="163" y="228"/>
                      </a:lnTo>
                      <a:lnTo>
                        <a:pt x="163" y="221"/>
                      </a:lnTo>
                      <a:lnTo>
                        <a:pt x="163" y="211"/>
                      </a:lnTo>
                      <a:lnTo>
                        <a:pt x="163" y="202"/>
                      </a:lnTo>
                      <a:lnTo>
                        <a:pt x="167" y="196"/>
                      </a:lnTo>
                      <a:lnTo>
                        <a:pt x="171" y="188"/>
                      </a:lnTo>
                      <a:lnTo>
                        <a:pt x="171" y="179"/>
                      </a:lnTo>
                      <a:lnTo>
                        <a:pt x="171" y="167"/>
                      </a:lnTo>
                      <a:lnTo>
                        <a:pt x="171" y="160"/>
                      </a:lnTo>
                      <a:lnTo>
                        <a:pt x="171" y="156"/>
                      </a:lnTo>
                      <a:lnTo>
                        <a:pt x="171" y="145"/>
                      </a:lnTo>
                      <a:lnTo>
                        <a:pt x="171" y="139"/>
                      </a:lnTo>
                      <a:lnTo>
                        <a:pt x="171" y="129"/>
                      </a:lnTo>
                      <a:lnTo>
                        <a:pt x="173" y="124"/>
                      </a:lnTo>
                      <a:lnTo>
                        <a:pt x="173" y="112"/>
                      </a:lnTo>
                      <a:lnTo>
                        <a:pt x="173" y="105"/>
                      </a:lnTo>
                      <a:lnTo>
                        <a:pt x="173" y="99"/>
                      </a:lnTo>
                      <a:lnTo>
                        <a:pt x="177" y="93"/>
                      </a:lnTo>
                      <a:lnTo>
                        <a:pt x="177" y="82"/>
                      </a:lnTo>
                      <a:lnTo>
                        <a:pt x="177" y="76"/>
                      </a:lnTo>
                      <a:lnTo>
                        <a:pt x="177" y="69"/>
                      </a:lnTo>
                      <a:lnTo>
                        <a:pt x="177" y="67"/>
                      </a:lnTo>
                      <a:lnTo>
                        <a:pt x="177" y="51"/>
                      </a:lnTo>
                      <a:lnTo>
                        <a:pt x="181" y="44"/>
                      </a:lnTo>
                      <a:lnTo>
                        <a:pt x="181" y="32"/>
                      </a:lnTo>
                      <a:lnTo>
                        <a:pt x="181" y="27"/>
                      </a:lnTo>
                      <a:lnTo>
                        <a:pt x="184" y="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5" name="Freeform 100"/>
                <p:cNvSpPr>
                  <a:spLocks/>
                </p:cNvSpPr>
                <p:nvPr/>
              </p:nvSpPr>
              <p:spPr bwMode="auto">
                <a:xfrm>
                  <a:off x="6484" y="1749"/>
                  <a:ext cx="13" cy="28"/>
                </a:xfrm>
                <a:custGeom>
                  <a:avLst/>
                  <a:gdLst>
                    <a:gd name="T0" fmla="*/ 13 w 185"/>
                    <a:gd name="T1" fmla="*/ 1 h 410"/>
                    <a:gd name="T2" fmla="*/ 11 w 185"/>
                    <a:gd name="T3" fmla="*/ 0 h 410"/>
                    <a:gd name="T4" fmla="*/ 9 w 185"/>
                    <a:gd name="T5" fmla="*/ 0 h 410"/>
                    <a:gd name="T6" fmla="*/ 7 w 185"/>
                    <a:gd name="T7" fmla="*/ 0 h 410"/>
                    <a:gd name="T8" fmla="*/ 4 w 185"/>
                    <a:gd name="T9" fmla="*/ 0 h 410"/>
                    <a:gd name="T10" fmla="*/ 3 w 185"/>
                    <a:gd name="T11" fmla="*/ 1 h 410"/>
                    <a:gd name="T12" fmla="*/ 2 w 185"/>
                    <a:gd name="T13" fmla="*/ 2 h 410"/>
                    <a:gd name="T14" fmla="*/ 2 w 185"/>
                    <a:gd name="T15" fmla="*/ 4 h 410"/>
                    <a:gd name="T16" fmla="*/ 1 w 185"/>
                    <a:gd name="T17" fmla="*/ 5 h 410"/>
                    <a:gd name="T18" fmla="*/ 1 w 185"/>
                    <a:gd name="T19" fmla="*/ 7 h 410"/>
                    <a:gd name="T20" fmla="*/ 1 w 185"/>
                    <a:gd name="T21" fmla="*/ 8 h 410"/>
                    <a:gd name="T22" fmla="*/ 1 w 185"/>
                    <a:gd name="T23" fmla="*/ 10 h 410"/>
                    <a:gd name="T24" fmla="*/ 1 w 185"/>
                    <a:gd name="T25" fmla="*/ 12 h 410"/>
                    <a:gd name="T26" fmla="*/ 1 w 185"/>
                    <a:gd name="T27" fmla="*/ 13 h 410"/>
                    <a:gd name="T28" fmla="*/ 0 w 185"/>
                    <a:gd name="T29" fmla="*/ 15 h 410"/>
                    <a:gd name="T30" fmla="*/ 0 w 185"/>
                    <a:gd name="T31" fmla="*/ 17 h 410"/>
                    <a:gd name="T32" fmla="*/ 0 w 185"/>
                    <a:gd name="T33" fmla="*/ 18 h 410"/>
                    <a:gd name="T34" fmla="*/ 0 w 185"/>
                    <a:gd name="T35" fmla="*/ 20 h 410"/>
                    <a:gd name="T36" fmla="*/ 0 w 185"/>
                    <a:gd name="T37" fmla="*/ 22 h 410"/>
                    <a:gd name="T38" fmla="*/ 0 w 185"/>
                    <a:gd name="T39" fmla="*/ 23 h 410"/>
                    <a:gd name="T40" fmla="*/ 1 w 185"/>
                    <a:gd name="T41" fmla="*/ 26 h 410"/>
                    <a:gd name="T42" fmla="*/ 1 w 185"/>
                    <a:gd name="T43" fmla="*/ 27 h 410"/>
                    <a:gd name="T44" fmla="*/ 2 w 185"/>
                    <a:gd name="T45" fmla="*/ 28 h 410"/>
                    <a:gd name="T46" fmla="*/ 4 w 185"/>
                    <a:gd name="T47" fmla="*/ 28 h 410"/>
                    <a:gd name="T48" fmla="*/ 6 w 185"/>
                    <a:gd name="T49" fmla="*/ 28 h 410"/>
                    <a:gd name="T50" fmla="*/ 8 w 185"/>
                    <a:gd name="T51" fmla="*/ 28 h 410"/>
                    <a:gd name="T52" fmla="*/ 9 w 185"/>
                    <a:gd name="T53" fmla="*/ 28 h 410"/>
                    <a:gd name="T54" fmla="*/ 10 w 185"/>
                    <a:gd name="T55" fmla="*/ 26 h 410"/>
                    <a:gd name="T56" fmla="*/ 10 w 185"/>
                    <a:gd name="T57" fmla="*/ 25 h 410"/>
                    <a:gd name="T58" fmla="*/ 11 w 185"/>
                    <a:gd name="T59" fmla="*/ 23 h 410"/>
                    <a:gd name="T60" fmla="*/ 11 w 185"/>
                    <a:gd name="T61" fmla="*/ 21 h 410"/>
                    <a:gd name="T62" fmla="*/ 11 w 185"/>
                    <a:gd name="T63" fmla="*/ 19 h 410"/>
                    <a:gd name="T64" fmla="*/ 11 w 185"/>
                    <a:gd name="T65" fmla="*/ 17 h 410"/>
                    <a:gd name="T66" fmla="*/ 12 w 185"/>
                    <a:gd name="T67" fmla="*/ 16 h 410"/>
                    <a:gd name="T68" fmla="*/ 12 w 185"/>
                    <a:gd name="T69" fmla="*/ 14 h 410"/>
                    <a:gd name="T70" fmla="*/ 12 w 185"/>
                    <a:gd name="T71" fmla="*/ 13 h 410"/>
                    <a:gd name="T72" fmla="*/ 12 w 185"/>
                    <a:gd name="T73" fmla="*/ 11 h 410"/>
                    <a:gd name="T74" fmla="*/ 12 w 185"/>
                    <a:gd name="T75" fmla="*/ 9 h 410"/>
                    <a:gd name="T76" fmla="*/ 12 w 185"/>
                    <a:gd name="T77" fmla="*/ 8 h 410"/>
                    <a:gd name="T78" fmla="*/ 13 w 185"/>
                    <a:gd name="T79" fmla="*/ 6 h 410"/>
                    <a:gd name="T80" fmla="*/ 13 w 185"/>
                    <a:gd name="T81" fmla="*/ 5 h 410"/>
                    <a:gd name="T82" fmla="*/ 13 w 185"/>
                    <a:gd name="T83" fmla="*/ 3 h 410"/>
                    <a:gd name="T84" fmla="*/ 13 w 185"/>
                    <a:gd name="T85" fmla="*/ 1 h 4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85" h="410">
                      <a:moveTo>
                        <a:pt x="185" y="17"/>
                      </a:moveTo>
                      <a:lnTo>
                        <a:pt x="183" y="13"/>
                      </a:lnTo>
                      <a:lnTo>
                        <a:pt x="175" y="13"/>
                      </a:lnTo>
                      <a:lnTo>
                        <a:pt x="168" y="9"/>
                      </a:lnTo>
                      <a:lnTo>
                        <a:pt x="162" y="5"/>
                      </a:lnTo>
                      <a:lnTo>
                        <a:pt x="149" y="5"/>
                      </a:lnTo>
                      <a:lnTo>
                        <a:pt x="139" y="5"/>
                      </a:lnTo>
                      <a:lnTo>
                        <a:pt x="130" y="5"/>
                      </a:lnTo>
                      <a:lnTo>
                        <a:pt x="120" y="4"/>
                      </a:lnTo>
                      <a:lnTo>
                        <a:pt x="109" y="0"/>
                      </a:lnTo>
                      <a:lnTo>
                        <a:pt x="96" y="0"/>
                      </a:lnTo>
                      <a:lnTo>
                        <a:pt x="84" y="4"/>
                      </a:lnTo>
                      <a:lnTo>
                        <a:pt x="73" y="4"/>
                      </a:lnTo>
                      <a:lnTo>
                        <a:pt x="63" y="5"/>
                      </a:lnTo>
                      <a:lnTo>
                        <a:pt x="52" y="5"/>
                      </a:lnTo>
                      <a:lnTo>
                        <a:pt x="46" y="13"/>
                      </a:lnTo>
                      <a:lnTo>
                        <a:pt x="44" y="13"/>
                      </a:lnTo>
                      <a:lnTo>
                        <a:pt x="40" y="19"/>
                      </a:lnTo>
                      <a:lnTo>
                        <a:pt x="37" y="26"/>
                      </a:lnTo>
                      <a:lnTo>
                        <a:pt x="33" y="32"/>
                      </a:lnTo>
                      <a:lnTo>
                        <a:pt x="31" y="42"/>
                      </a:lnTo>
                      <a:lnTo>
                        <a:pt x="27" y="53"/>
                      </a:lnTo>
                      <a:lnTo>
                        <a:pt x="23" y="59"/>
                      </a:lnTo>
                      <a:lnTo>
                        <a:pt x="23" y="66"/>
                      </a:lnTo>
                      <a:lnTo>
                        <a:pt x="19" y="72"/>
                      </a:lnTo>
                      <a:lnTo>
                        <a:pt x="19" y="76"/>
                      </a:lnTo>
                      <a:lnTo>
                        <a:pt x="16" y="85"/>
                      </a:lnTo>
                      <a:lnTo>
                        <a:pt x="16" y="93"/>
                      </a:lnTo>
                      <a:lnTo>
                        <a:pt x="16" y="97"/>
                      </a:lnTo>
                      <a:lnTo>
                        <a:pt x="14" y="110"/>
                      </a:lnTo>
                      <a:lnTo>
                        <a:pt x="14" y="116"/>
                      </a:lnTo>
                      <a:lnTo>
                        <a:pt x="10" y="121"/>
                      </a:lnTo>
                      <a:lnTo>
                        <a:pt x="10" y="129"/>
                      </a:lnTo>
                      <a:lnTo>
                        <a:pt x="10" y="139"/>
                      </a:lnTo>
                      <a:lnTo>
                        <a:pt x="10" y="146"/>
                      </a:lnTo>
                      <a:lnTo>
                        <a:pt x="10" y="156"/>
                      </a:lnTo>
                      <a:lnTo>
                        <a:pt x="8" y="161"/>
                      </a:lnTo>
                      <a:lnTo>
                        <a:pt x="8" y="173"/>
                      </a:lnTo>
                      <a:lnTo>
                        <a:pt x="8" y="177"/>
                      </a:lnTo>
                      <a:lnTo>
                        <a:pt x="8" y="190"/>
                      </a:lnTo>
                      <a:lnTo>
                        <a:pt x="8" y="194"/>
                      </a:lnTo>
                      <a:lnTo>
                        <a:pt x="8" y="205"/>
                      </a:lnTo>
                      <a:lnTo>
                        <a:pt x="4" y="215"/>
                      </a:lnTo>
                      <a:lnTo>
                        <a:pt x="4" y="220"/>
                      </a:lnTo>
                      <a:lnTo>
                        <a:pt x="4" y="228"/>
                      </a:lnTo>
                      <a:lnTo>
                        <a:pt x="4" y="237"/>
                      </a:lnTo>
                      <a:lnTo>
                        <a:pt x="4" y="245"/>
                      </a:lnTo>
                      <a:lnTo>
                        <a:pt x="4" y="254"/>
                      </a:lnTo>
                      <a:lnTo>
                        <a:pt x="4" y="262"/>
                      </a:lnTo>
                      <a:lnTo>
                        <a:pt x="4" y="270"/>
                      </a:lnTo>
                      <a:lnTo>
                        <a:pt x="0" y="277"/>
                      </a:lnTo>
                      <a:lnTo>
                        <a:pt x="0" y="289"/>
                      </a:lnTo>
                      <a:lnTo>
                        <a:pt x="0" y="294"/>
                      </a:lnTo>
                      <a:lnTo>
                        <a:pt x="0" y="306"/>
                      </a:lnTo>
                      <a:lnTo>
                        <a:pt x="0" y="310"/>
                      </a:lnTo>
                      <a:lnTo>
                        <a:pt x="4" y="317"/>
                      </a:lnTo>
                      <a:lnTo>
                        <a:pt x="4" y="325"/>
                      </a:lnTo>
                      <a:lnTo>
                        <a:pt x="4" y="330"/>
                      </a:lnTo>
                      <a:lnTo>
                        <a:pt x="4" y="342"/>
                      </a:lnTo>
                      <a:lnTo>
                        <a:pt x="4" y="353"/>
                      </a:lnTo>
                      <a:lnTo>
                        <a:pt x="4" y="363"/>
                      </a:lnTo>
                      <a:lnTo>
                        <a:pt x="8" y="374"/>
                      </a:lnTo>
                      <a:lnTo>
                        <a:pt x="10" y="380"/>
                      </a:lnTo>
                      <a:lnTo>
                        <a:pt x="10" y="386"/>
                      </a:lnTo>
                      <a:lnTo>
                        <a:pt x="14" y="393"/>
                      </a:lnTo>
                      <a:lnTo>
                        <a:pt x="16" y="393"/>
                      </a:lnTo>
                      <a:lnTo>
                        <a:pt x="23" y="401"/>
                      </a:lnTo>
                      <a:lnTo>
                        <a:pt x="31" y="403"/>
                      </a:lnTo>
                      <a:lnTo>
                        <a:pt x="40" y="403"/>
                      </a:lnTo>
                      <a:lnTo>
                        <a:pt x="46" y="405"/>
                      </a:lnTo>
                      <a:lnTo>
                        <a:pt x="58" y="410"/>
                      </a:lnTo>
                      <a:lnTo>
                        <a:pt x="67" y="410"/>
                      </a:lnTo>
                      <a:lnTo>
                        <a:pt x="73" y="410"/>
                      </a:lnTo>
                      <a:lnTo>
                        <a:pt x="88" y="410"/>
                      </a:lnTo>
                      <a:lnTo>
                        <a:pt x="96" y="410"/>
                      </a:lnTo>
                      <a:lnTo>
                        <a:pt x="107" y="410"/>
                      </a:lnTo>
                      <a:lnTo>
                        <a:pt x="113" y="410"/>
                      </a:lnTo>
                      <a:lnTo>
                        <a:pt x="124" y="405"/>
                      </a:lnTo>
                      <a:lnTo>
                        <a:pt x="130" y="403"/>
                      </a:lnTo>
                      <a:lnTo>
                        <a:pt x="132" y="403"/>
                      </a:lnTo>
                      <a:lnTo>
                        <a:pt x="139" y="393"/>
                      </a:lnTo>
                      <a:lnTo>
                        <a:pt x="143" y="393"/>
                      </a:lnTo>
                      <a:lnTo>
                        <a:pt x="143" y="386"/>
                      </a:lnTo>
                      <a:lnTo>
                        <a:pt x="145" y="380"/>
                      </a:lnTo>
                      <a:lnTo>
                        <a:pt x="145" y="374"/>
                      </a:lnTo>
                      <a:lnTo>
                        <a:pt x="149" y="367"/>
                      </a:lnTo>
                      <a:lnTo>
                        <a:pt x="149" y="353"/>
                      </a:lnTo>
                      <a:lnTo>
                        <a:pt x="149" y="344"/>
                      </a:lnTo>
                      <a:lnTo>
                        <a:pt x="156" y="330"/>
                      </a:lnTo>
                      <a:lnTo>
                        <a:pt x="156" y="321"/>
                      </a:lnTo>
                      <a:lnTo>
                        <a:pt x="156" y="310"/>
                      </a:lnTo>
                      <a:lnTo>
                        <a:pt x="158" y="306"/>
                      </a:lnTo>
                      <a:lnTo>
                        <a:pt x="158" y="298"/>
                      </a:lnTo>
                      <a:lnTo>
                        <a:pt x="162" y="291"/>
                      </a:lnTo>
                      <a:lnTo>
                        <a:pt x="162" y="281"/>
                      </a:lnTo>
                      <a:lnTo>
                        <a:pt x="162" y="273"/>
                      </a:lnTo>
                      <a:lnTo>
                        <a:pt x="162" y="270"/>
                      </a:lnTo>
                      <a:lnTo>
                        <a:pt x="162" y="256"/>
                      </a:lnTo>
                      <a:lnTo>
                        <a:pt x="162" y="247"/>
                      </a:lnTo>
                      <a:lnTo>
                        <a:pt x="166" y="241"/>
                      </a:lnTo>
                      <a:lnTo>
                        <a:pt x="166" y="234"/>
                      </a:lnTo>
                      <a:lnTo>
                        <a:pt x="168" y="226"/>
                      </a:lnTo>
                      <a:lnTo>
                        <a:pt x="168" y="218"/>
                      </a:lnTo>
                      <a:lnTo>
                        <a:pt x="168" y="209"/>
                      </a:lnTo>
                      <a:lnTo>
                        <a:pt x="168" y="197"/>
                      </a:lnTo>
                      <a:lnTo>
                        <a:pt x="168" y="192"/>
                      </a:lnTo>
                      <a:lnTo>
                        <a:pt x="168" y="184"/>
                      </a:lnTo>
                      <a:lnTo>
                        <a:pt x="168" y="175"/>
                      </a:lnTo>
                      <a:lnTo>
                        <a:pt x="173" y="165"/>
                      </a:lnTo>
                      <a:lnTo>
                        <a:pt x="175" y="158"/>
                      </a:lnTo>
                      <a:lnTo>
                        <a:pt x="175" y="152"/>
                      </a:lnTo>
                      <a:lnTo>
                        <a:pt x="175" y="140"/>
                      </a:lnTo>
                      <a:lnTo>
                        <a:pt x="175" y="135"/>
                      </a:lnTo>
                      <a:lnTo>
                        <a:pt x="175" y="125"/>
                      </a:lnTo>
                      <a:lnTo>
                        <a:pt x="175" y="118"/>
                      </a:lnTo>
                      <a:lnTo>
                        <a:pt x="175" y="110"/>
                      </a:lnTo>
                      <a:lnTo>
                        <a:pt x="175" y="102"/>
                      </a:lnTo>
                      <a:lnTo>
                        <a:pt x="179" y="97"/>
                      </a:lnTo>
                      <a:lnTo>
                        <a:pt x="179" y="89"/>
                      </a:lnTo>
                      <a:lnTo>
                        <a:pt x="179" y="78"/>
                      </a:lnTo>
                      <a:lnTo>
                        <a:pt x="183" y="76"/>
                      </a:lnTo>
                      <a:lnTo>
                        <a:pt x="183" y="68"/>
                      </a:lnTo>
                      <a:lnTo>
                        <a:pt x="183" y="57"/>
                      </a:lnTo>
                      <a:lnTo>
                        <a:pt x="183" y="45"/>
                      </a:lnTo>
                      <a:lnTo>
                        <a:pt x="183" y="40"/>
                      </a:lnTo>
                      <a:lnTo>
                        <a:pt x="183" y="30"/>
                      </a:lnTo>
                      <a:lnTo>
                        <a:pt x="185" y="19"/>
                      </a:lnTo>
                      <a:lnTo>
                        <a:pt x="185"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6" name="Freeform 101"/>
                <p:cNvSpPr>
                  <a:spLocks/>
                </p:cNvSpPr>
                <p:nvPr/>
              </p:nvSpPr>
              <p:spPr bwMode="auto">
                <a:xfrm>
                  <a:off x="6421" y="1696"/>
                  <a:ext cx="30" cy="12"/>
                </a:xfrm>
                <a:custGeom>
                  <a:avLst/>
                  <a:gdLst>
                    <a:gd name="T0" fmla="*/ 1 w 409"/>
                    <a:gd name="T1" fmla="*/ 0 h 175"/>
                    <a:gd name="T2" fmla="*/ 0 w 409"/>
                    <a:gd name="T3" fmla="*/ 2 h 175"/>
                    <a:gd name="T4" fmla="*/ 0 w 409"/>
                    <a:gd name="T5" fmla="*/ 4 h 175"/>
                    <a:gd name="T6" fmla="*/ 0 w 409"/>
                    <a:gd name="T7" fmla="*/ 6 h 175"/>
                    <a:gd name="T8" fmla="*/ 0 w 409"/>
                    <a:gd name="T9" fmla="*/ 8 h 175"/>
                    <a:gd name="T10" fmla="*/ 1 w 409"/>
                    <a:gd name="T11" fmla="*/ 10 h 175"/>
                    <a:gd name="T12" fmla="*/ 2 w 409"/>
                    <a:gd name="T13" fmla="*/ 10 h 175"/>
                    <a:gd name="T14" fmla="*/ 4 w 409"/>
                    <a:gd name="T15" fmla="*/ 11 h 175"/>
                    <a:gd name="T16" fmla="*/ 6 w 409"/>
                    <a:gd name="T17" fmla="*/ 11 h 175"/>
                    <a:gd name="T18" fmla="*/ 7 w 409"/>
                    <a:gd name="T19" fmla="*/ 11 h 175"/>
                    <a:gd name="T20" fmla="*/ 9 w 409"/>
                    <a:gd name="T21" fmla="*/ 12 h 175"/>
                    <a:gd name="T22" fmla="*/ 11 w 409"/>
                    <a:gd name="T23" fmla="*/ 12 h 175"/>
                    <a:gd name="T24" fmla="*/ 12 w 409"/>
                    <a:gd name="T25" fmla="*/ 12 h 175"/>
                    <a:gd name="T26" fmla="*/ 15 w 409"/>
                    <a:gd name="T27" fmla="*/ 12 h 175"/>
                    <a:gd name="T28" fmla="*/ 16 w 409"/>
                    <a:gd name="T29" fmla="*/ 12 h 175"/>
                    <a:gd name="T30" fmla="*/ 18 w 409"/>
                    <a:gd name="T31" fmla="*/ 12 h 175"/>
                    <a:gd name="T32" fmla="*/ 20 w 409"/>
                    <a:gd name="T33" fmla="*/ 12 h 175"/>
                    <a:gd name="T34" fmla="*/ 21 w 409"/>
                    <a:gd name="T35" fmla="*/ 12 h 175"/>
                    <a:gd name="T36" fmla="*/ 23 w 409"/>
                    <a:gd name="T37" fmla="*/ 12 h 175"/>
                    <a:gd name="T38" fmla="*/ 25 w 409"/>
                    <a:gd name="T39" fmla="*/ 12 h 175"/>
                    <a:gd name="T40" fmla="*/ 27 w 409"/>
                    <a:gd name="T41" fmla="*/ 12 h 175"/>
                    <a:gd name="T42" fmla="*/ 29 w 409"/>
                    <a:gd name="T43" fmla="*/ 11 h 175"/>
                    <a:gd name="T44" fmla="*/ 29 w 409"/>
                    <a:gd name="T45" fmla="*/ 10 h 175"/>
                    <a:gd name="T46" fmla="*/ 30 w 409"/>
                    <a:gd name="T47" fmla="*/ 8 h 175"/>
                    <a:gd name="T48" fmla="*/ 30 w 409"/>
                    <a:gd name="T49" fmla="*/ 6 h 175"/>
                    <a:gd name="T50" fmla="*/ 30 w 409"/>
                    <a:gd name="T51" fmla="*/ 4 h 175"/>
                    <a:gd name="T52" fmla="*/ 29 w 409"/>
                    <a:gd name="T53" fmla="*/ 3 h 175"/>
                    <a:gd name="T54" fmla="*/ 28 w 409"/>
                    <a:gd name="T55" fmla="*/ 2 h 175"/>
                    <a:gd name="T56" fmla="*/ 27 w 409"/>
                    <a:gd name="T57" fmla="*/ 2 h 175"/>
                    <a:gd name="T58" fmla="*/ 24 w 409"/>
                    <a:gd name="T59" fmla="*/ 2 h 175"/>
                    <a:gd name="T60" fmla="*/ 22 w 409"/>
                    <a:gd name="T61" fmla="*/ 2 h 175"/>
                    <a:gd name="T62" fmla="*/ 20 w 409"/>
                    <a:gd name="T63" fmla="*/ 1 h 175"/>
                    <a:gd name="T64" fmla="*/ 19 w 409"/>
                    <a:gd name="T65" fmla="*/ 1 h 175"/>
                    <a:gd name="T66" fmla="*/ 17 w 409"/>
                    <a:gd name="T67" fmla="*/ 1 h 175"/>
                    <a:gd name="T68" fmla="*/ 15 w 409"/>
                    <a:gd name="T69" fmla="*/ 1 h 175"/>
                    <a:gd name="T70" fmla="*/ 13 w 409"/>
                    <a:gd name="T71" fmla="*/ 1 h 175"/>
                    <a:gd name="T72" fmla="*/ 11 w 409"/>
                    <a:gd name="T73" fmla="*/ 0 h 175"/>
                    <a:gd name="T74" fmla="*/ 10 w 409"/>
                    <a:gd name="T75" fmla="*/ 0 h 175"/>
                    <a:gd name="T76" fmla="*/ 8 w 409"/>
                    <a:gd name="T77" fmla="*/ 0 h 175"/>
                    <a:gd name="T78" fmla="*/ 6 w 409"/>
                    <a:gd name="T79" fmla="*/ 0 h 175"/>
                    <a:gd name="T80" fmla="*/ 5 w 409"/>
                    <a:gd name="T81" fmla="*/ 0 h 175"/>
                    <a:gd name="T82" fmla="*/ 3 w 409"/>
                    <a:gd name="T83" fmla="*/ 0 h 175"/>
                    <a:gd name="T84" fmla="*/ 1 w 409"/>
                    <a:gd name="T85" fmla="*/ 0 h 17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09" h="175">
                      <a:moveTo>
                        <a:pt x="15" y="0"/>
                      </a:moveTo>
                      <a:lnTo>
                        <a:pt x="11" y="0"/>
                      </a:lnTo>
                      <a:lnTo>
                        <a:pt x="11" y="4"/>
                      </a:lnTo>
                      <a:lnTo>
                        <a:pt x="10" y="6"/>
                      </a:lnTo>
                      <a:lnTo>
                        <a:pt x="10" y="17"/>
                      </a:lnTo>
                      <a:lnTo>
                        <a:pt x="6" y="25"/>
                      </a:lnTo>
                      <a:lnTo>
                        <a:pt x="6" y="36"/>
                      </a:lnTo>
                      <a:lnTo>
                        <a:pt x="2" y="44"/>
                      </a:lnTo>
                      <a:lnTo>
                        <a:pt x="2" y="57"/>
                      </a:lnTo>
                      <a:lnTo>
                        <a:pt x="2" y="67"/>
                      </a:lnTo>
                      <a:lnTo>
                        <a:pt x="0" y="80"/>
                      </a:lnTo>
                      <a:lnTo>
                        <a:pt x="0" y="87"/>
                      </a:lnTo>
                      <a:lnTo>
                        <a:pt x="2" y="103"/>
                      </a:lnTo>
                      <a:lnTo>
                        <a:pt x="2" y="112"/>
                      </a:lnTo>
                      <a:lnTo>
                        <a:pt x="2" y="122"/>
                      </a:lnTo>
                      <a:lnTo>
                        <a:pt x="6" y="131"/>
                      </a:lnTo>
                      <a:lnTo>
                        <a:pt x="11" y="141"/>
                      </a:lnTo>
                      <a:lnTo>
                        <a:pt x="15" y="146"/>
                      </a:lnTo>
                      <a:lnTo>
                        <a:pt x="19" y="146"/>
                      </a:lnTo>
                      <a:lnTo>
                        <a:pt x="27" y="148"/>
                      </a:lnTo>
                      <a:lnTo>
                        <a:pt x="32" y="152"/>
                      </a:lnTo>
                      <a:lnTo>
                        <a:pt x="40" y="156"/>
                      </a:lnTo>
                      <a:lnTo>
                        <a:pt x="53" y="158"/>
                      </a:lnTo>
                      <a:lnTo>
                        <a:pt x="59" y="158"/>
                      </a:lnTo>
                      <a:lnTo>
                        <a:pt x="65" y="158"/>
                      </a:lnTo>
                      <a:lnTo>
                        <a:pt x="72" y="162"/>
                      </a:lnTo>
                      <a:lnTo>
                        <a:pt x="78" y="165"/>
                      </a:lnTo>
                      <a:lnTo>
                        <a:pt x="84" y="165"/>
                      </a:lnTo>
                      <a:lnTo>
                        <a:pt x="91" y="165"/>
                      </a:lnTo>
                      <a:lnTo>
                        <a:pt x="97" y="165"/>
                      </a:lnTo>
                      <a:lnTo>
                        <a:pt x="105" y="167"/>
                      </a:lnTo>
                      <a:lnTo>
                        <a:pt x="112" y="167"/>
                      </a:lnTo>
                      <a:lnTo>
                        <a:pt x="120" y="173"/>
                      </a:lnTo>
                      <a:lnTo>
                        <a:pt x="127" y="173"/>
                      </a:lnTo>
                      <a:lnTo>
                        <a:pt x="137" y="173"/>
                      </a:lnTo>
                      <a:lnTo>
                        <a:pt x="144" y="173"/>
                      </a:lnTo>
                      <a:lnTo>
                        <a:pt x="154" y="173"/>
                      </a:lnTo>
                      <a:lnTo>
                        <a:pt x="162" y="173"/>
                      </a:lnTo>
                      <a:lnTo>
                        <a:pt x="169" y="175"/>
                      </a:lnTo>
                      <a:lnTo>
                        <a:pt x="177" y="175"/>
                      </a:lnTo>
                      <a:lnTo>
                        <a:pt x="188" y="175"/>
                      </a:lnTo>
                      <a:lnTo>
                        <a:pt x="198" y="175"/>
                      </a:lnTo>
                      <a:lnTo>
                        <a:pt x="203" y="175"/>
                      </a:lnTo>
                      <a:lnTo>
                        <a:pt x="211" y="175"/>
                      </a:lnTo>
                      <a:lnTo>
                        <a:pt x="221" y="175"/>
                      </a:lnTo>
                      <a:lnTo>
                        <a:pt x="230" y="175"/>
                      </a:lnTo>
                      <a:lnTo>
                        <a:pt x="238" y="175"/>
                      </a:lnTo>
                      <a:lnTo>
                        <a:pt x="247" y="175"/>
                      </a:lnTo>
                      <a:lnTo>
                        <a:pt x="253" y="175"/>
                      </a:lnTo>
                      <a:lnTo>
                        <a:pt x="260" y="175"/>
                      </a:lnTo>
                      <a:lnTo>
                        <a:pt x="268" y="175"/>
                      </a:lnTo>
                      <a:lnTo>
                        <a:pt x="279" y="175"/>
                      </a:lnTo>
                      <a:lnTo>
                        <a:pt x="287" y="175"/>
                      </a:lnTo>
                      <a:lnTo>
                        <a:pt x="293" y="175"/>
                      </a:lnTo>
                      <a:lnTo>
                        <a:pt x="300" y="175"/>
                      </a:lnTo>
                      <a:lnTo>
                        <a:pt x="310" y="175"/>
                      </a:lnTo>
                      <a:lnTo>
                        <a:pt x="317" y="175"/>
                      </a:lnTo>
                      <a:lnTo>
                        <a:pt x="323" y="175"/>
                      </a:lnTo>
                      <a:lnTo>
                        <a:pt x="329" y="175"/>
                      </a:lnTo>
                      <a:lnTo>
                        <a:pt x="340" y="175"/>
                      </a:lnTo>
                      <a:lnTo>
                        <a:pt x="354" y="175"/>
                      </a:lnTo>
                      <a:lnTo>
                        <a:pt x="363" y="173"/>
                      </a:lnTo>
                      <a:lnTo>
                        <a:pt x="373" y="173"/>
                      </a:lnTo>
                      <a:lnTo>
                        <a:pt x="382" y="173"/>
                      </a:lnTo>
                      <a:lnTo>
                        <a:pt x="390" y="167"/>
                      </a:lnTo>
                      <a:lnTo>
                        <a:pt x="390" y="165"/>
                      </a:lnTo>
                      <a:lnTo>
                        <a:pt x="395" y="165"/>
                      </a:lnTo>
                      <a:lnTo>
                        <a:pt x="395" y="158"/>
                      </a:lnTo>
                      <a:lnTo>
                        <a:pt x="399" y="148"/>
                      </a:lnTo>
                      <a:lnTo>
                        <a:pt x="403" y="141"/>
                      </a:lnTo>
                      <a:lnTo>
                        <a:pt x="405" y="131"/>
                      </a:lnTo>
                      <a:lnTo>
                        <a:pt x="405" y="122"/>
                      </a:lnTo>
                      <a:lnTo>
                        <a:pt x="405" y="112"/>
                      </a:lnTo>
                      <a:lnTo>
                        <a:pt x="405" y="103"/>
                      </a:lnTo>
                      <a:lnTo>
                        <a:pt x="409" y="93"/>
                      </a:lnTo>
                      <a:lnTo>
                        <a:pt x="405" y="82"/>
                      </a:lnTo>
                      <a:lnTo>
                        <a:pt x="405" y="76"/>
                      </a:lnTo>
                      <a:lnTo>
                        <a:pt x="405" y="63"/>
                      </a:lnTo>
                      <a:lnTo>
                        <a:pt x="405" y="57"/>
                      </a:lnTo>
                      <a:lnTo>
                        <a:pt x="403" y="49"/>
                      </a:lnTo>
                      <a:lnTo>
                        <a:pt x="399" y="44"/>
                      </a:lnTo>
                      <a:lnTo>
                        <a:pt x="392" y="40"/>
                      </a:lnTo>
                      <a:lnTo>
                        <a:pt x="390" y="36"/>
                      </a:lnTo>
                      <a:lnTo>
                        <a:pt x="384" y="36"/>
                      </a:lnTo>
                      <a:lnTo>
                        <a:pt x="380" y="32"/>
                      </a:lnTo>
                      <a:lnTo>
                        <a:pt x="373" y="30"/>
                      </a:lnTo>
                      <a:lnTo>
                        <a:pt x="363" y="30"/>
                      </a:lnTo>
                      <a:lnTo>
                        <a:pt x="348" y="30"/>
                      </a:lnTo>
                      <a:lnTo>
                        <a:pt x="340" y="25"/>
                      </a:lnTo>
                      <a:lnTo>
                        <a:pt x="329" y="25"/>
                      </a:lnTo>
                      <a:lnTo>
                        <a:pt x="319" y="25"/>
                      </a:lnTo>
                      <a:lnTo>
                        <a:pt x="310" y="25"/>
                      </a:lnTo>
                      <a:lnTo>
                        <a:pt x="300" y="25"/>
                      </a:lnTo>
                      <a:lnTo>
                        <a:pt x="293" y="25"/>
                      </a:lnTo>
                      <a:lnTo>
                        <a:pt x="287" y="25"/>
                      </a:lnTo>
                      <a:lnTo>
                        <a:pt x="279" y="21"/>
                      </a:lnTo>
                      <a:lnTo>
                        <a:pt x="268" y="21"/>
                      </a:lnTo>
                      <a:lnTo>
                        <a:pt x="264" y="17"/>
                      </a:lnTo>
                      <a:lnTo>
                        <a:pt x="253" y="17"/>
                      </a:lnTo>
                      <a:lnTo>
                        <a:pt x="247" y="17"/>
                      </a:lnTo>
                      <a:lnTo>
                        <a:pt x="238" y="17"/>
                      </a:lnTo>
                      <a:lnTo>
                        <a:pt x="230" y="17"/>
                      </a:lnTo>
                      <a:lnTo>
                        <a:pt x="221" y="17"/>
                      </a:lnTo>
                      <a:lnTo>
                        <a:pt x="213" y="13"/>
                      </a:lnTo>
                      <a:lnTo>
                        <a:pt x="203" y="13"/>
                      </a:lnTo>
                      <a:lnTo>
                        <a:pt x="198" y="13"/>
                      </a:lnTo>
                      <a:lnTo>
                        <a:pt x="190" y="13"/>
                      </a:lnTo>
                      <a:lnTo>
                        <a:pt x="181" y="9"/>
                      </a:lnTo>
                      <a:lnTo>
                        <a:pt x="171" y="9"/>
                      </a:lnTo>
                      <a:lnTo>
                        <a:pt x="162" y="6"/>
                      </a:lnTo>
                      <a:lnTo>
                        <a:pt x="154" y="6"/>
                      </a:lnTo>
                      <a:lnTo>
                        <a:pt x="146" y="6"/>
                      </a:lnTo>
                      <a:lnTo>
                        <a:pt x="137" y="6"/>
                      </a:lnTo>
                      <a:lnTo>
                        <a:pt x="133" y="6"/>
                      </a:lnTo>
                      <a:lnTo>
                        <a:pt x="120" y="6"/>
                      </a:lnTo>
                      <a:lnTo>
                        <a:pt x="116" y="6"/>
                      </a:lnTo>
                      <a:lnTo>
                        <a:pt x="108" y="6"/>
                      </a:lnTo>
                      <a:lnTo>
                        <a:pt x="97" y="4"/>
                      </a:lnTo>
                      <a:lnTo>
                        <a:pt x="91" y="4"/>
                      </a:lnTo>
                      <a:lnTo>
                        <a:pt x="84" y="4"/>
                      </a:lnTo>
                      <a:lnTo>
                        <a:pt x="78" y="4"/>
                      </a:lnTo>
                      <a:lnTo>
                        <a:pt x="72" y="4"/>
                      </a:lnTo>
                      <a:lnTo>
                        <a:pt x="65" y="4"/>
                      </a:lnTo>
                      <a:lnTo>
                        <a:pt x="53" y="0"/>
                      </a:lnTo>
                      <a:lnTo>
                        <a:pt x="40" y="0"/>
                      </a:lnTo>
                      <a:lnTo>
                        <a:pt x="36" y="0"/>
                      </a:lnTo>
                      <a:lnTo>
                        <a:pt x="29" y="0"/>
                      </a:lnTo>
                      <a:lnTo>
                        <a:pt x="1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7" name="Freeform 102"/>
                <p:cNvSpPr>
                  <a:spLocks/>
                </p:cNvSpPr>
                <p:nvPr/>
              </p:nvSpPr>
              <p:spPr bwMode="auto">
                <a:xfrm>
                  <a:off x="6543" y="1703"/>
                  <a:ext cx="30" cy="12"/>
                </a:xfrm>
                <a:custGeom>
                  <a:avLst/>
                  <a:gdLst>
                    <a:gd name="T0" fmla="*/ 1 w 407"/>
                    <a:gd name="T1" fmla="*/ 1 h 179"/>
                    <a:gd name="T2" fmla="*/ 0 w 407"/>
                    <a:gd name="T3" fmla="*/ 2 h 179"/>
                    <a:gd name="T4" fmla="*/ 0 w 407"/>
                    <a:gd name="T5" fmla="*/ 4 h 179"/>
                    <a:gd name="T6" fmla="*/ 0 w 407"/>
                    <a:gd name="T7" fmla="*/ 7 h 179"/>
                    <a:gd name="T8" fmla="*/ 1 w 407"/>
                    <a:gd name="T9" fmla="*/ 9 h 179"/>
                    <a:gd name="T10" fmla="*/ 1 w 407"/>
                    <a:gd name="T11" fmla="*/ 10 h 179"/>
                    <a:gd name="T12" fmla="*/ 3 w 407"/>
                    <a:gd name="T13" fmla="*/ 10 h 179"/>
                    <a:gd name="T14" fmla="*/ 5 w 407"/>
                    <a:gd name="T15" fmla="*/ 11 h 179"/>
                    <a:gd name="T16" fmla="*/ 6 w 407"/>
                    <a:gd name="T17" fmla="*/ 11 h 179"/>
                    <a:gd name="T18" fmla="*/ 8 w 407"/>
                    <a:gd name="T19" fmla="*/ 11 h 179"/>
                    <a:gd name="T20" fmla="*/ 10 w 407"/>
                    <a:gd name="T21" fmla="*/ 11 h 179"/>
                    <a:gd name="T22" fmla="*/ 11 w 407"/>
                    <a:gd name="T23" fmla="*/ 11 h 179"/>
                    <a:gd name="T24" fmla="*/ 13 w 407"/>
                    <a:gd name="T25" fmla="*/ 12 h 179"/>
                    <a:gd name="T26" fmla="*/ 15 w 407"/>
                    <a:gd name="T27" fmla="*/ 12 h 179"/>
                    <a:gd name="T28" fmla="*/ 17 w 407"/>
                    <a:gd name="T29" fmla="*/ 12 h 179"/>
                    <a:gd name="T30" fmla="*/ 19 w 407"/>
                    <a:gd name="T31" fmla="*/ 12 h 179"/>
                    <a:gd name="T32" fmla="*/ 20 w 407"/>
                    <a:gd name="T33" fmla="*/ 12 h 179"/>
                    <a:gd name="T34" fmla="*/ 22 w 407"/>
                    <a:gd name="T35" fmla="*/ 12 h 179"/>
                    <a:gd name="T36" fmla="*/ 24 w 407"/>
                    <a:gd name="T37" fmla="*/ 12 h 179"/>
                    <a:gd name="T38" fmla="*/ 26 w 407"/>
                    <a:gd name="T39" fmla="*/ 12 h 179"/>
                    <a:gd name="T40" fmla="*/ 28 w 407"/>
                    <a:gd name="T41" fmla="*/ 11 h 179"/>
                    <a:gd name="T42" fmla="*/ 29 w 407"/>
                    <a:gd name="T43" fmla="*/ 11 h 179"/>
                    <a:gd name="T44" fmla="*/ 29 w 407"/>
                    <a:gd name="T45" fmla="*/ 9 h 179"/>
                    <a:gd name="T46" fmla="*/ 30 w 407"/>
                    <a:gd name="T47" fmla="*/ 7 h 179"/>
                    <a:gd name="T48" fmla="*/ 30 w 407"/>
                    <a:gd name="T49" fmla="*/ 5 h 179"/>
                    <a:gd name="T50" fmla="*/ 30 w 407"/>
                    <a:gd name="T51" fmla="*/ 4 h 179"/>
                    <a:gd name="T52" fmla="*/ 29 w 407"/>
                    <a:gd name="T53" fmla="*/ 3 h 179"/>
                    <a:gd name="T54" fmla="*/ 28 w 407"/>
                    <a:gd name="T55" fmla="*/ 2 h 179"/>
                    <a:gd name="T56" fmla="*/ 26 w 407"/>
                    <a:gd name="T57" fmla="*/ 2 h 179"/>
                    <a:gd name="T58" fmla="*/ 23 w 407"/>
                    <a:gd name="T59" fmla="*/ 2 h 179"/>
                    <a:gd name="T60" fmla="*/ 21 w 407"/>
                    <a:gd name="T61" fmla="*/ 1 h 179"/>
                    <a:gd name="T62" fmla="*/ 20 w 407"/>
                    <a:gd name="T63" fmla="*/ 1 h 179"/>
                    <a:gd name="T64" fmla="*/ 18 w 407"/>
                    <a:gd name="T65" fmla="*/ 1 h 179"/>
                    <a:gd name="T66" fmla="*/ 16 w 407"/>
                    <a:gd name="T67" fmla="*/ 1 h 179"/>
                    <a:gd name="T68" fmla="*/ 14 w 407"/>
                    <a:gd name="T69" fmla="*/ 1 h 179"/>
                    <a:gd name="T70" fmla="*/ 12 w 407"/>
                    <a:gd name="T71" fmla="*/ 1 h 179"/>
                    <a:gd name="T72" fmla="*/ 11 w 407"/>
                    <a:gd name="T73" fmla="*/ 1 h 179"/>
                    <a:gd name="T74" fmla="*/ 9 w 407"/>
                    <a:gd name="T75" fmla="*/ 1 h 179"/>
                    <a:gd name="T76" fmla="*/ 7 w 407"/>
                    <a:gd name="T77" fmla="*/ 0 h 179"/>
                    <a:gd name="T78" fmla="*/ 6 w 407"/>
                    <a:gd name="T79" fmla="*/ 0 h 179"/>
                    <a:gd name="T80" fmla="*/ 4 w 407"/>
                    <a:gd name="T81" fmla="*/ 0 h 179"/>
                    <a:gd name="T82" fmla="*/ 2 w 407"/>
                    <a:gd name="T83" fmla="*/ 0 h 17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07" h="179">
                      <a:moveTo>
                        <a:pt x="14" y="0"/>
                      </a:moveTo>
                      <a:lnTo>
                        <a:pt x="10" y="2"/>
                      </a:lnTo>
                      <a:lnTo>
                        <a:pt x="8" y="10"/>
                      </a:lnTo>
                      <a:lnTo>
                        <a:pt x="8" y="17"/>
                      </a:lnTo>
                      <a:lnTo>
                        <a:pt x="8" y="23"/>
                      </a:lnTo>
                      <a:lnTo>
                        <a:pt x="4" y="32"/>
                      </a:lnTo>
                      <a:lnTo>
                        <a:pt x="0" y="46"/>
                      </a:lnTo>
                      <a:lnTo>
                        <a:pt x="0" y="55"/>
                      </a:lnTo>
                      <a:lnTo>
                        <a:pt x="0" y="65"/>
                      </a:lnTo>
                      <a:lnTo>
                        <a:pt x="0" y="80"/>
                      </a:lnTo>
                      <a:lnTo>
                        <a:pt x="0" y="89"/>
                      </a:lnTo>
                      <a:lnTo>
                        <a:pt x="0" y="99"/>
                      </a:lnTo>
                      <a:lnTo>
                        <a:pt x="0" y="110"/>
                      </a:lnTo>
                      <a:lnTo>
                        <a:pt x="4" y="124"/>
                      </a:lnTo>
                      <a:lnTo>
                        <a:pt x="8" y="131"/>
                      </a:lnTo>
                      <a:lnTo>
                        <a:pt x="10" y="139"/>
                      </a:lnTo>
                      <a:lnTo>
                        <a:pt x="14" y="141"/>
                      </a:lnTo>
                      <a:lnTo>
                        <a:pt x="16" y="145"/>
                      </a:lnTo>
                      <a:lnTo>
                        <a:pt x="23" y="148"/>
                      </a:lnTo>
                      <a:lnTo>
                        <a:pt x="33" y="152"/>
                      </a:lnTo>
                      <a:lnTo>
                        <a:pt x="40" y="154"/>
                      </a:lnTo>
                      <a:lnTo>
                        <a:pt x="52" y="160"/>
                      </a:lnTo>
                      <a:lnTo>
                        <a:pt x="57" y="160"/>
                      </a:lnTo>
                      <a:lnTo>
                        <a:pt x="65" y="160"/>
                      </a:lnTo>
                      <a:lnTo>
                        <a:pt x="69" y="160"/>
                      </a:lnTo>
                      <a:lnTo>
                        <a:pt x="76" y="160"/>
                      </a:lnTo>
                      <a:lnTo>
                        <a:pt x="84" y="160"/>
                      </a:lnTo>
                      <a:lnTo>
                        <a:pt x="90" y="164"/>
                      </a:lnTo>
                      <a:lnTo>
                        <a:pt x="95" y="164"/>
                      </a:lnTo>
                      <a:lnTo>
                        <a:pt x="103" y="164"/>
                      </a:lnTo>
                      <a:lnTo>
                        <a:pt x="112" y="164"/>
                      </a:lnTo>
                      <a:lnTo>
                        <a:pt x="120" y="164"/>
                      </a:lnTo>
                      <a:lnTo>
                        <a:pt x="130" y="167"/>
                      </a:lnTo>
                      <a:lnTo>
                        <a:pt x="137" y="167"/>
                      </a:lnTo>
                      <a:lnTo>
                        <a:pt x="143" y="167"/>
                      </a:lnTo>
                      <a:lnTo>
                        <a:pt x="152" y="171"/>
                      </a:lnTo>
                      <a:lnTo>
                        <a:pt x="158" y="171"/>
                      </a:lnTo>
                      <a:lnTo>
                        <a:pt x="169" y="175"/>
                      </a:lnTo>
                      <a:lnTo>
                        <a:pt x="175" y="175"/>
                      </a:lnTo>
                      <a:lnTo>
                        <a:pt x="185" y="175"/>
                      </a:lnTo>
                      <a:lnTo>
                        <a:pt x="196" y="179"/>
                      </a:lnTo>
                      <a:lnTo>
                        <a:pt x="200" y="179"/>
                      </a:lnTo>
                      <a:lnTo>
                        <a:pt x="207" y="179"/>
                      </a:lnTo>
                      <a:lnTo>
                        <a:pt x="219" y="179"/>
                      </a:lnTo>
                      <a:lnTo>
                        <a:pt x="228" y="179"/>
                      </a:lnTo>
                      <a:lnTo>
                        <a:pt x="238" y="179"/>
                      </a:lnTo>
                      <a:lnTo>
                        <a:pt x="244" y="179"/>
                      </a:lnTo>
                      <a:lnTo>
                        <a:pt x="251" y="179"/>
                      </a:lnTo>
                      <a:lnTo>
                        <a:pt x="259" y="179"/>
                      </a:lnTo>
                      <a:lnTo>
                        <a:pt x="272" y="179"/>
                      </a:lnTo>
                      <a:lnTo>
                        <a:pt x="278" y="179"/>
                      </a:lnTo>
                      <a:lnTo>
                        <a:pt x="285" y="179"/>
                      </a:lnTo>
                      <a:lnTo>
                        <a:pt x="291" y="179"/>
                      </a:lnTo>
                      <a:lnTo>
                        <a:pt x="301" y="179"/>
                      </a:lnTo>
                      <a:lnTo>
                        <a:pt x="308" y="179"/>
                      </a:lnTo>
                      <a:lnTo>
                        <a:pt x="316" y="179"/>
                      </a:lnTo>
                      <a:lnTo>
                        <a:pt x="322" y="179"/>
                      </a:lnTo>
                      <a:lnTo>
                        <a:pt x="329" y="179"/>
                      </a:lnTo>
                      <a:lnTo>
                        <a:pt x="341" y="175"/>
                      </a:lnTo>
                      <a:lnTo>
                        <a:pt x="350" y="175"/>
                      </a:lnTo>
                      <a:lnTo>
                        <a:pt x="360" y="171"/>
                      </a:lnTo>
                      <a:lnTo>
                        <a:pt x="373" y="167"/>
                      </a:lnTo>
                      <a:lnTo>
                        <a:pt x="377" y="164"/>
                      </a:lnTo>
                      <a:lnTo>
                        <a:pt x="384" y="164"/>
                      </a:lnTo>
                      <a:lnTo>
                        <a:pt x="392" y="160"/>
                      </a:lnTo>
                      <a:lnTo>
                        <a:pt x="394" y="154"/>
                      </a:lnTo>
                      <a:lnTo>
                        <a:pt x="396" y="148"/>
                      </a:lnTo>
                      <a:lnTo>
                        <a:pt x="396" y="139"/>
                      </a:lnTo>
                      <a:lnTo>
                        <a:pt x="403" y="131"/>
                      </a:lnTo>
                      <a:lnTo>
                        <a:pt x="403" y="124"/>
                      </a:lnTo>
                      <a:lnTo>
                        <a:pt x="403" y="110"/>
                      </a:lnTo>
                      <a:lnTo>
                        <a:pt x="407" y="103"/>
                      </a:lnTo>
                      <a:lnTo>
                        <a:pt x="407" y="91"/>
                      </a:lnTo>
                      <a:lnTo>
                        <a:pt x="407" y="82"/>
                      </a:lnTo>
                      <a:lnTo>
                        <a:pt x="407" y="72"/>
                      </a:lnTo>
                      <a:lnTo>
                        <a:pt x="403" y="65"/>
                      </a:lnTo>
                      <a:lnTo>
                        <a:pt x="403" y="59"/>
                      </a:lnTo>
                      <a:lnTo>
                        <a:pt x="396" y="53"/>
                      </a:lnTo>
                      <a:lnTo>
                        <a:pt x="396" y="46"/>
                      </a:lnTo>
                      <a:lnTo>
                        <a:pt x="392" y="38"/>
                      </a:lnTo>
                      <a:lnTo>
                        <a:pt x="386" y="36"/>
                      </a:lnTo>
                      <a:lnTo>
                        <a:pt x="384" y="32"/>
                      </a:lnTo>
                      <a:lnTo>
                        <a:pt x="377" y="32"/>
                      </a:lnTo>
                      <a:lnTo>
                        <a:pt x="371" y="29"/>
                      </a:lnTo>
                      <a:lnTo>
                        <a:pt x="360" y="29"/>
                      </a:lnTo>
                      <a:lnTo>
                        <a:pt x="350" y="27"/>
                      </a:lnTo>
                      <a:lnTo>
                        <a:pt x="341" y="27"/>
                      </a:lnTo>
                      <a:lnTo>
                        <a:pt x="329" y="27"/>
                      </a:lnTo>
                      <a:lnTo>
                        <a:pt x="316" y="27"/>
                      </a:lnTo>
                      <a:lnTo>
                        <a:pt x="308" y="23"/>
                      </a:lnTo>
                      <a:lnTo>
                        <a:pt x="301" y="19"/>
                      </a:lnTo>
                      <a:lnTo>
                        <a:pt x="291" y="19"/>
                      </a:lnTo>
                      <a:lnTo>
                        <a:pt x="285" y="19"/>
                      </a:lnTo>
                      <a:lnTo>
                        <a:pt x="278" y="19"/>
                      </a:lnTo>
                      <a:lnTo>
                        <a:pt x="272" y="19"/>
                      </a:lnTo>
                      <a:lnTo>
                        <a:pt x="261" y="19"/>
                      </a:lnTo>
                      <a:lnTo>
                        <a:pt x="255" y="19"/>
                      </a:lnTo>
                      <a:lnTo>
                        <a:pt x="244" y="17"/>
                      </a:lnTo>
                      <a:lnTo>
                        <a:pt x="238" y="17"/>
                      </a:lnTo>
                      <a:lnTo>
                        <a:pt x="228" y="12"/>
                      </a:lnTo>
                      <a:lnTo>
                        <a:pt x="223" y="12"/>
                      </a:lnTo>
                      <a:lnTo>
                        <a:pt x="211" y="12"/>
                      </a:lnTo>
                      <a:lnTo>
                        <a:pt x="200" y="12"/>
                      </a:lnTo>
                      <a:lnTo>
                        <a:pt x="196" y="12"/>
                      </a:lnTo>
                      <a:lnTo>
                        <a:pt x="188" y="12"/>
                      </a:lnTo>
                      <a:lnTo>
                        <a:pt x="179" y="12"/>
                      </a:lnTo>
                      <a:lnTo>
                        <a:pt x="169" y="10"/>
                      </a:lnTo>
                      <a:lnTo>
                        <a:pt x="162" y="10"/>
                      </a:lnTo>
                      <a:lnTo>
                        <a:pt x="152" y="10"/>
                      </a:lnTo>
                      <a:lnTo>
                        <a:pt x="145" y="8"/>
                      </a:lnTo>
                      <a:lnTo>
                        <a:pt x="137" y="8"/>
                      </a:lnTo>
                      <a:lnTo>
                        <a:pt x="130" y="8"/>
                      </a:lnTo>
                      <a:lnTo>
                        <a:pt x="122" y="8"/>
                      </a:lnTo>
                      <a:lnTo>
                        <a:pt x="112" y="8"/>
                      </a:lnTo>
                      <a:lnTo>
                        <a:pt x="105" y="8"/>
                      </a:lnTo>
                      <a:lnTo>
                        <a:pt x="101" y="2"/>
                      </a:lnTo>
                      <a:lnTo>
                        <a:pt x="90" y="2"/>
                      </a:lnTo>
                      <a:lnTo>
                        <a:pt x="84" y="2"/>
                      </a:lnTo>
                      <a:lnTo>
                        <a:pt x="76" y="2"/>
                      </a:lnTo>
                      <a:lnTo>
                        <a:pt x="69" y="2"/>
                      </a:lnTo>
                      <a:lnTo>
                        <a:pt x="65" y="2"/>
                      </a:lnTo>
                      <a:lnTo>
                        <a:pt x="52" y="0"/>
                      </a:lnTo>
                      <a:lnTo>
                        <a:pt x="40" y="0"/>
                      </a:lnTo>
                      <a:lnTo>
                        <a:pt x="33" y="0"/>
                      </a:lnTo>
                      <a:lnTo>
                        <a:pt x="27" y="0"/>
                      </a:lnTo>
                      <a:lnTo>
                        <a:pt x="1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8" name="Freeform 103"/>
                <p:cNvSpPr>
                  <a:spLocks/>
                </p:cNvSpPr>
                <p:nvPr/>
              </p:nvSpPr>
              <p:spPr bwMode="auto">
                <a:xfrm>
                  <a:off x="6488" y="1701"/>
                  <a:ext cx="14" cy="13"/>
                </a:xfrm>
                <a:custGeom>
                  <a:avLst/>
                  <a:gdLst>
                    <a:gd name="T0" fmla="*/ 6 w 193"/>
                    <a:gd name="T1" fmla="*/ 13 h 194"/>
                    <a:gd name="T2" fmla="*/ 5 w 193"/>
                    <a:gd name="T3" fmla="*/ 13 h 194"/>
                    <a:gd name="T4" fmla="*/ 4 w 193"/>
                    <a:gd name="T5" fmla="*/ 12 h 194"/>
                    <a:gd name="T6" fmla="*/ 3 w 193"/>
                    <a:gd name="T7" fmla="*/ 11 h 194"/>
                    <a:gd name="T8" fmla="*/ 1 w 193"/>
                    <a:gd name="T9" fmla="*/ 11 h 194"/>
                    <a:gd name="T10" fmla="*/ 1 w 193"/>
                    <a:gd name="T11" fmla="*/ 10 h 194"/>
                    <a:gd name="T12" fmla="*/ 0 w 193"/>
                    <a:gd name="T13" fmla="*/ 8 h 194"/>
                    <a:gd name="T14" fmla="*/ 0 w 193"/>
                    <a:gd name="T15" fmla="*/ 7 h 194"/>
                    <a:gd name="T16" fmla="*/ 0 w 193"/>
                    <a:gd name="T17" fmla="*/ 6 h 194"/>
                    <a:gd name="T18" fmla="*/ 0 w 193"/>
                    <a:gd name="T19" fmla="*/ 4 h 194"/>
                    <a:gd name="T20" fmla="*/ 1 w 193"/>
                    <a:gd name="T21" fmla="*/ 3 h 194"/>
                    <a:gd name="T22" fmla="*/ 2 w 193"/>
                    <a:gd name="T23" fmla="*/ 3 h 194"/>
                    <a:gd name="T24" fmla="*/ 3 w 193"/>
                    <a:gd name="T25" fmla="*/ 2 h 194"/>
                    <a:gd name="T26" fmla="*/ 4 w 193"/>
                    <a:gd name="T27" fmla="*/ 1 h 194"/>
                    <a:gd name="T28" fmla="*/ 5 w 193"/>
                    <a:gd name="T29" fmla="*/ 0 h 194"/>
                    <a:gd name="T30" fmla="*/ 6 w 193"/>
                    <a:gd name="T31" fmla="*/ 0 h 194"/>
                    <a:gd name="T32" fmla="*/ 8 w 193"/>
                    <a:gd name="T33" fmla="*/ 0 h 194"/>
                    <a:gd name="T34" fmla="*/ 9 w 193"/>
                    <a:gd name="T35" fmla="*/ 0 h 194"/>
                    <a:gd name="T36" fmla="*/ 10 w 193"/>
                    <a:gd name="T37" fmla="*/ 1 h 194"/>
                    <a:gd name="T38" fmla="*/ 12 w 193"/>
                    <a:gd name="T39" fmla="*/ 2 h 194"/>
                    <a:gd name="T40" fmla="*/ 12 w 193"/>
                    <a:gd name="T41" fmla="*/ 3 h 194"/>
                    <a:gd name="T42" fmla="*/ 13 w 193"/>
                    <a:gd name="T43" fmla="*/ 4 h 194"/>
                    <a:gd name="T44" fmla="*/ 14 w 193"/>
                    <a:gd name="T45" fmla="*/ 5 h 194"/>
                    <a:gd name="T46" fmla="*/ 14 w 193"/>
                    <a:gd name="T47" fmla="*/ 6 h 194"/>
                    <a:gd name="T48" fmla="*/ 14 w 193"/>
                    <a:gd name="T49" fmla="*/ 8 h 194"/>
                    <a:gd name="T50" fmla="*/ 13 w 193"/>
                    <a:gd name="T51" fmla="*/ 9 h 194"/>
                    <a:gd name="T52" fmla="*/ 13 w 193"/>
                    <a:gd name="T53" fmla="*/ 10 h 194"/>
                    <a:gd name="T54" fmla="*/ 12 w 193"/>
                    <a:gd name="T55" fmla="*/ 11 h 194"/>
                    <a:gd name="T56" fmla="*/ 11 w 193"/>
                    <a:gd name="T57" fmla="*/ 12 h 194"/>
                    <a:gd name="T58" fmla="*/ 10 w 193"/>
                    <a:gd name="T59" fmla="*/ 12 h 194"/>
                    <a:gd name="T60" fmla="*/ 9 w 193"/>
                    <a:gd name="T61" fmla="*/ 13 h 194"/>
                    <a:gd name="T62" fmla="*/ 8 w 193"/>
                    <a:gd name="T63" fmla="*/ 13 h 194"/>
                    <a:gd name="T64" fmla="*/ 7 w 193"/>
                    <a:gd name="T65" fmla="*/ 13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93" h="194">
                      <a:moveTo>
                        <a:pt x="91" y="194"/>
                      </a:moveTo>
                      <a:lnTo>
                        <a:pt x="85" y="194"/>
                      </a:lnTo>
                      <a:lnTo>
                        <a:pt x="72" y="194"/>
                      </a:lnTo>
                      <a:lnTo>
                        <a:pt x="66" y="190"/>
                      </a:lnTo>
                      <a:lnTo>
                        <a:pt x="58" y="190"/>
                      </a:lnTo>
                      <a:lnTo>
                        <a:pt x="49" y="182"/>
                      </a:lnTo>
                      <a:lnTo>
                        <a:pt x="41" y="178"/>
                      </a:lnTo>
                      <a:lnTo>
                        <a:pt x="36" y="171"/>
                      </a:lnTo>
                      <a:lnTo>
                        <a:pt x="26" y="165"/>
                      </a:lnTo>
                      <a:lnTo>
                        <a:pt x="19" y="157"/>
                      </a:lnTo>
                      <a:lnTo>
                        <a:pt x="15" y="154"/>
                      </a:lnTo>
                      <a:lnTo>
                        <a:pt x="9" y="146"/>
                      </a:lnTo>
                      <a:lnTo>
                        <a:pt x="5" y="138"/>
                      </a:lnTo>
                      <a:lnTo>
                        <a:pt x="1" y="125"/>
                      </a:lnTo>
                      <a:lnTo>
                        <a:pt x="1" y="114"/>
                      </a:lnTo>
                      <a:lnTo>
                        <a:pt x="0" y="110"/>
                      </a:lnTo>
                      <a:lnTo>
                        <a:pt x="0" y="99"/>
                      </a:lnTo>
                      <a:lnTo>
                        <a:pt x="0" y="89"/>
                      </a:lnTo>
                      <a:lnTo>
                        <a:pt x="1" y="78"/>
                      </a:lnTo>
                      <a:lnTo>
                        <a:pt x="1" y="66"/>
                      </a:lnTo>
                      <a:lnTo>
                        <a:pt x="9" y="59"/>
                      </a:lnTo>
                      <a:lnTo>
                        <a:pt x="9" y="49"/>
                      </a:lnTo>
                      <a:lnTo>
                        <a:pt x="15" y="42"/>
                      </a:lnTo>
                      <a:lnTo>
                        <a:pt x="22" y="38"/>
                      </a:lnTo>
                      <a:lnTo>
                        <a:pt x="30" y="30"/>
                      </a:lnTo>
                      <a:lnTo>
                        <a:pt x="38" y="23"/>
                      </a:lnTo>
                      <a:lnTo>
                        <a:pt x="45" y="19"/>
                      </a:lnTo>
                      <a:lnTo>
                        <a:pt x="55" y="13"/>
                      </a:lnTo>
                      <a:lnTo>
                        <a:pt x="62" y="5"/>
                      </a:lnTo>
                      <a:lnTo>
                        <a:pt x="72" y="5"/>
                      </a:lnTo>
                      <a:lnTo>
                        <a:pt x="77" y="4"/>
                      </a:lnTo>
                      <a:lnTo>
                        <a:pt x="87" y="0"/>
                      </a:lnTo>
                      <a:lnTo>
                        <a:pt x="100" y="4"/>
                      </a:lnTo>
                      <a:lnTo>
                        <a:pt x="110" y="4"/>
                      </a:lnTo>
                      <a:lnTo>
                        <a:pt x="117" y="5"/>
                      </a:lnTo>
                      <a:lnTo>
                        <a:pt x="127" y="5"/>
                      </a:lnTo>
                      <a:lnTo>
                        <a:pt x="136" y="13"/>
                      </a:lnTo>
                      <a:lnTo>
                        <a:pt x="144" y="17"/>
                      </a:lnTo>
                      <a:lnTo>
                        <a:pt x="153" y="23"/>
                      </a:lnTo>
                      <a:lnTo>
                        <a:pt x="161" y="24"/>
                      </a:lnTo>
                      <a:lnTo>
                        <a:pt x="167" y="32"/>
                      </a:lnTo>
                      <a:lnTo>
                        <a:pt x="172" y="40"/>
                      </a:lnTo>
                      <a:lnTo>
                        <a:pt x="180" y="47"/>
                      </a:lnTo>
                      <a:lnTo>
                        <a:pt x="182" y="57"/>
                      </a:lnTo>
                      <a:lnTo>
                        <a:pt x="186" y="62"/>
                      </a:lnTo>
                      <a:lnTo>
                        <a:pt x="190" y="76"/>
                      </a:lnTo>
                      <a:lnTo>
                        <a:pt x="193" y="83"/>
                      </a:lnTo>
                      <a:lnTo>
                        <a:pt x="193" y="95"/>
                      </a:lnTo>
                      <a:lnTo>
                        <a:pt x="193" y="104"/>
                      </a:lnTo>
                      <a:lnTo>
                        <a:pt x="193" y="112"/>
                      </a:lnTo>
                      <a:lnTo>
                        <a:pt x="193" y="121"/>
                      </a:lnTo>
                      <a:lnTo>
                        <a:pt x="186" y="129"/>
                      </a:lnTo>
                      <a:lnTo>
                        <a:pt x="186" y="140"/>
                      </a:lnTo>
                      <a:lnTo>
                        <a:pt x="180" y="148"/>
                      </a:lnTo>
                      <a:lnTo>
                        <a:pt x="172" y="157"/>
                      </a:lnTo>
                      <a:lnTo>
                        <a:pt x="171" y="165"/>
                      </a:lnTo>
                      <a:lnTo>
                        <a:pt x="163" y="171"/>
                      </a:lnTo>
                      <a:lnTo>
                        <a:pt x="153" y="175"/>
                      </a:lnTo>
                      <a:lnTo>
                        <a:pt x="146" y="182"/>
                      </a:lnTo>
                      <a:lnTo>
                        <a:pt x="136" y="184"/>
                      </a:lnTo>
                      <a:lnTo>
                        <a:pt x="129" y="190"/>
                      </a:lnTo>
                      <a:lnTo>
                        <a:pt x="125" y="190"/>
                      </a:lnTo>
                      <a:lnTo>
                        <a:pt x="110" y="194"/>
                      </a:lnTo>
                      <a:lnTo>
                        <a:pt x="104" y="194"/>
                      </a:lnTo>
                      <a:lnTo>
                        <a:pt x="91" y="1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39" name="Freeform 104"/>
                <p:cNvSpPr>
                  <a:spLocks/>
                </p:cNvSpPr>
                <p:nvPr/>
              </p:nvSpPr>
              <p:spPr bwMode="auto">
                <a:xfrm>
                  <a:off x="6499" y="1653"/>
                  <a:ext cx="43" cy="47"/>
                </a:xfrm>
                <a:custGeom>
                  <a:avLst/>
                  <a:gdLst>
                    <a:gd name="T0" fmla="*/ 1 w 574"/>
                    <a:gd name="T1" fmla="*/ 40 h 677"/>
                    <a:gd name="T2" fmla="*/ 2 w 574"/>
                    <a:gd name="T3" fmla="*/ 42 h 677"/>
                    <a:gd name="T4" fmla="*/ 4 w 574"/>
                    <a:gd name="T5" fmla="*/ 44 h 677"/>
                    <a:gd name="T6" fmla="*/ 6 w 574"/>
                    <a:gd name="T7" fmla="*/ 46 h 677"/>
                    <a:gd name="T8" fmla="*/ 8 w 574"/>
                    <a:gd name="T9" fmla="*/ 47 h 677"/>
                    <a:gd name="T10" fmla="*/ 10 w 574"/>
                    <a:gd name="T11" fmla="*/ 46 h 677"/>
                    <a:gd name="T12" fmla="*/ 12 w 574"/>
                    <a:gd name="T13" fmla="*/ 44 h 677"/>
                    <a:gd name="T14" fmla="*/ 13 w 574"/>
                    <a:gd name="T15" fmla="*/ 42 h 677"/>
                    <a:gd name="T16" fmla="*/ 15 w 574"/>
                    <a:gd name="T17" fmla="*/ 40 h 677"/>
                    <a:gd name="T18" fmla="*/ 17 w 574"/>
                    <a:gd name="T19" fmla="*/ 38 h 677"/>
                    <a:gd name="T20" fmla="*/ 19 w 574"/>
                    <a:gd name="T21" fmla="*/ 35 h 677"/>
                    <a:gd name="T22" fmla="*/ 21 w 574"/>
                    <a:gd name="T23" fmla="*/ 32 h 677"/>
                    <a:gd name="T24" fmla="*/ 24 w 574"/>
                    <a:gd name="T25" fmla="*/ 29 h 677"/>
                    <a:gd name="T26" fmla="*/ 26 w 574"/>
                    <a:gd name="T27" fmla="*/ 26 h 677"/>
                    <a:gd name="T28" fmla="*/ 28 w 574"/>
                    <a:gd name="T29" fmla="*/ 23 h 677"/>
                    <a:gd name="T30" fmla="*/ 30 w 574"/>
                    <a:gd name="T31" fmla="*/ 20 h 677"/>
                    <a:gd name="T32" fmla="*/ 33 w 574"/>
                    <a:gd name="T33" fmla="*/ 17 h 677"/>
                    <a:gd name="T34" fmla="*/ 35 w 574"/>
                    <a:gd name="T35" fmla="*/ 14 h 677"/>
                    <a:gd name="T36" fmla="*/ 37 w 574"/>
                    <a:gd name="T37" fmla="*/ 11 h 677"/>
                    <a:gd name="T38" fmla="*/ 38 w 574"/>
                    <a:gd name="T39" fmla="*/ 9 h 677"/>
                    <a:gd name="T40" fmla="*/ 40 w 574"/>
                    <a:gd name="T41" fmla="*/ 6 h 677"/>
                    <a:gd name="T42" fmla="*/ 41 w 574"/>
                    <a:gd name="T43" fmla="*/ 4 h 677"/>
                    <a:gd name="T44" fmla="*/ 42 w 574"/>
                    <a:gd name="T45" fmla="*/ 2 h 677"/>
                    <a:gd name="T46" fmla="*/ 43 w 574"/>
                    <a:gd name="T47" fmla="*/ 1 h 677"/>
                    <a:gd name="T48" fmla="*/ 43 w 574"/>
                    <a:gd name="T49" fmla="*/ 0 h 677"/>
                    <a:gd name="T50" fmla="*/ 41 w 574"/>
                    <a:gd name="T51" fmla="*/ 1 h 677"/>
                    <a:gd name="T52" fmla="*/ 39 w 574"/>
                    <a:gd name="T53" fmla="*/ 2 h 677"/>
                    <a:gd name="T54" fmla="*/ 37 w 574"/>
                    <a:gd name="T55" fmla="*/ 4 h 677"/>
                    <a:gd name="T56" fmla="*/ 35 w 574"/>
                    <a:gd name="T57" fmla="*/ 6 h 677"/>
                    <a:gd name="T58" fmla="*/ 33 w 574"/>
                    <a:gd name="T59" fmla="*/ 8 h 677"/>
                    <a:gd name="T60" fmla="*/ 30 w 574"/>
                    <a:gd name="T61" fmla="*/ 10 h 677"/>
                    <a:gd name="T62" fmla="*/ 27 w 574"/>
                    <a:gd name="T63" fmla="*/ 13 h 677"/>
                    <a:gd name="T64" fmla="*/ 24 w 574"/>
                    <a:gd name="T65" fmla="*/ 16 h 677"/>
                    <a:gd name="T66" fmla="*/ 21 w 574"/>
                    <a:gd name="T67" fmla="*/ 19 h 677"/>
                    <a:gd name="T68" fmla="*/ 18 w 574"/>
                    <a:gd name="T69" fmla="*/ 21 h 677"/>
                    <a:gd name="T70" fmla="*/ 15 w 574"/>
                    <a:gd name="T71" fmla="*/ 24 h 677"/>
                    <a:gd name="T72" fmla="*/ 12 w 574"/>
                    <a:gd name="T73" fmla="*/ 27 h 677"/>
                    <a:gd name="T74" fmla="*/ 10 w 574"/>
                    <a:gd name="T75" fmla="*/ 29 h 677"/>
                    <a:gd name="T76" fmla="*/ 7 w 574"/>
                    <a:gd name="T77" fmla="*/ 32 h 677"/>
                    <a:gd name="T78" fmla="*/ 5 w 574"/>
                    <a:gd name="T79" fmla="*/ 34 h 677"/>
                    <a:gd name="T80" fmla="*/ 3 w 574"/>
                    <a:gd name="T81" fmla="*/ 36 h 677"/>
                    <a:gd name="T82" fmla="*/ 2 w 574"/>
                    <a:gd name="T83" fmla="*/ 37 h 677"/>
                    <a:gd name="T84" fmla="*/ 0 w 574"/>
                    <a:gd name="T85" fmla="*/ 39 h 6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4" h="677">
                      <a:moveTo>
                        <a:pt x="0" y="565"/>
                      </a:moveTo>
                      <a:lnTo>
                        <a:pt x="0" y="571"/>
                      </a:lnTo>
                      <a:lnTo>
                        <a:pt x="8" y="576"/>
                      </a:lnTo>
                      <a:lnTo>
                        <a:pt x="14" y="584"/>
                      </a:lnTo>
                      <a:lnTo>
                        <a:pt x="18" y="593"/>
                      </a:lnTo>
                      <a:lnTo>
                        <a:pt x="27" y="601"/>
                      </a:lnTo>
                      <a:lnTo>
                        <a:pt x="33" y="614"/>
                      </a:lnTo>
                      <a:lnTo>
                        <a:pt x="40" y="626"/>
                      </a:lnTo>
                      <a:lnTo>
                        <a:pt x="50" y="637"/>
                      </a:lnTo>
                      <a:lnTo>
                        <a:pt x="61" y="645"/>
                      </a:lnTo>
                      <a:lnTo>
                        <a:pt x="69" y="656"/>
                      </a:lnTo>
                      <a:lnTo>
                        <a:pt x="84" y="664"/>
                      </a:lnTo>
                      <a:lnTo>
                        <a:pt x="90" y="669"/>
                      </a:lnTo>
                      <a:lnTo>
                        <a:pt x="99" y="677"/>
                      </a:lnTo>
                      <a:lnTo>
                        <a:pt x="109" y="677"/>
                      </a:lnTo>
                      <a:lnTo>
                        <a:pt x="120" y="677"/>
                      </a:lnTo>
                      <a:lnTo>
                        <a:pt x="124" y="673"/>
                      </a:lnTo>
                      <a:lnTo>
                        <a:pt x="133" y="664"/>
                      </a:lnTo>
                      <a:lnTo>
                        <a:pt x="139" y="656"/>
                      </a:lnTo>
                      <a:lnTo>
                        <a:pt x="152" y="645"/>
                      </a:lnTo>
                      <a:lnTo>
                        <a:pt x="160" y="637"/>
                      </a:lnTo>
                      <a:lnTo>
                        <a:pt x="166" y="626"/>
                      </a:lnTo>
                      <a:lnTo>
                        <a:pt x="173" y="620"/>
                      </a:lnTo>
                      <a:lnTo>
                        <a:pt x="179" y="609"/>
                      </a:lnTo>
                      <a:lnTo>
                        <a:pt x="185" y="601"/>
                      </a:lnTo>
                      <a:lnTo>
                        <a:pt x="196" y="590"/>
                      </a:lnTo>
                      <a:lnTo>
                        <a:pt x="202" y="580"/>
                      </a:lnTo>
                      <a:lnTo>
                        <a:pt x="211" y="571"/>
                      </a:lnTo>
                      <a:lnTo>
                        <a:pt x="219" y="557"/>
                      </a:lnTo>
                      <a:lnTo>
                        <a:pt x="229" y="544"/>
                      </a:lnTo>
                      <a:lnTo>
                        <a:pt x="236" y="529"/>
                      </a:lnTo>
                      <a:lnTo>
                        <a:pt x="246" y="521"/>
                      </a:lnTo>
                      <a:lnTo>
                        <a:pt x="255" y="508"/>
                      </a:lnTo>
                      <a:lnTo>
                        <a:pt x="265" y="493"/>
                      </a:lnTo>
                      <a:lnTo>
                        <a:pt x="276" y="481"/>
                      </a:lnTo>
                      <a:lnTo>
                        <a:pt x="284" y="468"/>
                      </a:lnTo>
                      <a:lnTo>
                        <a:pt x="295" y="455"/>
                      </a:lnTo>
                      <a:lnTo>
                        <a:pt x="305" y="441"/>
                      </a:lnTo>
                      <a:lnTo>
                        <a:pt x="318" y="424"/>
                      </a:lnTo>
                      <a:lnTo>
                        <a:pt x="327" y="413"/>
                      </a:lnTo>
                      <a:lnTo>
                        <a:pt x="337" y="394"/>
                      </a:lnTo>
                      <a:lnTo>
                        <a:pt x="346" y="379"/>
                      </a:lnTo>
                      <a:lnTo>
                        <a:pt x="358" y="363"/>
                      </a:lnTo>
                      <a:lnTo>
                        <a:pt x="369" y="350"/>
                      </a:lnTo>
                      <a:lnTo>
                        <a:pt x="377" y="335"/>
                      </a:lnTo>
                      <a:lnTo>
                        <a:pt x="390" y="322"/>
                      </a:lnTo>
                      <a:lnTo>
                        <a:pt x="400" y="301"/>
                      </a:lnTo>
                      <a:lnTo>
                        <a:pt x="407" y="293"/>
                      </a:lnTo>
                      <a:lnTo>
                        <a:pt x="417" y="276"/>
                      </a:lnTo>
                      <a:lnTo>
                        <a:pt x="426" y="259"/>
                      </a:lnTo>
                      <a:lnTo>
                        <a:pt x="438" y="246"/>
                      </a:lnTo>
                      <a:lnTo>
                        <a:pt x="443" y="232"/>
                      </a:lnTo>
                      <a:lnTo>
                        <a:pt x="457" y="217"/>
                      </a:lnTo>
                      <a:lnTo>
                        <a:pt x="462" y="204"/>
                      </a:lnTo>
                      <a:lnTo>
                        <a:pt x="474" y="190"/>
                      </a:lnTo>
                      <a:lnTo>
                        <a:pt x="483" y="177"/>
                      </a:lnTo>
                      <a:lnTo>
                        <a:pt x="489" y="164"/>
                      </a:lnTo>
                      <a:lnTo>
                        <a:pt x="497" y="149"/>
                      </a:lnTo>
                      <a:lnTo>
                        <a:pt x="506" y="141"/>
                      </a:lnTo>
                      <a:lnTo>
                        <a:pt x="512" y="128"/>
                      </a:lnTo>
                      <a:lnTo>
                        <a:pt x="519" y="114"/>
                      </a:lnTo>
                      <a:lnTo>
                        <a:pt x="527" y="101"/>
                      </a:lnTo>
                      <a:lnTo>
                        <a:pt x="533" y="90"/>
                      </a:lnTo>
                      <a:lnTo>
                        <a:pt x="540" y="80"/>
                      </a:lnTo>
                      <a:lnTo>
                        <a:pt x="546" y="71"/>
                      </a:lnTo>
                      <a:lnTo>
                        <a:pt x="548" y="61"/>
                      </a:lnTo>
                      <a:lnTo>
                        <a:pt x="554" y="50"/>
                      </a:lnTo>
                      <a:lnTo>
                        <a:pt x="559" y="44"/>
                      </a:lnTo>
                      <a:lnTo>
                        <a:pt x="563" y="36"/>
                      </a:lnTo>
                      <a:lnTo>
                        <a:pt x="565" y="31"/>
                      </a:lnTo>
                      <a:lnTo>
                        <a:pt x="565" y="25"/>
                      </a:lnTo>
                      <a:lnTo>
                        <a:pt x="569" y="17"/>
                      </a:lnTo>
                      <a:lnTo>
                        <a:pt x="573" y="12"/>
                      </a:lnTo>
                      <a:lnTo>
                        <a:pt x="574" y="6"/>
                      </a:lnTo>
                      <a:lnTo>
                        <a:pt x="573" y="0"/>
                      </a:lnTo>
                      <a:lnTo>
                        <a:pt x="565" y="0"/>
                      </a:lnTo>
                      <a:lnTo>
                        <a:pt x="559" y="8"/>
                      </a:lnTo>
                      <a:lnTo>
                        <a:pt x="548" y="14"/>
                      </a:lnTo>
                      <a:lnTo>
                        <a:pt x="542" y="17"/>
                      </a:lnTo>
                      <a:lnTo>
                        <a:pt x="533" y="25"/>
                      </a:lnTo>
                      <a:lnTo>
                        <a:pt x="527" y="31"/>
                      </a:lnTo>
                      <a:lnTo>
                        <a:pt x="519" y="36"/>
                      </a:lnTo>
                      <a:lnTo>
                        <a:pt x="506" y="44"/>
                      </a:lnTo>
                      <a:lnTo>
                        <a:pt x="500" y="54"/>
                      </a:lnTo>
                      <a:lnTo>
                        <a:pt x="489" y="61"/>
                      </a:lnTo>
                      <a:lnTo>
                        <a:pt x="483" y="74"/>
                      </a:lnTo>
                      <a:lnTo>
                        <a:pt x="468" y="80"/>
                      </a:lnTo>
                      <a:lnTo>
                        <a:pt x="460" y="94"/>
                      </a:lnTo>
                      <a:lnTo>
                        <a:pt x="451" y="105"/>
                      </a:lnTo>
                      <a:lnTo>
                        <a:pt x="438" y="114"/>
                      </a:lnTo>
                      <a:lnTo>
                        <a:pt x="424" y="128"/>
                      </a:lnTo>
                      <a:lnTo>
                        <a:pt x="411" y="137"/>
                      </a:lnTo>
                      <a:lnTo>
                        <a:pt x="400" y="147"/>
                      </a:lnTo>
                      <a:lnTo>
                        <a:pt x="390" y="160"/>
                      </a:lnTo>
                      <a:lnTo>
                        <a:pt x="375" y="173"/>
                      </a:lnTo>
                      <a:lnTo>
                        <a:pt x="362" y="190"/>
                      </a:lnTo>
                      <a:lnTo>
                        <a:pt x="346" y="200"/>
                      </a:lnTo>
                      <a:lnTo>
                        <a:pt x="337" y="213"/>
                      </a:lnTo>
                      <a:lnTo>
                        <a:pt x="325" y="227"/>
                      </a:lnTo>
                      <a:lnTo>
                        <a:pt x="310" y="240"/>
                      </a:lnTo>
                      <a:lnTo>
                        <a:pt x="297" y="257"/>
                      </a:lnTo>
                      <a:lnTo>
                        <a:pt x="284" y="270"/>
                      </a:lnTo>
                      <a:lnTo>
                        <a:pt x="272" y="282"/>
                      </a:lnTo>
                      <a:lnTo>
                        <a:pt x="255" y="297"/>
                      </a:lnTo>
                      <a:lnTo>
                        <a:pt x="240" y="308"/>
                      </a:lnTo>
                      <a:lnTo>
                        <a:pt x="229" y="322"/>
                      </a:lnTo>
                      <a:lnTo>
                        <a:pt x="215" y="335"/>
                      </a:lnTo>
                      <a:lnTo>
                        <a:pt x="204" y="350"/>
                      </a:lnTo>
                      <a:lnTo>
                        <a:pt x="192" y="361"/>
                      </a:lnTo>
                      <a:lnTo>
                        <a:pt x="179" y="377"/>
                      </a:lnTo>
                      <a:lnTo>
                        <a:pt x="166" y="386"/>
                      </a:lnTo>
                      <a:lnTo>
                        <a:pt x="152" y="398"/>
                      </a:lnTo>
                      <a:lnTo>
                        <a:pt x="143" y="413"/>
                      </a:lnTo>
                      <a:lnTo>
                        <a:pt x="133" y="424"/>
                      </a:lnTo>
                      <a:lnTo>
                        <a:pt x="120" y="434"/>
                      </a:lnTo>
                      <a:lnTo>
                        <a:pt x="109" y="449"/>
                      </a:lnTo>
                      <a:lnTo>
                        <a:pt x="99" y="460"/>
                      </a:lnTo>
                      <a:lnTo>
                        <a:pt x="90" y="472"/>
                      </a:lnTo>
                      <a:lnTo>
                        <a:pt x="76" y="481"/>
                      </a:lnTo>
                      <a:lnTo>
                        <a:pt x="69" y="491"/>
                      </a:lnTo>
                      <a:lnTo>
                        <a:pt x="61" y="496"/>
                      </a:lnTo>
                      <a:lnTo>
                        <a:pt x="54" y="510"/>
                      </a:lnTo>
                      <a:lnTo>
                        <a:pt x="44" y="517"/>
                      </a:lnTo>
                      <a:lnTo>
                        <a:pt x="37" y="523"/>
                      </a:lnTo>
                      <a:lnTo>
                        <a:pt x="29" y="529"/>
                      </a:lnTo>
                      <a:lnTo>
                        <a:pt x="27" y="536"/>
                      </a:lnTo>
                      <a:lnTo>
                        <a:pt x="14" y="550"/>
                      </a:lnTo>
                      <a:lnTo>
                        <a:pt x="8" y="557"/>
                      </a:lnTo>
                      <a:lnTo>
                        <a:pt x="0" y="5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40" name="Freeform 105"/>
                <p:cNvSpPr>
                  <a:spLocks/>
                </p:cNvSpPr>
                <p:nvPr/>
              </p:nvSpPr>
              <p:spPr bwMode="auto">
                <a:xfrm>
                  <a:off x="6499" y="1718"/>
                  <a:ext cx="21" cy="37"/>
                </a:xfrm>
                <a:custGeom>
                  <a:avLst/>
                  <a:gdLst>
                    <a:gd name="T0" fmla="*/ 10 w 291"/>
                    <a:gd name="T1" fmla="*/ 1 h 524"/>
                    <a:gd name="T2" fmla="*/ 9 w 291"/>
                    <a:gd name="T3" fmla="*/ 0 h 524"/>
                    <a:gd name="T4" fmla="*/ 8 w 291"/>
                    <a:gd name="T5" fmla="*/ 0 h 524"/>
                    <a:gd name="T6" fmla="*/ 6 w 291"/>
                    <a:gd name="T7" fmla="*/ 0 h 524"/>
                    <a:gd name="T8" fmla="*/ 4 w 291"/>
                    <a:gd name="T9" fmla="*/ 0 h 524"/>
                    <a:gd name="T10" fmla="*/ 2 w 291"/>
                    <a:gd name="T11" fmla="*/ 0 h 524"/>
                    <a:gd name="T12" fmla="*/ 1 w 291"/>
                    <a:gd name="T13" fmla="*/ 1 h 524"/>
                    <a:gd name="T14" fmla="*/ 0 w 291"/>
                    <a:gd name="T15" fmla="*/ 3 h 524"/>
                    <a:gd name="T16" fmla="*/ 0 w 291"/>
                    <a:gd name="T17" fmla="*/ 4 h 524"/>
                    <a:gd name="T18" fmla="*/ 0 w 291"/>
                    <a:gd name="T19" fmla="*/ 5 h 524"/>
                    <a:gd name="T20" fmla="*/ 0 w 291"/>
                    <a:gd name="T21" fmla="*/ 6 h 524"/>
                    <a:gd name="T22" fmla="*/ 1 w 291"/>
                    <a:gd name="T23" fmla="*/ 7 h 524"/>
                    <a:gd name="T24" fmla="*/ 1 w 291"/>
                    <a:gd name="T25" fmla="*/ 8 h 524"/>
                    <a:gd name="T26" fmla="*/ 2 w 291"/>
                    <a:gd name="T27" fmla="*/ 9 h 524"/>
                    <a:gd name="T28" fmla="*/ 2 w 291"/>
                    <a:gd name="T29" fmla="*/ 11 h 524"/>
                    <a:gd name="T30" fmla="*/ 2 w 291"/>
                    <a:gd name="T31" fmla="*/ 12 h 524"/>
                    <a:gd name="T32" fmla="*/ 3 w 291"/>
                    <a:gd name="T33" fmla="*/ 13 h 524"/>
                    <a:gd name="T34" fmla="*/ 4 w 291"/>
                    <a:gd name="T35" fmla="*/ 15 h 524"/>
                    <a:gd name="T36" fmla="*/ 4 w 291"/>
                    <a:gd name="T37" fmla="*/ 16 h 524"/>
                    <a:gd name="T38" fmla="*/ 5 w 291"/>
                    <a:gd name="T39" fmla="*/ 18 h 524"/>
                    <a:gd name="T40" fmla="*/ 6 w 291"/>
                    <a:gd name="T41" fmla="*/ 19 h 524"/>
                    <a:gd name="T42" fmla="*/ 7 w 291"/>
                    <a:gd name="T43" fmla="*/ 20 h 524"/>
                    <a:gd name="T44" fmla="*/ 8 w 291"/>
                    <a:gd name="T45" fmla="*/ 22 h 524"/>
                    <a:gd name="T46" fmla="*/ 8 w 291"/>
                    <a:gd name="T47" fmla="*/ 23 h 524"/>
                    <a:gd name="T48" fmla="*/ 9 w 291"/>
                    <a:gd name="T49" fmla="*/ 25 h 524"/>
                    <a:gd name="T50" fmla="*/ 10 w 291"/>
                    <a:gd name="T51" fmla="*/ 26 h 524"/>
                    <a:gd name="T52" fmla="*/ 11 w 291"/>
                    <a:gd name="T53" fmla="*/ 27 h 524"/>
                    <a:gd name="T54" fmla="*/ 12 w 291"/>
                    <a:gd name="T55" fmla="*/ 29 h 524"/>
                    <a:gd name="T56" fmla="*/ 12 w 291"/>
                    <a:gd name="T57" fmla="*/ 30 h 524"/>
                    <a:gd name="T58" fmla="*/ 13 w 291"/>
                    <a:gd name="T59" fmla="*/ 31 h 524"/>
                    <a:gd name="T60" fmla="*/ 14 w 291"/>
                    <a:gd name="T61" fmla="*/ 32 h 524"/>
                    <a:gd name="T62" fmla="*/ 15 w 291"/>
                    <a:gd name="T63" fmla="*/ 34 h 524"/>
                    <a:gd name="T64" fmla="*/ 16 w 291"/>
                    <a:gd name="T65" fmla="*/ 35 h 524"/>
                    <a:gd name="T66" fmla="*/ 18 w 291"/>
                    <a:gd name="T67" fmla="*/ 36 h 524"/>
                    <a:gd name="T68" fmla="*/ 19 w 291"/>
                    <a:gd name="T69" fmla="*/ 37 h 524"/>
                    <a:gd name="T70" fmla="*/ 20 w 291"/>
                    <a:gd name="T71" fmla="*/ 37 h 524"/>
                    <a:gd name="T72" fmla="*/ 21 w 291"/>
                    <a:gd name="T73" fmla="*/ 36 h 524"/>
                    <a:gd name="T74" fmla="*/ 21 w 291"/>
                    <a:gd name="T75" fmla="*/ 35 h 524"/>
                    <a:gd name="T76" fmla="*/ 21 w 291"/>
                    <a:gd name="T77" fmla="*/ 34 h 524"/>
                    <a:gd name="T78" fmla="*/ 21 w 291"/>
                    <a:gd name="T79" fmla="*/ 33 h 524"/>
                    <a:gd name="T80" fmla="*/ 21 w 291"/>
                    <a:gd name="T81" fmla="*/ 32 h 524"/>
                    <a:gd name="T82" fmla="*/ 21 w 291"/>
                    <a:gd name="T83" fmla="*/ 30 h 524"/>
                    <a:gd name="T84" fmla="*/ 20 w 291"/>
                    <a:gd name="T85" fmla="*/ 29 h 524"/>
                    <a:gd name="T86" fmla="*/ 20 w 291"/>
                    <a:gd name="T87" fmla="*/ 28 h 524"/>
                    <a:gd name="T88" fmla="*/ 20 w 291"/>
                    <a:gd name="T89" fmla="*/ 26 h 524"/>
                    <a:gd name="T90" fmla="*/ 19 w 291"/>
                    <a:gd name="T91" fmla="*/ 25 h 524"/>
                    <a:gd name="T92" fmla="*/ 18 w 291"/>
                    <a:gd name="T93" fmla="*/ 23 h 524"/>
                    <a:gd name="T94" fmla="*/ 18 w 291"/>
                    <a:gd name="T95" fmla="*/ 22 h 524"/>
                    <a:gd name="T96" fmla="*/ 18 w 291"/>
                    <a:gd name="T97" fmla="*/ 20 h 524"/>
                    <a:gd name="T98" fmla="*/ 17 w 291"/>
                    <a:gd name="T99" fmla="*/ 18 h 524"/>
                    <a:gd name="T100" fmla="*/ 16 w 291"/>
                    <a:gd name="T101" fmla="*/ 17 h 524"/>
                    <a:gd name="T102" fmla="*/ 16 w 291"/>
                    <a:gd name="T103" fmla="*/ 15 h 524"/>
                    <a:gd name="T104" fmla="*/ 15 w 291"/>
                    <a:gd name="T105" fmla="*/ 14 h 524"/>
                    <a:gd name="T106" fmla="*/ 15 w 291"/>
                    <a:gd name="T107" fmla="*/ 12 h 524"/>
                    <a:gd name="T108" fmla="*/ 14 w 291"/>
                    <a:gd name="T109" fmla="*/ 10 h 524"/>
                    <a:gd name="T110" fmla="*/ 13 w 291"/>
                    <a:gd name="T111" fmla="*/ 9 h 524"/>
                    <a:gd name="T112" fmla="*/ 13 w 291"/>
                    <a:gd name="T113" fmla="*/ 8 h 524"/>
                    <a:gd name="T114" fmla="*/ 12 w 291"/>
                    <a:gd name="T115" fmla="*/ 6 h 524"/>
                    <a:gd name="T116" fmla="*/ 12 w 291"/>
                    <a:gd name="T117" fmla="*/ 5 h 524"/>
                    <a:gd name="T118" fmla="*/ 11 w 291"/>
                    <a:gd name="T119" fmla="*/ 4 h 524"/>
                    <a:gd name="T120" fmla="*/ 11 w 291"/>
                    <a:gd name="T121" fmla="*/ 3 h 524"/>
                    <a:gd name="T122" fmla="*/ 10 w 291"/>
                    <a:gd name="T123" fmla="*/ 1 h 524"/>
                    <a:gd name="T124" fmla="*/ 10 w 291"/>
                    <a:gd name="T125" fmla="*/ 1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91" h="524">
                      <a:moveTo>
                        <a:pt x="140" y="9"/>
                      </a:moveTo>
                      <a:lnTo>
                        <a:pt x="133" y="9"/>
                      </a:lnTo>
                      <a:lnTo>
                        <a:pt x="131" y="5"/>
                      </a:lnTo>
                      <a:lnTo>
                        <a:pt x="123" y="5"/>
                      </a:lnTo>
                      <a:lnTo>
                        <a:pt x="116" y="2"/>
                      </a:lnTo>
                      <a:lnTo>
                        <a:pt x="104" y="0"/>
                      </a:lnTo>
                      <a:lnTo>
                        <a:pt x="93" y="0"/>
                      </a:lnTo>
                      <a:lnTo>
                        <a:pt x="80" y="0"/>
                      </a:lnTo>
                      <a:lnTo>
                        <a:pt x="68" y="0"/>
                      </a:lnTo>
                      <a:lnTo>
                        <a:pt x="55" y="0"/>
                      </a:lnTo>
                      <a:lnTo>
                        <a:pt x="44" y="2"/>
                      </a:lnTo>
                      <a:lnTo>
                        <a:pt x="34" y="5"/>
                      </a:lnTo>
                      <a:lnTo>
                        <a:pt x="25" y="13"/>
                      </a:lnTo>
                      <a:lnTo>
                        <a:pt x="15" y="21"/>
                      </a:lnTo>
                      <a:lnTo>
                        <a:pt x="7" y="36"/>
                      </a:lnTo>
                      <a:lnTo>
                        <a:pt x="6" y="38"/>
                      </a:lnTo>
                      <a:lnTo>
                        <a:pt x="0" y="49"/>
                      </a:lnTo>
                      <a:lnTo>
                        <a:pt x="0" y="55"/>
                      </a:lnTo>
                      <a:lnTo>
                        <a:pt x="0" y="62"/>
                      </a:lnTo>
                      <a:lnTo>
                        <a:pt x="0" y="72"/>
                      </a:lnTo>
                      <a:lnTo>
                        <a:pt x="6" y="83"/>
                      </a:lnTo>
                      <a:lnTo>
                        <a:pt x="6" y="91"/>
                      </a:lnTo>
                      <a:lnTo>
                        <a:pt x="7" y="99"/>
                      </a:lnTo>
                      <a:lnTo>
                        <a:pt x="7" y="104"/>
                      </a:lnTo>
                      <a:lnTo>
                        <a:pt x="15" y="112"/>
                      </a:lnTo>
                      <a:lnTo>
                        <a:pt x="15" y="118"/>
                      </a:lnTo>
                      <a:lnTo>
                        <a:pt x="15" y="125"/>
                      </a:lnTo>
                      <a:lnTo>
                        <a:pt x="21" y="131"/>
                      </a:lnTo>
                      <a:lnTo>
                        <a:pt x="25" y="144"/>
                      </a:lnTo>
                      <a:lnTo>
                        <a:pt x="26" y="152"/>
                      </a:lnTo>
                      <a:lnTo>
                        <a:pt x="32" y="161"/>
                      </a:lnTo>
                      <a:lnTo>
                        <a:pt x="34" y="169"/>
                      </a:lnTo>
                      <a:lnTo>
                        <a:pt x="40" y="180"/>
                      </a:lnTo>
                      <a:lnTo>
                        <a:pt x="40" y="188"/>
                      </a:lnTo>
                      <a:lnTo>
                        <a:pt x="47" y="197"/>
                      </a:lnTo>
                      <a:lnTo>
                        <a:pt x="51" y="211"/>
                      </a:lnTo>
                      <a:lnTo>
                        <a:pt x="55" y="216"/>
                      </a:lnTo>
                      <a:lnTo>
                        <a:pt x="61" y="230"/>
                      </a:lnTo>
                      <a:lnTo>
                        <a:pt x="63" y="235"/>
                      </a:lnTo>
                      <a:lnTo>
                        <a:pt x="70" y="249"/>
                      </a:lnTo>
                      <a:lnTo>
                        <a:pt x="76" y="260"/>
                      </a:lnTo>
                      <a:lnTo>
                        <a:pt x="80" y="270"/>
                      </a:lnTo>
                      <a:lnTo>
                        <a:pt x="87" y="279"/>
                      </a:lnTo>
                      <a:lnTo>
                        <a:pt x="91" y="289"/>
                      </a:lnTo>
                      <a:lnTo>
                        <a:pt x="97" y="300"/>
                      </a:lnTo>
                      <a:lnTo>
                        <a:pt x="104" y="310"/>
                      </a:lnTo>
                      <a:lnTo>
                        <a:pt x="112" y="321"/>
                      </a:lnTo>
                      <a:lnTo>
                        <a:pt x="116" y="332"/>
                      </a:lnTo>
                      <a:lnTo>
                        <a:pt x="123" y="346"/>
                      </a:lnTo>
                      <a:lnTo>
                        <a:pt x="127" y="353"/>
                      </a:lnTo>
                      <a:lnTo>
                        <a:pt x="133" y="365"/>
                      </a:lnTo>
                      <a:lnTo>
                        <a:pt x="140" y="372"/>
                      </a:lnTo>
                      <a:lnTo>
                        <a:pt x="146" y="382"/>
                      </a:lnTo>
                      <a:lnTo>
                        <a:pt x="150" y="389"/>
                      </a:lnTo>
                      <a:lnTo>
                        <a:pt x="159" y="401"/>
                      </a:lnTo>
                      <a:lnTo>
                        <a:pt x="163" y="408"/>
                      </a:lnTo>
                      <a:lnTo>
                        <a:pt x="169" y="420"/>
                      </a:lnTo>
                      <a:lnTo>
                        <a:pt x="173" y="429"/>
                      </a:lnTo>
                      <a:lnTo>
                        <a:pt x="180" y="431"/>
                      </a:lnTo>
                      <a:lnTo>
                        <a:pt x="186" y="443"/>
                      </a:lnTo>
                      <a:lnTo>
                        <a:pt x="192" y="452"/>
                      </a:lnTo>
                      <a:lnTo>
                        <a:pt x="199" y="458"/>
                      </a:lnTo>
                      <a:lnTo>
                        <a:pt x="203" y="465"/>
                      </a:lnTo>
                      <a:lnTo>
                        <a:pt x="209" y="475"/>
                      </a:lnTo>
                      <a:lnTo>
                        <a:pt x="217" y="481"/>
                      </a:lnTo>
                      <a:lnTo>
                        <a:pt x="226" y="492"/>
                      </a:lnTo>
                      <a:lnTo>
                        <a:pt x="236" y="500"/>
                      </a:lnTo>
                      <a:lnTo>
                        <a:pt x="247" y="511"/>
                      </a:lnTo>
                      <a:lnTo>
                        <a:pt x="255" y="515"/>
                      </a:lnTo>
                      <a:lnTo>
                        <a:pt x="262" y="522"/>
                      </a:lnTo>
                      <a:lnTo>
                        <a:pt x="272" y="524"/>
                      </a:lnTo>
                      <a:lnTo>
                        <a:pt x="279" y="524"/>
                      </a:lnTo>
                      <a:lnTo>
                        <a:pt x="285" y="524"/>
                      </a:lnTo>
                      <a:lnTo>
                        <a:pt x="285" y="515"/>
                      </a:lnTo>
                      <a:lnTo>
                        <a:pt x="291" y="507"/>
                      </a:lnTo>
                      <a:lnTo>
                        <a:pt x="291" y="498"/>
                      </a:lnTo>
                      <a:lnTo>
                        <a:pt x="291" y="488"/>
                      </a:lnTo>
                      <a:lnTo>
                        <a:pt x="291" y="481"/>
                      </a:lnTo>
                      <a:lnTo>
                        <a:pt x="291" y="475"/>
                      </a:lnTo>
                      <a:lnTo>
                        <a:pt x="291" y="465"/>
                      </a:lnTo>
                      <a:lnTo>
                        <a:pt x="291" y="458"/>
                      </a:lnTo>
                      <a:lnTo>
                        <a:pt x="289" y="448"/>
                      </a:lnTo>
                      <a:lnTo>
                        <a:pt x="285" y="439"/>
                      </a:lnTo>
                      <a:lnTo>
                        <a:pt x="285" y="431"/>
                      </a:lnTo>
                      <a:lnTo>
                        <a:pt x="285" y="425"/>
                      </a:lnTo>
                      <a:lnTo>
                        <a:pt x="283" y="416"/>
                      </a:lnTo>
                      <a:lnTo>
                        <a:pt x="279" y="401"/>
                      </a:lnTo>
                      <a:lnTo>
                        <a:pt x="279" y="393"/>
                      </a:lnTo>
                      <a:lnTo>
                        <a:pt x="275" y="382"/>
                      </a:lnTo>
                      <a:lnTo>
                        <a:pt x="272" y="372"/>
                      </a:lnTo>
                      <a:lnTo>
                        <a:pt x="268" y="365"/>
                      </a:lnTo>
                      <a:lnTo>
                        <a:pt x="262" y="349"/>
                      </a:lnTo>
                      <a:lnTo>
                        <a:pt x="262" y="342"/>
                      </a:lnTo>
                      <a:lnTo>
                        <a:pt x="255" y="327"/>
                      </a:lnTo>
                      <a:lnTo>
                        <a:pt x="253" y="315"/>
                      </a:lnTo>
                      <a:lnTo>
                        <a:pt x="247" y="306"/>
                      </a:lnTo>
                      <a:lnTo>
                        <a:pt x="247" y="292"/>
                      </a:lnTo>
                      <a:lnTo>
                        <a:pt x="243" y="285"/>
                      </a:lnTo>
                      <a:lnTo>
                        <a:pt x="239" y="273"/>
                      </a:lnTo>
                      <a:lnTo>
                        <a:pt x="236" y="260"/>
                      </a:lnTo>
                      <a:lnTo>
                        <a:pt x="232" y="249"/>
                      </a:lnTo>
                      <a:lnTo>
                        <a:pt x="228" y="235"/>
                      </a:lnTo>
                      <a:lnTo>
                        <a:pt x="222" y="228"/>
                      </a:lnTo>
                      <a:lnTo>
                        <a:pt x="217" y="213"/>
                      </a:lnTo>
                      <a:lnTo>
                        <a:pt x="217" y="205"/>
                      </a:lnTo>
                      <a:lnTo>
                        <a:pt x="209" y="194"/>
                      </a:lnTo>
                      <a:lnTo>
                        <a:pt x="203" y="180"/>
                      </a:lnTo>
                      <a:lnTo>
                        <a:pt x="203" y="171"/>
                      </a:lnTo>
                      <a:lnTo>
                        <a:pt x="196" y="161"/>
                      </a:lnTo>
                      <a:lnTo>
                        <a:pt x="192" y="148"/>
                      </a:lnTo>
                      <a:lnTo>
                        <a:pt x="190" y="137"/>
                      </a:lnTo>
                      <a:lnTo>
                        <a:pt x="182" y="127"/>
                      </a:lnTo>
                      <a:lnTo>
                        <a:pt x="180" y="118"/>
                      </a:lnTo>
                      <a:lnTo>
                        <a:pt x="175" y="108"/>
                      </a:lnTo>
                      <a:lnTo>
                        <a:pt x="173" y="99"/>
                      </a:lnTo>
                      <a:lnTo>
                        <a:pt x="169" y="91"/>
                      </a:lnTo>
                      <a:lnTo>
                        <a:pt x="167" y="83"/>
                      </a:lnTo>
                      <a:lnTo>
                        <a:pt x="163" y="76"/>
                      </a:lnTo>
                      <a:lnTo>
                        <a:pt x="159" y="64"/>
                      </a:lnTo>
                      <a:lnTo>
                        <a:pt x="156" y="57"/>
                      </a:lnTo>
                      <a:lnTo>
                        <a:pt x="154" y="51"/>
                      </a:lnTo>
                      <a:lnTo>
                        <a:pt x="146" y="38"/>
                      </a:lnTo>
                      <a:lnTo>
                        <a:pt x="146" y="28"/>
                      </a:lnTo>
                      <a:lnTo>
                        <a:pt x="140" y="21"/>
                      </a:lnTo>
                      <a:lnTo>
                        <a:pt x="140" y="13"/>
                      </a:lnTo>
                      <a:lnTo>
                        <a:pt x="140" y="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1610" name="Text Box 106"/>
              <p:cNvSpPr txBox="1">
                <a:spLocks noChangeArrowheads="1"/>
              </p:cNvSpPr>
              <p:nvPr/>
            </p:nvSpPr>
            <p:spPr bwMode="auto">
              <a:xfrm>
                <a:off x="3024" y="3576"/>
                <a:ext cx="6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sz="1000" b="1">
                    <a:solidFill>
                      <a:schemeClr val="bg2"/>
                    </a:solidFill>
                    <a:effectLst>
                      <a:outerShdw blurRad="38100" dist="38100" dir="2700000" algn="tl">
                        <a:srgbClr val="FFFFFF"/>
                      </a:outerShdw>
                    </a:effectLst>
                    <a:latin typeface="Times"/>
                    <a:cs typeface="Arial" charset="0"/>
                  </a:rPr>
                  <a:t>CT Time server</a:t>
                </a:r>
              </a:p>
            </p:txBody>
          </p:sp>
        </p:grpSp>
      </p:grpSp>
      <p:sp>
        <p:nvSpPr>
          <p:cNvPr id="21611" name="Freeform 107"/>
          <p:cNvSpPr>
            <a:spLocks/>
          </p:cNvSpPr>
          <p:nvPr/>
        </p:nvSpPr>
        <p:spPr bwMode="auto">
          <a:xfrm>
            <a:off x="3121025" y="3460750"/>
            <a:ext cx="1092200" cy="2054225"/>
          </a:xfrm>
          <a:custGeom>
            <a:avLst/>
            <a:gdLst>
              <a:gd name="T0" fmla="*/ 1092200 w 807"/>
              <a:gd name="T1" fmla="*/ 0 h 1294"/>
              <a:gd name="T2" fmla="*/ 0 w 807"/>
              <a:gd name="T3" fmla="*/ 7938 h 1294"/>
              <a:gd name="T4" fmla="*/ 0 w 807"/>
              <a:gd name="T5" fmla="*/ 2054225 h 1294"/>
              <a:gd name="T6" fmla="*/ 358653 w 807"/>
              <a:gd name="T7" fmla="*/ 2054225 h 12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7" h="1294">
                <a:moveTo>
                  <a:pt x="807" y="0"/>
                </a:moveTo>
                <a:lnTo>
                  <a:pt x="0" y="5"/>
                </a:lnTo>
                <a:lnTo>
                  <a:pt x="0" y="1294"/>
                </a:lnTo>
                <a:lnTo>
                  <a:pt x="265" y="1294"/>
                </a:lnTo>
              </a:path>
            </a:pathLst>
          </a:custGeom>
          <a:noFill/>
          <a:ln w="57150" cmpd="sng">
            <a:solidFill>
              <a:srgbClr val="FF66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2" name="Freeform 108"/>
          <p:cNvSpPr>
            <a:spLocks/>
          </p:cNvSpPr>
          <p:nvPr/>
        </p:nvSpPr>
        <p:spPr bwMode="auto">
          <a:xfrm>
            <a:off x="4114800" y="4343400"/>
            <a:ext cx="4389438" cy="1828800"/>
          </a:xfrm>
          <a:custGeom>
            <a:avLst/>
            <a:gdLst>
              <a:gd name="T0" fmla="*/ 4389438 w 1430"/>
              <a:gd name="T1" fmla="*/ 0 h 741"/>
              <a:gd name="T2" fmla="*/ 4380229 w 1430"/>
              <a:gd name="T3" fmla="*/ 1828800 h 741"/>
              <a:gd name="T4" fmla="*/ 0 w 1430"/>
              <a:gd name="T5" fmla="*/ 1828800 h 741"/>
              <a:gd name="T6" fmla="*/ 0 w 1430"/>
              <a:gd name="T7" fmla="*/ 1589402 h 7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0" h="741">
                <a:moveTo>
                  <a:pt x="1430" y="0"/>
                </a:moveTo>
                <a:lnTo>
                  <a:pt x="1427" y="741"/>
                </a:lnTo>
                <a:lnTo>
                  <a:pt x="0" y="741"/>
                </a:lnTo>
                <a:lnTo>
                  <a:pt x="0" y="644"/>
                </a:lnTo>
              </a:path>
            </a:pathLst>
          </a:custGeom>
          <a:noFill/>
          <a:ln w="57150" cap="flat" cmpd="sng">
            <a:solidFill>
              <a:srgbClr val="FF66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4" name="Line 110"/>
          <p:cNvSpPr>
            <a:spLocks noChangeShapeType="1"/>
          </p:cNvSpPr>
          <p:nvPr/>
        </p:nvSpPr>
        <p:spPr bwMode="auto">
          <a:xfrm>
            <a:off x="4416425" y="5564188"/>
            <a:ext cx="388938" cy="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5" name="Text Box 111"/>
          <p:cNvSpPr txBox="1">
            <a:spLocks noChangeArrowheads="1"/>
          </p:cNvSpPr>
          <p:nvPr/>
        </p:nvSpPr>
        <p:spPr bwMode="auto">
          <a:xfrm>
            <a:off x="4292600" y="5356225"/>
            <a:ext cx="654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en-US" sz="1000">
                <a:solidFill>
                  <a:srgbClr val="FF6600"/>
                </a:solidFill>
                <a:effectLst>
                  <a:outerShdw blurRad="38100" dist="38100" dir="2700000" algn="tl">
                    <a:srgbClr val="000000"/>
                  </a:outerShdw>
                </a:effectLst>
                <a:latin typeface="GE Inspira" pitchFamily="34" charset="0"/>
                <a:cs typeface="Arial" charset="0"/>
              </a:rPr>
              <a:t>Maintain</a:t>
            </a:r>
          </a:p>
          <a:p>
            <a:pPr algn="ctr" eaLnBrk="0" hangingPunct="0">
              <a:defRPr/>
            </a:pPr>
            <a:r>
              <a:rPr lang="en-US" sz="1000">
                <a:solidFill>
                  <a:srgbClr val="FF6600"/>
                </a:solidFill>
                <a:effectLst>
                  <a:outerShdw blurRad="38100" dist="38100" dir="2700000" algn="tl">
                    <a:srgbClr val="000000"/>
                  </a:outerShdw>
                </a:effectLst>
                <a:latin typeface="GE Inspira" pitchFamily="34" charset="0"/>
                <a:cs typeface="Arial" charset="0"/>
              </a:rPr>
              <a:t>Time</a:t>
            </a:r>
          </a:p>
        </p:txBody>
      </p:sp>
      <p:sp>
        <p:nvSpPr>
          <p:cNvPr id="21616" name="Line 112"/>
          <p:cNvSpPr>
            <a:spLocks noChangeShapeType="1"/>
          </p:cNvSpPr>
          <p:nvPr/>
        </p:nvSpPr>
        <p:spPr bwMode="auto">
          <a:xfrm flipH="1">
            <a:off x="5864225" y="4972050"/>
            <a:ext cx="817563" cy="53975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17" name="Text Box 113"/>
          <p:cNvSpPr txBox="1">
            <a:spLocks noChangeArrowheads="1"/>
          </p:cNvSpPr>
          <p:nvPr/>
        </p:nvSpPr>
        <p:spPr bwMode="auto">
          <a:xfrm>
            <a:off x="5854700" y="5203825"/>
            <a:ext cx="654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en-US" sz="1000">
                <a:solidFill>
                  <a:srgbClr val="FF6600"/>
                </a:solidFill>
                <a:effectLst>
                  <a:outerShdw blurRad="38100" dist="38100" dir="2700000" algn="tl">
                    <a:srgbClr val="000000"/>
                  </a:outerShdw>
                </a:effectLst>
                <a:latin typeface="GE Inspira" pitchFamily="34" charset="0"/>
                <a:cs typeface="Arial" charset="0"/>
              </a:rPr>
              <a:t>Maintain</a:t>
            </a:r>
          </a:p>
          <a:p>
            <a:pPr algn="ctr" eaLnBrk="0" hangingPunct="0">
              <a:defRPr/>
            </a:pPr>
            <a:r>
              <a:rPr lang="en-US" sz="1000">
                <a:solidFill>
                  <a:srgbClr val="FF6600"/>
                </a:solidFill>
                <a:effectLst>
                  <a:outerShdw blurRad="38100" dist="38100" dir="2700000" algn="tl">
                    <a:srgbClr val="000000"/>
                  </a:outerShdw>
                </a:effectLst>
                <a:latin typeface="GE Inspira" pitchFamily="34" charset="0"/>
                <a:cs typeface="Arial" charset="0"/>
              </a:rPr>
              <a:t>Time</a:t>
            </a:r>
          </a:p>
        </p:txBody>
      </p:sp>
      <p:sp>
        <p:nvSpPr>
          <p:cNvPr id="21618" name="Freeform 114"/>
          <p:cNvSpPr>
            <a:spLocks/>
          </p:cNvSpPr>
          <p:nvPr/>
        </p:nvSpPr>
        <p:spPr bwMode="auto">
          <a:xfrm>
            <a:off x="4546600" y="3803650"/>
            <a:ext cx="987425" cy="1377950"/>
          </a:xfrm>
          <a:custGeom>
            <a:avLst/>
            <a:gdLst>
              <a:gd name="T0" fmla="*/ 2032 w 486"/>
              <a:gd name="T1" fmla="*/ 0 h 868"/>
              <a:gd name="T2" fmla="*/ 0 w 486"/>
              <a:gd name="T3" fmla="*/ 742950 h 868"/>
              <a:gd name="T4" fmla="*/ 812695 w 486"/>
              <a:gd name="T5" fmla="*/ 831850 h 868"/>
              <a:gd name="T6" fmla="*/ 987425 w 486"/>
              <a:gd name="T7" fmla="*/ 1377950 h 8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6" h="868">
                <a:moveTo>
                  <a:pt x="1" y="0"/>
                </a:moveTo>
                <a:lnTo>
                  <a:pt x="0" y="468"/>
                </a:lnTo>
                <a:lnTo>
                  <a:pt x="400" y="524"/>
                </a:lnTo>
                <a:lnTo>
                  <a:pt x="486" y="868"/>
                </a:lnTo>
              </a:path>
            </a:pathLst>
          </a:custGeom>
          <a:noFill/>
          <a:ln w="9525">
            <a:solidFill>
              <a:srgbClr val="FF66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620" name="Freeform 116"/>
          <p:cNvSpPr>
            <a:spLocks/>
          </p:cNvSpPr>
          <p:nvPr/>
        </p:nvSpPr>
        <p:spPr bwMode="auto">
          <a:xfrm flipH="1">
            <a:off x="2362200" y="4800600"/>
            <a:ext cx="1066800" cy="838200"/>
          </a:xfrm>
          <a:custGeom>
            <a:avLst/>
            <a:gdLst>
              <a:gd name="T0" fmla="*/ 1066800 w 1430"/>
              <a:gd name="T1" fmla="*/ 0 h 741"/>
              <a:gd name="T2" fmla="*/ 1064562 w 1430"/>
              <a:gd name="T3" fmla="*/ 838200 h 741"/>
              <a:gd name="T4" fmla="*/ 0 w 1430"/>
              <a:gd name="T5" fmla="*/ 838200 h 741"/>
              <a:gd name="T6" fmla="*/ 0 w 1430"/>
              <a:gd name="T7" fmla="*/ 728476 h 7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0" h="741">
                <a:moveTo>
                  <a:pt x="1430" y="0"/>
                </a:moveTo>
                <a:lnTo>
                  <a:pt x="1427" y="741"/>
                </a:lnTo>
                <a:lnTo>
                  <a:pt x="0" y="741"/>
                </a:lnTo>
                <a:lnTo>
                  <a:pt x="0" y="644"/>
                </a:lnTo>
              </a:path>
            </a:pathLst>
          </a:custGeom>
          <a:noFill/>
          <a:ln w="57150" cmpd="sng">
            <a:solidFill>
              <a:srgbClr val="FF66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621" name="Group 117"/>
          <p:cNvGrpSpPr>
            <a:grpSpLocks/>
          </p:cNvGrpSpPr>
          <p:nvPr/>
        </p:nvGrpSpPr>
        <p:grpSpPr bwMode="auto">
          <a:xfrm>
            <a:off x="2463800" y="4762500"/>
            <a:ext cx="3009900" cy="419100"/>
            <a:chOff x="1552" y="3000"/>
            <a:chExt cx="1728" cy="264"/>
          </a:xfrm>
        </p:grpSpPr>
        <p:sp>
          <p:nvSpPr>
            <p:cNvPr id="32822" name="Line 118"/>
            <p:cNvSpPr>
              <a:spLocks noChangeShapeType="1"/>
            </p:cNvSpPr>
            <p:nvPr/>
          </p:nvSpPr>
          <p:spPr bwMode="auto">
            <a:xfrm>
              <a:off x="1848" y="3184"/>
              <a:ext cx="128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23" name="Line 119"/>
            <p:cNvSpPr>
              <a:spLocks noChangeShapeType="1"/>
            </p:cNvSpPr>
            <p:nvPr/>
          </p:nvSpPr>
          <p:spPr bwMode="auto">
            <a:xfrm flipH="1" flipV="1">
              <a:off x="1552" y="3000"/>
              <a:ext cx="304" cy="1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24" name="Line 120"/>
            <p:cNvSpPr>
              <a:spLocks noChangeShapeType="1"/>
            </p:cNvSpPr>
            <p:nvPr/>
          </p:nvSpPr>
          <p:spPr bwMode="auto">
            <a:xfrm>
              <a:off x="3120" y="3176"/>
              <a:ext cx="160" cy="88"/>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625" name="Text Box 121"/>
          <p:cNvSpPr txBox="1">
            <a:spLocks noChangeArrowheads="1"/>
          </p:cNvSpPr>
          <p:nvPr/>
        </p:nvSpPr>
        <p:spPr bwMode="auto">
          <a:xfrm>
            <a:off x="5072063" y="4837113"/>
            <a:ext cx="11001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defRPr/>
            </a:pPr>
            <a:r>
              <a:rPr lang="en-US" sz="1000">
                <a:solidFill>
                  <a:srgbClr val="FF6600"/>
                </a:solidFill>
                <a:effectLst>
                  <a:outerShdw blurRad="38100" dist="38100" dir="2700000" algn="tl">
                    <a:srgbClr val="000000"/>
                  </a:outerShdw>
                </a:effectLst>
                <a:latin typeface="GE Inspira" pitchFamily="34" charset="0"/>
                <a:cs typeface="Arial" charset="0"/>
              </a:rPr>
              <a:t>Maintain Time</a:t>
            </a:r>
          </a:p>
        </p:txBody>
      </p:sp>
      <p:sp>
        <p:nvSpPr>
          <p:cNvPr id="21626" name="Text Box 122"/>
          <p:cNvSpPr txBox="1">
            <a:spLocks noChangeArrowheads="1"/>
          </p:cNvSpPr>
          <p:nvPr/>
        </p:nvSpPr>
        <p:spPr bwMode="auto">
          <a:xfrm>
            <a:off x="7154863" y="4732338"/>
            <a:ext cx="15065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000" b="1">
                <a:solidFill>
                  <a:schemeClr val="bg2"/>
                </a:solidFill>
                <a:latin typeface="GE Inspira" pitchFamily="34" charset="0"/>
              </a:rPr>
              <a:t>Provide &amp; Register Docs</a:t>
            </a:r>
          </a:p>
        </p:txBody>
      </p:sp>
      <p:grpSp>
        <p:nvGrpSpPr>
          <p:cNvPr id="21627" name="Group 123"/>
          <p:cNvGrpSpPr>
            <a:grpSpLocks/>
          </p:cNvGrpSpPr>
          <p:nvPr/>
        </p:nvGrpSpPr>
        <p:grpSpPr bwMode="auto">
          <a:xfrm>
            <a:off x="2705100" y="1955800"/>
            <a:ext cx="2895600" cy="3225800"/>
            <a:chOff x="1680" y="1232"/>
            <a:chExt cx="1969" cy="2032"/>
          </a:xfrm>
        </p:grpSpPr>
        <p:sp>
          <p:nvSpPr>
            <p:cNvPr id="32820" name="Line 124"/>
            <p:cNvSpPr>
              <a:spLocks noChangeShapeType="1"/>
            </p:cNvSpPr>
            <p:nvPr/>
          </p:nvSpPr>
          <p:spPr bwMode="auto">
            <a:xfrm>
              <a:off x="1680" y="1240"/>
              <a:ext cx="1969" cy="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821" name="Line 125"/>
            <p:cNvSpPr>
              <a:spLocks noChangeShapeType="1"/>
            </p:cNvSpPr>
            <p:nvPr/>
          </p:nvSpPr>
          <p:spPr bwMode="auto">
            <a:xfrm>
              <a:off x="3640" y="1232"/>
              <a:ext cx="8" cy="2032"/>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631" name="Freeform 127"/>
          <p:cNvSpPr>
            <a:spLocks/>
          </p:cNvSpPr>
          <p:nvPr/>
        </p:nvSpPr>
        <p:spPr bwMode="auto">
          <a:xfrm>
            <a:off x="4267200" y="4953000"/>
            <a:ext cx="2514600" cy="1066800"/>
          </a:xfrm>
          <a:custGeom>
            <a:avLst/>
            <a:gdLst>
              <a:gd name="T0" fmla="*/ 2514600 w 1430"/>
              <a:gd name="T1" fmla="*/ 0 h 741"/>
              <a:gd name="T2" fmla="*/ 2509325 w 1430"/>
              <a:gd name="T3" fmla="*/ 1066800 h 741"/>
              <a:gd name="T4" fmla="*/ 0 w 1430"/>
              <a:gd name="T5" fmla="*/ 1066800 h 741"/>
              <a:gd name="T6" fmla="*/ 0 w 1430"/>
              <a:gd name="T7" fmla="*/ 927151 h 7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0" h="741">
                <a:moveTo>
                  <a:pt x="1430" y="0"/>
                </a:moveTo>
                <a:lnTo>
                  <a:pt x="1427" y="741"/>
                </a:lnTo>
                <a:lnTo>
                  <a:pt x="0" y="741"/>
                </a:lnTo>
                <a:lnTo>
                  <a:pt x="0" y="644"/>
                </a:lnTo>
              </a:path>
            </a:pathLst>
          </a:custGeom>
          <a:noFill/>
          <a:ln w="57150" cap="flat" cmpd="sng">
            <a:solidFill>
              <a:srgbClr val="FF66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1636" name="Group 132"/>
          <p:cNvGrpSpPr>
            <a:grpSpLocks/>
          </p:cNvGrpSpPr>
          <p:nvPr/>
        </p:nvGrpSpPr>
        <p:grpSpPr bwMode="auto">
          <a:xfrm>
            <a:off x="2286000" y="2870200"/>
            <a:ext cx="4765675" cy="2082800"/>
            <a:chOff x="1440" y="1808"/>
            <a:chExt cx="3002" cy="1312"/>
          </a:xfrm>
        </p:grpSpPr>
        <p:pic>
          <p:nvPicPr>
            <p:cNvPr id="32816" name="Picture 133" descr="BS00103_"/>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68" y="2573"/>
              <a:ext cx="474"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17" name="Picture 134" descr="BS00103_"/>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40" y="1904"/>
              <a:ext cx="474"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18" name="Text Box 135"/>
            <p:cNvSpPr txBox="1">
              <a:spLocks noChangeArrowheads="1"/>
            </p:cNvSpPr>
            <p:nvPr/>
          </p:nvSpPr>
          <p:spPr bwMode="auto">
            <a:xfrm>
              <a:off x="1734" y="1808"/>
              <a:ext cx="6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200" b="1">
                  <a:solidFill>
                    <a:schemeClr val="bg2"/>
                  </a:solidFill>
                  <a:latin typeface="GE Inspira" pitchFamily="34" charset="0"/>
                </a:rPr>
                <a:t>XDS Document Repository</a:t>
              </a:r>
            </a:p>
          </p:txBody>
        </p:sp>
        <p:sp>
          <p:nvSpPr>
            <p:cNvPr id="32819" name="Text Box 136"/>
            <p:cNvSpPr txBox="1">
              <a:spLocks noChangeArrowheads="1"/>
            </p:cNvSpPr>
            <p:nvPr/>
          </p:nvSpPr>
          <p:spPr bwMode="auto">
            <a:xfrm>
              <a:off x="3408" y="2320"/>
              <a:ext cx="63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sz="1200" b="1">
                  <a:solidFill>
                    <a:schemeClr val="bg2"/>
                  </a:solidFill>
                  <a:latin typeface="GE Inspira" pitchFamily="34" charset="0"/>
                </a:rPr>
                <a:t>XDS</a:t>
              </a:r>
              <a:br>
                <a:rPr lang="en-US" sz="1200" b="1">
                  <a:solidFill>
                    <a:schemeClr val="bg2"/>
                  </a:solidFill>
                  <a:latin typeface="GE Inspira" pitchFamily="34" charset="0"/>
                </a:rPr>
              </a:br>
              <a:r>
                <a:rPr lang="en-US" sz="1200" b="1">
                  <a:solidFill>
                    <a:schemeClr val="bg2"/>
                  </a:solidFill>
                  <a:latin typeface="GE Inspira" pitchFamily="34" charset="0"/>
                </a:rPr>
                <a:t>Document Repository</a:t>
              </a:r>
            </a:p>
          </p:txBody>
        </p:sp>
      </p:grpSp>
      <p:sp>
        <p:nvSpPr>
          <p:cNvPr id="129" name="Rectangle 2"/>
          <p:cNvSpPr txBox="1">
            <a:spLocks noChangeArrowheads="1"/>
          </p:cNvSpPr>
          <p:nvPr/>
        </p:nvSpPr>
        <p:spPr bwMode="auto">
          <a:xfrm>
            <a:off x="2590800" y="-152400"/>
            <a:ext cx="6477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b="1">
                <a:solidFill>
                  <a:schemeClr val="bg1"/>
                </a:solidFill>
                <a:latin typeface="+mj-lt"/>
                <a:ea typeface="+mj-ea"/>
                <a:cs typeface="+mj-cs"/>
              </a:defRPr>
            </a:lvl1pPr>
            <a:lvl2pPr algn="r" rtl="0" eaLnBrk="0" fontAlgn="base" hangingPunct="0">
              <a:spcBef>
                <a:spcPct val="0"/>
              </a:spcBef>
              <a:spcAft>
                <a:spcPct val="0"/>
              </a:spcAft>
              <a:defRPr sz="3200" b="1">
                <a:solidFill>
                  <a:schemeClr val="bg1"/>
                </a:solidFill>
                <a:latin typeface="Arial" charset="0"/>
              </a:defRPr>
            </a:lvl2pPr>
            <a:lvl3pPr algn="r" rtl="0" eaLnBrk="0" fontAlgn="base" hangingPunct="0">
              <a:spcBef>
                <a:spcPct val="0"/>
              </a:spcBef>
              <a:spcAft>
                <a:spcPct val="0"/>
              </a:spcAft>
              <a:defRPr sz="3200" b="1">
                <a:solidFill>
                  <a:schemeClr val="bg1"/>
                </a:solidFill>
                <a:latin typeface="Arial" charset="0"/>
              </a:defRPr>
            </a:lvl3pPr>
            <a:lvl4pPr algn="r" rtl="0" eaLnBrk="0" fontAlgn="base" hangingPunct="0">
              <a:spcBef>
                <a:spcPct val="0"/>
              </a:spcBef>
              <a:spcAft>
                <a:spcPct val="0"/>
              </a:spcAft>
              <a:defRPr sz="3200" b="1">
                <a:solidFill>
                  <a:schemeClr val="bg1"/>
                </a:solidFill>
                <a:latin typeface="Arial" charset="0"/>
              </a:defRPr>
            </a:lvl4pPr>
            <a:lvl5pPr algn="r" rtl="0" eaLnBrk="0" fontAlgn="base" hangingPunct="0">
              <a:spcBef>
                <a:spcPct val="0"/>
              </a:spcBef>
              <a:spcAft>
                <a:spcPct val="0"/>
              </a:spcAft>
              <a:defRPr sz="3200" b="1">
                <a:solidFill>
                  <a:schemeClr val="bg1"/>
                </a:solidFill>
                <a:latin typeface="Arial" charset="0"/>
              </a:defRPr>
            </a:lvl5pPr>
            <a:lvl6pPr marL="457200" algn="r" rtl="0" fontAlgn="base">
              <a:spcBef>
                <a:spcPct val="0"/>
              </a:spcBef>
              <a:spcAft>
                <a:spcPct val="0"/>
              </a:spcAft>
              <a:defRPr sz="3200" b="1">
                <a:solidFill>
                  <a:schemeClr val="bg1"/>
                </a:solidFill>
                <a:latin typeface="Arial" charset="0"/>
              </a:defRPr>
            </a:lvl6pPr>
            <a:lvl7pPr marL="914400" algn="r" rtl="0" fontAlgn="base">
              <a:spcBef>
                <a:spcPct val="0"/>
              </a:spcBef>
              <a:spcAft>
                <a:spcPct val="0"/>
              </a:spcAft>
              <a:defRPr sz="3200" b="1">
                <a:solidFill>
                  <a:schemeClr val="bg1"/>
                </a:solidFill>
                <a:latin typeface="Arial" charset="0"/>
              </a:defRPr>
            </a:lvl7pPr>
            <a:lvl8pPr marL="1371600" algn="r" rtl="0" fontAlgn="base">
              <a:spcBef>
                <a:spcPct val="0"/>
              </a:spcBef>
              <a:spcAft>
                <a:spcPct val="0"/>
              </a:spcAft>
              <a:defRPr sz="3200" b="1">
                <a:solidFill>
                  <a:schemeClr val="bg1"/>
                </a:solidFill>
                <a:latin typeface="Arial" charset="0"/>
              </a:defRPr>
            </a:lvl8pPr>
            <a:lvl9pPr marL="1828800" algn="r" rtl="0" fontAlgn="base">
              <a:spcBef>
                <a:spcPct val="0"/>
              </a:spcBef>
              <a:spcAft>
                <a:spcPct val="0"/>
              </a:spcAft>
              <a:defRPr sz="3200" b="1">
                <a:solidFill>
                  <a:schemeClr val="bg1"/>
                </a:solidFill>
                <a:latin typeface="Arial" charset="0"/>
              </a:defRPr>
            </a:lvl9pPr>
          </a:lstStyle>
          <a:p>
            <a:pPr eaLnBrk="1" hangingPunct="1">
              <a:defRPr/>
            </a:pPr>
            <a:r>
              <a:rPr lang="en-US" dirty="0"/>
              <a:t>Centralized</a:t>
            </a:r>
            <a:r>
              <a:rPr lang="en-US" dirty="0">
                <a:solidFill>
                  <a:srgbClr val="FF6600"/>
                </a:solidFill>
              </a:rPr>
              <a:t> </a:t>
            </a:r>
            <a:r>
              <a:rPr lang="en-US" dirty="0"/>
              <a:t>Accountability</a:t>
            </a:r>
          </a:p>
        </p:txBody>
      </p:sp>
      <p:sp>
        <p:nvSpPr>
          <p:cNvPr id="2" name="Date Placeholder 1"/>
          <p:cNvSpPr>
            <a:spLocks noGrp="1"/>
          </p:cNvSpPr>
          <p:nvPr>
            <p:ph type="dt" sz="quarter" idx="10"/>
          </p:nvPr>
        </p:nvSpPr>
        <p:spPr/>
        <p:txBody>
          <a:bodyPr/>
          <a:lstStyle/>
          <a:p>
            <a:fld id="{69FFCB9C-6E30-4CE7-B70B-D1DACB018E82}" type="datetime4">
              <a:rPr lang="en-US" smtClean="0"/>
              <a:t>December 30, 2012</a:t>
            </a:fld>
            <a:endParaRPr lang="en-US"/>
          </a:p>
        </p:txBody>
      </p:sp>
    </p:spTree>
    <p:extLst>
      <p:ext uri="{BB962C8B-B14F-4D97-AF65-F5344CB8AC3E}">
        <p14:creationId xmlns:p14="http://schemas.microsoft.com/office/powerpoint/2010/main" val="2249038126"/>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4294967295"/>
          </p:nvPr>
        </p:nvSpPr>
        <p:spPr>
          <a:xfrm>
            <a:off x="7626350" y="6337300"/>
            <a:ext cx="1295400" cy="457200"/>
          </a:xfrm>
          <a:prstGeom prst="rect">
            <a:avLst/>
          </a:prstGeom>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25828BC-F179-4523-BCD4-45F1503368E2}" type="slidenum">
              <a:rPr lang="en-US">
                <a:latin typeface="Times New Roman" pitchFamily="18" charset="0"/>
              </a:rPr>
              <a:pPr eaLnBrk="1" hangingPunct="1"/>
              <a:t>18</a:t>
            </a:fld>
            <a:endParaRPr lang="en-US">
              <a:latin typeface="Times New Roman" pitchFamily="18" charset="0"/>
            </a:endParaRPr>
          </a:p>
        </p:txBody>
      </p:sp>
      <p:grpSp>
        <p:nvGrpSpPr>
          <p:cNvPr id="33795" name="Group 2"/>
          <p:cNvGrpSpPr>
            <a:grpSpLocks/>
          </p:cNvGrpSpPr>
          <p:nvPr/>
        </p:nvGrpSpPr>
        <p:grpSpPr bwMode="auto">
          <a:xfrm>
            <a:off x="304800" y="914400"/>
            <a:ext cx="8585200" cy="5427662"/>
            <a:chOff x="172" y="661"/>
            <a:chExt cx="5408" cy="3611"/>
          </a:xfrm>
        </p:grpSpPr>
        <p:sp>
          <p:nvSpPr>
            <p:cNvPr id="33981" name="AutoShape 3"/>
            <p:cNvSpPr>
              <a:spLocks noChangeArrowheads="1"/>
            </p:cNvSpPr>
            <p:nvPr/>
          </p:nvSpPr>
          <p:spPr bwMode="auto">
            <a:xfrm>
              <a:off x="172" y="661"/>
              <a:ext cx="5408" cy="3611"/>
            </a:xfrm>
            <a:prstGeom prst="roundRect">
              <a:avLst>
                <a:gd name="adj" fmla="val 3125"/>
              </a:avLst>
            </a:prstGeom>
            <a:solidFill>
              <a:srgbClr val="0000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latin typeface="Times" pitchFamily="18" charset="0"/>
              </a:endParaRPr>
            </a:p>
          </p:txBody>
        </p:sp>
        <p:sp>
          <p:nvSpPr>
            <p:cNvPr id="33982" name="Rectangle 4"/>
            <p:cNvSpPr>
              <a:spLocks noChangeArrowheads="1"/>
            </p:cNvSpPr>
            <p:nvPr/>
          </p:nvSpPr>
          <p:spPr bwMode="auto">
            <a:xfrm>
              <a:off x="1737" y="4106"/>
              <a:ext cx="2299" cy="166"/>
            </a:xfrm>
            <a:prstGeom prst="rect">
              <a:avLst/>
            </a:prstGeom>
            <a:solidFill>
              <a:srgbClr val="0000FF"/>
            </a:solidFill>
            <a:ln>
              <a:noFill/>
            </a:ln>
            <a:effectLst/>
            <a:extLs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600" b="1" i="1" dirty="0" smtClean="0">
                  <a:latin typeface="GE Inspira" pitchFamily="34" charset="0"/>
                </a:rPr>
                <a:t>HIE boundary</a:t>
              </a:r>
              <a:endParaRPr lang="en-US" sz="1600" b="1" i="1" dirty="0">
                <a:latin typeface="GE Inspira" pitchFamily="34" charset="0"/>
              </a:endParaRPr>
            </a:p>
          </p:txBody>
        </p:sp>
      </p:grpSp>
      <p:sp>
        <p:nvSpPr>
          <p:cNvPr id="33796" name="AutoShape 157"/>
          <p:cNvSpPr>
            <a:spLocks noChangeArrowheads="1"/>
          </p:cNvSpPr>
          <p:nvPr/>
        </p:nvSpPr>
        <p:spPr bwMode="auto">
          <a:xfrm>
            <a:off x="3048000" y="1671638"/>
            <a:ext cx="2895600" cy="4424362"/>
          </a:xfrm>
          <a:prstGeom prst="roundRect">
            <a:avLst>
              <a:gd name="adj" fmla="val 7231"/>
            </a:avLst>
          </a:prstGeom>
          <a:solidFill>
            <a:srgbClr val="FFFFFF"/>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7" name="AutoShape 5"/>
          <p:cNvSpPr>
            <a:spLocks noChangeArrowheads="1"/>
          </p:cNvSpPr>
          <p:nvPr/>
        </p:nvSpPr>
        <p:spPr bwMode="auto">
          <a:xfrm>
            <a:off x="6172200" y="1524000"/>
            <a:ext cx="2535238" cy="4805363"/>
          </a:xfrm>
          <a:prstGeom prst="roundRect">
            <a:avLst>
              <a:gd name="adj" fmla="val 7231"/>
            </a:avLst>
          </a:prstGeom>
          <a:solidFill>
            <a:srgbClr val="FFFFFF"/>
          </a:solidFill>
          <a:ln w="1905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AutoShape 6"/>
          <p:cNvSpPr>
            <a:spLocks noChangeArrowheads="1"/>
          </p:cNvSpPr>
          <p:nvPr/>
        </p:nvSpPr>
        <p:spPr bwMode="auto">
          <a:xfrm>
            <a:off x="407988" y="3040063"/>
            <a:ext cx="2382837" cy="3132137"/>
          </a:xfrm>
          <a:prstGeom prst="roundRect">
            <a:avLst>
              <a:gd name="adj" fmla="val 7231"/>
            </a:avLst>
          </a:prstGeom>
          <a:solidFill>
            <a:srgbClr val="FFFFFF"/>
          </a:solidFill>
          <a:ln w="19050">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9" name="Freeform 7"/>
          <p:cNvSpPr>
            <a:spLocks/>
          </p:cNvSpPr>
          <p:nvPr/>
        </p:nvSpPr>
        <p:spPr bwMode="auto">
          <a:xfrm>
            <a:off x="2038350" y="5402263"/>
            <a:ext cx="3175" cy="1587"/>
          </a:xfrm>
          <a:custGeom>
            <a:avLst/>
            <a:gdLst>
              <a:gd name="T0" fmla="*/ 1588 w 2"/>
              <a:gd name="T1" fmla="*/ 0 h 1"/>
              <a:gd name="T2" fmla="*/ 1588 w 2"/>
              <a:gd name="T3" fmla="*/ 0 h 1"/>
              <a:gd name="T4" fmla="*/ 1588 w 2"/>
              <a:gd name="T5" fmla="*/ 0 h 1"/>
              <a:gd name="T6" fmla="*/ 0 w 2"/>
              <a:gd name="T7" fmla="*/ 0 h 1"/>
              <a:gd name="T8" fmla="*/ 0 w 2"/>
              <a:gd name="T9" fmla="*/ 1587 h 1"/>
              <a:gd name="T10" fmla="*/ 0 w 2"/>
              <a:gd name="T11" fmla="*/ 1587 h 1"/>
              <a:gd name="T12" fmla="*/ 1588 w 2"/>
              <a:gd name="T13" fmla="*/ 1587 h 1"/>
              <a:gd name="T14" fmla="*/ 1588 w 2"/>
              <a:gd name="T15" fmla="*/ 1587 h 1"/>
              <a:gd name="T16" fmla="*/ 1588 w 2"/>
              <a:gd name="T17" fmla="*/ 1587 h 1"/>
              <a:gd name="T18" fmla="*/ 1588 w 2"/>
              <a:gd name="T19" fmla="*/ 1587 h 1"/>
              <a:gd name="T20" fmla="*/ 1588 w 2"/>
              <a:gd name="T21" fmla="*/ 1587 h 1"/>
              <a:gd name="T22" fmla="*/ 3175 w 2"/>
              <a:gd name="T23" fmla="*/ 1587 h 1"/>
              <a:gd name="T24" fmla="*/ 3175 w 2"/>
              <a:gd name="T25" fmla="*/ 1587 h 1"/>
              <a:gd name="T26" fmla="*/ 3175 w 2"/>
              <a:gd name="T27" fmla="*/ 1587 h 1"/>
              <a:gd name="T28" fmla="*/ 3175 w 2"/>
              <a:gd name="T29" fmla="*/ 1587 h 1"/>
              <a:gd name="T30" fmla="*/ 3175 w 2"/>
              <a:gd name="T31" fmla="*/ 1587 h 1"/>
              <a:gd name="T32" fmla="*/ 3175 w 2"/>
              <a:gd name="T33" fmla="*/ 1587 h 1"/>
              <a:gd name="T34" fmla="*/ 3175 w 2"/>
              <a:gd name="T35" fmla="*/ 1587 h 1"/>
              <a:gd name="T36" fmla="*/ 3175 w 2"/>
              <a:gd name="T37" fmla="*/ 0 h 1"/>
              <a:gd name="T38" fmla="*/ 3175 w 2"/>
              <a:gd name="T39" fmla="*/ 0 h 1"/>
              <a:gd name="T40" fmla="*/ 3175 w 2"/>
              <a:gd name="T41" fmla="*/ 0 h 1"/>
              <a:gd name="T42" fmla="*/ 3175 w 2"/>
              <a:gd name="T43" fmla="*/ 0 h 1"/>
              <a:gd name="T44" fmla="*/ 3175 w 2"/>
              <a:gd name="T45" fmla="*/ 0 h 1"/>
              <a:gd name="T46" fmla="*/ 3175 w 2"/>
              <a:gd name="T47" fmla="*/ 0 h 1"/>
              <a:gd name="T48" fmla="*/ 3175 w 2"/>
              <a:gd name="T49" fmla="*/ 0 h 1"/>
              <a:gd name="T50" fmla="*/ 3175 w 2"/>
              <a:gd name="T51" fmla="*/ 0 h 1"/>
              <a:gd name="T52" fmla="*/ 1588 w 2"/>
              <a:gd name="T53" fmla="*/ 0 h 1"/>
              <a:gd name="T54" fmla="*/ 1588 w 2"/>
              <a:gd name="T55" fmla="*/ 0 h 1"/>
              <a:gd name="T56" fmla="*/ 1588 w 2"/>
              <a:gd name="T57" fmla="*/ 0 h 1"/>
              <a:gd name="T58" fmla="*/ 1588 w 2"/>
              <a:gd name="T59" fmla="*/ 0 h 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 h="1">
                <a:moveTo>
                  <a:pt x="1" y="0"/>
                </a:moveTo>
                <a:lnTo>
                  <a:pt x="1" y="0"/>
                </a:lnTo>
                <a:lnTo>
                  <a:pt x="0" y="0"/>
                </a:lnTo>
                <a:lnTo>
                  <a:pt x="0" y="1"/>
                </a:lnTo>
                <a:lnTo>
                  <a:pt x="1" y="1"/>
                </a:lnTo>
                <a:lnTo>
                  <a:pt x="2" y="1"/>
                </a:lnTo>
                <a:lnTo>
                  <a:pt x="2" y="0"/>
                </a:lnTo>
                <a:lnTo>
                  <a:pt x="1" y="0"/>
                </a:lnTo>
                <a:close/>
              </a:path>
            </a:pathLst>
          </a:custGeom>
          <a:solidFill>
            <a:srgbClr val="FFB2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0" name="Text Box 8"/>
          <p:cNvSpPr txBox="1">
            <a:spLocks noChangeArrowheads="1"/>
          </p:cNvSpPr>
          <p:nvPr/>
        </p:nvSpPr>
        <p:spPr bwMode="auto">
          <a:xfrm>
            <a:off x="866775" y="5827713"/>
            <a:ext cx="1487488" cy="192087"/>
          </a:xfrm>
          <a:prstGeom prst="rect">
            <a:avLst/>
          </a:prstGeom>
          <a:solidFill>
            <a:srgbClr val="EAEAEA"/>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1200">
                <a:solidFill>
                  <a:schemeClr val="bg2"/>
                </a:solidFill>
                <a:latin typeface="GE Inspira" pitchFamily="34" charset="0"/>
              </a:rPr>
              <a:t>Community Clinic</a:t>
            </a:r>
          </a:p>
        </p:txBody>
      </p:sp>
      <p:sp>
        <p:nvSpPr>
          <p:cNvPr id="40969" name="Rectangle 9"/>
          <p:cNvSpPr>
            <a:spLocks noChangeArrowheads="1"/>
          </p:cNvSpPr>
          <p:nvPr/>
        </p:nvSpPr>
        <p:spPr bwMode="auto">
          <a:xfrm>
            <a:off x="2138363" y="4945063"/>
            <a:ext cx="496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defRPr/>
            </a:pPr>
            <a:r>
              <a:rPr lang="en-US" sz="1000">
                <a:solidFill>
                  <a:srgbClr val="292929"/>
                </a:solidFill>
                <a:latin typeface="GE Inspira" pitchFamily="34" charset="0"/>
                <a:cs typeface="Arial" charset="0"/>
              </a:rPr>
              <a:t>Lab Info. System</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grpSp>
        <p:nvGrpSpPr>
          <p:cNvPr id="33802" name="Group 10"/>
          <p:cNvGrpSpPr>
            <a:grpSpLocks/>
          </p:cNvGrpSpPr>
          <p:nvPr/>
        </p:nvGrpSpPr>
        <p:grpSpPr bwMode="auto">
          <a:xfrm>
            <a:off x="1565275" y="4348163"/>
            <a:ext cx="1046163" cy="711200"/>
            <a:chOff x="3945" y="2595"/>
            <a:chExt cx="916" cy="544"/>
          </a:xfrm>
        </p:grpSpPr>
        <p:pic>
          <p:nvPicPr>
            <p:cNvPr id="33979" name="Picture 11" descr="j028737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 y="2595"/>
              <a:ext cx="67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80" name="Picture 12" descr="BS01161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5" y="2804"/>
              <a:ext cx="517"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3803" name="Picture 13" descr="j04000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600" y="3251200"/>
            <a:ext cx="8413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804" name="Group 14"/>
          <p:cNvGrpSpPr>
            <a:grpSpLocks/>
          </p:cNvGrpSpPr>
          <p:nvPr/>
        </p:nvGrpSpPr>
        <p:grpSpPr bwMode="auto">
          <a:xfrm>
            <a:off x="538163" y="3978275"/>
            <a:ext cx="1193800" cy="806450"/>
            <a:chOff x="3952" y="1111"/>
            <a:chExt cx="1064" cy="636"/>
          </a:xfrm>
        </p:grpSpPr>
        <p:pic>
          <p:nvPicPr>
            <p:cNvPr id="33972" name="Picture 15" descr="j041226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52" y="1191"/>
              <a:ext cx="628"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973" name="Group 16"/>
            <p:cNvGrpSpPr>
              <a:grpSpLocks/>
            </p:cNvGrpSpPr>
            <p:nvPr/>
          </p:nvGrpSpPr>
          <p:grpSpPr bwMode="auto">
            <a:xfrm>
              <a:off x="4272" y="1111"/>
              <a:ext cx="744" cy="636"/>
              <a:chOff x="4404" y="1165"/>
              <a:chExt cx="744" cy="636"/>
            </a:xfrm>
          </p:grpSpPr>
          <p:sp>
            <p:nvSpPr>
              <p:cNvPr id="33974" name="Freeform 17"/>
              <p:cNvSpPr>
                <a:spLocks/>
              </p:cNvSpPr>
              <p:nvPr/>
            </p:nvSpPr>
            <p:spPr bwMode="auto">
              <a:xfrm>
                <a:off x="5066" y="1165"/>
                <a:ext cx="2" cy="1"/>
              </a:xfrm>
              <a:custGeom>
                <a:avLst/>
                <a:gdLst>
                  <a:gd name="T0" fmla="*/ 1 w 2"/>
                  <a:gd name="T1" fmla="*/ 0 h 1"/>
                  <a:gd name="T2" fmla="*/ 1 w 2"/>
                  <a:gd name="T3" fmla="*/ 0 h 1"/>
                  <a:gd name="T4" fmla="*/ 1 w 2"/>
                  <a:gd name="T5" fmla="*/ 0 h 1"/>
                  <a:gd name="T6" fmla="*/ 0 w 2"/>
                  <a:gd name="T7" fmla="*/ 0 h 1"/>
                  <a:gd name="T8" fmla="*/ 0 w 2"/>
                  <a:gd name="T9" fmla="*/ 1 h 1"/>
                  <a:gd name="T10" fmla="*/ 0 w 2"/>
                  <a:gd name="T11" fmla="*/ 1 h 1"/>
                  <a:gd name="T12" fmla="*/ 1 w 2"/>
                  <a:gd name="T13" fmla="*/ 1 h 1"/>
                  <a:gd name="T14" fmla="*/ 1 w 2"/>
                  <a:gd name="T15" fmla="*/ 1 h 1"/>
                  <a:gd name="T16" fmla="*/ 1 w 2"/>
                  <a:gd name="T17" fmla="*/ 1 h 1"/>
                  <a:gd name="T18" fmla="*/ 1 w 2"/>
                  <a:gd name="T19" fmla="*/ 1 h 1"/>
                  <a:gd name="T20" fmla="*/ 1 w 2"/>
                  <a:gd name="T21" fmla="*/ 1 h 1"/>
                  <a:gd name="T22" fmla="*/ 2 w 2"/>
                  <a:gd name="T23" fmla="*/ 1 h 1"/>
                  <a:gd name="T24" fmla="*/ 2 w 2"/>
                  <a:gd name="T25" fmla="*/ 1 h 1"/>
                  <a:gd name="T26" fmla="*/ 2 w 2"/>
                  <a:gd name="T27" fmla="*/ 1 h 1"/>
                  <a:gd name="T28" fmla="*/ 2 w 2"/>
                  <a:gd name="T29" fmla="*/ 1 h 1"/>
                  <a:gd name="T30" fmla="*/ 2 w 2"/>
                  <a:gd name="T31" fmla="*/ 1 h 1"/>
                  <a:gd name="T32" fmla="*/ 2 w 2"/>
                  <a:gd name="T33" fmla="*/ 1 h 1"/>
                  <a:gd name="T34" fmla="*/ 2 w 2"/>
                  <a:gd name="T35" fmla="*/ 1 h 1"/>
                  <a:gd name="T36" fmla="*/ 2 w 2"/>
                  <a:gd name="T37" fmla="*/ 0 h 1"/>
                  <a:gd name="T38" fmla="*/ 2 w 2"/>
                  <a:gd name="T39" fmla="*/ 0 h 1"/>
                  <a:gd name="T40" fmla="*/ 2 w 2"/>
                  <a:gd name="T41" fmla="*/ 0 h 1"/>
                  <a:gd name="T42" fmla="*/ 2 w 2"/>
                  <a:gd name="T43" fmla="*/ 0 h 1"/>
                  <a:gd name="T44" fmla="*/ 2 w 2"/>
                  <a:gd name="T45" fmla="*/ 0 h 1"/>
                  <a:gd name="T46" fmla="*/ 2 w 2"/>
                  <a:gd name="T47" fmla="*/ 0 h 1"/>
                  <a:gd name="T48" fmla="*/ 2 w 2"/>
                  <a:gd name="T49" fmla="*/ 0 h 1"/>
                  <a:gd name="T50" fmla="*/ 2 w 2"/>
                  <a:gd name="T51" fmla="*/ 0 h 1"/>
                  <a:gd name="T52" fmla="*/ 1 w 2"/>
                  <a:gd name="T53" fmla="*/ 0 h 1"/>
                  <a:gd name="T54" fmla="*/ 1 w 2"/>
                  <a:gd name="T55" fmla="*/ 0 h 1"/>
                  <a:gd name="T56" fmla="*/ 1 w 2"/>
                  <a:gd name="T57" fmla="*/ 0 h 1"/>
                  <a:gd name="T58" fmla="*/ 1 w 2"/>
                  <a:gd name="T59" fmla="*/ 0 h 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 h="1">
                    <a:moveTo>
                      <a:pt x="1" y="0"/>
                    </a:moveTo>
                    <a:lnTo>
                      <a:pt x="1" y="0"/>
                    </a:lnTo>
                    <a:lnTo>
                      <a:pt x="0" y="0"/>
                    </a:lnTo>
                    <a:lnTo>
                      <a:pt x="0" y="1"/>
                    </a:lnTo>
                    <a:lnTo>
                      <a:pt x="1" y="1"/>
                    </a:lnTo>
                    <a:lnTo>
                      <a:pt x="2" y="1"/>
                    </a:lnTo>
                    <a:lnTo>
                      <a:pt x="2" y="0"/>
                    </a:lnTo>
                    <a:lnTo>
                      <a:pt x="1" y="0"/>
                    </a:lnTo>
                    <a:close/>
                  </a:path>
                </a:pathLst>
              </a:custGeom>
              <a:solidFill>
                <a:srgbClr val="FFB2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3975" name="Picture 18" descr="j014956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04" y="1445"/>
                <a:ext cx="660"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76" name="Picture 19"/>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53" y="1438"/>
                <a:ext cx="186"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977" name="Picture 20" descr="j038578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42" y="1418"/>
                <a:ext cx="18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78" name="Picture 21" descr="Innova 2000 - Clinical Image 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18" y="1474"/>
                <a:ext cx="230" cy="167"/>
              </a:xfrm>
              <a:prstGeom prst="rect">
                <a:avLst/>
              </a:prstGeom>
              <a:noFill/>
              <a:ln w="9525">
                <a:solidFill>
                  <a:srgbClr val="EAEAEA"/>
                </a:solidFill>
                <a:miter lim="800000"/>
                <a:headEnd/>
                <a:tailEnd/>
              </a:ln>
              <a:extLst>
                <a:ext uri="{909E8E84-426E-40DD-AFC4-6F175D3DCCD1}">
                  <a14:hiddenFill xmlns:a14="http://schemas.microsoft.com/office/drawing/2010/main">
                    <a:solidFill>
                      <a:srgbClr val="FFFFFF"/>
                    </a:solidFill>
                  </a14:hiddenFill>
                </a:ext>
              </a:extLst>
            </p:spPr>
          </p:pic>
        </p:grpSp>
      </p:grpSp>
      <p:sp>
        <p:nvSpPr>
          <p:cNvPr id="40982" name="Rectangle 22"/>
          <p:cNvSpPr>
            <a:spLocks noChangeArrowheads="1"/>
          </p:cNvSpPr>
          <p:nvPr/>
        </p:nvSpPr>
        <p:spPr bwMode="auto">
          <a:xfrm>
            <a:off x="550863" y="4641850"/>
            <a:ext cx="584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defRPr/>
            </a:pPr>
            <a:r>
              <a:rPr lang="en-US" sz="1000">
                <a:solidFill>
                  <a:srgbClr val="292929"/>
                </a:solidFill>
                <a:latin typeface="GE Inspira" pitchFamily="34" charset="0"/>
                <a:cs typeface="Arial" charset="0"/>
              </a:rPr>
              <a:t>PACS</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grpSp>
        <p:nvGrpSpPr>
          <p:cNvPr id="33806" name="Group 23"/>
          <p:cNvGrpSpPr>
            <a:grpSpLocks/>
          </p:cNvGrpSpPr>
          <p:nvPr/>
        </p:nvGrpSpPr>
        <p:grpSpPr bwMode="auto">
          <a:xfrm>
            <a:off x="7616825" y="3929063"/>
            <a:ext cx="981075" cy="584200"/>
            <a:chOff x="1068" y="2634"/>
            <a:chExt cx="738" cy="408"/>
          </a:xfrm>
        </p:grpSpPr>
        <p:pic>
          <p:nvPicPr>
            <p:cNvPr id="33969" name="Picture 24" descr="BD06737_"/>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68" y="2730"/>
              <a:ext cx="42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3970" name="Picture 25" descr="BS00103_"/>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342" y="2634"/>
              <a:ext cx="328"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71" name="Picture 26" descr="j015161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71" y="2799"/>
              <a:ext cx="23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3807" name="Picture 27" descr="j04000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37450" y="1744663"/>
            <a:ext cx="84137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8" name="Text Box 28"/>
          <p:cNvSpPr txBox="1">
            <a:spLocks noChangeArrowheads="1"/>
          </p:cNvSpPr>
          <p:nvPr/>
        </p:nvSpPr>
        <p:spPr bwMode="auto">
          <a:xfrm>
            <a:off x="6400800" y="1600200"/>
            <a:ext cx="1487488" cy="192088"/>
          </a:xfrm>
          <a:prstGeom prst="rect">
            <a:avLst/>
          </a:prstGeom>
          <a:solidFill>
            <a:srgbClr val="EAEAEA"/>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1200">
                <a:solidFill>
                  <a:schemeClr val="bg2"/>
                </a:solidFill>
                <a:latin typeface="GE Inspira" pitchFamily="34" charset="0"/>
              </a:rPr>
              <a:t>Teaching Hospital</a:t>
            </a:r>
          </a:p>
        </p:txBody>
      </p:sp>
      <p:grpSp>
        <p:nvGrpSpPr>
          <p:cNvPr id="33809" name="Group 29"/>
          <p:cNvGrpSpPr>
            <a:grpSpLocks/>
          </p:cNvGrpSpPr>
          <p:nvPr/>
        </p:nvGrpSpPr>
        <p:grpSpPr bwMode="auto">
          <a:xfrm>
            <a:off x="6859588" y="2863850"/>
            <a:ext cx="1193800" cy="806450"/>
            <a:chOff x="3952" y="1111"/>
            <a:chExt cx="1064" cy="636"/>
          </a:xfrm>
        </p:grpSpPr>
        <p:pic>
          <p:nvPicPr>
            <p:cNvPr id="33962" name="Picture 30" descr="j041226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52" y="1191"/>
              <a:ext cx="628"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963" name="Group 31"/>
            <p:cNvGrpSpPr>
              <a:grpSpLocks/>
            </p:cNvGrpSpPr>
            <p:nvPr/>
          </p:nvGrpSpPr>
          <p:grpSpPr bwMode="auto">
            <a:xfrm>
              <a:off x="4272" y="1111"/>
              <a:ext cx="744" cy="636"/>
              <a:chOff x="4404" y="1165"/>
              <a:chExt cx="744" cy="636"/>
            </a:xfrm>
          </p:grpSpPr>
          <p:sp>
            <p:nvSpPr>
              <p:cNvPr id="33964" name="Freeform 32"/>
              <p:cNvSpPr>
                <a:spLocks/>
              </p:cNvSpPr>
              <p:nvPr/>
            </p:nvSpPr>
            <p:spPr bwMode="auto">
              <a:xfrm>
                <a:off x="5066" y="1165"/>
                <a:ext cx="2" cy="1"/>
              </a:xfrm>
              <a:custGeom>
                <a:avLst/>
                <a:gdLst>
                  <a:gd name="T0" fmla="*/ 1 w 2"/>
                  <a:gd name="T1" fmla="*/ 0 h 1"/>
                  <a:gd name="T2" fmla="*/ 1 w 2"/>
                  <a:gd name="T3" fmla="*/ 0 h 1"/>
                  <a:gd name="T4" fmla="*/ 1 w 2"/>
                  <a:gd name="T5" fmla="*/ 0 h 1"/>
                  <a:gd name="T6" fmla="*/ 0 w 2"/>
                  <a:gd name="T7" fmla="*/ 0 h 1"/>
                  <a:gd name="T8" fmla="*/ 0 w 2"/>
                  <a:gd name="T9" fmla="*/ 1 h 1"/>
                  <a:gd name="T10" fmla="*/ 0 w 2"/>
                  <a:gd name="T11" fmla="*/ 1 h 1"/>
                  <a:gd name="T12" fmla="*/ 1 w 2"/>
                  <a:gd name="T13" fmla="*/ 1 h 1"/>
                  <a:gd name="T14" fmla="*/ 1 w 2"/>
                  <a:gd name="T15" fmla="*/ 1 h 1"/>
                  <a:gd name="T16" fmla="*/ 1 w 2"/>
                  <a:gd name="T17" fmla="*/ 1 h 1"/>
                  <a:gd name="T18" fmla="*/ 1 w 2"/>
                  <a:gd name="T19" fmla="*/ 1 h 1"/>
                  <a:gd name="T20" fmla="*/ 1 w 2"/>
                  <a:gd name="T21" fmla="*/ 1 h 1"/>
                  <a:gd name="T22" fmla="*/ 2 w 2"/>
                  <a:gd name="T23" fmla="*/ 1 h 1"/>
                  <a:gd name="T24" fmla="*/ 2 w 2"/>
                  <a:gd name="T25" fmla="*/ 1 h 1"/>
                  <a:gd name="T26" fmla="*/ 2 w 2"/>
                  <a:gd name="T27" fmla="*/ 1 h 1"/>
                  <a:gd name="T28" fmla="*/ 2 w 2"/>
                  <a:gd name="T29" fmla="*/ 1 h 1"/>
                  <a:gd name="T30" fmla="*/ 2 w 2"/>
                  <a:gd name="T31" fmla="*/ 1 h 1"/>
                  <a:gd name="T32" fmla="*/ 2 w 2"/>
                  <a:gd name="T33" fmla="*/ 1 h 1"/>
                  <a:gd name="T34" fmla="*/ 2 w 2"/>
                  <a:gd name="T35" fmla="*/ 1 h 1"/>
                  <a:gd name="T36" fmla="*/ 2 w 2"/>
                  <a:gd name="T37" fmla="*/ 0 h 1"/>
                  <a:gd name="T38" fmla="*/ 2 w 2"/>
                  <a:gd name="T39" fmla="*/ 0 h 1"/>
                  <a:gd name="T40" fmla="*/ 2 w 2"/>
                  <a:gd name="T41" fmla="*/ 0 h 1"/>
                  <a:gd name="T42" fmla="*/ 2 w 2"/>
                  <a:gd name="T43" fmla="*/ 0 h 1"/>
                  <a:gd name="T44" fmla="*/ 2 w 2"/>
                  <a:gd name="T45" fmla="*/ 0 h 1"/>
                  <a:gd name="T46" fmla="*/ 2 w 2"/>
                  <a:gd name="T47" fmla="*/ 0 h 1"/>
                  <a:gd name="T48" fmla="*/ 2 w 2"/>
                  <a:gd name="T49" fmla="*/ 0 h 1"/>
                  <a:gd name="T50" fmla="*/ 2 w 2"/>
                  <a:gd name="T51" fmla="*/ 0 h 1"/>
                  <a:gd name="T52" fmla="*/ 1 w 2"/>
                  <a:gd name="T53" fmla="*/ 0 h 1"/>
                  <a:gd name="T54" fmla="*/ 1 w 2"/>
                  <a:gd name="T55" fmla="*/ 0 h 1"/>
                  <a:gd name="T56" fmla="*/ 1 w 2"/>
                  <a:gd name="T57" fmla="*/ 0 h 1"/>
                  <a:gd name="T58" fmla="*/ 1 w 2"/>
                  <a:gd name="T59" fmla="*/ 0 h 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 h="1">
                    <a:moveTo>
                      <a:pt x="1" y="0"/>
                    </a:moveTo>
                    <a:lnTo>
                      <a:pt x="1" y="0"/>
                    </a:lnTo>
                    <a:lnTo>
                      <a:pt x="0" y="0"/>
                    </a:lnTo>
                    <a:lnTo>
                      <a:pt x="0" y="1"/>
                    </a:lnTo>
                    <a:lnTo>
                      <a:pt x="1" y="1"/>
                    </a:lnTo>
                    <a:lnTo>
                      <a:pt x="2" y="1"/>
                    </a:lnTo>
                    <a:lnTo>
                      <a:pt x="2" y="0"/>
                    </a:lnTo>
                    <a:lnTo>
                      <a:pt x="1" y="0"/>
                    </a:lnTo>
                    <a:close/>
                  </a:path>
                </a:pathLst>
              </a:custGeom>
              <a:solidFill>
                <a:srgbClr val="FFB2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33965" name="Picture 33" descr="j014956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04" y="1445"/>
                <a:ext cx="660"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66" name="Picture 34"/>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53" y="1438"/>
                <a:ext cx="186" cy="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967" name="Picture 35" descr="j038578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42" y="1418"/>
                <a:ext cx="18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68" name="Picture 36" descr="Innova 2000 - Clinical Image 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18" y="1474"/>
                <a:ext cx="230" cy="167"/>
              </a:xfrm>
              <a:prstGeom prst="rect">
                <a:avLst/>
              </a:prstGeom>
              <a:noFill/>
              <a:ln w="9525">
                <a:solidFill>
                  <a:srgbClr val="EAEAEA"/>
                </a:solidFill>
                <a:miter lim="800000"/>
                <a:headEnd/>
                <a:tailEnd/>
              </a:ln>
              <a:extLst>
                <a:ext uri="{909E8E84-426E-40DD-AFC4-6F175D3DCCD1}">
                  <a14:hiddenFill xmlns:a14="http://schemas.microsoft.com/office/drawing/2010/main">
                    <a:solidFill>
                      <a:srgbClr val="FFFFFF"/>
                    </a:solidFill>
                  </a14:hiddenFill>
                </a:ext>
              </a:extLst>
            </p:spPr>
          </p:pic>
        </p:grpSp>
      </p:grpSp>
      <p:sp>
        <p:nvSpPr>
          <p:cNvPr id="40997" name="Rectangle 37"/>
          <p:cNvSpPr>
            <a:spLocks noChangeArrowheads="1"/>
          </p:cNvSpPr>
          <p:nvPr/>
        </p:nvSpPr>
        <p:spPr bwMode="auto">
          <a:xfrm>
            <a:off x="6872288" y="3521075"/>
            <a:ext cx="584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defRPr/>
            </a:pPr>
            <a:r>
              <a:rPr lang="en-US" sz="1000">
                <a:solidFill>
                  <a:srgbClr val="292929"/>
                </a:solidFill>
                <a:latin typeface="GE Inspira" pitchFamily="34" charset="0"/>
                <a:cs typeface="Arial" charset="0"/>
              </a:rPr>
              <a:t>PACS</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pic>
        <p:nvPicPr>
          <p:cNvPr id="33811" name="Picture 38" descr="HM00222_"/>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473825" y="2092325"/>
            <a:ext cx="10477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9" name="Rectangle 39"/>
          <p:cNvSpPr>
            <a:spLocks noChangeArrowheads="1"/>
          </p:cNvSpPr>
          <p:nvPr/>
        </p:nvSpPr>
        <p:spPr bwMode="auto">
          <a:xfrm>
            <a:off x="7223125" y="2643188"/>
            <a:ext cx="8810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hangingPunct="0">
              <a:defRPr/>
            </a:pPr>
            <a:r>
              <a:rPr lang="en-US" sz="1000">
                <a:solidFill>
                  <a:srgbClr val="292929"/>
                </a:solidFill>
                <a:latin typeface="GE Inspira" pitchFamily="34" charset="0"/>
                <a:cs typeface="Arial" charset="0"/>
              </a:rPr>
              <a:t>ED Application</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sp>
        <p:nvSpPr>
          <p:cNvPr id="41000" name="Rectangle 40"/>
          <p:cNvSpPr>
            <a:spLocks noChangeArrowheads="1"/>
          </p:cNvSpPr>
          <p:nvPr/>
        </p:nvSpPr>
        <p:spPr bwMode="auto">
          <a:xfrm>
            <a:off x="7623175" y="4500563"/>
            <a:ext cx="6492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defRPr/>
            </a:pPr>
            <a:r>
              <a:rPr lang="en-US" sz="1000">
                <a:solidFill>
                  <a:srgbClr val="292929"/>
                </a:solidFill>
                <a:latin typeface="GE Inspira" pitchFamily="34" charset="0"/>
                <a:cs typeface="Arial" charset="0"/>
              </a:rPr>
              <a:t>EHR System</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grpSp>
        <p:nvGrpSpPr>
          <p:cNvPr id="33814" name="Group 41"/>
          <p:cNvGrpSpPr>
            <a:grpSpLocks/>
          </p:cNvGrpSpPr>
          <p:nvPr/>
        </p:nvGrpSpPr>
        <p:grpSpPr bwMode="auto">
          <a:xfrm>
            <a:off x="430213" y="1276350"/>
            <a:ext cx="2382837" cy="1557338"/>
            <a:chOff x="271" y="860"/>
            <a:chExt cx="1501" cy="981"/>
          </a:xfrm>
        </p:grpSpPr>
        <p:grpSp>
          <p:nvGrpSpPr>
            <p:cNvPr id="33953" name="Group 42"/>
            <p:cNvGrpSpPr>
              <a:grpSpLocks/>
            </p:cNvGrpSpPr>
            <p:nvPr/>
          </p:nvGrpSpPr>
          <p:grpSpPr bwMode="auto">
            <a:xfrm>
              <a:off x="271" y="860"/>
              <a:ext cx="1501" cy="981"/>
              <a:chOff x="271" y="860"/>
              <a:chExt cx="1501" cy="981"/>
            </a:xfrm>
          </p:grpSpPr>
          <p:sp>
            <p:nvSpPr>
              <p:cNvPr id="33960" name="AutoShape 43"/>
              <p:cNvSpPr>
                <a:spLocks noChangeArrowheads="1"/>
              </p:cNvSpPr>
              <p:nvPr/>
            </p:nvSpPr>
            <p:spPr bwMode="auto">
              <a:xfrm>
                <a:off x="271" y="860"/>
                <a:ext cx="1501" cy="905"/>
              </a:xfrm>
              <a:prstGeom prst="roundRect">
                <a:avLst>
                  <a:gd name="adj" fmla="val 7231"/>
                </a:avLst>
              </a:prstGeom>
              <a:solidFill>
                <a:schemeClr val="tx1"/>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61" name="Text Box 44"/>
              <p:cNvSpPr txBox="1">
                <a:spLocks noChangeArrowheads="1"/>
              </p:cNvSpPr>
              <p:nvPr/>
            </p:nvSpPr>
            <p:spPr bwMode="auto">
              <a:xfrm>
                <a:off x="553" y="1720"/>
                <a:ext cx="937" cy="121"/>
              </a:xfrm>
              <a:prstGeom prst="rect">
                <a:avLst/>
              </a:prstGeom>
              <a:solidFill>
                <a:srgbClr val="EAEAEA"/>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1200">
                    <a:solidFill>
                      <a:schemeClr val="bg2"/>
                    </a:solidFill>
                    <a:latin typeface="GE Inspira" pitchFamily="34" charset="0"/>
                  </a:rPr>
                  <a:t>Physician Office</a:t>
                </a:r>
              </a:p>
            </p:txBody>
          </p:sp>
        </p:grpSp>
        <p:grpSp>
          <p:nvGrpSpPr>
            <p:cNvPr id="33954" name="Group 45"/>
            <p:cNvGrpSpPr>
              <a:grpSpLocks/>
            </p:cNvGrpSpPr>
            <p:nvPr/>
          </p:nvGrpSpPr>
          <p:grpSpPr bwMode="auto">
            <a:xfrm>
              <a:off x="957" y="1108"/>
              <a:ext cx="772" cy="507"/>
              <a:chOff x="751" y="1293"/>
              <a:chExt cx="1020" cy="539"/>
            </a:xfrm>
          </p:grpSpPr>
          <p:pic>
            <p:nvPicPr>
              <p:cNvPr id="33958" name="Picture 46" descr="j028737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7" y="1293"/>
                <a:ext cx="674"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59" name="Picture 47" descr="j019819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1" y="1508"/>
                <a:ext cx="67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3955" name="Picture 48" descr="j04000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 y="1013"/>
              <a:ext cx="530"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9" name="Rectangle 49"/>
            <p:cNvSpPr>
              <a:spLocks noChangeArrowheads="1"/>
            </p:cNvSpPr>
            <p:nvPr/>
          </p:nvSpPr>
          <p:spPr bwMode="auto">
            <a:xfrm>
              <a:off x="1000" y="1560"/>
              <a:ext cx="40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defRPr/>
              </a:pPr>
              <a:r>
                <a:rPr lang="en-US" sz="1000">
                  <a:solidFill>
                    <a:srgbClr val="292929"/>
                  </a:solidFill>
                  <a:latin typeface="GE Inspira" pitchFamily="34" charset="0"/>
                  <a:cs typeface="Arial" charset="0"/>
                </a:rPr>
                <a:t>EHR System</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graphicFrame>
          <p:nvGraphicFramePr>
            <p:cNvPr id="33957" name="Object 50"/>
            <p:cNvGraphicFramePr>
              <a:graphicFrameLocks noChangeAspect="1"/>
            </p:cNvGraphicFramePr>
            <p:nvPr/>
          </p:nvGraphicFramePr>
          <p:xfrm>
            <a:off x="402" y="1375"/>
            <a:ext cx="467" cy="209"/>
          </p:xfrm>
          <a:graphic>
            <a:graphicData uri="http://schemas.openxmlformats.org/presentationml/2006/ole">
              <mc:AlternateContent xmlns:mc="http://schemas.openxmlformats.org/markup-compatibility/2006">
                <mc:Choice xmlns:v="urn:schemas-microsoft-com:vml" Requires="v">
                  <p:oleObj spid="_x0000_s3104" name="Visio" r:id="rId17" imgW="723677" imgH="403597" progId="Visio.Drawing.11">
                    <p:embed/>
                  </p:oleObj>
                </mc:Choice>
                <mc:Fallback>
                  <p:oleObj name="Visio" r:id="rId17" imgW="723677" imgH="403597" progId="Visio.Drawing.11">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2" y="1375"/>
                          <a:ext cx="467"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1011" name="Rectangle 51"/>
          <p:cNvSpPr>
            <a:spLocks noGrp="1" noChangeArrowheads="1"/>
          </p:cNvSpPr>
          <p:nvPr>
            <p:ph type="title"/>
          </p:nvPr>
        </p:nvSpPr>
        <p:spPr>
          <a:xfrm>
            <a:off x="850900" y="-76200"/>
            <a:ext cx="7772400" cy="927100"/>
          </a:xfrm>
        </p:spPr>
        <p:txBody>
          <a:bodyPr/>
          <a:lstStyle/>
          <a:p>
            <a:pPr eaLnBrk="1" hangingPunct="1">
              <a:defRPr/>
            </a:pPr>
            <a:r>
              <a:rPr lang="en-US" kern="1200" dirty="0"/>
              <a:t>Distributed</a:t>
            </a:r>
            <a:r>
              <a:rPr lang="en-US" sz="4000" dirty="0" smtClean="0">
                <a:solidFill>
                  <a:srgbClr val="FF6600"/>
                </a:solidFill>
              </a:rPr>
              <a:t> </a:t>
            </a:r>
            <a:r>
              <a:rPr lang="en-US" kern="1200" dirty="0"/>
              <a:t>Accountability</a:t>
            </a:r>
          </a:p>
        </p:txBody>
      </p:sp>
      <p:sp>
        <p:nvSpPr>
          <p:cNvPr id="41012" name="Rectangle 52"/>
          <p:cNvSpPr>
            <a:spLocks noChangeArrowheads="1"/>
          </p:cNvSpPr>
          <p:nvPr/>
        </p:nvSpPr>
        <p:spPr bwMode="auto">
          <a:xfrm>
            <a:off x="2363788" y="2330450"/>
            <a:ext cx="2286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defRPr/>
            </a:pPr>
            <a:r>
              <a:rPr lang="en-US" sz="1000">
                <a:solidFill>
                  <a:srgbClr val="292929"/>
                </a:solidFill>
                <a:latin typeface="GE Inspira" pitchFamily="34" charset="0"/>
                <a:cs typeface="Arial" charset="0"/>
              </a:rPr>
              <a:t>PMS</a:t>
            </a:r>
            <a:endParaRPr lang="en-US" sz="1000">
              <a:solidFill>
                <a:srgbClr val="292929"/>
              </a:solidFill>
              <a:effectLst>
                <a:outerShdw blurRad="38100" dist="38100" dir="2700000" algn="tl">
                  <a:srgbClr val="000000"/>
                </a:outerShdw>
              </a:effectLst>
              <a:latin typeface="GE Inspira" pitchFamily="34" charset="0"/>
              <a:cs typeface="Arial" charset="0"/>
            </a:endParaRPr>
          </a:p>
        </p:txBody>
      </p:sp>
      <p:sp>
        <p:nvSpPr>
          <p:cNvPr id="33817" name="Freeform 53"/>
          <p:cNvSpPr>
            <a:spLocks/>
          </p:cNvSpPr>
          <p:nvPr/>
        </p:nvSpPr>
        <p:spPr bwMode="auto">
          <a:xfrm>
            <a:off x="6858000" y="4437063"/>
            <a:ext cx="1530350" cy="312737"/>
          </a:xfrm>
          <a:custGeom>
            <a:avLst/>
            <a:gdLst>
              <a:gd name="T0" fmla="*/ 1530350 w 703"/>
              <a:gd name="T1" fmla="*/ 0 h 292"/>
              <a:gd name="T2" fmla="*/ 1530350 w 703"/>
              <a:gd name="T3" fmla="*/ 312737 h 292"/>
              <a:gd name="T4" fmla="*/ 0 w 703"/>
              <a:gd name="T5" fmla="*/ 312737 h 292"/>
              <a:gd name="T6" fmla="*/ 0 60000 65536"/>
              <a:gd name="T7" fmla="*/ 0 60000 65536"/>
              <a:gd name="T8" fmla="*/ 0 60000 65536"/>
            </a:gdLst>
            <a:ahLst/>
            <a:cxnLst>
              <a:cxn ang="T6">
                <a:pos x="T0" y="T1"/>
              </a:cxn>
              <a:cxn ang="T7">
                <a:pos x="T2" y="T3"/>
              </a:cxn>
              <a:cxn ang="T8">
                <a:pos x="T4" y="T5"/>
              </a:cxn>
            </a:cxnLst>
            <a:rect l="0" t="0" r="r" b="b"/>
            <a:pathLst>
              <a:path w="703" h="292">
                <a:moveTo>
                  <a:pt x="703" y="0"/>
                </a:moveTo>
                <a:lnTo>
                  <a:pt x="703" y="292"/>
                </a:lnTo>
                <a:lnTo>
                  <a:pt x="0" y="292"/>
                </a:lnTo>
              </a:path>
            </a:pathLst>
          </a:custGeom>
          <a:noFill/>
          <a:ln w="28575" cap="flat" cmpd="sng">
            <a:solidFill>
              <a:schemeClr val="bg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8" name="Freeform 54"/>
          <p:cNvSpPr>
            <a:spLocks/>
          </p:cNvSpPr>
          <p:nvPr/>
        </p:nvSpPr>
        <p:spPr bwMode="auto">
          <a:xfrm>
            <a:off x="4668838" y="3817938"/>
            <a:ext cx="1655762" cy="623887"/>
          </a:xfrm>
          <a:custGeom>
            <a:avLst/>
            <a:gdLst>
              <a:gd name="T0" fmla="*/ 1655762 w 1092"/>
              <a:gd name="T1" fmla="*/ 623887 h 688"/>
              <a:gd name="T2" fmla="*/ 0 w 1092"/>
              <a:gd name="T3" fmla="*/ 623887 h 688"/>
              <a:gd name="T4" fmla="*/ 0 w 1092"/>
              <a:gd name="T5" fmla="*/ 0 h 688"/>
              <a:gd name="T6" fmla="*/ 0 60000 65536"/>
              <a:gd name="T7" fmla="*/ 0 60000 65536"/>
              <a:gd name="T8" fmla="*/ 0 60000 65536"/>
            </a:gdLst>
            <a:ahLst/>
            <a:cxnLst>
              <a:cxn ang="T6">
                <a:pos x="T0" y="T1"/>
              </a:cxn>
              <a:cxn ang="T7">
                <a:pos x="T2" y="T3"/>
              </a:cxn>
              <a:cxn ang="T8">
                <a:pos x="T4" y="T5"/>
              </a:cxn>
            </a:cxnLst>
            <a:rect l="0" t="0" r="r" b="b"/>
            <a:pathLst>
              <a:path w="1092" h="688">
                <a:moveTo>
                  <a:pt x="1092" y="688"/>
                </a:moveTo>
                <a:lnTo>
                  <a:pt x="0" y="688"/>
                </a:lnTo>
                <a:lnTo>
                  <a:pt x="0" y="0"/>
                </a:lnTo>
              </a:path>
            </a:pathLst>
          </a:custGeom>
          <a:noFill/>
          <a:ln w="28575" cap="flat" cmpd="sng">
            <a:solidFill>
              <a:srgbClr val="3333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9" name="Freeform 55"/>
          <p:cNvSpPr>
            <a:spLocks/>
          </p:cNvSpPr>
          <p:nvPr/>
        </p:nvSpPr>
        <p:spPr bwMode="auto">
          <a:xfrm>
            <a:off x="2600325" y="3817938"/>
            <a:ext cx="1814513" cy="622300"/>
          </a:xfrm>
          <a:custGeom>
            <a:avLst/>
            <a:gdLst>
              <a:gd name="T0" fmla="*/ 0 w 1062"/>
              <a:gd name="T1" fmla="*/ 622300 h 785"/>
              <a:gd name="T2" fmla="*/ 1814513 w 1062"/>
              <a:gd name="T3" fmla="*/ 622300 h 785"/>
              <a:gd name="T4" fmla="*/ 1814513 w 1062"/>
              <a:gd name="T5" fmla="*/ 0 h 785"/>
              <a:gd name="T6" fmla="*/ 0 60000 65536"/>
              <a:gd name="T7" fmla="*/ 0 60000 65536"/>
              <a:gd name="T8" fmla="*/ 0 60000 65536"/>
            </a:gdLst>
            <a:ahLst/>
            <a:cxnLst>
              <a:cxn ang="T6">
                <a:pos x="T0" y="T1"/>
              </a:cxn>
              <a:cxn ang="T7">
                <a:pos x="T2" y="T3"/>
              </a:cxn>
              <a:cxn ang="T8">
                <a:pos x="T4" y="T5"/>
              </a:cxn>
            </a:cxnLst>
            <a:rect l="0" t="0" r="r" b="b"/>
            <a:pathLst>
              <a:path w="1062" h="785">
                <a:moveTo>
                  <a:pt x="0" y="785"/>
                </a:moveTo>
                <a:lnTo>
                  <a:pt x="1062" y="785"/>
                </a:lnTo>
                <a:lnTo>
                  <a:pt x="1062" y="0"/>
                </a:lnTo>
              </a:path>
            </a:pathLst>
          </a:custGeom>
          <a:noFill/>
          <a:ln w="28575" cap="flat" cmpd="sng">
            <a:solidFill>
              <a:srgbClr val="333333"/>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0" name="Line 56"/>
          <p:cNvSpPr>
            <a:spLocks noChangeShapeType="1"/>
          </p:cNvSpPr>
          <p:nvPr/>
        </p:nvSpPr>
        <p:spPr bwMode="auto">
          <a:xfrm flipV="1">
            <a:off x="2613025" y="4724400"/>
            <a:ext cx="3711575" cy="6350"/>
          </a:xfrm>
          <a:prstGeom prst="line">
            <a:avLst/>
          </a:prstGeom>
          <a:noFill/>
          <a:ln w="28575">
            <a:solidFill>
              <a:srgbClr val="33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17" name="Text Box 57"/>
          <p:cNvSpPr txBox="1">
            <a:spLocks noChangeArrowheads="1"/>
          </p:cNvSpPr>
          <p:nvPr/>
        </p:nvSpPr>
        <p:spPr bwMode="auto">
          <a:xfrm>
            <a:off x="3887788" y="4678363"/>
            <a:ext cx="12525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sz="1000" b="1">
                <a:effectLst>
                  <a:outerShdw blurRad="38100" dist="38100" dir="2700000" algn="tl">
                    <a:srgbClr val="000000"/>
                  </a:outerShdw>
                </a:effectLst>
                <a:latin typeface="GE Inspira" pitchFamily="34" charset="0"/>
                <a:cs typeface="Arial" charset="0"/>
              </a:rPr>
              <a:t>Retrieve Document</a:t>
            </a:r>
          </a:p>
        </p:txBody>
      </p:sp>
      <p:sp>
        <p:nvSpPr>
          <p:cNvPr id="41018" name="Text Box 58"/>
          <p:cNvSpPr txBox="1">
            <a:spLocks noChangeArrowheads="1"/>
          </p:cNvSpPr>
          <p:nvPr/>
        </p:nvSpPr>
        <p:spPr bwMode="auto">
          <a:xfrm>
            <a:off x="4608513" y="4208463"/>
            <a:ext cx="12525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en-US" sz="1000" b="1">
                <a:effectLst>
                  <a:outerShdw blurRad="38100" dist="38100" dir="2700000" algn="tl">
                    <a:srgbClr val="000000"/>
                  </a:outerShdw>
                </a:effectLst>
                <a:latin typeface="GE Inspira" pitchFamily="34" charset="0"/>
                <a:cs typeface="Arial" charset="0"/>
              </a:rPr>
              <a:t>Register Document</a:t>
            </a:r>
          </a:p>
        </p:txBody>
      </p:sp>
      <p:sp>
        <p:nvSpPr>
          <p:cNvPr id="41019" name="Text Box 59"/>
          <p:cNvSpPr txBox="1">
            <a:spLocks noChangeArrowheads="1"/>
          </p:cNvSpPr>
          <p:nvPr/>
        </p:nvSpPr>
        <p:spPr bwMode="auto">
          <a:xfrm>
            <a:off x="3136900" y="4203700"/>
            <a:ext cx="11398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en-US" sz="1000" b="1">
                <a:effectLst>
                  <a:outerShdw blurRad="38100" dist="38100" dir="2700000" algn="tl">
                    <a:srgbClr val="000000"/>
                  </a:outerShdw>
                </a:effectLst>
                <a:latin typeface="GE Inspira" pitchFamily="34" charset="0"/>
                <a:cs typeface="Arial" charset="0"/>
              </a:rPr>
              <a:t>Query Document</a:t>
            </a:r>
          </a:p>
        </p:txBody>
      </p:sp>
      <p:sp>
        <p:nvSpPr>
          <p:cNvPr id="33824" name="Text Box 60"/>
          <p:cNvSpPr txBox="1">
            <a:spLocks noChangeArrowheads="1"/>
          </p:cNvSpPr>
          <p:nvPr/>
        </p:nvSpPr>
        <p:spPr bwMode="auto">
          <a:xfrm>
            <a:off x="4833938" y="3200400"/>
            <a:ext cx="10890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200" b="1">
                <a:solidFill>
                  <a:schemeClr val="bg2"/>
                </a:solidFill>
                <a:latin typeface="GE Inspira" pitchFamily="34" charset="0"/>
              </a:rPr>
              <a:t>XDS Document Registry</a:t>
            </a:r>
          </a:p>
        </p:txBody>
      </p:sp>
      <p:pic>
        <p:nvPicPr>
          <p:cNvPr id="33825" name="Picture 61" descr="j015161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214813" y="3133725"/>
            <a:ext cx="687387" cy="6858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33826" name="Group 62"/>
          <p:cNvGrpSpPr>
            <a:grpSpLocks/>
          </p:cNvGrpSpPr>
          <p:nvPr/>
        </p:nvGrpSpPr>
        <p:grpSpPr bwMode="auto">
          <a:xfrm>
            <a:off x="3327400" y="5175250"/>
            <a:ext cx="2543175" cy="758825"/>
            <a:chOff x="2096" y="3260"/>
            <a:chExt cx="1602" cy="478"/>
          </a:xfrm>
        </p:grpSpPr>
        <p:grpSp>
          <p:nvGrpSpPr>
            <p:cNvPr id="33911" name="Group 63"/>
            <p:cNvGrpSpPr>
              <a:grpSpLocks/>
            </p:cNvGrpSpPr>
            <p:nvPr/>
          </p:nvGrpSpPr>
          <p:grpSpPr bwMode="auto">
            <a:xfrm>
              <a:off x="2121" y="3264"/>
              <a:ext cx="666" cy="450"/>
              <a:chOff x="2121" y="3264"/>
              <a:chExt cx="666" cy="450"/>
            </a:xfrm>
          </p:grpSpPr>
          <p:sp>
            <p:nvSpPr>
              <p:cNvPr id="33927" name="AutoShape 64"/>
              <p:cNvSpPr>
                <a:spLocks noChangeArrowheads="1"/>
              </p:cNvSpPr>
              <p:nvPr/>
            </p:nvSpPr>
            <p:spPr bwMode="auto">
              <a:xfrm>
                <a:off x="2121" y="3264"/>
                <a:ext cx="666" cy="450"/>
              </a:xfrm>
              <a:prstGeom prst="roundRect">
                <a:avLst>
                  <a:gd name="adj" fmla="val 16667"/>
                </a:avLst>
              </a:prstGeom>
              <a:solidFill>
                <a:srgbClr val="8A9BD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chemeClr val="bg2"/>
                  </a:solidFill>
                  <a:latin typeface="Times" pitchFamily="18" charset="0"/>
                </a:endParaRPr>
              </a:p>
            </p:txBody>
          </p:sp>
          <p:pic>
            <p:nvPicPr>
              <p:cNvPr id="33928" name="Picture 65" descr="BD18218_"/>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219" y="3287"/>
                <a:ext cx="19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929" name="Group 66"/>
              <p:cNvGrpSpPr>
                <a:grpSpLocks/>
              </p:cNvGrpSpPr>
              <p:nvPr/>
            </p:nvGrpSpPr>
            <p:grpSpPr bwMode="auto">
              <a:xfrm>
                <a:off x="2478" y="3269"/>
                <a:ext cx="206" cy="267"/>
                <a:chOff x="2558" y="1674"/>
                <a:chExt cx="625" cy="924"/>
              </a:xfrm>
            </p:grpSpPr>
            <p:pic>
              <p:nvPicPr>
                <p:cNvPr id="33930" name="Picture 67" descr="j015161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655" y="2067"/>
                  <a:ext cx="433" cy="4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3931" name="Line 68"/>
                <p:cNvSpPr>
                  <a:spLocks noChangeShapeType="1"/>
                </p:cNvSpPr>
                <p:nvPr/>
              </p:nvSpPr>
              <p:spPr bwMode="auto">
                <a:xfrm>
                  <a:off x="2879" y="1674"/>
                  <a:ext cx="0" cy="394"/>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32" name="Rectangle 69"/>
                <p:cNvSpPr>
                  <a:spLocks noChangeArrowheads="1"/>
                </p:cNvSpPr>
                <p:nvPr/>
              </p:nvSpPr>
              <p:spPr bwMode="auto">
                <a:xfrm>
                  <a:off x="2558" y="1786"/>
                  <a:ext cx="625" cy="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933" name="Rectangle 70"/>
                <p:cNvSpPr>
                  <a:spLocks noChangeArrowheads="1"/>
                </p:cNvSpPr>
                <p:nvPr/>
              </p:nvSpPr>
              <p:spPr bwMode="auto">
                <a:xfrm>
                  <a:off x="2602" y="1824"/>
                  <a:ext cx="538" cy="714"/>
                </a:xfrm>
                <a:prstGeom prst="rect">
                  <a:avLst/>
                </a:prstGeom>
                <a:solidFill>
                  <a:srgbClr val="DBDD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934" name="Freeform 71"/>
                <p:cNvSpPr>
                  <a:spLocks/>
                </p:cNvSpPr>
                <p:nvPr/>
              </p:nvSpPr>
              <p:spPr bwMode="auto">
                <a:xfrm>
                  <a:off x="2798" y="1839"/>
                  <a:ext cx="55" cy="53"/>
                </a:xfrm>
                <a:custGeom>
                  <a:avLst/>
                  <a:gdLst>
                    <a:gd name="T0" fmla="*/ 27 w 109"/>
                    <a:gd name="T1" fmla="*/ 53 h 105"/>
                    <a:gd name="T2" fmla="*/ 33 w 109"/>
                    <a:gd name="T3" fmla="*/ 52 h 105"/>
                    <a:gd name="T4" fmla="*/ 38 w 109"/>
                    <a:gd name="T5" fmla="*/ 51 h 105"/>
                    <a:gd name="T6" fmla="*/ 43 w 109"/>
                    <a:gd name="T7" fmla="*/ 48 h 105"/>
                    <a:gd name="T8" fmla="*/ 47 w 109"/>
                    <a:gd name="T9" fmla="*/ 45 h 105"/>
                    <a:gd name="T10" fmla="*/ 50 w 109"/>
                    <a:gd name="T11" fmla="*/ 41 h 105"/>
                    <a:gd name="T12" fmla="*/ 53 w 109"/>
                    <a:gd name="T13" fmla="*/ 37 h 105"/>
                    <a:gd name="T14" fmla="*/ 54 w 109"/>
                    <a:gd name="T15" fmla="*/ 32 h 105"/>
                    <a:gd name="T16" fmla="*/ 55 w 109"/>
                    <a:gd name="T17" fmla="*/ 27 h 105"/>
                    <a:gd name="T18" fmla="*/ 54 w 109"/>
                    <a:gd name="T19" fmla="*/ 22 h 105"/>
                    <a:gd name="T20" fmla="*/ 53 w 109"/>
                    <a:gd name="T21" fmla="*/ 17 h 105"/>
                    <a:gd name="T22" fmla="*/ 50 w 109"/>
                    <a:gd name="T23" fmla="*/ 12 h 105"/>
                    <a:gd name="T24" fmla="*/ 47 w 109"/>
                    <a:gd name="T25" fmla="*/ 8 h 105"/>
                    <a:gd name="T26" fmla="*/ 43 w 109"/>
                    <a:gd name="T27" fmla="*/ 5 h 105"/>
                    <a:gd name="T28" fmla="*/ 38 w 109"/>
                    <a:gd name="T29" fmla="*/ 3 h 105"/>
                    <a:gd name="T30" fmla="*/ 33 w 109"/>
                    <a:gd name="T31" fmla="*/ 1 h 105"/>
                    <a:gd name="T32" fmla="*/ 27 w 109"/>
                    <a:gd name="T33" fmla="*/ 0 h 105"/>
                    <a:gd name="T34" fmla="*/ 22 w 109"/>
                    <a:gd name="T35" fmla="*/ 1 h 105"/>
                    <a:gd name="T36" fmla="*/ 17 w 109"/>
                    <a:gd name="T37" fmla="*/ 3 h 105"/>
                    <a:gd name="T38" fmla="*/ 12 w 109"/>
                    <a:gd name="T39" fmla="*/ 5 h 105"/>
                    <a:gd name="T40" fmla="*/ 8 w 109"/>
                    <a:gd name="T41" fmla="*/ 8 h 105"/>
                    <a:gd name="T42" fmla="*/ 5 w 109"/>
                    <a:gd name="T43" fmla="*/ 12 h 105"/>
                    <a:gd name="T44" fmla="*/ 3 w 109"/>
                    <a:gd name="T45" fmla="*/ 17 h 105"/>
                    <a:gd name="T46" fmla="*/ 1 w 109"/>
                    <a:gd name="T47" fmla="*/ 22 h 105"/>
                    <a:gd name="T48" fmla="*/ 0 w 109"/>
                    <a:gd name="T49" fmla="*/ 27 h 105"/>
                    <a:gd name="T50" fmla="*/ 1 w 109"/>
                    <a:gd name="T51" fmla="*/ 32 h 105"/>
                    <a:gd name="T52" fmla="*/ 3 w 109"/>
                    <a:gd name="T53" fmla="*/ 37 h 105"/>
                    <a:gd name="T54" fmla="*/ 5 w 109"/>
                    <a:gd name="T55" fmla="*/ 41 h 105"/>
                    <a:gd name="T56" fmla="*/ 8 w 109"/>
                    <a:gd name="T57" fmla="*/ 45 h 105"/>
                    <a:gd name="T58" fmla="*/ 12 w 109"/>
                    <a:gd name="T59" fmla="*/ 48 h 105"/>
                    <a:gd name="T60" fmla="*/ 17 w 109"/>
                    <a:gd name="T61" fmla="*/ 51 h 105"/>
                    <a:gd name="T62" fmla="*/ 22 w 109"/>
                    <a:gd name="T63" fmla="*/ 52 h 105"/>
                    <a:gd name="T64" fmla="*/ 27 w 109"/>
                    <a:gd name="T65" fmla="*/ 53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5">
                      <a:moveTo>
                        <a:pt x="54" y="105"/>
                      </a:moveTo>
                      <a:lnTo>
                        <a:pt x="66" y="104"/>
                      </a:lnTo>
                      <a:lnTo>
                        <a:pt x="76" y="101"/>
                      </a:lnTo>
                      <a:lnTo>
                        <a:pt x="85" y="96"/>
                      </a:lnTo>
                      <a:lnTo>
                        <a:pt x="93" y="90"/>
                      </a:lnTo>
                      <a:lnTo>
                        <a:pt x="100" y="82"/>
                      </a:lnTo>
                      <a:lnTo>
                        <a:pt x="105" y="74"/>
                      </a:lnTo>
                      <a:lnTo>
                        <a:pt x="108" y="64"/>
                      </a:lnTo>
                      <a:lnTo>
                        <a:pt x="109" y="53"/>
                      </a:lnTo>
                      <a:lnTo>
                        <a:pt x="108" y="43"/>
                      </a:lnTo>
                      <a:lnTo>
                        <a:pt x="105" y="33"/>
                      </a:lnTo>
                      <a:lnTo>
                        <a:pt x="100" y="23"/>
                      </a:lnTo>
                      <a:lnTo>
                        <a:pt x="93" y="16"/>
                      </a:lnTo>
                      <a:lnTo>
                        <a:pt x="85" y="10"/>
                      </a:lnTo>
                      <a:lnTo>
                        <a:pt x="76" y="5"/>
                      </a:lnTo>
                      <a:lnTo>
                        <a:pt x="66" y="1"/>
                      </a:lnTo>
                      <a:lnTo>
                        <a:pt x="54" y="0"/>
                      </a:lnTo>
                      <a:lnTo>
                        <a:pt x="44" y="1"/>
                      </a:lnTo>
                      <a:lnTo>
                        <a:pt x="33" y="5"/>
                      </a:lnTo>
                      <a:lnTo>
                        <a:pt x="24" y="10"/>
                      </a:lnTo>
                      <a:lnTo>
                        <a:pt x="16" y="16"/>
                      </a:lnTo>
                      <a:lnTo>
                        <a:pt x="9" y="23"/>
                      </a:lnTo>
                      <a:lnTo>
                        <a:pt x="5" y="33"/>
                      </a:lnTo>
                      <a:lnTo>
                        <a:pt x="1" y="43"/>
                      </a:lnTo>
                      <a:lnTo>
                        <a:pt x="0" y="53"/>
                      </a:lnTo>
                      <a:lnTo>
                        <a:pt x="1" y="64"/>
                      </a:lnTo>
                      <a:lnTo>
                        <a:pt x="5" y="74"/>
                      </a:lnTo>
                      <a:lnTo>
                        <a:pt x="9" y="82"/>
                      </a:lnTo>
                      <a:lnTo>
                        <a:pt x="16" y="90"/>
                      </a:lnTo>
                      <a:lnTo>
                        <a:pt x="24" y="96"/>
                      </a:lnTo>
                      <a:lnTo>
                        <a:pt x="33" y="101"/>
                      </a:lnTo>
                      <a:lnTo>
                        <a:pt x="44" y="104"/>
                      </a:lnTo>
                      <a:lnTo>
                        <a:pt x="54"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5" name="Freeform 72"/>
                <p:cNvSpPr>
                  <a:spLocks/>
                </p:cNvSpPr>
                <p:nvPr/>
              </p:nvSpPr>
              <p:spPr bwMode="auto">
                <a:xfrm>
                  <a:off x="2617" y="1840"/>
                  <a:ext cx="54" cy="52"/>
                </a:xfrm>
                <a:custGeom>
                  <a:avLst/>
                  <a:gdLst>
                    <a:gd name="T0" fmla="*/ 27 w 109"/>
                    <a:gd name="T1" fmla="*/ 52 h 105"/>
                    <a:gd name="T2" fmla="*/ 33 w 109"/>
                    <a:gd name="T3" fmla="*/ 52 h 105"/>
                    <a:gd name="T4" fmla="*/ 38 w 109"/>
                    <a:gd name="T5" fmla="*/ 50 h 105"/>
                    <a:gd name="T6" fmla="*/ 42 w 109"/>
                    <a:gd name="T7" fmla="*/ 48 h 105"/>
                    <a:gd name="T8" fmla="*/ 46 w 109"/>
                    <a:gd name="T9" fmla="*/ 44 h 105"/>
                    <a:gd name="T10" fmla="*/ 50 w 109"/>
                    <a:gd name="T11" fmla="*/ 41 h 105"/>
                    <a:gd name="T12" fmla="*/ 52 w 109"/>
                    <a:gd name="T13" fmla="*/ 36 h 105"/>
                    <a:gd name="T14" fmla="*/ 54 w 109"/>
                    <a:gd name="T15" fmla="*/ 31 h 105"/>
                    <a:gd name="T16" fmla="*/ 54 w 109"/>
                    <a:gd name="T17" fmla="*/ 26 h 105"/>
                    <a:gd name="T18" fmla="*/ 54 w 109"/>
                    <a:gd name="T19" fmla="*/ 21 h 105"/>
                    <a:gd name="T20" fmla="*/ 52 w 109"/>
                    <a:gd name="T21" fmla="*/ 16 h 105"/>
                    <a:gd name="T22" fmla="*/ 50 w 109"/>
                    <a:gd name="T23" fmla="*/ 11 h 105"/>
                    <a:gd name="T24" fmla="*/ 46 w 109"/>
                    <a:gd name="T25" fmla="*/ 7 h 105"/>
                    <a:gd name="T26" fmla="*/ 42 w 109"/>
                    <a:gd name="T27" fmla="*/ 5 h 105"/>
                    <a:gd name="T28" fmla="*/ 38 w 109"/>
                    <a:gd name="T29" fmla="*/ 2 h 105"/>
                    <a:gd name="T30" fmla="*/ 33 w 109"/>
                    <a:gd name="T31" fmla="*/ 1 h 105"/>
                    <a:gd name="T32" fmla="*/ 27 w 109"/>
                    <a:gd name="T33" fmla="*/ 0 h 105"/>
                    <a:gd name="T34" fmla="*/ 22 w 109"/>
                    <a:gd name="T35" fmla="*/ 1 h 105"/>
                    <a:gd name="T36" fmla="*/ 17 w 109"/>
                    <a:gd name="T37" fmla="*/ 2 h 105"/>
                    <a:gd name="T38" fmla="*/ 12 w 109"/>
                    <a:gd name="T39" fmla="*/ 5 h 105"/>
                    <a:gd name="T40" fmla="*/ 8 w 109"/>
                    <a:gd name="T41" fmla="*/ 7 h 105"/>
                    <a:gd name="T42" fmla="*/ 4 w 109"/>
                    <a:gd name="T43" fmla="*/ 11 h 105"/>
                    <a:gd name="T44" fmla="*/ 2 w 109"/>
                    <a:gd name="T45" fmla="*/ 16 h 105"/>
                    <a:gd name="T46" fmla="*/ 0 w 109"/>
                    <a:gd name="T47" fmla="*/ 21 h 105"/>
                    <a:gd name="T48" fmla="*/ 0 w 109"/>
                    <a:gd name="T49" fmla="*/ 26 h 105"/>
                    <a:gd name="T50" fmla="*/ 0 w 109"/>
                    <a:gd name="T51" fmla="*/ 31 h 105"/>
                    <a:gd name="T52" fmla="*/ 2 w 109"/>
                    <a:gd name="T53" fmla="*/ 36 h 105"/>
                    <a:gd name="T54" fmla="*/ 4 w 109"/>
                    <a:gd name="T55" fmla="*/ 41 h 105"/>
                    <a:gd name="T56" fmla="*/ 8 w 109"/>
                    <a:gd name="T57" fmla="*/ 44 h 105"/>
                    <a:gd name="T58" fmla="*/ 12 w 109"/>
                    <a:gd name="T59" fmla="*/ 48 h 105"/>
                    <a:gd name="T60" fmla="*/ 17 w 109"/>
                    <a:gd name="T61" fmla="*/ 50 h 105"/>
                    <a:gd name="T62" fmla="*/ 22 w 109"/>
                    <a:gd name="T63" fmla="*/ 52 h 105"/>
                    <a:gd name="T64" fmla="*/ 27 w 109"/>
                    <a:gd name="T65" fmla="*/ 52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5">
                      <a:moveTo>
                        <a:pt x="55" y="105"/>
                      </a:moveTo>
                      <a:lnTo>
                        <a:pt x="66" y="104"/>
                      </a:lnTo>
                      <a:lnTo>
                        <a:pt x="76" y="101"/>
                      </a:lnTo>
                      <a:lnTo>
                        <a:pt x="85" y="96"/>
                      </a:lnTo>
                      <a:lnTo>
                        <a:pt x="93" y="89"/>
                      </a:lnTo>
                      <a:lnTo>
                        <a:pt x="100" y="82"/>
                      </a:lnTo>
                      <a:lnTo>
                        <a:pt x="105" y="73"/>
                      </a:lnTo>
                      <a:lnTo>
                        <a:pt x="108" y="63"/>
                      </a:lnTo>
                      <a:lnTo>
                        <a:pt x="109" y="52"/>
                      </a:lnTo>
                      <a:lnTo>
                        <a:pt x="108" y="42"/>
                      </a:lnTo>
                      <a:lnTo>
                        <a:pt x="105" y="32"/>
                      </a:lnTo>
                      <a:lnTo>
                        <a:pt x="100" y="23"/>
                      </a:lnTo>
                      <a:lnTo>
                        <a:pt x="93" y="15"/>
                      </a:lnTo>
                      <a:lnTo>
                        <a:pt x="85" y="10"/>
                      </a:lnTo>
                      <a:lnTo>
                        <a:pt x="76" y="5"/>
                      </a:lnTo>
                      <a:lnTo>
                        <a:pt x="66" y="2"/>
                      </a:lnTo>
                      <a:lnTo>
                        <a:pt x="55" y="0"/>
                      </a:lnTo>
                      <a:lnTo>
                        <a:pt x="44" y="2"/>
                      </a:lnTo>
                      <a:lnTo>
                        <a:pt x="35" y="5"/>
                      </a:lnTo>
                      <a:lnTo>
                        <a:pt x="24" y="10"/>
                      </a:lnTo>
                      <a:lnTo>
                        <a:pt x="16" y="15"/>
                      </a:lnTo>
                      <a:lnTo>
                        <a:pt x="9" y="23"/>
                      </a:lnTo>
                      <a:lnTo>
                        <a:pt x="5" y="32"/>
                      </a:lnTo>
                      <a:lnTo>
                        <a:pt x="1" y="42"/>
                      </a:lnTo>
                      <a:lnTo>
                        <a:pt x="0" y="52"/>
                      </a:lnTo>
                      <a:lnTo>
                        <a:pt x="1" y="63"/>
                      </a:lnTo>
                      <a:lnTo>
                        <a:pt x="5" y="73"/>
                      </a:lnTo>
                      <a:lnTo>
                        <a:pt x="9" y="82"/>
                      </a:lnTo>
                      <a:lnTo>
                        <a:pt x="16" y="89"/>
                      </a:lnTo>
                      <a:lnTo>
                        <a:pt x="24" y="96"/>
                      </a:lnTo>
                      <a:lnTo>
                        <a:pt x="35" y="101"/>
                      </a:lnTo>
                      <a:lnTo>
                        <a:pt x="44" y="104"/>
                      </a:lnTo>
                      <a:lnTo>
                        <a:pt x="55"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6" name="Freeform 73"/>
                <p:cNvSpPr>
                  <a:spLocks/>
                </p:cNvSpPr>
                <p:nvPr/>
              </p:nvSpPr>
              <p:spPr bwMode="auto">
                <a:xfrm>
                  <a:off x="2706" y="1840"/>
                  <a:ext cx="55" cy="52"/>
                </a:xfrm>
                <a:custGeom>
                  <a:avLst/>
                  <a:gdLst>
                    <a:gd name="T0" fmla="*/ 27 w 109"/>
                    <a:gd name="T1" fmla="*/ 52 h 105"/>
                    <a:gd name="T2" fmla="*/ 33 w 109"/>
                    <a:gd name="T3" fmla="*/ 52 h 105"/>
                    <a:gd name="T4" fmla="*/ 38 w 109"/>
                    <a:gd name="T5" fmla="*/ 50 h 105"/>
                    <a:gd name="T6" fmla="*/ 43 w 109"/>
                    <a:gd name="T7" fmla="*/ 48 h 105"/>
                    <a:gd name="T8" fmla="*/ 47 w 109"/>
                    <a:gd name="T9" fmla="*/ 44 h 105"/>
                    <a:gd name="T10" fmla="*/ 50 w 109"/>
                    <a:gd name="T11" fmla="*/ 41 h 105"/>
                    <a:gd name="T12" fmla="*/ 52 w 109"/>
                    <a:gd name="T13" fmla="*/ 36 h 105"/>
                    <a:gd name="T14" fmla="*/ 54 w 109"/>
                    <a:gd name="T15" fmla="*/ 31 h 105"/>
                    <a:gd name="T16" fmla="*/ 55 w 109"/>
                    <a:gd name="T17" fmla="*/ 26 h 105"/>
                    <a:gd name="T18" fmla="*/ 54 w 109"/>
                    <a:gd name="T19" fmla="*/ 21 h 105"/>
                    <a:gd name="T20" fmla="*/ 52 w 109"/>
                    <a:gd name="T21" fmla="*/ 16 h 105"/>
                    <a:gd name="T22" fmla="*/ 50 w 109"/>
                    <a:gd name="T23" fmla="*/ 11 h 105"/>
                    <a:gd name="T24" fmla="*/ 47 w 109"/>
                    <a:gd name="T25" fmla="*/ 7 h 105"/>
                    <a:gd name="T26" fmla="*/ 43 w 109"/>
                    <a:gd name="T27" fmla="*/ 5 h 105"/>
                    <a:gd name="T28" fmla="*/ 38 w 109"/>
                    <a:gd name="T29" fmla="*/ 2 h 105"/>
                    <a:gd name="T30" fmla="*/ 33 w 109"/>
                    <a:gd name="T31" fmla="*/ 1 h 105"/>
                    <a:gd name="T32" fmla="*/ 27 w 109"/>
                    <a:gd name="T33" fmla="*/ 0 h 105"/>
                    <a:gd name="T34" fmla="*/ 22 w 109"/>
                    <a:gd name="T35" fmla="*/ 1 h 105"/>
                    <a:gd name="T36" fmla="*/ 17 w 109"/>
                    <a:gd name="T37" fmla="*/ 2 h 105"/>
                    <a:gd name="T38" fmla="*/ 12 w 109"/>
                    <a:gd name="T39" fmla="*/ 5 h 105"/>
                    <a:gd name="T40" fmla="*/ 8 w 109"/>
                    <a:gd name="T41" fmla="*/ 7 h 105"/>
                    <a:gd name="T42" fmla="*/ 5 w 109"/>
                    <a:gd name="T43" fmla="*/ 11 h 105"/>
                    <a:gd name="T44" fmla="*/ 2 w 109"/>
                    <a:gd name="T45" fmla="*/ 16 h 105"/>
                    <a:gd name="T46" fmla="*/ 1 w 109"/>
                    <a:gd name="T47" fmla="*/ 21 h 105"/>
                    <a:gd name="T48" fmla="*/ 0 w 109"/>
                    <a:gd name="T49" fmla="*/ 26 h 105"/>
                    <a:gd name="T50" fmla="*/ 1 w 109"/>
                    <a:gd name="T51" fmla="*/ 31 h 105"/>
                    <a:gd name="T52" fmla="*/ 2 w 109"/>
                    <a:gd name="T53" fmla="*/ 36 h 105"/>
                    <a:gd name="T54" fmla="*/ 5 w 109"/>
                    <a:gd name="T55" fmla="*/ 41 h 105"/>
                    <a:gd name="T56" fmla="*/ 8 w 109"/>
                    <a:gd name="T57" fmla="*/ 44 h 105"/>
                    <a:gd name="T58" fmla="*/ 12 w 109"/>
                    <a:gd name="T59" fmla="*/ 48 h 105"/>
                    <a:gd name="T60" fmla="*/ 17 w 109"/>
                    <a:gd name="T61" fmla="*/ 50 h 105"/>
                    <a:gd name="T62" fmla="*/ 22 w 109"/>
                    <a:gd name="T63" fmla="*/ 52 h 105"/>
                    <a:gd name="T64" fmla="*/ 27 w 109"/>
                    <a:gd name="T65" fmla="*/ 52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5">
                      <a:moveTo>
                        <a:pt x="54" y="105"/>
                      </a:moveTo>
                      <a:lnTo>
                        <a:pt x="65" y="104"/>
                      </a:lnTo>
                      <a:lnTo>
                        <a:pt x="75" y="101"/>
                      </a:lnTo>
                      <a:lnTo>
                        <a:pt x="85" y="96"/>
                      </a:lnTo>
                      <a:lnTo>
                        <a:pt x="93" y="89"/>
                      </a:lnTo>
                      <a:lnTo>
                        <a:pt x="100" y="82"/>
                      </a:lnTo>
                      <a:lnTo>
                        <a:pt x="104" y="73"/>
                      </a:lnTo>
                      <a:lnTo>
                        <a:pt x="108" y="63"/>
                      </a:lnTo>
                      <a:lnTo>
                        <a:pt x="109" y="52"/>
                      </a:lnTo>
                      <a:lnTo>
                        <a:pt x="108" y="42"/>
                      </a:lnTo>
                      <a:lnTo>
                        <a:pt x="104" y="32"/>
                      </a:lnTo>
                      <a:lnTo>
                        <a:pt x="100" y="23"/>
                      </a:lnTo>
                      <a:lnTo>
                        <a:pt x="93" y="15"/>
                      </a:lnTo>
                      <a:lnTo>
                        <a:pt x="85" y="10"/>
                      </a:lnTo>
                      <a:lnTo>
                        <a:pt x="75" y="5"/>
                      </a:lnTo>
                      <a:lnTo>
                        <a:pt x="65" y="2"/>
                      </a:lnTo>
                      <a:lnTo>
                        <a:pt x="54" y="0"/>
                      </a:lnTo>
                      <a:lnTo>
                        <a:pt x="43" y="2"/>
                      </a:lnTo>
                      <a:lnTo>
                        <a:pt x="33" y="5"/>
                      </a:lnTo>
                      <a:lnTo>
                        <a:pt x="24" y="10"/>
                      </a:lnTo>
                      <a:lnTo>
                        <a:pt x="16" y="15"/>
                      </a:lnTo>
                      <a:lnTo>
                        <a:pt x="9" y="23"/>
                      </a:lnTo>
                      <a:lnTo>
                        <a:pt x="4" y="32"/>
                      </a:lnTo>
                      <a:lnTo>
                        <a:pt x="1" y="42"/>
                      </a:lnTo>
                      <a:lnTo>
                        <a:pt x="0" y="52"/>
                      </a:lnTo>
                      <a:lnTo>
                        <a:pt x="1" y="63"/>
                      </a:lnTo>
                      <a:lnTo>
                        <a:pt x="4" y="73"/>
                      </a:lnTo>
                      <a:lnTo>
                        <a:pt x="9" y="82"/>
                      </a:lnTo>
                      <a:lnTo>
                        <a:pt x="16" y="89"/>
                      </a:lnTo>
                      <a:lnTo>
                        <a:pt x="24" y="96"/>
                      </a:lnTo>
                      <a:lnTo>
                        <a:pt x="33" y="101"/>
                      </a:lnTo>
                      <a:lnTo>
                        <a:pt x="43" y="104"/>
                      </a:lnTo>
                      <a:lnTo>
                        <a:pt x="54"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7" name="Freeform 74"/>
                <p:cNvSpPr>
                  <a:spLocks/>
                </p:cNvSpPr>
                <p:nvPr/>
              </p:nvSpPr>
              <p:spPr bwMode="auto">
                <a:xfrm>
                  <a:off x="3069" y="1840"/>
                  <a:ext cx="54" cy="52"/>
                </a:xfrm>
                <a:custGeom>
                  <a:avLst/>
                  <a:gdLst>
                    <a:gd name="T0" fmla="*/ 27 w 110"/>
                    <a:gd name="T1" fmla="*/ 52 h 105"/>
                    <a:gd name="T2" fmla="*/ 32 w 110"/>
                    <a:gd name="T3" fmla="*/ 52 h 105"/>
                    <a:gd name="T4" fmla="*/ 38 w 110"/>
                    <a:gd name="T5" fmla="*/ 50 h 105"/>
                    <a:gd name="T6" fmla="*/ 42 w 110"/>
                    <a:gd name="T7" fmla="*/ 48 h 105"/>
                    <a:gd name="T8" fmla="*/ 46 w 110"/>
                    <a:gd name="T9" fmla="*/ 45 h 105"/>
                    <a:gd name="T10" fmla="*/ 50 w 110"/>
                    <a:gd name="T11" fmla="*/ 41 h 105"/>
                    <a:gd name="T12" fmla="*/ 52 w 110"/>
                    <a:gd name="T13" fmla="*/ 37 h 105"/>
                    <a:gd name="T14" fmla="*/ 54 w 110"/>
                    <a:gd name="T15" fmla="*/ 32 h 105"/>
                    <a:gd name="T16" fmla="*/ 54 w 110"/>
                    <a:gd name="T17" fmla="*/ 26 h 105"/>
                    <a:gd name="T18" fmla="*/ 54 w 110"/>
                    <a:gd name="T19" fmla="*/ 21 h 105"/>
                    <a:gd name="T20" fmla="*/ 52 w 110"/>
                    <a:gd name="T21" fmla="*/ 16 h 105"/>
                    <a:gd name="T22" fmla="*/ 50 w 110"/>
                    <a:gd name="T23" fmla="*/ 11 h 105"/>
                    <a:gd name="T24" fmla="*/ 46 w 110"/>
                    <a:gd name="T25" fmla="*/ 7 h 105"/>
                    <a:gd name="T26" fmla="*/ 42 w 110"/>
                    <a:gd name="T27" fmla="*/ 5 h 105"/>
                    <a:gd name="T28" fmla="*/ 38 w 110"/>
                    <a:gd name="T29" fmla="*/ 2 h 105"/>
                    <a:gd name="T30" fmla="*/ 32 w 110"/>
                    <a:gd name="T31" fmla="*/ 1 h 105"/>
                    <a:gd name="T32" fmla="*/ 27 w 110"/>
                    <a:gd name="T33" fmla="*/ 0 h 105"/>
                    <a:gd name="T34" fmla="*/ 22 w 110"/>
                    <a:gd name="T35" fmla="*/ 1 h 105"/>
                    <a:gd name="T36" fmla="*/ 17 w 110"/>
                    <a:gd name="T37" fmla="*/ 2 h 105"/>
                    <a:gd name="T38" fmla="*/ 12 w 110"/>
                    <a:gd name="T39" fmla="*/ 5 h 105"/>
                    <a:gd name="T40" fmla="*/ 8 w 110"/>
                    <a:gd name="T41" fmla="*/ 7 h 105"/>
                    <a:gd name="T42" fmla="*/ 5 w 110"/>
                    <a:gd name="T43" fmla="*/ 11 h 105"/>
                    <a:gd name="T44" fmla="*/ 2 w 110"/>
                    <a:gd name="T45" fmla="*/ 16 h 105"/>
                    <a:gd name="T46" fmla="*/ 1 w 110"/>
                    <a:gd name="T47" fmla="*/ 21 h 105"/>
                    <a:gd name="T48" fmla="*/ 0 w 110"/>
                    <a:gd name="T49" fmla="*/ 26 h 105"/>
                    <a:gd name="T50" fmla="*/ 1 w 110"/>
                    <a:gd name="T51" fmla="*/ 32 h 105"/>
                    <a:gd name="T52" fmla="*/ 2 w 110"/>
                    <a:gd name="T53" fmla="*/ 37 h 105"/>
                    <a:gd name="T54" fmla="*/ 5 w 110"/>
                    <a:gd name="T55" fmla="*/ 41 h 105"/>
                    <a:gd name="T56" fmla="*/ 8 w 110"/>
                    <a:gd name="T57" fmla="*/ 45 h 105"/>
                    <a:gd name="T58" fmla="*/ 12 w 110"/>
                    <a:gd name="T59" fmla="*/ 48 h 105"/>
                    <a:gd name="T60" fmla="*/ 17 w 110"/>
                    <a:gd name="T61" fmla="*/ 50 h 105"/>
                    <a:gd name="T62" fmla="*/ 22 w 110"/>
                    <a:gd name="T63" fmla="*/ 52 h 105"/>
                    <a:gd name="T64" fmla="*/ 27 w 110"/>
                    <a:gd name="T65" fmla="*/ 52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0" h="105">
                      <a:moveTo>
                        <a:pt x="56" y="105"/>
                      </a:moveTo>
                      <a:lnTo>
                        <a:pt x="66" y="104"/>
                      </a:lnTo>
                      <a:lnTo>
                        <a:pt x="77" y="101"/>
                      </a:lnTo>
                      <a:lnTo>
                        <a:pt x="86" y="96"/>
                      </a:lnTo>
                      <a:lnTo>
                        <a:pt x="94" y="90"/>
                      </a:lnTo>
                      <a:lnTo>
                        <a:pt x="101" y="82"/>
                      </a:lnTo>
                      <a:lnTo>
                        <a:pt x="105" y="74"/>
                      </a:lnTo>
                      <a:lnTo>
                        <a:pt x="109" y="64"/>
                      </a:lnTo>
                      <a:lnTo>
                        <a:pt x="110" y="53"/>
                      </a:lnTo>
                      <a:lnTo>
                        <a:pt x="109" y="43"/>
                      </a:lnTo>
                      <a:lnTo>
                        <a:pt x="105" y="33"/>
                      </a:lnTo>
                      <a:lnTo>
                        <a:pt x="101" y="23"/>
                      </a:lnTo>
                      <a:lnTo>
                        <a:pt x="94" y="15"/>
                      </a:lnTo>
                      <a:lnTo>
                        <a:pt x="86" y="10"/>
                      </a:lnTo>
                      <a:lnTo>
                        <a:pt x="77" y="5"/>
                      </a:lnTo>
                      <a:lnTo>
                        <a:pt x="66" y="2"/>
                      </a:lnTo>
                      <a:lnTo>
                        <a:pt x="56" y="0"/>
                      </a:lnTo>
                      <a:lnTo>
                        <a:pt x="44" y="2"/>
                      </a:lnTo>
                      <a:lnTo>
                        <a:pt x="34" y="5"/>
                      </a:lnTo>
                      <a:lnTo>
                        <a:pt x="25" y="10"/>
                      </a:lnTo>
                      <a:lnTo>
                        <a:pt x="17" y="15"/>
                      </a:lnTo>
                      <a:lnTo>
                        <a:pt x="10" y="23"/>
                      </a:lnTo>
                      <a:lnTo>
                        <a:pt x="5" y="33"/>
                      </a:lnTo>
                      <a:lnTo>
                        <a:pt x="2" y="43"/>
                      </a:lnTo>
                      <a:lnTo>
                        <a:pt x="0" y="53"/>
                      </a:lnTo>
                      <a:lnTo>
                        <a:pt x="2" y="64"/>
                      </a:lnTo>
                      <a:lnTo>
                        <a:pt x="5" y="74"/>
                      </a:lnTo>
                      <a:lnTo>
                        <a:pt x="10" y="82"/>
                      </a:lnTo>
                      <a:lnTo>
                        <a:pt x="17" y="90"/>
                      </a:lnTo>
                      <a:lnTo>
                        <a:pt x="25" y="96"/>
                      </a:lnTo>
                      <a:lnTo>
                        <a:pt x="34" y="101"/>
                      </a:lnTo>
                      <a:lnTo>
                        <a:pt x="44" y="104"/>
                      </a:lnTo>
                      <a:lnTo>
                        <a:pt x="56"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8" name="Freeform 75"/>
                <p:cNvSpPr>
                  <a:spLocks/>
                </p:cNvSpPr>
                <p:nvPr/>
              </p:nvSpPr>
              <p:spPr bwMode="auto">
                <a:xfrm>
                  <a:off x="2978" y="1840"/>
                  <a:ext cx="55" cy="53"/>
                </a:xfrm>
                <a:custGeom>
                  <a:avLst/>
                  <a:gdLst>
                    <a:gd name="T0" fmla="*/ 28 w 109"/>
                    <a:gd name="T1" fmla="*/ 53 h 104"/>
                    <a:gd name="T2" fmla="*/ 33 w 109"/>
                    <a:gd name="T3" fmla="*/ 52 h 104"/>
                    <a:gd name="T4" fmla="*/ 38 w 109"/>
                    <a:gd name="T5" fmla="*/ 51 h 104"/>
                    <a:gd name="T6" fmla="*/ 43 w 109"/>
                    <a:gd name="T7" fmla="*/ 48 h 104"/>
                    <a:gd name="T8" fmla="*/ 47 w 109"/>
                    <a:gd name="T9" fmla="*/ 45 h 104"/>
                    <a:gd name="T10" fmla="*/ 50 w 109"/>
                    <a:gd name="T11" fmla="*/ 41 h 104"/>
                    <a:gd name="T12" fmla="*/ 52 w 109"/>
                    <a:gd name="T13" fmla="*/ 37 h 104"/>
                    <a:gd name="T14" fmla="*/ 54 w 109"/>
                    <a:gd name="T15" fmla="*/ 32 h 104"/>
                    <a:gd name="T16" fmla="*/ 55 w 109"/>
                    <a:gd name="T17" fmla="*/ 26 h 104"/>
                    <a:gd name="T18" fmla="*/ 54 w 109"/>
                    <a:gd name="T19" fmla="*/ 21 h 104"/>
                    <a:gd name="T20" fmla="*/ 52 w 109"/>
                    <a:gd name="T21" fmla="*/ 16 h 104"/>
                    <a:gd name="T22" fmla="*/ 50 w 109"/>
                    <a:gd name="T23" fmla="*/ 12 h 104"/>
                    <a:gd name="T24" fmla="*/ 47 w 109"/>
                    <a:gd name="T25" fmla="*/ 8 h 104"/>
                    <a:gd name="T26" fmla="*/ 43 w 109"/>
                    <a:gd name="T27" fmla="*/ 5 h 104"/>
                    <a:gd name="T28" fmla="*/ 38 w 109"/>
                    <a:gd name="T29" fmla="*/ 2 h 104"/>
                    <a:gd name="T30" fmla="*/ 33 w 109"/>
                    <a:gd name="T31" fmla="*/ 1 h 104"/>
                    <a:gd name="T32" fmla="*/ 28 w 109"/>
                    <a:gd name="T33" fmla="*/ 0 h 104"/>
                    <a:gd name="T34" fmla="*/ 22 w 109"/>
                    <a:gd name="T35" fmla="*/ 1 h 104"/>
                    <a:gd name="T36" fmla="*/ 17 w 109"/>
                    <a:gd name="T37" fmla="*/ 2 h 104"/>
                    <a:gd name="T38" fmla="*/ 12 w 109"/>
                    <a:gd name="T39" fmla="*/ 5 h 104"/>
                    <a:gd name="T40" fmla="*/ 8 w 109"/>
                    <a:gd name="T41" fmla="*/ 8 h 104"/>
                    <a:gd name="T42" fmla="*/ 5 w 109"/>
                    <a:gd name="T43" fmla="*/ 12 h 104"/>
                    <a:gd name="T44" fmla="*/ 2 w 109"/>
                    <a:gd name="T45" fmla="*/ 16 h 104"/>
                    <a:gd name="T46" fmla="*/ 1 w 109"/>
                    <a:gd name="T47" fmla="*/ 21 h 104"/>
                    <a:gd name="T48" fmla="*/ 0 w 109"/>
                    <a:gd name="T49" fmla="*/ 26 h 104"/>
                    <a:gd name="T50" fmla="*/ 1 w 109"/>
                    <a:gd name="T51" fmla="*/ 32 h 104"/>
                    <a:gd name="T52" fmla="*/ 2 w 109"/>
                    <a:gd name="T53" fmla="*/ 37 h 104"/>
                    <a:gd name="T54" fmla="*/ 5 w 109"/>
                    <a:gd name="T55" fmla="*/ 41 h 104"/>
                    <a:gd name="T56" fmla="*/ 8 w 109"/>
                    <a:gd name="T57" fmla="*/ 45 h 104"/>
                    <a:gd name="T58" fmla="*/ 12 w 109"/>
                    <a:gd name="T59" fmla="*/ 48 h 104"/>
                    <a:gd name="T60" fmla="*/ 17 w 109"/>
                    <a:gd name="T61" fmla="*/ 51 h 104"/>
                    <a:gd name="T62" fmla="*/ 22 w 109"/>
                    <a:gd name="T63" fmla="*/ 52 h 104"/>
                    <a:gd name="T64" fmla="*/ 28 w 109"/>
                    <a:gd name="T65" fmla="*/ 53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4">
                      <a:moveTo>
                        <a:pt x="55" y="104"/>
                      </a:moveTo>
                      <a:lnTo>
                        <a:pt x="65" y="103"/>
                      </a:lnTo>
                      <a:lnTo>
                        <a:pt x="76" y="100"/>
                      </a:lnTo>
                      <a:lnTo>
                        <a:pt x="85" y="95"/>
                      </a:lnTo>
                      <a:lnTo>
                        <a:pt x="93" y="88"/>
                      </a:lnTo>
                      <a:lnTo>
                        <a:pt x="100" y="81"/>
                      </a:lnTo>
                      <a:lnTo>
                        <a:pt x="104" y="72"/>
                      </a:lnTo>
                      <a:lnTo>
                        <a:pt x="108" y="62"/>
                      </a:lnTo>
                      <a:lnTo>
                        <a:pt x="109" y="51"/>
                      </a:lnTo>
                      <a:lnTo>
                        <a:pt x="108" y="41"/>
                      </a:lnTo>
                      <a:lnTo>
                        <a:pt x="104" y="31"/>
                      </a:lnTo>
                      <a:lnTo>
                        <a:pt x="100" y="23"/>
                      </a:lnTo>
                      <a:lnTo>
                        <a:pt x="93" y="15"/>
                      </a:lnTo>
                      <a:lnTo>
                        <a:pt x="85" y="9"/>
                      </a:lnTo>
                      <a:lnTo>
                        <a:pt x="76" y="4"/>
                      </a:lnTo>
                      <a:lnTo>
                        <a:pt x="65" y="1"/>
                      </a:lnTo>
                      <a:lnTo>
                        <a:pt x="55" y="0"/>
                      </a:lnTo>
                      <a:lnTo>
                        <a:pt x="43" y="1"/>
                      </a:lnTo>
                      <a:lnTo>
                        <a:pt x="33" y="4"/>
                      </a:lnTo>
                      <a:lnTo>
                        <a:pt x="24" y="9"/>
                      </a:lnTo>
                      <a:lnTo>
                        <a:pt x="16" y="15"/>
                      </a:lnTo>
                      <a:lnTo>
                        <a:pt x="9" y="23"/>
                      </a:lnTo>
                      <a:lnTo>
                        <a:pt x="4" y="31"/>
                      </a:lnTo>
                      <a:lnTo>
                        <a:pt x="1" y="41"/>
                      </a:lnTo>
                      <a:lnTo>
                        <a:pt x="0" y="51"/>
                      </a:lnTo>
                      <a:lnTo>
                        <a:pt x="1" y="62"/>
                      </a:lnTo>
                      <a:lnTo>
                        <a:pt x="4" y="72"/>
                      </a:lnTo>
                      <a:lnTo>
                        <a:pt x="9" y="81"/>
                      </a:lnTo>
                      <a:lnTo>
                        <a:pt x="16" y="88"/>
                      </a:lnTo>
                      <a:lnTo>
                        <a:pt x="24" y="95"/>
                      </a:lnTo>
                      <a:lnTo>
                        <a:pt x="33" y="100"/>
                      </a:lnTo>
                      <a:lnTo>
                        <a:pt x="43" y="103"/>
                      </a:lnTo>
                      <a:lnTo>
                        <a:pt x="55" y="1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9" name="Freeform 76"/>
                <p:cNvSpPr>
                  <a:spLocks/>
                </p:cNvSpPr>
                <p:nvPr/>
              </p:nvSpPr>
              <p:spPr bwMode="auto">
                <a:xfrm>
                  <a:off x="2888" y="1840"/>
                  <a:ext cx="55" cy="52"/>
                </a:xfrm>
                <a:custGeom>
                  <a:avLst/>
                  <a:gdLst>
                    <a:gd name="T0" fmla="*/ 28 w 109"/>
                    <a:gd name="T1" fmla="*/ 52 h 105"/>
                    <a:gd name="T2" fmla="*/ 33 w 109"/>
                    <a:gd name="T3" fmla="*/ 52 h 105"/>
                    <a:gd name="T4" fmla="*/ 38 w 109"/>
                    <a:gd name="T5" fmla="*/ 50 h 105"/>
                    <a:gd name="T6" fmla="*/ 43 w 109"/>
                    <a:gd name="T7" fmla="*/ 48 h 105"/>
                    <a:gd name="T8" fmla="*/ 47 w 109"/>
                    <a:gd name="T9" fmla="*/ 45 h 105"/>
                    <a:gd name="T10" fmla="*/ 50 w 109"/>
                    <a:gd name="T11" fmla="*/ 41 h 105"/>
                    <a:gd name="T12" fmla="*/ 53 w 109"/>
                    <a:gd name="T13" fmla="*/ 37 h 105"/>
                    <a:gd name="T14" fmla="*/ 54 w 109"/>
                    <a:gd name="T15" fmla="*/ 32 h 105"/>
                    <a:gd name="T16" fmla="*/ 55 w 109"/>
                    <a:gd name="T17" fmla="*/ 26 h 105"/>
                    <a:gd name="T18" fmla="*/ 54 w 109"/>
                    <a:gd name="T19" fmla="*/ 21 h 105"/>
                    <a:gd name="T20" fmla="*/ 53 w 109"/>
                    <a:gd name="T21" fmla="*/ 16 h 105"/>
                    <a:gd name="T22" fmla="*/ 50 w 109"/>
                    <a:gd name="T23" fmla="*/ 11 h 105"/>
                    <a:gd name="T24" fmla="*/ 47 w 109"/>
                    <a:gd name="T25" fmla="*/ 7 h 105"/>
                    <a:gd name="T26" fmla="*/ 43 w 109"/>
                    <a:gd name="T27" fmla="*/ 5 h 105"/>
                    <a:gd name="T28" fmla="*/ 38 w 109"/>
                    <a:gd name="T29" fmla="*/ 2 h 105"/>
                    <a:gd name="T30" fmla="*/ 33 w 109"/>
                    <a:gd name="T31" fmla="*/ 1 h 105"/>
                    <a:gd name="T32" fmla="*/ 28 w 109"/>
                    <a:gd name="T33" fmla="*/ 0 h 105"/>
                    <a:gd name="T34" fmla="*/ 22 w 109"/>
                    <a:gd name="T35" fmla="*/ 1 h 105"/>
                    <a:gd name="T36" fmla="*/ 17 w 109"/>
                    <a:gd name="T37" fmla="*/ 2 h 105"/>
                    <a:gd name="T38" fmla="*/ 12 w 109"/>
                    <a:gd name="T39" fmla="*/ 5 h 105"/>
                    <a:gd name="T40" fmla="*/ 8 w 109"/>
                    <a:gd name="T41" fmla="*/ 7 h 105"/>
                    <a:gd name="T42" fmla="*/ 5 w 109"/>
                    <a:gd name="T43" fmla="*/ 11 h 105"/>
                    <a:gd name="T44" fmla="*/ 2 w 109"/>
                    <a:gd name="T45" fmla="*/ 16 h 105"/>
                    <a:gd name="T46" fmla="*/ 1 w 109"/>
                    <a:gd name="T47" fmla="*/ 21 h 105"/>
                    <a:gd name="T48" fmla="*/ 0 w 109"/>
                    <a:gd name="T49" fmla="*/ 26 h 105"/>
                    <a:gd name="T50" fmla="*/ 1 w 109"/>
                    <a:gd name="T51" fmla="*/ 32 h 105"/>
                    <a:gd name="T52" fmla="*/ 2 w 109"/>
                    <a:gd name="T53" fmla="*/ 37 h 105"/>
                    <a:gd name="T54" fmla="*/ 5 w 109"/>
                    <a:gd name="T55" fmla="*/ 41 h 105"/>
                    <a:gd name="T56" fmla="*/ 8 w 109"/>
                    <a:gd name="T57" fmla="*/ 45 h 105"/>
                    <a:gd name="T58" fmla="*/ 12 w 109"/>
                    <a:gd name="T59" fmla="*/ 48 h 105"/>
                    <a:gd name="T60" fmla="*/ 17 w 109"/>
                    <a:gd name="T61" fmla="*/ 50 h 105"/>
                    <a:gd name="T62" fmla="*/ 22 w 109"/>
                    <a:gd name="T63" fmla="*/ 52 h 105"/>
                    <a:gd name="T64" fmla="*/ 28 w 109"/>
                    <a:gd name="T65" fmla="*/ 52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5">
                      <a:moveTo>
                        <a:pt x="55" y="105"/>
                      </a:moveTo>
                      <a:lnTo>
                        <a:pt x="65" y="104"/>
                      </a:lnTo>
                      <a:lnTo>
                        <a:pt x="76" y="101"/>
                      </a:lnTo>
                      <a:lnTo>
                        <a:pt x="85" y="96"/>
                      </a:lnTo>
                      <a:lnTo>
                        <a:pt x="93" y="90"/>
                      </a:lnTo>
                      <a:lnTo>
                        <a:pt x="100" y="82"/>
                      </a:lnTo>
                      <a:lnTo>
                        <a:pt x="105" y="74"/>
                      </a:lnTo>
                      <a:lnTo>
                        <a:pt x="108" y="64"/>
                      </a:lnTo>
                      <a:lnTo>
                        <a:pt x="109" y="53"/>
                      </a:lnTo>
                      <a:lnTo>
                        <a:pt x="108" y="43"/>
                      </a:lnTo>
                      <a:lnTo>
                        <a:pt x="105" y="33"/>
                      </a:lnTo>
                      <a:lnTo>
                        <a:pt x="100" y="23"/>
                      </a:lnTo>
                      <a:lnTo>
                        <a:pt x="93" y="15"/>
                      </a:lnTo>
                      <a:lnTo>
                        <a:pt x="85" y="10"/>
                      </a:lnTo>
                      <a:lnTo>
                        <a:pt x="76" y="5"/>
                      </a:lnTo>
                      <a:lnTo>
                        <a:pt x="65" y="2"/>
                      </a:lnTo>
                      <a:lnTo>
                        <a:pt x="55" y="0"/>
                      </a:lnTo>
                      <a:lnTo>
                        <a:pt x="43" y="2"/>
                      </a:lnTo>
                      <a:lnTo>
                        <a:pt x="33" y="5"/>
                      </a:lnTo>
                      <a:lnTo>
                        <a:pt x="24" y="10"/>
                      </a:lnTo>
                      <a:lnTo>
                        <a:pt x="16" y="15"/>
                      </a:lnTo>
                      <a:lnTo>
                        <a:pt x="9" y="23"/>
                      </a:lnTo>
                      <a:lnTo>
                        <a:pt x="4" y="33"/>
                      </a:lnTo>
                      <a:lnTo>
                        <a:pt x="1" y="43"/>
                      </a:lnTo>
                      <a:lnTo>
                        <a:pt x="0" y="53"/>
                      </a:lnTo>
                      <a:lnTo>
                        <a:pt x="1" y="64"/>
                      </a:lnTo>
                      <a:lnTo>
                        <a:pt x="4" y="74"/>
                      </a:lnTo>
                      <a:lnTo>
                        <a:pt x="9" y="82"/>
                      </a:lnTo>
                      <a:lnTo>
                        <a:pt x="16" y="90"/>
                      </a:lnTo>
                      <a:lnTo>
                        <a:pt x="24" y="96"/>
                      </a:lnTo>
                      <a:lnTo>
                        <a:pt x="33" y="101"/>
                      </a:lnTo>
                      <a:lnTo>
                        <a:pt x="43" y="104"/>
                      </a:lnTo>
                      <a:lnTo>
                        <a:pt x="55"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0" name="Freeform 77"/>
                <p:cNvSpPr>
                  <a:spLocks/>
                </p:cNvSpPr>
                <p:nvPr/>
              </p:nvSpPr>
              <p:spPr bwMode="auto">
                <a:xfrm>
                  <a:off x="2631" y="1734"/>
                  <a:ext cx="25" cy="132"/>
                </a:xfrm>
                <a:custGeom>
                  <a:avLst/>
                  <a:gdLst>
                    <a:gd name="T0" fmla="*/ 13 w 48"/>
                    <a:gd name="T1" fmla="*/ 132 h 265"/>
                    <a:gd name="T2" fmla="*/ 17 w 48"/>
                    <a:gd name="T3" fmla="*/ 131 h 265"/>
                    <a:gd name="T4" fmla="*/ 21 w 48"/>
                    <a:gd name="T5" fmla="*/ 129 h 265"/>
                    <a:gd name="T6" fmla="*/ 24 w 48"/>
                    <a:gd name="T7" fmla="*/ 125 h 265"/>
                    <a:gd name="T8" fmla="*/ 25 w 48"/>
                    <a:gd name="T9" fmla="*/ 120 h 265"/>
                    <a:gd name="T10" fmla="*/ 25 w 48"/>
                    <a:gd name="T11" fmla="*/ 12 h 265"/>
                    <a:gd name="T12" fmla="*/ 24 w 48"/>
                    <a:gd name="T13" fmla="*/ 7 h 265"/>
                    <a:gd name="T14" fmla="*/ 21 w 48"/>
                    <a:gd name="T15" fmla="*/ 3 h 265"/>
                    <a:gd name="T16" fmla="*/ 17 w 48"/>
                    <a:gd name="T17" fmla="*/ 1 h 265"/>
                    <a:gd name="T18" fmla="*/ 13 w 48"/>
                    <a:gd name="T19" fmla="*/ 0 h 265"/>
                    <a:gd name="T20" fmla="*/ 13 w 48"/>
                    <a:gd name="T21" fmla="*/ 0 h 265"/>
                    <a:gd name="T22" fmla="*/ 8 w 48"/>
                    <a:gd name="T23" fmla="*/ 1 h 265"/>
                    <a:gd name="T24" fmla="*/ 4 w 48"/>
                    <a:gd name="T25" fmla="*/ 3 h 265"/>
                    <a:gd name="T26" fmla="*/ 1 w 48"/>
                    <a:gd name="T27" fmla="*/ 7 h 265"/>
                    <a:gd name="T28" fmla="*/ 0 w 48"/>
                    <a:gd name="T29" fmla="*/ 12 h 265"/>
                    <a:gd name="T30" fmla="*/ 0 w 48"/>
                    <a:gd name="T31" fmla="*/ 120 h 265"/>
                    <a:gd name="T32" fmla="*/ 1 w 48"/>
                    <a:gd name="T33" fmla="*/ 125 h 265"/>
                    <a:gd name="T34" fmla="*/ 4 w 48"/>
                    <a:gd name="T35" fmla="*/ 129 h 265"/>
                    <a:gd name="T36" fmla="*/ 8 w 48"/>
                    <a:gd name="T37" fmla="*/ 131 h 265"/>
                    <a:gd name="T38" fmla="*/ 13 w 48"/>
                    <a:gd name="T39" fmla="*/ 132 h 265"/>
                    <a:gd name="T40" fmla="*/ 13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4" y="265"/>
                      </a:moveTo>
                      <a:lnTo>
                        <a:pt x="33" y="263"/>
                      </a:lnTo>
                      <a:lnTo>
                        <a:pt x="41" y="259"/>
                      </a:lnTo>
                      <a:lnTo>
                        <a:pt x="46" y="250"/>
                      </a:lnTo>
                      <a:lnTo>
                        <a:pt x="48" y="241"/>
                      </a:lnTo>
                      <a:lnTo>
                        <a:pt x="48" y="25"/>
                      </a:lnTo>
                      <a:lnTo>
                        <a:pt x="46" y="15"/>
                      </a:lnTo>
                      <a:lnTo>
                        <a:pt x="41" y="7"/>
                      </a:lnTo>
                      <a:lnTo>
                        <a:pt x="33" y="3"/>
                      </a:lnTo>
                      <a:lnTo>
                        <a:pt x="24" y="0"/>
                      </a:lnTo>
                      <a:lnTo>
                        <a:pt x="15" y="3"/>
                      </a:lnTo>
                      <a:lnTo>
                        <a:pt x="7" y="7"/>
                      </a:lnTo>
                      <a:lnTo>
                        <a:pt x="2" y="15"/>
                      </a:lnTo>
                      <a:lnTo>
                        <a:pt x="0" y="25"/>
                      </a:lnTo>
                      <a:lnTo>
                        <a:pt x="0" y="241"/>
                      </a:lnTo>
                      <a:lnTo>
                        <a:pt x="2" y="250"/>
                      </a:lnTo>
                      <a:lnTo>
                        <a:pt x="7" y="259"/>
                      </a:lnTo>
                      <a:lnTo>
                        <a:pt x="15" y="263"/>
                      </a:lnTo>
                      <a:lnTo>
                        <a:pt x="24"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1" name="Freeform 78"/>
                <p:cNvSpPr>
                  <a:spLocks/>
                </p:cNvSpPr>
                <p:nvPr/>
              </p:nvSpPr>
              <p:spPr bwMode="auto">
                <a:xfrm>
                  <a:off x="2720" y="1734"/>
                  <a:ext cx="23" cy="132"/>
                </a:xfrm>
                <a:custGeom>
                  <a:avLst/>
                  <a:gdLst>
                    <a:gd name="T0" fmla="*/ 11 w 48"/>
                    <a:gd name="T1" fmla="*/ 132 h 265"/>
                    <a:gd name="T2" fmla="*/ 16 w 48"/>
                    <a:gd name="T3" fmla="*/ 131 h 265"/>
                    <a:gd name="T4" fmla="*/ 20 w 48"/>
                    <a:gd name="T5" fmla="*/ 129 h 265"/>
                    <a:gd name="T6" fmla="*/ 22 w 48"/>
                    <a:gd name="T7" fmla="*/ 125 h 265"/>
                    <a:gd name="T8" fmla="*/ 23 w 48"/>
                    <a:gd name="T9" fmla="*/ 120 h 265"/>
                    <a:gd name="T10" fmla="*/ 23 w 48"/>
                    <a:gd name="T11" fmla="*/ 12 h 265"/>
                    <a:gd name="T12" fmla="*/ 22 w 48"/>
                    <a:gd name="T13" fmla="*/ 7 h 265"/>
                    <a:gd name="T14" fmla="*/ 20 w 48"/>
                    <a:gd name="T15" fmla="*/ 3 h 265"/>
                    <a:gd name="T16" fmla="*/ 16 w 48"/>
                    <a:gd name="T17" fmla="*/ 1 h 265"/>
                    <a:gd name="T18" fmla="*/ 11 w 48"/>
                    <a:gd name="T19" fmla="*/ 0 h 265"/>
                    <a:gd name="T20" fmla="*/ 11 w 48"/>
                    <a:gd name="T21" fmla="*/ 0 h 265"/>
                    <a:gd name="T22" fmla="*/ 7 w 48"/>
                    <a:gd name="T23" fmla="*/ 1 h 265"/>
                    <a:gd name="T24" fmla="*/ 3 w 48"/>
                    <a:gd name="T25" fmla="*/ 3 h 265"/>
                    <a:gd name="T26" fmla="*/ 1 w 48"/>
                    <a:gd name="T27" fmla="*/ 7 h 265"/>
                    <a:gd name="T28" fmla="*/ 0 w 48"/>
                    <a:gd name="T29" fmla="*/ 12 h 265"/>
                    <a:gd name="T30" fmla="*/ 0 w 48"/>
                    <a:gd name="T31" fmla="*/ 120 h 265"/>
                    <a:gd name="T32" fmla="*/ 1 w 48"/>
                    <a:gd name="T33" fmla="*/ 125 h 265"/>
                    <a:gd name="T34" fmla="*/ 3 w 48"/>
                    <a:gd name="T35" fmla="*/ 129 h 265"/>
                    <a:gd name="T36" fmla="*/ 7 w 48"/>
                    <a:gd name="T37" fmla="*/ 131 h 265"/>
                    <a:gd name="T38" fmla="*/ 11 w 48"/>
                    <a:gd name="T39" fmla="*/ 132 h 265"/>
                    <a:gd name="T40" fmla="*/ 11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3" y="265"/>
                      </a:moveTo>
                      <a:lnTo>
                        <a:pt x="33" y="263"/>
                      </a:lnTo>
                      <a:lnTo>
                        <a:pt x="41" y="259"/>
                      </a:lnTo>
                      <a:lnTo>
                        <a:pt x="45" y="250"/>
                      </a:lnTo>
                      <a:lnTo>
                        <a:pt x="48" y="241"/>
                      </a:lnTo>
                      <a:lnTo>
                        <a:pt x="48" y="25"/>
                      </a:lnTo>
                      <a:lnTo>
                        <a:pt x="45" y="15"/>
                      </a:lnTo>
                      <a:lnTo>
                        <a:pt x="41" y="7"/>
                      </a:lnTo>
                      <a:lnTo>
                        <a:pt x="33" y="3"/>
                      </a:lnTo>
                      <a:lnTo>
                        <a:pt x="23" y="0"/>
                      </a:lnTo>
                      <a:lnTo>
                        <a:pt x="14" y="3"/>
                      </a:lnTo>
                      <a:lnTo>
                        <a:pt x="7" y="7"/>
                      </a:lnTo>
                      <a:lnTo>
                        <a:pt x="3" y="15"/>
                      </a:lnTo>
                      <a:lnTo>
                        <a:pt x="0" y="25"/>
                      </a:lnTo>
                      <a:lnTo>
                        <a:pt x="0" y="241"/>
                      </a:lnTo>
                      <a:lnTo>
                        <a:pt x="3" y="250"/>
                      </a:lnTo>
                      <a:lnTo>
                        <a:pt x="7" y="259"/>
                      </a:lnTo>
                      <a:lnTo>
                        <a:pt x="14" y="263"/>
                      </a:lnTo>
                      <a:lnTo>
                        <a:pt x="23"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2" name="Freeform 79"/>
                <p:cNvSpPr>
                  <a:spLocks/>
                </p:cNvSpPr>
                <p:nvPr/>
              </p:nvSpPr>
              <p:spPr bwMode="auto">
                <a:xfrm>
                  <a:off x="2814" y="1734"/>
                  <a:ext cx="23" cy="132"/>
                </a:xfrm>
                <a:custGeom>
                  <a:avLst/>
                  <a:gdLst>
                    <a:gd name="T0" fmla="*/ 12 w 47"/>
                    <a:gd name="T1" fmla="*/ 132 h 265"/>
                    <a:gd name="T2" fmla="*/ 16 w 47"/>
                    <a:gd name="T3" fmla="*/ 131 h 265"/>
                    <a:gd name="T4" fmla="*/ 20 w 47"/>
                    <a:gd name="T5" fmla="*/ 129 h 265"/>
                    <a:gd name="T6" fmla="*/ 22 w 47"/>
                    <a:gd name="T7" fmla="*/ 125 h 265"/>
                    <a:gd name="T8" fmla="*/ 23 w 47"/>
                    <a:gd name="T9" fmla="*/ 120 h 265"/>
                    <a:gd name="T10" fmla="*/ 23 w 47"/>
                    <a:gd name="T11" fmla="*/ 12 h 265"/>
                    <a:gd name="T12" fmla="*/ 22 w 47"/>
                    <a:gd name="T13" fmla="*/ 7 h 265"/>
                    <a:gd name="T14" fmla="*/ 20 w 47"/>
                    <a:gd name="T15" fmla="*/ 3 h 265"/>
                    <a:gd name="T16" fmla="*/ 16 w 47"/>
                    <a:gd name="T17" fmla="*/ 1 h 265"/>
                    <a:gd name="T18" fmla="*/ 12 w 47"/>
                    <a:gd name="T19" fmla="*/ 0 h 265"/>
                    <a:gd name="T20" fmla="*/ 12 w 47"/>
                    <a:gd name="T21" fmla="*/ 0 h 265"/>
                    <a:gd name="T22" fmla="*/ 7 w 47"/>
                    <a:gd name="T23" fmla="*/ 1 h 265"/>
                    <a:gd name="T24" fmla="*/ 3 w 47"/>
                    <a:gd name="T25" fmla="*/ 3 h 265"/>
                    <a:gd name="T26" fmla="*/ 1 w 47"/>
                    <a:gd name="T27" fmla="*/ 7 h 265"/>
                    <a:gd name="T28" fmla="*/ 0 w 47"/>
                    <a:gd name="T29" fmla="*/ 12 h 265"/>
                    <a:gd name="T30" fmla="*/ 0 w 47"/>
                    <a:gd name="T31" fmla="*/ 120 h 265"/>
                    <a:gd name="T32" fmla="*/ 1 w 47"/>
                    <a:gd name="T33" fmla="*/ 125 h 265"/>
                    <a:gd name="T34" fmla="*/ 3 w 47"/>
                    <a:gd name="T35" fmla="*/ 129 h 265"/>
                    <a:gd name="T36" fmla="*/ 7 w 47"/>
                    <a:gd name="T37" fmla="*/ 131 h 265"/>
                    <a:gd name="T38" fmla="*/ 12 w 47"/>
                    <a:gd name="T39" fmla="*/ 132 h 265"/>
                    <a:gd name="T40" fmla="*/ 12 w 47"/>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7" h="265">
                      <a:moveTo>
                        <a:pt x="24" y="265"/>
                      </a:moveTo>
                      <a:lnTo>
                        <a:pt x="33" y="263"/>
                      </a:lnTo>
                      <a:lnTo>
                        <a:pt x="40" y="259"/>
                      </a:lnTo>
                      <a:lnTo>
                        <a:pt x="45" y="250"/>
                      </a:lnTo>
                      <a:lnTo>
                        <a:pt x="47" y="241"/>
                      </a:lnTo>
                      <a:lnTo>
                        <a:pt x="47" y="25"/>
                      </a:lnTo>
                      <a:lnTo>
                        <a:pt x="45" y="15"/>
                      </a:lnTo>
                      <a:lnTo>
                        <a:pt x="40" y="7"/>
                      </a:lnTo>
                      <a:lnTo>
                        <a:pt x="33" y="3"/>
                      </a:lnTo>
                      <a:lnTo>
                        <a:pt x="24" y="0"/>
                      </a:lnTo>
                      <a:lnTo>
                        <a:pt x="15" y="3"/>
                      </a:lnTo>
                      <a:lnTo>
                        <a:pt x="7" y="7"/>
                      </a:lnTo>
                      <a:lnTo>
                        <a:pt x="2" y="15"/>
                      </a:lnTo>
                      <a:lnTo>
                        <a:pt x="0" y="25"/>
                      </a:lnTo>
                      <a:lnTo>
                        <a:pt x="0" y="241"/>
                      </a:lnTo>
                      <a:lnTo>
                        <a:pt x="2" y="250"/>
                      </a:lnTo>
                      <a:lnTo>
                        <a:pt x="7" y="259"/>
                      </a:lnTo>
                      <a:lnTo>
                        <a:pt x="15" y="263"/>
                      </a:lnTo>
                      <a:lnTo>
                        <a:pt x="24"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3" name="Freeform 80"/>
                <p:cNvSpPr>
                  <a:spLocks/>
                </p:cNvSpPr>
                <p:nvPr/>
              </p:nvSpPr>
              <p:spPr bwMode="auto">
                <a:xfrm>
                  <a:off x="2902" y="1734"/>
                  <a:ext cx="23" cy="132"/>
                </a:xfrm>
                <a:custGeom>
                  <a:avLst/>
                  <a:gdLst>
                    <a:gd name="T0" fmla="*/ 11 w 48"/>
                    <a:gd name="T1" fmla="*/ 132 h 265"/>
                    <a:gd name="T2" fmla="*/ 16 w 48"/>
                    <a:gd name="T3" fmla="*/ 131 h 265"/>
                    <a:gd name="T4" fmla="*/ 20 w 48"/>
                    <a:gd name="T5" fmla="*/ 129 h 265"/>
                    <a:gd name="T6" fmla="*/ 22 w 48"/>
                    <a:gd name="T7" fmla="*/ 125 h 265"/>
                    <a:gd name="T8" fmla="*/ 23 w 48"/>
                    <a:gd name="T9" fmla="*/ 120 h 265"/>
                    <a:gd name="T10" fmla="*/ 23 w 48"/>
                    <a:gd name="T11" fmla="*/ 12 h 265"/>
                    <a:gd name="T12" fmla="*/ 22 w 48"/>
                    <a:gd name="T13" fmla="*/ 7 h 265"/>
                    <a:gd name="T14" fmla="*/ 20 w 48"/>
                    <a:gd name="T15" fmla="*/ 3 h 265"/>
                    <a:gd name="T16" fmla="*/ 16 w 48"/>
                    <a:gd name="T17" fmla="*/ 1 h 265"/>
                    <a:gd name="T18" fmla="*/ 11 w 48"/>
                    <a:gd name="T19" fmla="*/ 0 h 265"/>
                    <a:gd name="T20" fmla="*/ 11 w 48"/>
                    <a:gd name="T21" fmla="*/ 0 h 265"/>
                    <a:gd name="T22" fmla="*/ 7 w 48"/>
                    <a:gd name="T23" fmla="*/ 1 h 265"/>
                    <a:gd name="T24" fmla="*/ 3 w 48"/>
                    <a:gd name="T25" fmla="*/ 3 h 265"/>
                    <a:gd name="T26" fmla="*/ 1 w 48"/>
                    <a:gd name="T27" fmla="*/ 7 h 265"/>
                    <a:gd name="T28" fmla="*/ 0 w 48"/>
                    <a:gd name="T29" fmla="*/ 12 h 265"/>
                    <a:gd name="T30" fmla="*/ 0 w 48"/>
                    <a:gd name="T31" fmla="*/ 120 h 265"/>
                    <a:gd name="T32" fmla="*/ 1 w 48"/>
                    <a:gd name="T33" fmla="*/ 125 h 265"/>
                    <a:gd name="T34" fmla="*/ 3 w 48"/>
                    <a:gd name="T35" fmla="*/ 129 h 265"/>
                    <a:gd name="T36" fmla="*/ 7 w 48"/>
                    <a:gd name="T37" fmla="*/ 131 h 265"/>
                    <a:gd name="T38" fmla="*/ 11 w 48"/>
                    <a:gd name="T39" fmla="*/ 132 h 265"/>
                    <a:gd name="T40" fmla="*/ 11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3" y="265"/>
                      </a:moveTo>
                      <a:lnTo>
                        <a:pt x="33" y="263"/>
                      </a:lnTo>
                      <a:lnTo>
                        <a:pt x="41" y="259"/>
                      </a:lnTo>
                      <a:lnTo>
                        <a:pt x="45" y="250"/>
                      </a:lnTo>
                      <a:lnTo>
                        <a:pt x="48" y="241"/>
                      </a:lnTo>
                      <a:lnTo>
                        <a:pt x="48" y="25"/>
                      </a:lnTo>
                      <a:lnTo>
                        <a:pt x="45" y="15"/>
                      </a:lnTo>
                      <a:lnTo>
                        <a:pt x="41" y="7"/>
                      </a:lnTo>
                      <a:lnTo>
                        <a:pt x="33" y="3"/>
                      </a:lnTo>
                      <a:lnTo>
                        <a:pt x="23" y="0"/>
                      </a:lnTo>
                      <a:lnTo>
                        <a:pt x="14" y="3"/>
                      </a:lnTo>
                      <a:lnTo>
                        <a:pt x="7" y="7"/>
                      </a:lnTo>
                      <a:lnTo>
                        <a:pt x="3" y="15"/>
                      </a:lnTo>
                      <a:lnTo>
                        <a:pt x="0" y="25"/>
                      </a:lnTo>
                      <a:lnTo>
                        <a:pt x="0" y="241"/>
                      </a:lnTo>
                      <a:lnTo>
                        <a:pt x="3" y="250"/>
                      </a:lnTo>
                      <a:lnTo>
                        <a:pt x="7" y="259"/>
                      </a:lnTo>
                      <a:lnTo>
                        <a:pt x="14" y="263"/>
                      </a:lnTo>
                      <a:lnTo>
                        <a:pt x="23"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4" name="Freeform 81"/>
                <p:cNvSpPr>
                  <a:spLocks/>
                </p:cNvSpPr>
                <p:nvPr/>
              </p:nvSpPr>
              <p:spPr bwMode="auto">
                <a:xfrm>
                  <a:off x="2993" y="1734"/>
                  <a:ext cx="24" cy="132"/>
                </a:xfrm>
                <a:custGeom>
                  <a:avLst/>
                  <a:gdLst>
                    <a:gd name="T0" fmla="*/ 12 w 48"/>
                    <a:gd name="T1" fmla="*/ 132 h 265"/>
                    <a:gd name="T2" fmla="*/ 17 w 48"/>
                    <a:gd name="T3" fmla="*/ 131 h 265"/>
                    <a:gd name="T4" fmla="*/ 21 w 48"/>
                    <a:gd name="T5" fmla="*/ 129 h 265"/>
                    <a:gd name="T6" fmla="*/ 23 w 48"/>
                    <a:gd name="T7" fmla="*/ 125 h 265"/>
                    <a:gd name="T8" fmla="*/ 24 w 48"/>
                    <a:gd name="T9" fmla="*/ 120 h 265"/>
                    <a:gd name="T10" fmla="*/ 24 w 48"/>
                    <a:gd name="T11" fmla="*/ 12 h 265"/>
                    <a:gd name="T12" fmla="*/ 23 w 48"/>
                    <a:gd name="T13" fmla="*/ 7 h 265"/>
                    <a:gd name="T14" fmla="*/ 21 w 48"/>
                    <a:gd name="T15" fmla="*/ 3 h 265"/>
                    <a:gd name="T16" fmla="*/ 17 w 48"/>
                    <a:gd name="T17" fmla="*/ 1 h 265"/>
                    <a:gd name="T18" fmla="*/ 12 w 48"/>
                    <a:gd name="T19" fmla="*/ 0 h 265"/>
                    <a:gd name="T20" fmla="*/ 12 w 48"/>
                    <a:gd name="T21" fmla="*/ 0 h 265"/>
                    <a:gd name="T22" fmla="*/ 8 w 48"/>
                    <a:gd name="T23" fmla="*/ 1 h 265"/>
                    <a:gd name="T24" fmla="*/ 3 w 48"/>
                    <a:gd name="T25" fmla="*/ 3 h 265"/>
                    <a:gd name="T26" fmla="*/ 1 w 48"/>
                    <a:gd name="T27" fmla="*/ 7 h 265"/>
                    <a:gd name="T28" fmla="*/ 0 w 48"/>
                    <a:gd name="T29" fmla="*/ 12 h 265"/>
                    <a:gd name="T30" fmla="*/ 0 w 48"/>
                    <a:gd name="T31" fmla="*/ 120 h 265"/>
                    <a:gd name="T32" fmla="*/ 1 w 48"/>
                    <a:gd name="T33" fmla="*/ 125 h 265"/>
                    <a:gd name="T34" fmla="*/ 3 w 48"/>
                    <a:gd name="T35" fmla="*/ 129 h 265"/>
                    <a:gd name="T36" fmla="*/ 8 w 48"/>
                    <a:gd name="T37" fmla="*/ 131 h 265"/>
                    <a:gd name="T38" fmla="*/ 12 w 48"/>
                    <a:gd name="T39" fmla="*/ 132 h 265"/>
                    <a:gd name="T40" fmla="*/ 12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4" y="265"/>
                      </a:moveTo>
                      <a:lnTo>
                        <a:pt x="33" y="263"/>
                      </a:lnTo>
                      <a:lnTo>
                        <a:pt x="41" y="259"/>
                      </a:lnTo>
                      <a:lnTo>
                        <a:pt x="46" y="250"/>
                      </a:lnTo>
                      <a:lnTo>
                        <a:pt x="48" y="241"/>
                      </a:lnTo>
                      <a:lnTo>
                        <a:pt x="48" y="25"/>
                      </a:lnTo>
                      <a:lnTo>
                        <a:pt x="46" y="15"/>
                      </a:lnTo>
                      <a:lnTo>
                        <a:pt x="41" y="7"/>
                      </a:lnTo>
                      <a:lnTo>
                        <a:pt x="33" y="3"/>
                      </a:lnTo>
                      <a:lnTo>
                        <a:pt x="24" y="0"/>
                      </a:lnTo>
                      <a:lnTo>
                        <a:pt x="15" y="3"/>
                      </a:lnTo>
                      <a:lnTo>
                        <a:pt x="6" y="7"/>
                      </a:lnTo>
                      <a:lnTo>
                        <a:pt x="2" y="15"/>
                      </a:lnTo>
                      <a:lnTo>
                        <a:pt x="0" y="25"/>
                      </a:lnTo>
                      <a:lnTo>
                        <a:pt x="0" y="241"/>
                      </a:lnTo>
                      <a:lnTo>
                        <a:pt x="2" y="250"/>
                      </a:lnTo>
                      <a:lnTo>
                        <a:pt x="6" y="259"/>
                      </a:lnTo>
                      <a:lnTo>
                        <a:pt x="15" y="263"/>
                      </a:lnTo>
                      <a:lnTo>
                        <a:pt x="24"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5" name="Freeform 82"/>
                <p:cNvSpPr>
                  <a:spLocks/>
                </p:cNvSpPr>
                <p:nvPr/>
              </p:nvSpPr>
              <p:spPr bwMode="auto">
                <a:xfrm>
                  <a:off x="3084" y="1734"/>
                  <a:ext cx="23" cy="132"/>
                </a:xfrm>
                <a:custGeom>
                  <a:avLst/>
                  <a:gdLst>
                    <a:gd name="T0" fmla="*/ 11 w 48"/>
                    <a:gd name="T1" fmla="*/ 132 h 265"/>
                    <a:gd name="T2" fmla="*/ 16 w 48"/>
                    <a:gd name="T3" fmla="*/ 131 h 265"/>
                    <a:gd name="T4" fmla="*/ 20 w 48"/>
                    <a:gd name="T5" fmla="*/ 129 h 265"/>
                    <a:gd name="T6" fmla="*/ 22 w 48"/>
                    <a:gd name="T7" fmla="*/ 125 h 265"/>
                    <a:gd name="T8" fmla="*/ 23 w 48"/>
                    <a:gd name="T9" fmla="*/ 120 h 265"/>
                    <a:gd name="T10" fmla="*/ 23 w 48"/>
                    <a:gd name="T11" fmla="*/ 12 h 265"/>
                    <a:gd name="T12" fmla="*/ 22 w 48"/>
                    <a:gd name="T13" fmla="*/ 7 h 265"/>
                    <a:gd name="T14" fmla="*/ 20 w 48"/>
                    <a:gd name="T15" fmla="*/ 3 h 265"/>
                    <a:gd name="T16" fmla="*/ 16 w 48"/>
                    <a:gd name="T17" fmla="*/ 1 h 265"/>
                    <a:gd name="T18" fmla="*/ 11 w 48"/>
                    <a:gd name="T19" fmla="*/ 0 h 265"/>
                    <a:gd name="T20" fmla="*/ 11 w 48"/>
                    <a:gd name="T21" fmla="*/ 0 h 265"/>
                    <a:gd name="T22" fmla="*/ 7 w 48"/>
                    <a:gd name="T23" fmla="*/ 1 h 265"/>
                    <a:gd name="T24" fmla="*/ 3 w 48"/>
                    <a:gd name="T25" fmla="*/ 3 h 265"/>
                    <a:gd name="T26" fmla="*/ 1 w 48"/>
                    <a:gd name="T27" fmla="*/ 7 h 265"/>
                    <a:gd name="T28" fmla="*/ 0 w 48"/>
                    <a:gd name="T29" fmla="*/ 12 h 265"/>
                    <a:gd name="T30" fmla="*/ 0 w 48"/>
                    <a:gd name="T31" fmla="*/ 120 h 265"/>
                    <a:gd name="T32" fmla="*/ 1 w 48"/>
                    <a:gd name="T33" fmla="*/ 125 h 265"/>
                    <a:gd name="T34" fmla="*/ 3 w 48"/>
                    <a:gd name="T35" fmla="*/ 129 h 265"/>
                    <a:gd name="T36" fmla="*/ 7 w 48"/>
                    <a:gd name="T37" fmla="*/ 131 h 265"/>
                    <a:gd name="T38" fmla="*/ 11 w 48"/>
                    <a:gd name="T39" fmla="*/ 132 h 265"/>
                    <a:gd name="T40" fmla="*/ 11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3" y="265"/>
                      </a:moveTo>
                      <a:lnTo>
                        <a:pt x="33" y="263"/>
                      </a:lnTo>
                      <a:lnTo>
                        <a:pt x="41" y="259"/>
                      </a:lnTo>
                      <a:lnTo>
                        <a:pt x="45" y="250"/>
                      </a:lnTo>
                      <a:lnTo>
                        <a:pt x="48" y="241"/>
                      </a:lnTo>
                      <a:lnTo>
                        <a:pt x="48" y="25"/>
                      </a:lnTo>
                      <a:lnTo>
                        <a:pt x="45" y="15"/>
                      </a:lnTo>
                      <a:lnTo>
                        <a:pt x="41" y="7"/>
                      </a:lnTo>
                      <a:lnTo>
                        <a:pt x="33" y="3"/>
                      </a:lnTo>
                      <a:lnTo>
                        <a:pt x="23" y="0"/>
                      </a:lnTo>
                      <a:lnTo>
                        <a:pt x="14" y="3"/>
                      </a:lnTo>
                      <a:lnTo>
                        <a:pt x="7" y="7"/>
                      </a:lnTo>
                      <a:lnTo>
                        <a:pt x="3" y="15"/>
                      </a:lnTo>
                      <a:lnTo>
                        <a:pt x="0" y="25"/>
                      </a:lnTo>
                      <a:lnTo>
                        <a:pt x="0" y="241"/>
                      </a:lnTo>
                      <a:lnTo>
                        <a:pt x="3" y="250"/>
                      </a:lnTo>
                      <a:lnTo>
                        <a:pt x="7" y="259"/>
                      </a:lnTo>
                      <a:lnTo>
                        <a:pt x="14" y="263"/>
                      </a:lnTo>
                      <a:lnTo>
                        <a:pt x="23"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6" name="Rectangle 83"/>
                <p:cNvSpPr>
                  <a:spLocks noChangeArrowheads="1"/>
                </p:cNvSpPr>
                <p:nvPr/>
              </p:nvSpPr>
              <p:spPr bwMode="auto">
                <a:xfrm>
                  <a:off x="2655" y="1977"/>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947" name="Rectangle 84"/>
                <p:cNvSpPr>
                  <a:spLocks noChangeArrowheads="1"/>
                </p:cNvSpPr>
                <p:nvPr/>
              </p:nvSpPr>
              <p:spPr bwMode="auto">
                <a:xfrm>
                  <a:off x="2655" y="2051"/>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948" name="Rectangle 85"/>
                <p:cNvSpPr>
                  <a:spLocks noChangeArrowheads="1"/>
                </p:cNvSpPr>
                <p:nvPr/>
              </p:nvSpPr>
              <p:spPr bwMode="auto">
                <a:xfrm>
                  <a:off x="2655" y="2125"/>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949" name="Rectangle 86"/>
                <p:cNvSpPr>
                  <a:spLocks noChangeArrowheads="1"/>
                </p:cNvSpPr>
                <p:nvPr/>
              </p:nvSpPr>
              <p:spPr bwMode="auto">
                <a:xfrm>
                  <a:off x="2655" y="2197"/>
                  <a:ext cx="428" cy="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950" name="Rectangle 87"/>
                <p:cNvSpPr>
                  <a:spLocks noChangeArrowheads="1"/>
                </p:cNvSpPr>
                <p:nvPr/>
              </p:nvSpPr>
              <p:spPr bwMode="auto">
                <a:xfrm>
                  <a:off x="2655" y="2272"/>
                  <a:ext cx="428" cy="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951" name="Rectangle 88"/>
                <p:cNvSpPr>
                  <a:spLocks noChangeArrowheads="1"/>
                </p:cNvSpPr>
                <p:nvPr/>
              </p:nvSpPr>
              <p:spPr bwMode="auto">
                <a:xfrm>
                  <a:off x="2655" y="2347"/>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952" name="Rectangle 89"/>
                <p:cNvSpPr>
                  <a:spLocks noChangeArrowheads="1"/>
                </p:cNvSpPr>
                <p:nvPr/>
              </p:nvSpPr>
              <p:spPr bwMode="auto">
                <a:xfrm>
                  <a:off x="2655" y="2422"/>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41050" name="Text Box 90"/>
            <p:cNvSpPr txBox="1">
              <a:spLocks noChangeArrowheads="1"/>
            </p:cNvSpPr>
            <p:nvPr/>
          </p:nvSpPr>
          <p:spPr bwMode="auto">
            <a:xfrm>
              <a:off x="2096" y="3488"/>
              <a:ext cx="7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defRPr/>
              </a:pPr>
              <a:r>
                <a:rPr lang="en-US" sz="1000" b="1">
                  <a:solidFill>
                    <a:schemeClr val="bg2"/>
                  </a:solidFill>
                  <a:effectLst>
                    <a:outerShdw blurRad="38100" dist="38100" dir="2700000" algn="tl">
                      <a:srgbClr val="FFFFFF"/>
                    </a:outerShdw>
                  </a:effectLst>
                  <a:latin typeface="Times"/>
                  <a:cs typeface="Arial" charset="0"/>
                </a:rPr>
                <a:t>ATNA Audit record repository</a:t>
              </a:r>
            </a:p>
          </p:txBody>
        </p:sp>
        <p:grpSp>
          <p:nvGrpSpPr>
            <p:cNvPr id="33913" name="Group 91"/>
            <p:cNvGrpSpPr>
              <a:grpSpLocks/>
            </p:cNvGrpSpPr>
            <p:nvPr/>
          </p:nvGrpSpPr>
          <p:grpSpPr bwMode="auto">
            <a:xfrm>
              <a:off x="3024" y="3260"/>
              <a:ext cx="674" cy="470"/>
              <a:chOff x="3024" y="3260"/>
              <a:chExt cx="674" cy="470"/>
            </a:xfrm>
          </p:grpSpPr>
          <p:sp>
            <p:nvSpPr>
              <p:cNvPr id="33914" name="AutoShape 92"/>
              <p:cNvSpPr>
                <a:spLocks noChangeArrowheads="1"/>
              </p:cNvSpPr>
              <p:nvPr/>
            </p:nvSpPr>
            <p:spPr bwMode="auto">
              <a:xfrm>
                <a:off x="3033" y="3260"/>
                <a:ext cx="665" cy="449"/>
              </a:xfrm>
              <a:prstGeom prst="roundRect">
                <a:avLst>
                  <a:gd name="adj" fmla="val 16667"/>
                </a:avLst>
              </a:prstGeom>
              <a:solidFill>
                <a:srgbClr val="8A9BD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915" name="Group 93"/>
              <p:cNvGrpSpPr>
                <a:grpSpLocks/>
              </p:cNvGrpSpPr>
              <p:nvPr/>
            </p:nvGrpSpPr>
            <p:grpSpPr bwMode="auto">
              <a:xfrm>
                <a:off x="3235" y="3350"/>
                <a:ext cx="267" cy="248"/>
                <a:chOff x="6382" y="1597"/>
                <a:chExt cx="227" cy="217"/>
              </a:xfrm>
            </p:grpSpPr>
            <p:sp>
              <p:nvSpPr>
                <p:cNvPr id="33917" name="Freeform 94"/>
                <p:cNvSpPr>
                  <a:spLocks/>
                </p:cNvSpPr>
                <p:nvPr/>
              </p:nvSpPr>
              <p:spPr bwMode="auto">
                <a:xfrm>
                  <a:off x="6382" y="1597"/>
                  <a:ext cx="227" cy="217"/>
                </a:xfrm>
                <a:custGeom>
                  <a:avLst/>
                  <a:gdLst>
                    <a:gd name="T0" fmla="*/ 98 w 3296"/>
                    <a:gd name="T1" fmla="*/ 216 h 3220"/>
                    <a:gd name="T2" fmla="*/ 83 w 3296"/>
                    <a:gd name="T3" fmla="*/ 213 h 3220"/>
                    <a:gd name="T4" fmla="*/ 70 w 3296"/>
                    <a:gd name="T5" fmla="*/ 209 h 3220"/>
                    <a:gd name="T6" fmla="*/ 57 w 3296"/>
                    <a:gd name="T7" fmla="*/ 204 h 3220"/>
                    <a:gd name="T8" fmla="*/ 46 w 3296"/>
                    <a:gd name="T9" fmla="*/ 197 h 3220"/>
                    <a:gd name="T10" fmla="*/ 35 w 3296"/>
                    <a:gd name="T11" fmla="*/ 189 h 3220"/>
                    <a:gd name="T12" fmla="*/ 26 w 3296"/>
                    <a:gd name="T13" fmla="*/ 180 h 3220"/>
                    <a:gd name="T14" fmla="*/ 18 w 3296"/>
                    <a:gd name="T15" fmla="*/ 170 h 3220"/>
                    <a:gd name="T16" fmla="*/ 11 w 3296"/>
                    <a:gd name="T17" fmla="*/ 158 h 3220"/>
                    <a:gd name="T18" fmla="*/ 6 w 3296"/>
                    <a:gd name="T19" fmla="*/ 146 h 3220"/>
                    <a:gd name="T20" fmla="*/ 3 w 3296"/>
                    <a:gd name="T21" fmla="*/ 133 h 3220"/>
                    <a:gd name="T22" fmla="*/ 0 w 3296"/>
                    <a:gd name="T23" fmla="*/ 119 h 3220"/>
                    <a:gd name="T24" fmla="*/ 0 w 3296"/>
                    <a:gd name="T25" fmla="*/ 104 h 3220"/>
                    <a:gd name="T26" fmla="*/ 1 w 3296"/>
                    <a:gd name="T27" fmla="*/ 90 h 3220"/>
                    <a:gd name="T28" fmla="*/ 5 w 3296"/>
                    <a:gd name="T29" fmla="*/ 76 h 3220"/>
                    <a:gd name="T30" fmla="*/ 9 w 3296"/>
                    <a:gd name="T31" fmla="*/ 63 h 3220"/>
                    <a:gd name="T32" fmla="*/ 16 w 3296"/>
                    <a:gd name="T33" fmla="*/ 52 h 3220"/>
                    <a:gd name="T34" fmla="*/ 23 w 3296"/>
                    <a:gd name="T35" fmla="*/ 41 h 3220"/>
                    <a:gd name="T36" fmla="*/ 32 w 3296"/>
                    <a:gd name="T37" fmla="*/ 31 h 3220"/>
                    <a:gd name="T38" fmla="*/ 43 w 3296"/>
                    <a:gd name="T39" fmla="*/ 23 h 3220"/>
                    <a:gd name="T40" fmla="*/ 54 w 3296"/>
                    <a:gd name="T41" fmla="*/ 15 h 3220"/>
                    <a:gd name="T42" fmla="*/ 66 w 3296"/>
                    <a:gd name="T43" fmla="*/ 10 h 3220"/>
                    <a:gd name="T44" fmla="*/ 79 w 3296"/>
                    <a:gd name="T45" fmla="*/ 5 h 3220"/>
                    <a:gd name="T46" fmla="*/ 92 w 3296"/>
                    <a:gd name="T47" fmla="*/ 2 h 3220"/>
                    <a:gd name="T48" fmla="*/ 105 w 3296"/>
                    <a:gd name="T49" fmla="*/ 0 h 3220"/>
                    <a:gd name="T50" fmla="*/ 120 w 3296"/>
                    <a:gd name="T51" fmla="*/ 0 h 3220"/>
                    <a:gd name="T52" fmla="*/ 134 w 3296"/>
                    <a:gd name="T53" fmla="*/ 2 h 3220"/>
                    <a:gd name="T54" fmla="*/ 147 w 3296"/>
                    <a:gd name="T55" fmla="*/ 5 h 3220"/>
                    <a:gd name="T56" fmla="*/ 160 w 3296"/>
                    <a:gd name="T57" fmla="*/ 10 h 3220"/>
                    <a:gd name="T58" fmla="*/ 172 w 3296"/>
                    <a:gd name="T59" fmla="*/ 15 h 3220"/>
                    <a:gd name="T60" fmla="*/ 184 w 3296"/>
                    <a:gd name="T61" fmla="*/ 23 h 3220"/>
                    <a:gd name="T62" fmla="*/ 194 w 3296"/>
                    <a:gd name="T63" fmla="*/ 31 h 3220"/>
                    <a:gd name="T64" fmla="*/ 203 w 3296"/>
                    <a:gd name="T65" fmla="*/ 41 h 3220"/>
                    <a:gd name="T66" fmla="*/ 211 w 3296"/>
                    <a:gd name="T67" fmla="*/ 52 h 3220"/>
                    <a:gd name="T68" fmla="*/ 218 w 3296"/>
                    <a:gd name="T69" fmla="*/ 63 h 3220"/>
                    <a:gd name="T70" fmla="*/ 223 w 3296"/>
                    <a:gd name="T71" fmla="*/ 76 h 3220"/>
                    <a:gd name="T72" fmla="*/ 226 w 3296"/>
                    <a:gd name="T73" fmla="*/ 89 h 3220"/>
                    <a:gd name="T74" fmla="*/ 227 w 3296"/>
                    <a:gd name="T75" fmla="*/ 103 h 3220"/>
                    <a:gd name="T76" fmla="*/ 227 w 3296"/>
                    <a:gd name="T77" fmla="*/ 118 h 3220"/>
                    <a:gd name="T78" fmla="*/ 224 w 3296"/>
                    <a:gd name="T79" fmla="*/ 132 h 3220"/>
                    <a:gd name="T80" fmla="*/ 221 w 3296"/>
                    <a:gd name="T81" fmla="*/ 145 h 3220"/>
                    <a:gd name="T82" fmla="*/ 215 w 3296"/>
                    <a:gd name="T83" fmla="*/ 158 h 3220"/>
                    <a:gd name="T84" fmla="*/ 209 w 3296"/>
                    <a:gd name="T85" fmla="*/ 169 h 3220"/>
                    <a:gd name="T86" fmla="*/ 201 w 3296"/>
                    <a:gd name="T87" fmla="*/ 180 h 3220"/>
                    <a:gd name="T88" fmla="*/ 192 w 3296"/>
                    <a:gd name="T89" fmla="*/ 189 h 3220"/>
                    <a:gd name="T90" fmla="*/ 182 w 3296"/>
                    <a:gd name="T91" fmla="*/ 197 h 3220"/>
                    <a:gd name="T92" fmla="*/ 171 w 3296"/>
                    <a:gd name="T93" fmla="*/ 204 h 3220"/>
                    <a:gd name="T94" fmla="*/ 159 w 3296"/>
                    <a:gd name="T95" fmla="*/ 209 h 3220"/>
                    <a:gd name="T96" fmla="*/ 145 w 3296"/>
                    <a:gd name="T97" fmla="*/ 214 h 3220"/>
                    <a:gd name="T98" fmla="*/ 131 w 3296"/>
                    <a:gd name="T99" fmla="*/ 216 h 3220"/>
                    <a:gd name="T100" fmla="*/ 116 w 3296"/>
                    <a:gd name="T101" fmla="*/ 217 h 322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96" h="3220">
                      <a:moveTo>
                        <a:pt x="1598" y="3220"/>
                      </a:moveTo>
                      <a:lnTo>
                        <a:pt x="1553" y="3213"/>
                      </a:lnTo>
                      <a:lnTo>
                        <a:pt x="1511" y="3213"/>
                      </a:lnTo>
                      <a:lnTo>
                        <a:pt x="1467" y="3207"/>
                      </a:lnTo>
                      <a:lnTo>
                        <a:pt x="1420" y="3199"/>
                      </a:lnTo>
                      <a:lnTo>
                        <a:pt x="1376" y="3194"/>
                      </a:lnTo>
                      <a:lnTo>
                        <a:pt x="1334" y="3188"/>
                      </a:lnTo>
                      <a:lnTo>
                        <a:pt x="1292" y="3180"/>
                      </a:lnTo>
                      <a:lnTo>
                        <a:pt x="1253" y="3173"/>
                      </a:lnTo>
                      <a:lnTo>
                        <a:pt x="1209" y="3163"/>
                      </a:lnTo>
                      <a:lnTo>
                        <a:pt x="1169" y="3154"/>
                      </a:lnTo>
                      <a:lnTo>
                        <a:pt x="1129" y="3140"/>
                      </a:lnTo>
                      <a:lnTo>
                        <a:pt x="1091" y="3131"/>
                      </a:lnTo>
                      <a:lnTo>
                        <a:pt x="1051" y="3118"/>
                      </a:lnTo>
                      <a:lnTo>
                        <a:pt x="1013" y="3104"/>
                      </a:lnTo>
                      <a:lnTo>
                        <a:pt x="975" y="3091"/>
                      </a:lnTo>
                      <a:lnTo>
                        <a:pt x="937" y="3076"/>
                      </a:lnTo>
                      <a:lnTo>
                        <a:pt x="901" y="3057"/>
                      </a:lnTo>
                      <a:lnTo>
                        <a:pt x="865" y="3040"/>
                      </a:lnTo>
                      <a:lnTo>
                        <a:pt x="829" y="3021"/>
                      </a:lnTo>
                      <a:lnTo>
                        <a:pt x="793" y="3003"/>
                      </a:lnTo>
                      <a:lnTo>
                        <a:pt x="760" y="2984"/>
                      </a:lnTo>
                      <a:lnTo>
                        <a:pt x="724" y="2965"/>
                      </a:lnTo>
                      <a:lnTo>
                        <a:pt x="694" y="2945"/>
                      </a:lnTo>
                      <a:lnTo>
                        <a:pt x="661" y="2924"/>
                      </a:lnTo>
                      <a:lnTo>
                        <a:pt x="631" y="2903"/>
                      </a:lnTo>
                      <a:lnTo>
                        <a:pt x="597" y="2880"/>
                      </a:lnTo>
                      <a:lnTo>
                        <a:pt x="568" y="2853"/>
                      </a:lnTo>
                      <a:lnTo>
                        <a:pt x="538" y="2832"/>
                      </a:lnTo>
                      <a:lnTo>
                        <a:pt x="507" y="2804"/>
                      </a:lnTo>
                      <a:lnTo>
                        <a:pt x="481" y="2781"/>
                      </a:lnTo>
                      <a:lnTo>
                        <a:pt x="452" y="2751"/>
                      </a:lnTo>
                      <a:lnTo>
                        <a:pt x="430" y="2728"/>
                      </a:lnTo>
                      <a:lnTo>
                        <a:pt x="401" y="2696"/>
                      </a:lnTo>
                      <a:lnTo>
                        <a:pt x="376" y="2667"/>
                      </a:lnTo>
                      <a:lnTo>
                        <a:pt x="350" y="2639"/>
                      </a:lnTo>
                      <a:lnTo>
                        <a:pt x="327" y="2612"/>
                      </a:lnTo>
                      <a:lnTo>
                        <a:pt x="304" y="2578"/>
                      </a:lnTo>
                      <a:lnTo>
                        <a:pt x="281" y="2549"/>
                      </a:lnTo>
                      <a:lnTo>
                        <a:pt x="260" y="2517"/>
                      </a:lnTo>
                      <a:lnTo>
                        <a:pt x="241" y="2485"/>
                      </a:lnTo>
                      <a:lnTo>
                        <a:pt x="217" y="2452"/>
                      </a:lnTo>
                      <a:lnTo>
                        <a:pt x="198" y="2416"/>
                      </a:lnTo>
                      <a:lnTo>
                        <a:pt x="181" y="2384"/>
                      </a:lnTo>
                      <a:lnTo>
                        <a:pt x="162" y="2350"/>
                      </a:lnTo>
                      <a:lnTo>
                        <a:pt x="144" y="2314"/>
                      </a:lnTo>
                      <a:lnTo>
                        <a:pt x="133" y="2277"/>
                      </a:lnTo>
                      <a:lnTo>
                        <a:pt x="116" y="2241"/>
                      </a:lnTo>
                      <a:lnTo>
                        <a:pt x="101" y="2207"/>
                      </a:lnTo>
                      <a:lnTo>
                        <a:pt x="89" y="2167"/>
                      </a:lnTo>
                      <a:lnTo>
                        <a:pt x="76" y="2129"/>
                      </a:lnTo>
                      <a:lnTo>
                        <a:pt x="67" y="2093"/>
                      </a:lnTo>
                      <a:lnTo>
                        <a:pt x="57" y="2051"/>
                      </a:lnTo>
                      <a:lnTo>
                        <a:pt x="46" y="2013"/>
                      </a:lnTo>
                      <a:lnTo>
                        <a:pt x="38" y="1971"/>
                      </a:lnTo>
                      <a:lnTo>
                        <a:pt x="30" y="1933"/>
                      </a:lnTo>
                      <a:lnTo>
                        <a:pt x="23" y="1893"/>
                      </a:lnTo>
                      <a:lnTo>
                        <a:pt x="17" y="1850"/>
                      </a:lnTo>
                      <a:lnTo>
                        <a:pt x="10" y="1812"/>
                      </a:lnTo>
                      <a:lnTo>
                        <a:pt x="6" y="1768"/>
                      </a:lnTo>
                      <a:lnTo>
                        <a:pt x="2" y="1728"/>
                      </a:lnTo>
                      <a:lnTo>
                        <a:pt x="2" y="1681"/>
                      </a:lnTo>
                      <a:lnTo>
                        <a:pt x="2" y="1641"/>
                      </a:lnTo>
                      <a:lnTo>
                        <a:pt x="0" y="1597"/>
                      </a:lnTo>
                      <a:lnTo>
                        <a:pt x="2" y="1549"/>
                      </a:lnTo>
                      <a:lnTo>
                        <a:pt x="2" y="1506"/>
                      </a:lnTo>
                      <a:lnTo>
                        <a:pt x="6" y="1464"/>
                      </a:lnTo>
                      <a:lnTo>
                        <a:pt x="10" y="1418"/>
                      </a:lnTo>
                      <a:lnTo>
                        <a:pt x="17" y="1376"/>
                      </a:lnTo>
                      <a:lnTo>
                        <a:pt x="19" y="1333"/>
                      </a:lnTo>
                      <a:lnTo>
                        <a:pt x="30" y="1291"/>
                      </a:lnTo>
                      <a:lnTo>
                        <a:pt x="38" y="1253"/>
                      </a:lnTo>
                      <a:lnTo>
                        <a:pt x="46" y="1211"/>
                      </a:lnTo>
                      <a:lnTo>
                        <a:pt x="57" y="1167"/>
                      </a:lnTo>
                      <a:lnTo>
                        <a:pt x="67" y="1133"/>
                      </a:lnTo>
                      <a:lnTo>
                        <a:pt x="80" y="1089"/>
                      </a:lnTo>
                      <a:lnTo>
                        <a:pt x="93" y="1050"/>
                      </a:lnTo>
                      <a:lnTo>
                        <a:pt x="106" y="1013"/>
                      </a:lnTo>
                      <a:lnTo>
                        <a:pt x="124" y="974"/>
                      </a:lnTo>
                      <a:lnTo>
                        <a:pt x="135" y="941"/>
                      </a:lnTo>
                      <a:lnTo>
                        <a:pt x="154" y="905"/>
                      </a:lnTo>
                      <a:lnTo>
                        <a:pt x="173" y="867"/>
                      </a:lnTo>
                      <a:lnTo>
                        <a:pt x="188" y="831"/>
                      </a:lnTo>
                      <a:lnTo>
                        <a:pt x="205" y="799"/>
                      </a:lnTo>
                      <a:lnTo>
                        <a:pt x="230" y="766"/>
                      </a:lnTo>
                      <a:lnTo>
                        <a:pt x="249" y="730"/>
                      </a:lnTo>
                      <a:lnTo>
                        <a:pt x="270" y="700"/>
                      </a:lnTo>
                      <a:lnTo>
                        <a:pt x="291" y="666"/>
                      </a:lnTo>
                      <a:lnTo>
                        <a:pt x="317" y="637"/>
                      </a:lnTo>
                      <a:lnTo>
                        <a:pt x="340" y="603"/>
                      </a:lnTo>
                      <a:lnTo>
                        <a:pt x="365" y="576"/>
                      </a:lnTo>
                      <a:lnTo>
                        <a:pt x="390" y="548"/>
                      </a:lnTo>
                      <a:lnTo>
                        <a:pt x="416" y="517"/>
                      </a:lnTo>
                      <a:lnTo>
                        <a:pt x="443" y="491"/>
                      </a:lnTo>
                      <a:lnTo>
                        <a:pt x="469" y="460"/>
                      </a:lnTo>
                      <a:lnTo>
                        <a:pt x="498" y="438"/>
                      </a:lnTo>
                      <a:lnTo>
                        <a:pt x="528" y="413"/>
                      </a:lnTo>
                      <a:lnTo>
                        <a:pt x="557" y="386"/>
                      </a:lnTo>
                      <a:lnTo>
                        <a:pt x="585" y="362"/>
                      </a:lnTo>
                      <a:lnTo>
                        <a:pt x="618" y="337"/>
                      </a:lnTo>
                      <a:lnTo>
                        <a:pt x="648" y="314"/>
                      </a:lnTo>
                      <a:lnTo>
                        <a:pt x="680" y="293"/>
                      </a:lnTo>
                      <a:lnTo>
                        <a:pt x="709" y="265"/>
                      </a:lnTo>
                      <a:lnTo>
                        <a:pt x="743" y="246"/>
                      </a:lnTo>
                      <a:lnTo>
                        <a:pt x="779" y="228"/>
                      </a:lnTo>
                      <a:lnTo>
                        <a:pt x="808" y="209"/>
                      </a:lnTo>
                      <a:lnTo>
                        <a:pt x="846" y="190"/>
                      </a:lnTo>
                      <a:lnTo>
                        <a:pt x="878" y="170"/>
                      </a:lnTo>
                      <a:lnTo>
                        <a:pt x="914" y="158"/>
                      </a:lnTo>
                      <a:lnTo>
                        <a:pt x="952" y="141"/>
                      </a:lnTo>
                      <a:lnTo>
                        <a:pt x="988" y="128"/>
                      </a:lnTo>
                      <a:lnTo>
                        <a:pt x="1024" y="111"/>
                      </a:lnTo>
                      <a:lnTo>
                        <a:pt x="1064" y="97"/>
                      </a:lnTo>
                      <a:lnTo>
                        <a:pt x="1097" y="86"/>
                      </a:lnTo>
                      <a:lnTo>
                        <a:pt x="1140" y="74"/>
                      </a:lnTo>
                      <a:lnTo>
                        <a:pt x="1173" y="61"/>
                      </a:lnTo>
                      <a:lnTo>
                        <a:pt x="1213" y="50"/>
                      </a:lnTo>
                      <a:lnTo>
                        <a:pt x="1253" y="44"/>
                      </a:lnTo>
                      <a:lnTo>
                        <a:pt x="1292" y="35"/>
                      </a:lnTo>
                      <a:lnTo>
                        <a:pt x="1332" y="29"/>
                      </a:lnTo>
                      <a:lnTo>
                        <a:pt x="1368" y="21"/>
                      </a:lnTo>
                      <a:lnTo>
                        <a:pt x="1412" y="14"/>
                      </a:lnTo>
                      <a:lnTo>
                        <a:pt x="1450" y="12"/>
                      </a:lnTo>
                      <a:lnTo>
                        <a:pt x="1490" y="6"/>
                      </a:lnTo>
                      <a:lnTo>
                        <a:pt x="1530" y="0"/>
                      </a:lnTo>
                      <a:lnTo>
                        <a:pt x="1572" y="0"/>
                      </a:lnTo>
                      <a:lnTo>
                        <a:pt x="1612" y="0"/>
                      </a:lnTo>
                      <a:lnTo>
                        <a:pt x="1655" y="0"/>
                      </a:lnTo>
                      <a:lnTo>
                        <a:pt x="1697" y="0"/>
                      </a:lnTo>
                      <a:lnTo>
                        <a:pt x="1739" y="0"/>
                      </a:lnTo>
                      <a:lnTo>
                        <a:pt x="1777" y="6"/>
                      </a:lnTo>
                      <a:lnTo>
                        <a:pt x="1819" y="8"/>
                      </a:lnTo>
                      <a:lnTo>
                        <a:pt x="1859" y="14"/>
                      </a:lnTo>
                      <a:lnTo>
                        <a:pt x="1899" y="17"/>
                      </a:lnTo>
                      <a:lnTo>
                        <a:pt x="1939" y="25"/>
                      </a:lnTo>
                      <a:lnTo>
                        <a:pt x="1979" y="31"/>
                      </a:lnTo>
                      <a:lnTo>
                        <a:pt x="2022" y="44"/>
                      </a:lnTo>
                      <a:lnTo>
                        <a:pt x="2058" y="50"/>
                      </a:lnTo>
                      <a:lnTo>
                        <a:pt x="2096" y="61"/>
                      </a:lnTo>
                      <a:lnTo>
                        <a:pt x="2138" y="71"/>
                      </a:lnTo>
                      <a:lnTo>
                        <a:pt x="2174" y="86"/>
                      </a:lnTo>
                      <a:lnTo>
                        <a:pt x="2212" y="94"/>
                      </a:lnTo>
                      <a:lnTo>
                        <a:pt x="2250" y="111"/>
                      </a:lnTo>
                      <a:lnTo>
                        <a:pt x="2290" y="124"/>
                      </a:lnTo>
                      <a:lnTo>
                        <a:pt x="2324" y="141"/>
                      </a:lnTo>
                      <a:lnTo>
                        <a:pt x="2361" y="154"/>
                      </a:lnTo>
                      <a:lnTo>
                        <a:pt x="2397" y="170"/>
                      </a:lnTo>
                      <a:lnTo>
                        <a:pt x="2435" y="190"/>
                      </a:lnTo>
                      <a:lnTo>
                        <a:pt x="2471" y="209"/>
                      </a:lnTo>
                      <a:lnTo>
                        <a:pt x="2503" y="227"/>
                      </a:lnTo>
                      <a:lnTo>
                        <a:pt x="2537" y="246"/>
                      </a:lnTo>
                      <a:lnTo>
                        <a:pt x="2570" y="265"/>
                      </a:lnTo>
                      <a:lnTo>
                        <a:pt x="2604" y="293"/>
                      </a:lnTo>
                      <a:lnTo>
                        <a:pt x="2636" y="314"/>
                      </a:lnTo>
                      <a:lnTo>
                        <a:pt x="2668" y="337"/>
                      </a:lnTo>
                      <a:lnTo>
                        <a:pt x="2699" y="362"/>
                      </a:lnTo>
                      <a:lnTo>
                        <a:pt x="2729" y="386"/>
                      </a:lnTo>
                      <a:lnTo>
                        <a:pt x="2762" y="407"/>
                      </a:lnTo>
                      <a:lnTo>
                        <a:pt x="2792" y="434"/>
                      </a:lnTo>
                      <a:lnTo>
                        <a:pt x="2817" y="460"/>
                      </a:lnTo>
                      <a:lnTo>
                        <a:pt x="2851" y="491"/>
                      </a:lnTo>
                      <a:lnTo>
                        <a:pt x="2874" y="517"/>
                      </a:lnTo>
                      <a:lnTo>
                        <a:pt x="2900" y="548"/>
                      </a:lnTo>
                      <a:lnTo>
                        <a:pt x="2927" y="576"/>
                      </a:lnTo>
                      <a:lnTo>
                        <a:pt x="2952" y="603"/>
                      </a:lnTo>
                      <a:lnTo>
                        <a:pt x="2976" y="633"/>
                      </a:lnTo>
                      <a:lnTo>
                        <a:pt x="3001" y="666"/>
                      </a:lnTo>
                      <a:lnTo>
                        <a:pt x="3024" y="700"/>
                      </a:lnTo>
                      <a:lnTo>
                        <a:pt x="3045" y="730"/>
                      </a:lnTo>
                      <a:lnTo>
                        <a:pt x="3066" y="766"/>
                      </a:lnTo>
                      <a:lnTo>
                        <a:pt x="3088" y="795"/>
                      </a:lnTo>
                      <a:lnTo>
                        <a:pt x="3109" y="829"/>
                      </a:lnTo>
                      <a:lnTo>
                        <a:pt x="3125" y="865"/>
                      </a:lnTo>
                      <a:lnTo>
                        <a:pt x="3142" y="901"/>
                      </a:lnTo>
                      <a:lnTo>
                        <a:pt x="3161" y="937"/>
                      </a:lnTo>
                      <a:lnTo>
                        <a:pt x="3178" y="974"/>
                      </a:lnTo>
                      <a:lnTo>
                        <a:pt x="3191" y="1013"/>
                      </a:lnTo>
                      <a:lnTo>
                        <a:pt x="3204" y="1046"/>
                      </a:lnTo>
                      <a:lnTo>
                        <a:pt x="3221" y="1086"/>
                      </a:lnTo>
                      <a:lnTo>
                        <a:pt x="3231" y="1126"/>
                      </a:lnTo>
                      <a:lnTo>
                        <a:pt x="3240" y="1165"/>
                      </a:lnTo>
                      <a:lnTo>
                        <a:pt x="3252" y="1202"/>
                      </a:lnTo>
                      <a:lnTo>
                        <a:pt x="3260" y="1245"/>
                      </a:lnTo>
                      <a:lnTo>
                        <a:pt x="3271" y="1281"/>
                      </a:lnTo>
                      <a:lnTo>
                        <a:pt x="3280" y="1325"/>
                      </a:lnTo>
                      <a:lnTo>
                        <a:pt x="3284" y="1365"/>
                      </a:lnTo>
                      <a:lnTo>
                        <a:pt x="3290" y="1405"/>
                      </a:lnTo>
                      <a:lnTo>
                        <a:pt x="3294" y="1449"/>
                      </a:lnTo>
                      <a:lnTo>
                        <a:pt x="3296" y="1491"/>
                      </a:lnTo>
                      <a:lnTo>
                        <a:pt x="3296" y="1534"/>
                      </a:lnTo>
                      <a:lnTo>
                        <a:pt x="3296" y="1580"/>
                      </a:lnTo>
                      <a:lnTo>
                        <a:pt x="3296" y="1620"/>
                      </a:lnTo>
                      <a:lnTo>
                        <a:pt x="3296" y="1665"/>
                      </a:lnTo>
                      <a:lnTo>
                        <a:pt x="3294" y="1707"/>
                      </a:lnTo>
                      <a:lnTo>
                        <a:pt x="3294" y="1751"/>
                      </a:lnTo>
                      <a:lnTo>
                        <a:pt x="3288" y="1793"/>
                      </a:lnTo>
                      <a:lnTo>
                        <a:pt x="3280" y="1836"/>
                      </a:lnTo>
                      <a:lnTo>
                        <a:pt x="3273" y="1878"/>
                      </a:lnTo>
                      <a:lnTo>
                        <a:pt x="3265" y="1920"/>
                      </a:lnTo>
                      <a:lnTo>
                        <a:pt x="3258" y="1960"/>
                      </a:lnTo>
                      <a:lnTo>
                        <a:pt x="3248" y="2000"/>
                      </a:lnTo>
                      <a:lnTo>
                        <a:pt x="3237" y="2040"/>
                      </a:lnTo>
                      <a:lnTo>
                        <a:pt x="3227" y="2082"/>
                      </a:lnTo>
                      <a:lnTo>
                        <a:pt x="3214" y="2118"/>
                      </a:lnTo>
                      <a:lnTo>
                        <a:pt x="3204" y="2158"/>
                      </a:lnTo>
                      <a:lnTo>
                        <a:pt x="3191" y="2198"/>
                      </a:lnTo>
                      <a:lnTo>
                        <a:pt x="3178" y="2234"/>
                      </a:lnTo>
                      <a:lnTo>
                        <a:pt x="3161" y="2272"/>
                      </a:lnTo>
                      <a:lnTo>
                        <a:pt x="3145" y="2310"/>
                      </a:lnTo>
                      <a:lnTo>
                        <a:pt x="3128" y="2344"/>
                      </a:lnTo>
                      <a:lnTo>
                        <a:pt x="3111" y="2380"/>
                      </a:lnTo>
                      <a:lnTo>
                        <a:pt x="3092" y="2412"/>
                      </a:lnTo>
                      <a:lnTo>
                        <a:pt x="3073" y="2445"/>
                      </a:lnTo>
                      <a:lnTo>
                        <a:pt x="3052" y="2481"/>
                      </a:lnTo>
                      <a:lnTo>
                        <a:pt x="3037" y="2511"/>
                      </a:lnTo>
                      <a:lnTo>
                        <a:pt x="3012" y="2545"/>
                      </a:lnTo>
                      <a:lnTo>
                        <a:pt x="2988" y="2578"/>
                      </a:lnTo>
                      <a:lnTo>
                        <a:pt x="2969" y="2604"/>
                      </a:lnTo>
                      <a:lnTo>
                        <a:pt x="2944" y="2639"/>
                      </a:lnTo>
                      <a:lnTo>
                        <a:pt x="2921" y="2667"/>
                      </a:lnTo>
                      <a:lnTo>
                        <a:pt x="2896" y="2694"/>
                      </a:lnTo>
                      <a:lnTo>
                        <a:pt x="2870" y="2724"/>
                      </a:lnTo>
                      <a:lnTo>
                        <a:pt x="2845" y="2751"/>
                      </a:lnTo>
                      <a:lnTo>
                        <a:pt x="2817" y="2781"/>
                      </a:lnTo>
                      <a:lnTo>
                        <a:pt x="2792" y="2808"/>
                      </a:lnTo>
                      <a:lnTo>
                        <a:pt x="2762" y="2832"/>
                      </a:lnTo>
                      <a:lnTo>
                        <a:pt x="2737" y="2855"/>
                      </a:lnTo>
                      <a:lnTo>
                        <a:pt x="2703" y="2880"/>
                      </a:lnTo>
                      <a:lnTo>
                        <a:pt x="2674" y="2903"/>
                      </a:lnTo>
                      <a:lnTo>
                        <a:pt x="2642" y="2924"/>
                      </a:lnTo>
                      <a:lnTo>
                        <a:pt x="2610" y="2945"/>
                      </a:lnTo>
                      <a:lnTo>
                        <a:pt x="2581" y="2965"/>
                      </a:lnTo>
                      <a:lnTo>
                        <a:pt x="2545" y="2988"/>
                      </a:lnTo>
                      <a:lnTo>
                        <a:pt x="2511" y="3003"/>
                      </a:lnTo>
                      <a:lnTo>
                        <a:pt x="2476" y="3024"/>
                      </a:lnTo>
                      <a:lnTo>
                        <a:pt x="2446" y="3040"/>
                      </a:lnTo>
                      <a:lnTo>
                        <a:pt x="2410" y="3060"/>
                      </a:lnTo>
                      <a:lnTo>
                        <a:pt x="2374" y="3076"/>
                      </a:lnTo>
                      <a:lnTo>
                        <a:pt x="2340" y="3091"/>
                      </a:lnTo>
                      <a:lnTo>
                        <a:pt x="2304" y="3104"/>
                      </a:lnTo>
                      <a:lnTo>
                        <a:pt x="2266" y="3119"/>
                      </a:lnTo>
                      <a:lnTo>
                        <a:pt x="2226" y="3131"/>
                      </a:lnTo>
                      <a:lnTo>
                        <a:pt x="2188" y="3144"/>
                      </a:lnTo>
                      <a:lnTo>
                        <a:pt x="2150" y="3154"/>
                      </a:lnTo>
                      <a:lnTo>
                        <a:pt x="2108" y="3169"/>
                      </a:lnTo>
                      <a:lnTo>
                        <a:pt x="2068" y="3173"/>
                      </a:lnTo>
                      <a:lnTo>
                        <a:pt x="2028" y="3182"/>
                      </a:lnTo>
                      <a:lnTo>
                        <a:pt x="1986" y="3190"/>
                      </a:lnTo>
                      <a:lnTo>
                        <a:pt x="1946" y="3197"/>
                      </a:lnTo>
                      <a:lnTo>
                        <a:pt x="1902" y="3199"/>
                      </a:lnTo>
                      <a:lnTo>
                        <a:pt x="1859" y="3207"/>
                      </a:lnTo>
                      <a:lnTo>
                        <a:pt x="1819" y="3213"/>
                      </a:lnTo>
                      <a:lnTo>
                        <a:pt x="1777" y="3216"/>
                      </a:lnTo>
                      <a:lnTo>
                        <a:pt x="1733" y="3216"/>
                      </a:lnTo>
                      <a:lnTo>
                        <a:pt x="1688" y="3220"/>
                      </a:lnTo>
                      <a:lnTo>
                        <a:pt x="1646" y="3220"/>
                      </a:lnTo>
                      <a:lnTo>
                        <a:pt x="1598" y="3220"/>
                      </a:lnTo>
                      <a:close/>
                    </a:path>
                  </a:pathLst>
                </a:custGeom>
                <a:solidFill>
                  <a:srgbClr val="DBDD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8" name="Freeform 95"/>
                <p:cNvSpPr>
                  <a:spLocks/>
                </p:cNvSpPr>
                <p:nvPr/>
              </p:nvSpPr>
              <p:spPr bwMode="auto">
                <a:xfrm>
                  <a:off x="6399" y="1612"/>
                  <a:ext cx="195" cy="189"/>
                </a:xfrm>
                <a:custGeom>
                  <a:avLst/>
                  <a:gdLst>
                    <a:gd name="T0" fmla="*/ 84 w 2687"/>
                    <a:gd name="T1" fmla="*/ 188 h 2695"/>
                    <a:gd name="T2" fmla="*/ 72 w 2687"/>
                    <a:gd name="T3" fmla="*/ 186 h 2695"/>
                    <a:gd name="T4" fmla="*/ 61 w 2687"/>
                    <a:gd name="T5" fmla="*/ 183 h 2695"/>
                    <a:gd name="T6" fmla="*/ 51 w 2687"/>
                    <a:gd name="T7" fmla="*/ 178 h 2695"/>
                    <a:gd name="T8" fmla="*/ 41 w 2687"/>
                    <a:gd name="T9" fmla="*/ 172 h 2695"/>
                    <a:gd name="T10" fmla="*/ 32 w 2687"/>
                    <a:gd name="T11" fmla="*/ 165 h 2695"/>
                    <a:gd name="T12" fmla="*/ 24 w 2687"/>
                    <a:gd name="T13" fmla="*/ 158 h 2695"/>
                    <a:gd name="T14" fmla="*/ 17 w 2687"/>
                    <a:gd name="T15" fmla="*/ 149 h 2695"/>
                    <a:gd name="T16" fmla="*/ 11 w 2687"/>
                    <a:gd name="T17" fmla="*/ 139 h 2695"/>
                    <a:gd name="T18" fmla="*/ 6 w 2687"/>
                    <a:gd name="T19" fmla="*/ 128 h 2695"/>
                    <a:gd name="T20" fmla="*/ 3 w 2687"/>
                    <a:gd name="T21" fmla="*/ 117 h 2695"/>
                    <a:gd name="T22" fmla="*/ 1 w 2687"/>
                    <a:gd name="T23" fmla="*/ 105 h 2695"/>
                    <a:gd name="T24" fmla="*/ 0 w 2687"/>
                    <a:gd name="T25" fmla="*/ 92 h 2695"/>
                    <a:gd name="T26" fmla="*/ 1 w 2687"/>
                    <a:gd name="T27" fmla="*/ 79 h 2695"/>
                    <a:gd name="T28" fmla="*/ 3 w 2687"/>
                    <a:gd name="T29" fmla="*/ 66 h 2695"/>
                    <a:gd name="T30" fmla="*/ 7 w 2687"/>
                    <a:gd name="T31" fmla="*/ 55 h 2695"/>
                    <a:gd name="T32" fmla="*/ 12 w 2687"/>
                    <a:gd name="T33" fmla="*/ 45 h 2695"/>
                    <a:gd name="T34" fmla="*/ 19 w 2687"/>
                    <a:gd name="T35" fmla="*/ 36 h 2695"/>
                    <a:gd name="T36" fmla="*/ 27 w 2687"/>
                    <a:gd name="T37" fmla="*/ 27 h 2695"/>
                    <a:gd name="T38" fmla="*/ 35 w 2687"/>
                    <a:gd name="T39" fmla="*/ 20 h 2695"/>
                    <a:gd name="T40" fmla="*/ 45 w 2687"/>
                    <a:gd name="T41" fmla="*/ 13 h 2695"/>
                    <a:gd name="T42" fmla="*/ 55 w 2687"/>
                    <a:gd name="T43" fmla="*/ 8 h 2695"/>
                    <a:gd name="T44" fmla="*/ 66 w 2687"/>
                    <a:gd name="T45" fmla="*/ 4 h 2695"/>
                    <a:gd name="T46" fmla="*/ 78 w 2687"/>
                    <a:gd name="T47" fmla="*/ 2 h 2695"/>
                    <a:gd name="T48" fmla="*/ 90 w 2687"/>
                    <a:gd name="T49" fmla="*/ 0 h 2695"/>
                    <a:gd name="T50" fmla="*/ 103 w 2687"/>
                    <a:gd name="T51" fmla="*/ 0 h 2695"/>
                    <a:gd name="T52" fmla="*/ 115 w 2687"/>
                    <a:gd name="T53" fmla="*/ 2 h 2695"/>
                    <a:gd name="T54" fmla="*/ 127 w 2687"/>
                    <a:gd name="T55" fmla="*/ 5 h 2695"/>
                    <a:gd name="T56" fmla="*/ 138 w 2687"/>
                    <a:gd name="T57" fmla="*/ 9 h 2695"/>
                    <a:gd name="T58" fmla="*/ 148 w 2687"/>
                    <a:gd name="T59" fmla="*/ 14 h 2695"/>
                    <a:gd name="T60" fmla="*/ 158 w 2687"/>
                    <a:gd name="T61" fmla="*/ 21 h 2695"/>
                    <a:gd name="T62" fmla="*/ 166 w 2687"/>
                    <a:gd name="T63" fmla="*/ 28 h 2695"/>
                    <a:gd name="T64" fmla="*/ 174 w 2687"/>
                    <a:gd name="T65" fmla="*/ 37 h 2695"/>
                    <a:gd name="T66" fmla="*/ 181 w 2687"/>
                    <a:gd name="T67" fmla="*/ 46 h 2695"/>
                    <a:gd name="T68" fmla="*/ 186 w 2687"/>
                    <a:gd name="T69" fmla="*/ 56 h 2695"/>
                    <a:gd name="T70" fmla="*/ 190 w 2687"/>
                    <a:gd name="T71" fmla="*/ 67 h 2695"/>
                    <a:gd name="T72" fmla="*/ 193 w 2687"/>
                    <a:gd name="T73" fmla="*/ 78 h 2695"/>
                    <a:gd name="T74" fmla="*/ 195 w 2687"/>
                    <a:gd name="T75" fmla="*/ 90 h 2695"/>
                    <a:gd name="T76" fmla="*/ 194 w 2687"/>
                    <a:gd name="T77" fmla="*/ 102 h 2695"/>
                    <a:gd name="T78" fmla="*/ 193 w 2687"/>
                    <a:gd name="T79" fmla="*/ 114 h 2695"/>
                    <a:gd name="T80" fmla="*/ 189 w 2687"/>
                    <a:gd name="T81" fmla="*/ 125 h 2695"/>
                    <a:gd name="T82" fmla="*/ 185 w 2687"/>
                    <a:gd name="T83" fmla="*/ 136 h 2695"/>
                    <a:gd name="T84" fmla="*/ 179 w 2687"/>
                    <a:gd name="T85" fmla="*/ 146 h 2695"/>
                    <a:gd name="T86" fmla="*/ 172 w 2687"/>
                    <a:gd name="T87" fmla="*/ 155 h 2695"/>
                    <a:gd name="T88" fmla="*/ 164 w 2687"/>
                    <a:gd name="T89" fmla="*/ 163 h 2695"/>
                    <a:gd name="T90" fmla="*/ 155 w 2687"/>
                    <a:gd name="T91" fmla="*/ 170 h 2695"/>
                    <a:gd name="T92" fmla="*/ 145 w 2687"/>
                    <a:gd name="T93" fmla="*/ 176 h 2695"/>
                    <a:gd name="T94" fmla="*/ 134 w 2687"/>
                    <a:gd name="T95" fmla="*/ 182 h 2695"/>
                    <a:gd name="T96" fmla="*/ 123 w 2687"/>
                    <a:gd name="T97" fmla="*/ 186 h 2695"/>
                    <a:gd name="T98" fmla="*/ 112 w 2687"/>
                    <a:gd name="T99" fmla="*/ 188 h 2695"/>
                    <a:gd name="T100" fmla="*/ 100 w 2687"/>
                    <a:gd name="T101" fmla="*/ 189 h 269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687" h="2695">
                      <a:moveTo>
                        <a:pt x="1302" y="2695"/>
                      </a:moveTo>
                      <a:lnTo>
                        <a:pt x="1266" y="2695"/>
                      </a:lnTo>
                      <a:lnTo>
                        <a:pt x="1233" y="2691"/>
                      </a:lnTo>
                      <a:lnTo>
                        <a:pt x="1197" y="2687"/>
                      </a:lnTo>
                      <a:lnTo>
                        <a:pt x="1163" y="2682"/>
                      </a:lnTo>
                      <a:lnTo>
                        <a:pt x="1131" y="2678"/>
                      </a:lnTo>
                      <a:lnTo>
                        <a:pt x="1098" y="2674"/>
                      </a:lnTo>
                      <a:lnTo>
                        <a:pt x="1064" y="2665"/>
                      </a:lnTo>
                      <a:lnTo>
                        <a:pt x="1030" y="2661"/>
                      </a:lnTo>
                      <a:lnTo>
                        <a:pt x="998" y="2651"/>
                      </a:lnTo>
                      <a:lnTo>
                        <a:pt x="969" y="2646"/>
                      </a:lnTo>
                      <a:lnTo>
                        <a:pt x="933" y="2634"/>
                      </a:lnTo>
                      <a:lnTo>
                        <a:pt x="906" y="2625"/>
                      </a:lnTo>
                      <a:lnTo>
                        <a:pt x="872" y="2615"/>
                      </a:lnTo>
                      <a:lnTo>
                        <a:pt x="842" y="2606"/>
                      </a:lnTo>
                      <a:lnTo>
                        <a:pt x="813" y="2591"/>
                      </a:lnTo>
                      <a:lnTo>
                        <a:pt x="787" y="2583"/>
                      </a:lnTo>
                      <a:lnTo>
                        <a:pt x="754" y="2568"/>
                      </a:lnTo>
                      <a:lnTo>
                        <a:pt x="724" y="2552"/>
                      </a:lnTo>
                      <a:lnTo>
                        <a:pt x="697" y="2535"/>
                      </a:lnTo>
                      <a:lnTo>
                        <a:pt x="671" y="2524"/>
                      </a:lnTo>
                      <a:lnTo>
                        <a:pt x="642" y="2507"/>
                      </a:lnTo>
                      <a:lnTo>
                        <a:pt x="614" y="2492"/>
                      </a:lnTo>
                      <a:lnTo>
                        <a:pt x="589" y="2473"/>
                      </a:lnTo>
                      <a:lnTo>
                        <a:pt x="562" y="2456"/>
                      </a:lnTo>
                      <a:lnTo>
                        <a:pt x="534" y="2438"/>
                      </a:lnTo>
                      <a:lnTo>
                        <a:pt x="513" y="2418"/>
                      </a:lnTo>
                      <a:lnTo>
                        <a:pt x="486" y="2400"/>
                      </a:lnTo>
                      <a:lnTo>
                        <a:pt x="464" y="2381"/>
                      </a:lnTo>
                      <a:lnTo>
                        <a:pt x="437" y="2359"/>
                      </a:lnTo>
                      <a:lnTo>
                        <a:pt x="414" y="2340"/>
                      </a:lnTo>
                      <a:lnTo>
                        <a:pt x="393" y="2317"/>
                      </a:lnTo>
                      <a:lnTo>
                        <a:pt x="374" y="2296"/>
                      </a:lnTo>
                      <a:lnTo>
                        <a:pt x="350" y="2271"/>
                      </a:lnTo>
                      <a:lnTo>
                        <a:pt x="329" y="2248"/>
                      </a:lnTo>
                      <a:lnTo>
                        <a:pt x="308" y="2224"/>
                      </a:lnTo>
                      <a:lnTo>
                        <a:pt x="287" y="2199"/>
                      </a:lnTo>
                      <a:lnTo>
                        <a:pt x="268" y="2174"/>
                      </a:lnTo>
                      <a:lnTo>
                        <a:pt x="249" y="2146"/>
                      </a:lnTo>
                      <a:lnTo>
                        <a:pt x="232" y="2123"/>
                      </a:lnTo>
                      <a:lnTo>
                        <a:pt x="215" y="2094"/>
                      </a:lnTo>
                      <a:lnTo>
                        <a:pt x="199" y="2066"/>
                      </a:lnTo>
                      <a:lnTo>
                        <a:pt x="182" y="2039"/>
                      </a:lnTo>
                      <a:lnTo>
                        <a:pt x="165" y="2011"/>
                      </a:lnTo>
                      <a:lnTo>
                        <a:pt x="150" y="1980"/>
                      </a:lnTo>
                      <a:lnTo>
                        <a:pt x="137" y="1952"/>
                      </a:lnTo>
                      <a:lnTo>
                        <a:pt x="121" y="1923"/>
                      </a:lnTo>
                      <a:lnTo>
                        <a:pt x="110" y="1891"/>
                      </a:lnTo>
                      <a:lnTo>
                        <a:pt x="95" y="1861"/>
                      </a:lnTo>
                      <a:lnTo>
                        <a:pt x="83" y="1828"/>
                      </a:lnTo>
                      <a:lnTo>
                        <a:pt x="72" y="1800"/>
                      </a:lnTo>
                      <a:lnTo>
                        <a:pt x="64" y="1764"/>
                      </a:lnTo>
                      <a:lnTo>
                        <a:pt x="55" y="1731"/>
                      </a:lnTo>
                      <a:lnTo>
                        <a:pt x="47" y="1699"/>
                      </a:lnTo>
                      <a:lnTo>
                        <a:pt x="40" y="1667"/>
                      </a:lnTo>
                      <a:lnTo>
                        <a:pt x="30" y="1633"/>
                      </a:lnTo>
                      <a:lnTo>
                        <a:pt x="23" y="1598"/>
                      </a:lnTo>
                      <a:lnTo>
                        <a:pt x="15" y="1564"/>
                      </a:lnTo>
                      <a:lnTo>
                        <a:pt x="15" y="1528"/>
                      </a:lnTo>
                      <a:lnTo>
                        <a:pt x="7" y="1492"/>
                      </a:lnTo>
                      <a:lnTo>
                        <a:pt x="7" y="1456"/>
                      </a:lnTo>
                      <a:lnTo>
                        <a:pt x="4" y="1420"/>
                      </a:lnTo>
                      <a:lnTo>
                        <a:pt x="0" y="1380"/>
                      </a:lnTo>
                      <a:lnTo>
                        <a:pt x="0" y="1344"/>
                      </a:lnTo>
                      <a:lnTo>
                        <a:pt x="0" y="1308"/>
                      </a:lnTo>
                      <a:lnTo>
                        <a:pt x="0" y="1270"/>
                      </a:lnTo>
                      <a:lnTo>
                        <a:pt x="4" y="1233"/>
                      </a:lnTo>
                      <a:lnTo>
                        <a:pt x="7" y="1197"/>
                      </a:lnTo>
                      <a:lnTo>
                        <a:pt x="7" y="1159"/>
                      </a:lnTo>
                      <a:lnTo>
                        <a:pt x="15" y="1123"/>
                      </a:lnTo>
                      <a:lnTo>
                        <a:pt x="15" y="1087"/>
                      </a:lnTo>
                      <a:lnTo>
                        <a:pt x="23" y="1051"/>
                      </a:lnTo>
                      <a:lnTo>
                        <a:pt x="30" y="1017"/>
                      </a:lnTo>
                      <a:lnTo>
                        <a:pt x="40" y="981"/>
                      </a:lnTo>
                      <a:lnTo>
                        <a:pt x="47" y="946"/>
                      </a:lnTo>
                      <a:lnTo>
                        <a:pt x="55" y="918"/>
                      </a:lnTo>
                      <a:lnTo>
                        <a:pt x="64" y="884"/>
                      </a:lnTo>
                      <a:lnTo>
                        <a:pt x="76" y="853"/>
                      </a:lnTo>
                      <a:lnTo>
                        <a:pt x="85" y="819"/>
                      </a:lnTo>
                      <a:lnTo>
                        <a:pt x="95" y="789"/>
                      </a:lnTo>
                      <a:lnTo>
                        <a:pt x="116" y="760"/>
                      </a:lnTo>
                      <a:lnTo>
                        <a:pt x="129" y="726"/>
                      </a:lnTo>
                      <a:lnTo>
                        <a:pt x="139" y="697"/>
                      </a:lnTo>
                      <a:lnTo>
                        <a:pt x="156" y="671"/>
                      </a:lnTo>
                      <a:lnTo>
                        <a:pt x="171" y="640"/>
                      </a:lnTo>
                      <a:lnTo>
                        <a:pt x="188" y="610"/>
                      </a:lnTo>
                      <a:lnTo>
                        <a:pt x="207" y="583"/>
                      </a:lnTo>
                      <a:lnTo>
                        <a:pt x="222" y="557"/>
                      </a:lnTo>
                      <a:lnTo>
                        <a:pt x="245" y="532"/>
                      </a:lnTo>
                      <a:lnTo>
                        <a:pt x="262" y="509"/>
                      </a:lnTo>
                      <a:lnTo>
                        <a:pt x="281" y="481"/>
                      </a:lnTo>
                      <a:lnTo>
                        <a:pt x="304" y="456"/>
                      </a:lnTo>
                      <a:lnTo>
                        <a:pt x="323" y="431"/>
                      </a:lnTo>
                      <a:lnTo>
                        <a:pt x="342" y="409"/>
                      </a:lnTo>
                      <a:lnTo>
                        <a:pt x="367" y="386"/>
                      </a:lnTo>
                      <a:lnTo>
                        <a:pt x="391" y="363"/>
                      </a:lnTo>
                      <a:lnTo>
                        <a:pt x="414" y="344"/>
                      </a:lnTo>
                      <a:lnTo>
                        <a:pt x="437" y="323"/>
                      </a:lnTo>
                      <a:lnTo>
                        <a:pt x="464" y="302"/>
                      </a:lnTo>
                      <a:lnTo>
                        <a:pt x="486" y="281"/>
                      </a:lnTo>
                      <a:lnTo>
                        <a:pt x="513" y="264"/>
                      </a:lnTo>
                      <a:lnTo>
                        <a:pt x="540" y="245"/>
                      </a:lnTo>
                      <a:lnTo>
                        <a:pt x="566" y="228"/>
                      </a:lnTo>
                      <a:lnTo>
                        <a:pt x="589" y="211"/>
                      </a:lnTo>
                      <a:lnTo>
                        <a:pt x="621" y="192"/>
                      </a:lnTo>
                      <a:lnTo>
                        <a:pt x="648" y="177"/>
                      </a:lnTo>
                      <a:lnTo>
                        <a:pt x="678" y="160"/>
                      </a:lnTo>
                      <a:lnTo>
                        <a:pt x="705" y="148"/>
                      </a:lnTo>
                      <a:lnTo>
                        <a:pt x="735" y="135"/>
                      </a:lnTo>
                      <a:lnTo>
                        <a:pt x="764" y="118"/>
                      </a:lnTo>
                      <a:lnTo>
                        <a:pt x="790" y="108"/>
                      </a:lnTo>
                      <a:lnTo>
                        <a:pt x="823" y="95"/>
                      </a:lnTo>
                      <a:lnTo>
                        <a:pt x="855" y="85"/>
                      </a:lnTo>
                      <a:lnTo>
                        <a:pt x="886" y="76"/>
                      </a:lnTo>
                      <a:lnTo>
                        <a:pt x="914" y="61"/>
                      </a:lnTo>
                      <a:lnTo>
                        <a:pt x="948" y="51"/>
                      </a:lnTo>
                      <a:lnTo>
                        <a:pt x="977" y="44"/>
                      </a:lnTo>
                      <a:lnTo>
                        <a:pt x="1011" y="40"/>
                      </a:lnTo>
                      <a:lnTo>
                        <a:pt x="1045" y="32"/>
                      </a:lnTo>
                      <a:lnTo>
                        <a:pt x="1077" y="25"/>
                      </a:lnTo>
                      <a:lnTo>
                        <a:pt x="1110" y="23"/>
                      </a:lnTo>
                      <a:lnTo>
                        <a:pt x="1144" y="15"/>
                      </a:lnTo>
                      <a:lnTo>
                        <a:pt x="1176" y="13"/>
                      </a:lnTo>
                      <a:lnTo>
                        <a:pt x="1211" y="7"/>
                      </a:lnTo>
                      <a:lnTo>
                        <a:pt x="1247" y="6"/>
                      </a:lnTo>
                      <a:lnTo>
                        <a:pt x="1279" y="0"/>
                      </a:lnTo>
                      <a:lnTo>
                        <a:pt x="1315" y="0"/>
                      </a:lnTo>
                      <a:lnTo>
                        <a:pt x="1347" y="0"/>
                      </a:lnTo>
                      <a:lnTo>
                        <a:pt x="1383" y="6"/>
                      </a:lnTo>
                      <a:lnTo>
                        <a:pt x="1418" y="6"/>
                      </a:lnTo>
                      <a:lnTo>
                        <a:pt x="1450" y="7"/>
                      </a:lnTo>
                      <a:lnTo>
                        <a:pt x="1484" y="13"/>
                      </a:lnTo>
                      <a:lnTo>
                        <a:pt x="1520" y="15"/>
                      </a:lnTo>
                      <a:lnTo>
                        <a:pt x="1549" y="19"/>
                      </a:lnTo>
                      <a:lnTo>
                        <a:pt x="1585" y="25"/>
                      </a:lnTo>
                      <a:lnTo>
                        <a:pt x="1619" y="32"/>
                      </a:lnTo>
                      <a:lnTo>
                        <a:pt x="1653" y="40"/>
                      </a:lnTo>
                      <a:lnTo>
                        <a:pt x="1682" y="44"/>
                      </a:lnTo>
                      <a:lnTo>
                        <a:pt x="1716" y="55"/>
                      </a:lnTo>
                      <a:lnTo>
                        <a:pt x="1745" y="66"/>
                      </a:lnTo>
                      <a:lnTo>
                        <a:pt x="1777" y="76"/>
                      </a:lnTo>
                      <a:lnTo>
                        <a:pt x="1807" y="87"/>
                      </a:lnTo>
                      <a:lnTo>
                        <a:pt x="1840" y="97"/>
                      </a:lnTo>
                      <a:lnTo>
                        <a:pt x="1870" y="108"/>
                      </a:lnTo>
                      <a:lnTo>
                        <a:pt x="1904" y="123"/>
                      </a:lnTo>
                      <a:lnTo>
                        <a:pt x="1929" y="141"/>
                      </a:lnTo>
                      <a:lnTo>
                        <a:pt x="1959" y="154"/>
                      </a:lnTo>
                      <a:lnTo>
                        <a:pt x="1986" y="165"/>
                      </a:lnTo>
                      <a:lnTo>
                        <a:pt x="2016" y="184"/>
                      </a:lnTo>
                      <a:lnTo>
                        <a:pt x="2043" y="201"/>
                      </a:lnTo>
                      <a:lnTo>
                        <a:pt x="2071" y="217"/>
                      </a:lnTo>
                      <a:lnTo>
                        <a:pt x="2098" y="234"/>
                      </a:lnTo>
                      <a:lnTo>
                        <a:pt x="2125" y="253"/>
                      </a:lnTo>
                      <a:lnTo>
                        <a:pt x="2147" y="274"/>
                      </a:lnTo>
                      <a:lnTo>
                        <a:pt x="2174" y="293"/>
                      </a:lnTo>
                      <a:lnTo>
                        <a:pt x="2201" y="313"/>
                      </a:lnTo>
                      <a:lnTo>
                        <a:pt x="2224" y="336"/>
                      </a:lnTo>
                      <a:lnTo>
                        <a:pt x="2246" y="355"/>
                      </a:lnTo>
                      <a:lnTo>
                        <a:pt x="2275" y="380"/>
                      </a:lnTo>
                      <a:lnTo>
                        <a:pt x="2292" y="403"/>
                      </a:lnTo>
                      <a:lnTo>
                        <a:pt x="2319" y="424"/>
                      </a:lnTo>
                      <a:lnTo>
                        <a:pt x="2339" y="448"/>
                      </a:lnTo>
                      <a:lnTo>
                        <a:pt x="2362" y="475"/>
                      </a:lnTo>
                      <a:lnTo>
                        <a:pt x="2381" y="500"/>
                      </a:lnTo>
                      <a:lnTo>
                        <a:pt x="2402" y="524"/>
                      </a:lnTo>
                      <a:lnTo>
                        <a:pt x="2417" y="547"/>
                      </a:lnTo>
                      <a:lnTo>
                        <a:pt x="2438" y="574"/>
                      </a:lnTo>
                      <a:lnTo>
                        <a:pt x="2459" y="600"/>
                      </a:lnTo>
                      <a:lnTo>
                        <a:pt x="2478" y="627"/>
                      </a:lnTo>
                      <a:lnTo>
                        <a:pt x="2491" y="657"/>
                      </a:lnTo>
                      <a:lnTo>
                        <a:pt x="2509" y="684"/>
                      </a:lnTo>
                      <a:lnTo>
                        <a:pt x="2524" y="713"/>
                      </a:lnTo>
                      <a:lnTo>
                        <a:pt x="2541" y="739"/>
                      </a:lnTo>
                      <a:lnTo>
                        <a:pt x="2554" y="773"/>
                      </a:lnTo>
                      <a:lnTo>
                        <a:pt x="2566" y="800"/>
                      </a:lnTo>
                      <a:lnTo>
                        <a:pt x="2581" y="829"/>
                      </a:lnTo>
                      <a:lnTo>
                        <a:pt x="2594" y="863"/>
                      </a:lnTo>
                      <a:lnTo>
                        <a:pt x="2602" y="891"/>
                      </a:lnTo>
                      <a:lnTo>
                        <a:pt x="2617" y="925"/>
                      </a:lnTo>
                      <a:lnTo>
                        <a:pt x="2623" y="954"/>
                      </a:lnTo>
                      <a:lnTo>
                        <a:pt x="2634" y="988"/>
                      </a:lnTo>
                      <a:lnTo>
                        <a:pt x="2640" y="1017"/>
                      </a:lnTo>
                      <a:lnTo>
                        <a:pt x="2651" y="1051"/>
                      </a:lnTo>
                      <a:lnTo>
                        <a:pt x="2657" y="1083"/>
                      </a:lnTo>
                      <a:lnTo>
                        <a:pt x="2666" y="1117"/>
                      </a:lnTo>
                      <a:lnTo>
                        <a:pt x="2670" y="1148"/>
                      </a:lnTo>
                      <a:lnTo>
                        <a:pt x="2672" y="1184"/>
                      </a:lnTo>
                      <a:lnTo>
                        <a:pt x="2676" y="1216"/>
                      </a:lnTo>
                      <a:lnTo>
                        <a:pt x="2680" y="1249"/>
                      </a:lnTo>
                      <a:lnTo>
                        <a:pt x="2682" y="1285"/>
                      </a:lnTo>
                      <a:lnTo>
                        <a:pt x="2687" y="1319"/>
                      </a:lnTo>
                      <a:lnTo>
                        <a:pt x="2687" y="1355"/>
                      </a:lnTo>
                      <a:lnTo>
                        <a:pt x="2687" y="1387"/>
                      </a:lnTo>
                      <a:lnTo>
                        <a:pt x="2682" y="1423"/>
                      </a:lnTo>
                      <a:lnTo>
                        <a:pt x="2680" y="1456"/>
                      </a:lnTo>
                      <a:lnTo>
                        <a:pt x="2676" y="1492"/>
                      </a:lnTo>
                      <a:lnTo>
                        <a:pt x="2672" y="1528"/>
                      </a:lnTo>
                      <a:lnTo>
                        <a:pt x="2666" y="1557"/>
                      </a:lnTo>
                      <a:lnTo>
                        <a:pt x="2659" y="1591"/>
                      </a:lnTo>
                      <a:lnTo>
                        <a:pt x="2653" y="1627"/>
                      </a:lnTo>
                      <a:lnTo>
                        <a:pt x="2651" y="1659"/>
                      </a:lnTo>
                      <a:lnTo>
                        <a:pt x="2640" y="1688"/>
                      </a:lnTo>
                      <a:lnTo>
                        <a:pt x="2630" y="1722"/>
                      </a:lnTo>
                      <a:lnTo>
                        <a:pt x="2619" y="1750"/>
                      </a:lnTo>
                      <a:lnTo>
                        <a:pt x="2609" y="1785"/>
                      </a:lnTo>
                      <a:lnTo>
                        <a:pt x="2598" y="1815"/>
                      </a:lnTo>
                      <a:lnTo>
                        <a:pt x="2587" y="1847"/>
                      </a:lnTo>
                      <a:lnTo>
                        <a:pt x="2573" y="1880"/>
                      </a:lnTo>
                      <a:lnTo>
                        <a:pt x="2560" y="1908"/>
                      </a:lnTo>
                      <a:lnTo>
                        <a:pt x="2547" y="1937"/>
                      </a:lnTo>
                      <a:lnTo>
                        <a:pt x="2535" y="1967"/>
                      </a:lnTo>
                      <a:lnTo>
                        <a:pt x="2518" y="1996"/>
                      </a:lnTo>
                      <a:lnTo>
                        <a:pt x="2501" y="2026"/>
                      </a:lnTo>
                      <a:lnTo>
                        <a:pt x="2484" y="2051"/>
                      </a:lnTo>
                      <a:lnTo>
                        <a:pt x="2467" y="2079"/>
                      </a:lnTo>
                      <a:lnTo>
                        <a:pt x="2452" y="2106"/>
                      </a:lnTo>
                      <a:lnTo>
                        <a:pt x="2431" y="2131"/>
                      </a:lnTo>
                      <a:lnTo>
                        <a:pt x="2412" y="2159"/>
                      </a:lnTo>
                      <a:lnTo>
                        <a:pt x="2391" y="2182"/>
                      </a:lnTo>
                      <a:lnTo>
                        <a:pt x="2368" y="2208"/>
                      </a:lnTo>
                      <a:lnTo>
                        <a:pt x="2351" y="2231"/>
                      </a:lnTo>
                      <a:lnTo>
                        <a:pt x="2330" y="2260"/>
                      </a:lnTo>
                      <a:lnTo>
                        <a:pt x="2307" y="2279"/>
                      </a:lnTo>
                      <a:lnTo>
                        <a:pt x="2282" y="2303"/>
                      </a:lnTo>
                      <a:lnTo>
                        <a:pt x="2260" y="2328"/>
                      </a:lnTo>
                      <a:lnTo>
                        <a:pt x="2237" y="2347"/>
                      </a:lnTo>
                      <a:lnTo>
                        <a:pt x="2210" y="2370"/>
                      </a:lnTo>
                      <a:lnTo>
                        <a:pt x="2187" y="2391"/>
                      </a:lnTo>
                      <a:lnTo>
                        <a:pt x="2159" y="2410"/>
                      </a:lnTo>
                      <a:lnTo>
                        <a:pt x="2134" y="2431"/>
                      </a:lnTo>
                      <a:lnTo>
                        <a:pt x="2111" y="2446"/>
                      </a:lnTo>
                      <a:lnTo>
                        <a:pt x="2085" y="2467"/>
                      </a:lnTo>
                      <a:lnTo>
                        <a:pt x="2054" y="2488"/>
                      </a:lnTo>
                      <a:lnTo>
                        <a:pt x="2028" y="2499"/>
                      </a:lnTo>
                      <a:lnTo>
                        <a:pt x="1999" y="2516"/>
                      </a:lnTo>
                      <a:lnTo>
                        <a:pt x="1973" y="2532"/>
                      </a:lnTo>
                      <a:lnTo>
                        <a:pt x="1946" y="2549"/>
                      </a:lnTo>
                      <a:lnTo>
                        <a:pt x="1912" y="2562"/>
                      </a:lnTo>
                      <a:lnTo>
                        <a:pt x="1887" y="2575"/>
                      </a:lnTo>
                      <a:lnTo>
                        <a:pt x="1853" y="2589"/>
                      </a:lnTo>
                      <a:lnTo>
                        <a:pt x="1826" y="2604"/>
                      </a:lnTo>
                      <a:lnTo>
                        <a:pt x="1796" y="2615"/>
                      </a:lnTo>
                      <a:lnTo>
                        <a:pt x="1764" y="2625"/>
                      </a:lnTo>
                      <a:lnTo>
                        <a:pt x="1733" y="2634"/>
                      </a:lnTo>
                      <a:lnTo>
                        <a:pt x="1701" y="2646"/>
                      </a:lnTo>
                      <a:lnTo>
                        <a:pt x="1669" y="2651"/>
                      </a:lnTo>
                      <a:lnTo>
                        <a:pt x="1636" y="2659"/>
                      </a:lnTo>
                      <a:lnTo>
                        <a:pt x="1604" y="2665"/>
                      </a:lnTo>
                      <a:lnTo>
                        <a:pt x="1574" y="2674"/>
                      </a:lnTo>
                      <a:lnTo>
                        <a:pt x="1537" y="2682"/>
                      </a:lnTo>
                      <a:lnTo>
                        <a:pt x="1503" y="2684"/>
                      </a:lnTo>
                      <a:lnTo>
                        <a:pt x="1469" y="2687"/>
                      </a:lnTo>
                      <a:lnTo>
                        <a:pt x="1440" y="2691"/>
                      </a:lnTo>
                      <a:lnTo>
                        <a:pt x="1404" y="2695"/>
                      </a:lnTo>
                      <a:lnTo>
                        <a:pt x="1372" y="2695"/>
                      </a:lnTo>
                      <a:lnTo>
                        <a:pt x="1336" y="2695"/>
                      </a:lnTo>
                      <a:lnTo>
                        <a:pt x="1302" y="269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9" name="Freeform 96"/>
                <p:cNvSpPr>
                  <a:spLocks/>
                </p:cNvSpPr>
                <p:nvPr/>
              </p:nvSpPr>
              <p:spPr bwMode="auto">
                <a:xfrm>
                  <a:off x="6413" y="1625"/>
                  <a:ext cx="169" cy="161"/>
                </a:xfrm>
                <a:custGeom>
                  <a:avLst/>
                  <a:gdLst>
                    <a:gd name="T0" fmla="*/ 73 w 2299"/>
                    <a:gd name="T1" fmla="*/ 160 h 2306"/>
                    <a:gd name="T2" fmla="*/ 62 w 2299"/>
                    <a:gd name="T3" fmla="*/ 158 h 2306"/>
                    <a:gd name="T4" fmla="*/ 51 w 2299"/>
                    <a:gd name="T5" fmla="*/ 155 h 2306"/>
                    <a:gd name="T6" fmla="*/ 42 w 2299"/>
                    <a:gd name="T7" fmla="*/ 151 h 2306"/>
                    <a:gd name="T8" fmla="*/ 33 w 2299"/>
                    <a:gd name="T9" fmla="*/ 146 h 2306"/>
                    <a:gd name="T10" fmla="*/ 26 w 2299"/>
                    <a:gd name="T11" fmla="*/ 140 h 2306"/>
                    <a:gd name="T12" fmla="*/ 19 w 2299"/>
                    <a:gd name="T13" fmla="*/ 133 h 2306"/>
                    <a:gd name="T14" fmla="*/ 13 w 2299"/>
                    <a:gd name="T15" fmla="*/ 125 h 2306"/>
                    <a:gd name="T16" fmla="*/ 8 w 2299"/>
                    <a:gd name="T17" fmla="*/ 117 h 2306"/>
                    <a:gd name="T18" fmla="*/ 4 w 2299"/>
                    <a:gd name="T19" fmla="*/ 108 h 2306"/>
                    <a:gd name="T20" fmla="*/ 2 w 2299"/>
                    <a:gd name="T21" fmla="*/ 98 h 2306"/>
                    <a:gd name="T22" fmla="*/ 0 w 2299"/>
                    <a:gd name="T23" fmla="*/ 88 h 2306"/>
                    <a:gd name="T24" fmla="*/ 0 w 2299"/>
                    <a:gd name="T25" fmla="*/ 78 h 2306"/>
                    <a:gd name="T26" fmla="*/ 1 w 2299"/>
                    <a:gd name="T27" fmla="*/ 68 h 2306"/>
                    <a:gd name="T28" fmla="*/ 3 w 2299"/>
                    <a:gd name="T29" fmla="*/ 58 h 2306"/>
                    <a:gd name="T30" fmla="*/ 6 w 2299"/>
                    <a:gd name="T31" fmla="*/ 49 h 2306"/>
                    <a:gd name="T32" fmla="*/ 10 w 2299"/>
                    <a:gd name="T33" fmla="*/ 40 h 2306"/>
                    <a:gd name="T34" fmla="*/ 16 w 2299"/>
                    <a:gd name="T35" fmla="*/ 32 h 2306"/>
                    <a:gd name="T36" fmla="*/ 22 w 2299"/>
                    <a:gd name="T37" fmla="*/ 25 h 2306"/>
                    <a:gd name="T38" fmla="*/ 29 w 2299"/>
                    <a:gd name="T39" fmla="*/ 18 h 2306"/>
                    <a:gd name="T40" fmla="*/ 38 w 2299"/>
                    <a:gd name="T41" fmla="*/ 13 h 2306"/>
                    <a:gd name="T42" fmla="*/ 46 w 2299"/>
                    <a:gd name="T43" fmla="*/ 8 h 2306"/>
                    <a:gd name="T44" fmla="*/ 56 w 2299"/>
                    <a:gd name="T45" fmla="*/ 4 h 2306"/>
                    <a:gd name="T46" fmla="*/ 67 w 2299"/>
                    <a:gd name="T47" fmla="*/ 2 h 2306"/>
                    <a:gd name="T48" fmla="*/ 78 w 2299"/>
                    <a:gd name="T49" fmla="*/ 0 h 2306"/>
                    <a:gd name="T50" fmla="*/ 89 w 2299"/>
                    <a:gd name="T51" fmla="*/ 0 h 2306"/>
                    <a:gd name="T52" fmla="*/ 101 w 2299"/>
                    <a:gd name="T53" fmla="*/ 1 h 2306"/>
                    <a:gd name="T54" fmla="*/ 111 w 2299"/>
                    <a:gd name="T55" fmla="*/ 3 h 2306"/>
                    <a:gd name="T56" fmla="*/ 121 w 2299"/>
                    <a:gd name="T57" fmla="*/ 7 h 2306"/>
                    <a:gd name="T58" fmla="*/ 130 w 2299"/>
                    <a:gd name="T59" fmla="*/ 12 h 2306"/>
                    <a:gd name="T60" fmla="*/ 139 w 2299"/>
                    <a:gd name="T61" fmla="*/ 17 h 2306"/>
                    <a:gd name="T62" fmla="*/ 146 w 2299"/>
                    <a:gd name="T63" fmla="*/ 24 h 2306"/>
                    <a:gd name="T64" fmla="*/ 153 w 2299"/>
                    <a:gd name="T65" fmla="*/ 31 h 2306"/>
                    <a:gd name="T66" fmla="*/ 158 w 2299"/>
                    <a:gd name="T67" fmla="*/ 39 h 2306"/>
                    <a:gd name="T68" fmla="*/ 162 w 2299"/>
                    <a:gd name="T69" fmla="*/ 48 h 2306"/>
                    <a:gd name="T70" fmla="*/ 166 w 2299"/>
                    <a:gd name="T71" fmla="*/ 57 h 2306"/>
                    <a:gd name="T72" fmla="*/ 168 w 2299"/>
                    <a:gd name="T73" fmla="*/ 67 h 2306"/>
                    <a:gd name="T74" fmla="*/ 169 w 2299"/>
                    <a:gd name="T75" fmla="*/ 77 h 2306"/>
                    <a:gd name="T76" fmla="*/ 169 w 2299"/>
                    <a:gd name="T77" fmla="*/ 87 h 2306"/>
                    <a:gd name="T78" fmla="*/ 167 w 2299"/>
                    <a:gd name="T79" fmla="*/ 97 h 2306"/>
                    <a:gd name="T80" fmla="*/ 165 w 2299"/>
                    <a:gd name="T81" fmla="*/ 107 h 2306"/>
                    <a:gd name="T82" fmla="*/ 161 w 2299"/>
                    <a:gd name="T83" fmla="*/ 116 h 2306"/>
                    <a:gd name="T84" fmla="*/ 156 w 2299"/>
                    <a:gd name="T85" fmla="*/ 124 h 2306"/>
                    <a:gd name="T86" fmla="*/ 150 w 2299"/>
                    <a:gd name="T87" fmla="*/ 132 h 2306"/>
                    <a:gd name="T88" fmla="*/ 144 w 2299"/>
                    <a:gd name="T89" fmla="*/ 139 h 2306"/>
                    <a:gd name="T90" fmla="*/ 136 w 2299"/>
                    <a:gd name="T91" fmla="*/ 146 h 2306"/>
                    <a:gd name="T92" fmla="*/ 128 w 2299"/>
                    <a:gd name="T93" fmla="*/ 151 h 2306"/>
                    <a:gd name="T94" fmla="*/ 118 w 2299"/>
                    <a:gd name="T95" fmla="*/ 155 h 2306"/>
                    <a:gd name="T96" fmla="*/ 109 w 2299"/>
                    <a:gd name="T97" fmla="*/ 158 h 2306"/>
                    <a:gd name="T98" fmla="*/ 98 w 2299"/>
                    <a:gd name="T99" fmla="*/ 160 h 2306"/>
                    <a:gd name="T100" fmla="*/ 87 w 2299"/>
                    <a:gd name="T101" fmla="*/ 161 h 230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299" h="2306">
                      <a:moveTo>
                        <a:pt x="1117" y="2306"/>
                      </a:moveTo>
                      <a:lnTo>
                        <a:pt x="1085" y="2306"/>
                      </a:lnTo>
                      <a:lnTo>
                        <a:pt x="1055" y="2304"/>
                      </a:lnTo>
                      <a:lnTo>
                        <a:pt x="1019" y="2302"/>
                      </a:lnTo>
                      <a:lnTo>
                        <a:pt x="992" y="2294"/>
                      </a:lnTo>
                      <a:lnTo>
                        <a:pt x="958" y="2287"/>
                      </a:lnTo>
                      <a:lnTo>
                        <a:pt x="925" y="2285"/>
                      </a:lnTo>
                      <a:lnTo>
                        <a:pt x="895" y="2277"/>
                      </a:lnTo>
                      <a:lnTo>
                        <a:pt x="870" y="2273"/>
                      </a:lnTo>
                      <a:lnTo>
                        <a:pt x="838" y="2264"/>
                      </a:lnTo>
                      <a:lnTo>
                        <a:pt x="809" y="2258"/>
                      </a:lnTo>
                      <a:lnTo>
                        <a:pt x="781" y="2251"/>
                      </a:lnTo>
                      <a:lnTo>
                        <a:pt x="754" y="2245"/>
                      </a:lnTo>
                      <a:lnTo>
                        <a:pt x="722" y="2232"/>
                      </a:lnTo>
                      <a:lnTo>
                        <a:pt x="697" y="2222"/>
                      </a:lnTo>
                      <a:lnTo>
                        <a:pt x="671" y="2209"/>
                      </a:lnTo>
                      <a:lnTo>
                        <a:pt x="644" y="2197"/>
                      </a:lnTo>
                      <a:lnTo>
                        <a:pt x="617" y="2184"/>
                      </a:lnTo>
                      <a:lnTo>
                        <a:pt x="595" y="2173"/>
                      </a:lnTo>
                      <a:lnTo>
                        <a:pt x="570" y="2157"/>
                      </a:lnTo>
                      <a:lnTo>
                        <a:pt x="545" y="2144"/>
                      </a:lnTo>
                      <a:lnTo>
                        <a:pt x="519" y="2131"/>
                      </a:lnTo>
                      <a:lnTo>
                        <a:pt x="500" y="2117"/>
                      </a:lnTo>
                      <a:lnTo>
                        <a:pt x="473" y="2098"/>
                      </a:lnTo>
                      <a:lnTo>
                        <a:pt x="454" y="2085"/>
                      </a:lnTo>
                      <a:lnTo>
                        <a:pt x="429" y="2074"/>
                      </a:lnTo>
                      <a:lnTo>
                        <a:pt x="407" y="2051"/>
                      </a:lnTo>
                      <a:lnTo>
                        <a:pt x="386" y="2038"/>
                      </a:lnTo>
                      <a:lnTo>
                        <a:pt x="367" y="2015"/>
                      </a:lnTo>
                      <a:lnTo>
                        <a:pt x="348" y="2000"/>
                      </a:lnTo>
                      <a:lnTo>
                        <a:pt x="327" y="1983"/>
                      </a:lnTo>
                      <a:lnTo>
                        <a:pt x="308" y="1960"/>
                      </a:lnTo>
                      <a:lnTo>
                        <a:pt x="291" y="1943"/>
                      </a:lnTo>
                      <a:lnTo>
                        <a:pt x="272" y="1920"/>
                      </a:lnTo>
                      <a:lnTo>
                        <a:pt x="254" y="1901"/>
                      </a:lnTo>
                      <a:lnTo>
                        <a:pt x="237" y="1878"/>
                      </a:lnTo>
                      <a:lnTo>
                        <a:pt x="222" y="1857"/>
                      </a:lnTo>
                      <a:lnTo>
                        <a:pt x="205" y="1834"/>
                      </a:lnTo>
                      <a:lnTo>
                        <a:pt x="188" y="1813"/>
                      </a:lnTo>
                      <a:lnTo>
                        <a:pt x="175" y="1791"/>
                      </a:lnTo>
                      <a:lnTo>
                        <a:pt x="158" y="1768"/>
                      </a:lnTo>
                      <a:lnTo>
                        <a:pt x="146" y="1745"/>
                      </a:lnTo>
                      <a:lnTo>
                        <a:pt x="131" y="1718"/>
                      </a:lnTo>
                      <a:lnTo>
                        <a:pt x="120" y="1694"/>
                      </a:lnTo>
                      <a:lnTo>
                        <a:pt x="110" y="1671"/>
                      </a:lnTo>
                      <a:lnTo>
                        <a:pt x="99" y="1642"/>
                      </a:lnTo>
                      <a:lnTo>
                        <a:pt x="87" y="1618"/>
                      </a:lnTo>
                      <a:lnTo>
                        <a:pt x="76" y="1593"/>
                      </a:lnTo>
                      <a:lnTo>
                        <a:pt x="70" y="1570"/>
                      </a:lnTo>
                      <a:lnTo>
                        <a:pt x="57" y="1542"/>
                      </a:lnTo>
                      <a:lnTo>
                        <a:pt x="51" y="1517"/>
                      </a:lnTo>
                      <a:lnTo>
                        <a:pt x="44" y="1490"/>
                      </a:lnTo>
                      <a:lnTo>
                        <a:pt x="36" y="1460"/>
                      </a:lnTo>
                      <a:lnTo>
                        <a:pt x="26" y="1433"/>
                      </a:lnTo>
                      <a:lnTo>
                        <a:pt x="23" y="1407"/>
                      </a:lnTo>
                      <a:lnTo>
                        <a:pt x="15" y="1378"/>
                      </a:lnTo>
                      <a:lnTo>
                        <a:pt x="15" y="1350"/>
                      </a:lnTo>
                      <a:lnTo>
                        <a:pt x="7" y="1321"/>
                      </a:lnTo>
                      <a:lnTo>
                        <a:pt x="7" y="1294"/>
                      </a:lnTo>
                      <a:lnTo>
                        <a:pt x="4" y="1264"/>
                      </a:lnTo>
                      <a:lnTo>
                        <a:pt x="0" y="1237"/>
                      </a:lnTo>
                      <a:lnTo>
                        <a:pt x="0" y="1205"/>
                      </a:lnTo>
                      <a:lnTo>
                        <a:pt x="0" y="1179"/>
                      </a:lnTo>
                      <a:lnTo>
                        <a:pt x="0" y="1148"/>
                      </a:lnTo>
                      <a:lnTo>
                        <a:pt x="0" y="1120"/>
                      </a:lnTo>
                      <a:lnTo>
                        <a:pt x="0" y="1093"/>
                      </a:lnTo>
                      <a:lnTo>
                        <a:pt x="0" y="1061"/>
                      </a:lnTo>
                      <a:lnTo>
                        <a:pt x="4" y="1030"/>
                      </a:lnTo>
                      <a:lnTo>
                        <a:pt x="7" y="1004"/>
                      </a:lnTo>
                      <a:lnTo>
                        <a:pt x="9" y="973"/>
                      </a:lnTo>
                      <a:lnTo>
                        <a:pt x="15" y="945"/>
                      </a:lnTo>
                      <a:lnTo>
                        <a:pt x="19" y="914"/>
                      </a:lnTo>
                      <a:lnTo>
                        <a:pt x="26" y="888"/>
                      </a:lnTo>
                      <a:lnTo>
                        <a:pt x="30" y="857"/>
                      </a:lnTo>
                      <a:lnTo>
                        <a:pt x="40" y="831"/>
                      </a:lnTo>
                      <a:lnTo>
                        <a:pt x="45" y="804"/>
                      </a:lnTo>
                      <a:lnTo>
                        <a:pt x="57" y="778"/>
                      </a:lnTo>
                      <a:lnTo>
                        <a:pt x="63" y="753"/>
                      </a:lnTo>
                      <a:lnTo>
                        <a:pt x="72" y="726"/>
                      </a:lnTo>
                      <a:lnTo>
                        <a:pt x="83" y="698"/>
                      </a:lnTo>
                      <a:lnTo>
                        <a:pt x="95" y="677"/>
                      </a:lnTo>
                      <a:lnTo>
                        <a:pt x="106" y="650"/>
                      </a:lnTo>
                      <a:lnTo>
                        <a:pt x="116" y="624"/>
                      </a:lnTo>
                      <a:lnTo>
                        <a:pt x="129" y="601"/>
                      </a:lnTo>
                      <a:lnTo>
                        <a:pt x="142" y="574"/>
                      </a:lnTo>
                      <a:lnTo>
                        <a:pt x="156" y="551"/>
                      </a:lnTo>
                      <a:lnTo>
                        <a:pt x="169" y="527"/>
                      </a:lnTo>
                      <a:lnTo>
                        <a:pt x="182" y="504"/>
                      </a:lnTo>
                      <a:lnTo>
                        <a:pt x="199" y="481"/>
                      </a:lnTo>
                      <a:lnTo>
                        <a:pt x="215" y="458"/>
                      </a:lnTo>
                      <a:lnTo>
                        <a:pt x="230" y="439"/>
                      </a:lnTo>
                      <a:lnTo>
                        <a:pt x="245" y="414"/>
                      </a:lnTo>
                      <a:lnTo>
                        <a:pt x="264" y="395"/>
                      </a:lnTo>
                      <a:lnTo>
                        <a:pt x="281" y="375"/>
                      </a:lnTo>
                      <a:lnTo>
                        <a:pt x="300" y="354"/>
                      </a:lnTo>
                      <a:lnTo>
                        <a:pt x="321" y="338"/>
                      </a:lnTo>
                      <a:lnTo>
                        <a:pt x="340" y="318"/>
                      </a:lnTo>
                      <a:lnTo>
                        <a:pt x="357" y="299"/>
                      </a:lnTo>
                      <a:lnTo>
                        <a:pt x="378" y="281"/>
                      </a:lnTo>
                      <a:lnTo>
                        <a:pt x="397" y="262"/>
                      </a:lnTo>
                      <a:lnTo>
                        <a:pt x="420" y="245"/>
                      </a:lnTo>
                      <a:lnTo>
                        <a:pt x="439" y="226"/>
                      </a:lnTo>
                      <a:lnTo>
                        <a:pt x="464" y="213"/>
                      </a:lnTo>
                      <a:lnTo>
                        <a:pt x="486" y="196"/>
                      </a:lnTo>
                      <a:lnTo>
                        <a:pt x="513" y="183"/>
                      </a:lnTo>
                      <a:lnTo>
                        <a:pt x="528" y="165"/>
                      </a:lnTo>
                      <a:lnTo>
                        <a:pt x="555" y="154"/>
                      </a:lnTo>
                      <a:lnTo>
                        <a:pt x="581" y="141"/>
                      </a:lnTo>
                      <a:lnTo>
                        <a:pt x="606" y="127"/>
                      </a:lnTo>
                      <a:lnTo>
                        <a:pt x="631" y="114"/>
                      </a:lnTo>
                      <a:lnTo>
                        <a:pt x="654" y="103"/>
                      </a:lnTo>
                      <a:lnTo>
                        <a:pt x="680" y="95"/>
                      </a:lnTo>
                      <a:lnTo>
                        <a:pt x="707" y="84"/>
                      </a:lnTo>
                      <a:lnTo>
                        <a:pt x="737" y="70"/>
                      </a:lnTo>
                      <a:lnTo>
                        <a:pt x="764" y="61"/>
                      </a:lnTo>
                      <a:lnTo>
                        <a:pt x="790" y="53"/>
                      </a:lnTo>
                      <a:lnTo>
                        <a:pt x="819" y="44"/>
                      </a:lnTo>
                      <a:lnTo>
                        <a:pt x="846" y="38"/>
                      </a:lnTo>
                      <a:lnTo>
                        <a:pt x="876" y="31"/>
                      </a:lnTo>
                      <a:lnTo>
                        <a:pt x="906" y="25"/>
                      </a:lnTo>
                      <a:lnTo>
                        <a:pt x="935" y="23"/>
                      </a:lnTo>
                      <a:lnTo>
                        <a:pt x="965" y="15"/>
                      </a:lnTo>
                      <a:lnTo>
                        <a:pt x="994" y="12"/>
                      </a:lnTo>
                      <a:lnTo>
                        <a:pt x="1024" y="6"/>
                      </a:lnTo>
                      <a:lnTo>
                        <a:pt x="1057" y="6"/>
                      </a:lnTo>
                      <a:lnTo>
                        <a:pt x="1087" y="0"/>
                      </a:lnTo>
                      <a:lnTo>
                        <a:pt x="1119" y="0"/>
                      </a:lnTo>
                      <a:lnTo>
                        <a:pt x="1153" y="0"/>
                      </a:lnTo>
                      <a:lnTo>
                        <a:pt x="1186" y="0"/>
                      </a:lnTo>
                      <a:lnTo>
                        <a:pt x="1216" y="0"/>
                      </a:lnTo>
                      <a:lnTo>
                        <a:pt x="1248" y="6"/>
                      </a:lnTo>
                      <a:lnTo>
                        <a:pt x="1277" y="6"/>
                      </a:lnTo>
                      <a:lnTo>
                        <a:pt x="1311" y="8"/>
                      </a:lnTo>
                      <a:lnTo>
                        <a:pt x="1338" y="12"/>
                      </a:lnTo>
                      <a:lnTo>
                        <a:pt x="1368" y="17"/>
                      </a:lnTo>
                      <a:lnTo>
                        <a:pt x="1401" y="25"/>
                      </a:lnTo>
                      <a:lnTo>
                        <a:pt x="1427" y="31"/>
                      </a:lnTo>
                      <a:lnTo>
                        <a:pt x="1456" y="38"/>
                      </a:lnTo>
                      <a:lnTo>
                        <a:pt x="1482" y="44"/>
                      </a:lnTo>
                      <a:lnTo>
                        <a:pt x="1513" y="48"/>
                      </a:lnTo>
                      <a:lnTo>
                        <a:pt x="1543" y="59"/>
                      </a:lnTo>
                      <a:lnTo>
                        <a:pt x="1572" y="67"/>
                      </a:lnTo>
                      <a:lnTo>
                        <a:pt x="1596" y="80"/>
                      </a:lnTo>
                      <a:lnTo>
                        <a:pt x="1623" y="89"/>
                      </a:lnTo>
                      <a:lnTo>
                        <a:pt x="1651" y="101"/>
                      </a:lnTo>
                      <a:lnTo>
                        <a:pt x="1676" y="114"/>
                      </a:lnTo>
                      <a:lnTo>
                        <a:pt x="1701" y="127"/>
                      </a:lnTo>
                      <a:lnTo>
                        <a:pt x="1726" y="137"/>
                      </a:lnTo>
                      <a:lnTo>
                        <a:pt x="1752" y="154"/>
                      </a:lnTo>
                      <a:lnTo>
                        <a:pt x="1775" y="165"/>
                      </a:lnTo>
                      <a:lnTo>
                        <a:pt x="1796" y="181"/>
                      </a:lnTo>
                      <a:lnTo>
                        <a:pt x="1819" y="196"/>
                      </a:lnTo>
                      <a:lnTo>
                        <a:pt x="1843" y="213"/>
                      </a:lnTo>
                      <a:lnTo>
                        <a:pt x="1862" y="230"/>
                      </a:lnTo>
                      <a:lnTo>
                        <a:pt x="1887" y="245"/>
                      </a:lnTo>
                      <a:lnTo>
                        <a:pt x="1906" y="262"/>
                      </a:lnTo>
                      <a:lnTo>
                        <a:pt x="1929" y="281"/>
                      </a:lnTo>
                      <a:lnTo>
                        <a:pt x="1948" y="302"/>
                      </a:lnTo>
                      <a:lnTo>
                        <a:pt x="1967" y="318"/>
                      </a:lnTo>
                      <a:lnTo>
                        <a:pt x="1990" y="338"/>
                      </a:lnTo>
                      <a:lnTo>
                        <a:pt x="2005" y="359"/>
                      </a:lnTo>
                      <a:lnTo>
                        <a:pt x="2026" y="378"/>
                      </a:lnTo>
                      <a:lnTo>
                        <a:pt x="2043" y="403"/>
                      </a:lnTo>
                      <a:lnTo>
                        <a:pt x="2058" y="422"/>
                      </a:lnTo>
                      <a:lnTo>
                        <a:pt x="2075" y="445"/>
                      </a:lnTo>
                      <a:lnTo>
                        <a:pt x="2089" y="468"/>
                      </a:lnTo>
                      <a:lnTo>
                        <a:pt x="2104" y="491"/>
                      </a:lnTo>
                      <a:lnTo>
                        <a:pt x="2121" y="511"/>
                      </a:lnTo>
                      <a:lnTo>
                        <a:pt x="2138" y="538"/>
                      </a:lnTo>
                      <a:lnTo>
                        <a:pt x="2147" y="561"/>
                      </a:lnTo>
                      <a:lnTo>
                        <a:pt x="2161" y="587"/>
                      </a:lnTo>
                      <a:lnTo>
                        <a:pt x="2170" y="606"/>
                      </a:lnTo>
                      <a:lnTo>
                        <a:pt x="2184" y="633"/>
                      </a:lnTo>
                      <a:lnTo>
                        <a:pt x="2197" y="660"/>
                      </a:lnTo>
                      <a:lnTo>
                        <a:pt x="2210" y="682"/>
                      </a:lnTo>
                      <a:lnTo>
                        <a:pt x="2220" y="713"/>
                      </a:lnTo>
                      <a:lnTo>
                        <a:pt x="2225" y="739"/>
                      </a:lnTo>
                      <a:lnTo>
                        <a:pt x="2237" y="760"/>
                      </a:lnTo>
                      <a:lnTo>
                        <a:pt x="2246" y="789"/>
                      </a:lnTo>
                      <a:lnTo>
                        <a:pt x="2254" y="814"/>
                      </a:lnTo>
                      <a:lnTo>
                        <a:pt x="2260" y="846"/>
                      </a:lnTo>
                      <a:lnTo>
                        <a:pt x="2267" y="871"/>
                      </a:lnTo>
                      <a:lnTo>
                        <a:pt x="2273" y="897"/>
                      </a:lnTo>
                      <a:lnTo>
                        <a:pt x="2279" y="926"/>
                      </a:lnTo>
                      <a:lnTo>
                        <a:pt x="2282" y="954"/>
                      </a:lnTo>
                      <a:lnTo>
                        <a:pt x="2286" y="983"/>
                      </a:lnTo>
                      <a:lnTo>
                        <a:pt x="2292" y="1011"/>
                      </a:lnTo>
                      <a:lnTo>
                        <a:pt x="2292" y="1042"/>
                      </a:lnTo>
                      <a:lnTo>
                        <a:pt x="2296" y="1070"/>
                      </a:lnTo>
                      <a:lnTo>
                        <a:pt x="2299" y="1099"/>
                      </a:lnTo>
                      <a:lnTo>
                        <a:pt x="2299" y="1129"/>
                      </a:lnTo>
                      <a:lnTo>
                        <a:pt x="2299" y="1163"/>
                      </a:lnTo>
                      <a:lnTo>
                        <a:pt x="2299" y="1190"/>
                      </a:lnTo>
                      <a:lnTo>
                        <a:pt x="2296" y="1218"/>
                      </a:lnTo>
                      <a:lnTo>
                        <a:pt x="2296" y="1249"/>
                      </a:lnTo>
                      <a:lnTo>
                        <a:pt x="2292" y="1274"/>
                      </a:lnTo>
                      <a:lnTo>
                        <a:pt x="2290" y="1308"/>
                      </a:lnTo>
                      <a:lnTo>
                        <a:pt x="2286" y="1334"/>
                      </a:lnTo>
                      <a:lnTo>
                        <a:pt x="2279" y="1365"/>
                      </a:lnTo>
                      <a:lnTo>
                        <a:pt x="2275" y="1391"/>
                      </a:lnTo>
                      <a:lnTo>
                        <a:pt x="2273" y="1420"/>
                      </a:lnTo>
                      <a:lnTo>
                        <a:pt x="2263" y="1447"/>
                      </a:lnTo>
                      <a:lnTo>
                        <a:pt x="2256" y="1477"/>
                      </a:lnTo>
                      <a:lnTo>
                        <a:pt x="2246" y="1502"/>
                      </a:lnTo>
                      <a:lnTo>
                        <a:pt x="2239" y="1528"/>
                      </a:lnTo>
                      <a:lnTo>
                        <a:pt x="2231" y="1557"/>
                      </a:lnTo>
                      <a:lnTo>
                        <a:pt x="2223" y="1578"/>
                      </a:lnTo>
                      <a:lnTo>
                        <a:pt x="2214" y="1608"/>
                      </a:lnTo>
                      <a:lnTo>
                        <a:pt x="2203" y="1635"/>
                      </a:lnTo>
                      <a:lnTo>
                        <a:pt x="2189" y="1658"/>
                      </a:lnTo>
                      <a:lnTo>
                        <a:pt x="2176" y="1686"/>
                      </a:lnTo>
                      <a:lnTo>
                        <a:pt x="2163" y="1709"/>
                      </a:lnTo>
                      <a:lnTo>
                        <a:pt x="2153" y="1734"/>
                      </a:lnTo>
                      <a:lnTo>
                        <a:pt x="2140" y="1758"/>
                      </a:lnTo>
                      <a:lnTo>
                        <a:pt x="2125" y="1781"/>
                      </a:lnTo>
                      <a:lnTo>
                        <a:pt x="2111" y="1804"/>
                      </a:lnTo>
                      <a:lnTo>
                        <a:pt x="2096" y="1827"/>
                      </a:lnTo>
                      <a:lnTo>
                        <a:pt x="2083" y="1846"/>
                      </a:lnTo>
                      <a:lnTo>
                        <a:pt x="2064" y="1870"/>
                      </a:lnTo>
                      <a:lnTo>
                        <a:pt x="2045" y="1893"/>
                      </a:lnTo>
                      <a:lnTo>
                        <a:pt x="2032" y="1916"/>
                      </a:lnTo>
                      <a:lnTo>
                        <a:pt x="2011" y="1937"/>
                      </a:lnTo>
                      <a:lnTo>
                        <a:pt x="1995" y="1958"/>
                      </a:lnTo>
                      <a:lnTo>
                        <a:pt x="1974" y="1977"/>
                      </a:lnTo>
                      <a:lnTo>
                        <a:pt x="1959" y="1996"/>
                      </a:lnTo>
                      <a:lnTo>
                        <a:pt x="1938" y="2015"/>
                      </a:lnTo>
                      <a:lnTo>
                        <a:pt x="1919" y="2032"/>
                      </a:lnTo>
                      <a:lnTo>
                        <a:pt x="1898" y="2049"/>
                      </a:lnTo>
                      <a:lnTo>
                        <a:pt x="1876" y="2066"/>
                      </a:lnTo>
                      <a:lnTo>
                        <a:pt x="1853" y="2085"/>
                      </a:lnTo>
                      <a:lnTo>
                        <a:pt x="1832" y="2098"/>
                      </a:lnTo>
                      <a:lnTo>
                        <a:pt x="1807" y="2116"/>
                      </a:lnTo>
                      <a:lnTo>
                        <a:pt x="1788" y="2131"/>
                      </a:lnTo>
                      <a:lnTo>
                        <a:pt x="1764" y="2144"/>
                      </a:lnTo>
                      <a:lnTo>
                        <a:pt x="1737" y="2157"/>
                      </a:lnTo>
                      <a:lnTo>
                        <a:pt x="1714" y="2171"/>
                      </a:lnTo>
                      <a:lnTo>
                        <a:pt x="1691" y="2184"/>
                      </a:lnTo>
                      <a:lnTo>
                        <a:pt x="1665" y="2197"/>
                      </a:lnTo>
                      <a:lnTo>
                        <a:pt x="1640" y="2209"/>
                      </a:lnTo>
                      <a:lnTo>
                        <a:pt x="1611" y="2222"/>
                      </a:lnTo>
                      <a:lnTo>
                        <a:pt x="1589" y="2232"/>
                      </a:lnTo>
                      <a:lnTo>
                        <a:pt x="1562" y="2245"/>
                      </a:lnTo>
                      <a:lnTo>
                        <a:pt x="1534" y="2251"/>
                      </a:lnTo>
                      <a:lnTo>
                        <a:pt x="1507" y="2260"/>
                      </a:lnTo>
                      <a:lnTo>
                        <a:pt x="1477" y="2268"/>
                      </a:lnTo>
                      <a:lnTo>
                        <a:pt x="1450" y="2273"/>
                      </a:lnTo>
                      <a:lnTo>
                        <a:pt x="1420" y="2281"/>
                      </a:lnTo>
                      <a:lnTo>
                        <a:pt x="1391" y="2287"/>
                      </a:lnTo>
                      <a:lnTo>
                        <a:pt x="1361" y="2289"/>
                      </a:lnTo>
                      <a:lnTo>
                        <a:pt x="1332" y="2294"/>
                      </a:lnTo>
                      <a:lnTo>
                        <a:pt x="1305" y="2302"/>
                      </a:lnTo>
                      <a:lnTo>
                        <a:pt x="1271" y="2304"/>
                      </a:lnTo>
                      <a:lnTo>
                        <a:pt x="1241" y="2306"/>
                      </a:lnTo>
                      <a:lnTo>
                        <a:pt x="1209" y="2306"/>
                      </a:lnTo>
                      <a:lnTo>
                        <a:pt x="1180" y="2306"/>
                      </a:lnTo>
                      <a:lnTo>
                        <a:pt x="1146" y="2306"/>
                      </a:lnTo>
                      <a:lnTo>
                        <a:pt x="1117" y="2306"/>
                      </a:lnTo>
                      <a:close/>
                    </a:path>
                  </a:pathLst>
                </a:custGeom>
                <a:solidFill>
                  <a:srgbClr val="DBDD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0" name="Freeform 97"/>
                <p:cNvSpPr>
                  <a:spLocks/>
                </p:cNvSpPr>
                <p:nvPr/>
              </p:nvSpPr>
              <p:spPr bwMode="auto">
                <a:xfrm>
                  <a:off x="6493" y="1633"/>
                  <a:ext cx="13" cy="29"/>
                </a:xfrm>
                <a:custGeom>
                  <a:avLst/>
                  <a:gdLst>
                    <a:gd name="T0" fmla="*/ 13 w 184"/>
                    <a:gd name="T1" fmla="*/ 1 h 411"/>
                    <a:gd name="T2" fmla="*/ 11 w 184"/>
                    <a:gd name="T3" fmla="*/ 1 h 411"/>
                    <a:gd name="T4" fmla="*/ 9 w 184"/>
                    <a:gd name="T5" fmla="*/ 0 h 411"/>
                    <a:gd name="T6" fmla="*/ 7 w 184"/>
                    <a:gd name="T7" fmla="*/ 0 h 411"/>
                    <a:gd name="T8" fmla="*/ 4 w 184"/>
                    <a:gd name="T9" fmla="*/ 0 h 411"/>
                    <a:gd name="T10" fmla="*/ 3 w 184"/>
                    <a:gd name="T11" fmla="*/ 1 h 411"/>
                    <a:gd name="T12" fmla="*/ 2 w 184"/>
                    <a:gd name="T13" fmla="*/ 2 h 411"/>
                    <a:gd name="T14" fmla="*/ 1 w 184"/>
                    <a:gd name="T15" fmla="*/ 4 h 411"/>
                    <a:gd name="T16" fmla="*/ 1 w 184"/>
                    <a:gd name="T17" fmla="*/ 5 h 411"/>
                    <a:gd name="T18" fmla="*/ 1 w 184"/>
                    <a:gd name="T19" fmla="*/ 7 h 411"/>
                    <a:gd name="T20" fmla="*/ 1 w 184"/>
                    <a:gd name="T21" fmla="*/ 8 h 411"/>
                    <a:gd name="T22" fmla="*/ 0 w 184"/>
                    <a:gd name="T23" fmla="*/ 10 h 411"/>
                    <a:gd name="T24" fmla="*/ 0 w 184"/>
                    <a:gd name="T25" fmla="*/ 12 h 411"/>
                    <a:gd name="T26" fmla="*/ 0 w 184"/>
                    <a:gd name="T27" fmla="*/ 14 h 411"/>
                    <a:gd name="T28" fmla="*/ 0 w 184"/>
                    <a:gd name="T29" fmla="*/ 15 h 411"/>
                    <a:gd name="T30" fmla="*/ 0 w 184"/>
                    <a:gd name="T31" fmla="*/ 17 h 411"/>
                    <a:gd name="T32" fmla="*/ 0 w 184"/>
                    <a:gd name="T33" fmla="*/ 19 h 411"/>
                    <a:gd name="T34" fmla="*/ 0 w 184"/>
                    <a:gd name="T35" fmla="*/ 21 h 411"/>
                    <a:gd name="T36" fmla="*/ 0 w 184"/>
                    <a:gd name="T37" fmla="*/ 22 h 411"/>
                    <a:gd name="T38" fmla="*/ 0 w 184"/>
                    <a:gd name="T39" fmla="*/ 24 h 411"/>
                    <a:gd name="T40" fmla="*/ 0 w 184"/>
                    <a:gd name="T41" fmla="*/ 26 h 411"/>
                    <a:gd name="T42" fmla="*/ 1 w 184"/>
                    <a:gd name="T43" fmla="*/ 28 h 411"/>
                    <a:gd name="T44" fmla="*/ 2 w 184"/>
                    <a:gd name="T45" fmla="*/ 28 h 411"/>
                    <a:gd name="T46" fmla="*/ 4 w 184"/>
                    <a:gd name="T47" fmla="*/ 28 h 411"/>
                    <a:gd name="T48" fmla="*/ 6 w 184"/>
                    <a:gd name="T49" fmla="*/ 29 h 411"/>
                    <a:gd name="T50" fmla="*/ 7 w 184"/>
                    <a:gd name="T51" fmla="*/ 29 h 411"/>
                    <a:gd name="T52" fmla="*/ 9 w 184"/>
                    <a:gd name="T53" fmla="*/ 28 h 411"/>
                    <a:gd name="T54" fmla="*/ 10 w 184"/>
                    <a:gd name="T55" fmla="*/ 27 h 411"/>
                    <a:gd name="T56" fmla="*/ 10 w 184"/>
                    <a:gd name="T57" fmla="*/ 26 h 411"/>
                    <a:gd name="T58" fmla="*/ 11 w 184"/>
                    <a:gd name="T59" fmla="*/ 23 h 411"/>
                    <a:gd name="T60" fmla="*/ 11 w 184"/>
                    <a:gd name="T61" fmla="*/ 21 h 411"/>
                    <a:gd name="T62" fmla="*/ 11 w 184"/>
                    <a:gd name="T63" fmla="*/ 20 h 411"/>
                    <a:gd name="T64" fmla="*/ 11 w 184"/>
                    <a:gd name="T65" fmla="*/ 18 h 411"/>
                    <a:gd name="T66" fmla="*/ 12 w 184"/>
                    <a:gd name="T67" fmla="*/ 16 h 411"/>
                    <a:gd name="T68" fmla="*/ 12 w 184"/>
                    <a:gd name="T69" fmla="*/ 14 h 411"/>
                    <a:gd name="T70" fmla="*/ 12 w 184"/>
                    <a:gd name="T71" fmla="*/ 13 h 411"/>
                    <a:gd name="T72" fmla="*/ 12 w 184"/>
                    <a:gd name="T73" fmla="*/ 11 h 411"/>
                    <a:gd name="T74" fmla="*/ 12 w 184"/>
                    <a:gd name="T75" fmla="*/ 9 h 411"/>
                    <a:gd name="T76" fmla="*/ 12 w 184"/>
                    <a:gd name="T77" fmla="*/ 7 h 411"/>
                    <a:gd name="T78" fmla="*/ 13 w 184"/>
                    <a:gd name="T79" fmla="*/ 6 h 411"/>
                    <a:gd name="T80" fmla="*/ 13 w 184"/>
                    <a:gd name="T81" fmla="*/ 5 h 411"/>
                    <a:gd name="T82" fmla="*/ 13 w 184"/>
                    <a:gd name="T83" fmla="*/ 2 h 411"/>
                    <a:gd name="T84" fmla="*/ 13 w 184"/>
                    <a:gd name="T85" fmla="*/ 1 h 4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84" h="411">
                      <a:moveTo>
                        <a:pt x="184" y="13"/>
                      </a:moveTo>
                      <a:lnTo>
                        <a:pt x="181" y="13"/>
                      </a:lnTo>
                      <a:lnTo>
                        <a:pt x="177" y="10"/>
                      </a:lnTo>
                      <a:lnTo>
                        <a:pt x="173" y="10"/>
                      </a:lnTo>
                      <a:lnTo>
                        <a:pt x="167" y="8"/>
                      </a:lnTo>
                      <a:lnTo>
                        <a:pt x="156" y="8"/>
                      </a:lnTo>
                      <a:lnTo>
                        <a:pt x="148" y="8"/>
                      </a:lnTo>
                      <a:lnTo>
                        <a:pt x="137" y="2"/>
                      </a:lnTo>
                      <a:lnTo>
                        <a:pt x="127" y="2"/>
                      </a:lnTo>
                      <a:lnTo>
                        <a:pt x="116" y="0"/>
                      </a:lnTo>
                      <a:lnTo>
                        <a:pt x="105" y="0"/>
                      </a:lnTo>
                      <a:lnTo>
                        <a:pt x="95" y="0"/>
                      </a:lnTo>
                      <a:lnTo>
                        <a:pt x="80" y="0"/>
                      </a:lnTo>
                      <a:lnTo>
                        <a:pt x="70" y="0"/>
                      </a:lnTo>
                      <a:lnTo>
                        <a:pt x="61" y="2"/>
                      </a:lnTo>
                      <a:lnTo>
                        <a:pt x="51" y="8"/>
                      </a:lnTo>
                      <a:lnTo>
                        <a:pt x="44" y="10"/>
                      </a:lnTo>
                      <a:lnTo>
                        <a:pt x="42" y="13"/>
                      </a:lnTo>
                      <a:lnTo>
                        <a:pt x="38" y="13"/>
                      </a:lnTo>
                      <a:lnTo>
                        <a:pt x="34" y="19"/>
                      </a:lnTo>
                      <a:lnTo>
                        <a:pt x="32" y="29"/>
                      </a:lnTo>
                      <a:lnTo>
                        <a:pt x="25" y="40"/>
                      </a:lnTo>
                      <a:lnTo>
                        <a:pt x="21" y="50"/>
                      </a:lnTo>
                      <a:lnTo>
                        <a:pt x="19" y="55"/>
                      </a:lnTo>
                      <a:lnTo>
                        <a:pt x="19" y="63"/>
                      </a:lnTo>
                      <a:lnTo>
                        <a:pt x="19" y="69"/>
                      </a:lnTo>
                      <a:lnTo>
                        <a:pt x="19" y="76"/>
                      </a:lnTo>
                      <a:lnTo>
                        <a:pt x="15" y="82"/>
                      </a:lnTo>
                      <a:lnTo>
                        <a:pt x="11" y="88"/>
                      </a:lnTo>
                      <a:lnTo>
                        <a:pt x="11" y="95"/>
                      </a:lnTo>
                      <a:lnTo>
                        <a:pt x="11" y="105"/>
                      </a:lnTo>
                      <a:lnTo>
                        <a:pt x="8" y="112"/>
                      </a:lnTo>
                      <a:lnTo>
                        <a:pt x="8" y="120"/>
                      </a:lnTo>
                      <a:lnTo>
                        <a:pt x="6" y="124"/>
                      </a:lnTo>
                      <a:lnTo>
                        <a:pt x="6" y="135"/>
                      </a:lnTo>
                      <a:lnTo>
                        <a:pt x="6" y="141"/>
                      </a:lnTo>
                      <a:lnTo>
                        <a:pt x="6" y="148"/>
                      </a:lnTo>
                      <a:lnTo>
                        <a:pt x="6" y="160"/>
                      </a:lnTo>
                      <a:lnTo>
                        <a:pt x="6" y="167"/>
                      </a:lnTo>
                      <a:lnTo>
                        <a:pt x="2" y="175"/>
                      </a:lnTo>
                      <a:lnTo>
                        <a:pt x="2" y="185"/>
                      </a:lnTo>
                      <a:lnTo>
                        <a:pt x="2" y="192"/>
                      </a:lnTo>
                      <a:lnTo>
                        <a:pt x="2" y="202"/>
                      </a:lnTo>
                      <a:lnTo>
                        <a:pt x="2" y="209"/>
                      </a:lnTo>
                      <a:lnTo>
                        <a:pt x="2" y="217"/>
                      </a:lnTo>
                      <a:lnTo>
                        <a:pt x="2" y="224"/>
                      </a:lnTo>
                      <a:lnTo>
                        <a:pt x="2" y="236"/>
                      </a:lnTo>
                      <a:lnTo>
                        <a:pt x="2" y="240"/>
                      </a:lnTo>
                      <a:lnTo>
                        <a:pt x="2" y="253"/>
                      </a:lnTo>
                      <a:lnTo>
                        <a:pt x="2" y="257"/>
                      </a:lnTo>
                      <a:lnTo>
                        <a:pt x="2" y="268"/>
                      </a:lnTo>
                      <a:lnTo>
                        <a:pt x="0" y="274"/>
                      </a:lnTo>
                      <a:lnTo>
                        <a:pt x="0" y="281"/>
                      </a:lnTo>
                      <a:lnTo>
                        <a:pt x="0" y="291"/>
                      </a:lnTo>
                      <a:lnTo>
                        <a:pt x="0" y="297"/>
                      </a:lnTo>
                      <a:lnTo>
                        <a:pt x="0" y="308"/>
                      </a:lnTo>
                      <a:lnTo>
                        <a:pt x="2" y="314"/>
                      </a:lnTo>
                      <a:lnTo>
                        <a:pt x="2" y="319"/>
                      </a:lnTo>
                      <a:lnTo>
                        <a:pt x="2" y="327"/>
                      </a:lnTo>
                      <a:lnTo>
                        <a:pt x="2" y="337"/>
                      </a:lnTo>
                      <a:lnTo>
                        <a:pt x="2" y="352"/>
                      </a:lnTo>
                      <a:lnTo>
                        <a:pt x="2" y="359"/>
                      </a:lnTo>
                      <a:lnTo>
                        <a:pt x="6" y="371"/>
                      </a:lnTo>
                      <a:lnTo>
                        <a:pt x="6" y="377"/>
                      </a:lnTo>
                      <a:lnTo>
                        <a:pt x="6" y="384"/>
                      </a:lnTo>
                      <a:lnTo>
                        <a:pt x="8" y="390"/>
                      </a:lnTo>
                      <a:lnTo>
                        <a:pt x="11" y="390"/>
                      </a:lnTo>
                      <a:lnTo>
                        <a:pt x="19" y="394"/>
                      </a:lnTo>
                      <a:lnTo>
                        <a:pt x="25" y="397"/>
                      </a:lnTo>
                      <a:lnTo>
                        <a:pt x="34" y="397"/>
                      </a:lnTo>
                      <a:lnTo>
                        <a:pt x="44" y="403"/>
                      </a:lnTo>
                      <a:lnTo>
                        <a:pt x="51" y="403"/>
                      </a:lnTo>
                      <a:lnTo>
                        <a:pt x="63" y="407"/>
                      </a:lnTo>
                      <a:lnTo>
                        <a:pt x="70" y="411"/>
                      </a:lnTo>
                      <a:lnTo>
                        <a:pt x="80" y="411"/>
                      </a:lnTo>
                      <a:lnTo>
                        <a:pt x="95" y="411"/>
                      </a:lnTo>
                      <a:lnTo>
                        <a:pt x="101" y="411"/>
                      </a:lnTo>
                      <a:lnTo>
                        <a:pt x="106" y="407"/>
                      </a:lnTo>
                      <a:lnTo>
                        <a:pt x="120" y="403"/>
                      </a:lnTo>
                      <a:lnTo>
                        <a:pt x="124" y="397"/>
                      </a:lnTo>
                      <a:lnTo>
                        <a:pt x="131" y="397"/>
                      </a:lnTo>
                      <a:lnTo>
                        <a:pt x="137" y="390"/>
                      </a:lnTo>
                      <a:lnTo>
                        <a:pt x="141" y="390"/>
                      </a:lnTo>
                      <a:lnTo>
                        <a:pt x="141" y="384"/>
                      </a:lnTo>
                      <a:lnTo>
                        <a:pt x="143" y="377"/>
                      </a:lnTo>
                      <a:lnTo>
                        <a:pt x="143" y="371"/>
                      </a:lnTo>
                      <a:lnTo>
                        <a:pt x="148" y="363"/>
                      </a:lnTo>
                      <a:lnTo>
                        <a:pt x="148" y="352"/>
                      </a:lnTo>
                      <a:lnTo>
                        <a:pt x="150" y="340"/>
                      </a:lnTo>
                      <a:lnTo>
                        <a:pt x="150" y="327"/>
                      </a:lnTo>
                      <a:lnTo>
                        <a:pt x="156" y="314"/>
                      </a:lnTo>
                      <a:lnTo>
                        <a:pt x="156" y="308"/>
                      </a:lnTo>
                      <a:lnTo>
                        <a:pt x="156" y="300"/>
                      </a:lnTo>
                      <a:lnTo>
                        <a:pt x="156" y="295"/>
                      </a:lnTo>
                      <a:lnTo>
                        <a:pt x="156" y="283"/>
                      </a:lnTo>
                      <a:lnTo>
                        <a:pt x="156" y="278"/>
                      </a:lnTo>
                      <a:lnTo>
                        <a:pt x="156" y="272"/>
                      </a:lnTo>
                      <a:lnTo>
                        <a:pt x="160" y="261"/>
                      </a:lnTo>
                      <a:lnTo>
                        <a:pt x="160" y="255"/>
                      </a:lnTo>
                      <a:lnTo>
                        <a:pt x="160" y="245"/>
                      </a:lnTo>
                      <a:lnTo>
                        <a:pt x="163" y="238"/>
                      </a:lnTo>
                      <a:lnTo>
                        <a:pt x="163" y="228"/>
                      </a:lnTo>
                      <a:lnTo>
                        <a:pt x="163" y="221"/>
                      </a:lnTo>
                      <a:lnTo>
                        <a:pt x="163" y="211"/>
                      </a:lnTo>
                      <a:lnTo>
                        <a:pt x="163" y="202"/>
                      </a:lnTo>
                      <a:lnTo>
                        <a:pt x="167" y="196"/>
                      </a:lnTo>
                      <a:lnTo>
                        <a:pt x="171" y="188"/>
                      </a:lnTo>
                      <a:lnTo>
                        <a:pt x="171" y="179"/>
                      </a:lnTo>
                      <a:lnTo>
                        <a:pt x="171" y="167"/>
                      </a:lnTo>
                      <a:lnTo>
                        <a:pt x="171" y="160"/>
                      </a:lnTo>
                      <a:lnTo>
                        <a:pt x="171" y="156"/>
                      </a:lnTo>
                      <a:lnTo>
                        <a:pt x="171" y="145"/>
                      </a:lnTo>
                      <a:lnTo>
                        <a:pt x="171" y="139"/>
                      </a:lnTo>
                      <a:lnTo>
                        <a:pt x="171" y="129"/>
                      </a:lnTo>
                      <a:lnTo>
                        <a:pt x="173" y="124"/>
                      </a:lnTo>
                      <a:lnTo>
                        <a:pt x="173" y="112"/>
                      </a:lnTo>
                      <a:lnTo>
                        <a:pt x="173" y="105"/>
                      </a:lnTo>
                      <a:lnTo>
                        <a:pt x="173" y="99"/>
                      </a:lnTo>
                      <a:lnTo>
                        <a:pt x="177" y="93"/>
                      </a:lnTo>
                      <a:lnTo>
                        <a:pt x="177" y="82"/>
                      </a:lnTo>
                      <a:lnTo>
                        <a:pt x="177" y="76"/>
                      </a:lnTo>
                      <a:lnTo>
                        <a:pt x="177" y="69"/>
                      </a:lnTo>
                      <a:lnTo>
                        <a:pt x="177" y="67"/>
                      </a:lnTo>
                      <a:lnTo>
                        <a:pt x="177" y="51"/>
                      </a:lnTo>
                      <a:lnTo>
                        <a:pt x="181" y="44"/>
                      </a:lnTo>
                      <a:lnTo>
                        <a:pt x="181" y="32"/>
                      </a:lnTo>
                      <a:lnTo>
                        <a:pt x="181" y="27"/>
                      </a:lnTo>
                      <a:lnTo>
                        <a:pt x="184" y="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1" name="Freeform 98"/>
                <p:cNvSpPr>
                  <a:spLocks/>
                </p:cNvSpPr>
                <p:nvPr/>
              </p:nvSpPr>
              <p:spPr bwMode="auto">
                <a:xfrm>
                  <a:off x="6484" y="1749"/>
                  <a:ext cx="13" cy="28"/>
                </a:xfrm>
                <a:custGeom>
                  <a:avLst/>
                  <a:gdLst>
                    <a:gd name="T0" fmla="*/ 13 w 185"/>
                    <a:gd name="T1" fmla="*/ 1 h 410"/>
                    <a:gd name="T2" fmla="*/ 11 w 185"/>
                    <a:gd name="T3" fmla="*/ 0 h 410"/>
                    <a:gd name="T4" fmla="*/ 9 w 185"/>
                    <a:gd name="T5" fmla="*/ 0 h 410"/>
                    <a:gd name="T6" fmla="*/ 7 w 185"/>
                    <a:gd name="T7" fmla="*/ 0 h 410"/>
                    <a:gd name="T8" fmla="*/ 4 w 185"/>
                    <a:gd name="T9" fmla="*/ 0 h 410"/>
                    <a:gd name="T10" fmla="*/ 3 w 185"/>
                    <a:gd name="T11" fmla="*/ 1 h 410"/>
                    <a:gd name="T12" fmla="*/ 2 w 185"/>
                    <a:gd name="T13" fmla="*/ 2 h 410"/>
                    <a:gd name="T14" fmla="*/ 2 w 185"/>
                    <a:gd name="T15" fmla="*/ 4 h 410"/>
                    <a:gd name="T16" fmla="*/ 1 w 185"/>
                    <a:gd name="T17" fmla="*/ 5 h 410"/>
                    <a:gd name="T18" fmla="*/ 1 w 185"/>
                    <a:gd name="T19" fmla="*/ 7 h 410"/>
                    <a:gd name="T20" fmla="*/ 1 w 185"/>
                    <a:gd name="T21" fmla="*/ 8 h 410"/>
                    <a:gd name="T22" fmla="*/ 1 w 185"/>
                    <a:gd name="T23" fmla="*/ 10 h 410"/>
                    <a:gd name="T24" fmla="*/ 1 w 185"/>
                    <a:gd name="T25" fmla="*/ 12 h 410"/>
                    <a:gd name="T26" fmla="*/ 1 w 185"/>
                    <a:gd name="T27" fmla="*/ 13 h 410"/>
                    <a:gd name="T28" fmla="*/ 0 w 185"/>
                    <a:gd name="T29" fmla="*/ 15 h 410"/>
                    <a:gd name="T30" fmla="*/ 0 w 185"/>
                    <a:gd name="T31" fmla="*/ 17 h 410"/>
                    <a:gd name="T32" fmla="*/ 0 w 185"/>
                    <a:gd name="T33" fmla="*/ 18 h 410"/>
                    <a:gd name="T34" fmla="*/ 0 w 185"/>
                    <a:gd name="T35" fmla="*/ 20 h 410"/>
                    <a:gd name="T36" fmla="*/ 0 w 185"/>
                    <a:gd name="T37" fmla="*/ 22 h 410"/>
                    <a:gd name="T38" fmla="*/ 0 w 185"/>
                    <a:gd name="T39" fmla="*/ 23 h 410"/>
                    <a:gd name="T40" fmla="*/ 1 w 185"/>
                    <a:gd name="T41" fmla="*/ 26 h 410"/>
                    <a:gd name="T42" fmla="*/ 1 w 185"/>
                    <a:gd name="T43" fmla="*/ 27 h 410"/>
                    <a:gd name="T44" fmla="*/ 2 w 185"/>
                    <a:gd name="T45" fmla="*/ 28 h 410"/>
                    <a:gd name="T46" fmla="*/ 4 w 185"/>
                    <a:gd name="T47" fmla="*/ 28 h 410"/>
                    <a:gd name="T48" fmla="*/ 6 w 185"/>
                    <a:gd name="T49" fmla="*/ 28 h 410"/>
                    <a:gd name="T50" fmla="*/ 8 w 185"/>
                    <a:gd name="T51" fmla="*/ 28 h 410"/>
                    <a:gd name="T52" fmla="*/ 9 w 185"/>
                    <a:gd name="T53" fmla="*/ 28 h 410"/>
                    <a:gd name="T54" fmla="*/ 10 w 185"/>
                    <a:gd name="T55" fmla="*/ 26 h 410"/>
                    <a:gd name="T56" fmla="*/ 10 w 185"/>
                    <a:gd name="T57" fmla="*/ 25 h 410"/>
                    <a:gd name="T58" fmla="*/ 11 w 185"/>
                    <a:gd name="T59" fmla="*/ 23 h 410"/>
                    <a:gd name="T60" fmla="*/ 11 w 185"/>
                    <a:gd name="T61" fmla="*/ 21 h 410"/>
                    <a:gd name="T62" fmla="*/ 11 w 185"/>
                    <a:gd name="T63" fmla="*/ 19 h 410"/>
                    <a:gd name="T64" fmla="*/ 11 w 185"/>
                    <a:gd name="T65" fmla="*/ 17 h 410"/>
                    <a:gd name="T66" fmla="*/ 12 w 185"/>
                    <a:gd name="T67" fmla="*/ 16 h 410"/>
                    <a:gd name="T68" fmla="*/ 12 w 185"/>
                    <a:gd name="T69" fmla="*/ 14 h 410"/>
                    <a:gd name="T70" fmla="*/ 12 w 185"/>
                    <a:gd name="T71" fmla="*/ 13 h 410"/>
                    <a:gd name="T72" fmla="*/ 12 w 185"/>
                    <a:gd name="T73" fmla="*/ 11 h 410"/>
                    <a:gd name="T74" fmla="*/ 12 w 185"/>
                    <a:gd name="T75" fmla="*/ 9 h 410"/>
                    <a:gd name="T76" fmla="*/ 12 w 185"/>
                    <a:gd name="T77" fmla="*/ 8 h 410"/>
                    <a:gd name="T78" fmla="*/ 13 w 185"/>
                    <a:gd name="T79" fmla="*/ 6 h 410"/>
                    <a:gd name="T80" fmla="*/ 13 w 185"/>
                    <a:gd name="T81" fmla="*/ 5 h 410"/>
                    <a:gd name="T82" fmla="*/ 13 w 185"/>
                    <a:gd name="T83" fmla="*/ 3 h 410"/>
                    <a:gd name="T84" fmla="*/ 13 w 185"/>
                    <a:gd name="T85" fmla="*/ 1 h 4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85" h="410">
                      <a:moveTo>
                        <a:pt x="185" y="17"/>
                      </a:moveTo>
                      <a:lnTo>
                        <a:pt x="183" y="13"/>
                      </a:lnTo>
                      <a:lnTo>
                        <a:pt x="175" y="13"/>
                      </a:lnTo>
                      <a:lnTo>
                        <a:pt x="168" y="9"/>
                      </a:lnTo>
                      <a:lnTo>
                        <a:pt x="162" y="5"/>
                      </a:lnTo>
                      <a:lnTo>
                        <a:pt x="149" y="5"/>
                      </a:lnTo>
                      <a:lnTo>
                        <a:pt x="139" y="5"/>
                      </a:lnTo>
                      <a:lnTo>
                        <a:pt x="130" y="5"/>
                      </a:lnTo>
                      <a:lnTo>
                        <a:pt x="120" y="4"/>
                      </a:lnTo>
                      <a:lnTo>
                        <a:pt x="109" y="0"/>
                      </a:lnTo>
                      <a:lnTo>
                        <a:pt x="96" y="0"/>
                      </a:lnTo>
                      <a:lnTo>
                        <a:pt x="84" y="4"/>
                      </a:lnTo>
                      <a:lnTo>
                        <a:pt x="73" y="4"/>
                      </a:lnTo>
                      <a:lnTo>
                        <a:pt x="63" y="5"/>
                      </a:lnTo>
                      <a:lnTo>
                        <a:pt x="52" y="5"/>
                      </a:lnTo>
                      <a:lnTo>
                        <a:pt x="46" y="13"/>
                      </a:lnTo>
                      <a:lnTo>
                        <a:pt x="44" y="13"/>
                      </a:lnTo>
                      <a:lnTo>
                        <a:pt x="40" y="19"/>
                      </a:lnTo>
                      <a:lnTo>
                        <a:pt x="37" y="26"/>
                      </a:lnTo>
                      <a:lnTo>
                        <a:pt x="33" y="32"/>
                      </a:lnTo>
                      <a:lnTo>
                        <a:pt x="31" y="42"/>
                      </a:lnTo>
                      <a:lnTo>
                        <a:pt x="27" y="53"/>
                      </a:lnTo>
                      <a:lnTo>
                        <a:pt x="23" y="59"/>
                      </a:lnTo>
                      <a:lnTo>
                        <a:pt x="23" y="66"/>
                      </a:lnTo>
                      <a:lnTo>
                        <a:pt x="19" y="72"/>
                      </a:lnTo>
                      <a:lnTo>
                        <a:pt x="19" y="76"/>
                      </a:lnTo>
                      <a:lnTo>
                        <a:pt x="16" y="85"/>
                      </a:lnTo>
                      <a:lnTo>
                        <a:pt x="16" y="93"/>
                      </a:lnTo>
                      <a:lnTo>
                        <a:pt x="16" y="97"/>
                      </a:lnTo>
                      <a:lnTo>
                        <a:pt x="14" y="110"/>
                      </a:lnTo>
                      <a:lnTo>
                        <a:pt x="14" y="116"/>
                      </a:lnTo>
                      <a:lnTo>
                        <a:pt x="10" y="121"/>
                      </a:lnTo>
                      <a:lnTo>
                        <a:pt x="10" y="129"/>
                      </a:lnTo>
                      <a:lnTo>
                        <a:pt x="10" y="139"/>
                      </a:lnTo>
                      <a:lnTo>
                        <a:pt x="10" y="146"/>
                      </a:lnTo>
                      <a:lnTo>
                        <a:pt x="10" y="156"/>
                      </a:lnTo>
                      <a:lnTo>
                        <a:pt x="8" y="161"/>
                      </a:lnTo>
                      <a:lnTo>
                        <a:pt x="8" y="173"/>
                      </a:lnTo>
                      <a:lnTo>
                        <a:pt x="8" y="177"/>
                      </a:lnTo>
                      <a:lnTo>
                        <a:pt x="8" y="190"/>
                      </a:lnTo>
                      <a:lnTo>
                        <a:pt x="8" y="194"/>
                      </a:lnTo>
                      <a:lnTo>
                        <a:pt x="8" y="205"/>
                      </a:lnTo>
                      <a:lnTo>
                        <a:pt x="4" y="215"/>
                      </a:lnTo>
                      <a:lnTo>
                        <a:pt x="4" y="220"/>
                      </a:lnTo>
                      <a:lnTo>
                        <a:pt x="4" y="228"/>
                      </a:lnTo>
                      <a:lnTo>
                        <a:pt x="4" y="237"/>
                      </a:lnTo>
                      <a:lnTo>
                        <a:pt x="4" y="245"/>
                      </a:lnTo>
                      <a:lnTo>
                        <a:pt x="4" y="254"/>
                      </a:lnTo>
                      <a:lnTo>
                        <a:pt x="4" y="262"/>
                      </a:lnTo>
                      <a:lnTo>
                        <a:pt x="4" y="270"/>
                      </a:lnTo>
                      <a:lnTo>
                        <a:pt x="0" y="277"/>
                      </a:lnTo>
                      <a:lnTo>
                        <a:pt x="0" y="289"/>
                      </a:lnTo>
                      <a:lnTo>
                        <a:pt x="0" y="294"/>
                      </a:lnTo>
                      <a:lnTo>
                        <a:pt x="0" y="306"/>
                      </a:lnTo>
                      <a:lnTo>
                        <a:pt x="0" y="310"/>
                      </a:lnTo>
                      <a:lnTo>
                        <a:pt x="4" y="317"/>
                      </a:lnTo>
                      <a:lnTo>
                        <a:pt x="4" y="325"/>
                      </a:lnTo>
                      <a:lnTo>
                        <a:pt x="4" y="330"/>
                      </a:lnTo>
                      <a:lnTo>
                        <a:pt x="4" y="342"/>
                      </a:lnTo>
                      <a:lnTo>
                        <a:pt x="4" y="353"/>
                      </a:lnTo>
                      <a:lnTo>
                        <a:pt x="4" y="363"/>
                      </a:lnTo>
                      <a:lnTo>
                        <a:pt x="8" y="374"/>
                      </a:lnTo>
                      <a:lnTo>
                        <a:pt x="10" y="380"/>
                      </a:lnTo>
                      <a:lnTo>
                        <a:pt x="10" y="386"/>
                      </a:lnTo>
                      <a:lnTo>
                        <a:pt x="14" y="393"/>
                      </a:lnTo>
                      <a:lnTo>
                        <a:pt x="16" y="393"/>
                      </a:lnTo>
                      <a:lnTo>
                        <a:pt x="23" y="401"/>
                      </a:lnTo>
                      <a:lnTo>
                        <a:pt x="31" y="403"/>
                      </a:lnTo>
                      <a:lnTo>
                        <a:pt x="40" y="403"/>
                      </a:lnTo>
                      <a:lnTo>
                        <a:pt x="46" y="405"/>
                      </a:lnTo>
                      <a:lnTo>
                        <a:pt x="58" y="410"/>
                      </a:lnTo>
                      <a:lnTo>
                        <a:pt x="67" y="410"/>
                      </a:lnTo>
                      <a:lnTo>
                        <a:pt x="73" y="410"/>
                      </a:lnTo>
                      <a:lnTo>
                        <a:pt x="88" y="410"/>
                      </a:lnTo>
                      <a:lnTo>
                        <a:pt x="96" y="410"/>
                      </a:lnTo>
                      <a:lnTo>
                        <a:pt x="107" y="410"/>
                      </a:lnTo>
                      <a:lnTo>
                        <a:pt x="113" y="410"/>
                      </a:lnTo>
                      <a:lnTo>
                        <a:pt x="124" y="405"/>
                      </a:lnTo>
                      <a:lnTo>
                        <a:pt x="130" y="403"/>
                      </a:lnTo>
                      <a:lnTo>
                        <a:pt x="132" y="403"/>
                      </a:lnTo>
                      <a:lnTo>
                        <a:pt x="139" y="393"/>
                      </a:lnTo>
                      <a:lnTo>
                        <a:pt x="143" y="393"/>
                      </a:lnTo>
                      <a:lnTo>
                        <a:pt x="143" y="386"/>
                      </a:lnTo>
                      <a:lnTo>
                        <a:pt x="145" y="380"/>
                      </a:lnTo>
                      <a:lnTo>
                        <a:pt x="145" y="374"/>
                      </a:lnTo>
                      <a:lnTo>
                        <a:pt x="149" y="367"/>
                      </a:lnTo>
                      <a:lnTo>
                        <a:pt x="149" y="353"/>
                      </a:lnTo>
                      <a:lnTo>
                        <a:pt x="149" y="344"/>
                      </a:lnTo>
                      <a:lnTo>
                        <a:pt x="156" y="330"/>
                      </a:lnTo>
                      <a:lnTo>
                        <a:pt x="156" y="321"/>
                      </a:lnTo>
                      <a:lnTo>
                        <a:pt x="156" y="310"/>
                      </a:lnTo>
                      <a:lnTo>
                        <a:pt x="158" y="306"/>
                      </a:lnTo>
                      <a:lnTo>
                        <a:pt x="158" y="298"/>
                      </a:lnTo>
                      <a:lnTo>
                        <a:pt x="162" y="291"/>
                      </a:lnTo>
                      <a:lnTo>
                        <a:pt x="162" y="281"/>
                      </a:lnTo>
                      <a:lnTo>
                        <a:pt x="162" y="273"/>
                      </a:lnTo>
                      <a:lnTo>
                        <a:pt x="162" y="270"/>
                      </a:lnTo>
                      <a:lnTo>
                        <a:pt x="162" y="256"/>
                      </a:lnTo>
                      <a:lnTo>
                        <a:pt x="162" y="247"/>
                      </a:lnTo>
                      <a:lnTo>
                        <a:pt x="166" y="241"/>
                      </a:lnTo>
                      <a:lnTo>
                        <a:pt x="166" y="234"/>
                      </a:lnTo>
                      <a:lnTo>
                        <a:pt x="168" y="226"/>
                      </a:lnTo>
                      <a:lnTo>
                        <a:pt x="168" y="218"/>
                      </a:lnTo>
                      <a:lnTo>
                        <a:pt x="168" y="209"/>
                      </a:lnTo>
                      <a:lnTo>
                        <a:pt x="168" y="197"/>
                      </a:lnTo>
                      <a:lnTo>
                        <a:pt x="168" y="192"/>
                      </a:lnTo>
                      <a:lnTo>
                        <a:pt x="168" y="184"/>
                      </a:lnTo>
                      <a:lnTo>
                        <a:pt x="168" y="175"/>
                      </a:lnTo>
                      <a:lnTo>
                        <a:pt x="173" y="165"/>
                      </a:lnTo>
                      <a:lnTo>
                        <a:pt x="175" y="158"/>
                      </a:lnTo>
                      <a:lnTo>
                        <a:pt x="175" y="152"/>
                      </a:lnTo>
                      <a:lnTo>
                        <a:pt x="175" y="140"/>
                      </a:lnTo>
                      <a:lnTo>
                        <a:pt x="175" y="135"/>
                      </a:lnTo>
                      <a:lnTo>
                        <a:pt x="175" y="125"/>
                      </a:lnTo>
                      <a:lnTo>
                        <a:pt x="175" y="118"/>
                      </a:lnTo>
                      <a:lnTo>
                        <a:pt x="175" y="110"/>
                      </a:lnTo>
                      <a:lnTo>
                        <a:pt x="175" y="102"/>
                      </a:lnTo>
                      <a:lnTo>
                        <a:pt x="179" y="97"/>
                      </a:lnTo>
                      <a:lnTo>
                        <a:pt x="179" y="89"/>
                      </a:lnTo>
                      <a:lnTo>
                        <a:pt x="179" y="78"/>
                      </a:lnTo>
                      <a:lnTo>
                        <a:pt x="183" y="76"/>
                      </a:lnTo>
                      <a:lnTo>
                        <a:pt x="183" y="68"/>
                      </a:lnTo>
                      <a:lnTo>
                        <a:pt x="183" y="57"/>
                      </a:lnTo>
                      <a:lnTo>
                        <a:pt x="183" y="45"/>
                      </a:lnTo>
                      <a:lnTo>
                        <a:pt x="183" y="40"/>
                      </a:lnTo>
                      <a:lnTo>
                        <a:pt x="183" y="30"/>
                      </a:lnTo>
                      <a:lnTo>
                        <a:pt x="185" y="19"/>
                      </a:lnTo>
                      <a:lnTo>
                        <a:pt x="185"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2" name="Freeform 99"/>
                <p:cNvSpPr>
                  <a:spLocks/>
                </p:cNvSpPr>
                <p:nvPr/>
              </p:nvSpPr>
              <p:spPr bwMode="auto">
                <a:xfrm>
                  <a:off x="6421" y="1696"/>
                  <a:ext cx="30" cy="12"/>
                </a:xfrm>
                <a:custGeom>
                  <a:avLst/>
                  <a:gdLst>
                    <a:gd name="T0" fmla="*/ 1 w 409"/>
                    <a:gd name="T1" fmla="*/ 0 h 175"/>
                    <a:gd name="T2" fmla="*/ 0 w 409"/>
                    <a:gd name="T3" fmla="*/ 2 h 175"/>
                    <a:gd name="T4" fmla="*/ 0 w 409"/>
                    <a:gd name="T5" fmla="*/ 4 h 175"/>
                    <a:gd name="T6" fmla="*/ 0 w 409"/>
                    <a:gd name="T7" fmla="*/ 6 h 175"/>
                    <a:gd name="T8" fmla="*/ 0 w 409"/>
                    <a:gd name="T9" fmla="*/ 8 h 175"/>
                    <a:gd name="T10" fmla="*/ 1 w 409"/>
                    <a:gd name="T11" fmla="*/ 10 h 175"/>
                    <a:gd name="T12" fmla="*/ 2 w 409"/>
                    <a:gd name="T13" fmla="*/ 10 h 175"/>
                    <a:gd name="T14" fmla="*/ 4 w 409"/>
                    <a:gd name="T15" fmla="*/ 11 h 175"/>
                    <a:gd name="T16" fmla="*/ 6 w 409"/>
                    <a:gd name="T17" fmla="*/ 11 h 175"/>
                    <a:gd name="T18" fmla="*/ 7 w 409"/>
                    <a:gd name="T19" fmla="*/ 11 h 175"/>
                    <a:gd name="T20" fmla="*/ 9 w 409"/>
                    <a:gd name="T21" fmla="*/ 12 h 175"/>
                    <a:gd name="T22" fmla="*/ 11 w 409"/>
                    <a:gd name="T23" fmla="*/ 12 h 175"/>
                    <a:gd name="T24" fmla="*/ 12 w 409"/>
                    <a:gd name="T25" fmla="*/ 12 h 175"/>
                    <a:gd name="T26" fmla="*/ 15 w 409"/>
                    <a:gd name="T27" fmla="*/ 12 h 175"/>
                    <a:gd name="T28" fmla="*/ 16 w 409"/>
                    <a:gd name="T29" fmla="*/ 12 h 175"/>
                    <a:gd name="T30" fmla="*/ 18 w 409"/>
                    <a:gd name="T31" fmla="*/ 12 h 175"/>
                    <a:gd name="T32" fmla="*/ 20 w 409"/>
                    <a:gd name="T33" fmla="*/ 12 h 175"/>
                    <a:gd name="T34" fmla="*/ 21 w 409"/>
                    <a:gd name="T35" fmla="*/ 12 h 175"/>
                    <a:gd name="T36" fmla="*/ 23 w 409"/>
                    <a:gd name="T37" fmla="*/ 12 h 175"/>
                    <a:gd name="T38" fmla="*/ 25 w 409"/>
                    <a:gd name="T39" fmla="*/ 12 h 175"/>
                    <a:gd name="T40" fmla="*/ 27 w 409"/>
                    <a:gd name="T41" fmla="*/ 12 h 175"/>
                    <a:gd name="T42" fmla="*/ 29 w 409"/>
                    <a:gd name="T43" fmla="*/ 11 h 175"/>
                    <a:gd name="T44" fmla="*/ 29 w 409"/>
                    <a:gd name="T45" fmla="*/ 10 h 175"/>
                    <a:gd name="T46" fmla="*/ 30 w 409"/>
                    <a:gd name="T47" fmla="*/ 8 h 175"/>
                    <a:gd name="T48" fmla="*/ 30 w 409"/>
                    <a:gd name="T49" fmla="*/ 6 h 175"/>
                    <a:gd name="T50" fmla="*/ 30 w 409"/>
                    <a:gd name="T51" fmla="*/ 4 h 175"/>
                    <a:gd name="T52" fmla="*/ 29 w 409"/>
                    <a:gd name="T53" fmla="*/ 3 h 175"/>
                    <a:gd name="T54" fmla="*/ 28 w 409"/>
                    <a:gd name="T55" fmla="*/ 2 h 175"/>
                    <a:gd name="T56" fmla="*/ 27 w 409"/>
                    <a:gd name="T57" fmla="*/ 2 h 175"/>
                    <a:gd name="T58" fmla="*/ 24 w 409"/>
                    <a:gd name="T59" fmla="*/ 2 h 175"/>
                    <a:gd name="T60" fmla="*/ 22 w 409"/>
                    <a:gd name="T61" fmla="*/ 2 h 175"/>
                    <a:gd name="T62" fmla="*/ 20 w 409"/>
                    <a:gd name="T63" fmla="*/ 1 h 175"/>
                    <a:gd name="T64" fmla="*/ 19 w 409"/>
                    <a:gd name="T65" fmla="*/ 1 h 175"/>
                    <a:gd name="T66" fmla="*/ 17 w 409"/>
                    <a:gd name="T67" fmla="*/ 1 h 175"/>
                    <a:gd name="T68" fmla="*/ 15 w 409"/>
                    <a:gd name="T69" fmla="*/ 1 h 175"/>
                    <a:gd name="T70" fmla="*/ 13 w 409"/>
                    <a:gd name="T71" fmla="*/ 1 h 175"/>
                    <a:gd name="T72" fmla="*/ 11 w 409"/>
                    <a:gd name="T73" fmla="*/ 0 h 175"/>
                    <a:gd name="T74" fmla="*/ 10 w 409"/>
                    <a:gd name="T75" fmla="*/ 0 h 175"/>
                    <a:gd name="T76" fmla="*/ 8 w 409"/>
                    <a:gd name="T77" fmla="*/ 0 h 175"/>
                    <a:gd name="T78" fmla="*/ 6 w 409"/>
                    <a:gd name="T79" fmla="*/ 0 h 175"/>
                    <a:gd name="T80" fmla="*/ 5 w 409"/>
                    <a:gd name="T81" fmla="*/ 0 h 175"/>
                    <a:gd name="T82" fmla="*/ 3 w 409"/>
                    <a:gd name="T83" fmla="*/ 0 h 175"/>
                    <a:gd name="T84" fmla="*/ 1 w 409"/>
                    <a:gd name="T85" fmla="*/ 0 h 17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09" h="175">
                      <a:moveTo>
                        <a:pt x="15" y="0"/>
                      </a:moveTo>
                      <a:lnTo>
                        <a:pt x="11" y="0"/>
                      </a:lnTo>
                      <a:lnTo>
                        <a:pt x="11" y="4"/>
                      </a:lnTo>
                      <a:lnTo>
                        <a:pt x="10" y="6"/>
                      </a:lnTo>
                      <a:lnTo>
                        <a:pt x="10" y="17"/>
                      </a:lnTo>
                      <a:lnTo>
                        <a:pt x="6" y="25"/>
                      </a:lnTo>
                      <a:lnTo>
                        <a:pt x="6" y="36"/>
                      </a:lnTo>
                      <a:lnTo>
                        <a:pt x="2" y="44"/>
                      </a:lnTo>
                      <a:lnTo>
                        <a:pt x="2" y="57"/>
                      </a:lnTo>
                      <a:lnTo>
                        <a:pt x="2" y="67"/>
                      </a:lnTo>
                      <a:lnTo>
                        <a:pt x="0" y="80"/>
                      </a:lnTo>
                      <a:lnTo>
                        <a:pt x="0" y="87"/>
                      </a:lnTo>
                      <a:lnTo>
                        <a:pt x="2" y="103"/>
                      </a:lnTo>
                      <a:lnTo>
                        <a:pt x="2" y="112"/>
                      </a:lnTo>
                      <a:lnTo>
                        <a:pt x="2" y="122"/>
                      </a:lnTo>
                      <a:lnTo>
                        <a:pt x="6" y="131"/>
                      </a:lnTo>
                      <a:lnTo>
                        <a:pt x="11" y="141"/>
                      </a:lnTo>
                      <a:lnTo>
                        <a:pt x="15" y="146"/>
                      </a:lnTo>
                      <a:lnTo>
                        <a:pt x="19" y="146"/>
                      </a:lnTo>
                      <a:lnTo>
                        <a:pt x="27" y="148"/>
                      </a:lnTo>
                      <a:lnTo>
                        <a:pt x="32" y="152"/>
                      </a:lnTo>
                      <a:lnTo>
                        <a:pt x="40" y="156"/>
                      </a:lnTo>
                      <a:lnTo>
                        <a:pt x="53" y="158"/>
                      </a:lnTo>
                      <a:lnTo>
                        <a:pt x="59" y="158"/>
                      </a:lnTo>
                      <a:lnTo>
                        <a:pt x="65" y="158"/>
                      </a:lnTo>
                      <a:lnTo>
                        <a:pt x="72" y="162"/>
                      </a:lnTo>
                      <a:lnTo>
                        <a:pt x="78" y="165"/>
                      </a:lnTo>
                      <a:lnTo>
                        <a:pt x="84" y="165"/>
                      </a:lnTo>
                      <a:lnTo>
                        <a:pt x="91" y="165"/>
                      </a:lnTo>
                      <a:lnTo>
                        <a:pt x="97" y="165"/>
                      </a:lnTo>
                      <a:lnTo>
                        <a:pt x="105" y="167"/>
                      </a:lnTo>
                      <a:lnTo>
                        <a:pt x="112" y="167"/>
                      </a:lnTo>
                      <a:lnTo>
                        <a:pt x="120" y="173"/>
                      </a:lnTo>
                      <a:lnTo>
                        <a:pt x="127" y="173"/>
                      </a:lnTo>
                      <a:lnTo>
                        <a:pt x="137" y="173"/>
                      </a:lnTo>
                      <a:lnTo>
                        <a:pt x="144" y="173"/>
                      </a:lnTo>
                      <a:lnTo>
                        <a:pt x="154" y="173"/>
                      </a:lnTo>
                      <a:lnTo>
                        <a:pt x="162" y="173"/>
                      </a:lnTo>
                      <a:lnTo>
                        <a:pt x="169" y="175"/>
                      </a:lnTo>
                      <a:lnTo>
                        <a:pt x="177" y="175"/>
                      </a:lnTo>
                      <a:lnTo>
                        <a:pt x="188" y="175"/>
                      </a:lnTo>
                      <a:lnTo>
                        <a:pt x="198" y="175"/>
                      </a:lnTo>
                      <a:lnTo>
                        <a:pt x="203" y="175"/>
                      </a:lnTo>
                      <a:lnTo>
                        <a:pt x="211" y="175"/>
                      </a:lnTo>
                      <a:lnTo>
                        <a:pt x="221" y="175"/>
                      </a:lnTo>
                      <a:lnTo>
                        <a:pt x="230" y="175"/>
                      </a:lnTo>
                      <a:lnTo>
                        <a:pt x="238" y="175"/>
                      </a:lnTo>
                      <a:lnTo>
                        <a:pt x="247" y="175"/>
                      </a:lnTo>
                      <a:lnTo>
                        <a:pt x="253" y="175"/>
                      </a:lnTo>
                      <a:lnTo>
                        <a:pt x="260" y="175"/>
                      </a:lnTo>
                      <a:lnTo>
                        <a:pt x="268" y="175"/>
                      </a:lnTo>
                      <a:lnTo>
                        <a:pt x="279" y="175"/>
                      </a:lnTo>
                      <a:lnTo>
                        <a:pt x="287" y="175"/>
                      </a:lnTo>
                      <a:lnTo>
                        <a:pt x="293" y="175"/>
                      </a:lnTo>
                      <a:lnTo>
                        <a:pt x="300" y="175"/>
                      </a:lnTo>
                      <a:lnTo>
                        <a:pt x="310" y="175"/>
                      </a:lnTo>
                      <a:lnTo>
                        <a:pt x="317" y="175"/>
                      </a:lnTo>
                      <a:lnTo>
                        <a:pt x="323" y="175"/>
                      </a:lnTo>
                      <a:lnTo>
                        <a:pt x="329" y="175"/>
                      </a:lnTo>
                      <a:lnTo>
                        <a:pt x="340" y="175"/>
                      </a:lnTo>
                      <a:lnTo>
                        <a:pt x="354" y="175"/>
                      </a:lnTo>
                      <a:lnTo>
                        <a:pt x="363" y="173"/>
                      </a:lnTo>
                      <a:lnTo>
                        <a:pt x="373" y="173"/>
                      </a:lnTo>
                      <a:lnTo>
                        <a:pt x="382" y="173"/>
                      </a:lnTo>
                      <a:lnTo>
                        <a:pt x="390" y="167"/>
                      </a:lnTo>
                      <a:lnTo>
                        <a:pt x="390" y="165"/>
                      </a:lnTo>
                      <a:lnTo>
                        <a:pt x="395" y="165"/>
                      </a:lnTo>
                      <a:lnTo>
                        <a:pt x="395" y="158"/>
                      </a:lnTo>
                      <a:lnTo>
                        <a:pt x="399" y="148"/>
                      </a:lnTo>
                      <a:lnTo>
                        <a:pt x="403" y="141"/>
                      </a:lnTo>
                      <a:lnTo>
                        <a:pt x="405" y="131"/>
                      </a:lnTo>
                      <a:lnTo>
                        <a:pt x="405" y="122"/>
                      </a:lnTo>
                      <a:lnTo>
                        <a:pt x="405" y="112"/>
                      </a:lnTo>
                      <a:lnTo>
                        <a:pt x="405" y="103"/>
                      </a:lnTo>
                      <a:lnTo>
                        <a:pt x="409" y="93"/>
                      </a:lnTo>
                      <a:lnTo>
                        <a:pt x="405" y="82"/>
                      </a:lnTo>
                      <a:lnTo>
                        <a:pt x="405" y="76"/>
                      </a:lnTo>
                      <a:lnTo>
                        <a:pt x="405" y="63"/>
                      </a:lnTo>
                      <a:lnTo>
                        <a:pt x="405" y="57"/>
                      </a:lnTo>
                      <a:lnTo>
                        <a:pt x="403" y="49"/>
                      </a:lnTo>
                      <a:lnTo>
                        <a:pt x="399" y="44"/>
                      </a:lnTo>
                      <a:lnTo>
                        <a:pt x="392" y="40"/>
                      </a:lnTo>
                      <a:lnTo>
                        <a:pt x="390" y="36"/>
                      </a:lnTo>
                      <a:lnTo>
                        <a:pt x="384" y="36"/>
                      </a:lnTo>
                      <a:lnTo>
                        <a:pt x="380" y="32"/>
                      </a:lnTo>
                      <a:lnTo>
                        <a:pt x="373" y="30"/>
                      </a:lnTo>
                      <a:lnTo>
                        <a:pt x="363" y="30"/>
                      </a:lnTo>
                      <a:lnTo>
                        <a:pt x="348" y="30"/>
                      </a:lnTo>
                      <a:lnTo>
                        <a:pt x="340" y="25"/>
                      </a:lnTo>
                      <a:lnTo>
                        <a:pt x="329" y="25"/>
                      </a:lnTo>
                      <a:lnTo>
                        <a:pt x="319" y="25"/>
                      </a:lnTo>
                      <a:lnTo>
                        <a:pt x="310" y="25"/>
                      </a:lnTo>
                      <a:lnTo>
                        <a:pt x="300" y="25"/>
                      </a:lnTo>
                      <a:lnTo>
                        <a:pt x="293" y="25"/>
                      </a:lnTo>
                      <a:lnTo>
                        <a:pt x="287" y="25"/>
                      </a:lnTo>
                      <a:lnTo>
                        <a:pt x="279" y="21"/>
                      </a:lnTo>
                      <a:lnTo>
                        <a:pt x="268" y="21"/>
                      </a:lnTo>
                      <a:lnTo>
                        <a:pt x="264" y="17"/>
                      </a:lnTo>
                      <a:lnTo>
                        <a:pt x="253" y="17"/>
                      </a:lnTo>
                      <a:lnTo>
                        <a:pt x="247" y="17"/>
                      </a:lnTo>
                      <a:lnTo>
                        <a:pt x="238" y="17"/>
                      </a:lnTo>
                      <a:lnTo>
                        <a:pt x="230" y="17"/>
                      </a:lnTo>
                      <a:lnTo>
                        <a:pt x="221" y="17"/>
                      </a:lnTo>
                      <a:lnTo>
                        <a:pt x="213" y="13"/>
                      </a:lnTo>
                      <a:lnTo>
                        <a:pt x="203" y="13"/>
                      </a:lnTo>
                      <a:lnTo>
                        <a:pt x="198" y="13"/>
                      </a:lnTo>
                      <a:lnTo>
                        <a:pt x="190" y="13"/>
                      </a:lnTo>
                      <a:lnTo>
                        <a:pt x="181" y="9"/>
                      </a:lnTo>
                      <a:lnTo>
                        <a:pt x="171" y="9"/>
                      </a:lnTo>
                      <a:lnTo>
                        <a:pt x="162" y="6"/>
                      </a:lnTo>
                      <a:lnTo>
                        <a:pt x="154" y="6"/>
                      </a:lnTo>
                      <a:lnTo>
                        <a:pt x="146" y="6"/>
                      </a:lnTo>
                      <a:lnTo>
                        <a:pt x="137" y="6"/>
                      </a:lnTo>
                      <a:lnTo>
                        <a:pt x="133" y="6"/>
                      </a:lnTo>
                      <a:lnTo>
                        <a:pt x="120" y="6"/>
                      </a:lnTo>
                      <a:lnTo>
                        <a:pt x="116" y="6"/>
                      </a:lnTo>
                      <a:lnTo>
                        <a:pt x="108" y="6"/>
                      </a:lnTo>
                      <a:lnTo>
                        <a:pt x="97" y="4"/>
                      </a:lnTo>
                      <a:lnTo>
                        <a:pt x="91" y="4"/>
                      </a:lnTo>
                      <a:lnTo>
                        <a:pt x="84" y="4"/>
                      </a:lnTo>
                      <a:lnTo>
                        <a:pt x="78" y="4"/>
                      </a:lnTo>
                      <a:lnTo>
                        <a:pt x="72" y="4"/>
                      </a:lnTo>
                      <a:lnTo>
                        <a:pt x="65" y="4"/>
                      </a:lnTo>
                      <a:lnTo>
                        <a:pt x="53" y="0"/>
                      </a:lnTo>
                      <a:lnTo>
                        <a:pt x="40" y="0"/>
                      </a:lnTo>
                      <a:lnTo>
                        <a:pt x="36" y="0"/>
                      </a:lnTo>
                      <a:lnTo>
                        <a:pt x="29" y="0"/>
                      </a:lnTo>
                      <a:lnTo>
                        <a:pt x="1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3" name="Freeform 100"/>
                <p:cNvSpPr>
                  <a:spLocks/>
                </p:cNvSpPr>
                <p:nvPr/>
              </p:nvSpPr>
              <p:spPr bwMode="auto">
                <a:xfrm>
                  <a:off x="6543" y="1703"/>
                  <a:ext cx="30" cy="12"/>
                </a:xfrm>
                <a:custGeom>
                  <a:avLst/>
                  <a:gdLst>
                    <a:gd name="T0" fmla="*/ 1 w 407"/>
                    <a:gd name="T1" fmla="*/ 1 h 179"/>
                    <a:gd name="T2" fmla="*/ 0 w 407"/>
                    <a:gd name="T3" fmla="*/ 2 h 179"/>
                    <a:gd name="T4" fmla="*/ 0 w 407"/>
                    <a:gd name="T5" fmla="*/ 4 h 179"/>
                    <a:gd name="T6" fmla="*/ 0 w 407"/>
                    <a:gd name="T7" fmla="*/ 7 h 179"/>
                    <a:gd name="T8" fmla="*/ 1 w 407"/>
                    <a:gd name="T9" fmla="*/ 9 h 179"/>
                    <a:gd name="T10" fmla="*/ 1 w 407"/>
                    <a:gd name="T11" fmla="*/ 10 h 179"/>
                    <a:gd name="T12" fmla="*/ 3 w 407"/>
                    <a:gd name="T13" fmla="*/ 10 h 179"/>
                    <a:gd name="T14" fmla="*/ 5 w 407"/>
                    <a:gd name="T15" fmla="*/ 11 h 179"/>
                    <a:gd name="T16" fmla="*/ 6 w 407"/>
                    <a:gd name="T17" fmla="*/ 11 h 179"/>
                    <a:gd name="T18" fmla="*/ 8 w 407"/>
                    <a:gd name="T19" fmla="*/ 11 h 179"/>
                    <a:gd name="T20" fmla="*/ 10 w 407"/>
                    <a:gd name="T21" fmla="*/ 11 h 179"/>
                    <a:gd name="T22" fmla="*/ 11 w 407"/>
                    <a:gd name="T23" fmla="*/ 11 h 179"/>
                    <a:gd name="T24" fmla="*/ 13 w 407"/>
                    <a:gd name="T25" fmla="*/ 12 h 179"/>
                    <a:gd name="T26" fmla="*/ 15 w 407"/>
                    <a:gd name="T27" fmla="*/ 12 h 179"/>
                    <a:gd name="T28" fmla="*/ 17 w 407"/>
                    <a:gd name="T29" fmla="*/ 12 h 179"/>
                    <a:gd name="T30" fmla="*/ 19 w 407"/>
                    <a:gd name="T31" fmla="*/ 12 h 179"/>
                    <a:gd name="T32" fmla="*/ 20 w 407"/>
                    <a:gd name="T33" fmla="*/ 12 h 179"/>
                    <a:gd name="T34" fmla="*/ 22 w 407"/>
                    <a:gd name="T35" fmla="*/ 12 h 179"/>
                    <a:gd name="T36" fmla="*/ 24 w 407"/>
                    <a:gd name="T37" fmla="*/ 12 h 179"/>
                    <a:gd name="T38" fmla="*/ 26 w 407"/>
                    <a:gd name="T39" fmla="*/ 12 h 179"/>
                    <a:gd name="T40" fmla="*/ 28 w 407"/>
                    <a:gd name="T41" fmla="*/ 11 h 179"/>
                    <a:gd name="T42" fmla="*/ 29 w 407"/>
                    <a:gd name="T43" fmla="*/ 11 h 179"/>
                    <a:gd name="T44" fmla="*/ 29 w 407"/>
                    <a:gd name="T45" fmla="*/ 9 h 179"/>
                    <a:gd name="T46" fmla="*/ 30 w 407"/>
                    <a:gd name="T47" fmla="*/ 7 h 179"/>
                    <a:gd name="T48" fmla="*/ 30 w 407"/>
                    <a:gd name="T49" fmla="*/ 5 h 179"/>
                    <a:gd name="T50" fmla="*/ 30 w 407"/>
                    <a:gd name="T51" fmla="*/ 4 h 179"/>
                    <a:gd name="T52" fmla="*/ 29 w 407"/>
                    <a:gd name="T53" fmla="*/ 3 h 179"/>
                    <a:gd name="T54" fmla="*/ 28 w 407"/>
                    <a:gd name="T55" fmla="*/ 2 h 179"/>
                    <a:gd name="T56" fmla="*/ 26 w 407"/>
                    <a:gd name="T57" fmla="*/ 2 h 179"/>
                    <a:gd name="T58" fmla="*/ 23 w 407"/>
                    <a:gd name="T59" fmla="*/ 2 h 179"/>
                    <a:gd name="T60" fmla="*/ 21 w 407"/>
                    <a:gd name="T61" fmla="*/ 1 h 179"/>
                    <a:gd name="T62" fmla="*/ 20 w 407"/>
                    <a:gd name="T63" fmla="*/ 1 h 179"/>
                    <a:gd name="T64" fmla="*/ 18 w 407"/>
                    <a:gd name="T65" fmla="*/ 1 h 179"/>
                    <a:gd name="T66" fmla="*/ 16 w 407"/>
                    <a:gd name="T67" fmla="*/ 1 h 179"/>
                    <a:gd name="T68" fmla="*/ 14 w 407"/>
                    <a:gd name="T69" fmla="*/ 1 h 179"/>
                    <a:gd name="T70" fmla="*/ 12 w 407"/>
                    <a:gd name="T71" fmla="*/ 1 h 179"/>
                    <a:gd name="T72" fmla="*/ 11 w 407"/>
                    <a:gd name="T73" fmla="*/ 1 h 179"/>
                    <a:gd name="T74" fmla="*/ 9 w 407"/>
                    <a:gd name="T75" fmla="*/ 1 h 179"/>
                    <a:gd name="T76" fmla="*/ 7 w 407"/>
                    <a:gd name="T77" fmla="*/ 0 h 179"/>
                    <a:gd name="T78" fmla="*/ 6 w 407"/>
                    <a:gd name="T79" fmla="*/ 0 h 179"/>
                    <a:gd name="T80" fmla="*/ 4 w 407"/>
                    <a:gd name="T81" fmla="*/ 0 h 179"/>
                    <a:gd name="T82" fmla="*/ 2 w 407"/>
                    <a:gd name="T83" fmla="*/ 0 h 17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407" h="179">
                      <a:moveTo>
                        <a:pt x="14" y="0"/>
                      </a:moveTo>
                      <a:lnTo>
                        <a:pt x="10" y="2"/>
                      </a:lnTo>
                      <a:lnTo>
                        <a:pt x="8" y="10"/>
                      </a:lnTo>
                      <a:lnTo>
                        <a:pt x="8" y="17"/>
                      </a:lnTo>
                      <a:lnTo>
                        <a:pt x="8" y="23"/>
                      </a:lnTo>
                      <a:lnTo>
                        <a:pt x="4" y="32"/>
                      </a:lnTo>
                      <a:lnTo>
                        <a:pt x="0" y="46"/>
                      </a:lnTo>
                      <a:lnTo>
                        <a:pt x="0" y="55"/>
                      </a:lnTo>
                      <a:lnTo>
                        <a:pt x="0" y="65"/>
                      </a:lnTo>
                      <a:lnTo>
                        <a:pt x="0" y="80"/>
                      </a:lnTo>
                      <a:lnTo>
                        <a:pt x="0" y="89"/>
                      </a:lnTo>
                      <a:lnTo>
                        <a:pt x="0" y="99"/>
                      </a:lnTo>
                      <a:lnTo>
                        <a:pt x="0" y="110"/>
                      </a:lnTo>
                      <a:lnTo>
                        <a:pt x="4" y="124"/>
                      </a:lnTo>
                      <a:lnTo>
                        <a:pt x="8" y="131"/>
                      </a:lnTo>
                      <a:lnTo>
                        <a:pt x="10" y="139"/>
                      </a:lnTo>
                      <a:lnTo>
                        <a:pt x="14" y="141"/>
                      </a:lnTo>
                      <a:lnTo>
                        <a:pt x="16" y="145"/>
                      </a:lnTo>
                      <a:lnTo>
                        <a:pt x="23" y="148"/>
                      </a:lnTo>
                      <a:lnTo>
                        <a:pt x="33" y="152"/>
                      </a:lnTo>
                      <a:lnTo>
                        <a:pt x="40" y="154"/>
                      </a:lnTo>
                      <a:lnTo>
                        <a:pt x="52" y="160"/>
                      </a:lnTo>
                      <a:lnTo>
                        <a:pt x="57" y="160"/>
                      </a:lnTo>
                      <a:lnTo>
                        <a:pt x="65" y="160"/>
                      </a:lnTo>
                      <a:lnTo>
                        <a:pt x="69" y="160"/>
                      </a:lnTo>
                      <a:lnTo>
                        <a:pt x="76" y="160"/>
                      </a:lnTo>
                      <a:lnTo>
                        <a:pt x="84" y="160"/>
                      </a:lnTo>
                      <a:lnTo>
                        <a:pt x="90" y="164"/>
                      </a:lnTo>
                      <a:lnTo>
                        <a:pt x="95" y="164"/>
                      </a:lnTo>
                      <a:lnTo>
                        <a:pt x="103" y="164"/>
                      </a:lnTo>
                      <a:lnTo>
                        <a:pt x="112" y="164"/>
                      </a:lnTo>
                      <a:lnTo>
                        <a:pt x="120" y="164"/>
                      </a:lnTo>
                      <a:lnTo>
                        <a:pt x="130" y="167"/>
                      </a:lnTo>
                      <a:lnTo>
                        <a:pt x="137" y="167"/>
                      </a:lnTo>
                      <a:lnTo>
                        <a:pt x="143" y="167"/>
                      </a:lnTo>
                      <a:lnTo>
                        <a:pt x="152" y="171"/>
                      </a:lnTo>
                      <a:lnTo>
                        <a:pt x="158" y="171"/>
                      </a:lnTo>
                      <a:lnTo>
                        <a:pt x="169" y="175"/>
                      </a:lnTo>
                      <a:lnTo>
                        <a:pt x="175" y="175"/>
                      </a:lnTo>
                      <a:lnTo>
                        <a:pt x="185" y="175"/>
                      </a:lnTo>
                      <a:lnTo>
                        <a:pt x="196" y="179"/>
                      </a:lnTo>
                      <a:lnTo>
                        <a:pt x="200" y="179"/>
                      </a:lnTo>
                      <a:lnTo>
                        <a:pt x="207" y="179"/>
                      </a:lnTo>
                      <a:lnTo>
                        <a:pt x="219" y="179"/>
                      </a:lnTo>
                      <a:lnTo>
                        <a:pt x="228" y="179"/>
                      </a:lnTo>
                      <a:lnTo>
                        <a:pt x="238" y="179"/>
                      </a:lnTo>
                      <a:lnTo>
                        <a:pt x="244" y="179"/>
                      </a:lnTo>
                      <a:lnTo>
                        <a:pt x="251" y="179"/>
                      </a:lnTo>
                      <a:lnTo>
                        <a:pt x="259" y="179"/>
                      </a:lnTo>
                      <a:lnTo>
                        <a:pt x="272" y="179"/>
                      </a:lnTo>
                      <a:lnTo>
                        <a:pt x="278" y="179"/>
                      </a:lnTo>
                      <a:lnTo>
                        <a:pt x="285" y="179"/>
                      </a:lnTo>
                      <a:lnTo>
                        <a:pt x="291" y="179"/>
                      </a:lnTo>
                      <a:lnTo>
                        <a:pt x="301" y="179"/>
                      </a:lnTo>
                      <a:lnTo>
                        <a:pt x="308" y="179"/>
                      </a:lnTo>
                      <a:lnTo>
                        <a:pt x="316" y="179"/>
                      </a:lnTo>
                      <a:lnTo>
                        <a:pt x="322" y="179"/>
                      </a:lnTo>
                      <a:lnTo>
                        <a:pt x="329" y="179"/>
                      </a:lnTo>
                      <a:lnTo>
                        <a:pt x="341" y="175"/>
                      </a:lnTo>
                      <a:lnTo>
                        <a:pt x="350" y="175"/>
                      </a:lnTo>
                      <a:lnTo>
                        <a:pt x="360" y="171"/>
                      </a:lnTo>
                      <a:lnTo>
                        <a:pt x="373" y="167"/>
                      </a:lnTo>
                      <a:lnTo>
                        <a:pt x="377" y="164"/>
                      </a:lnTo>
                      <a:lnTo>
                        <a:pt x="384" y="164"/>
                      </a:lnTo>
                      <a:lnTo>
                        <a:pt x="392" y="160"/>
                      </a:lnTo>
                      <a:lnTo>
                        <a:pt x="394" y="154"/>
                      </a:lnTo>
                      <a:lnTo>
                        <a:pt x="396" y="148"/>
                      </a:lnTo>
                      <a:lnTo>
                        <a:pt x="396" y="139"/>
                      </a:lnTo>
                      <a:lnTo>
                        <a:pt x="403" y="131"/>
                      </a:lnTo>
                      <a:lnTo>
                        <a:pt x="403" y="124"/>
                      </a:lnTo>
                      <a:lnTo>
                        <a:pt x="403" y="110"/>
                      </a:lnTo>
                      <a:lnTo>
                        <a:pt x="407" y="103"/>
                      </a:lnTo>
                      <a:lnTo>
                        <a:pt x="407" y="91"/>
                      </a:lnTo>
                      <a:lnTo>
                        <a:pt x="407" y="82"/>
                      </a:lnTo>
                      <a:lnTo>
                        <a:pt x="407" y="72"/>
                      </a:lnTo>
                      <a:lnTo>
                        <a:pt x="403" y="65"/>
                      </a:lnTo>
                      <a:lnTo>
                        <a:pt x="403" y="59"/>
                      </a:lnTo>
                      <a:lnTo>
                        <a:pt x="396" y="53"/>
                      </a:lnTo>
                      <a:lnTo>
                        <a:pt x="396" y="46"/>
                      </a:lnTo>
                      <a:lnTo>
                        <a:pt x="392" y="38"/>
                      </a:lnTo>
                      <a:lnTo>
                        <a:pt x="386" y="36"/>
                      </a:lnTo>
                      <a:lnTo>
                        <a:pt x="384" y="32"/>
                      </a:lnTo>
                      <a:lnTo>
                        <a:pt x="377" y="32"/>
                      </a:lnTo>
                      <a:lnTo>
                        <a:pt x="371" y="29"/>
                      </a:lnTo>
                      <a:lnTo>
                        <a:pt x="360" y="29"/>
                      </a:lnTo>
                      <a:lnTo>
                        <a:pt x="350" y="27"/>
                      </a:lnTo>
                      <a:lnTo>
                        <a:pt x="341" y="27"/>
                      </a:lnTo>
                      <a:lnTo>
                        <a:pt x="329" y="27"/>
                      </a:lnTo>
                      <a:lnTo>
                        <a:pt x="316" y="27"/>
                      </a:lnTo>
                      <a:lnTo>
                        <a:pt x="308" y="23"/>
                      </a:lnTo>
                      <a:lnTo>
                        <a:pt x="301" y="19"/>
                      </a:lnTo>
                      <a:lnTo>
                        <a:pt x="291" y="19"/>
                      </a:lnTo>
                      <a:lnTo>
                        <a:pt x="285" y="19"/>
                      </a:lnTo>
                      <a:lnTo>
                        <a:pt x="278" y="19"/>
                      </a:lnTo>
                      <a:lnTo>
                        <a:pt x="272" y="19"/>
                      </a:lnTo>
                      <a:lnTo>
                        <a:pt x="261" y="19"/>
                      </a:lnTo>
                      <a:lnTo>
                        <a:pt x="255" y="19"/>
                      </a:lnTo>
                      <a:lnTo>
                        <a:pt x="244" y="17"/>
                      </a:lnTo>
                      <a:lnTo>
                        <a:pt x="238" y="17"/>
                      </a:lnTo>
                      <a:lnTo>
                        <a:pt x="228" y="12"/>
                      </a:lnTo>
                      <a:lnTo>
                        <a:pt x="223" y="12"/>
                      </a:lnTo>
                      <a:lnTo>
                        <a:pt x="211" y="12"/>
                      </a:lnTo>
                      <a:lnTo>
                        <a:pt x="200" y="12"/>
                      </a:lnTo>
                      <a:lnTo>
                        <a:pt x="196" y="12"/>
                      </a:lnTo>
                      <a:lnTo>
                        <a:pt x="188" y="12"/>
                      </a:lnTo>
                      <a:lnTo>
                        <a:pt x="179" y="12"/>
                      </a:lnTo>
                      <a:lnTo>
                        <a:pt x="169" y="10"/>
                      </a:lnTo>
                      <a:lnTo>
                        <a:pt x="162" y="10"/>
                      </a:lnTo>
                      <a:lnTo>
                        <a:pt x="152" y="10"/>
                      </a:lnTo>
                      <a:lnTo>
                        <a:pt x="145" y="8"/>
                      </a:lnTo>
                      <a:lnTo>
                        <a:pt x="137" y="8"/>
                      </a:lnTo>
                      <a:lnTo>
                        <a:pt x="130" y="8"/>
                      </a:lnTo>
                      <a:lnTo>
                        <a:pt x="122" y="8"/>
                      </a:lnTo>
                      <a:lnTo>
                        <a:pt x="112" y="8"/>
                      </a:lnTo>
                      <a:lnTo>
                        <a:pt x="105" y="8"/>
                      </a:lnTo>
                      <a:lnTo>
                        <a:pt x="101" y="2"/>
                      </a:lnTo>
                      <a:lnTo>
                        <a:pt x="90" y="2"/>
                      </a:lnTo>
                      <a:lnTo>
                        <a:pt x="84" y="2"/>
                      </a:lnTo>
                      <a:lnTo>
                        <a:pt x="76" y="2"/>
                      </a:lnTo>
                      <a:lnTo>
                        <a:pt x="69" y="2"/>
                      </a:lnTo>
                      <a:lnTo>
                        <a:pt x="65" y="2"/>
                      </a:lnTo>
                      <a:lnTo>
                        <a:pt x="52" y="0"/>
                      </a:lnTo>
                      <a:lnTo>
                        <a:pt x="40" y="0"/>
                      </a:lnTo>
                      <a:lnTo>
                        <a:pt x="33" y="0"/>
                      </a:lnTo>
                      <a:lnTo>
                        <a:pt x="27" y="0"/>
                      </a:lnTo>
                      <a:lnTo>
                        <a:pt x="1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4" name="Freeform 101"/>
                <p:cNvSpPr>
                  <a:spLocks/>
                </p:cNvSpPr>
                <p:nvPr/>
              </p:nvSpPr>
              <p:spPr bwMode="auto">
                <a:xfrm>
                  <a:off x="6488" y="1701"/>
                  <a:ext cx="14" cy="13"/>
                </a:xfrm>
                <a:custGeom>
                  <a:avLst/>
                  <a:gdLst>
                    <a:gd name="T0" fmla="*/ 6 w 193"/>
                    <a:gd name="T1" fmla="*/ 13 h 194"/>
                    <a:gd name="T2" fmla="*/ 5 w 193"/>
                    <a:gd name="T3" fmla="*/ 13 h 194"/>
                    <a:gd name="T4" fmla="*/ 4 w 193"/>
                    <a:gd name="T5" fmla="*/ 12 h 194"/>
                    <a:gd name="T6" fmla="*/ 3 w 193"/>
                    <a:gd name="T7" fmla="*/ 11 h 194"/>
                    <a:gd name="T8" fmla="*/ 1 w 193"/>
                    <a:gd name="T9" fmla="*/ 11 h 194"/>
                    <a:gd name="T10" fmla="*/ 1 w 193"/>
                    <a:gd name="T11" fmla="*/ 10 h 194"/>
                    <a:gd name="T12" fmla="*/ 0 w 193"/>
                    <a:gd name="T13" fmla="*/ 8 h 194"/>
                    <a:gd name="T14" fmla="*/ 0 w 193"/>
                    <a:gd name="T15" fmla="*/ 7 h 194"/>
                    <a:gd name="T16" fmla="*/ 0 w 193"/>
                    <a:gd name="T17" fmla="*/ 6 h 194"/>
                    <a:gd name="T18" fmla="*/ 0 w 193"/>
                    <a:gd name="T19" fmla="*/ 4 h 194"/>
                    <a:gd name="T20" fmla="*/ 1 w 193"/>
                    <a:gd name="T21" fmla="*/ 3 h 194"/>
                    <a:gd name="T22" fmla="*/ 2 w 193"/>
                    <a:gd name="T23" fmla="*/ 3 h 194"/>
                    <a:gd name="T24" fmla="*/ 3 w 193"/>
                    <a:gd name="T25" fmla="*/ 2 h 194"/>
                    <a:gd name="T26" fmla="*/ 4 w 193"/>
                    <a:gd name="T27" fmla="*/ 1 h 194"/>
                    <a:gd name="T28" fmla="*/ 5 w 193"/>
                    <a:gd name="T29" fmla="*/ 0 h 194"/>
                    <a:gd name="T30" fmla="*/ 6 w 193"/>
                    <a:gd name="T31" fmla="*/ 0 h 194"/>
                    <a:gd name="T32" fmla="*/ 8 w 193"/>
                    <a:gd name="T33" fmla="*/ 0 h 194"/>
                    <a:gd name="T34" fmla="*/ 9 w 193"/>
                    <a:gd name="T35" fmla="*/ 0 h 194"/>
                    <a:gd name="T36" fmla="*/ 10 w 193"/>
                    <a:gd name="T37" fmla="*/ 1 h 194"/>
                    <a:gd name="T38" fmla="*/ 12 w 193"/>
                    <a:gd name="T39" fmla="*/ 2 h 194"/>
                    <a:gd name="T40" fmla="*/ 12 w 193"/>
                    <a:gd name="T41" fmla="*/ 3 h 194"/>
                    <a:gd name="T42" fmla="*/ 13 w 193"/>
                    <a:gd name="T43" fmla="*/ 4 h 194"/>
                    <a:gd name="T44" fmla="*/ 14 w 193"/>
                    <a:gd name="T45" fmla="*/ 5 h 194"/>
                    <a:gd name="T46" fmla="*/ 14 w 193"/>
                    <a:gd name="T47" fmla="*/ 6 h 194"/>
                    <a:gd name="T48" fmla="*/ 14 w 193"/>
                    <a:gd name="T49" fmla="*/ 8 h 194"/>
                    <a:gd name="T50" fmla="*/ 13 w 193"/>
                    <a:gd name="T51" fmla="*/ 9 h 194"/>
                    <a:gd name="T52" fmla="*/ 13 w 193"/>
                    <a:gd name="T53" fmla="*/ 10 h 194"/>
                    <a:gd name="T54" fmla="*/ 12 w 193"/>
                    <a:gd name="T55" fmla="*/ 11 h 194"/>
                    <a:gd name="T56" fmla="*/ 11 w 193"/>
                    <a:gd name="T57" fmla="*/ 12 h 194"/>
                    <a:gd name="T58" fmla="*/ 10 w 193"/>
                    <a:gd name="T59" fmla="*/ 12 h 194"/>
                    <a:gd name="T60" fmla="*/ 9 w 193"/>
                    <a:gd name="T61" fmla="*/ 13 h 194"/>
                    <a:gd name="T62" fmla="*/ 8 w 193"/>
                    <a:gd name="T63" fmla="*/ 13 h 194"/>
                    <a:gd name="T64" fmla="*/ 7 w 193"/>
                    <a:gd name="T65" fmla="*/ 13 h 1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93" h="194">
                      <a:moveTo>
                        <a:pt x="91" y="194"/>
                      </a:moveTo>
                      <a:lnTo>
                        <a:pt x="85" y="194"/>
                      </a:lnTo>
                      <a:lnTo>
                        <a:pt x="72" y="194"/>
                      </a:lnTo>
                      <a:lnTo>
                        <a:pt x="66" y="190"/>
                      </a:lnTo>
                      <a:lnTo>
                        <a:pt x="58" y="190"/>
                      </a:lnTo>
                      <a:lnTo>
                        <a:pt x="49" y="182"/>
                      </a:lnTo>
                      <a:lnTo>
                        <a:pt x="41" y="178"/>
                      </a:lnTo>
                      <a:lnTo>
                        <a:pt x="36" y="171"/>
                      </a:lnTo>
                      <a:lnTo>
                        <a:pt x="26" y="165"/>
                      </a:lnTo>
                      <a:lnTo>
                        <a:pt x="19" y="157"/>
                      </a:lnTo>
                      <a:lnTo>
                        <a:pt x="15" y="154"/>
                      </a:lnTo>
                      <a:lnTo>
                        <a:pt x="9" y="146"/>
                      </a:lnTo>
                      <a:lnTo>
                        <a:pt x="5" y="138"/>
                      </a:lnTo>
                      <a:lnTo>
                        <a:pt x="1" y="125"/>
                      </a:lnTo>
                      <a:lnTo>
                        <a:pt x="1" y="114"/>
                      </a:lnTo>
                      <a:lnTo>
                        <a:pt x="0" y="110"/>
                      </a:lnTo>
                      <a:lnTo>
                        <a:pt x="0" y="99"/>
                      </a:lnTo>
                      <a:lnTo>
                        <a:pt x="0" y="89"/>
                      </a:lnTo>
                      <a:lnTo>
                        <a:pt x="1" y="78"/>
                      </a:lnTo>
                      <a:lnTo>
                        <a:pt x="1" y="66"/>
                      </a:lnTo>
                      <a:lnTo>
                        <a:pt x="9" y="59"/>
                      </a:lnTo>
                      <a:lnTo>
                        <a:pt x="9" y="49"/>
                      </a:lnTo>
                      <a:lnTo>
                        <a:pt x="15" y="42"/>
                      </a:lnTo>
                      <a:lnTo>
                        <a:pt x="22" y="38"/>
                      </a:lnTo>
                      <a:lnTo>
                        <a:pt x="30" y="30"/>
                      </a:lnTo>
                      <a:lnTo>
                        <a:pt x="38" y="23"/>
                      </a:lnTo>
                      <a:lnTo>
                        <a:pt x="45" y="19"/>
                      </a:lnTo>
                      <a:lnTo>
                        <a:pt x="55" y="13"/>
                      </a:lnTo>
                      <a:lnTo>
                        <a:pt x="62" y="5"/>
                      </a:lnTo>
                      <a:lnTo>
                        <a:pt x="72" y="5"/>
                      </a:lnTo>
                      <a:lnTo>
                        <a:pt x="77" y="4"/>
                      </a:lnTo>
                      <a:lnTo>
                        <a:pt x="87" y="0"/>
                      </a:lnTo>
                      <a:lnTo>
                        <a:pt x="100" y="4"/>
                      </a:lnTo>
                      <a:lnTo>
                        <a:pt x="110" y="4"/>
                      </a:lnTo>
                      <a:lnTo>
                        <a:pt x="117" y="5"/>
                      </a:lnTo>
                      <a:lnTo>
                        <a:pt x="127" y="5"/>
                      </a:lnTo>
                      <a:lnTo>
                        <a:pt x="136" y="13"/>
                      </a:lnTo>
                      <a:lnTo>
                        <a:pt x="144" y="17"/>
                      </a:lnTo>
                      <a:lnTo>
                        <a:pt x="153" y="23"/>
                      </a:lnTo>
                      <a:lnTo>
                        <a:pt x="161" y="24"/>
                      </a:lnTo>
                      <a:lnTo>
                        <a:pt x="167" y="32"/>
                      </a:lnTo>
                      <a:lnTo>
                        <a:pt x="172" y="40"/>
                      </a:lnTo>
                      <a:lnTo>
                        <a:pt x="180" y="47"/>
                      </a:lnTo>
                      <a:lnTo>
                        <a:pt x="182" y="57"/>
                      </a:lnTo>
                      <a:lnTo>
                        <a:pt x="186" y="62"/>
                      </a:lnTo>
                      <a:lnTo>
                        <a:pt x="190" y="76"/>
                      </a:lnTo>
                      <a:lnTo>
                        <a:pt x="193" y="83"/>
                      </a:lnTo>
                      <a:lnTo>
                        <a:pt x="193" y="95"/>
                      </a:lnTo>
                      <a:lnTo>
                        <a:pt x="193" y="104"/>
                      </a:lnTo>
                      <a:lnTo>
                        <a:pt x="193" y="112"/>
                      </a:lnTo>
                      <a:lnTo>
                        <a:pt x="193" y="121"/>
                      </a:lnTo>
                      <a:lnTo>
                        <a:pt x="186" y="129"/>
                      </a:lnTo>
                      <a:lnTo>
                        <a:pt x="186" y="140"/>
                      </a:lnTo>
                      <a:lnTo>
                        <a:pt x="180" y="148"/>
                      </a:lnTo>
                      <a:lnTo>
                        <a:pt x="172" y="157"/>
                      </a:lnTo>
                      <a:lnTo>
                        <a:pt x="171" y="165"/>
                      </a:lnTo>
                      <a:lnTo>
                        <a:pt x="163" y="171"/>
                      </a:lnTo>
                      <a:lnTo>
                        <a:pt x="153" y="175"/>
                      </a:lnTo>
                      <a:lnTo>
                        <a:pt x="146" y="182"/>
                      </a:lnTo>
                      <a:lnTo>
                        <a:pt x="136" y="184"/>
                      </a:lnTo>
                      <a:lnTo>
                        <a:pt x="129" y="190"/>
                      </a:lnTo>
                      <a:lnTo>
                        <a:pt x="125" y="190"/>
                      </a:lnTo>
                      <a:lnTo>
                        <a:pt x="110" y="194"/>
                      </a:lnTo>
                      <a:lnTo>
                        <a:pt x="104" y="194"/>
                      </a:lnTo>
                      <a:lnTo>
                        <a:pt x="91" y="1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5" name="Freeform 102"/>
                <p:cNvSpPr>
                  <a:spLocks/>
                </p:cNvSpPr>
                <p:nvPr/>
              </p:nvSpPr>
              <p:spPr bwMode="auto">
                <a:xfrm>
                  <a:off x="6499" y="1653"/>
                  <a:ext cx="43" cy="47"/>
                </a:xfrm>
                <a:custGeom>
                  <a:avLst/>
                  <a:gdLst>
                    <a:gd name="T0" fmla="*/ 1 w 574"/>
                    <a:gd name="T1" fmla="*/ 40 h 677"/>
                    <a:gd name="T2" fmla="*/ 2 w 574"/>
                    <a:gd name="T3" fmla="*/ 42 h 677"/>
                    <a:gd name="T4" fmla="*/ 4 w 574"/>
                    <a:gd name="T5" fmla="*/ 44 h 677"/>
                    <a:gd name="T6" fmla="*/ 6 w 574"/>
                    <a:gd name="T7" fmla="*/ 46 h 677"/>
                    <a:gd name="T8" fmla="*/ 8 w 574"/>
                    <a:gd name="T9" fmla="*/ 47 h 677"/>
                    <a:gd name="T10" fmla="*/ 10 w 574"/>
                    <a:gd name="T11" fmla="*/ 46 h 677"/>
                    <a:gd name="T12" fmla="*/ 12 w 574"/>
                    <a:gd name="T13" fmla="*/ 44 h 677"/>
                    <a:gd name="T14" fmla="*/ 13 w 574"/>
                    <a:gd name="T15" fmla="*/ 42 h 677"/>
                    <a:gd name="T16" fmla="*/ 15 w 574"/>
                    <a:gd name="T17" fmla="*/ 40 h 677"/>
                    <a:gd name="T18" fmla="*/ 17 w 574"/>
                    <a:gd name="T19" fmla="*/ 38 h 677"/>
                    <a:gd name="T20" fmla="*/ 19 w 574"/>
                    <a:gd name="T21" fmla="*/ 35 h 677"/>
                    <a:gd name="T22" fmla="*/ 21 w 574"/>
                    <a:gd name="T23" fmla="*/ 32 h 677"/>
                    <a:gd name="T24" fmla="*/ 24 w 574"/>
                    <a:gd name="T25" fmla="*/ 29 h 677"/>
                    <a:gd name="T26" fmla="*/ 26 w 574"/>
                    <a:gd name="T27" fmla="*/ 26 h 677"/>
                    <a:gd name="T28" fmla="*/ 28 w 574"/>
                    <a:gd name="T29" fmla="*/ 23 h 677"/>
                    <a:gd name="T30" fmla="*/ 30 w 574"/>
                    <a:gd name="T31" fmla="*/ 20 h 677"/>
                    <a:gd name="T32" fmla="*/ 33 w 574"/>
                    <a:gd name="T33" fmla="*/ 17 h 677"/>
                    <a:gd name="T34" fmla="*/ 35 w 574"/>
                    <a:gd name="T35" fmla="*/ 14 h 677"/>
                    <a:gd name="T36" fmla="*/ 37 w 574"/>
                    <a:gd name="T37" fmla="*/ 11 h 677"/>
                    <a:gd name="T38" fmla="*/ 38 w 574"/>
                    <a:gd name="T39" fmla="*/ 9 h 677"/>
                    <a:gd name="T40" fmla="*/ 40 w 574"/>
                    <a:gd name="T41" fmla="*/ 6 h 677"/>
                    <a:gd name="T42" fmla="*/ 41 w 574"/>
                    <a:gd name="T43" fmla="*/ 4 h 677"/>
                    <a:gd name="T44" fmla="*/ 42 w 574"/>
                    <a:gd name="T45" fmla="*/ 2 h 677"/>
                    <a:gd name="T46" fmla="*/ 43 w 574"/>
                    <a:gd name="T47" fmla="*/ 1 h 677"/>
                    <a:gd name="T48" fmla="*/ 43 w 574"/>
                    <a:gd name="T49" fmla="*/ 0 h 677"/>
                    <a:gd name="T50" fmla="*/ 41 w 574"/>
                    <a:gd name="T51" fmla="*/ 1 h 677"/>
                    <a:gd name="T52" fmla="*/ 39 w 574"/>
                    <a:gd name="T53" fmla="*/ 2 h 677"/>
                    <a:gd name="T54" fmla="*/ 37 w 574"/>
                    <a:gd name="T55" fmla="*/ 4 h 677"/>
                    <a:gd name="T56" fmla="*/ 35 w 574"/>
                    <a:gd name="T57" fmla="*/ 6 h 677"/>
                    <a:gd name="T58" fmla="*/ 33 w 574"/>
                    <a:gd name="T59" fmla="*/ 8 h 677"/>
                    <a:gd name="T60" fmla="*/ 30 w 574"/>
                    <a:gd name="T61" fmla="*/ 10 h 677"/>
                    <a:gd name="T62" fmla="*/ 27 w 574"/>
                    <a:gd name="T63" fmla="*/ 13 h 677"/>
                    <a:gd name="T64" fmla="*/ 24 w 574"/>
                    <a:gd name="T65" fmla="*/ 16 h 677"/>
                    <a:gd name="T66" fmla="*/ 21 w 574"/>
                    <a:gd name="T67" fmla="*/ 19 h 677"/>
                    <a:gd name="T68" fmla="*/ 18 w 574"/>
                    <a:gd name="T69" fmla="*/ 21 h 677"/>
                    <a:gd name="T70" fmla="*/ 15 w 574"/>
                    <a:gd name="T71" fmla="*/ 24 h 677"/>
                    <a:gd name="T72" fmla="*/ 12 w 574"/>
                    <a:gd name="T73" fmla="*/ 27 h 677"/>
                    <a:gd name="T74" fmla="*/ 10 w 574"/>
                    <a:gd name="T75" fmla="*/ 29 h 677"/>
                    <a:gd name="T76" fmla="*/ 7 w 574"/>
                    <a:gd name="T77" fmla="*/ 32 h 677"/>
                    <a:gd name="T78" fmla="*/ 5 w 574"/>
                    <a:gd name="T79" fmla="*/ 34 h 677"/>
                    <a:gd name="T80" fmla="*/ 3 w 574"/>
                    <a:gd name="T81" fmla="*/ 36 h 677"/>
                    <a:gd name="T82" fmla="*/ 2 w 574"/>
                    <a:gd name="T83" fmla="*/ 37 h 677"/>
                    <a:gd name="T84" fmla="*/ 0 w 574"/>
                    <a:gd name="T85" fmla="*/ 39 h 6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4" h="677">
                      <a:moveTo>
                        <a:pt x="0" y="565"/>
                      </a:moveTo>
                      <a:lnTo>
                        <a:pt x="0" y="571"/>
                      </a:lnTo>
                      <a:lnTo>
                        <a:pt x="8" y="576"/>
                      </a:lnTo>
                      <a:lnTo>
                        <a:pt x="14" y="584"/>
                      </a:lnTo>
                      <a:lnTo>
                        <a:pt x="18" y="593"/>
                      </a:lnTo>
                      <a:lnTo>
                        <a:pt x="27" y="601"/>
                      </a:lnTo>
                      <a:lnTo>
                        <a:pt x="33" y="614"/>
                      </a:lnTo>
                      <a:lnTo>
                        <a:pt x="40" y="626"/>
                      </a:lnTo>
                      <a:lnTo>
                        <a:pt x="50" y="637"/>
                      </a:lnTo>
                      <a:lnTo>
                        <a:pt x="61" y="645"/>
                      </a:lnTo>
                      <a:lnTo>
                        <a:pt x="69" y="656"/>
                      </a:lnTo>
                      <a:lnTo>
                        <a:pt x="84" y="664"/>
                      </a:lnTo>
                      <a:lnTo>
                        <a:pt x="90" y="669"/>
                      </a:lnTo>
                      <a:lnTo>
                        <a:pt x="99" y="677"/>
                      </a:lnTo>
                      <a:lnTo>
                        <a:pt x="109" y="677"/>
                      </a:lnTo>
                      <a:lnTo>
                        <a:pt x="120" y="677"/>
                      </a:lnTo>
                      <a:lnTo>
                        <a:pt x="124" y="673"/>
                      </a:lnTo>
                      <a:lnTo>
                        <a:pt x="133" y="664"/>
                      </a:lnTo>
                      <a:lnTo>
                        <a:pt x="139" y="656"/>
                      </a:lnTo>
                      <a:lnTo>
                        <a:pt x="152" y="645"/>
                      </a:lnTo>
                      <a:lnTo>
                        <a:pt x="160" y="637"/>
                      </a:lnTo>
                      <a:lnTo>
                        <a:pt x="166" y="626"/>
                      </a:lnTo>
                      <a:lnTo>
                        <a:pt x="173" y="620"/>
                      </a:lnTo>
                      <a:lnTo>
                        <a:pt x="179" y="609"/>
                      </a:lnTo>
                      <a:lnTo>
                        <a:pt x="185" y="601"/>
                      </a:lnTo>
                      <a:lnTo>
                        <a:pt x="196" y="590"/>
                      </a:lnTo>
                      <a:lnTo>
                        <a:pt x="202" y="580"/>
                      </a:lnTo>
                      <a:lnTo>
                        <a:pt x="211" y="571"/>
                      </a:lnTo>
                      <a:lnTo>
                        <a:pt x="219" y="557"/>
                      </a:lnTo>
                      <a:lnTo>
                        <a:pt x="229" y="544"/>
                      </a:lnTo>
                      <a:lnTo>
                        <a:pt x="236" y="529"/>
                      </a:lnTo>
                      <a:lnTo>
                        <a:pt x="246" y="521"/>
                      </a:lnTo>
                      <a:lnTo>
                        <a:pt x="255" y="508"/>
                      </a:lnTo>
                      <a:lnTo>
                        <a:pt x="265" y="493"/>
                      </a:lnTo>
                      <a:lnTo>
                        <a:pt x="276" y="481"/>
                      </a:lnTo>
                      <a:lnTo>
                        <a:pt x="284" y="468"/>
                      </a:lnTo>
                      <a:lnTo>
                        <a:pt x="295" y="455"/>
                      </a:lnTo>
                      <a:lnTo>
                        <a:pt x="305" y="441"/>
                      </a:lnTo>
                      <a:lnTo>
                        <a:pt x="318" y="424"/>
                      </a:lnTo>
                      <a:lnTo>
                        <a:pt x="327" y="413"/>
                      </a:lnTo>
                      <a:lnTo>
                        <a:pt x="337" y="394"/>
                      </a:lnTo>
                      <a:lnTo>
                        <a:pt x="346" y="379"/>
                      </a:lnTo>
                      <a:lnTo>
                        <a:pt x="358" y="363"/>
                      </a:lnTo>
                      <a:lnTo>
                        <a:pt x="369" y="350"/>
                      </a:lnTo>
                      <a:lnTo>
                        <a:pt x="377" y="335"/>
                      </a:lnTo>
                      <a:lnTo>
                        <a:pt x="390" y="322"/>
                      </a:lnTo>
                      <a:lnTo>
                        <a:pt x="400" y="301"/>
                      </a:lnTo>
                      <a:lnTo>
                        <a:pt x="407" y="293"/>
                      </a:lnTo>
                      <a:lnTo>
                        <a:pt x="417" y="276"/>
                      </a:lnTo>
                      <a:lnTo>
                        <a:pt x="426" y="259"/>
                      </a:lnTo>
                      <a:lnTo>
                        <a:pt x="438" y="246"/>
                      </a:lnTo>
                      <a:lnTo>
                        <a:pt x="443" y="232"/>
                      </a:lnTo>
                      <a:lnTo>
                        <a:pt x="457" y="217"/>
                      </a:lnTo>
                      <a:lnTo>
                        <a:pt x="462" y="204"/>
                      </a:lnTo>
                      <a:lnTo>
                        <a:pt x="474" y="190"/>
                      </a:lnTo>
                      <a:lnTo>
                        <a:pt x="483" y="177"/>
                      </a:lnTo>
                      <a:lnTo>
                        <a:pt x="489" y="164"/>
                      </a:lnTo>
                      <a:lnTo>
                        <a:pt x="497" y="149"/>
                      </a:lnTo>
                      <a:lnTo>
                        <a:pt x="506" y="141"/>
                      </a:lnTo>
                      <a:lnTo>
                        <a:pt x="512" y="128"/>
                      </a:lnTo>
                      <a:lnTo>
                        <a:pt x="519" y="114"/>
                      </a:lnTo>
                      <a:lnTo>
                        <a:pt x="527" y="101"/>
                      </a:lnTo>
                      <a:lnTo>
                        <a:pt x="533" y="90"/>
                      </a:lnTo>
                      <a:lnTo>
                        <a:pt x="540" y="80"/>
                      </a:lnTo>
                      <a:lnTo>
                        <a:pt x="546" y="71"/>
                      </a:lnTo>
                      <a:lnTo>
                        <a:pt x="548" y="61"/>
                      </a:lnTo>
                      <a:lnTo>
                        <a:pt x="554" y="50"/>
                      </a:lnTo>
                      <a:lnTo>
                        <a:pt x="559" y="44"/>
                      </a:lnTo>
                      <a:lnTo>
                        <a:pt x="563" y="36"/>
                      </a:lnTo>
                      <a:lnTo>
                        <a:pt x="565" y="31"/>
                      </a:lnTo>
                      <a:lnTo>
                        <a:pt x="565" y="25"/>
                      </a:lnTo>
                      <a:lnTo>
                        <a:pt x="569" y="17"/>
                      </a:lnTo>
                      <a:lnTo>
                        <a:pt x="573" y="12"/>
                      </a:lnTo>
                      <a:lnTo>
                        <a:pt x="574" y="6"/>
                      </a:lnTo>
                      <a:lnTo>
                        <a:pt x="573" y="0"/>
                      </a:lnTo>
                      <a:lnTo>
                        <a:pt x="565" y="0"/>
                      </a:lnTo>
                      <a:lnTo>
                        <a:pt x="559" y="8"/>
                      </a:lnTo>
                      <a:lnTo>
                        <a:pt x="548" y="14"/>
                      </a:lnTo>
                      <a:lnTo>
                        <a:pt x="542" y="17"/>
                      </a:lnTo>
                      <a:lnTo>
                        <a:pt x="533" y="25"/>
                      </a:lnTo>
                      <a:lnTo>
                        <a:pt x="527" y="31"/>
                      </a:lnTo>
                      <a:lnTo>
                        <a:pt x="519" y="36"/>
                      </a:lnTo>
                      <a:lnTo>
                        <a:pt x="506" y="44"/>
                      </a:lnTo>
                      <a:lnTo>
                        <a:pt x="500" y="54"/>
                      </a:lnTo>
                      <a:lnTo>
                        <a:pt x="489" y="61"/>
                      </a:lnTo>
                      <a:lnTo>
                        <a:pt x="483" y="74"/>
                      </a:lnTo>
                      <a:lnTo>
                        <a:pt x="468" y="80"/>
                      </a:lnTo>
                      <a:lnTo>
                        <a:pt x="460" y="94"/>
                      </a:lnTo>
                      <a:lnTo>
                        <a:pt x="451" y="105"/>
                      </a:lnTo>
                      <a:lnTo>
                        <a:pt x="438" y="114"/>
                      </a:lnTo>
                      <a:lnTo>
                        <a:pt x="424" y="128"/>
                      </a:lnTo>
                      <a:lnTo>
                        <a:pt x="411" y="137"/>
                      </a:lnTo>
                      <a:lnTo>
                        <a:pt x="400" y="147"/>
                      </a:lnTo>
                      <a:lnTo>
                        <a:pt x="390" y="160"/>
                      </a:lnTo>
                      <a:lnTo>
                        <a:pt x="375" y="173"/>
                      </a:lnTo>
                      <a:lnTo>
                        <a:pt x="362" y="190"/>
                      </a:lnTo>
                      <a:lnTo>
                        <a:pt x="346" y="200"/>
                      </a:lnTo>
                      <a:lnTo>
                        <a:pt x="337" y="213"/>
                      </a:lnTo>
                      <a:lnTo>
                        <a:pt x="325" y="227"/>
                      </a:lnTo>
                      <a:lnTo>
                        <a:pt x="310" y="240"/>
                      </a:lnTo>
                      <a:lnTo>
                        <a:pt x="297" y="257"/>
                      </a:lnTo>
                      <a:lnTo>
                        <a:pt x="284" y="270"/>
                      </a:lnTo>
                      <a:lnTo>
                        <a:pt x="272" y="282"/>
                      </a:lnTo>
                      <a:lnTo>
                        <a:pt x="255" y="297"/>
                      </a:lnTo>
                      <a:lnTo>
                        <a:pt x="240" y="308"/>
                      </a:lnTo>
                      <a:lnTo>
                        <a:pt x="229" y="322"/>
                      </a:lnTo>
                      <a:lnTo>
                        <a:pt x="215" y="335"/>
                      </a:lnTo>
                      <a:lnTo>
                        <a:pt x="204" y="350"/>
                      </a:lnTo>
                      <a:lnTo>
                        <a:pt x="192" y="361"/>
                      </a:lnTo>
                      <a:lnTo>
                        <a:pt x="179" y="377"/>
                      </a:lnTo>
                      <a:lnTo>
                        <a:pt x="166" y="386"/>
                      </a:lnTo>
                      <a:lnTo>
                        <a:pt x="152" y="398"/>
                      </a:lnTo>
                      <a:lnTo>
                        <a:pt x="143" y="413"/>
                      </a:lnTo>
                      <a:lnTo>
                        <a:pt x="133" y="424"/>
                      </a:lnTo>
                      <a:lnTo>
                        <a:pt x="120" y="434"/>
                      </a:lnTo>
                      <a:lnTo>
                        <a:pt x="109" y="449"/>
                      </a:lnTo>
                      <a:lnTo>
                        <a:pt x="99" y="460"/>
                      </a:lnTo>
                      <a:lnTo>
                        <a:pt x="90" y="472"/>
                      </a:lnTo>
                      <a:lnTo>
                        <a:pt x="76" y="481"/>
                      </a:lnTo>
                      <a:lnTo>
                        <a:pt x="69" y="491"/>
                      </a:lnTo>
                      <a:lnTo>
                        <a:pt x="61" y="496"/>
                      </a:lnTo>
                      <a:lnTo>
                        <a:pt x="54" y="510"/>
                      </a:lnTo>
                      <a:lnTo>
                        <a:pt x="44" y="517"/>
                      </a:lnTo>
                      <a:lnTo>
                        <a:pt x="37" y="523"/>
                      </a:lnTo>
                      <a:lnTo>
                        <a:pt x="29" y="529"/>
                      </a:lnTo>
                      <a:lnTo>
                        <a:pt x="27" y="536"/>
                      </a:lnTo>
                      <a:lnTo>
                        <a:pt x="14" y="550"/>
                      </a:lnTo>
                      <a:lnTo>
                        <a:pt x="8" y="557"/>
                      </a:lnTo>
                      <a:lnTo>
                        <a:pt x="0" y="5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6" name="Freeform 103"/>
                <p:cNvSpPr>
                  <a:spLocks/>
                </p:cNvSpPr>
                <p:nvPr/>
              </p:nvSpPr>
              <p:spPr bwMode="auto">
                <a:xfrm>
                  <a:off x="6499" y="1718"/>
                  <a:ext cx="21" cy="37"/>
                </a:xfrm>
                <a:custGeom>
                  <a:avLst/>
                  <a:gdLst>
                    <a:gd name="T0" fmla="*/ 10 w 291"/>
                    <a:gd name="T1" fmla="*/ 1 h 524"/>
                    <a:gd name="T2" fmla="*/ 9 w 291"/>
                    <a:gd name="T3" fmla="*/ 0 h 524"/>
                    <a:gd name="T4" fmla="*/ 8 w 291"/>
                    <a:gd name="T5" fmla="*/ 0 h 524"/>
                    <a:gd name="T6" fmla="*/ 6 w 291"/>
                    <a:gd name="T7" fmla="*/ 0 h 524"/>
                    <a:gd name="T8" fmla="*/ 4 w 291"/>
                    <a:gd name="T9" fmla="*/ 0 h 524"/>
                    <a:gd name="T10" fmla="*/ 2 w 291"/>
                    <a:gd name="T11" fmla="*/ 0 h 524"/>
                    <a:gd name="T12" fmla="*/ 1 w 291"/>
                    <a:gd name="T13" fmla="*/ 1 h 524"/>
                    <a:gd name="T14" fmla="*/ 0 w 291"/>
                    <a:gd name="T15" fmla="*/ 3 h 524"/>
                    <a:gd name="T16" fmla="*/ 0 w 291"/>
                    <a:gd name="T17" fmla="*/ 4 h 524"/>
                    <a:gd name="T18" fmla="*/ 0 w 291"/>
                    <a:gd name="T19" fmla="*/ 5 h 524"/>
                    <a:gd name="T20" fmla="*/ 0 w 291"/>
                    <a:gd name="T21" fmla="*/ 6 h 524"/>
                    <a:gd name="T22" fmla="*/ 1 w 291"/>
                    <a:gd name="T23" fmla="*/ 7 h 524"/>
                    <a:gd name="T24" fmla="*/ 1 w 291"/>
                    <a:gd name="T25" fmla="*/ 8 h 524"/>
                    <a:gd name="T26" fmla="*/ 2 w 291"/>
                    <a:gd name="T27" fmla="*/ 9 h 524"/>
                    <a:gd name="T28" fmla="*/ 2 w 291"/>
                    <a:gd name="T29" fmla="*/ 11 h 524"/>
                    <a:gd name="T30" fmla="*/ 2 w 291"/>
                    <a:gd name="T31" fmla="*/ 12 h 524"/>
                    <a:gd name="T32" fmla="*/ 3 w 291"/>
                    <a:gd name="T33" fmla="*/ 13 h 524"/>
                    <a:gd name="T34" fmla="*/ 4 w 291"/>
                    <a:gd name="T35" fmla="*/ 15 h 524"/>
                    <a:gd name="T36" fmla="*/ 4 w 291"/>
                    <a:gd name="T37" fmla="*/ 16 h 524"/>
                    <a:gd name="T38" fmla="*/ 5 w 291"/>
                    <a:gd name="T39" fmla="*/ 18 h 524"/>
                    <a:gd name="T40" fmla="*/ 6 w 291"/>
                    <a:gd name="T41" fmla="*/ 19 h 524"/>
                    <a:gd name="T42" fmla="*/ 7 w 291"/>
                    <a:gd name="T43" fmla="*/ 20 h 524"/>
                    <a:gd name="T44" fmla="*/ 8 w 291"/>
                    <a:gd name="T45" fmla="*/ 22 h 524"/>
                    <a:gd name="T46" fmla="*/ 8 w 291"/>
                    <a:gd name="T47" fmla="*/ 23 h 524"/>
                    <a:gd name="T48" fmla="*/ 9 w 291"/>
                    <a:gd name="T49" fmla="*/ 25 h 524"/>
                    <a:gd name="T50" fmla="*/ 10 w 291"/>
                    <a:gd name="T51" fmla="*/ 26 h 524"/>
                    <a:gd name="T52" fmla="*/ 11 w 291"/>
                    <a:gd name="T53" fmla="*/ 27 h 524"/>
                    <a:gd name="T54" fmla="*/ 12 w 291"/>
                    <a:gd name="T55" fmla="*/ 29 h 524"/>
                    <a:gd name="T56" fmla="*/ 12 w 291"/>
                    <a:gd name="T57" fmla="*/ 30 h 524"/>
                    <a:gd name="T58" fmla="*/ 13 w 291"/>
                    <a:gd name="T59" fmla="*/ 31 h 524"/>
                    <a:gd name="T60" fmla="*/ 14 w 291"/>
                    <a:gd name="T61" fmla="*/ 32 h 524"/>
                    <a:gd name="T62" fmla="*/ 15 w 291"/>
                    <a:gd name="T63" fmla="*/ 34 h 524"/>
                    <a:gd name="T64" fmla="*/ 16 w 291"/>
                    <a:gd name="T65" fmla="*/ 35 h 524"/>
                    <a:gd name="T66" fmla="*/ 18 w 291"/>
                    <a:gd name="T67" fmla="*/ 36 h 524"/>
                    <a:gd name="T68" fmla="*/ 19 w 291"/>
                    <a:gd name="T69" fmla="*/ 37 h 524"/>
                    <a:gd name="T70" fmla="*/ 20 w 291"/>
                    <a:gd name="T71" fmla="*/ 37 h 524"/>
                    <a:gd name="T72" fmla="*/ 21 w 291"/>
                    <a:gd name="T73" fmla="*/ 36 h 524"/>
                    <a:gd name="T74" fmla="*/ 21 w 291"/>
                    <a:gd name="T75" fmla="*/ 35 h 524"/>
                    <a:gd name="T76" fmla="*/ 21 w 291"/>
                    <a:gd name="T77" fmla="*/ 34 h 524"/>
                    <a:gd name="T78" fmla="*/ 21 w 291"/>
                    <a:gd name="T79" fmla="*/ 33 h 524"/>
                    <a:gd name="T80" fmla="*/ 21 w 291"/>
                    <a:gd name="T81" fmla="*/ 32 h 524"/>
                    <a:gd name="T82" fmla="*/ 21 w 291"/>
                    <a:gd name="T83" fmla="*/ 30 h 524"/>
                    <a:gd name="T84" fmla="*/ 20 w 291"/>
                    <a:gd name="T85" fmla="*/ 29 h 524"/>
                    <a:gd name="T86" fmla="*/ 20 w 291"/>
                    <a:gd name="T87" fmla="*/ 28 h 524"/>
                    <a:gd name="T88" fmla="*/ 20 w 291"/>
                    <a:gd name="T89" fmla="*/ 26 h 524"/>
                    <a:gd name="T90" fmla="*/ 19 w 291"/>
                    <a:gd name="T91" fmla="*/ 25 h 524"/>
                    <a:gd name="T92" fmla="*/ 18 w 291"/>
                    <a:gd name="T93" fmla="*/ 23 h 524"/>
                    <a:gd name="T94" fmla="*/ 18 w 291"/>
                    <a:gd name="T95" fmla="*/ 22 h 524"/>
                    <a:gd name="T96" fmla="*/ 18 w 291"/>
                    <a:gd name="T97" fmla="*/ 20 h 524"/>
                    <a:gd name="T98" fmla="*/ 17 w 291"/>
                    <a:gd name="T99" fmla="*/ 18 h 524"/>
                    <a:gd name="T100" fmla="*/ 16 w 291"/>
                    <a:gd name="T101" fmla="*/ 17 h 524"/>
                    <a:gd name="T102" fmla="*/ 16 w 291"/>
                    <a:gd name="T103" fmla="*/ 15 h 524"/>
                    <a:gd name="T104" fmla="*/ 15 w 291"/>
                    <a:gd name="T105" fmla="*/ 14 h 524"/>
                    <a:gd name="T106" fmla="*/ 15 w 291"/>
                    <a:gd name="T107" fmla="*/ 12 h 524"/>
                    <a:gd name="T108" fmla="*/ 14 w 291"/>
                    <a:gd name="T109" fmla="*/ 10 h 524"/>
                    <a:gd name="T110" fmla="*/ 13 w 291"/>
                    <a:gd name="T111" fmla="*/ 9 h 524"/>
                    <a:gd name="T112" fmla="*/ 13 w 291"/>
                    <a:gd name="T113" fmla="*/ 8 h 524"/>
                    <a:gd name="T114" fmla="*/ 12 w 291"/>
                    <a:gd name="T115" fmla="*/ 6 h 524"/>
                    <a:gd name="T116" fmla="*/ 12 w 291"/>
                    <a:gd name="T117" fmla="*/ 5 h 524"/>
                    <a:gd name="T118" fmla="*/ 11 w 291"/>
                    <a:gd name="T119" fmla="*/ 4 h 524"/>
                    <a:gd name="T120" fmla="*/ 11 w 291"/>
                    <a:gd name="T121" fmla="*/ 3 h 524"/>
                    <a:gd name="T122" fmla="*/ 10 w 291"/>
                    <a:gd name="T123" fmla="*/ 1 h 524"/>
                    <a:gd name="T124" fmla="*/ 10 w 291"/>
                    <a:gd name="T125" fmla="*/ 1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91" h="524">
                      <a:moveTo>
                        <a:pt x="140" y="9"/>
                      </a:moveTo>
                      <a:lnTo>
                        <a:pt x="133" y="9"/>
                      </a:lnTo>
                      <a:lnTo>
                        <a:pt x="131" y="5"/>
                      </a:lnTo>
                      <a:lnTo>
                        <a:pt x="123" y="5"/>
                      </a:lnTo>
                      <a:lnTo>
                        <a:pt x="116" y="2"/>
                      </a:lnTo>
                      <a:lnTo>
                        <a:pt x="104" y="0"/>
                      </a:lnTo>
                      <a:lnTo>
                        <a:pt x="93" y="0"/>
                      </a:lnTo>
                      <a:lnTo>
                        <a:pt x="80" y="0"/>
                      </a:lnTo>
                      <a:lnTo>
                        <a:pt x="68" y="0"/>
                      </a:lnTo>
                      <a:lnTo>
                        <a:pt x="55" y="0"/>
                      </a:lnTo>
                      <a:lnTo>
                        <a:pt x="44" y="2"/>
                      </a:lnTo>
                      <a:lnTo>
                        <a:pt x="34" y="5"/>
                      </a:lnTo>
                      <a:lnTo>
                        <a:pt x="25" y="13"/>
                      </a:lnTo>
                      <a:lnTo>
                        <a:pt x="15" y="21"/>
                      </a:lnTo>
                      <a:lnTo>
                        <a:pt x="7" y="36"/>
                      </a:lnTo>
                      <a:lnTo>
                        <a:pt x="6" y="38"/>
                      </a:lnTo>
                      <a:lnTo>
                        <a:pt x="0" y="49"/>
                      </a:lnTo>
                      <a:lnTo>
                        <a:pt x="0" y="55"/>
                      </a:lnTo>
                      <a:lnTo>
                        <a:pt x="0" y="62"/>
                      </a:lnTo>
                      <a:lnTo>
                        <a:pt x="0" y="72"/>
                      </a:lnTo>
                      <a:lnTo>
                        <a:pt x="6" y="83"/>
                      </a:lnTo>
                      <a:lnTo>
                        <a:pt x="6" y="91"/>
                      </a:lnTo>
                      <a:lnTo>
                        <a:pt x="7" y="99"/>
                      </a:lnTo>
                      <a:lnTo>
                        <a:pt x="7" y="104"/>
                      </a:lnTo>
                      <a:lnTo>
                        <a:pt x="15" y="112"/>
                      </a:lnTo>
                      <a:lnTo>
                        <a:pt x="15" y="118"/>
                      </a:lnTo>
                      <a:lnTo>
                        <a:pt x="15" y="125"/>
                      </a:lnTo>
                      <a:lnTo>
                        <a:pt x="21" y="131"/>
                      </a:lnTo>
                      <a:lnTo>
                        <a:pt x="25" y="144"/>
                      </a:lnTo>
                      <a:lnTo>
                        <a:pt x="26" y="152"/>
                      </a:lnTo>
                      <a:lnTo>
                        <a:pt x="32" y="161"/>
                      </a:lnTo>
                      <a:lnTo>
                        <a:pt x="34" y="169"/>
                      </a:lnTo>
                      <a:lnTo>
                        <a:pt x="40" y="180"/>
                      </a:lnTo>
                      <a:lnTo>
                        <a:pt x="40" y="188"/>
                      </a:lnTo>
                      <a:lnTo>
                        <a:pt x="47" y="197"/>
                      </a:lnTo>
                      <a:lnTo>
                        <a:pt x="51" y="211"/>
                      </a:lnTo>
                      <a:lnTo>
                        <a:pt x="55" y="216"/>
                      </a:lnTo>
                      <a:lnTo>
                        <a:pt x="61" y="230"/>
                      </a:lnTo>
                      <a:lnTo>
                        <a:pt x="63" y="235"/>
                      </a:lnTo>
                      <a:lnTo>
                        <a:pt x="70" y="249"/>
                      </a:lnTo>
                      <a:lnTo>
                        <a:pt x="76" y="260"/>
                      </a:lnTo>
                      <a:lnTo>
                        <a:pt x="80" y="270"/>
                      </a:lnTo>
                      <a:lnTo>
                        <a:pt x="87" y="279"/>
                      </a:lnTo>
                      <a:lnTo>
                        <a:pt x="91" y="289"/>
                      </a:lnTo>
                      <a:lnTo>
                        <a:pt x="97" y="300"/>
                      </a:lnTo>
                      <a:lnTo>
                        <a:pt x="104" y="310"/>
                      </a:lnTo>
                      <a:lnTo>
                        <a:pt x="112" y="321"/>
                      </a:lnTo>
                      <a:lnTo>
                        <a:pt x="116" y="332"/>
                      </a:lnTo>
                      <a:lnTo>
                        <a:pt x="123" y="346"/>
                      </a:lnTo>
                      <a:lnTo>
                        <a:pt x="127" y="353"/>
                      </a:lnTo>
                      <a:lnTo>
                        <a:pt x="133" y="365"/>
                      </a:lnTo>
                      <a:lnTo>
                        <a:pt x="140" y="372"/>
                      </a:lnTo>
                      <a:lnTo>
                        <a:pt x="146" y="382"/>
                      </a:lnTo>
                      <a:lnTo>
                        <a:pt x="150" y="389"/>
                      </a:lnTo>
                      <a:lnTo>
                        <a:pt x="159" y="401"/>
                      </a:lnTo>
                      <a:lnTo>
                        <a:pt x="163" y="408"/>
                      </a:lnTo>
                      <a:lnTo>
                        <a:pt x="169" y="420"/>
                      </a:lnTo>
                      <a:lnTo>
                        <a:pt x="173" y="429"/>
                      </a:lnTo>
                      <a:lnTo>
                        <a:pt x="180" y="431"/>
                      </a:lnTo>
                      <a:lnTo>
                        <a:pt x="186" y="443"/>
                      </a:lnTo>
                      <a:lnTo>
                        <a:pt x="192" y="452"/>
                      </a:lnTo>
                      <a:lnTo>
                        <a:pt x="199" y="458"/>
                      </a:lnTo>
                      <a:lnTo>
                        <a:pt x="203" y="465"/>
                      </a:lnTo>
                      <a:lnTo>
                        <a:pt x="209" y="475"/>
                      </a:lnTo>
                      <a:lnTo>
                        <a:pt x="217" y="481"/>
                      </a:lnTo>
                      <a:lnTo>
                        <a:pt x="226" y="492"/>
                      </a:lnTo>
                      <a:lnTo>
                        <a:pt x="236" y="500"/>
                      </a:lnTo>
                      <a:lnTo>
                        <a:pt x="247" y="511"/>
                      </a:lnTo>
                      <a:lnTo>
                        <a:pt x="255" y="515"/>
                      </a:lnTo>
                      <a:lnTo>
                        <a:pt x="262" y="522"/>
                      </a:lnTo>
                      <a:lnTo>
                        <a:pt x="272" y="524"/>
                      </a:lnTo>
                      <a:lnTo>
                        <a:pt x="279" y="524"/>
                      </a:lnTo>
                      <a:lnTo>
                        <a:pt x="285" y="524"/>
                      </a:lnTo>
                      <a:lnTo>
                        <a:pt x="285" y="515"/>
                      </a:lnTo>
                      <a:lnTo>
                        <a:pt x="291" y="507"/>
                      </a:lnTo>
                      <a:lnTo>
                        <a:pt x="291" y="498"/>
                      </a:lnTo>
                      <a:lnTo>
                        <a:pt x="291" y="488"/>
                      </a:lnTo>
                      <a:lnTo>
                        <a:pt x="291" y="481"/>
                      </a:lnTo>
                      <a:lnTo>
                        <a:pt x="291" y="475"/>
                      </a:lnTo>
                      <a:lnTo>
                        <a:pt x="291" y="465"/>
                      </a:lnTo>
                      <a:lnTo>
                        <a:pt x="291" y="458"/>
                      </a:lnTo>
                      <a:lnTo>
                        <a:pt x="289" y="448"/>
                      </a:lnTo>
                      <a:lnTo>
                        <a:pt x="285" y="439"/>
                      </a:lnTo>
                      <a:lnTo>
                        <a:pt x="285" y="431"/>
                      </a:lnTo>
                      <a:lnTo>
                        <a:pt x="285" y="425"/>
                      </a:lnTo>
                      <a:lnTo>
                        <a:pt x="283" y="416"/>
                      </a:lnTo>
                      <a:lnTo>
                        <a:pt x="279" y="401"/>
                      </a:lnTo>
                      <a:lnTo>
                        <a:pt x="279" y="393"/>
                      </a:lnTo>
                      <a:lnTo>
                        <a:pt x="275" y="382"/>
                      </a:lnTo>
                      <a:lnTo>
                        <a:pt x="272" y="372"/>
                      </a:lnTo>
                      <a:lnTo>
                        <a:pt x="268" y="365"/>
                      </a:lnTo>
                      <a:lnTo>
                        <a:pt x="262" y="349"/>
                      </a:lnTo>
                      <a:lnTo>
                        <a:pt x="262" y="342"/>
                      </a:lnTo>
                      <a:lnTo>
                        <a:pt x="255" y="327"/>
                      </a:lnTo>
                      <a:lnTo>
                        <a:pt x="253" y="315"/>
                      </a:lnTo>
                      <a:lnTo>
                        <a:pt x="247" y="306"/>
                      </a:lnTo>
                      <a:lnTo>
                        <a:pt x="247" y="292"/>
                      </a:lnTo>
                      <a:lnTo>
                        <a:pt x="243" y="285"/>
                      </a:lnTo>
                      <a:lnTo>
                        <a:pt x="239" y="273"/>
                      </a:lnTo>
                      <a:lnTo>
                        <a:pt x="236" y="260"/>
                      </a:lnTo>
                      <a:lnTo>
                        <a:pt x="232" y="249"/>
                      </a:lnTo>
                      <a:lnTo>
                        <a:pt x="228" y="235"/>
                      </a:lnTo>
                      <a:lnTo>
                        <a:pt x="222" y="228"/>
                      </a:lnTo>
                      <a:lnTo>
                        <a:pt x="217" y="213"/>
                      </a:lnTo>
                      <a:lnTo>
                        <a:pt x="217" y="205"/>
                      </a:lnTo>
                      <a:lnTo>
                        <a:pt x="209" y="194"/>
                      </a:lnTo>
                      <a:lnTo>
                        <a:pt x="203" y="180"/>
                      </a:lnTo>
                      <a:lnTo>
                        <a:pt x="203" y="171"/>
                      </a:lnTo>
                      <a:lnTo>
                        <a:pt x="196" y="161"/>
                      </a:lnTo>
                      <a:lnTo>
                        <a:pt x="192" y="148"/>
                      </a:lnTo>
                      <a:lnTo>
                        <a:pt x="190" y="137"/>
                      </a:lnTo>
                      <a:lnTo>
                        <a:pt x="182" y="127"/>
                      </a:lnTo>
                      <a:lnTo>
                        <a:pt x="180" y="118"/>
                      </a:lnTo>
                      <a:lnTo>
                        <a:pt x="175" y="108"/>
                      </a:lnTo>
                      <a:lnTo>
                        <a:pt x="173" y="99"/>
                      </a:lnTo>
                      <a:lnTo>
                        <a:pt x="169" y="91"/>
                      </a:lnTo>
                      <a:lnTo>
                        <a:pt x="167" y="83"/>
                      </a:lnTo>
                      <a:lnTo>
                        <a:pt x="163" y="76"/>
                      </a:lnTo>
                      <a:lnTo>
                        <a:pt x="159" y="64"/>
                      </a:lnTo>
                      <a:lnTo>
                        <a:pt x="156" y="57"/>
                      </a:lnTo>
                      <a:lnTo>
                        <a:pt x="154" y="51"/>
                      </a:lnTo>
                      <a:lnTo>
                        <a:pt x="146" y="38"/>
                      </a:lnTo>
                      <a:lnTo>
                        <a:pt x="146" y="28"/>
                      </a:lnTo>
                      <a:lnTo>
                        <a:pt x="140" y="21"/>
                      </a:lnTo>
                      <a:lnTo>
                        <a:pt x="140" y="13"/>
                      </a:lnTo>
                      <a:lnTo>
                        <a:pt x="140" y="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1064" name="Text Box 104"/>
              <p:cNvSpPr txBox="1">
                <a:spLocks noChangeArrowheads="1"/>
              </p:cNvSpPr>
              <p:nvPr/>
            </p:nvSpPr>
            <p:spPr bwMode="auto">
              <a:xfrm>
                <a:off x="3024" y="3576"/>
                <a:ext cx="6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n-US" sz="1000" b="1">
                    <a:solidFill>
                      <a:schemeClr val="bg2"/>
                    </a:solidFill>
                    <a:effectLst>
                      <a:outerShdw blurRad="38100" dist="38100" dir="2700000" algn="tl">
                        <a:srgbClr val="FFFFFF"/>
                      </a:outerShdw>
                    </a:effectLst>
                    <a:latin typeface="Times"/>
                    <a:cs typeface="Arial" charset="0"/>
                  </a:rPr>
                  <a:t>CT Time server</a:t>
                </a:r>
              </a:p>
            </p:txBody>
          </p:sp>
        </p:grpSp>
      </p:grpSp>
      <p:sp>
        <p:nvSpPr>
          <p:cNvPr id="33827" name="Freeform 105"/>
          <p:cNvSpPr>
            <a:spLocks/>
          </p:cNvSpPr>
          <p:nvPr/>
        </p:nvSpPr>
        <p:spPr bwMode="auto">
          <a:xfrm>
            <a:off x="3121025" y="3460750"/>
            <a:ext cx="1092200" cy="2054225"/>
          </a:xfrm>
          <a:custGeom>
            <a:avLst/>
            <a:gdLst>
              <a:gd name="T0" fmla="*/ 1092200 w 807"/>
              <a:gd name="T1" fmla="*/ 0 h 1294"/>
              <a:gd name="T2" fmla="*/ 0 w 807"/>
              <a:gd name="T3" fmla="*/ 7938 h 1294"/>
              <a:gd name="T4" fmla="*/ 0 w 807"/>
              <a:gd name="T5" fmla="*/ 2054225 h 1294"/>
              <a:gd name="T6" fmla="*/ 358653 w 807"/>
              <a:gd name="T7" fmla="*/ 2054225 h 12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7" h="1294">
                <a:moveTo>
                  <a:pt x="807" y="0"/>
                </a:moveTo>
                <a:lnTo>
                  <a:pt x="0" y="5"/>
                </a:lnTo>
                <a:lnTo>
                  <a:pt x="0" y="1294"/>
                </a:lnTo>
                <a:lnTo>
                  <a:pt x="265" y="1294"/>
                </a:lnTo>
              </a:path>
            </a:pathLst>
          </a:custGeom>
          <a:noFill/>
          <a:ln w="57150" cmpd="sng">
            <a:solidFill>
              <a:srgbClr val="FF66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8" name="Line 107"/>
          <p:cNvSpPr>
            <a:spLocks noChangeShapeType="1"/>
          </p:cNvSpPr>
          <p:nvPr/>
        </p:nvSpPr>
        <p:spPr bwMode="auto">
          <a:xfrm>
            <a:off x="4416425" y="5564188"/>
            <a:ext cx="388938" cy="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8" name="Text Box 108"/>
          <p:cNvSpPr txBox="1">
            <a:spLocks noChangeArrowheads="1"/>
          </p:cNvSpPr>
          <p:nvPr/>
        </p:nvSpPr>
        <p:spPr bwMode="auto">
          <a:xfrm>
            <a:off x="4292600" y="5356225"/>
            <a:ext cx="654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en-US" sz="1000">
                <a:solidFill>
                  <a:srgbClr val="FF6600"/>
                </a:solidFill>
                <a:effectLst>
                  <a:outerShdw blurRad="38100" dist="38100" dir="2700000" algn="tl">
                    <a:srgbClr val="000000"/>
                  </a:outerShdw>
                </a:effectLst>
                <a:latin typeface="GE Inspira" pitchFamily="34" charset="0"/>
                <a:cs typeface="Arial" charset="0"/>
              </a:rPr>
              <a:t>Maintain</a:t>
            </a:r>
          </a:p>
          <a:p>
            <a:pPr algn="ctr" eaLnBrk="0" hangingPunct="0">
              <a:defRPr/>
            </a:pPr>
            <a:r>
              <a:rPr lang="en-US" sz="1000">
                <a:solidFill>
                  <a:srgbClr val="FF6600"/>
                </a:solidFill>
                <a:effectLst>
                  <a:outerShdw blurRad="38100" dist="38100" dir="2700000" algn="tl">
                    <a:srgbClr val="000000"/>
                  </a:outerShdw>
                </a:effectLst>
                <a:latin typeface="GE Inspira" pitchFamily="34" charset="0"/>
                <a:cs typeface="Arial" charset="0"/>
              </a:rPr>
              <a:t>Time</a:t>
            </a:r>
          </a:p>
        </p:txBody>
      </p:sp>
      <p:sp>
        <p:nvSpPr>
          <p:cNvPr id="33830" name="Line 109"/>
          <p:cNvSpPr>
            <a:spLocks noChangeShapeType="1"/>
          </p:cNvSpPr>
          <p:nvPr/>
        </p:nvSpPr>
        <p:spPr bwMode="auto">
          <a:xfrm flipH="1">
            <a:off x="5864225" y="4972050"/>
            <a:ext cx="817563" cy="53975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0" name="Text Box 110"/>
          <p:cNvSpPr txBox="1">
            <a:spLocks noChangeArrowheads="1"/>
          </p:cNvSpPr>
          <p:nvPr/>
        </p:nvSpPr>
        <p:spPr bwMode="auto">
          <a:xfrm>
            <a:off x="5854700" y="5203825"/>
            <a:ext cx="654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en-US" sz="1000">
                <a:solidFill>
                  <a:srgbClr val="FF6600"/>
                </a:solidFill>
                <a:effectLst>
                  <a:outerShdw blurRad="38100" dist="38100" dir="2700000" algn="tl">
                    <a:srgbClr val="000000"/>
                  </a:outerShdw>
                </a:effectLst>
                <a:latin typeface="GE Inspira" pitchFamily="34" charset="0"/>
                <a:cs typeface="Arial" charset="0"/>
              </a:rPr>
              <a:t>Maintain</a:t>
            </a:r>
          </a:p>
          <a:p>
            <a:pPr algn="ctr" eaLnBrk="0" hangingPunct="0">
              <a:defRPr/>
            </a:pPr>
            <a:r>
              <a:rPr lang="en-US" sz="1000">
                <a:solidFill>
                  <a:srgbClr val="FF6600"/>
                </a:solidFill>
                <a:effectLst>
                  <a:outerShdw blurRad="38100" dist="38100" dir="2700000" algn="tl">
                    <a:srgbClr val="000000"/>
                  </a:outerShdw>
                </a:effectLst>
                <a:latin typeface="GE Inspira" pitchFamily="34" charset="0"/>
                <a:cs typeface="Arial" charset="0"/>
              </a:rPr>
              <a:t>Time</a:t>
            </a:r>
          </a:p>
        </p:txBody>
      </p:sp>
      <p:sp>
        <p:nvSpPr>
          <p:cNvPr id="33832" name="Freeform 111"/>
          <p:cNvSpPr>
            <a:spLocks/>
          </p:cNvSpPr>
          <p:nvPr/>
        </p:nvSpPr>
        <p:spPr bwMode="auto">
          <a:xfrm>
            <a:off x="4546600" y="3803650"/>
            <a:ext cx="987425" cy="1377950"/>
          </a:xfrm>
          <a:custGeom>
            <a:avLst/>
            <a:gdLst>
              <a:gd name="T0" fmla="*/ 2032 w 486"/>
              <a:gd name="T1" fmla="*/ 0 h 868"/>
              <a:gd name="T2" fmla="*/ 0 w 486"/>
              <a:gd name="T3" fmla="*/ 742950 h 868"/>
              <a:gd name="T4" fmla="*/ 812695 w 486"/>
              <a:gd name="T5" fmla="*/ 831850 h 868"/>
              <a:gd name="T6" fmla="*/ 987425 w 486"/>
              <a:gd name="T7" fmla="*/ 1377950 h 8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6" h="868">
                <a:moveTo>
                  <a:pt x="1" y="0"/>
                </a:moveTo>
                <a:lnTo>
                  <a:pt x="0" y="468"/>
                </a:lnTo>
                <a:lnTo>
                  <a:pt x="400" y="524"/>
                </a:lnTo>
                <a:lnTo>
                  <a:pt x="486" y="868"/>
                </a:lnTo>
              </a:path>
            </a:pathLst>
          </a:custGeom>
          <a:noFill/>
          <a:ln w="9525">
            <a:solidFill>
              <a:srgbClr val="FF66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3" name="Freeform 112"/>
          <p:cNvSpPr>
            <a:spLocks/>
          </p:cNvSpPr>
          <p:nvPr/>
        </p:nvSpPr>
        <p:spPr bwMode="auto">
          <a:xfrm>
            <a:off x="1600200" y="4751388"/>
            <a:ext cx="969963" cy="658812"/>
          </a:xfrm>
          <a:custGeom>
            <a:avLst/>
            <a:gdLst>
              <a:gd name="T0" fmla="*/ 969963 w 1430"/>
              <a:gd name="T1" fmla="*/ 0 h 741"/>
              <a:gd name="T2" fmla="*/ 967928 w 1430"/>
              <a:gd name="T3" fmla="*/ 658812 h 741"/>
              <a:gd name="T4" fmla="*/ 0 w 1430"/>
              <a:gd name="T5" fmla="*/ 658812 h 741"/>
              <a:gd name="T6" fmla="*/ 0 w 1430"/>
              <a:gd name="T7" fmla="*/ 572571 h 7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0" h="741">
                <a:moveTo>
                  <a:pt x="1430" y="0"/>
                </a:moveTo>
                <a:lnTo>
                  <a:pt x="1427" y="741"/>
                </a:lnTo>
                <a:lnTo>
                  <a:pt x="0" y="741"/>
                </a:lnTo>
                <a:lnTo>
                  <a:pt x="0" y="644"/>
                </a:lnTo>
              </a:path>
            </a:pathLst>
          </a:custGeom>
          <a:noFill/>
          <a:ln w="57150" cmpd="sng">
            <a:solidFill>
              <a:srgbClr val="FF66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3834" name="Group 113"/>
          <p:cNvGrpSpPr>
            <a:grpSpLocks/>
          </p:cNvGrpSpPr>
          <p:nvPr/>
        </p:nvGrpSpPr>
        <p:grpSpPr bwMode="auto">
          <a:xfrm>
            <a:off x="2463800" y="4762500"/>
            <a:ext cx="3009900" cy="419100"/>
            <a:chOff x="1552" y="3000"/>
            <a:chExt cx="1728" cy="264"/>
          </a:xfrm>
        </p:grpSpPr>
        <p:sp>
          <p:nvSpPr>
            <p:cNvPr id="33908" name="Line 114"/>
            <p:cNvSpPr>
              <a:spLocks noChangeShapeType="1"/>
            </p:cNvSpPr>
            <p:nvPr/>
          </p:nvSpPr>
          <p:spPr bwMode="auto">
            <a:xfrm>
              <a:off x="1848" y="3184"/>
              <a:ext cx="1280"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09" name="Line 115"/>
            <p:cNvSpPr>
              <a:spLocks noChangeShapeType="1"/>
            </p:cNvSpPr>
            <p:nvPr/>
          </p:nvSpPr>
          <p:spPr bwMode="auto">
            <a:xfrm flipH="1" flipV="1">
              <a:off x="1552" y="3000"/>
              <a:ext cx="304" cy="18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10" name="Line 116"/>
            <p:cNvSpPr>
              <a:spLocks noChangeShapeType="1"/>
            </p:cNvSpPr>
            <p:nvPr/>
          </p:nvSpPr>
          <p:spPr bwMode="auto">
            <a:xfrm>
              <a:off x="3120" y="3176"/>
              <a:ext cx="160" cy="88"/>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1077" name="Text Box 117"/>
          <p:cNvSpPr txBox="1">
            <a:spLocks noChangeArrowheads="1"/>
          </p:cNvSpPr>
          <p:nvPr/>
        </p:nvSpPr>
        <p:spPr bwMode="auto">
          <a:xfrm>
            <a:off x="5072063" y="4837113"/>
            <a:ext cx="11001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defRPr/>
            </a:pPr>
            <a:r>
              <a:rPr lang="en-US" sz="1000">
                <a:solidFill>
                  <a:srgbClr val="FF6600"/>
                </a:solidFill>
                <a:effectLst>
                  <a:outerShdw blurRad="38100" dist="38100" dir="2700000" algn="tl">
                    <a:srgbClr val="000000"/>
                  </a:outerShdw>
                </a:effectLst>
                <a:latin typeface="GE Inspira" pitchFamily="34" charset="0"/>
                <a:cs typeface="Arial" charset="0"/>
              </a:rPr>
              <a:t>Maintain Time</a:t>
            </a:r>
          </a:p>
        </p:txBody>
      </p:sp>
      <p:sp>
        <p:nvSpPr>
          <p:cNvPr id="33836" name="Text Box 118"/>
          <p:cNvSpPr txBox="1">
            <a:spLocks noChangeArrowheads="1"/>
          </p:cNvSpPr>
          <p:nvPr/>
        </p:nvSpPr>
        <p:spPr bwMode="auto">
          <a:xfrm>
            <a:off x="7154863" y="4732338"/>
            <a:ext cx="15065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000" b="1">
                <a:solidFill>
                  <a:schemeClr val="bg2"/>
                </a:solidFill>
                <a:latin typeface="GE Inspira" pitchFamily="34" charset="0"/>
              </a:rPr>
              <a:t>Provide &amp; Register Docs</a:t>
            </a:r>
          </a:p>
        </p:txBody>
      </p:sp>
      <p:grpSp>
        <p:nvGrpSpPr>
          <p:cNvPr id="33837" name="Group 119"/>
          <p:cNvGrpSpPr>
            <a:grpSpLocks/>
          </p:cNvGrpSpPr>
          <p:nvPr/>
        </p:nvGrpSpPr>
        <p:grpSpPr bwMode="auto">
          <a:xfrm>
            <a:off x="2705100" y="1955800"/>
            <a:ext cx="2895600" cy="3225800"/>
            <a:chOff x="1680" y="1232"/>
            <a:chExt cx="1969" cy="2032"/>
          </a:xfrm>
        </p:grpSpPr>
        <p:sp>
          <p:nvSpPr>
            <p:cNvPr id="33906" name="Line 120"/>
            <p:cNvSpPr>
              <a:spLocks noChangeShapeType="1"/>
            </p:cNvSpPr>
            <p:nvPr/>
          </p:nvSpPr>
          <p:spPr bwMode="auto">
            <a:xfrm>
              <a:off x="1680" y="1240"/>
              <a:ext cx="1969" cy="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907" name="Line 121"/>
            <p:cNvSpPr>
              <a:spLocks noChangeShapeType="1"/>
            </p:cNvSpPr>
            <p:nvPr/>
          </p:nvSpPr>
          <p:spPr bwMode="auto">
            <a:xfrm>
              <a:off x="3640" y="1232"/>
              <a:ext cx="8" cy="2032"/>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838" name="Group 123"/>
          <p:cNvGrpSpPr>
            <a:grpSpLocks/>
          </p:cNvGrpSpPr>
          <p:nvPr/>
        </p:nvGrpSpPr>
        <p:grpSpPr bwMode="auto">
          <a:xfrm>
            <a:off x="2286000" y="2870200"/>
            <a:ext cx="4765675" cy="2082800"/>
            <a:chOff x="1440" y="1808"/>
            <a:chExt cx="3002" cy="1312"/>
          </a:xfrm>
        </p:grpSpPr>
        <p:pic>
          <p:nvPicPr>
            <p:cNvPr id="33902" name="Picture 124" descr="BS00103_"/>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68" y="2573"/>
              <a:ext cx="474"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03" name="Picture 125" descr="BS00103_"/>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40" y="1904"/>
              <a:ext cx="474"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904" name="Text Box 126"/>
            <p:cNvSpPr txBox="1">
              <a:spLocks noChangeArrowheads="1"/>
            </p:cNvSpPr>
            <p:nvPr/>
          </p:nvSpPr>
          <p:spPr bwMode="auto">
            <a:xfrm>
              <a:off x="1734" y="1808"/>
              <a:ext cx="68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200" b="1">
                  <a:solidFill>
                    <a:schemeClr val="bg2"/>
                  </a:solidFill>
                  <a:latin typeface="GE Inspira" pitchFamily="34" charset="0"/>
                </a:rPr>
                <a:t>XDS Document Repository</a:t>
              </a:r>
            </a:p>
          </p:txBody>
        </p:sp>
        <p:sp>
          <p:nvSpPr>
            <p:cNvPr id="33905" name="Text Box 127"/>
            <p:cNvSpPr txBox="1">
              <a:spLocks noChangeArrowheads="1"/>
            </p:cNvSpPr>
            <p:nvPr/>
          </p:nvSpPr>
          <p:spPr bwMode="auto">
            <a:xfrm>
              <a:off x="3408" y="2320"/>
              <a:ext cx="63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a:r>
                <a:rPr lang="en-US" sz="1200" b="1">
                  <a:solidFill>
                    <a:schemeClr val="bg2"/>
                  </a:solidFill>
                  <a:latin typeface="GE Inspira" pitchFamily="34" charset="0"/>
                </a:rPr>
                <a:t>XDS</a:t>
              </a:r>
              <a:br>
                <a:rPr lang="en-US" sz="1200" b="1">
                  <a:solidFill>
                    <a:schemeClr val="bg2"/>
                  </a:solidFill>
                  <a:latin typeface="GE Inspira" pitchFamily="34" charset="0"/>
                </a:rPr>
              </a:br>
              <a:r>
                <a:rPr lang="en-US" sz="1200" b="1">
                  <a:solidFill>
                    <a:schemeClr val="bg2"/>
                  </a:solidFill>
                  <a:latin typeface="GE Inspira" pitchFamily="34" charset="0"/>
                </a:rPr>
                <a:t>Document Repository</a:t>
              </a:r>
            </a:p>
          </p:txBody>
        </p:sp>
      </p:grpSp>
      <p:grpSp>
        <p:nvGrpSpPr>
          <p:cNvPr id="33839" name="Group 128"/>
          <p:cNvGrpSpPr>
            <a:grpSpLocks/>
          </p:cNvGrpSpPr>
          <p:nvPr/>
        </p:nvGrpSpPr>
        <p:grpSpPr bwMode="auto">
          <a:xfrm>
            <a:off x="501650" y="4876800"/>
            <a:ext cx="1174750" cy="752475"/>
            <a:chOff x="0" y="3700"/>
            <a:chExt cx="740" cy="474"/>
          </a:xfrm>
        </p:grpSpPr>
        <p:grpSp>
          <p:nvGrpSpPr>
            <p:cNvPr id="33874" name="Group 129"/>
            <p:cNvGrpSpPr>
              <a:grpSpLocks/>
            </p:cNvGrpSpPr>
            <p:nvPr/>
          </p:nvGrpSpPr>
          <p:grpSpPr bwMode="auto">
            <a:xfrm>
              <a:off x="25" y="3700"/>
              <a:ext cx="666" cy="450"/>
              <a:chOff x="2121" y="3264"/>
              <a:chExt cx="666" cy="450"/>
            </a:xfrm>
          </p:grpSpPr>
          <p:sp>
            <p:nvSpPr>
              <p:cNvPr id="33876" name="AutoShape 130"/>
              <p:cNvSpPr>
                <a:spLocks noChangeArrowheads="1"/>
              </p:cNvSpPr>
              <p:nvPr/>
            </p:nvSpPr>
            <p:spPr bwMode="auto">
              <a:xfrm>
                <a:off x="2121" y="3264"/>
                <a:ext cx="666" cy="450"/>
              </a:xfrm>
              <a:prstGeom prst="roundRect">
                <a:avLst>
                  <a:gd name="adj" fmla="val 16667"/>
                </a:avLst>
              </a:prstGeom>
              <a:solidFill>
                <a:srgbClr val="8A9BD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chemeClr val="bg2"/>
                  </a:solidFill>
                  <a:latin typeface="Times" pitchFamily="18" charset="0"/>
                </a:endParaRPr>
              </a:p>
            </p:txBody>
          </p:sp>
          <p:pic>
            <p:nvPicPr>
              <p:cNvPr id="33877" name="Picture 131" descr="BD18218_"/>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219" y="3287"/>
                <a:ext cx="19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878" name="Group 132"/>
              <p:cNvGrpSpPr>
                <a:grpSpLocks/>
              </p:cNvGrpSpPr>
              <p:nvPr/>
            </p:nvGrpSpPr>
            <p:grpSpPr bwMode="auto">
              <a:xfrm>
                <a:off x="2478" y="3269"/>
                <a:ext cx="206" cy="267"/>
                <a:chOff x="2558" y="1674"/>
                <a:chExt cx="625" cy="924"/>
              </a:xfrm>
            </p:grpSpPr>
            <p:pic>
              <p:nvPicPr>
                <p:cNvPr id="33879" name="Picture 133" descr="j015161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655" y="2067"/>
                  <a:ext cx="433" cy="4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3880" name="Line 134"/>
                <p:cNvSpPr>
                  <a:spLocks noChangeShapeType="1"/>
                </p:cNvSpPr>
                <p:nvPr/>
              </p:nvSpPr>
              <p:spPr bwMode="auto">
                <a:xfrm>
                  <a:off x="2879" y="1674"/>
                  <a:ext cx="0" cy="394"/>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1" name="Rectangle 135"/>
                <p:cNvSpPr>
                  <a:spLocks noChangeArrowheads="1"/>
                </p:cNvSpPr>
                <p:nvPr/>
              </p:nvSpPr>
              <p:spPr bwMode="auto">
                <a:xfrm>
                  <a:off x="2558" y="1786"/>
                  <a:ext cx="625" cy="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882" name="Rectangle 136"/>
                <p:cNvSpPr>
                  <a:spLocks noChangeArrowheads="1"/>
                </p:cNvSpPr>
                <p:nvPr/>
              </p:nvSpPr>
              <p:spPr bwMode="auto">
                <a:xfrm>
                  <a:off x="2602" y="1824"/>
                  <a:ext cx="538" cy="714"/>
                </a:xfrm>
                <a:prstGeom prst="rect">
                  <a:avLst/>
                </a:prstGeom>
                <a:solidFill>
                  <a:srgbClr val="DBDD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883" name="Freeform 137"/>
                <p:cNvSpPr>
                  <a:spLocks/>
                </p:cNvSpPr>
                <p:nvPr/>
              </p:nvSpPr>
              <p:spPr bwMode="auto">
                <a:xfrm>
                  <a:off x="2798" y="1839"/>
                  <a:ext cx="55" cy="53"/>
                </a:xfrm>
                <a:custGeom>
                  <a:avLst/>
                  <a:gdLst>
                    <a:gd name="T0" fmla="*/ 27 w 109"/>
                    <a:gd name="T1" fmla="*/ 53 h 105"/>
                    <a:gd name="T2" fmla="*/ 33 w 109"/>
                    <a:gd name="T3" fmla="*/ 52 h 105"/>
                    <a:gd name="T4" fmla="*/ 38 w 109"/>
                    <a:gd name="T5" fmla="*/ 51 h 105"/>
                    <a:gd name="T6" fmla="*/ 43 w 109"/>
                    <a:gd name="T7" fmla="*/ 48 h 105"/>
                    <a:gd name="T8" fmla="*/ 47 w 109"/>
                    <a:gd name="T9" fmla="*/ 45 h 105"/>
                    <a:gd name="T10" fmla="*/ 50 w 109"/>
                    <a:gd name="T11" fmla="*/ 41 h 105"/>
                    <a:gd name="T12" fmla="*/ 53 w 109"/>
                    <a:gd name="T13" fmla="*/ 37 h 105"/>
                    <a:gd name="T14" fmla="*/ 54 w 109"/>
                    <a:gd name="T15" fmla="*/ 32 h 105"/>
                    <a:gd name="T16" fmla="*/ 55 w 109"/>
                    <a:gd name="T17" fmla="*/ 27 h 105"/>
                    <a:gd name="T18" fmla="*/ 54 w 109"/>
                    <a:gd name="T19" fmla="*/ 22 h 105"/>
                    <a:gd name="T20" fmla="*/ 53 w 109"/>
                    <a:gd name="T21" fmla="*/ 17 h 105"/>
                    <a:gd name="T22" fmla="*/ 50 w 109"/>
                    <a:gd name="T23" fmla="*/ 12 h 105"/>
                    <a:gd name="T24" fmla="*/ 47 w 109"/>
                    <a:gd name="T25" fmla="*/ 8 h 105"/>
                    <a:gd name="T26" fmla="*/ 43 w 109"/>
                    <a:gd name="T27" fmla="*/ 5 h 105"/>
                    <a:gd name="T28" fmla="*/ 38 w 109"/>
                    <a:gd name="T29" fmla="*/ 3 h 105"/>
                    <a:gd name="T30" fmla="*/ 33 w 109"/>
                    <a:gd name="T31" fmla="*/ 1 h 105"/>
                    <a:gd name="T32" fmla="*/ 27 w 109"/>
                    <a:gd name="T33" fmla="*/ 0 h 105"/>
                    <a:gd name="T34" fmla="*/ 22 w 109"/>
                    <a:gd name="T35" fmla="*/ 1 h 105"/>
                    <a:gd name="T36" fmla="*/ 17 w 109"/>
                    <a:gd name="T37" fmla="*/ 3 h 105"/>
                    <a:gd name="T38" fmla="*/ 12 w 109"/>
                    <a:gd name="T39" fmla="*/ 5 h 105"/>
                    <a:gd name="T40" fmla="*/ 8 w 109"/>
                    <a:gd name="T41" fmla="*/ 8 h 105"/>
                    <a:gd name="T42" fmla="*/ 5 w 109"/>
                    <a:gd name="T43" fmla="*/ 12 h 105"/>
                    <a:gd name="T44" fmla="*/ 3 w 109"/>
                    <a:gd name="T45" fmla="*/ 17 h 105"/>
                    <a:gd name="T46" fmla="*/ 1 w 109"/>
                    <a:gd name="T47" fmla="*/ 22 h 105"/>
                    <a:gd name="T48" fmla="*/ 0 w 109"/>
                    <a:gd name="T49" fmla="*/ 27 h 105"/>
                    <a:gd name="T50" fmla="*/ 1 w 109"/>
                    <a:gd name="T51" fmla="*/ 32 h 105"/>
                    <a:gd name="T52" fmla="*/ 3 w 109"/>
                    <a:gd name="T53" fmla="*/ 37 h 105"/>
                    <a:gd name="T54" fmla="*/ 5 w 109"/>
                    <a:gd name="T55" fmla="*/ 41 h 105"/>
                    <a:gd name="T56" fmla="*/ 8 w 109"/>
                    <a:gd name="T57" fmla="*/ 45 h 105"/>
                    <a:gd name="T58" fmla="*/ 12 w 109"/>
                    <a:gd name="T59" fmla="*/ 48 h 105"/>
                    <a:gd name="T60" fmla="*/ 17 w 109"/>
                    <a:gd name="T61" fmla="*/ 51 h 105"/>
                    <a:gd name="T62" fmla="*/ 22 w 109"/>
                    <a:gd name="T63" fmla="*/ 52 h 105"/>
                    <a:gd name="T64" fmla="*/ 27 w 109"/>
                    <a:gd name="T65" fmla="*/ 53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5">
                      <a:moveTo>
                        <a:pt x="54" y="105"/>
                      </a:moveTo>
                      <a:lnTo>
                        <a:pt x="66" y="104"/>
                      </a:lnTo>
                      <a:lnTo>
                        <a:pt x="76" y="101"/>
                      </a:lnTo>
                      <a:lnTo>
                        <a:pt x="85" y="96"/>
                      </a:lnTo>
                      <a:lnTo>
                        <a:pt x="93" y="90"/>
                      </a:lnTo>
                      <a:lnTo>
                        <a:pt x="100" y="82"/>
                      </a:lnTo>
                      <a:lnTo>
                        <a:pt x="105" y="74"/>
                      </a:lnTo>
                      <a:lnTo>
                        <a:pt x="108" y="64"/>
                      </a:lnTo>
                      <a:lnTo>
                        <a:pt x="109" y="53"/>
                      </a:lnTo>
                      <a:lnTo>
                        <a:pt x="108" y="43"/>
                      </a:lnTo>
                      <a:lnTo>
                        <a:pt x="105" y="33"/>
                      </a:lnTo>
                      <a:lnTo>
                        <a:pt x="100" y="23"/>
                      </a:lnTo>
                      <a:lnTo>
                        <a:pt x="93" y="16"/>
                      </a:lnTo>
                      <a:lnTo>
                        <a:pt x="85" y="10"/>
                      </a:lnTo>
                      <a:lnTo>
                        <a:pt x="76" y="5"/>
                      </a:lnTo>
                      <a:lnTo>
                        <a:pt x="66" y="1"/>
                      </a:lnTo>
                      <a:lnTo>
                        <a:pt x="54" y="0"/>
                      </a:lnTo>
                      <a:lnTo>
                        <a:pt x="44" y="1"/>
                      </a:lnTo>
                      <a:lnTo>
                        <a:pt x="33" y="5"/>
                      </a:lnTo>
                      <a:lnTo>
                        <a:pt x="24" y="10"/>
                      </a:lnTo>
                      <a:lnTo>
                        <a:pt x="16" y="16"/>
                      </a:lnTo>
                      <a:lnTo>
                        <a:pt x="9" y="23"/>
                      </a:lnTo>
                      <a:lnTo>
                        <a:pt x="5" y="33"/>
                      </a:lnTo>
                      <a:lnTo>
                        <a:pt x="1" y="43"/>
                      </a:lnTo>
                      <a:lnTo>
                        <a:pt x="0" y="53"/>
                      </a:lnTo>
                      <a:lnTo>
                        <a:pt x="1" y="64"/>
                      </a:lnTo>
                      <a:lnTo>
                        <a:pt x="5" y="74"/>
                      </a:lnTo>
                      <a:lnTo>
                        <a:pt x="9" y="82"/>
                      </a:lnTo>
                      <a:lnTo>
                        <a:pt x="16" y="90"/>
                      </a:lnTo>
                      <a:lnTo>
                        <a:pt x="24" y="96"/>
                      </a:lnTo>
                      <a:lnTo>
                        <a:pt x="33" y="101"/>
                      </a:lnTo>
                      <a:lnTo>
                        <a:pt x="44" y="104"/>
                      </a:lnTo>
                      <a:lnTo>
                        <a:pt x="54"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4" name="Freeform 138"/>
                <p:cNvSpPr>
                  <a:spLocks/>
                </p:cNvSpPr>
                <p:nvPr/>
              </p:nvSpPr>
              <p:spPr bwMode="auto">
                <a:xfrm>
                  <a:off x="2617" y="1840"/>
                  <a:ext cx="54" cy="52"/>
                </a:xfrm>
                <a:custGeom>
                  <a:avLst/>
                  <a:gdLst>
                    <a:gd name="T0" fmla="*/ 27 w 109"/>
                    <a:gd name="T1" fmla="*/ 52 h 105"/>
                    <a:gd name="T2" fmla="*/ 33 w 109"/>
                    <a:gd name="T3" fmla="*/ 52 h 105"/>
                    <a:gd name="T4" fmla="*/ 38 w 109"/>
                    <a:gd name="T5" fmla="*/ 50 h 105"/>
                    <a:gd name="T6" fmla="*/ 42 w 109"/>
                    <a:gd name="T7" fmla="*/ 48 h 105"/>
                    <a:gd name="T8" fmla="*/ 46 w 109"/>
                    <a:gd name="T9" fmla="*/ 44 h 105"/>
                    <a:gd name="T10" fmla="*/ 50 w 109"/>
                    <a:gd name="T11" fmla="*/ 41 h 105"/>
                    <a:gd name="T12" fmla="*/ 52 w 109"/>
                    <a:gd name="T13" fmla="*/ 36 h 105"/>
                    <a:gd name="T14" fmla="*/ 54 w 109"/>
                    <a:gd name="T15" fmla="*/ 31 h 105"/>
                    <a:gd name="T16" fmla="*/ 54 w 109"/>
                    <a:gd name="T17" fmla="*/ 26 h 105"/>
                    <a:gd name="T18" fmla="*/ 54 w 109"/>
                    <a:gd name="T19" fmla="*/ 21 h 105"/>
                    <a:gd name="T20" fmla="*/ 52 w 109"/>
                    <a:gd name="T21" fmla="*/ 16 h 105"/>
                    <a:gd name="T22" fmla="*/ 50 w 109"/>
                    <a:gd name="T23" fmla="*/ 11 h 105"/>
                    <a:gd name="T24" fmla="*/ 46 w 109"/>
                    <a:gd name="T25" fmla="*/ 7 h 105"/>
                    <a:gd name="T26" fmla="*/ 42 w 109"/>
                    <a:gd name="T27" fmla="*/ 5 h 105"/>
                    <a:gd name="T28" fmla="*/ 38 w 109"/>
                    <a:gd name="T29" fmla="*/ 2 h 105"/>
                    <a:gd name="T30" fmla="*/ 33 w 109"/>
                    <a:gd name="T31" fmla="*/ 1 h 105"/>
                    <a:gd name="T32" fmla="*/ 27 w 109"/>
                    <a:gd name="T33" fmla="*/ 0 h 105"/>
                    <a:gd name="T34" fmla="*/ 22 w 109"/>
                    <a:gd name="T35" fmla="*/ 1 h 105"/>
                    <a:gd name="T36" fmla="*/ 17 w 109"/>
                    <a:gd name="T37" fmla="*/ 2 h 105"/>
                    <a:gd name="T38" fmla="*/ 12 w 109"/>
                    <a:gd name="T39" fmla="*/ 5 h 105"/>
                    <a:gd name="T40" fmla="*/ 8 w 109"/>
                    <a:gd name="T41" fmla="*/ 7 h 105"/>
                    <a:gd name="T42" fmla="*/ 4 w 109"/>
                    <a:gd name="T43" fmla="*/ 11 h 105"/>
                    <a:gd name="T44" fmla="*/ 2 w 109"/>
                    <a:gd name="T45" fmla="*/ 16 h 105"/>
                    <a:gd name="T46" fmla="*/ 0 w 109"/>
                    <a:gd name="T47" fmla="*/ 21 h 105"/>
                    <a:gd name="T48" fmla="*/ 0 w 109"/>
                    <a:gd name="T49" fmla="*/ 26 h 105"/>
                    <a:gd name="T50" fmla="*/ 0 w 109"/>
                    <a:gd name="T51" fmla="*/ 31 h 105"/>
                    <a:gd name="T52" fmla="*/ 2 w 109"/>
                    <a:gd name="T53" fmla="*/ 36 h 105"/>
                    <a:gd name="T54" fmla="*/ 4 w 109"/>
                    <a:gd name="T55" fmla="*/ 41 h 105"/>
                    <a:gd name="T56" fmla="*/ 8 w 109"/>
                    <a:gd name="T57" fmla="*/ 44 h 105"/>
                    <a:gd name="T58" fmla="*/ 12 w 109"/>
                    <a:gd name="T59" fmla="*/ 48 h 105"/>
                    <a:gd name="T60" fmla="*/ 17 w 109"/>
                    <a:gd name="T61" fmla="*/ 50 h 105"/>
                    <a:gd name="T62" fmla="*/ 22 w 109"/>
                    <a:gd name="T63" fmla="*/ 52 h 105"/>
                    <a:gd name="T64" fmla="*/ 27 w 109"/>
                    <a:gd name="T65" fmla="*/ 52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5">
                      <a:moveTo>
                        <a:pt x="55" y="105"/>
                      </a:moveTo>
                      <a:lnTo>
                        <a:pt x="66" y="104"/>
                      </a:lnTo>
                      <a:lnTo>
                        <a:pt x="76" y="101"/>
                      </a:lnTo>
                      <a:lnTo>
                        <a:pt x="85" y="96"/>
                      </a:lnTo>
                      <a:lnTo>
                        <a:pt x="93" y="89"/>
                      </a:lnTo>
                      <a:lnTo>
                        <a:pt x="100" y="82"/>
                      </a:lnTo>
                      <a:lnTo>
                        <a:pt x="105" y="73"/>
                      </a:lnTo>
                      <a:lnTo>
                        <a:pt x="108" y="63"/>
                      </a:lnTo>
                      <a:lnTo>
                        <a:pt x="109" y="52"/>
                      </a:lnTo>
                      <a:lnTo>
                        <a:pt x="108" y="42"/>
                      </a:lnTo>
                      <a:lnTo>
                        <a:pt x="105" y="32"/>
                      </a:lnTo>
                      <a:lnTo>
                        <a:pt x="100" y="23"/>
                      </a:lnTo>
                      <a:lnTo>
                        <a:pt x="93" y="15"/>
                      </a:lnTo>
                      <a:lnTo>
                        <a:pt x="85" y="10"/>
                      </a:lnTo>
                      <a:lnTo>
                        <a:pt x="76" y="5"/>
                      </a:lnTo>
                      <a:lnTo>
                        <a:pt x="66" y="2"/>
                      </a:lnTo>
                      <a:lnTo>
                        <a:pt x="55" y="0"/>
                      </a:lnTo>
                      <a:lnTo>
                        <a:pt x="44" y="2"/>
                      </a:lnTo>
                      <a:lnTo>
                        <a:pt x="35" y="5"/>
                      </a:lnTo>
                      <a:lnTo>
                        <a:pt x="24" y="10"/>
                      </a:lnTo>
                      <a:lnTo>
                        <a:pt x="16" y="15"/>
                      </a:lnTo>
                      <a:lnTo>
                        <a:pt x="9" y="23"/>
                      </a:lnTo>
                      <a:lnTo>
                        <a:pt x="5" y="32"/>
                      </a:lnTo>
                      <a:lnTo>
                        <a:pt x="1" y="42"/>
                      </a:lnTo>
                      <a:lnTo>
                        <a:pt x="0" y="52"/>
                      </a:lnTo>
                      <a:lnTo>
                        <a:pt x="1" y="63"/>
                      </a:lnTo>
                      <a:lnTo>
                        <a:pt x="5" y="73"/>
                      </a:lnTo>
                      <a:lnTo>
                        <a:pt x="9" y="82"/>
                      </a:lnTo>
                      <a:lnTo>
                        <a:pt x="16" y="89"/>
                      </a:lnTo>
                      <a:lnTo>
                        <a:pt x="24" y="96"/>
                      </a:lnTo>
                      <a:lnTo>
                        <a:pt x="35" y="101"/>
                      </a:lnTo>
                      <a:lnTo>
                        <a:pt x="44" y="104"/>
                      </a:lnTo>
                      <a:lnTo>
                        <a:pt x="55"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5" name="Freeform 139"/>
                <p:cNvSpPr>
                  <a:spLocks/>
                </p:cNvSpPr>
                <p:nvPr/>
              </p:nvSpPr>
              <p:spPr bwMode="auto">
                <a:xfrm>
                  <a:off x="2706" y="1840"/>
                  <a:ext cx="55" cy="52"/>
                </a:xfrm>
                <a:custGeom>
                  <a:avLst/>
                  <a:gdLst>
                    <a:gd name="T0" fmla="*/ 27 w 109"/>
                    <a:gd name="T1" fmla="*/ 52 h 105"/>
                    <a:gd name="T2" fmla="*/ 33 w 109"/>
                    <a:gd name="T3" fmla="*/ 52 h 105"/>
                    <a:gd name="T4" fmla="*/ 38 w 109"/>
                    <a:gd name="T5" fmla="*/ 50 h 105"/>
                    <a:gd name="T6" fmla="*/ 43 w 109"/>
                    <a:gd name="T7" fmla="*/ 48 h 105"/>
                    <a:gd name="T8" fmla="*/ 47 w 109"/>
                    <a:gd name="T9" fmla="*/ 44 h 105"/>
                    <a:gd name="T10" fmla="*/ 50 w 109"/>
                    <a:gd name="T11" fmla="*/ 41 h 105"/>
                    <a:gd name="T12" fmla="*/ 52 w 109"/>
                    <a:gd name="T13" fmla="*/ 36 h 105"/>
                    <a:gd name="T14" fmla="*/ 54 w 109"/>
                    <a:gd name="T15" fmla="*/ 31 h 105"/>
                    <a:gd name="T16" fmla="*/ 55 w 109"/>
                    <a:gd name="T17" fmla="*/ 26 h 105"/>
                    <a:gd name="T18" fmla="*/ 54 w 109"/>
                    <a:gd name="T19" fmla="*/ 21 h 105"/>
                    <a:gd name="T20" fmla="*/ 52 w 109"/>
                    <a:gd name="T21" fmla="*/ 16 h 105"/>
                    <a:gd name="T22" fmla="*/ 50 w 109"/>
                    <a:gd name="T23" fmla="*/ 11 h 105"/>
                    <a:gd name="T24" fmla="*/ 47 w 109"/>
                    <a:gd name="T25" fmla="*/ 7 h 105"/>
                    <a:gd name="T26" fmla="*/ 43 w 109"/>
                    <a:gd name="T27" fmla="*/ 5 h 105"/>
                    <a:gd name="T28" fmla="*/ 38 w 109"/>
                    <a:gd name="T29" fmla="*/ 2 h 105"/>
                    <a:gd name="T30" fmla="*/ 33 w 109"/>
                    <a:gd name="T31" fmla="*/ 1 h 105"/>
                    <a:gd name="T32" fmla="*/ 27 w 109"/>
                    <a:gd name="T33" fmla="*/ 0 h 105"/>
                    <a:gd name="T34" fmla="*/ 22 w 109"/>
                    <a:gd name="T35" fmla="*/ 1 h 105"/>
                    <a:gd name="T36" fmla="*/ 17 w 109"/>
                    <a:gd name="T37" fmla="*/ 2 h 105"/>
                    <a:gd name="T38" fmla="*/ 12 w 109"/>
                    <a:gd name="T39" fmla="*/ 5 h 105"/>
                    <a:gd name="T40" fmla="*/ 8 w 109"/>
                    <a:gd name="T41" fmla="*/ 7 h 105"/>
                    <a:gd name="T42" fmla="*/ 5 w 109"/>
                    <a:gd name="T43" fmla="*/ 11 h 105"/>
                    <a:gd name="T44" fmla="*/ 2 w 109"/>
                    <a:gd name="T45" fmla="*/ 16 h 105"/>
                    <a:gd name="T46" fmla="*/ 1 w 109"/>
                    <a:gd name="T47" fmla="*/ 21 h 105"/>
                    <a:gd name="T48" fmla="*/ 0 w 109"/>
                    <a:gd name="T49" fmla="*/ 26 h 105"/>
                    <a:gd name="T50" fmla="*/ 1 w 109"/>
                    <a:gd name="T51" fmla="*/ 31 h 105"/>
                    <a:gd name="T52" fmla="*/ 2 w 109"/>
                    <a:gd name="T53" fmla="*/ 36 h 105"/>
                    <a:gd name="T54" fmla="*/ 5 w 109"/>
                    <a:gd name="T55" fmla="*/ 41 h 105"/>
                    <a:gd name="T56" fmla="*/ 8 w 109"/>
                    <a:gd name="T57" fmla="*/ 44 h 105"/>
                    <a:gd name="T58" fmla="*/ 12 w 109"/>
                    <a:gd name="T59" fmla="*/ 48 h 105"/>
                    <a:gd name="T60" fmla="*/ 17 w 109"/>
                    <a:gd name="T61" fmla="*/ 50 h 105"/>
                    <a:gd name="T62" fmla="*/ 22 w 109"/>
                    <a:gd name="T63" fmla="*/ 52 h 105"/>
                    <a:gd name="T64" fmla="*/ 27 w 109"/>
                    <a:gd name="T65" fmla="*/ 52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5">
                      <a:moveTo>
                        <a:pt x="54" y="105"/>
                      </a:moveTo>
                      <a:lnTo>
                        <a:pt x="65" y="104"/>
                      </a:lnTo>
                      <a:lnTo>
                        <a:pt x="75" y="101"/>
                      </a:lnTo>
                      <a:lnTo>
                        <a:pt x="85" y="96"/>
                      </a:lnTo>
                      <a:lnTo>
                        <a:pt x="93" y="89"/>
                      </a:lnTo>
                      <a:lnTo>
                        <a:pt x="100" y="82"/>
                      </a:lnTo>
                      <a:lnTo>
                        <a:pt x="104" y="73"/>
                      </a:lnTo>
                      <a:lnTo>
                        <a:pt x="108" y="63"/>
                      </a:lnTo>
                      <a:lnTo>
                        <a:pt x="109" y="52"/>
                      </a:lnTo>
                      <a:lnTo>
                        <a:pt x="108" y="42"/>
                      </a:lnTo>
                      <a:lnTo>
                        <a:pt x="104" y="32"/>
                      </a:lnTo>
                      <a:lnTo>
                        <a:pt x="100" y="23"/>
                      </a:lnTo>
                      <a:lnTo>
                        <a:pt x="93" y="15"/>
                      </a:lnTo>
                      <a:lnTo>
                        <a:pt x="85" y="10"/>
                      </a:lnTo>
                      <a:lnTo>
                        <a:pt x="75" y="5"/>
                      </a:lnTo>
                      <a:lnTo>
                        <a:pt x="65" y="2"/>
                      </a:lnTo>
                      <a:lnTo>
                        <a:pt x="54" y="0"/>
                      </a:lnTo>
                      <a:lnTo>
                        <a:pt x="43" y="2"/>
                      </a:lnTo>
                      <a:lnTo>
                        <a:pt x="33" y="5"/>
                      </a:lnTo>
                      <a:lnTo>
                        <a:pt x="24" y="10"/>
                      </a:lnTo>
                      <a:lnTo>
                        <a:pt x="16" y="15"/>
                      </a:lnTo>
                      <a:lnTo>
                        <a:pt x="9" y="23"/>
                      </a:lnTo>
                      <a:lnTo>
                        <a:pt x="4" y="32"/>
                      </a:lnTo>
                      <a:lnTo>
                        <a:pt x="1" y="42"/>
                      </a:lnTo>
                      <a:lnTo>
                        <a:pt x="0" y="52"/>
                      </a:lnTo>
                      <a:lnTo>
                        <a:pt x="1" y="63"/>
                      </a:lnTo>
                      <a:lnTo>
                        <a:pt x="4" y="73"/>
                      </a:lnTo>
                      <a:lnTo>
                        <a:pt x="9" y="82"/>
                      </a:lnTo>
                      <a:lnTo>
                        <a:pt x="16" y="89"/>
                      </a:lnTo>
                      <a:lnTo>
                        <a:pt x="24" y="96"/>
                      </a:lnTo>
                      <a:lnTo>
                        <a:pt x="33" y="101"/>
                      </a:lnTo>
                      <a:lnTo>
                        <a:pt x="43" y="104"/>
                      </a:lnTo>
                      <a:lnTo>
                        <a:pt x="54"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6" name="Freeform 140"/>
                <p:cNvSpPr>
                  <a:spLocks/>
                </p:cNvSpPr>
                <p:nvPr/>
              </p:nvSpPr>
              <p:spPr bwMode="auto">
                <a:xfrm>
                  <a:off x="3069" y="1840"/>
                  <a:ext cx="54" cy="52"/>
                </a:xfrm>
                <a:custGeom>
                  <a:avLst/>
                  <a:gdLst>
                    <a:gd name="T0" fmla="*/ 27 w 110"/>
                    <a:gd name="T1" fmla="*/ 52 h 105"/>
                    <a:gd name="T2" fmla="*/ 32 w 110"/>
                    <a:gd name="T3" fmla="*/ 52 h 105"/>
                    <a:gd name="T4" fmla="*/ 38 w 110"/>
                    <a:gd name="T5" fmla="*/ 50 h 105"/>
                    <a:gd name="T6" fmla="*/ 42 w 110"/>
                    <a:gd name="T7" fmla="*/ 48 h 105"/>
                    <a:gd name="T8" fmla="*/ 46 w 110"/>
                    <a:gd name="T9" fmla="*/ 45 h 105"/>
                    <a:gd name="T10" fmla="*/ 50 w 110"/>
                    <a:gd name="T11" fmla="*/ 41 h 105"/>
                    <a:gd name="T12" fmla="*/ 52 w 110"/>
                    <a:gd name="T13" fmla="*/ 37 h 105"/>
                    <a:gd name="T14" fmla="*/ 54 w 110"/>
                    <a:gd name="T15" fmla="*/ 32 h 105"/>
                    <a:gd name="T16" fmla="*/ 54 w 110"/>
                    <a:gd name="T17" fmla="*/ 26 h 105"/>
                    <a:gd name="T18" fmla="*/ 54 w 110"/>
                    <a:gd name="T19" fmla="*/ 21 h 105"/>
                    <a:gd name="T20" fmla="*/ 52 w 110"/>
                    <a:gd name="T21" fmla="*/ 16 h 105"/>
                    <a:gd name="T22" fmla="*/ 50 w 110"/>
                    <a:gd name="T23" fmla="*/ 11 h 105"/>
                    <a:gd name="T24" fmla="*/ 46 w 110"/>
                    <a:gd name="T25" fmla="*/ 7 h 105"/>
                    <a:gd name="T26" fmla="*/ 42 w 110"/>
                    <a:gd name="T27" fmla="*/ 5 h 105"/>
                    <a:gd name="T28" fmla="*/ 38 w 110"/>
                    <a:gd name="T29" fmla="*/ 2 h 105"/>
                    <a:gd name="T30" fmla="*/ 32 w 110"/>
                    <a:gd name="T31" fmla="*/ 1 h 105"/>
                    <a:gd name="T32" fmla="*/ 27 w 110"/>
                    <a:gd name="T33" fmla="*/ 0 h 105"/>
                    <a:gd name="T34" fmla="*/ 22 w 110"/>
                    <a:gd name="T35" fmla="*/ 1 h 105"/>
                    <a:gd name="T36" fmla="*/ 17 w 110"/>
                    <a:gd name="T37" fmla="*/ 2 h 105"/>
                    <a:gd name="T38" fmla="*/ 12 w 110"/>
                    <a:gd name="T39" fmla="*/ 5 h 105"/>
                    <a:gd name="T40" fmla="*/ 8 w 110"/>
                    <a:gd name="T41" fmla="*/ 7 h 105"/>
                    <a:gd name="T42" fmla="*/ 5 w 110"/>
                    <a:gd name="T43" fmla="*/ 11 h 105"/>
                    <a:gd name="T44" fmla="*/ 2 w 110"/>
                    <a:gd name="T45" fmla="*/ 16 h 105"/>
                    <a:gd name="T46" fmla="*/ 1 w 110"/>
                    <a:gd name="T47" fmla="*/ 21 h 105"/>
                    <a:gd name="T48" fmla="*/ 0 w 110"/>
                    <a:gd name="T49" fmla="*/ 26 h 105"/>
                    <a:gd name="T50" fmla="*/ 1 w 110"/>
                    <a:gd name="T51" fmla="*/ 32 h 105"/>
                    <a:gd name="T52" fmla="*/ 2 w 110"/>
                    <a:gd name="T53" fmla="*/ 37 h 105"/>
                    <a:gd name="T54" fmla="*/ 5 w 110"/>
                    <a:gd name="T55" fmla="*/ 41 h 105"/>
                    <a:gd name="T56" fmla="*/ 8 w 110"/>
                    <a:gd name="T57" fmla="*/ 45 h 105"/>
                    <a:gd name="T58" fmla="*/ 12 w 110"/>
                    <a:gd name="T59" fmla="*/ 48 h 105"/>
                    <a:gd name="T60" fmla="*/ 17 w 110"/>
                    <a:gd name="T61" fmla="*/ 50 h 105"/>
                    <a:gd name="T62" fmla="*/ 22 w 110"/>
                    <a:gd name="T63" fmla="*/ 52 h 105"/>
                    <a:gd name="T64" fmla="*/ 27 w 110"/>
                    <a:gd name="T65" fmla="*/ 52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0" h="105">
                      <a:moveTo>
                        <a:pt x="56" y="105"/>
                      </a:moveTo>
                      <a:lnTo>
                        <a:pt x="66" y="104"/>
                      </a:lnTo>
                      <a:lnTo>
                        <a:pt x="77" y="101"/>
                      </a:lnTo>
                      <a:lnTo>
                        <a:pt x="86" y="96"/>
                      </a:lnTo>
                      <a:lnTo>
                        <a:pt x="94" y="90"/>
                      </a:lnTo>
                      <a:lnTo>
                        <a:pt x="101" y="82"/>
                      </a:lnTo>
                      <a:lnTo>
                        <a:pt x="105" y="74"/>
                      </a:lnTo>
                      <a:lnTo>
                        <a:pt x="109" y="64"/>
                      </a:lnTo>
                      <a:lnTo>
                        <a:pt x="110" y="53"/>
                      </a:lnTo>
                      <a:lnTo>
                        <a:pt x="109" y="43"/>
                      </a:lnTo>
                      <a:lnTo>
                        <a:pt x="105" y="33"/>
                      </a:lnTo>
                      <a:lnTo>
                        <a:pt x="101" y="23"/>
                      </a:lnTo>
                      <a:lnTo>
                        <a:pt x="94" y="15"/>
                      </a:lnTo>
                      <a:lnTo>
                        <a:pt x="86" y="10"/>
                      </a:lnTo>
                      <a:lnTo>
                        <a:pt x="77" y="5"/>
                      </a:lnTo>
                      <a:lnTo>
                        <a:pt x="66" y="2"/>
                      </a:lnTo>
                      <a:lnTo>
                        <a:pt x="56" y="0"/>
                      </a:lnTo>
                      <a:lnTo>
                        <a:pt x="44" y="2"/>
                      </a:lnTo>
                      <a:lnTo>
                        <a:pt x="34" y="5"/>
                      </a:lnTo>
                      <a:lnTo>
                        <a:pt x="25" y="10"/>
                      </a:lnTo>
                      <a:lnTo>
                        <a:pt x="17" y="15"/>
                      </a:lnTo>
                      <a:lnTo>
                        <a:pt x="10" y="23"/>
                      </a:lnTo>
                      <a:lnTo>
                        <a:pt x="5" y="33"/>
                      </a:lnTo>
                      <a:lnTo>
                        <a:pt x="2" y="43"/>
                      </a:lnTo>
                      <a:lnTo>
                        <a:pt x="0" y="53"/>
                      </a:lnTo>
                      <a:lnTo>
                        <a:pt x="2" y="64"/>
                      </a:lnTo>
                      <a:lnTo>
                        <a:pt x="5" y="74"/>
                      </a:lnTo>
                      <a:lnTo>
                        <a:pt x="10" y="82"/>
                      </a:lnTo>
                      <a:lnTo>
                        <a:pt x="17" y="90"/>
                      </a:lnTo>
                      <a:lnTo>
                        <a:pt x="25" y="96"/>
                      </a:lnTo>
                      <a:lnTo>
                        <a:pt x="34" y="101"/>
                      </a:lnTo>
                      <a:lnTo>
                        <a:pt x="44" y="104"/>
                      </a:lnTo>
                      <a:lnTo>
                        <a:pt x="56"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7" name="Freeform 141"/>
                <p:cNvSpPr>
                  <a:spLocks/>
                </p:cNvSpPr>
                <p:nvPr/>
              </p:nvSpPr>
              <p:spPr bwMode="auto">
                <a:xfrm>
                  <a:off x="2978" y="1840"/>
                  <a:ext cx="55" cy="53"/>
                </a:xfrm>
                <a:custGeom>
                  <a:avLst/>
                  <a:gdLst>
                    <a:gd name="T0" fmla="*/ 28 w 109"/>
                    <a:gd name="T1" fmla="*/ 53 h 104"/>
                    <a:gd name="T2" fmla="*/ 33 w 109"/>
                    <a:gd name="T3" fmla="*/ 52 h 104"/>
                    <a:gd name="T4" fmla="*/ 38 w 109"/>
                    <a:gd name="T5" fmla="*/ 51 h 104"/>
                    <a:gd name="T6" fmla="*/ 43 w 109"/>
                    <a:gd name="T7" fmla="*/ 48 h 104"/>
                    <a:gd name="T8" fmla="*/ 47 w 109"/>
                    <a:gd name="T9" fmla="*/ 45 h 104"/>
                    <a:gd name="T10" fmla="*/ 50 w 109"/>
                    <a:gd name="T11" fmla="*/ 41 h 104"/>
                    <a:gd name="T12" fmla="*/ 52 w 109"/>
                    <a:gd name="T13" fmla="*/ 37 h 104"/>
                    <a:gd name="T14" fmla="*/ 54 w 109"/>
                    <a:gd name="T15" fmla="*/ 32 h 104"/>
                    <a:gd name="T16" fmla="*/ 55 w 109"/>
                    <a:gd name="T17" fmla="*/ 26 h 104"/>
                    <a:gd name="T18" fmla="*/ 54 w 109"/>
                    <a:gd name="T19" fmla="*/ 21 h 104"/>
                    <a:gd name="T20" fmla="*/ 52 w 109"/>
                    <a:gd name="T21" fmla="*/ 16 h 104"/>
                    <a:gd name="T22" fmla="*/ 50 w 109"/>
                    <a:gd name="T23" fmla="*/ 12 h 104"/>
                    <a:gd name="T24" fmla="*/ 47 w 109"/>
                    <a:gd name="T25" fmla="*/ 8 h 104"/>
                    <a:gd name="T26" fmla="*/ 43 w 109"/>
                    <a:gd name="T27" fmla="*/ 5 h 104"/>
                    <a:gd name="T28" fmla="*/ 38 w 109"/>
                    <a:gd name="T29" fmla="*/ 2 h 104"/>
                    <a:gd name="T30" fmla="*/ 33 w 109"/>
                    <a:gd name="T31" fmla="*/ 1 h 104"/>
                    <a:gd name="T32" fmla="*/ 28 w 109"/>
                    <a:gd name="T33" fmla="*/ 0 h 104"/>
                    <a:gd name="T34" fmla="*/ 22 w 109"/>
                    <a:gd name="T35" fmla="*/ 1 h 104"/>
                    <a:gd name="T36" fmla="*/ 17 w 109"/>
                    <a:gd name="T37" fmla="*/ 2 h 104"/>
                    <a:gd name="T38" fmla="*/ 12 w 109"/>
                    <a:gd name="T39" fmla="*/ 5 h 104"/>
                    <a:gd name="T40" fmla="*/ 8 w 109"/>
                    <a:gd name="T41" fmla="*/ 8 h 104"/>
                    <a:gd name="T42" fmla="*/ 5 w 109"/>
                    <a:gd name="T43" fmla="*/ 12 h 104"/>
                    <a:gd name="T44" fmla="*/ 2 w 109"/>
                    <a:gd name="T45" fmla="*/ 16 h 104"/>
                    <a:gd name="T46" fmla="*/ 1 w 109"/>
                    <a:gd name="T47" fmla="*/ 21 h 104"/>
                    <a:gd name="T48" fmla="*/ 0 w 109"/>
                    <a:gd name="T49" fmla="*/ 26 h 104"/>
                    <a:gd name="T50" fmla="*/ 1 w 109"/>
                    <a:gd name="T51" fmla="*/ 32 h 104"/>
                    <a:gd name="T52" fmla="*/ 2 w 109"/>
                    <a:gd name="T53" fmla="*/ 37 h 104"/>
                    <a:gd name="T54" fmla="*/ 5 w 109"/>
                    <a:gd name="T55" fmla="*/ 41 h 104"/>
                    <a:gd name="T56" fmla="*/ 8 w 109"/>
                    <a:gd name="T57" fmla="*/ 45 h 104"/>
                    <a:gd name="T58" fmla="*/ 12 w 109"/>
                    <a:gd name="T59" fmla="*/ 48 h 104"/>
                    <a:gd name="T60" fmla="*/ 17 w 109"/>
                    <a:gd name="T61" fmla="*/ 51 h 104"/>
                    <a:gd name="T62" fmla="*/ 22 w 109"/>
                    <a:gd name="T63" fmla="*/ 52 h 104"/>
                    <a:gd name="T64" fmla="*/ 28 w 109"/>
                    <a:gd name="T65" fmla="*/ 53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4">
                      <a:moveTo>
                        <a:pt x="55" y="104"/>
                      </a:moveTo>
                      <a:lnTo>
                        <a:pt x="65" y="103"/>
                      </a:lnTo>
                      <a:lnTo>
                        <a:pt x="76" y="100"/>
                      </a:lnTo>
                      <a:lnTo>
                        <a:pt x="85" y="95"/>
                      </a:lnTo>
                      <a:lnTo>
                        <a:pt x="93" y="88"/>
                      </a:lnTo>
                      <a:lnTo>
                        <a:pt x="100" y="81"/>
                      </a:lnTo>
                      <a:lnTo>
                        <a:pt x="104" y="72"/>
                      </a:lnTo>
                      <a:lnTo>
                        <a:pt x="108" y="62"/>
                      </a:lnTo>
                      <a:lnTo>
                        <a:pt x="109" y="51"/>
                      </a:lnTo>
                      <a:lnTo>
                        <a:pt x="108" y="41"/>
                      </a:lnTo>
                      <a:lnTo>
                        <a:pt x="104" y="31"/>
                      </a:lnTo>
                      <a:lnTo>
                        <a:pt x="100" y="23"/>
                      </a:lnTo>
                      <a:lnTo>
                        <a:pt x="93" y="15"/>
                      </a:lnTo>
                      <a:lnTo>
                        <a:pt x="85" y="9"/>
                      </a:lnTo>
                      <a:lnTo>
                        <a:pt x="76" y="4"/>
                      </a:lnTo>
                      <a:lnTo>
                        <a:pt x="65" y="1"/>
                      </a:lnTo>
                      <a:lnTo>
                        <a:pt x="55" y="0"/>
                      </a:lnTo>
                      <a:lnTo>
                        <a:pt x="43" y="1"/>
                      </a:lnTo>
                      <a:lnTo>
                        <a:pt x="33" y="4"/>
                      </a:lnTo>
                      <a:lnTo>
                        <a:pt x="24" y="9"/>
                      </a:lnTo>
                      <a:lnTo>
                        <a:pt x="16" y="15"/>
                      </a:lnTo>
                      <a:lnTo>
                        <a:pt x="9" y="23"/>
                      </a:lnTo>
                      <a:lnTo>
                        <a:pt x="4" y="31"/>
                      </a:lnTo>
                      <a:lnTo>
                        <a:pt x="1" y="41"/>
                      </a:lnTo>
                      <a:lnTo>
                        <a:pt x="0" y="51"/>
                      </a:lnTo>
                      <a:lnTo>
                        <a:pt x="1" y="62"/>
                      </a:lnTo>
                      <a:lnTo>
                        <a:pt x="4" y="72"/>
                      </a:lnTo>
                      <a:lnTo>
                        <a:pt x="9" y="81"/>
                      </a:lnTo>
                      <a:lnTo>
                        <a:pt x="16" y="88"/>
                      </a:lnTo>
                      <a:lnTo>
                        <a:pt x="24" y="95"/>
                      </a:lnTo>
                      <a:lnTo>
                        <a:pt x="33" y="100"/>
                      </a:lnTo>
                      <a:lnTo>
                        <a:pt x="43" y="103"/>
                      </a:lnTo>
                      <a:lnTo>
                        <a:pt x="55" y="1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8" name="Freeform 142"/>
                <p:cNvSpPr>
                  <a:spLocks/>
                </p:cNvSpPr>
                <p:nvPr/>
              </p:nvSpPr>
              <p:spPr bwMode="auto">
                <a:xfrm>
                  <a:off x="2888" y="1840"/>
                  <a:ext cx="55" cy="52"/>
                </a:xfrm>
                <a:custGeom>
                  <a:avLst/>
                  <a:gdLst>
                    <a:gd name="T0" fmla="*/ 28 w 109"/>
                    <a:gd name="T1" fmla="*/ 52 h 105"/>
                    <a:gd name="T2" fmla="*/ 33 w 109"/>
                    <a:gd name="T3" fmla="*/ 52 h 105"/>
                    <a:gd name="T4" fmla="*/ 38 w 109"/>
                    <a:gd name="T5" fmla="*/ 50 h 105"/>
                    <a:gd name="T6" fmla="*/ 43 w 109"/>
                    <a:gd name="T7" fmla="*/ 48 h 105"/>
                    <a:gd name="T8" fmla="*/ 47 w 109"/>
                    <a:gd name="T9" fmla="*/ 45 h 105"/>
                    <a:gd name="T10" fmla="*/ 50 w 109"/>
                    <a:gd name="T11" fmla="*/ 41 h 105"/>
                    <a:gd name="T12" fmla="*/ 53 w 109"/>
                    <a:gd name="T13" fmla="*/ 37 h 105"/>
                    <a:gd name="T14" fmla="*/ 54 w 109"/>
                    <a:gd name="T15" fmla="*/ 32 h 105"/>
                    <a:gd name="T16" fmla="*/ 55 w 109"/>
                    <a:gd name="T17" fmla="*/ 26 h 105"/>
                    <a:gd name="T18" fmla="*/ 54 w 109"/>
                    <a:gd name="T19" fmla="*/ 21 h 105"/>
                    <a:gd name="T20" fmla="*/ 53 w 109"/>
                    <a:gd name="T21" fmla="*/ 16 h 105"/>
                    <a:gd name="T22" fmla="*/ 50 w 109"/>
                    <a:gd name="T23" fmla="*/ 11 h 105"/>
                    <a:gd name="T24" fmla="*/ 47 w 109"/>
                    <a:gd name="T25" fmla="*/ 7 h 105"/>
                    <a:gd name="T26" fmla="*/ 43 w 109"/>
                    <a:gd name="T27" fmla="*/ 5 h 105"/>
                    <a:gd name="T28" fmla="*/ 38 w 109"/>
                    <a:gd name="T29" fmla="*/ 2 h 105"/>
                    <a:gd name="T30" fmla="*/ 33 w 109"/>
                    <a:gd name="T31" fmla="*/ 1 h 105"/>
                    <a:gd name="T32" fmla="*/ 28 w 109"/>
                    <a:gd name="T33" fmla="*/ 0 h 105"/>
                    <a:gd name="T34" fmla="*/ 22 w 109"/>
                    <a:gd name="T35" fmla="*/ 1 h 105"/>
                    <a:gd name="T36" fmla="*/ 17 w 109"/>
                    <a:gd name="T37" fmla="*/ 2 h 105"/>
                    <a:gd name="T38" fmla="*/ 12 w 109"/>
                    <a:gd name="T39" fmla="*/ 5 h 105"/>
                    <a:gd name="T40" fmla="*/ 8 w 109"/>
                    <a:gd name="T41" fmla="*/ 7 h 105"/>
                    <a:gd name="T42" fmla="*/ 5 w 109"/>
                    <a:gd name="T43" fmla="*/ 11 h 105"/>
                    <a:gd name="T44" fmla="*/ 2 w 109"/>
                    <a:gd name="T45" fmla="*/ 16 h 105"/>
                    <a:gd name="T46" fmla="*/ 1 w 109"/>
                    <a:gd name="T47" fmla="*/ 21 h 105"/>
                    <a:gd name="T48" fmla="*/ 0 w 109"/>
                    <a:gd name="T49" fmla="*/ 26 h 105"/>
                    <a:gd name="T50" fmla="*/ 1 w 109"/>
                    <a:gd name="T51" fmla="*/ 32 h 105"/>
                    <a:gd name="T52" fmla="*/ 2 w 109"/>
                    <a:gd name="T53" fmla="*/ 37 h 105"/>
                    <a:gd name="T54" fmla="*/ 5 w 109"/>
                    <a:gd name="T55" fmla="*/ 41 h 105"/>
                    <a:gd name="T56" fmla="*/ 8 w 109"/>
                    <a:gd name="T57" fmla="*/ 45 h 105"/>
                    <a:gd name="T58" fmla="*/ 12 w 109"/>
                    <a:gd name="T59" fmla="*/ 48 h 105"/>
                    <a:gd name="T60" fmla="*/ 17 w 109"/>
                    <a:gd name="T61" fmla="*/ 50 h 105"/>
                    <a:gd name="T62" fmla="*/ 22 w 109"/>
                    <a:gd name="T63" fmla="*/ 52 h 105"/>
                    <a:gd name="T64" fmla="*/ 28 w 109"/>
                    <a:gd name="T65" fmla="*/ 52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5">
                      <a:moveTo>
                        <a:pt x="55" y="105"/>
                      </a:moveTo>
                      <a:lnTo>
                        <a:pt x="65" y="104"/>
                      </a:lnTo>
                      <a:lnTo>
                        <a:pt x="76" y="101"/>
                      </a:lnTo>
                      <a:lnTo>
                        <a:pt x="85" y="96"/>
                      </a:lnTo>
                      <a:lnTo>
                        <a:pt x="93" y="90"/>
                      </a:lnTo>
                      <a:lnTo>
                        <a:pt x="100" y="82"/>
                      </a:lnTo>
                      <a:lnTo>
                        <a:pt x="105" y="74"/>
                      </a:lnTo>
                      <a:lnTo>
                        <a:pt x="108" y="64"/>
                      </a:lnTo>
                      <a:lnTo>
                        <a:pt x="109" y="53"/>
                      </a:lnTo>
                      <a:lnTo>
                        <a:pt x="108" y="43"/>
                      </a:lnTo>
                      <a:lnTo>
                        <a:pt x="105" y="33"/>
                      </a:lnTo>
                      <a:lnTo>
                        <a:pt x="100" y="23"/>
                      </a:lnTo>
                      <a:lnTo>
                        <a:pt x="93" y="15"/>
                      </a:lnTo>
                      <a:lnTo>
                        <a:pt x="85" y="10"/>
                      </a:lnTo>
                      <a:lnTo>
                        <a:pt x="76" y="5"/>
                      </a:lnTo>
                      <a:lnTo>
                        <a:pt x="65" y="2"/>
                      </a:lnTo>
                      <a:lnTo>
                        <a:pt x="55" y="0"/>
                      </a:lnTo>
                      <a:lnTo>
                        <a:pt x="43" y="2"/>
                      </a:lnTo>
                      <a:lnTo>
                        <a:pt x="33" y="5"/>
                      </a:lnTo>
                      <a:lnTo>
                        <a:pt x="24" y="10"/>
                      </a:lnTo>
                      <a:lnTo>
                        <a:pt x="16" y="15"/>
                      </a:lnTo>
                      <a:lnTo>
                        <a:pt x="9" y="23"/>
                      </a:lnTo>
                      <a:lnTo>
                        <a:pt x="4" y="33"/>
                      </a:lnTo>
                      <a:lnTo>
                        <a:pt x="1" y="43"/>
                      </a:lnTo>
                      <a:lnTo>
                        <a:pt x="0" y="53"/>
                      </a:lnTo>
                      <a:lnTo>
                        <a:pt x="1" y="64"/>
                      </a:lnTo>
                      <a:lnTo>
                        <a:pt x="4" y="74"/>
                      </a:lnTo>
                      <a:lnTo>
                        <a:pt x="9" y="82"/>
                      </a:lnTo>
                      <a:lnTo>
                        <a:pt x="16" y="90"/>
                      </a:lnTo>
                      <a:lnTo>
                        <a:pt x="24" y="96"/>
                      </a:lnTo>
                      <a:lnTo>
                        <a:pt x="33" y="101"/>
                      </a:lnTo>
                      <a:lnTo>
                        <a:pt x="43" y="104"/>
                      </a:lnTo>
                      <a:lnTo>
                        <a:pt x="55"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9" name="Freeform 143"/>
                <p:cNvSpPr>
                  <a:spLocks/>
                </p:cNvSpPr>
                <p:nvPr/>
              </p:nvSpPr>
              <p:spPr bwMode="auto">
                <a:xfrm>
                  <a:off x="2631" y="1734"/>
                  <a:ext cx="25" cy="132"/>
                </a:xfrm>
                <a:custGeom>
                  <a:avLst/>
                  <a:gdLst>
                    <a:gd name="T0" fmla="*/ 13 w 48"/>
                    <a:gd name="T1" fmla="*/ 132 h 265"/>
                    <a:gd name="T2" fmla="*/ 17 w 48"/>
                    <a:gd name="T3" fmla="*/ 131 h 265"/>
                    <a:gd name="T4" fmla="*/ 21 w 48"/>
                    <a:gd name="T5" fmla="*/ 129 h 265"/>
                    <a:gd name="T6" fmla="*/ 24 w 48"/>
                    <a:gd name="T7" fmla="*/ 125 h 265"/>
                    <a:gd name="T8" fmla="*/ 25 w 48"/>
                    <a:gd name="T9" fmla="*/ 120 h 265"/>
                    <a:gd name="T10" fmla="*/ 25 w 48"/>
                    <a:gd name="T11" fmla="*/ 12 h 265"/>
                    <a:gd name="T12" fmla="*/ 24 w 48"/>
                    <a:gd name="T13" fmla="*/ 7 h 265"/>
                    <a:gd name="T14" fmla="*/ 21 w 48"/>
                    <a:gd name="T15" fmla="*/ 3 h 265"/>
                    <a:gd name="T16" fmla="*/ 17 w 48"/>
                    <a:gd name="T17" fmla="*/ 1 h 265"/>
                    <a:gd name="T18" fmla="*/ 13 w 48"/>
                    <a:gd name="T19" fmla="*/ 0 h 265"/>
                    <a:gd name="T20" fmla="*/ 13 w 48"/>
                    <a:gd name="T21" fmla="*/ 0 h 265"/>
                    <a:gd name="T22" fmla="*/ 8 w 48"/>
                    <a:gd name="T23" fmla="*/ 1 h 265"/>
                    <a:gd name="T24" fmla="*/ 4 w 48"/>
                    <a:gd name="T25" fmla="*/ 3 h 265"/>
                    <a:gd name="T26" fmla="*/ 1 w 48"/>
                    <a:gd name="T27" fmla="*/ 7 h 265"/>
                    <a:gd name="T28" fmla="*/ 0 w 48"/>
                    <a:gd name="T29" fmla="*/ 12 h 265"/>
                    <a:gd name="T30" fmla="*/ 0 w 48"/>
                    <a:gd name="T31" fmla="*/ 120 h 265"/>
                    <a:gd name="T32" fmla="*/ 1 w 48"/>
                    <a:gd name="T33" fmla="*/ 125 h 265"/>
                    <a:gd name="T34" fmla="*/ 4 w 48"/>
                    <a:gd name="T35" fmla="*/ 129 h 265"/>
                    <a:gd name="T36" fmla="*/ 8 w 48"/>
                    <a:gd name="T37" fmla="*/ 131 h 265"/>
                    <a:gd name="T38" fmla="*/ 13 w 48"/>
                    <a:gd name="T39" fmla="*/ 132 h 265"/>
                    <a:gd name="T40" fmla="*/ 13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4" y="265"/>
                      </a:moveTo>
                      <a:lnTo>
                        <a:pt x="33" y="263"/>
                      </a:lnTo>
                      <a:lnTo>
                        <a:pt x="41" y="259"/>
                      </a:lnTo>
                      <a:lnTo>
                        <a:pt x="46" y="250"/>
                      </a:lnTo>
                      <a:lnTo>
                        <a:pt x="48" y="241"/>
                      </a:lnTo>
                      <a:lnTo>
                        <a:pt x="48" y="25"/>
                      </a:lnTo>
                      <a:lnTo>
                        <a:pt x="46" y="15"/>
                      </a:lnTo>
                      <a:lnTo>
                        <a:pt x="41" y="7"/>
                      </a:lnTo>
                      <a:lnTo>
                        <a:pt x="33" y="3"/>
                      </a:lnTo>
                      <a:lnTo>
                        <a:pt x="24" y="0"/>
                      </a:lnTo>
                      <a:lnTo>
                        <a:pt x="15" y="3"/>
                      </a:lnTo>
                      <a:lnTo>
                        <a:pt x="7" y="7"/>
                      </a:lnTo>
                      <a:lnTo>
                        <a:pt x="2" y="15"/>
                      </a:lnTo>
                      <a:lnTo>
                        <a:pt x="0" y="25"/>
                      </a:lnTo>
                      <a:lnTo>
                        <a:pt x="0" y="241"/>
                      </a:lnTo>
                      <a:lnTo>
                        <a:pt x="2" y="250"/>
                      </a:lnTo>
                      <a:lnTo>
                        <a:pt x="7" y="259"/>
                      </a:lnTo>
                      <a:lnTo>
                        <a:pt x="15" y="263"/>
                      </a:lnTo>
                      <a:lnTo>
                        <a:pt x="24"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0" name="Freeform 144"/>
                <p:cNvSpPr>
                  <a:spLocks/>
                </p:cNvSpPr>
                <p:nvPr/>
              </p:nvSpPr>
              <p:spPr bwMode="auto">
                <a:xfrm>
                  <a:off x="2720" y="1734"/>
                  <a:ext cx="23" cy="132"/>
                </a:xfrm>
                <a:custGeom>
                  <a:avLst/>
                  <a:gdLst>
                    <a:gd name="T0" fmla="*/ 11 w 48"/>
                    <a:gd name="T1" fmla="*/ 132 h 265"/>
                    <a:gd name="T2" fmla="*/ 16 w 48"/>
                    <a:gd name="T3" fmla="*/ 131 h 265"/>
                    <a:gd name="T4" fmla="*/ 20 w 48"/>
                    <a:gd name="T5" fmla="*/ 129 h 265"/>
                    <a:gd name="T6" fmla="*/ 22 w 48"/>
                    <a:gd name="T7" fmla="*/ 125 h 265"/>
                    <a:gd name="T8" fmla="*/ 23 w 48"/>
                    <a:gd name="T9" fmla="*/ 120 h 265"/>
                    <a:gd name="T10" fmla="*/ 23 w 48"/>
                    <a:gd name="T11" fmla="*/ 12 h 265"/>
                    <a:gd name="T12" fmla="*/ 22 w 48"/>
                    <a:gd name="T13" fmla="*/ 7 h 265"/>
                    <a:gd name="T14" fmla="*/ 20 w 48"/>
                    <a:gd name="T15" fmla="*/ 3 h 265"/>
                    <a:gd name="T16" fmla="*/ 16 w 48"/>
                    <a:gd name="T17" fmla="*/ 1 h 265"/>
                    <a:gd name="T18" fmla="*/ 11 w 48"/>
                    <a:gd name="T19" fmla="*/ 0 h 265"/>
                    <a:gd name="T20" fmla="*/ 11 w 48"/>
                    <a:gd name="T21" fmla="*/ 0 h 265"/>
                    <a:gd name="T22" fmla="*/ 7 w 48"/>
                    <a:gd name="T23" fmla="*/ 1 h 265"/>
                    <a:gd name="T24" fmla="*/ 3 w 48"/>
                    <a:gd name="T25" fmla="*/ 3 h 265"/>
                    <a:gd name="T26" fmla="*/ 1 w 48"/>
                    <a:gd name="T27" fmla="*/ 7 h 265"/>
                    <a:gd name="T28" fmla="*/ 0 w 48"/>
                    <a:gd name="T29" fmla="*/ 12 h 265"/>
                    <a:gd name="T30" fmla="*/ 0 w 48"/>
                    <a:gd name="T31" fmla="*/ 120 h 265"/>
                    <a:gd name="T32" fmla="*/ 1 w 48"/>
                    <a:gd name="T33" fmla="*/ 125 h 265"/>
                    <a:gd name="T34" fmla="*/ 3 w 48"/>
                    <a:gd name="T35" fmla="*/ 129 h 265"/>
                    <a:gd name="T36" fmla="*/ 7 w 48"/>
                    <a:gd name="T37" fmla="*/ 131 h 265"/>
                    <a:gd name="T38" fmla="*/ 11 w 48"/>
                    <a:gd name="T39" fmla="*/ 132 h 265"/>
                    <a:gd name="T40" fmla="*/ 11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3" y="265"/>
                      </a:moveTo>
                      <a:lnTo>
                        <a:pt x="33" y="263"/>
                      </a:lnTo>
                      <a:lnTo>
                        <a:pt x="41" y="259"/>
                      </a:lnTo>
                      <a:lnTo>
                        <a:pt x="45" y="250"/>
                      </a:lnTo>
                      <a:lnTo>
                        <a:pt x="48" y="241"/>
                      </a:lnTo>
                      <a:lnTo>
                        <a:pt x="48" y="25"/>
                      </a:lnTo>
                      <a:lnTo>
                        <a:pt x="45" y="15"/>
                      </a:lnTo>
                      <a:lnTo>
                        <a:pt x="41" y="7"/>
                      </a:lnTo>
                      <a:lnTo>
                        <a:pt x="33" y="3"/>
                      </a:lnTo>
                      <a:lnTo>
                        <a:pt x="23" y="0"/>
                      </a:lnTo>
                      <a:lnTo>
                        <a:pt x="14" y="3"/>
                      </a:lnTo>
                      <a:lnTo>
                        <a:pt x="7" y="7"/>
                      </a:lnTo>
                      <a:lnTo>
                        <a:pt x="3" y="15"/>
                      </a:lnTo>
                      <a:lnTo>
                        <a:pt x="0" y="25"/>
                      </a:lnTo>
                      <a:lnTo>
                        <a:pt x="0" y="241"/>
                      </a:lnTo>
                      <a:lnTo>
                        <a:pt x="3" y="250"/>
                      </a:lnTo>
                      <a:lnTo>
                        <a:pt x="7" y="259"/>
                      </a:lnTo>
                      <a:lnTo>
                        <a:pt x="14" y="263"/>
                      </a:lnTo>
                      <a:lnTo>
                        <a:pt x="23"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1" name="Freeform 145"/>
                <p:cNvSpPr>
                  <a:spLocks/>
                </p:cNvSpPr>
                <p:nvPr/>
              </p:nvSpPr>
              <p:spPr bwMode="auto">
                <a:xfrm>
                  <a:off x="2814" y="1734"/>
                  <a:ext cx="23" cy="132"/>
                </a:xfrm>
                <a:custGeom>
                  <a:avLst/>
                  <a:gdLst>
                    <a:gd name="T0" fmla="*/ 12 w 47"/>
                    <a:gd name="T1" fmla="*/ 132 h 265"/>
                    <a:gd name="T2" fmla="*/ 16 w 47"/>
                    <a:gd name="T3" fmla="*/ 131 h 265"/>
                    <a:gd name="T4" fmla="*/ 20 w 47"/>
                    <a:gd name="T5" fmla="*/ 129 h 265"/>
                    <a:gd name="T6" fmla="*/ 22 w 47"/>
                    <a:gd name="T7" fmla="*/ 125 h 265"/>
                    <a:gd name="T8" fmla="*/ 23 w 47"/>
                    <a:gd name="T9" fmla="*/ 120 h 265"/>
                    <a:gd name="T10" fmla="*/ 23 w 47"/>
                    <a:gd name="T11" fmla="*/ 12 h 265"/>
                    <a:gd name="T12" fmla="*/ 22 w 47"/>
                    <a:gd name="T13" fmla="*/ 7 h 265"/>
                    <a:gd name="T14" fmla="*/ 20 w 47"/>
                    <a:gd name="T15" fmla="*/ 3 h 265"/>
                    <a:gd name="T16" fmla="*/ 16 w 47"/>
                    <a:gd name="T17" fmla="*/ 1 h 265"/>
                    <a:gd name="T18" fmla="*/ 12 w 47"/>
                    <a:gd name="T19" fmla="*/ 0 h 265"/>
                    <a:gd name="T20" fmla="*/ 12 w 47"/>
                    <a:gd name="T21" fmla="*/ 0 h 265"/>
                    <a:gd name="T22" fmla="*/ 7 w 47"/>
                    <a:gd name="T23" fmla="*/ 1 h 265"/>
                    <a:gd name="T24" fmla="*/ 3 w 47"/>
                    <a:gd name="T25" fmla="*/ 3 h 265"/>
                    <a:gd name="T26" fmla="*/ 1 w 47"/>
                    <a:gd name="T27" fmla="*/ 7 h 265"/>
                    <a:gd name="T28" fmla="*/ 0 w 47"/>
                    <a:gd name="T29" fmla="*/ 12 h 265"/>
                    <a:gd name="T30" fmla="*/ 0 w 47"/>
                    <a:gd name="T31" fmla="*/ 120 h 265"/>
                    <a:gd name="T32" fmla="*/ 1 w 47"/>
                    <a:gd name="T33" fmla="*/ 125 h 265"/>
                    <a:gd name="T34" fmla="*/ 3 w 47"/>
                    <a:gd name="T35" fmla="*/ 129 h 265"/>
                    <a:gd name="T36" fmla="*/ 7 w 47"/>
                    <a:gd name="T37" fmla="*/ 131 h 265"/>
                    <a:gd name="T38" fmla="*/ 12 w 47"/>
                    <a:gd name="T39" fmla="*/ 132 h 265"/>
                    <a:gd name="T40" fmla="*/ 12 w 47"/>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7" h="265">
                      <a:moveTo>
                        <a:pt x="24" y="265"/>
                      </a:moveTo>
                      <a:lnTo>
                        <a:pt x="33" y="263"/>
                      </a:lnTo>
                      <a:lnTo>
                        <a:pt x="40" y="259"/>
                      </a:lnTo>
                      <a:lnTo>
                        <a:pt x="45" y="250"/>
                      </a:lnTo>
                      <a:lnTo>
                        <a:pt x="47" y="241"/>
                      </a:lnTo>
                      <a:lnTo>
                        <a:pt x="47" y="25"/>
                      </a:lnTo>
                      <a:lnTo>
                        <a:pt x="45" y="15"/>
                      </a:lnTo>
                      <a:lnTo>
                        <a:pt x="40" y="7"/>
                      </a:lnTo>
                      <a:lnTo>
                        <a:pt x="33" y="3"/>
                      </a:lnTo>
                      <a:lnTo>
                        <a:pt x="24" y="0"/>
                      </a:lnTo>
                      <a:lnTo>
                        <a:pt x="15" y="3"/>
                      </a:lnTo>
                      <a:lnTo>
                        <a:pt x="7" y="7"/>
                      </a:lnTo>
                      <a:lnTo>
                        <a:pt x="2" y="15"/>
                      </a:lnTo>
                      <a:lnTo>
                        <a:pt x="0" y="25"/>
                      </a:lnTo>
                      <a:lnTo>
                        <a:pt x="0" y="241"/>
                      </a:lnTo>
                      <a:lnTo>
                        <a:pt x="2" y="250"/>
                      </a:lnTo>
                      <a:lnTo>
                        <a:pt x="7" y="259"/>
                      </a:lnTo>
                      <a:lnTo>
                        <a:pt x="15" y="263"/>
                      </a:lnTo>
                      <a:lnTo>
                        <a:pt x="24"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2" name="Freeform 146"/>
                <p:cNvSpPr>
                  <a:spLocks/>
                </p:cNvSpPr>
                <p:nvPr/>
              </p:nvSpPr>
              <p:spPr bwMode="auto">
                <a:xfrm>
                  <a:off x="2902" y="1734"/>
                  <a:ext cx="23" cy="132"/>
                </a:xfrm>
                <a:custGeom>
                  <a:avLst/>
                  <a:gdLst>
                    <a:gd name="T0" fmla="*/ 11 w 48"/>
                    <a:gd name="T1" fmla="*/ 132 h 265"/>
                    <a:gd name="T2" fmla="*/ 16 w 48"/>
                    <a:gd name="T3" fmla="*/ 131 h 265"/>
                    <a:gd name="T4" fmla="*/ 20 w 48"/>
                    <a:gd name="T5" fmla="*/ 129 h 265"/>
                    <a:gd name="T6" fmla="*/ 22 w 48"/>
                    <a:gd name="T7" fmla="*/ 125 h 265"/>
                    <a:gd name="T8" fmla="*/ 23 w 48"/>
                    <a:gd name="T9" fmla="*/ 120 h 265"/>
                    <a:gd name="T10" fmla="*/ 23 w 48"/>
                    <a:gd name="T11" fmla="*/ 12 h 265"/>
                    <a:gd name="T12" fmla="*/ 22 w 48"/>
                    <a:gd name="T13" fmla="*/ 7 h 265"/>
                    <a:gd name="T14" fmla="*/ 20 w 48"/>
                    <a:gd name="T15" fmla="*/ 3 h 265"/>
                    <a:gd name="T16" fmla="*/ 16 w 48"/>
                    <a:gd name="T17" fmla="*/ 1 h 265"/>
                    <a:gd name="T18" fmla="*/ 11 w 48"/>
                    <a:gd name="T19" fmla="*/ 0 h 265"/>
                    <a:gd name="T20" fmla="*/ 11 w 48"/>
                    <a:gd name="T21" fmla="*/ 0 h 265"/>
                    <a:gd name="T22" fmla="*/ 7 w 48"/>
                    <a:gd name="T23" fmla="*/ 1 h 265"/>
                    <a:gd name="T24" fmla="*/ 3 w 48"/>
                    <a:gd name="T25" fmla="*/ 3 h 265"/>
                    <a:gd name="T26" fmla="*/ 1 w 48"/>
                    <a:gd name="T27" fmla="*/ 7 h 265"/>
                    <a:gd name="T28" fmla="*/ 0 w 48"/>
                    <a:gd name="T29" fmla="*/ 12 h 265"/>
                    <a:gd name="T30" fmla="*/ 0 w 48"/>
                    <a:gd name="T31" fmla="*/ 120 h 265"/>
                    <a:gd name="T32" fmla="*/ 1 w 48"/>
                    <a:gd name="T33" fmla="*/ 125 h 265"/>
                    <a:gd name="T34" fmla="*/ 3 w 48"/>
                    <a:gd name="T35" fmla="*/ 129 h 265"/>
                    <a:gd name="T36" fmla="*/ 7 w 48"/>
                    <a:gd name="T37" fmla="*/ 131 h 265"/>
                    <a:gd name="T38" fmla="*/ 11 w 48"/>
                    <a:gd name="T39" fmla="*/ 132 h 265"/>
                    <a:gd name="T40" fmla="*/ 11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3" y="265"/>
                      </a:moveTo>
                      <a:lnTo>
                        <a:pt x="33" y="263"/>
                      </a:lnTo>
                      <a:lnTo>
                        <a:pt x="41" y="259"/>
                      </a:lnTo>
                      <a:lnTo>
                        <a:pt x="45" y="250"/>
                      </a:lnTo>
                      <a:lnTo>
                        <a:pt x="48" y="241"/>
                      </a:lnTo>
                      <a:lnTo>
                        <a:pt x="48" y="25"/>
                      </a:lnTo>
                      <a:lnTo>
                        <a:pt x="45" y="15"/>
                      </a:lnTo>
                      <a:lnTo>
                        <a:pt x="41" y="7"/>
                      </a:lnTo>
                      <a:lnTo>
                        <a:pt x="33" y="3"/>
                      </a:lnTo>
                      <a:lnTo>
                        <a:pt x="23" y="0"/>
                      </a:lnTo>
                      <a:lnTo>
                        <a:pt x="14" y="3"/>
                      </a:lnTo>
                      <a:lnTo>
                        <a:pt x="7" y="7"/>
                      </a:lnTo>
                      <a:lnTo>
                        <a:pt x="3" y="15"/>
                      </a:lnTo>
                      <a:lnTo>
                        <a:pt x="0" y="25"/>
                      </a:lnTo>
                      <a:lnTo>
                        <a:pt x="0" y="241"/>
                      </a:lnTo>
                      <a:lnTo>
                        <a:pt x="3" y="250"/>
                      </a:lnTo>
                      <a:lnTo>
                        <a:pt x="7" y="259"/>
                      </a:lnTo>
                      <a:lnTo>
                        <a:pt x="14" y="263"/>
                      </a:lnTo>
                      <a:lnTo>
                        <a:pt x="23"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3" name="Freeform 147"/>
                <p:cNvSpPr>
                  <a:spLocks/>
                </p:cNvSpPr>
                <p:nvPr/>
              </p:nvSpPr>
              <p:spPr bwMode="auto">
                <a:xfrm>
                  <a:off x="2993" y="1734"/>
                  <a:ext cx="24" cy="132"/>
                </a:xfrm>
                <a:custGeom>
                  <a:avLst/>
                  <a:gdLst>
                    <a:gd name="T0" fmla="*/ 12 w 48"/>
                    <a:gd name="T1" fmla="*/ 132 h 265"/>
                    <a:gd name="T2" fmla="*/ 17 w 48"/>
                    <a:gd name="T3" fmla="*/ 131 h 265"/>
                    <a:gd name="T4" fmla="*/ 21 w 48"/>
                    <a:gd name="T5" fmla="*/ 129 h 265"/>
                    <a:gd name="T6" fmla="*/ 23 w 48"/>
                    <a:gd name="T7" fmla="*/ 125 h 265"/>
                    <a:gd name="T8" fmla="*/ 24 w 48"/>
                    <a:gd name="T9" fmla="*/ 120 h 265"/>
                    <a:gd name="T10" fmla="*/ 24 w 48"/>
                    <a:gd name="T11" fmla="*/ 12 h 265"/>
                    <a:gd name="T12" fmla="*/ 23 w 48"/>
                    <a:gd name="T13" fmla="*/ 7 h 265"/>
                    <a:gd name="T14" fmla="*/ 21 w 48"/>
                    <a:gd name="T15" fmla="*/ 3 h 265"/>
                    <a:gd name="T16" fmla="*/ 17 w 48"/>
                    <a:gd name="T17" fmla="*/ 1 h 265"/>
                    <a:gd name="T18" fmla="*/ 12 w 48"/>
                    <a:gd name="T19" fmla="*/ 0 h 265"/>
                    <a:gd name="T20" fmla="*/ 12 w 48"/>
                    <a:gd name="T21" fmla="*/ 0 h 265"/>
                    <a:gd name="T22" fmla="*/ 8 w 48"/>
                    <a:gd name="T23" fmla="*/ 1 h 265"/>
                    <a:gd name="T24" fmla="*/ 3 w 48"/>
                    <a:gd name="T25" fmla="*/ 3 h 265"/>
                    <a:gd name="T26" fmla="*/ 1 w 48"/>
                    <a:gd name="T27" fmla="*/ 7 h 265"/>
                    <a:gd name="T28" fmla="*/ 0 w 48"/>
                    <a:gd name="T29" fmla="*/ 12 h 265"/>
                    <a:gd name="T30" fmla="*/ 0 w 48"/>
                    <a:gd name="T31" fmla="*/ 120 h 265"/>
                    <a:gd name="T32" fmla="*/ 1 w 48"/>
                    <a:gd name="T33" fmla="*/ 125 h 265"/>
                    <a:gd name="T34" fmla="*/ 3 w 48"/>
                    <a:gd name="T35" fmla="*/ 129 h 265"/>
                    <a:gd name="T36" fmla="*/ 8 w 48"/>
                    <a:gd name="T37" fmla="*/ 131 h 265"/>
                    <a:gd name="T38" fmla="*/ 12 w 48"/>
                    <a:gd name="T39" fmla="*/ 132 h 265"/>
                    <a:gd name="T40" fmla="*/ 12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4" y="265"/>
                      </a:moveTo>
                      <a:lnTo>
                        <a:pt x="33" y="263"/>
                      </a:lnTo>
                      <a:lnTo>
                        <a:pt x="41" y="259"/>
                      </a:lnTo>
                      <a:lnTo>
                        <a:pt x="46" y="250"/>
                      </a:lnTo>
                      <a:lnTo>
                        <a:pt x="48" y="241"/>
                      </a:lnTo>
                      <a:lnTo>
                        <a:pt x="48" y="25"/>
                      </a:lnTo>
                      <a:lnTo>
                        <a:pt x="46" y="15"/>
                      </a:lnTo>
                      <a:lnTo>
                        <a:pt x="41" y="7"/>
                      </a:lnTo>
                      <a:lnTo>
                        <a:pt x="33" y="3"/>
                      </a:lnTo>
                      <a:lnTo>
                        <a:pt x="24" y="0"/>
                      </a:lnTo>
                      <a:lnTo>
                        <a:pt x="15" y="3"/>
                      </a:lnTo>
                      <a:lnTo>
                        <a:pt x="6" y="7"/>
                      </a:lnTo>
                      <a:lnTo>
                        <a:pt x="2" y="15"/>
                      </a:lnTo>
                      <a:lnTo>
                        <a:pt x="0" y="25"/>
                      </a:lnTo>
                      <a:lnTo>
                        <a:pt x="0" y="241"/>
                      </a:lnTo>
                      <a:lnTo>
                        <a:pt x="2" y="250"/>
                      </a:lnTo>
                      <a:lnTo>
                        <a:pt x="6" y="259"/>
                      </a:lnTo>
                      <a:lnTo>
                        <a:pt x="15" y="263"/>
                      </a:lnTo>
                      <a:lnTo>
                        <a:pt x="24"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4" name="Freeform 148"/>
                <p:cNvSpPr>
                  <a:spLocks/>
                </p:cNvSpPr>
                <p:nvPr/>
              </p:nvSpPr>
              <p:spPr bwMode="auto">
                <a:xfrm>
                  <a:off x="3084" y="1734"/>
                  <a:ext cx="23" cy="132"/>
                </a:xfrm>
                <a:custGeom>
                  <a:avLst/>
                  <a:gdLst>
                    <a:gd name="T0" fmla="*/ 11 w 48"/>
                    <a:gd name="T1" fmla="*/ 132 h 265"/>
                    <a:gd name="T2" fmla="*/ 16 w 48"/>
                    <a:gd name="T3" fmla="*/ 131 h 265"/>
                    <a:gd name="T4" fmla="*/ 20 w 48"/>
                    <a:gd name="T5" fmla="*/ 129 h 265"/>
                    <a:gd name="T6" fmla="*/ 22 w 48"/>
                    <a:gd name="T7" fmla="*/ 125 h 265"/>
                    <a:gd name="T8" fmla="*/ 23 w 48"/>
                    <a:gd name="T9" fmla="*/ 120 h 265"/>
                    <a:gd name="T10" fmla="*/ 23 w 48"/>
                    <a:gd name="T11" fmla="*/ 12 h 265"/>
                    <a:gd name="T12" fmla="*/ 22 w 48"/>
                    <a:gd name="T13" fmla="*/ 7 h 265"/>
                    <a:gd name="T14" fmla="*/ 20 w 48"/>
                    <a:gd name="T15" fmla="*/ 3 h 265"/>
                    <a:gd name="T16" fmla="*/ 16 w 48"/>
                    <a:gd name="T17" fmla="*/ 1 h 265"/>
                    <a:gd name="T18" fmla="*/ 11 w 48"/>
                    <a:gd name="T19" fmla="*/ 0 h 265"/>
                    <a:gd name="T20" fmla="*/ 11 w 48"/>
                    <a:gd name="T21" fmla="*/ 0 h 265"/>
                    <a:gd name="T22" fmla="*/ 7 w 48"/>
                    <a:gd name="T23" fmla="*/ 1 h 265"/>
                    <a:gd name="T24" fmla="*/ 3 w 48"/>
                    <a:gd name="T25" fmla="*/ 3 h 265"/>
                    <a:gd name="T26" fmla="*/ 1 w 48"/>
                    <a:gd name="T27" fmla="*/ 7 h 265"/>
                    <a:gd name="T28" fmla="*/ 0 w 48"/>
                    <a:gd name="T29" fmla="*/ 12 h 265"/>
                    <a:gd name="T30" fmla="*/ 0 w 48"/>
                    <a:gd name="T31" fmla="*/ 120 h 265"/>
                    <a:gd name="T32" fmla="*/ 1 w 48"/>
                    <a:gd name="T33" fmla="*/ 125 h 265"/>
                    <a:gd name="T34" fmla="*/ 3 w 48"/>
                    <a:gd name="T35" fmla="*/ 129 h 265"/>
                    <a:gd name="T36" fmla="*/ 7 w 48"/>
                    <a:gd name="T37" fmla="*/ 131 h 265"/>
                    <a:gd name="T38" fmla="*/ 11 w 48"/>
                    <a:gd name="T39" fmla="*/ 132 h 265"/>
                    <a:gd name="T40" fmla="*/ 11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3" y="265"/>
                      </a:moveTo>
                      <a:lnTo>
                        <a:pt x="33" y="263"/>
                      </a:lnTo>
                      <a:lnTo>
                        <a:pt x="41" y="259"/>
                      </a:lnTo>
                      <a:lnTo>
                        <a:pt x="45" y="250"/>
                      </a:lnTo>
                      <a:lnTo>
                        <a:pt x="48" y="241"/>
                      </a:lnTo>
                      <a:lnTo>
                        <a:pt x="48" y="25"/>
                      </a:lnTo>
                      <a:lnTo>
                        <a:pt x="45" y="15"/>
                      </a:lnTo>
                      <a:lnTo>
                        <a:pt x="41" y="7"/>
                      </a:lnTo>
                      <a:lnTo>
                        <a:pt x="33" y="3"/>
                      </a:lnTo>
                      <a:lnTo>
                        <a:pt x="23" y="0"/>
                      </a:lnTo>
                      <a:lnTo>
                        <a:pt x="14" y="3"/>
                      </a:lnTo>
                      <a:lnTo>
                        <a:pt x="7" y="7"/>
                      </a:lnTo>
                      <a:lnTo>
                        <a:pt x="3" y="15"/>
                      </a:lnTo>
                      <a:lnTo>
                        <a:pt x="0" y="25"/>
                      </a:lnTo>
                      <a:lnTo>
                        <a:pt x="0" y="241"/>
                      </a:lnTo>
                      <a:lnTo>
                        <a:pt x="3" y="250"/>
                      </a:lnTo>
                      <a:lnTo>
                        <a:pt x="7" y="259"/>
                      </a:lnTo>
                      <a:lnTo>
                        <a:pt x="14" y="263"/>
                      </a:lnTo>
                      <a:lnTo>
                        <a:pt x="23"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5" name="Rectangle 149"/>
                <p:cNvSpPr>
                  <a:spLocks noChangeArrowheads="1"/>
                </p:cNvSpPr>
                <p:nvPr/>
              </p:nvSpPr>
              <p:spPr bwMode="auto">
                <a:xfrm>
                  <a:off x="2655" y="1977"/>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896" name="Rectangle 150"/>
                <p:cNvSpPr>
                  <a:spLocks noChangeArrowheads="1"/>
                </p:cNvSpPr>
                <p:nvPr/>
              </p:nvSpPr>
              <p:spPr bwMode="auto">
                <a:xfrm>
                  <a:off x="2655" y="2051"/>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897" name="Rectangle 151"/>
                <p:cNvSpPr>
                  <a:spLocks noChangeArrowheads="1"/>
                </p:cNvSpPr>
                <p:nvPr/>
              </p:nvSpPr>
              <p:spPr bwMode="auto">
                <a:xfrm>
                  <a:off x="2655" y="2125"/>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898" name="Rectangle 152"/>
                <p:cNvSpPr>
                  <a:spLocks noChangeArrowheads="1"/>
                </p:cNvSpPr>
                <p:nvPr/>
              </p:nvSpPr>
              <p:spPr bwMode="auto">
                <a:xfrm>
                  <a:off x="2655" y="2197"/>
                  <a:ext cx="428" cy="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899" name="Rectangle 153"/>
                <p:cNvSpPr>
                  <a:spLocks noChangeArrowheads="1"/>
                </p:cNvSpPr>
                <p:nvPr/>
              </p:nvSpPr>
              <p:spPr bwMode="auto">
                <a:xfrm>
                  <a:off x="2655" y="2272"/>
                  <a:ext cx="428" cy="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900" name="Rectangle 154"/>
                <p:cNvSpPr>
                  <a:spLocks noChangeArrowheads="1"/>
                </p:cNvSpPr>
                <p:nvPr/>
              </p:nvSpPr>
              <p:spPr bwMode="auto">
                <a:xfrm>
                  <a:off x="2655" y="2347"/>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901" name="Rectangle 155"/>
                <p:cNvSpPr>
                  <a:spLocks noChangeArrowheads="1"/>
                </p:cNvSpPr>
                <p:nvPr/>
              </p:nvSpPr>
              <p:spPr bwMode="auto">
                <a:xfrm>
                  <a:off x="2655" y="2422"/>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41116" name="Text Box 156"/>
            <p:cNvSpPr txBox="1">
              <a:spLocks noChangeArrowheads="1"/>
            </p:cNvSpPr>
            <p:nvPr/>
          </p:nvSpPr>
          <p:spPr bwMode="auto">
            <a:xfrm>
              <a:off x="0" y="3924"/>
              <a:ext cx="7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defRPr/>
              </a:pPr>
              <a:r>
                <a:rPr lang="en-US" sz="1000" b="1">
                  <a:solidFill>
                    <a:schemeClr val="bg2"/>
                  </a:solidFill>
                  <a:effectLst>
                    <a:outerShdw blurRad="38100" dist="38100" dir="2700000" algn="tl">
                      <a:srgbClr val="FFFFFF"/>
                    </a:outerShdw>
                  </a:effectLst>
                  <a:latin typeface="Times"/>
                  <a:cs typeface="Arial" charset="0"/>
                </a:rPr>
                <a:t>ATNA Audit record repository</a:t>
              </a:r>
            </a:p>
          </p:txBody>
        </p:sp>
      </p:grpSp>
      <p:sp>
        <p:nvSpPr>
          <p:cNvPr id="33840" name="Text Box 158"/>
          <p:cNvSpPr txBox="1">
            <a:spLocks noChangeArrowheads="1"/>
          </p:cNvSpPr>
          <p:nvPr/>
        </p:nvSpPr>
        <p:spPr bwMode="auto">
          <a:xfrm>
            <a:off x="3657600" y="1752600"/>
            <a:ext cx="1487488" cy="184666"/>
          </a:xfrm>
          <a:prstGeom prst="rect">
            <a:avLst/>
          </a:prstGeom>
          <a:solidFill>
            <a:srgbClr val="EAEAEA"/>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US" sz="1200" dirty="0">
                <a:solidFill>
                  <a:schemeClr val="bg2"/>
                </a:solidFill>
                <a:latin typeface="GE Inspira" pitchFamily="34" charset="0"/>
              </a:rPr>
              <a:t>State run </a:t>
            </a:r>
            <a:r>
              <a:rPr lang="en-US" sz="1200" dirty="0" smtClean="0">
                <a:solidFill>
                  <a:schemeClr val="bg2"/>
                </a:solidFill>
                <a:latin typeface="GE Inspira" pitchFamily="34" charset="0"/>
              </a:rPr>
              <a:t>HIE</a:t>
            </a:r>
            <a:endParaRPr lang="en-US" sz="1200" dirty="0">
              <a:solidFill>
                <a:schemeClr val="bg2"/>
              </a:solidFill>
              <a:latin typeface="GE Inspira" pitchFamily="34" charset="0"/>
            </a:endParaRPr>
          </a:p>
        </p:txBody>
      </p:sp>
      <p:grpSp>
        <p:nvGrpSpPr>
          <p:cNvPr id="33841" name="Group 161"/>
          <p:cNvGrpSpPr>
            <a:grpSpLocks/>
          </p:cNvGrpSpPr>
          <p:nvPr/>
        </p:nvGrpSpPr>
        <p:grpSpPr bwMode="auto">
          <a:xfrm>
            <a:off x="7086600" y="5495925"/>
            <a:ext cx="1174750" cy="752475"/>
            <a:chOff x="0" y="3700"/>
            <a:chExt cx="740" cy="474"/>
          </a:xfrm>
        </p:grpSpPr>
        <p:grpSp>
          <p:nvGrpSpPr>
            <p:cNvPr id="33846" name="Group 162"/>
            <p:cNvGrpSpPr>
              <a:grpSpLocks/>
            </p:cNvGrpSpPr>
            <p:nvPr/>
          </p:nvGrpSpPr>
          <p:grpSpPr bwMode="auto">
            <a:xfrm>
              <a:off x="25" y="3700"/>
              <a:ext cx="666" cy="450"/>
              <a:chOff x="2121" y="3264"/>
              <a:chExt cx="666" cy="450"/>
            </a:xfrm>
          </p:grpSpPr>
          <p:sp>
            <p:nvSpPr>
              <p:cNvPr id="33848" name="AutoShape 163"/>
              <p:cNvSpPr>
                <a:spLocks noChangeArrowheads="1"/>
              </p:cNvSpPr>
              <p:nvPr/>
            </p:nvSpPr>
            <p:spPr bwMode="auto">
              <a:xfrm>
                <a:off x="2121" y="3264"/>
                <a:ext cx="666" cy="450"/>
              </a:xfrm>
              <a:prstGeom prst="roundRect">
                <a:avLst>
                  <a:gd name="adj" fmla="val 16667"/>
                </a:avLst>
              </a:prstGeom>
              <a:solidFill>
                <a:srgbClr val="8A9BD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400">
                  <a:solidFill>
                    <a:schemeClr val="bg2"/>
                  </a:solidFill>
                  <a:latin typeface="Times" pitchFamily="18" charset="0"/>
                </a:endParaRPr>
              </a:p>
            </p:txBody>
          </p:sp>
          <p:pic>
            <p:nvPicPr>
              <p:cNvPr id="33849" name="Picture 164" descr="BD18218_"/>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219" y="3287"/>
                <a:ext cx="19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850" name="Group 165"/>
              <p:cNvGrpSpPr>
                <a:grpSpLocks/>
              </p:cNvGrpSpPr>
              <p:nvPr/>
            </p:nvGrpSpPr>
            <p:grpSpPr bwMode="auto">
              <a:xfrm>
                <a:off x="2478" y="3269"/>
                <a:ext cx="206" cy="267"/>
                <a:chOff x="2558" y="1674"/>
                <a:chExt cx="625" cy="924"/>
              </a:xfrm>
            </p:grpSpPr>
            <p:pic>
              <p:nvPicPr>
                <p:cNvPr id="33851" name="Picture 166" descr="j015161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655" y="2067"/>
                  <a:ext cx="433" cy="4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3852" name="Line 167"/>
                <p:cNvSpPr>
                  <a:spLocks noChangeShapeType="1"/>
                </p:cNvSpPr>
                <p:nvPr/>
              </p:nvSpPr>
              <p:spPr bwMode="auto">
                <a:xfrm>
                  <a:off x="2879" y="1674"/>
                  <a:ext cx="0" cy="394"/>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3" name="Rectangle 168"/>
                <p:cNvSpPr>
                  <a:spLocks noChangeArrowheads="1"/>
                </p:cNvSpPr>
                <p:nvPr/>
              </p:nvSpPr>
              <p:spPr bwMode="auto">
                <a:xfrm>
                  <a:off x="2558" y="1786"/>
                  <a:ext cx="625" cy="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854" name="Rectangle 169"/>
                <p:cNvSpPr>
                  <a:spLocks noChangeArrowheads="1"/>
                </p:cNvSpPr>
                <p:nvPr/>
              </p:nvSpPr>
              <p:spPr bwMode="auto">
                <a:xfrm>
                  <a:off x="2602" y="1824"/>
                  <a:ext cx="538" cy="714"/>
                </a:xfrm>
                <a:prstGeom prst="rect">
                  <a:avLst/>
                </a:prstGeom>
                <a:solidFill>
                  <a:srgbClr val="DBDD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855" name="Freeform 170"/>
                <p:cNvSpPr>
                  <a:spLocks/>
                </p:cNvSpPr>
                <p:nvPr/>
              </p:nvSpPr>
              <p:spPr bwMode="auto">
                <a:xfrm>
                  <a:off x="2798" y="1839"/>
                  <a:ext cx="55" cy="53"/>
                </a:xfrm>
                <a:custGeom>
                  <a:avLst/>
                  <a:gdLst>
                    <a:gd name="T0" fmla="*/ 27 w 109"/>
                    <a:gd name="T1" fmla="*/ 53 h 105"/>
                    <a:gd name="T2" fmla="*/ 33 w 109"/>
                    <a:gd name="T3" fmla="*/ 52 h 105"/>
                    <a:gd name="T4" fmla="*/ 38 w 109"/>
                    <a:gd name="T5" fmla="*/ 51 h 105"/>
                    <a:gd name="T6" fmla="*/ 43 w 109"/>
                    <a:gd name="T7" fmla="*/ 48 h 105"/>
                    <a:gd name="T8" fmla="*/ 47 w 109"/>
                    <a:gd name="T9" fmla="*/ 45 h 105"/>
                    <a:gd name="T10" fmla="*/ 50 w 109"/>
                    <a:gd name="T11" fmla="*/ 41 h 105"/>
                    <a:gd name="T12" fmla="*/ 53 w 109"/>
                    <a:gd name="T13" fmla="*/ 37 h 105"/>
                    <a:gd name="T14" fmla="*/ 54 w 109"/>
                    <a:gd name="T15" fmla="*/ 32 h 105"/>
                    <a:gd name="T16" fmla="*/ 55 w 109"/>
                    <a:gd name="T17" fmla="*/ 27 h 105"/>
                    <a:gd name="T18" fmla="*/ 54 w 109"/>
                    <a:gd name="T19" fmla="*/ 22 h 105"/>
                    <a:gd name="T20" fmla="*/ 53 w 109"/>
                    <a:gd name="T21" fmla="*/ 17 h 105"/>
                    <a:gd name="T22" fmla="*/ 50 w 109"/>
                    <a:gd name="T23" fmla="*/ 12 h 105"/>
                    <a:gd name="T24" fmla="*/ 47 w 109"/>
                    <a:gd name="T25" fmla="*/ 8 h 105"/>
                    <a:gd name="T26" fmla="*/ 43 w 109"/>
                    <a:gd name="T27" fmla="*/ 5 h 105"/>
                    <a:gd name="T28" fmla="*/ 38 w 109"/>
                    <a:gd name="T29" fmla="*/ 3 h 105"/>
                    <a:gd name="T30" fmla="*/ 33 w 109"/>
                    <a:gd name="T31" fmla="*/ 1 h 105"/>
                    <a:gd name="T32" fmla="*/ 27 w 109"/>
                    <a:gd name="T33" fmla="*/ 0 h 105"/>
                    <a:gd name="T34" fmla="*/ 22 w 109"/>
                    <a:gd name="T35" fmla="*/ 1 h 105"/>
                    <a:gd name="T36" fmla="*/ 17 w 109"/>
                    <a:gd name="T37" fmla="*/ 3 h 105"/>
                    <a:gd name="T38" fmla="*/ 12 w 109"/>
                    <a:gd name="T39" fmla="*/ 5 h 105"/>
                    <a:gd name="T40" fmla="*/ 8 w 109"/>
                    <a:gd name="T41" fmla="*/ 8 h 105"/>
                    <a:gd name="T42" fmla="*/ 5 w 109"/>
                    <a:gd name="T43" fmla="*/ 12 h 105"/>
                    <a:gd name="T44" fmla="*/ 3 w 109"/>
                    <a:gd name="T45" fmla="*/ 17 h 105"/>
                    <a:gd name="T46" fmla="*/ 1 w 109"/>
                    <a:gd name="T47" fmla="*/ 22 h 105"/>
                    <a:gd name="T48" fmla="*/ 0 w 109"/>
                    <a:gd name="T49" fmla="*/ 27 h 105"/>
                    <a:gd name="T50" fmla="*/ 1 w 109"/>
                    <a:gd name="T51" fmla="*/ 32 h 105"/>
                    <a:gd name="T52" fmla="*/ 3 w 109"/>
                    <a:gd name="T53" fmla="*/ 37 h 105"/>
                    <a:gd name="T54" fmla="*/ 5 w 109"/>
                    <a:gd name="T55" fmla="*/ 41 h 105"/>
                    <a:gd name="T56" fmla="*/ 8 w 109"/>
                    <a:gd name="T57" fmla="*/ 45 h 105"/>
                    <a:gd name="T58" fmla="*/ 12 w 109"/>
                    <a:gd name="T59" fmla="*/ 48 h 105"/>
                    <a:gd name="T60" fmla="*/ 17 w 109"/>
                    <a:gd name="T61" fmla="*/ 51 h 105"/>
                    <a:gd name="T62" fmla="*/ 22 w 109"/>
                    <a:gd name="T63" fmla="*/ 52 h 105"/>
                    <a:gd name="T64" fmla="*/ 27 w 109"/>
                    <a:gd name="T65" fmla="*/ 53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5">
                      <a:moveTo>
                        <a:pt x="54" y="105"/>
                      </a:moveTo>
                      <a:lnTo>
                        <a:pt x="66" y="104"/>
                      </a:lnTo>
                      <a:lnTo>
                        <a:pt x="76" y="101"/>
                      </a:lnTo>
                      <a:lnTo>
                        <a:pt x="85" y="96"/>
                      </a:lnTo>
                      <a:lnTo>
                        <a:pt x="93" y="90"/>
                      </a:lnTo>
                      <a:lnTo>
                        <a:pt x="100" y="82"/>
                      </a:lnTo>
                      <a:lnTo>
                        <a:pt x="105" y="74"/>
                      </a:lnTo>
                      <a:lnTo>
                        <a:pt x="108" y="64"/>
                      </a:lnTo>
                      <a:lnTo>
                        <a:pt x="109" y="53"/>
                      </a:lnTo>
                      <a:lnTo>
                        <a:pt x="108" y="43"/>
                      </a:lnTo>
                      <a:lnTo>
                        <a:pt x="105" y="33"/>
                      </a:lnTo>
                      <a:lnTo>
                        <a:pt x="100" y="23"/>
                      </a:lnTo>
                      <a:lnTo>
                        <a:pt x="93" y="16"/>
                      </a:lnTo>
                      <a:lnTo>
                        <a:pt x="85" y="10"/>
                      </a:lnTo>
                      <a:lnTo>
                        <a:pt x="76" y="5"/>
                      </a:lnTo>
                      <a:lnTo>
                        <a:pt x="66" y="1"/>
                      </a:lnTo>
                      <a:lnTo>
                        <a:pt x="54" y="0"/>
                      </a:lnTo>
                      <a:lnTo>
                        <a:pt x="44" y="1"/>
                      </a:lnTo>
                      <a:lnTo>
                        <a:pt x="33" y="5"/>
                      </a:lnTo>
                      <a:lnTo>
                        <a:pt x="24" y="10"/>
                      </a:lnTo>
                      <a:lnTo>
                        <a:pt x="16" y="16"/>
                      </a:lnTo>
                      <a:lnTo>
                        <a:pt x="9" y="23"/>
                      </a:lnTo>
                      <a:lnTo>
                        <a:pt x="5" y="33"/>
                      </a:lnTo>
                      <a:lnTo>
                        <a:pt x="1" y="43"/>
                      </a:lnTo>
                      <a:lnTo>
                        <a:pt x="0" y="53"/>
                      </a:lnTo>
                      <a:lnTo>
                        <a:pt x="1" y="64"/>
                      </a:lnTo>
                      <a:lnTo>
                        <a:pt x="5" y="74"/>
                      </a:lnTo>
                      <a:lnTo>
                        <a:pt x="9" y="82"/>
                      </a:lnTo>
                      <a:lnTo>
                        <a:pt x="16" y="90"/>
                      </a:lnTo>
                      <a:lnTo>
                        <a:pt x="24" y="96"/>
                      </a:lnTo>
                      <a:lnTo>
                        <a:pt x="33" y="101"/>
                      </a:lnTo>
                      <a:lnTo>
                        <a:pt x="44" y="104"/>
                      </a:lnTo>
                      <a:lnTo>
                        <a:pt x="54"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6" name="Freeform 171"/>
                <p:cNvSpPr>
                  <a:spLocks/>
                </p:cNvSpPr>
                <p:nvPr/>
              </p:nvSpPr>
              <p:spPr bwMode="auto">
                <a:xfrm>
                  <a:off x="2617" y="1840"/>
                  <a:ext cx="54" cy="52"/>
                </a:xfrm>
                <a:custGeom>
                  <a:avLst/>
                  <a:gdLst>
                    <a:gd name="T0" fmla="*/ 27 w 109"/>
                    <a:gd name="T1" fmla="*/ 52 h 105"/>
                    <a:gd name="T2" fmla="*/ 33 w 109"/>
                    <a:gd name="T3" fmla="*/ 52 h 105"/>
                    <a:gd name="T4" fmla="*/ 38 w 109"/>
                    <a:gd name="T5" fmla="*/ 50 h 105"/>
                    <a:gd name="T6" fmla="*/ 42 w 109"/>
                    <a:gd name="T7" fmla="*/ 48 h 105"/>
                    <a:gd name="T8" fmla="*/ 46 w 109"/>
                    <a:gd name="T9" fmla="*/ 44 h 105"/>
                    <a:gd name="T10" fmla="*/ 50 w 109"/>
                    <a:gd name="T11" fmla="*/ 41 h 105"/>
                    <a:gd name="T12" fmla="*/ 52 w 109"/>
                    <a:gd name="T13" fmla="*/ 36 h 105"/>
                    <a:gd name="T14" fmla="*/ 54 w 109"/>
                    <a:gd name="T15" fmla="*/ 31 h 105"/>
                    <a:gd name="T16" fmla="*/ 54 w 109"/>
                    <a:gd name="T17" fmla="*/ 26 h 105"/>
                    <a:gd name="T18" fmla="*/ 54 w 109"/>
                    <a:gd name="T19" fmla="*/ 21 h 105"/>
                    <a:gd name="T20" fmla="*/ 52 w 109"/>
                    <a:gd name="T21" fmla="*/ 16 h 105"/>
                    <a:gd name="T22" fmla="*/ 50 w 109"/>
                    <a:gd name="T23" fmla="*/ 11 h 105"/>
                    <a:gd name="T24" fmla="*/ 46 w 109"/>
                    <a:gd name="T25" fmla="*/ 7 h 105"/>
                    <a:gd name="T26" fmla="*/ 42 w 109"/>
                    <a:gd name="T27" fmla="*/ 5 h 105"/>
                    <a:gd name="T28" fmla="*/ 38 w 109"/>
                    <a:gd name="T29" fmla="*/ 2 h 105"/>
                    <a:gd name="T30" fmla="*/ 33 w 109"/>
                    <a:gd name="T31" fmla="*/ 1 h 105"/>
                    <a:gd name="T32" fmla="*/ 27 w 109"/>
                    <a:gd name="T33" fmla="*/ 0 h 105"/>
                    <a:gd name="T34" fmla="*/ 22 w 109"/>
                    <a:gd name="T35" fmla="*/ 1 h 105"/>
                    <a:gd name="T36" fmla="*/ 17 w 109"/>
                    <a:gd name="T37" fmla="*/ 2 h 105"/>
                    <a:gd name="T38" fmla="*/ 12 w 109"/>
                    <a:gd name="T39" fmla="*/ 5 h 105"/>
                    <a:gd name="T40" fmla="*/ 8 w 109"/>
                    <a:gd name="T41" fmla="*/ 7 h 105"/>
                    <a:gd name="T42" fmla="*/ 4 w 109"/>
                    <a:gd name="T43" fmla="*/ 11 h 105"/>
                    <a:gd name="T44" fmla="*/ 2 w 109"/>
                    <a:gd name="T45" fmla="*/ 16 h 105"/>
                    <a:gd name="T46" fmla="*/ 0 w 109"/>
                    <a:gd name="T47" fmla="*/ 21 h 105"/>
                    <a:gd name="T48" fmla="*/ 0 w 109"/>
                    <a:gd name="T49" fmla="*/ 26 h 105"/>
                    <a:gd name="T50" fmla="*/ 0 w 109"/>
                    <a:gd name="T51" fmla="*/ 31 h 105"/>
                    <a:gd name="T52" fmla="*/ 2 w 109"/>
                    <a:gd name="T53" fmla="*/ 36 h 105"/>
                    <a:gd name="T54" fmla="*/ 4 w 109"/>
                    <a:gd name="T55" fmla="*/ 41 h 105"/>
                    <a:gd name="T56" fmla="*/ 8 w 109"/>
                    <a:gd name="T57" fmla="*/ 44 h 105"/>
                    <a:gd name="T58" fmla="*/ 12 w 109"/>
                    <a:gd name="T59" fmla="*/ 48 h 105"/>
                    <a:gd name="T60" fmla="*/ 17 w 109"/>
                    <a:gd name="T61" fmla="*/ 50 h 105"/>
                    <a:gd name="T62" fmla="*/ 22 w 109"/>
                    <a:gd name="T63" fmla="*/ 52 h 105"/>
                    <a:gd name="T64" fmla="*/ 27 w 109"/>
                    <a:gd name="T65" fmla="*/ 52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5">
                      <a:moveTo>
                        <a:pt x="55" y="105"/>
                      </a:moveTo>
                      <a:lnTo>
                        <a:pt x="66" y="104"/>
                      </a:lnTo>
                      <a:lnTo>
                        <a:pt x="76" y="101"/>
                      </a:lnTo>
                      <a:lnTo>
                        <a:pt x="85" y="96"/>
                      </a:lnTo>
                      <a:lnTo>
                        <a:pt x="93" y="89"/>
                      </a:lnTo>
                      <a:lnTo>
                        <a:pt x="100" y="82"/>
                      </a:lnTo>
                      <a:lnTo>
                        <a:pt x="105" y="73"/>
                      </a:lnTo>
                      <a:lnTo>
                        <a:pt x="108" y="63"/>
                      </a:lnTo>
                      <a:lnTo>
                        <a:pt x="109" y="52"/>
                      </a:lnTo>
                      <a:lnTo>
                        <a:pt x="108" y="42"/>
                      </a:lnTo>
                      <a:lnTo>
                        <a:pt x="105" y="32"/>
                      </a:lnTo>
                      <a:lnTo>
                        <a:pt x="100" y="23"/>
                      </a:lnTo>
                      <a:lnTo>
                        <a:pt x="93" y="15"/>
                      </a:lnTo>
                      <a:lnTo>
                        <a:pt x="85" y="10"/>
                      </a:lnTo>
                      <a:lnTo>
                        <a:pt x="76" y="5"/>
                      </a:lnTo>
                      <a:lnTo>
                        <a:pt x="66" y="2"/>
                      </a:lnTo>
                      <a:lnTo>
                        <a:pt x="55" y="0"/>
                      </a:lnTo>
                      <a:lnTo>
                        <a:pt x="44" y="2"/>
                      </a:lnTo>
                      <a:lnTo>
                        <a:pt x="35" y="5"/>
                      </a:lnTo>
                      <a:lnTo>
                        <a:pt x="24" y="10"/>
                      </a:lnTo>
                      <a:lnTo>
                        <a:pt x="16" y="15"/>
                      </a:lnTo>
                      <a:lnTo>
                        <a:pt x="9" y="23"/>
                      </a:lnTo>
                      <a:lnTo>
                        <a:pt x="5" y="32"/>
                      </a:lnTo>
                      <a:lnTo>
                        <a:pt x="1" y="42"/>
                      </a:lnTo>
                      <a:lnTo>
                        <a:pt x="0" y="52"/>
                      </a:lnTo>
                      <a:lnTo>
                        <a:pt x="1" y="63"/>
                      </a:lnTo>
                      <a:lnTo>
                        <a:pt x="5" y="73"/>
                      </a:lnTo>
                      <a:lnTo>
                        <a:pt x="9" y="82"/>
                      </a:lnTo>
                      <a:lnTo>
                        <a:pt x="16" y="89"/>
                      </a:lnTo>
                      <a:lnTo>
                        <a:pt x="24" y="96"/>
                      </a:lnTo>
                      <a:lnTo>
                        <a:pt x="35" y="101"/>
                      </a:lnTo>
                      <a:lnTo>
                        <a:pt x="44" y="104"/>
                      </a:lnTo>
                      <a:lnTo>
                        <a:pt x="55"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7" name="Freeform 172"/>
                <p:cNvSpPr>
                  <a:spLocks/>
                </p:cNvSpPr>
                <p:nvPr/>
              </p:nvSpPr>
              <p:spPr bwMode="auto">
                <a:xfrm>
                  <a:off x="2706" y="1840"/>
                  <a:ext cx="55" cy="52"/>
                </a:xfrm>
                <a:custGeom>
                  <a:avLst/>
                  <a:gdLst>
                    <a:gd name="T0" fmla="*/ 27 w 109"/>
                    <a:gd name="T1" fmla="*/ 52 h 105"/>
                    <a:gd name="T2" fmla="*/ 33 w 109"/>
                    <a:gd name="T3" fmla="*/ 52 h 105"/>
                    <a:gd name="T4" fmla="*/ 38 w 109"/>
                    <a:gd name="T5" fmla="*/ 50 h 105"/>
                    <a:gd name="T6" fmla="*/ 43 w 109"/>
                    <a:gd name="T7" fmla="*/ 48 h 105"/>
                    <a:gd name="T8" fmla="*/ 47 w 109"/>
                    <a:gd name="T9" fmla="*/ 44 h 105"/>
                    <a:gd name="T10" fmla="*/ 50 w 109"/>
                    <a:gd name="T11" fmla="*/ 41 h 105"/>
                    <a:gd name="T12" fmla="*/ 52 w 109"/>
                    <a:gd name="T13" fmla="*/ 36 h 105"/>
                    <a:gd name="T14" fmla="*/ 54 w 109"/>
                    <a:gd name="T15" fmla="*/ 31 h 105"/>
                    <a:gd name="T16" fmla="*/ 55 w 109"/>
                    <a:gd name="T17" fmla="*/ 26 h 105"/>
                    <a:gd name="T18" fmla="*/ 54 w 109"/>
                    <a:gd name="T19" fmla="*/ 21 h 105"/>
                    <a:gd name="T20" fmla="*/ 52 w 109"/>
                    <a:gd name="T21" fmla="*/ 16 h 105"/>
                    <a:gd name="T22" fmla="*/ 50 w 109"/>
                    <a:gd name="T23" fmla="*/ 11 h 105"/>
                    <a:gd name="T24" fmla="*/ 47 w 109"/>
                    <a:gd name="T25" fmla="*/ 7 h 105"/>
                    <a:gd name="T26" fmla="*/ 43 w 109"/>
                    <a:gd name="T27" fmla="*/ 5 h 105"/>
                    <a:gd name="T28" fmla="*/ 38 w 109"/>
                    <a:gd name="T29" fmla="*/ 2 h 105"/>
                    <a:gd name="T30" fmla="*/ 33 w 109"/>
                    <a:gd name="T31" fmla="*/ 1 h 105"/>
                    <a:gd name="T32" fmla="*/ 27 w 109"/>
                    <a:gd name="T33" fmla="*/ 0 h 105"/>
                    <a:gd name="T34" fmla="*/ 22 w 109"/>
                    <a:gd name="T35" fmla="*/ 1 h 105"/>
                    <a:gd name="T36" fmla="*/ 17 w 109"/>
                    <a:gd name="T37" fmla="*/ 2 h 105"/>
                    <a:gd name="T38" fmla="*/ 12 w 109"/>
                    <a:gd name="T39" fmla="*/ 5 h 105"/>
                    <a:gd name="T40" fmla="*/ 8 w 109"/>
                    <a:gd name="T41" fmla="*/ 7 h 105"/>
                    <a:gd name="T42" fmla="*/ 5 w 109"/>
                    <a:gd name="T43" fmla="*/ 11 h 105"/>
                    <a:gd name="T44" fmla="*/ 2 w 109"/>
                    <a:gd name="T45" fmla="*/ 16 h 105"/>
                    <a:gd name="T46" fmla="*/ 1 w 109"/>
                    <a:gd name="T47" fmla="*/ 21 h 105"/>
                    <a:gd name="T48" fmla="*/ 0 w 109"/>
                    <a:gd name="T49" fmla="*/ 26 h 105"/>
                    <a:gd name="T50" fmla="*/ 1 w 109"/>
                    <a:gd name="T51" fmla="*/ 31 h 105"/>
                    <a:gd name="T52" fmla="*/ 2 w 109"/>
                    <a:gd name="T53" fmla="*/ 36 h 105"/>
                    <a:gd name="T54" fmla="*/ 5 w 109"/>
                    <a:gd name="T55" fmla="*/ 41 h 105"/>
                    <a:gd name="T56" fmla="*/ 8 w 109"/>
                    <a:gd name="T57" fmla="*/ 44 h 105"/>
                    <a:gd name="T58" fmla="*/ 12 w 109"/>
                    <a:gd name="T59" fmla="*/ 48 h 105"/>
                    <a:gd name="T60" fmla="*/ 17 w 109"/>
                    <a:gd name="T61" fmla="*/ 50 h 105"/>
                    <a:gd name="T62" fmla="*/ 22 w 109"/>
                    <a:gd name="T63" fmla="*/ 52 h 105"/>
                    <a:gd name="T64" fmla="*/ 27 w 109"/>
                    <a:gd name="T65" fmla="*/ 52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5">
                      <a:moveTo>
                        <a:pt x="54" y="105"/>
                      </a:moveTo>
                      <a:lnTo>
                        <a:pt x="65" y="104"/>
                      </a:lnTo>
                      <a:lnTo>
                        <a:pt x="75" y="101"/>
                      </a:lnTo>
                      <a:lnTo>
                        <a:pt x="85" y="96"/>
                      </a:lnTo>
                      <a:lnTo>
                        <a:pt x="93" y="89"/>
                      </a:lnTo>
                      <a:lnTo>
                        <a:pt x="100" y="82"/>
                      </a:lnTo>
                      <a:lnTo>
                        <a:pt x="104" y="73"/>
                      </a:lnTo>
                      <a:lnTo>
                        <a:pt x="108" y="63"/>
                      </a:lnTo>
                      <a:lnTo>
                        <a:pt x="109" y="52"/>
                      </a:lnTo>
                      <a:lnTo>
                        <a:pt x="108" y="42"/>
                      </a:lnTo>
                      <a:lnTo>
                        <a:pt x="104" y="32"/>
                      </a:lnTo>
                      <a:lnTo>
                        <a:pt x="100" y="23"/>
                      </a:lnTo>
                      <a:lnTo>
                        <a:pt x="93" y="15"/>
                      </a:lnTo>
                      <a:lnTo>
                        <a:pt x="85" y="10"/>
                      </a:lnTo>
                      <a:lnTo>
                        <a:pt x="75" y="5"/>
                      </a:lnTo>
                      <a:lnTo>
                        <a:pt x="65" y="2"/>
                      </a:lnTo>
                      <a:lnTo>
                        <a:pt x="54" y="0"/>
                      </a:lnTo>
                      <a:lnTo>
                        <a:pt x="43" y="2"/>
                      </a:lnTo>
                      <a:lnTo>
                        <a:pt x="33" y="5"/>
                      </a:lnTo>
                      <a:lnTo>
                        <a:pt x="24" y="10"/>
                      </a:lnTo>
                      <a:lnTo>
                        <a:pt x="16" y="15"/>
                      </a:lnTo>
                      <a:lnTo>
                        <a:pt x="9" y="23"/>
                      </a:lnTo>
                      <a:lnTo>
                        <a:pt x="4" y="32"/>
                      </a:lnTo>
                      <a:lnTo>
                        <a:pt x="1" y="42"/>
                      </a:lnTo>
                      <a:lnTo>
                        <a:pt x="0" y="52"/>
                      </a:lnTo>
                      <a:lnTo>
                        <a:pt x="1" y="63"/>
                      </a:lnTo>
                      <a:lnTo>
                        <a:pt x="4" y="73"/>
                      </a:lnTo>
                      <a:lnTo>
                        <a:pt x="9" y="82"/>
                      </a:lnTo>
                      <a:lnTo>
                        <a:pt x="16" y="89"/>
                      </a:lnTo>
                      <a:lnTo>
                        <a:pt x="24" y="96"/>
                      </a:lnTo>
                      <a:lnTo>
                        <a:pt x="33" y="101"/>
                      </a:lnTo>
                      <a:lnTo>
                        <a:pt x="43" y="104"/>
                      </a:lnTo>
                      <a:lnTo>
                        <a:pt x="54"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8" name="Freeform 173"/>
                <p:cNvSpPr>
                  <a:spLocks/>
                </p:cNvSpPr>
                <p:nvPr/>
              </p:nvSpPr>
              <p:spPr bwMode="auto">
                <a:xfrm>
                  <a:off x="3069" y="1840"/>
                  <a:ext cx="54" cy="52"/>
                </a:xfrm>
                <a:custGeom>
                  <a:avLst/>
                  <a:gdLst>
                    <a:gd name="T0" fmla="*/ 27 w 110"/>
                    <a:gd name="T1" fmla="*/ 52 h 105"/>
                    <a:gd name="T2" fmla="*/ 32 w 110"/>
                    <a:gd name="T3" fmla="*/ 52 h 105"/>
                    <a:gd name="T4" fmla="*/ 38 w 110"/>
                    <a:gd name="T5" fmla="*/ 50 h 105"/>
                    <a:gd name="T6" fmla="*/ 42 w 110"/>
                    <a:gd name="T7" fmla="*/ 48 h 105"/>
                    <a:gd name="T8" fmla="*/ 46 w 110"/>
                    <a:gd name="T9" fmla="*/ 45 h 105"/>
                    <a:gd name="T10" fmla="*/ 50 w 110"/>
                    <a:gd name="T11" fmla="*/ 41 h 105"/>
                    <a:gd name="T12" fmla="*/ 52 w 110"/>
                    <a:gd name="T13" fmla="*/ 37 h 105"/>
                    <a:gd name="T14" fmla="*/ 54 w 110"/>
                    <a:gd name="T15" fmla="*/ 32 h 105"/>
                    <a:gd name="T16" fmla="*/ 54 w 110"/>
                    <a:gd name="T17" fmla="*/ 26 h 105"/>
                    <a:gd name="T18" fmla="*/ 54 w 110"/>
                    <a:gd name="T19" fmla="*/ 21 h 105"/>
                    <a:gd name="T20" fmla="*/ 52 w 110"/>
                    <a:gd name="T21" fmla="*/ 16 h 105"/>
                    <a:gd name="T22" fmla="*/ 50 w 110"/>
                    <a:gd name="T23" fmla="*/ 11 h 105"/>
                    <a:gd name="T24" fmla="*/ 46 w 110"/>
                    <a:gd name="T25" fmla="*/ 7 h 105"/>
                    <a:gd name="T26" fmla="*/ 42 w 110"/>
                    <a:gd name="T27" fmla="*/ 5 h 105"/>
                    <a:gd name="T28" fmla="*/ 38 w 110"/>
                    <a:gd name="T29" fmla="*/ 2 h 105"/>
                    <a:gd name="T30" fmla="*/ 32 w 110"/>
                    <a:gd name="T31" fmla="*/ 1 h 105"/>
                    <a:gd name="T32" fmla="*/ 27 w 110"/>
                    <a:gd name="T33" fmla="*/ 0 h 105"/>
                    <a:gd name="T34" fmla="*/ 22 w 110"/>
                    <a:gd name="T35" fmla="*/ 1 h 105"/>
                    <a:gd name="T36" fmla="*/ 17 w 110"/>
                    <a:gd name="T37" fmla="*/ 2 h 105"/>
                    <a:gd name="T38" fmla="*/ 12 w 110"/>
                    <a:gd name="T39" fmla="*/ 5 h 105"/>
                    <a:gd name="T40" fmla="*/ 8 w 110"/>
                    <a:gd name="T41" fmla="*/ 7 h 105"/>
                    <a:gd name="T42" fmla="*/ 5 w 110"/>
                    <a:gd name="T43" fmla="*/ 11 h 105"/>
                    <a:gd name="T44" fmla="*/ 2 w 110"/>
                    <a:gd name="T45" fmla="*/ 16 h 105"/>
                    <a:gd name="T46" fmla="*/ 1 w 110"/>
                    <a:gd name="T47" fmla="*/ 21 h 105"/>
                    <a:gd name="T48" fmla="*/ 0 w 110"/>
                    <a:gd name="T49" fmla="*/ 26 h 105"/>
                    <a:gd name="T50" fmla="*/ 1 w 110"/>
                    <a:gd name="T51" fmla="*/ 32 h 105"/>
                    <a:gd name="T52" fmla="*/ 2 w 110"/>
                    <a:gd name="T53" fmla="*/ 37 h 105"/>
                    <a:gd name="T54" fmla="*/ 5 w 110"/>
                    <a:gd name="T55" fmla="*/ 41 h 105"/>
                    <a:gd name="T56" fmla="*/ 8 w 110"/>
                    <a:gd name="T57" fmla="*/ 45 h 105"/>
                    <a:gd name="T58" fmla="*/ 12 w 110"/>
                    <a:gd name="T59" fmla="*/ 48 h 105"/>
                    <a:gd name="T60" fmla="*/ 17 w 110"/>
                    <a:gd name="T61" fmla="*/ 50 h 105"/>
                    <a:gd name="T62" fmla="*/ 22 w 110"/>
                    <a:gd name="T63" fmla="*/ 52 h 105"/>
                    <a:gd name="T64" fmla="*/ 27 w 110"/>
                    <a:gd name="T65" fmla="*/ 52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0" h="105">
                      <a:moveTo>
                        <a:pt x="56" y="105"/>
                      </a:moveTo>
                      <a:lnTo>
                        <a:pt x="66" y="104"/>
                      </a:lnTo>
                      <a:lnTo>
                        <a:pt x="77" y="101"/>
                      </a:lnTo>
                      <a:lnTo>
                        <a:pt x="86" y="96"/>
                      </a:lnTo>
                      <a:lnTo>
                        <a:pt x="94" y="90"/>
                      </a:lnTo>
                      <a:lnTo>
                        <a:pt x="101" y="82"/>
                      </a:lnTo>
                      <a:lnTo>
                        <a:pt x="105" y="74"/>
                      </a:lnTo>
                      <a:lnTo>
                        <a:pt x="109" y="64"/>
                      </a:lnTo>
                      <a:lnTo>
                        <a:pt x="110" y="53"/>
                      </a:lnTo>
                      <a:lnTo>
                        <a:pt x="109" y="43"/>
                      </a:lnTo>
                      <a:lnTo>
                        <a:pt x="105" y="33"/>
                      </a:lnTo>
                      <a:lnTo>
                        <a:pt x="101" y="23"/>
                      </a:lnTo>
                      <a:lnTo>
                        <a:pt x="94" y="15"/>
                      </a:lnTo>
                      <a:lnTo>
                        <a:pt x="86" y="10"/>
                      </a:lnTo>
                      <a:lnTo>
                        <a:pt x="77" y="5"/>
                      </a:lnTo>
                      <a:lnTo>
                        <a:pt x="66" y="2"/>
                      </a:lnTo>
                      <a:lnTo>
                        <a:pt x="56" y="0"/>
                      </a:lnTo>
                      <a:lnTo>
                        <a:pt x="44" y="2"/>
                      </a:lnTo>
                      <a:lnTo>
                        <a:pt x="34" y="5"/>
                      </a:lnTo>
                      <a:lnTo>
                        <a:pt x="25" y="10"/>
                      </a:lnTo>
                      <a:lnTo>
                        <a:pt x="17" y="15"/>
                      </a:lnTo>
                      <a:lnTo>
                        <a:pt x="10" y="23"/>
                      </a:lnTo>
                      <a:lnTo>
                        <a:pt x="5" y="33"/>
                      </a:lnTo>
                      <a:lnTo>
                        <a:pt x="2" y="43"/>
                      </a:lnTo>
                      <a:lnTo>
                        <a:pt x="0" y="53"/>
                      </a:lnTo>
                      <a:lnTo>
                        <a:pt x="2" y="64"/>
                      </a:lnTo>
                      <a:lnTo>
                        <a:pt x="5" y="74"/>
                      </a:lnTo>
                      <a:lnTo>
                        <a:pt x="10" y="82"/>
                      </a:lnTo>
                      <a:lnTo>
                        <a:pt x="17" y="90"/>
                      </a:lnTo>
                      <a:lnTo>
                        <a:pt x="25" y="96"/>
                      </a:lnTo>
                      <a:lnTo>
                        <a:pt x="34" y="101"/>
                      </a:lnTo>
                      <a:lnTo>
                        <a:pt x="44" y="104"/>
                      </a:lnTo>
                      <a:lnTo>
                        <a:pt x="56"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9" name="Freeform 174"/>
                <p:cNvSpPr>
                  <a:spLocks/>
                </p:cNvSpPr>
                <p:nvPr/>
              </p:nvSpPr>
              <p:spPr bwMode="auto">
                <a:xfrm>
                  <a:off x="2978" y="1840"/>
                  <a:ext cx="55" cy="53"/>
                </a:xfrm>
                <a:custGeom>
                  <a:avLst/>
                  <a:gdLst>
                    <a:gd name="T0" fmla="*/ 28 w 109"/>
                    <a:gd name="T1" fmla="*/ 53 h 104"/>
                    <a:gd name="T2" fmla="*/ 33 w 109"/>
                    <a:gd name="T3" fmla="*/ 52 h 104"/>
                    <a:gd name="T4" fmla="*/ 38 w 109"/>
                    <a:gd name="T5" fmla="*/ 51 h 104"/>
                    <a:gd name="T6" fmla="*/ 43 w 109"/>
                    <a:gd name="T7" fmla="*/ 48 h 104"/>
                    <a:gd name="T8" fmla="*/ 47 w 109"/>
                    <a:gd name="T9" fmla="*/ 45 h 104"/>
                    <a:gd name="T10" fmla="*/ 50 w 109"/>
                    <a:gd name="T11" fmla="*/ 41 h 104"/>
                    <a:gd name="T12" fmla="*/ 52 w 109"/>
                    <a:gd name="T13" fmla="*/ 37 h 104"/>
                    <a:gd name="T14" fmla="*/ 54 w 109"/>
                    <a:gd name="T15" fmla="*/ 32 h 104"/>
                    <a:gd name="T16" fmla="*/ 55 w 109"/>
                    <a:gd name="T17" fmla="*/ 26 h 104"/>
                    <a:gd name="T18" fmla="*/ 54 w 109"/>
                    <a:gd name="T19" fmla="*/ 21 h 104"/>
                    <a:gd name="T20" fmla="*/ 52 w 109"/>
                    <a:gd name="T21" fmla="*/ 16 h 104"/>
                    <a:gd name="T22" fmla="*/ 50 w 109"/>
                    <a:gd name="T23" fmla="*/ 12 h 104"/>
                    <a:gd name="T24" fmla="*/ 47 w 109"/>
                    <a:gd name="T25" fmla="*/ 8 h 104"/>
                    <a:gd name="T26" fmla="*/ 43 w 109"/>
                    <a:gd name="T27" fmla="*/ 5 h 104"/>
                    <a:gd name="T28" fmla="*/ 38 w 109"/>
                    <a:gd name="T29" fmla="*/ 2 h 104"/>
                    <a:gd name="T30" fmla="*/ 33 w 109"/>
                    <a:gd name="T31" fmla="*/ 1 h 104"/>
                    <a:gd name="T32" fmla="*/ 28 w 109"/>
                    <a:gd name="T33" fmla="*/ 0 h 104"/>
                    <a:gd name="T34" fmla="*/ 22 w 109"/>
                    <a:gd name="T35" fmla="*/ 1 h 104"/>
                    <a:gd name="T36" fmla="*/ 17 w 109"/>
                    <a:gd name="T37" fmla="*/ 2 h 104"/>
                    <a:gd name="T38" fmla="*/ 12 w 109"/>
                    <a:gd name="T39" fmla="*/ 5 h 104"/>
                    <a:gd name="T40" fmla="*/ 8 w 109"/>
                    <a:gd name="T41" fmla="*/ 8 h 104"/>
                    <a:gd name="T42" fmla="*/ 5 w 109"/>
                    <a:gd name="T43" fmla="*/ 12 h 104"/>
                    <a:gd name="T44" fmla="*/ 2 w 109"/>
                    <a:gd name="T45" fmla="*/ 16 h 104"/>
                    <a:gd name="T46" fmla="*/ 1 w 109"/>
                    <a:gd name="T47" fmla="*/ 21 h 104"/>
                    <a:gd name="T48" fmla="*/ 0 w 109"/>
                    <a:gd name="T49" fmla="*/ 26 h 104"/>
                    <a:gd name="T50" fmla="*/ 1 w 109"/>
                    <a:gd name="T51" fmla="*/ 32 h 104"/>
                    <a:gd name="T52" fmla="*/ 2 w 109"/>
                    <a:gd name="T53" fmla="*/ 37 h 104"/>
                    <a:gd name="T54" fmla="*/ 5 w 109"/>
                    <a:gd name="T55" fmla="*/ 41 h 104"/>
                    <a:gd name="T56" fmla="*/ 8 w 109"/>
                    <a:gd name="T57" fmla="*/ 45 h 104"/>
                    <a:gd name="T58" fmla="*/ 12 w 109"/>
                    <a:gd name="T59" fmla="*/ 48 h 104"/>
                    <a:gd name="T60" fmla="*/ 17 w 109"/>
                    <a:gd name="T61" fmla="*/ 51 h 104"/>
                    <a:gd name="T62" fmla="*/ 22 w 109"/>
                    <a:gd name="T63" fmla="*/ 52 h 104"/>
                    <a:gd name="T64" fmla="*/ 28 w 109"/>
                    <a:gd name="T65" fmla="*/ 53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4">
                      <a:moveTo>
                        <a:pt x="55" y="104"/>
                      </a:moveTo>
                      <a:lnTo>
                        <a:pt x="65" y="103"/>
                      </a:lnTo>
                      <a:lnTo>
                        <a:pt x="76" y="100"/>
                      </a:lnTo>
                      <a:lnTo>
                        <a:pt x="85" y="95"/>
                      </a:lnTo>
                      <a:lnTo>
                        <a:pt x="93" y="88"/>
                      </a:lnTo>
                      <a:lnTo>
                        <a:pt x="100" y="81"/>
                      </a:lnTo>
                      <a:lnTo>
                        <a:pt x="104" y="72"/>
                      </a:lnTo>
                      <a:lnTo>
                        <a:pt x="108" y="62"/>
                      </a:lnTo>
                      <a:lnTo>
                        <a:pt x="109" y="51"/>
                      </a:lnTo>
                      <a:lnTo>
                        <a:pt x="108" y="41"/>
                      </a:lnTo>
                      <a:lnTo>
                        <a:pt x="104" y="31"/>
                      </a:lnTo>
                      <a:lnTo>
                        <a:pt x="100" y="23"/>
                      </a:lnTo>
                      <a:lnTo>
                        <a:pt x="93" y="15"/>
                      </a:lnTo>
                      <a:lnTo>
                        <a:pt x="85" y="9"/>
                      </a:lnTo>
                      <a:lnTo>
                        <a:pt x="76" y="4"/>
                      </a:lnTo>
                      <a:lnTo>
                        <a:pt x="65" y="1"/>
                      </a:lnTo>
                      <a:lnTo>
                        <a:pt x="55" y="0"/>
                      </a:lnTo>
                      <a:lnTo>
                        <a:pt x="43" y="1"/>
                      </a:lnTo>
                      <a:lnTo>
                        <a:pt x="33" y="4"/>
                      </a:lnTo>
                      <a:lnTo>
                        <a:pt x="24" y="9"/>
                      </a:lnTo>
                      <a:lnTo>
                        <a:pt x="16" y="15"/>
                      </a:lnTo>
                      <a:lnTo>
                        <a:pt x="9" y="23"/>
                      </a:lnTo>
                      <a:lnTo>
                        <a:pt x="4" y="31"/>
                      </a:lnTo>
                      <a:lnTo>
                        <a:pt x="1" y="41"/>
                      </a:lnTo>
                      <a:lnTo>
                        <a:pt x="0" y="51"/>
                      </a:lnTo>
                      <a:lnTo>
                        <a:pt x="1" y="62"/>
                      </a:lnTo>
                      <a:lnTo>
                        <a:pt x="4" y="72"/>
                      </a:lnTo>
                      <a:lnTo>
                        <a:pt x="9" y="81"/>
                      </a:lnTo>
                      <a:lnTo>
                        <a:pt x="16" y="88"/>
                      </a:lnTo>
                      <a:lnTo>
                        <a:pt x="24" y="95"/>
                      </a:lnTo>
                      <a:lnTo>
                        <a:pt x="33" y="100"/>
                      </a:lnTo>
                      <a:lnTo>
                        <a:pt x="43" y="103"/>
                      </a:lnTo>
                      <a:lnTo>
                        <a:pt x="55" y="1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0" name="Freeform 175"/>
                <p:cNvSpPr>
                  <a:spLocks/>
                </p:cNvSpPr>
                <p:nvPr/>
              </p:nvSpPr>
              <p:spPr bwMode="auto">
                <a:xfrm>
                  <a:off x="2888" y="1840"/>
                  <a:ext cx="55" cy="52"/>
                </a:xfrm>
                <a:custGeom>
                  <a:avLst/>
                  <a:gdLst>
                    <a:gd name="T0" fmla="*/ 28 w 109"/>
                    <a:gd name="T1" fmla="*/ 52 h 105"/>
                    <a:gd name="T2" fmla="*/ 33 w 109"/>
                    <a:gd name="T3" fmla="*/ 52 h 105"/>
                    <a:gd name="T4" fmla="*/ 38 w 109"/>
                    <a:gd name="T5" fmla="*/ 50 h 105"/>
                    <a:gd name="T6" fmla="*/ 43 w 109"/>
                    <a:gd name="T7" fmla="*/ 48 h 105"/>
                    <a:gd name="T8" fmla="*/ 47 w 109"/>
                    <a:gd name="T9" fmla="*/ 45 h 105"/>
                    <a:gd name="T10" fmla="*/ 50 w 109"/>
                    <a:gd name="T11" fmla="*/ 41 h 105"/>
                    <a:gd name="T12" fmla="*/ 53 w 109"/>
                    <a:gd name="T13" fmla="*/ 37 h 105"/>
                    <a:gd name="T14" fmla="*/ 54 w 109"/>
                    <a:gd name="T15" fmla="*/ 32 h 105"/>
                    <a:gd name="T16" fmla="*/ 55 w 109"/>
                    <a:gd name="T17" fmla="*/ 26 h 105"/>
                    <a:gd name="T18" fmla="*/ 54 w 109"/>
                    <a:gd name="T19" fmla="*/ 21 h 105"/>
                    <a:gd name="T20" fmla="*/ 53 w 109"/>
                    <a:gd name="T21" fmla="*/ 16 h 105"/>
                    <a:gd name="T22" fmla="*/ 50 w 109"/>
                    <a:gd name="T23" fmla="*/ 11 h 105"/>
                    <a:gd name="T24" fmla="*/ 47 w 109"/>
                    <a:gd name="T25" fmla="*/ 7 h 105"/>
                    <a:gd name="T26" fmla="*/ 43 w 109"/>
                    <a:gd name="T27" fmla="*/ 5 h 105"/>
                    <a:gd name="T28" fmla="*/ 38 w 109"/>
                    <a:gd name="T29" fmla="*/ 2 h 105"/>
                    <a:gd name="T30" fmla="*/ 33 w 109"/>
                    <a:gd name="T31" fmla="*/ 1 h 105"/>
                    <a:gd name="T32" fmla="*/ 28 w 109"/>
                    <a:gd name="T33" fmla="*/ 0 h 105"/>
                    <a:gd name="T34" fmla="*/ 22 w 109"/>
                    <a:gd name="T35" fmla="*/ 1 h 105"/>
                    <a:gd name="T36" fmla="*/ 17 w 109"/>
                    <a:gd name="T37" fmla="*/ 2 h 105"/>
                    <a:gd name="T38" fmla="*/ 12 w 109"/>
                    <a:gd name="T39" fmla="*/ 5 h 105"/>
                    <a:gd name="T40" fmla="*/ 8 w 109"/>
                    <a:gd name="T41" fmla="*/ 7 h 105"/>
                    <a:gd name="T42" fmla="*/ 5 w 109"/>
                    <a:gd name="T43" fmla="*/ 11 h 105"/>
                    <a:gd name="T44" fmla="*/ 2 w 109"/>
                    <a:gd name="T45" fmla="*/ 16 h 105"/>
                    <a:gd name="T46" fmla="*/ 1 w 109"/>
                    <a:gd name="T47" fmla="*/ 21 h 105"/>
                    <a:gd name="T48" fmla="*/ 0 w 109"/>
                    <a:gd name="T49" fmla="*/ 26 h 105"/>
                    <a:gd name="T50" fmla="*/ 1 w 109"/>
                    <a:gd name="T51" fmla="*/ 32 h 105"/>
                    <a:gd name="T52" fmla="*/ 2 w 109"/>
                    <a:gd name="T53" fmla="*/ 37 h 105"/>
                    <a:gd name="T54" fmla="*/ 5 w 109"/>
                    <a:gd name="T55" fmla="*/ 41 h 105"/>
                    <a:gd name="T56" fmla="*/ 8 w 109"/>
                    <a:gd name="T57" fmla="*/ 45 h 105"/>
                    <a:gd name="T58" fmla="*/ 12 w 109"/>
                    <a:gd name="T59" fmla="*/ 48 h 105"/>
                    <a:gd name="T60" fmla="*/ 17 w 109"/>
                    <a:gd name="T61" fmla="*/ 50 h 105"/>
                    <a:gd name="T62" fmla="*/ 22 w 109"/>
                    <a:gd name="T63" fmla="*/ 52 h 105"/>
                    <a:gd name="T64" fmla="*/ 28 w 109"/>
                    <a:gd name="T65" fmla="*/ 52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9" h="105">
                      <a:moveTo>
                        <a:pt x="55" y="105"/>
                      </a:moveTo>
                      <a:lnTo>
                        <a:pt x="65" y="104"/>
                      </a:lnTo>
                      <a:lnTo>
                        <a:pt x="76" y="101"/>
                      </a:lnTo>
                      <a:lnTo>
                        <a:pt x="85" y="96"/>
                      </a:lnTo>
                      <a:lnTo>
                        <a:pt x="93" y="90"/>
                      </a:lnTo>
                      <a:lnTo>
                        <a:pt x="100" y="82"/>
                      </a:lnTo>
                      <a:lnTo>
                        <a:pt x="105" y="74"/>
                      </a:lnTo>
                      <a:lnTo>
                        <a:pt x="108" y="64"/>
                      </a:lnTo>
                      <a:lnTo>
                        <a:pt x="109" y="53"/>
                      </a:lnTo>
                      <a:lnTo>
                        <a:pt x="108" y="43"/>
                      </a:lnTo>
                      <a:lnTo>
                        <a:pt x="105" y="33"/>
                      </a:lnTo>
                      <a:lnTo>
                        <a:pt x="100" y="23"/>
                      </a:lnTo>
                      <a:lnTo>
                        <a:pt x="93" y="15"/>
                      </a:lnTo>
                      <a:lnTo>
                        <a:pt x="85" y="10"/>
                      </a:lnTo>
                      <a:lnTo>
                        <a:pt x="76" y="5"/>
                      </a:lnTo>
                      <a:lnTo>
                        <a:pt x="65" y="2"/>
                      </a:lnTo>
                      <a:lnTo>
                        <a:pt x="55" y="0"/>
                      </a:lnTo>
                      <a:lnTo>
                        <a:pt x="43" y="2"/>
                      </a:lnTo>
                      <a:lnTo>
                        <a:pt x="33" y="5"/>
                      </a:lnTo>
                      <a:lnTo>
                        <a:pt x="24" y="10"/>
                      </a:lnTo>
                      <a:lnTo>
                        <a:pt x="16" y="15"/>
                      </a:lnTo>
                      <a:lnTo>
                        <a:pt x="9" y="23"/>
                      </a:lnTo>
                      <a:lnTo>
                        <a:pt x="4" y="33"/>
                      </a:lnTo>
                      <a:lnTo>
                        <a:pt x="1" y="43"/>
                      </a:lnTo>
                      <a:lnTo>
                        <a:pt x="0" y="53"/>
                      </a:lnTo>
                      <a:lnTo>
                        <a:pt x="1" y="64"/>
                      </a:lnTo>
                      <a:lnTo>
                        <a:pt x="4" y="74"/>
                      </a:lnTo>
                      <a:lnTo>
                        <a:pt x="9" y="82"/>
                      </a:lnTo>
                      <a:lnTo>
                        <a:pt x="16" y="90"/>
                      </a:lnTo>
                      <a:lnTo>
                        <a:pt x="24" y="96"/>
                      </a:lnTo>
                      <a:lnTo>
                        <a:pt x="33" y="101"/>
                      </a:lnTo>
                      <a:lnTo>
                        <a:pt x="43" y="104"/>
                      </a:lnTo>
                      <a:lnTo>
                        <a:pt x="55"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1" name="Freeform 176"/>
                <p:cNvSpPr>
                  <a:spLocks/>
                </p:cNvSpPr>
                <p:nvPr/>
              </p:nvSpPr>
              <p:spPr bwMode="auto">
                <a:xfrm>
                  <a:off x="2631" y="1734"/>
                  <a:ext cx="25" cy="132"/>
                </a:xfrm>
                <a:custGeom>
                  <a:avLst/>
                  <a:gdLst>
                    <a:gd name="T0" fmla="*/ 13 w 48"/>
                    <a:gd name="T1" fmla="*/ 132 h 265"/>
                    <a:gd name="T2" fmla="*/ 17 w 48"/>
                    <a:gd name="T3" fmla="*/ 131 h 265"/>
                    <a:gd name="T4" fmla="*/ 21 w 48"/>
                    <a:gd name="T5" fmla="*/ 129 h 265"/>
                    <a:gd name="T6" fmla="*/ 24 w 48"/>
                    <a:gd name="T7" fmla="*/ 125 h 265"/>
                    <a:gd name="T8" fmla="*/ 25 w 48"/>
                    <a:gd name="T9" fmla="*/ 120 h 265"/>
                    <a:gd name="T10" fmla="*/ 25 w 48"/>
                    <a:gd name="T11" fmla="*/ 12 h 265"/>
                    <a:gd name="T12" fmla="*/ 24 w 48"/>
                    <a:gd name="T13" fmla="*/ 7 h 265"/>
                    <a:gd name="T14" fmla="*/ 21 w 48"/>
                    <a:gd name="T15" fmla="*/ 3 h 265"/>
                    <a:gd name="T16" fmla="*/ 17 w 48"/>
                    <a:gd name="T17" fmla="*/ 1 h 265"/>
                    <a:gd name="T18" fmla="*/ 13 w 48"/>
                    <a:gd name="T19" fmla="*/ 0 h 265"/>
                    <a:gd name="T20" fmla="*/ 13 w 48"/>
                    <a:gd name="T21" fmla="*/ 0 h 265"/>
                    <a:gd name="T22" fmla="*/ 8 w 48"/>
                    <a:gd name="T23" fmla="*/ 1 h 265"/>
                    <a:gd name="T24" fmla="*/ 4 w 48"/>
                    <a:gd name="T25" fmla="*/ 3 h 265"/>
                    <a:gd name="T26" fmla="*/ 1 w 48"/>
                    <a:gd name="T27" fmla="*/ 7 h 265"/>
                    <a:gd name="T28" fmla="*/ 0 w 48"/>
                    <a:gd name="T29" fmla="*/ 12 h 265"/>
                    <a:gd name="T30" fmla="*/ 0 w 48"/>
                    <a:gd name="T31" fmla="*/ 120 h 265"/>
                    <a:gd name="T32" fmla="*/ 1 w 48"/>
                    <a:gd name="T33" fmla="*/ 125 h 265"/>
                    <a:gd name="T34" fmla="*/ 4 w 48"/>
                    <a:gd name="T35" fmla="*/ 129 h 265"/>
                    <a:gd name="T36" fmla="*/ 8 w 48"/>
                    <a:gd name="T37" fmla="*/ 131 h 265"/>
                    <a:gd name="T38" fmla="*/ 13 w 48"/>
                    <a:gd name="T39" fmla="*/ 132 h 265"/>
                    <a:gd name="T40" fmla="*/ 13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4" y="265"/>
                      </a:moveTo>
                      <a:lnTo>
                        <a:pt x="33" y="263"/>
                      </a:lnTo>
                      <a:lnTo>
                        <a:pt x="41" y="259"/>
                      </a:lnTo>
                      <a:lnTo>
                        <a:pt x="46" y="250"/>
                      </a:lnTo>
                      <a:lnTo>
                        <a:pt x="48" y="241"/>
                      </a:lnTo>
                      <a:lnTo>
                        <a:pt x="48" y="25"/>
                      </a:lnTo>
                      <a:lnTo>
                        <a:pt x="46" y="15"/>
                      </a:lnTo>
                      <a:lnTo>
                        <a:pt x="41" y="7"/>
                      </a:lnTo>
                      <a:lnTo>
                        <a:pt x="33" y="3"/>
                      </a:lnTo>
                      <a:lnTo>
                        <a:pt x="24" y="0"/>
                      </a:lnTo>
                      <a:lnTo>
                        <a:pt x="15" y="3"/>
                      </a:lnTo>
                      <a:lnTo>
                        <a:pt x="7" y="7"/>
                      </a:lnTo>
                      <a:lnTo>
                        <a:pt x="2" y="15"/>
                      </a:lnTo>
                      <a:lnTo>
                        <a:pt x="0" y="25"/>
                      </a:lnTo>
                      <a:lnTo>
                        <a:pt x="0" y="241"/>
                      </a:lnTo>
                      <a:lnTo>
                        <a:pt x="2" y="250"/>
                      </a:lnTo>
                      <a:lnTo>
                        <a:pt x="7" y="259"/>
                      </a:lnTo>
                      <a:lnTo>
                        <a:pt x="15" y="263"/>
                      </a:lnTo>
                      <a:lnTo>
                        <a:pt x="24"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2" name="Freeform 177"/>
                <p:cNvSpPr>
                  <a:spLocks/>
                </p:cNvSpPr>
                <p:nvPr/>
              </p:nvSpPr>
              <p:spPr bwMode="auto">
                <a:xfrm>
                  <a:off x="2720" y="1734"/>
                  <a:ext cx="23" cy="132"/>
                </a:xfrm>
                <a:custGeom>
                  <a:avLst/>
                  <a:gdLst>
                    <a:gd name="T0" fmla="*/ 11 w 48"/>
                    <a:gd name="T1" fmla="*/ 132 h 265"/>
                    <a:gd name="T2" fmla="*/ 16 w 48"/>
                    <a:gd name="T3" fmla="*/ 131 h 265"/>
                    <a:gd name="T4" fmla="*/ 20 w 48"/>
                    <a:gd name="T5" fmla="*/ 129 h 265"/>
                    <a:gd name="T6" fmla="*/ 22 w 48"/>
                    <a:gd name="T7" fmla="*/ 125 h 265"/>
                    <a:gd name="T8" fmla="*/ 23 w 48"/>
                    <a:gd name="T9" fmla="*/ 120 h 265"/>
                    <a:gd name="T10" fmla="*/ 23 w 48"/>
                    <a:gd name="T11" fmla="*/ 12 h 265"/>
                    <a:gd name="T12" fmla="*/ 22 w 48"/>
                    <a:gd name="T13" fmla="*/ 7 h 265"/>
                    <a:gd name="T14" fmla="*/ 20 w 48"/>
                    <a:gd name="T15" fmla="*/ 3 h 265"/>
                    <a:gd name="T16" fmla="*/ 16 w 48"/>
                    <a:gd name="T17" fmla="*/ 1 h 265"/>
                    <a:gd name="T18" fmla="*/ 11 w 48"/>
                    <a:gd name="T19" fmla="*/ 0 h 265"/>
                    <a:gd name="T20" fmla="*/ 11 w 48"/>
                    <a:gd name="T21" fmla="*/ 0 h 265"/>
                    <a:gd name="T22" fmla="*/ 7 w 48"/>
                    <a:gd name="T23" fmla="*/ 1 h 265"/>
                    <a:gd name="T24" fmla="*/ 3 w 48"/>
                    <a:gd name="T25" fmla="*/ 3 h 265"/>
                    <a:gd name="T26" fmla="*/ 1 w 48"/>
                    <a:gd name="T27" fmla="*/ 7 h 265"/>
                    <a:gd name="T28" fmla="*/ 0 w 48"/>
                    <a:gd name="T29" fmla="*/ 12 h 265"/>
                    <a:gd name="T30" fmla="*/ 0 w 48"/>
                    <a:gd name="T31" fmla="*/ 120 h 265"/>
                    <a:gd name="T32" fmla="*/ 1 w 48"/>
                    <a:gd name="T33" fmla="*/ 125 h 265"/>
                    <a:gd name="T34" fmla="*/ 3 w 48"/>
                    <a:gd name="T35" fmla="*/ 129 h 265"/>
                    <a:gd name="T36" fmla="*/ 7 w 48"/>
                    <a:gd name="T37" fmla="*/ 131 h 265"/>
                    <a:gd name="T38" fmla="*/ 11 w 48"/>
                    <a:gd name="T39" fmla="*/ 132 h 265"/>
                    <a:gd name="T40" fmla="*/ 11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3" y="265"/>
                      </a:moveTo>
                      <a:lnTo>
                        <a:pt x="33" y="263"/>
                      </a:lnTo>
                      <a:lnTo>
                        <a:pt x="41" y="259"/>
                      </a:lnTo>
                      <a:lnTo>
                        <a:pt x="45" y="250"/>
                      </a:lnTo>
                      <a:lnTo>
                        <a:pt x="48" y="241"/>
                      </a:lnTo>
                      <a:lnTo>
                        <a:pt x="48" y="25"/>
                      </a:lnTo>
                      <a:lnTo>
                        <a:pt x="45" y="15"/>
                      </a:lnTo>
                      <a:lnTo>
                        <a:pt x="41" y="7"/>
                      </a:lnTo>
                      <a:lnTo>
                        <a:pt x="33" y="3"/>
                      </a:lnTo>
                      <a:lnTo>
                        <a:pt x="23" y="0"/>
                      </a:lnTo>
                      <a:lnTo>
                        <a:pt x="14" y="3"/>
                      </a:lnTo>
                      <a:lnTo>
                        <a:pt x="7" y="7"/>
                      </a:lnTo>
                      <a:lnTo>
                        <a:pt x="3" y="15"/>
                      </a:lnTo>
                      <a:lnTo>
                        <a:pt x="0" y="25"/>
                      </a:lnTo>
                      <a:lnTo>
                        <a:pt x="0" y="241"/>
                      </a:lnTo>
                      <a:lnTo>
                        <a:pt x="3" y="250"/>
                      </a:lnTo>
                      <a:lnTo>
                        <a:pt x="7" y="259"/>
                      </a:lnTo>
                      <a:lnTo>
                        <a:pt x="14" y="263"/>
                      </a:lnTo>
                      <a:lnTo>
                        <a:pt x="23"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3" name="Freeform 178"/>
                <p:cNvSpPr>
                  <a:spLocks/>
                </p:cNvSpPr>
                <p:nvPr/>
              </p:nvSpPr>
              <p:spPr bwMode="auto">
                <a:xfrm>
                  <a:off x="2814" y="1734"/>
                  <a:ext cx="23" cy="132"/>
                </a:xfrm>
                <a:custGeom>
                  <a:avLst/>
                  <a:gdLst>
                    <a:gd name="T0" fmla="*/ 12 w 47"/>
                    <a:gd name="T1" fmla="*/ 132 h 265"/>
                    <a:gd name="T2" fmla="*/ 16 w 47"/>
                    <a:gd name="T3" fmla="*/ 131 h 265"/>
                    <a:gd name="T4" fmla="*/ 20 w 47"/>
                    <a:gd name="T5" fmla="*/ 129 h 265"/>
                    <a:gd name="T6" fmla="*/ 22 w 47"/>
                    <a:gd name="T7" fmla="*/ 125 h 265"/>
                    <a:gd name="T8" fmla="*/ 23 w 47"/>
                    <a:gd name="T9" fmla="*/ 120 h 265"/>
                    <a:gd name="T10" fmla="*/ 23 w 47"/>
                    <a:gd name="T11" fmla="*/ 12 h 265"/>
                    <a:gd name="T12" fmla="*/ 22 w 47"/>
                    <a:gd name="T13" fmla="*/ 7 h 265"/>
                    <a:gd name="T14" fmla="*/ 20 w 47"/>
                    <a:gd name="T15" fmla="*/ 3 h 265"/>
                    <a:gd name="T16" fmla="*/ 16 w 47"/>
                    <a:gd name="T17" fmla="*/ 1 h 265"/>
                    <a:gd name="T18" fmla="*/ 12 w 47"/>
                    <a:gd name="T19" fmla="*/ 0 h 265"/>
                    <a:gd name="T20" fmla="*/ 12 w 47"/>
                    <a:gd name="T21" fmla="*/ 0 h 265"/>
                    <a:gd name="T22" fmla="*/ 7 w 47"/>
                    <a:gd name="T23" fmla="*/ 1 h 265"/>
                    <a:gd name="T24" fmla="*/ 3 w 47"/>
                    <a:gd name="T25" fmla="*/ 3 h 265"/>
                    <a:gd name="T26" fmla="*/ 1 w 47"/>
                    <a:gd name="T27" fmla="*/ 7 h 265"/>
                    <a:gd name="T28" fmla="*/ 0 w 47"/>
                    <a:gd name="T29" fmla="*/ 12 h 265"/>
                    <a:gd name="T30" fmla="*/ 0 w 47"/>
                    <a:gd name="T31" fmla="*/ 120 h 265"/>
                    <a:gd name="T32" fmla="*/ 1 w 47"/>
                    <a:gd name="T33" fmla="*/ 125 h 265"/>
                    <a:gd name="T34" fmla="*/ 3 w 47"/>
                    <a:gd name="T35" fmla="*/ 129 h 265"/>
                    <a:gd name="T36" fmla="*/ 7 w 47"/>
                    <a:gd name="T37" fmla="*/ 131 h 265"/>
                    <a:gd name="T38" fmla="*/ 12 w 47"/>
                    <a:gd name="T39" fmla="*/ 132 h 265"/>
                    <a:gd name="T40" fmla="*/ 12 w 47"/>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7" h="265">
                      <a:moveTo>
                        <a:pt x="24" y="265"/>
                      </a:moveTo>
                      <a:lnTo>
                        <a:pt x="33" y="263"/>
                      </a:lnTo>
                      <a:lnTo>
                        <a:pt x="40" y="259"/>
                      </a:lnTo>
                      <a:lnTo>
                        <a:pt x="45" y="250"/>
                      </a:lnTo>
                      <a:lnTo>
                        <a:pt x="47" y="241"/>
                      </a:lnTo>
                      <a:lnTo>
                        <a:pt x="47" y="25"/>
                      </a:lnTo>
                      <a:lnTo>
                        <a:pt x="45" y="15"/>
                      </a:lnTo>
                      <a:lnTo>
                        <a:pt x="40" y="7"/>
                      </a:lnTo>
                      <a:lnTo>
                        <a:pt x="33" y="3"/>
                      </a:lnTo>
                      <a:lnTo>
                        <a:pt x="24" y="0"/>
                      </a:lnTo>
                      <a:lnTo>
                        <a:pt x="15" y="3"/>
                      </a:lnTo>
                      <a:lnTo>
                        <a:pt x="7" y="7"/>
                      </a:lnTo>
                      <a:lnTo>
                        <a:pt x="2" y="15"/>
                      </a:lnTo>
                      <a:lnTo>
                        <a:pt x="0" y="25"/>
                      </a:lnTo>
                      <a:lnTo>
                        <a:pt x="0" y="241"/>
                      </a:lnTo>
                      <a:lnTo>
                        <a:pt x="2" y="250"/>
                      </a:lnTo>
                      <a:lnTo>
                        <a:pt x="7" y="259"/>
                      </a:lnTo>
                      <a:lnTo>
                        <a:pt x="15" y="263"/>
                      </a:lnTo>
                      <a:lnTo>
                        <a:pt x="24"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4" name="Freeform 179"/>
                <p:cNvSpPr>
                  <a:spLocks/>
                </p:cNvSpPr>
                <p:nvPr/>
              </p:nvSpPr>
              <p:spPr bwMode="auto">
                <a:xfrm>
                  <a:off x="2902" y="1734"/>
                  <a:ext cx="23" cy="132"/>
                </a:xfrm>
                <a:custGeom>
                  <a:avLst/>
                  <a:gdLst>
                    <a:gd name="T0" fmla="*/ 11 w 48"/>
                    <a:gd name="T1" fmla="*/ 132 h 265"/>
                    <a:gd name="T2" fmla="*/ 16 w 48"/>
                    <a:gd name="T3" fmla="*/ 131 h 265"/>
                    <a:gd name="T4" fmla="*/ 20 w 48"/>
                    <a:gd name="T5" fmla="*/ 129 h 265"/>
                    <a:gd name="T6" fmla="*/ 22 w 48"/>
                    <a:gd name="T7" fmla="*/ 125 h 265"/>
                    <a:gd name="T8" fmla="*/ 23 w 48"/>
                    <a:gd name="T9" fmla="*/ 120 h 265"/>
                    <a:gd name="T10" fmla="*/ 23 w 48"/>
                    <a:gd name="T11" fmla="*/ 12 h 265"/>
                    <a:gd name="T12" fmla="*/ 22 w 48"/>
                    <a:gd name="T13" fmla="*/ 7 h 265"/>
                    <a:gd name="T14" fmla="*/ 20 w 48"/>
                    <a:gd name="T15" fmla="*/ 3 h 265"/>
                    <a:gd name="T16" fmla="*/ 16 w 48"/>
                    <a:gd name="T17" fmla="*/ 1 h 265"/>
                    <a:gd name="T18" fmla="*/ 11 w 48"/>
                    <a:gd name="T19" fmla="*/ 0 h 265"/>
                    <a:gd name="T20" fmla="*/ 11 w 48"/>
                    <a:gd name="T21" fmla="*/ 0 h 265"/>
                    <a:gd name="T22" fmla="*/ 7 w 48"/>
                    <a:gd name="T23" fmla="*/ 1 h 265"/>
                    <a:gd name="T24" fmla="*/ 3 w 48"/>
                    <a:gd name="T25" fmla="*/ 3 h 265"/>
                    <a:gd name="T26" fmla="*/ 1 w 48"/>
                    <a:gd name="T27" fmla="*/ 7 h 265"/>
                    <a:gd name="T28" fmla="*/ 0 w 48"/>
                    <a:gd name="T29" fmla="*/ 12 h 265"/>
                    <a:gd name="T30" fmla="*/ 0 w 48"/>
                    <a:gd name="T31" fmla="*/ 120 h 265"/>
                    <a:gd name="T32" fmla="*/ 1 w 48"/>
                    <a:gd name="T33" fmla="*/ 125 h 265"/>
                    <a:gd name="T34" fmla="*/ 3 w 48"/>
                    <a:gd name="T35" fmla="*/ 129 h 265"/>
                    <a:gd name="T36" fmla="*/ 7 w 48"/>
                    <a:gd name="T37" fmla="*/ 131 h 265"/>
                    <a:gd name="T38" fmla="*/ 11 w 48"/>
                    <a:gd name="T39" fmla="*/ 132 h 265"/>
                    <a:gd name="T40" fmla="*/ 11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3" y="265"/>
                      </a:moveTo>
                      <a:lnTo>
                        <a:pt x="33" y="263"/>
                      </a:lnTo>
                      <a:lnTo>
                        <a:pt x="41" y="259"/>
                      </a:lnTo>
                      <a:lnTo>
                        <a:pt x="45" y="250"/>
                      </a:lnTo>
                      <a:lnTo>
                        <a:pt x="48" y="241"/>
                      </a:lnTo>
                      <a:lnTo>
                        <a:pt x="48" y="25"/>
                      </a:lnTo>
                      <a:lnTo>
                        <a:pt x="45" y="15"/>
                      </a:lnTo>
                      <a:lnTo>
                        <a:pt x="41" y="7"/>
                      </a:lnTo>
                      <a:lnTo>
                        <a:pt x="33" y="3"/>
                      </a:lnTo>
                      <a:lnTo>
                        <a:pt x="23" y="0"/>
                      </a:lnTo>
                      <a:lnTo>
                        <a:pt x="14" y="3"/>
                      </a:lnTo>
                      <a:lnTo>
                        <a:pt x="7" y="7"/>
                      </a:lnTo>
                      <a:lnTo>
                        <a:pt x="3" y="15"/>
                      </a:lnTo>
                      <a:lnTo>
                        <a:pt x="0" y="25"/>
                      </a:lnTo>
                      <a:lnTo>
                        <a:pt x="0" y="241"/>
                      </a:lnTo>
                      <a:lnTo>
                        <a:pt x="3" y="250"/>
                      </a:lnTo>
                      <a:lnTo>
                        <a:pt x="7" y="259"/>
                      </a:lnTo>
                      <a:lnTo>
                        <a:pt x="14" y="263"/>
                      </a:lnTo>
                      <a:lnTo>
                        <a:pt x="23"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5" name="Freeform 180"/>
                <p:cNvSpPr>
                  <a:spLocks/>
                </p:cNvSpPr>
                <p:nvPr/>
              </p:nvSpPr>
              <p:spPr bwMode="auto">
                <a:xfrm>
                  <a:off x="2993" y="1734"/>
                  <a:ext cx="24" cy="132"/>
                </a:xfrm>
                <a:custGeom>
                  <a:avLst/>
                  <a:gdLst>
                    <a:gd name="T0" fmla="*/ 12 w 48"/>
                    <a:gd name="T1" fmla="*/ 132 h 265"/>
                    <a:gd name="T2" fmla="*/ 17 w 48"/>
                    <a:gd name="T3" fmla="*/ 131 h 265"/>
                    <a:gd name="T4" fmla="*/ 21 w 48"/>
                    <a:gd name="T5" fmla="*/ 129 h 265"/>
                    <a:gd name="T6" fmla="*/ 23 w 48"/>
                    <a:gd name="T7" fmla="*/ 125 h 265"/>
                    <a:gd name="T8" fmla="*/ 24 w 48"/>
                    <a:gd name="T9" fmla="*/ 120 h 265"/>
                    <a:gd name="T10" fmla="*/ 24 w 48"/>
                    <a:gd name="T11" fmla="*/ 12 h 265"/>
                    <a:gd name="T12" fmla="*/ 23 w 48"/>
                    <a:gd name="T13" fmla="*/ 7 h 265"/>
                    <a:gd name="T14" fmla="*/ 21 w 48"/>
                    <a:gd name="T15" fmla="*/ 3 h 265"/>
                    <a:gd name="T16" fmla="*/ 17 w 48"/>
                    <a:gd name="T17" fmla="*/ 1 h 265"/>
                    <a:gd name="T18" fmla="*/ 12 w 48"/>
                    <a:gd name="T19" fmla="*/ 0 h 265"/>
                    <a:gd name="T20" fmla="*/ 12 w 48"/>
                    <a:gd name="T21" fmla="*/ 0 h 265"/>
                    <a:gd name="T22" fmla="*/ 8 w 48"/>
                    <a:gd name="T23" fmla="*/ 1 h 265"/>
                    <a:gd name="T24" fmla="*/ 3 w 48"/>
                    <a:gd name="T25" fmla="*/ 3 h 265"/>
                    <a:gd name="T26" fmla="*/ 1 w 48"/>
                    <a:gd name="T27" fmla="*/ 7 h 265"/>
                    <a:gd name="T28" fmla="*/ 0 w 48"/>
                    <a:gd name="T29" fmla="*/ 12 h 265"/>
                    <a:gd name="T30" fmla="*/ 0 w 48"/>
                    <a:gd name="T31" fmla="*/ 120 h 265"/>
                    <a:gd name="T32" fmla="*/ 1 w 48"/>
                    <a:gd name="T33" fmla="*/ 125 h 265"/>
                    <a:gd name="T34" fmla="*/ 3 w 48"/>
                    <a:gd name="T35" fmla="*/ 129 h 265"/>
                    <a:gd name="T36" fmla="*/ 8 w 48"/>
                    <a:gd name="T37" fmla="*/ 131 h 265"/>
                    <a:gd name="T38" fmla="*/ 12 w 48"/>
                    <a:gd name="T39" fmla="*/ 132 h 265"/>
                    <a:gd name="T40" fmla="*/ 12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4" y="265"/>
                      </a:moveTo>
                      <a:lnTo>
                        <a:pt x="33" y="263"/>
                      </a:lnTo>
                      <a:lnTo>
                        <a:pt x="41" y="259"/>
                      </a:lnTo>
                      <a:lnTo>
                        <a:pt x="46" y="250"/>
                      </a:lnTo>
                      <a:lnTo>
                        <a:pt x="48" y="241"/>
                      </a:lnTo>
                      <a:lnTo>
                        <a:pt x="48" y="25"/>
                      </a:lnTo>
                      <a:lnTo>
                        <a:pt x="46" y="15"/>
                      </a:lnTo>
                      <a:lnTo>
                        <a:pt x="41" y="7"/>
                      </a:lnTo>
                      <a:lnTo>
                        <a:pt x="33" y="3"/>
                      </a:lnTo>
                      <a:lnTo>
                        <a:pt x="24" y="0"/>
                      </a:lnTo>
                      <a:lnTo>
                        <a:pt x="15" y="3"/>
                      </a:lnTo>
                      <a:lnTo>
                        <a:pt x="6" y="7"/>
                      </a:lnTo>
                      <a:lnTo>
                        <a:pt x="2" y="15"/>
                      </a:lnTo>
                      <a:lnTo>
                        <a:pt x="0" y="25"/>
                      </a:lnTo>
                      <a:lnTo>
                        <a:pt x="0" y="241"/>
                      </a:lnTo>
                      <a:lnTo>
                        <a:pt x="2" y="250"/>
                      </a:lnTo>
                      <a:lnTo>
                        <a:pt x="6" y="259"/>
                      </a:lnTo>
                      <a:lnTo>
                        <a:pt x="15" y="263"/>
                      </a:lnTo>
                      <a:lnTo>
                        <a:pt x="24"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6" name="Freeform 181"/>
                <p:cNvSpPr>
                  <a:spLocks/>
                </p:cNvSpPr>
                <p:nvPr/>
              </p:nvSpPr>
              <p:spPr bwMode="auto">
                <a:xfrm>
                  <a:off x="3084" y="1734"/>
                  <a:ext cx="23" cy="132"/>
                </a:xfrm>
                <a:custGeom>
                  <a:avLst/>
                  <a:gdLst>
                    <a:gd name="T0" fmla="*/ 11 w 48"/>
                    <a:gd name="T1" fmla="*/ 132 h 265"/>
                    <a:gd name="T2" fmla="*/ 16 w 48"/>
                    <a:gd name="T3" fmla="*/ 131 h 265"/>
                    <a:gd name="T4" fmla="*/ 20 w 48"/>
                    <a:gd name="T5" fmla="*/ 129 h 265"/>
                    <a:gd name="T6" fmla="*/ 22 w 48"/>
                    <a:gd name="T7" fmla="*/ 125 h 265"/>
                    <a:gd name="T8" fmla="*/ 23 w 48"/>
                    <a:gd name="T9" fmla="*/ 120 h 265"/>
                    <a:gd name="T10" fmla="*/ 23 w 48"/>
                    <a:gd name="T11" fmla="*/ 12 h 265"/>
                    <a:gd name="T12" fmla="*/ 22 w 48"/>
                    <a:gd name="T13" fmla="*/ 7 h 265"/>
                    <a:gd name="T14" fmla="*/ 20 w 48"/>
                    <a:gd name="T15" fmla="*/ 3 h 265"/>
                    <a:gd name="T16" fmla="*/ 16 w 48"/>
                    <a:gd name="T17" fmla="*/ 1 h 265"/>
                    <a:gd name="T18" fmla="*/ 11 w 48"/>
                    <a:gd name="T19" fmla="*/ 0 h 265"/>
                    <a:gd name="T20" fmla="*/ 11 w 48"/>
                    <a:gd name="T21" fmla="*/ 0 h 265"/>
                    <a:gd name="T22" fmla="*/ 7 w 48"/>
                    <a:gd name="T23" fmla="*/ 1 h 265"/>
                    <a:gd name="T24" fmla="*/ 3 w 48"/>
                    <a:gd name="T25" fmla="*/ 3 h 265"/>
                    <a:gd name="T26" fmla="*/ 1 w 48"/>
                    <a:gd name="T27" fmla="*/ 7 h 265"/>
                    <a:gd name="T28" fmla="*/ 0 w 48"/>
                    <a:gd name="T29" fmla="*/ 12 h 265"/>
                    <a:gd name="T30" fmla="*/ 0 w 48"/>
                    <a:gd name="T31" fmla="*/ 120 h 265"/>
                    <a:gd name="T32" fmla="*/ 1 w 48"/>
                    <a:gd name="T33" fmla="*/ 125 h 265"/>
                    <a:gd name="T34" fmla="*/ 3 w 48"/>
                    <a:gd name="T35" fmla="*/ 129 h 265"/>
                    <a:gd name="T36" fmla="*/ 7 w 48"/>
                    <a:gd name="T37" fmla="*/ 131 h 265"/>
                    <a:gd name="T38" fmla="*/ 11 w 48"/>
                    <a:gd name="T39" fmla="*/ 132 h 265"/>
                    <a:gd name="T40" fmla="*/ 11 w 48"/>
                    <a:gd name="T41" fmla="*/ 132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265">
                      <a:moveTo>
                        <a:pt x="23" y="265"/>
                      </a:moveTo>
                      <a:lnTo>
                        <a:pt x="33" y="263"/>
                      </a:lnTo>
                      <a:lnTo>
                        <a:pt x="41" y="259"/>
                      </a:lnTo>
                      <a:lnTo>
                        <a:pt x="45" y="250"/>
                      </a:lnTo>
                      <a:lnTo>
                        <a:pt x="48" y="241"/>
                      </a:lnTo>
                      <a:lnTo>
                        <a:pt x="48" y="25"/>
                      </a:lnTo>
                      <a:lnTo>
                        <a:pt x="45" y="15"/>
                      </a:lnTo>
                      <a:lnTo>
                        <a:pt x="41" y="7"/>
                      </a:lnTo>
                      <a:lnTo>
                        <a:pt x="33" y="3"/>
                      </a:lnTo>
                      <a:lnTo>
                        <a:pt x="23" y="0"/>
                      </a:lnTo>
                      <a:lnTo>
                        <a:pt x="14" y="3"/>
                      </a:lnTo>
                      <a:lnTo>
                        <a:pt x="7" y="7"/>
                      </a:lnTo>
                      <a:lnTo>
                        <a:pt x="3" y="15"/>
                      </a:lnTo>
                      <a:lnTo>
                        <a:pt x="0" y="25"/>
                      </a:lnTo>
                      <a:lnTo>
                        <a:pt x="0" y="241"/>
                      </a:lnTo>
                      <a:lnTo>
                        <a:pt x="3" y="250"/>
                      </a:lnTo>
                      <a:lnTo>
                        <a:pt x="7" y="259"/>
                      </a:lnTo>
                      <a:lnTo>
                        <a:pt x="14" y="263"/>
                      </a:lnTo>
                      <a:lnTo>
                        <a:pt x="23"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7" name="Rectangle 182"/>
                <p:cNvSpPr>
                  <a:spLocks noChangeArrowheads="1"/>
                </p:cNvSpPr>
                <p:nvPr/>
              </p:nvSpPr>
              <p:spPr bwMode="auto">
                <a:xfrm>
                  <a:off x="2655" y="1977"/>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868" name="Rectangle 183"/>
                <p:cNvSpPr>
                  <a:spLocks noChangeArrowheads="1"/>
                </p:cNvSpPr>
                <p:nvPr/>
              </p:nvSpPr>
              <p:spPr bwMode="auto">
                <a:xfrm>
                  <a:off x="2655" y="2051"/>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869" name="Rectangle 184"/>
                <p:cNvSpPr>
                  <a:spLocks noChangeArrowheads="1"/>
                </p:cNvSpPr>
                <p:nvPr/>
              </p:nvSpPr>
              <p:spPr bwMode="auto">
                <a:xfrm>
                  <a:off x="2655" y="2125"/>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870" name="Rectangle 185"/>
                <p:cNvSpPr>
                  <a:spLocks noChangeArrowheads="1"/>
                </p:cNvSpPr>
                <p:nvPr/>
              </p:nvSpPr>
              <p:spPr bwMode="auto">
                <a:xfrm>
                  <a:off x="2655" y="2197"/>
                  <a:ext cx="428" cy="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871" name="Rectangle 186"/>
                <p:cNvSpPr>
                  <a:spLocks noChangeArrowheads="1"/>
                </p:cNvSpPr>
                <p:nvPr/>
              </p:nvSpPr>
              <p:spPr bwMode="auto">
                <a:xfrm>
                  <a:off x="2655" y="2272"/>
                  <a:ext cx="428" cy="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872" name="Rectangle 187"/>
                <p:cNvSpPr>
                  <a:spLocks noChangeArrowheads="1"/>
                </p:cNvSpPr>
                <p:nvPr/>
              </p:nvSpPr>
              <p:spPr bwMode="auto">
                <a:xfrm>
                  <a:off x="2655" y="2347"/>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3873" name="Rectangle 188"/>
                <p:cNvSpPr>
                  <a:spLocks noChangeArrowheads="1"/>
                </p:cNvSpPr>
                <p:nvPr/>
              </p:nvSpPr>
              <p:spPr bwMode="auto">
                <a:xfrm>
                  <a:off x="2655" y="2422"/>
                  <a:ext cx="428" cy="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41149" name="Text Box 189"/>
            <p:cNvSpPr txBox="1">
              <a:spLocks noChangeArrowheads="1"/>
            </p:cNvSpPr>
            <p:nvPr/>
          </p:nvSpPr>
          <p:spPr bwMode="auto">
            <a:xfrm>
              <a:off x="0" y="3924"/>
              <a:ext cx="7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defRPr/>
              </a:pPr>
              <a:r>
                <a:rPr lang="en-US" sz="1000" b="1">
                  <a:solidFill>
                    <a:schemeClr val="bg2"/>
                  </a:solidFill>
                  <a:effectLst>
                    <a:outerShdw blurRad="38100" dist="38100" dir="2700000" algn="tl">
                      <a:srgbClr val="FFFFFF"/>
                    </a:outerShdw>
                  </a:effectLst>
                  <a:latin typeface="Times"/>
                  <a:cs typeface="Arial" charset="0"/>
                </a:rPr>
                <a:t>ATNA Audit record repository</a:t>
              </a:r>
            </a:p>
          </p:txBody>
        </p:sp>
      </p:grpSp>
      <p:sp>
        <p:nvSpPr>
          <p:cNvPr id="33842" name="Freeform 190"/>
          <p:cNvSpPr>
            <a:spLocks/>
          </p:cNvSpPr>
          <p:nvPr/>
        </p:nvSpPr>
        <p:spPr bwMode="auto">
          <a:xfrm flipH="1">
            <a:off x="1447800" y="5562600"/>
            <a:ext cx="1905000" cy="152400"/>
          </a:xfrm>
          <a:custGeom>
            <a:avLst/>
            <a:gdLst>
              <a:gd name="T0" fmla="*/ 1905000 w 1430"/>
              <a:gd name="T1" fmla="*/ 0 h 741"/>
              <a:gd name="T2" fmla="*/ 1901003 w 1430"/>
              <a:gd name="T3" fmla="*/ 152400 h 741"/>
              <a:gd name="T4" fmla="*/ 0 w 1430"/>
              <a:gd name="T5" fmla="*/ 152400 h 741"/>
              <a:gd name="T6" fmla="*/ 0 w 1430"/>
              <a:gd name="T7" fmla="*/ 132450 h 7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0" h="741">
                <a:moveTo>
                  <a:pt x="1430" y="0"/>
                </a:moveTo>
                <a:lnTo>
                  <a:pt x="1427" y="741"/>
                </a:lnTo>
                <a:lnTo>
                  <a:pt x="0" y="741"/>
                </a:lnTo>
                <a:lnTo>
                  <a:pt x="0" y="644"/>
                </a:lnTo>
              </a:path>
            </a:pathLst>
          </a:custGeom>
          <a:noFill/>
          <a:ln w="57150" cap="rnd" cmpd="sng">
            <a:solidFill>
              <a:srgbClr val="FF6600"/>
            </a:solidFill>
            <a:prstDash val="sysDot"/>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43" name="Freeform 191"/>
          <p:cNvSpPr>
            <a:spLocks/>
          </p:cNvSpPr>
          <p:nvPr/>
        </p:nvSpPr>
        <p:spPr bwMode="auto">
          <a:xfrm flipH="1">
            <a:off x="6629400" y="4953000"/>
            <a:ext cx="533400" cy="914400"/>
          </a:xfrm>
          <a:custGeom>
            <a:avLst/>
            <a:gdLst>
              <a:gd name="T0" fmla="*/ 533400 w 1430"/>
              <a:gd name="T1" fmla="*/ 0 h 741"/>
              <a:gd name="T2" fmla="*/ 532281 w 1430"/>
              <a:gd name="T3" fmla="*/ 914400 h 741"/>
              <a:gd name="T4" fmla="*/ 0 w 1430"/>
              <a:gd name="T5" fmla="*/ 914400 h 741"/>
              <a:gd name="T6" fmla="*/ 0 w 1430"/>
              <a:gd name="T7" fmla="*/ 794701 h 7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0" h="741">
                <a:moveTo>
                  <a:pt x="1430" y="0"/>
                </a:moveTo>
                <a:lnTo>
                  <a:pt x="1427" y="741"/>
                </a:lnTo>
                <a:lnTo>
                  <a:pt x="0" y="741"/>
                </a:lnTo>
                <a:lnTo>
                  <a:pt x="0" y="644"/>
                </a:lnTo>
              </a:path>
            </a:pathLst>
          </a:custGeom>
          <a:noFill/>
          <a:ln w="57150" cmpd="sng">
            <a:solidFill>
              <a:srgbClr val="FF66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3844" name="AutoShape 196"/>
          <p:cNvCxnSpPr>
            <a:cxnSpLocks noChangeShapeType="1"/>
            <a:stCxn id="41149" idx="1"/>
            <a:endCxn id="41050" idx="2"/>
          </p:cNvCxnSpPr>
          <p:nvPr/>
        </p:nvCxnSpPr>
        <p:spPr bwMode="auto">
          <a:xfrm rot="10800000">
            <a:off x="3914775" y="5934075"/>
            <a:ext cx="3171825" cy="115888"/>
          </a:xfrm>
          <a:prstGeom prst="bentConnector2">
            <a:avLst/>
          </a:prstGeom>
          <a:noFill/>
          <a:ln w="57150" cap="rnd">
            <a:solidFill>
              <a:srgbClr val="FF66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5" name="AutoShape 197"/>
          <p:cNvCxnSpPr>
            <a:cxnSpLocks noChangeShapeType="1"/>
            <a:stCxn id="33970" idx="2"/>
            <a:endCxn id="33848" idx="3"/>
          </p:cNvCxnSpPr>
          <p:nvPr/>
        </p:nvCxnSpPr>
        <p:spPr bwMode="auto">
          <a:xfrm rot="5400000">
            <a:off x="7500938" y="5154613"/>
            <a:ext cx="1381125" cy="15875"/>
          </a:xfrm>
          <a:prstGeom prst="bentConnector2">
            <a:avLst/>
          </a:prstGeom>
          <a:noFill/>
          <a:ln w="57150">
            <a:solidFill>
              <a:srgbClr val="FF66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Date Placeholder 1"/>
          <p:cNvSpPr>
            <a:spLocks noGrp="1"/>
          </p:cNvSpPr>
          <p:nvPr>
            <p:ph type="dt" sz="quarter" idx="10"/>
          </p:nvPr>
        </p:nvSpPr>
        <p:spPr/>
        <p:txBody>
          <a:bodyPr/>
          <a:lstStyle/>
          <a:p>
            <a:fld id="{3F8B9FD7-4BA2-4EDE-81C7-6C63F1C8BD54}" type="datetime4">
              <a:rPr lang="en-US" smtClean="0"/>
              <a:t>December 30, 2012</a:t>
            </a:fld>
            <a:endParaRPr lang="en-US"/>
          </a:p>
        </p:txBody>
      </p:sp>
    </p:spTree>
    <p:extLst>
      <p:ext uri="{BB962C8B-B14F-4D97-AF65-F5344CB8AC3E}">
        <p14:creationId xmlns:p14="http://schemas.microsoft.com/office/powerpoint/2010/main" val="1274906471"/>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2"/>
          <p:cNvSpPr txBox="1">
            <a:spLocks noChangeArrowheads="1"/>
          </p:cNvSpPr>
          <p:nvPr/>
        </p:nvSpPr>
        <p:spPr bwMode="auto">
          <a:xfrm>
            <a:off x="1905000" y="1447800"/>
            <a:ext cx="160020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50000"/>
              </a:lnSpc>
              <a:spcBef>
                <a:spcPct val="50000"/>
              </a:spcBef>
            </a:pPr>
            <a:r>
              <a:rPr lang="en-US" sz="800"/>
              <a:t>Sjfldjlsdj a</a:t>
            </a:r>
          </a:p>
          <a:p>
            <a:pPr eaLnBrk="1" hangingPunct="1">
              <a:lnSpc>
                <a:spcPct val="50000"/>
              </a:lnSpc>
              <a:spcBef>
                <a:spcPct val="50000"/>
              </a:spcBef>
            </a:pPr>
            <a:r>
              <a:rPr lang="en-US" sz="800"/>
              <a:t>Kdjldsj</a:t>
            </a:r>
          </a:p>
          <a:p>
            <a:pPr eaLnBrk="1" hangingPunct="1">
              <a:lnSpc>
                <a:spcPct val="50000"/>
              </a:lnSpc>
              <a:spcBef>
                <a:spcPct val="50000"/>
              </a:spcBef>
            </a:pPr>
            <a:r>
              <a:rPr lang="en-US" sz="800"/>
              <a:t>Lsjldjl</a:t>
            </a:r>
          </a:p>
          <a:p>
            <a:pPr eaLnBrk="1" hangingPunct="1">
              <a:lnSpc>
                <a:spcPct val="50000"/>
              </a:lnSpc>
              <a:spcBef>
                <a:spcPct val="50000"/>
              </a:spcBef>
            </a:pPr>
            <a:r>
              <a:rPr lang="en-US" sz="800"/>
              <a:t>jfjfjlslkjln</a:t>
            </a:r>
          </a:p>
          <a:p>
            <a:pPr eaLnBrk="1" hangingPunct="1">
              <a:lnSpc>
                <a:spcPct val="50000"/>
              </a:lnSpc>
              <a:spcBef>
                <a:spcPct val="50000"/>
              </a:spcBef>
            </a:pPr>
            <a:r>
              <a:rPr lang="en-US" sz="800"/>
              <a:t>Lslasdjj;ask;sls</a:t>
            </a:r>
          </a:p>
          <a:p>
            <a:pPr eaLnBrk="1" hangingPunct="1">
              <a:lnSpc>
                <a:spcPct val="50000"/>
              </a:lnSpc>
              <a:spcBef>
                <a:spcPct val="50000"/>
              </a:spcBef>
            </a:pPr>
            <a:r>
              <a:rPr lang="en-US" sz="800"/>
              <a:t>Sflksdjfl;saf</a:t>
            </a:r>
          </a:p>
          <a:p>
            <a:pPr eaLnBrk="1" hangingPunct="1">
              <a:lnSpc>
                <a:spcPct val="50000"/>
              </a:lnSpc>
              <a:spcBef>
                <a:spcPct val="50000"/>
              </a:spcBef>
            </a:pPr>
            <a:r>
              <a:rPr lang="en-US" sz="800"/>
              <a:t>Salasaska</a:t>
            </a:r>
          </a:p>
          <a:p>
            <a:pPr eaLnBrk="1" hangingPunct="1">
              <a:lnSpc>
                <a:spcPct val="50000"/>
              </a:lnSpc>
              <a:spcBef>
                <a:spcPct val="50000"/>
              </a:spcBef>
            </a:pPr>
            <a:r>
              <a:rPr lang="en-US" sz="800"/>
              <a:t>Faslskf;sf</a:t>
            </a:r>
          </a:p>
          <a:p>
            <a:pPr eaLnBrk="1" hangingPunct="1">
              <a:lnSpc>
                <a:spcPct val="50000"/>
              </a:lnSpc>
              <a:spcBef>
                <a:spcPct val="50000"/>
              </a:spcBef>
            </a:pPr>
            <a:r>
              <a:rPr lang="en-US" sz="800"/>
              <a:t>Slsjlsdjlsdjf</a:t>
            </a:r>
          </a:p>
          <a:p>
            <a:pPr eaLnBrk="1" hangingPunct="1">
              <a:lnSpc>
                <a:spcPct val="50000"/>
              </a:lnSpc>
              <a:spcBef>
                <a:spcPct val="50000"/>
              </a:spcBef>
            </a:pPr>
            <a:r>
              <a:rPr lang="en-US" sz="800"/>
              <a:t>Lsjflsdjldsjfs</a:t>
            </a:r>
          </a:p>
          <a:p>
            <a:pPr eaLnBrk="1" hangingPunct="1">
              <a:lnSpc>
                <a:spcPct val="50000"/>
              </a:lnSpc>
              <a:spcBef>
                <a:spcPct val="50000"/>
              </a:spcBef>
            </a:pPr>
            <a:r>
              <a:rPr lang="en-US" sz="800"/>
              <a:t>Slkfjsdlfjldsf</a:t>
            </a:r>
          </a:p>
          <a:p>
            <a:pPr eaLnBrk="1" hangingPunct="1">
              <a:lnSpc>
                <a:spcPct val="50000"/>
              </a:lnSpc>
              <a:spcBef>
                <a:spcPct val="50000"/>
              </a:spcBef>
            </a:pPr>
            <a:r>
              <a:rPr lang="en-US" sz="800"/>
              <a:t>lsjfldsjfldsfj</a:t>
            </a:r>
          </a:p>
        </p:txBody>
      </p:sp>
      <p:sp>
        <p:nvSpPr>
          <p:cNvPr id="34820" name="AutoShape 3"/>
          <p:cNvSpPr>
            <a:spLocks noChangeArrowheads="1"/>
          </p:cNvSpPr>
          <p:nvPr/>
        </p:nvSpPr>
        <p:spPr bwMode="auto">
          <a:xfrm>
            <a:off x="3200400" y="2209800"/>
            <a:ext cx="762000" cy="609600"/>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Rectangle 4"/>
          <p:cNvSpPr>
            <a:spLocks noChangeArrowheads="1"/>
          </p:cNvSpPr>
          <p:nvPr/>
        </p:nvSpPr>
        <p:spPr bwMode="auto">
          <a:xfrm>
            <a:off x="762000" y="1295400"/>
            <a:ext cx="3429000"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AutoShape 5"/>
          <p:cNvSpPr>
            <a:spLocks noChangeArrowheads="1"/>
          </p:cNvSpPr>
          <p:nvPr/>
        </p:nvSpPr>
        <p:spPr bwMode="auto">
          <a:xfrm>
            <a:off x="2743200" y="2438400"/>
            <a:ext cx="381000" cy="228600"/>
          </a:xfrm>
          <a:prstGeom prst="rightArrow">
            <a:avLst>
              <a:gd name="adj1" fmla="val 50000"/>
              <a:gd name="adj2" fmla="val 41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Text Box 6"/>
          <p:cNvSpPr txBox="1">
            <a:spLocks noChangeArrowheads="1"/>
          </p:cNvSpPr>
          <p:nvPr/>
        </p:nvSpPr>
        <p:spPr bwMode="auto">
          <a:xfrm>
            <a:off x="4648200" y="3124200"/>
            <a:ext cx="1600200"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50000"/>
              </a:lnSpc>
              <a:spcBef>
                <a:spcPct val="50000"/>
              </a:spcBef>
            </a:pPr>
            <a:r>
              <a:rPr lang="en-US" sz="800"/>
              <a:t>Sjfldjlsdj a</a:t>
            </a:r>
          </a:p>
          <a:p>
            <a:pPr eaLnBrk="1" hangingPunct="1">
              <a:lnSpc>
                <a:spcPct val="50000"/>
              </a:lnSpc>
              <a:spcBef>
                <a:spcPct val="50000"/>
              </a:spcBef>
            </a:pPr>
            <a:r>
              <a:rPr lang="en-US" sz="800"/>
              <a:t>Lslasdjj;ask;sls</a:t>
            </a:r>
          </a:p>
          <a:p>
            <a:pPr eaLnBrk="1" hangingPunct="1">
              <a:lnSpc>
                <a:spcPct val="50000"/>
              </a:lnSpc>
              <a:spcBef>
                <a:spcPct val="50000"/>
              </a:spcBef>
            </a:pPr>
            <a:r>
              <a:rPr lang="en-US" sz="800"/>
              <a:t>Faslskf;sf</a:t>
            </a:r>
          </a:p>
          <a:p>
            <a:pPr eaLnBrk="1" hangingPunct="1">
              <a:lnSpc>
                <a:spcPct val="50000"/>
              </a:lnSpc>
              <a:spcBef>
                <a:spcPct val="50000"/>
              </a:spcBef>
            </a:pPr>
            <a:r>
              <a:rPr lang="en-US" sz="800"/>
              <a:t>lsjfldsjfldsfj</a:t>
            </a:r>
          </a:p>
        </p:txBody>
      </p:sp>
      <p:sp>
        <p:nvSpPr>
          <p:cNvPr id="34824" name="AutoShape 7"/>
          <p:cNvSpPr>
            <a:spLocks noChangeArrowheads="1"/>
          </p:cNvSpPr>
          <p:nvPr/>
        </p:nvSpPr>
        <p:spPr bwMode="auto">
          <a:xfrm>
            <a:off x="6096000" y="3276600"/>
            <a:ext cx="914400" cy="609600"/>
          </a:xfrm>
          <a:prstGeom prst="flowChartMagneticDisk">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 name="AutoShape 8"/>
          <p:cNvSpPr>
            <a:spLocks noChangeArrowheads="1"/>
          </p:cNvSpPr>
          <p:nvPr/>
        </p:nvSpPr>
        <p:spPr bwMode="auto">
          <a:xfrm>
            <a:off x="5638800" y="3276600"/>
            <a:ext cx="381000" cy="228600"/>
          </a:xfrm>
          <a:prstGeom prst="rightArrow">
            <a:avLst>
              <a:gd name="adj1" fmla="val 50000"/>
              <a:gd name="adj2" fmla="val 41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Text Box 9"/>
          <p:cNvSpPr txBox="1">
            <a:spLocks noChangeArrowheads="1"/>
          </p:cNvSpPr>
          <p:nvPr/>
        </p:nvSpPr>
        <p:spPr bwMode="auto">
          <a:xfrm>
            <a:off x="2971800" y="1295400"/>
            <a:ext cx="10425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dirty="0"/>
              <a:t>Clinic A</a:t>
            </a:r>
          </a:p>
        </p:txBody>
      </p:sp>
      <p:sp>
        <p:nvSpPr>
          <p:cNvPr id="34827" name="Text Box 10"/>
          <p:cNvSpPr txBox="1">
            <a:spLocks noChangeArrowheads="1"/>
          </p:cNvSpPr>
          <p:nvPr/>
        </p:nvSpPr>
        <p:spPr bwMode="auto">
          <a:xfrm>
            <a:off x="4953000" y="2286000"/>
            <a:ext cx="21900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dirty="0"/>
              <a:t>HIE Infrastructure</a:t>
            </a:r>
          </a:p>
        </p:txBody>
      </p:sp>
      <p:sp>
        <p:nvSpPr>
          <p:cNvPr id="34828" name="Text Box 11"/>
          <p:cNvSpPr txBox="1">
            <a:spLocks noChangeArrowheads="1"/>
          </p:cNvSpPr>
          <p:nvPr/>
        </p:nvSpPr>
        <p:spPr bwMode="auto">
          <a:xfrm>
            <a:off x="3200400" y="2376488"/>
            <a:ext cx="91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dirty="0"/>
              <a:t>Audit</a:t>
            </a:r>
          </a:p>
        </p:txBody>
      </p:sp>
      <p:sp>
        <p:nvSpPr>
          <p:cNvPr id="34829" name="Text Box 12"/>
          <p:cNvSpPr txBox="1">
            <a:spLocks noChangeArrowheads="1"/>
          </p:cNvSpPr>
          <p:nvPr/>
        </p:nvSpPr>
        <p:spPr bwMode="auto">
          <a:xfrm>
            <a:off x="6229350" y="3443288"/>
            <a:ext cx="7697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000" dirty="0"/>
              <a:t>Audit</a:t>
            </a:r>
            <a:endParaRPr lang="en-US" dirty="0"/>
          </a:p>
        </p:txBody>
      </p:sp>
      <p:sp>
        <p:nvSpPr>
          <p:cNvPr id="34830" name="AutoShape 13"/>
          <p:cNvSpPr>
            <a:spLocks noChangeArrowheads="1"/>
          </p:cNvSpPr>
          <p:nvPr/>
        </p:nvSpPr>
        <p:spPr bwMode="auto">
          <a:xfrm>
            <a:off x="4572000" y="2971800"/>
            <a:ext cx="838200" cy="762000"/>
          </a:xfrm>
          <a:prstGeom prst="flowChartInternalStorag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1" name="Rectangle 14"/>
          <p:cNvSpPr>
            <a:spLocks noChangeArrowheads="1"/>
          </p:cNvSpPr>
          <p:nvPr/>
        </p:nvSpPr>
        <p:spPr bwMode="auto">
          <a:xfrm>
            <a:off x="990600" y="1447800"/>
            <a:ext cx="914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800" dirty="0"/>
              <a:t>EMR</a:t>
            </a:r>
            <a:endParaRPr lang="en-US" dirty="0"/>
          </a:p>
        </p:txBody>
      </p:sp>
      <p:sp>
        <p:nvSpPr>
          <p:cNvPr id="34832" name="AutoShape 15"/>
          <p:cNvSpPr>
            <a:spLocks noChangeArrowheads="1"/>
          </p:cNvSpPr>
          <p:nvPr/>
        </p:nvSpPr>
        <p:spPr bwMode="auto">
          <a:xfrm rot="5400000">
            <a:off x="1333500" y="2324100"/>
            <a:ext cx="381000" cy="457200"/>
          </a:xfrm>
          <a:custGeom>
            <a:avLst/>
            <a:gdLst>
              <a:gd name="T0" fmla="*/ 272150 w 21600"/>
              <a:gd name="T1" fmla="*/ 0 h 21600"/>
              <a:gd name="T2" fmla="*/ 163283 w 21600"/>
              <a:gd name="T3" fmla="*/ 152400 h 21600"/>
              <a:gd name="T4" fmla="*/ 0 w 21600"/>
              <a:gd name="T5" fmla="*/ 381021 h 21600"/>
              <a:gd name="T6" fmla="*/ 163283 w 21600"/>
              <a:gd name="T7" fmla="*/ 457200 h 21600"/>
              <a:gd name="T8" fmla="*/ 326566 w 21600"/>
              <a:gd name="T9" fmla="*/ 317500 h 21600"/>
              <a:gd name="T10" fmla="*/ 381000 w 21600"/>
              <a:gd name="T11" fmla="*/ 15240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3" name="AutoShape 16"/>
          <p:cNvSpPr>
            <a:spLocks noChangeArrowheads="1"/>
          </p:cNvSpPr>
          <p:nvPr/>
        </p:nvSpPr>
        <p:spPr bwMode="auto">
          <a:xfrm rot="5400000">
            <a:off x="3924300" y="2933700"/>
            <a:ext cx="381000" cy="457200"/>
          </a:xfrm>
          <a:custGeom>
            <a:avLst/>
            <a:gdLst>
              <a:gd name="T0" fmla="*/ 272150 w 21600"/>
              <a:gd name="T1" fmla="*/ 0 h 21600"/>
              <a:gd name="T2" fmla="*/ 163283 w 21600"/>
              <a:gd name="T3" fmla="*/ 152400 h 21600"/>
              <a:gd name="T4" fmla="*/ 0 w 21600"/>
              <a:gd name="T5" fmla="*/ 381021 h 21600"/>
              <a:gd name="T6" fmla="*/ 163283 w 21600"/>
              <a:gd name="T7" fmla="*/ 457200 h 21600"/>
              <a:gd name="T8" fmla="*/ 326566 w 21600"/>
              <a:gd name="T9" fmla="*/ 317500 h 21600"/>
              <a:gd name="T10" fmla="*/ 381000 w 21600"/>
              <a:gd name="T11" fmla="*/ 15240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4" name="Rectangle 17"/>
          <p:cNvSpPr>
            <a:spLocks noChangeArrowheads="1"/>
          </p:cNvSpPr>
          <p:nvPr/>
        </p:nvSpPr>
        <p:spPr bwMode="auto">
          <a:xfrm>
            <a:off x="4419600" y="2362200"/>
            <a:ext cx="3200400" cy="198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66" name="Rectangle 18"/>
          <p:cNvSpPr>
            <a:spLocks noGrp="1" noChangeArrowheads="1"/>
          </p:cNvSpPr>
          <p:nvPr>
            <p:ph type="title"/>
          </p:nvPr>
        </p:nvSpPr>
        <p:spPr/>
        <p:txBody>
          <a:bodyPr/>
          <a:lstStyle/>
          <a:p>
            <a:pPr eaLnBrk="1" hangingPunct="1">
              <a:defRPr/>
            </a:pPr>
            <a:r>
              <a:rPr lang="en-US" smtClean="0"/>
              <a:t>Example: Audit Log Cascade</a:t>
            </a:r>
          </a:p>
        </p:txBody>
      </p:sp>
      <p:sp>
        <p:nvSpPr>
          <p:cNvPr id="2" name="Rectangular Callout 1"/>
          <p:cNvSpPr/>
          <p:nvPr/>
        </p:nvSpPr>
        <p:spPr bwMode="auto">
          <a:xfrm>
            <a:off x="457200" y="3276600"/>
            <a:ext cx="1447800" cy="990600"/>
          </a:xfrm>
          <a:prstGeom prst="wedgeRectCallout">
            <a:avLst>
              <a:gd name="adj1" fmla="val 41851"/>
              <a:gd name="adj2" fmla="val -103445"/>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kumimoji="0" lang="en-US" sz="11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rPr>
              <a:t>1) Many audit events, both internal and external</a:t>
            </a:r>
          </a:p>
        </p:txBody>
      </p:sp>
      <p:sp>
        <p:nvSpPr>
          <p:cNvPr id="21" name="Rectangular Callout 20"/>
          <p:cNvSpPr/>
          <p:nvPr/>
        </p:nvSpPr>
        <p:spPr bwMode="auto">
          <a:xfrm>
            <a:off x="2133600" y="4114800"/>
            <a:ext cx="1752600" cy="990600"/>
          </a:xfrm>
          <a:prstGeom prst="wedgeRectCallout">
            <a:avLst>
              <a:gd name="adj1" fmla="val 74088"/>
              <a:gd name="adj2" fmla="val -134214"/>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kumimoji="0" lang="en-US" sz="11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rPr>
              <a:t>2) Local Audit Repository Service filters out events correlating to HIE interactions</a:t>
            </a:r>
          </a:p>
        </p:txBody>
      </p:sp>
      <p:sp>
        <p:nvSpPr>
          <p:cNvPr id="23" name="Rectangular Callout 22"/>
          <p:cNvSpPr/>
          <p:nvPr/>
        </p:nvSpPr>
        <p:spPr bwMode="auto">
          <a:xfrm>
            <a:off x="4133850" y="4876800"/>
            <a:ext cx="1695450" cy="990600"/>
          </a:xfrm>
          <a:prstGeom prst="wedgeRectCallout">
            <a:avLst>
              <a:gd name="adj1" fmla="val 61588"/>
              <a:gd name="adj2" fmla="val -189022"/>
            </a:avLst>
          </a:prstGeom>
          <a:noFill/>
          <a:ln w="381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kumimoji="0" lang="en-US" sz="11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rPr>
              <a:t>3) HIE Audit</a:t>
            </a:r>
            <a:r>
              <a:rPr kumimoji="0" lang="en-US" sz="1100" b="0" i="0" u="none" strike="noStrike" cap="none" normalizeH="0" dirty="0" smtClean="0">
                <a:ln>
                  <a:noFill/>
                </a:ln>
                <a:solidFill>
                  <a:schemeClr val="tx1"/>
                </a:solidFill>
                <a:effectLst>
                  <a:outerShdw blurRad="38100" dist="38100" dir="2700000" algn="tl">
                    <a:srgbClr val="000000">
                      <a:alpha val="43137"/>
                    </a:srgbClr>
                  </a:outerShdw>
                </a:effectLst>
                <a:latin typeface="Arial" pitchFamily="34" charset="0"/>
              </a:rPr>
              <a:t> Record combines with others for total HIE view</a:t>
            </a:r>
            <a:endParaRPr kumimoji="0" lang="en-US" sz="11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3" name="Date Placeholder 2"/>
          <p:cNvSpPr>
            <a:spLocks noGrp="1"/>
          </p:cNvSpPr>
          <p:nvPr>
            <p:ph type="dt" sz="quarter" idx="10"/>
          </p:nvPr>
        </p:nvSpPr>
        <p:spPr/>
        <p:txBody>
          <a:bodyPr/>
          <a:lstStyle/>
          <a:p>
            <a:fld id="{2214E609-A689-4F53-89A7-0041444E5EDC}" type="datetime4">
              <a:rPr lang="en-US" smtClean="0"/>
              <a:t>December 30, 2012</a:t>
            </a:fld>
            <a:endParaRPr lang="en-US"/>
          </a:p>
        </p:txBody>
      </p:sp>
      <p:sp>
        <p:nvSpPr>
          <p:cNvPr id="4" name="Slide Number Placeholder 3"/>
          <p:cNvSpPr>
            <a:spLocks noGrp="1"/>
          </p:cNvSpPr>
          <p:nvPr>
            <p:ph type="sldNum" sz="quarter" idx="11"/>
          </p:nvPr>
        </p:nvSpPr>
        <p:spPr/>
        <p:txBody>
          <a:bodyPr/>
          <a:lstStyle/>
          <a:p>
            <a:fld id="{0FCCEEC4-63EA-42F5-B578-96C217FA7F94}" type="slidenum">
              <a:rPr lang="en-US" smtClean="0"/>
              <a:pPr/>
              <a:t>19</a:t>
            </a:fld>
            <a:endParaRPr lang="en-US"/>
          </a:p>
        </p:txBody>
      </p:sp>
    </p:spTree>
    <p:extLst>
      <p:ext uri="{BB962C8B-B14F-4D97-AF65-F5344CB8AC3E}">
        <p14:creationId xmlns:p14="http://schemas.microsoft.com/office/powerpoint/2010/main" val="1327294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a:xfrm>
            <a:off x="990600" y="1143000"/>
            <a:ext cx="7772400" cy="4114800"/>
          </a:xfrm>
        </p:spPr>
        <p:txBody>
          <a:bodyPr/>
          <a:lstStyle/>
          <a:p>
            <a:r>
              <a:rPr lang="en-US" sz="2400" dirty="0" smtClean="0"/>
              <a:t>Overall Security and Privacy controls</a:t>
            </a:r>
          </a:p>
          <a:p>
            <a:r>
              <a:rPr lang="en-US" sz="2400" dirty="0" smtClean="0"/>
              <a:t>Consistent Time (CT)</a:t>
            </a:r>
          </a:p>
          <a:p>
            <a:r>
              <a:rPr lang="en-US" sz="2400" dirty="0" smtClean="0"/>
              <a:t>Audit Trails and Node Authentication (ATNA)</a:t>
            </a:r>
          </a:p>
          <a:p>
            <a:r>
              <a:rPr lang="en-US" sz="2400" dirty="0" smtClean="0"/>
              <a:t>Enterprise User Authentication (EUA)</a:t>
            </a:r>
          </a:p>
          <a:p>
            <a:r>
              <a:rPr lang="en-US" sz="2400" dirty="0" smtClean="0"/>
              <a:t>Cross-Enterprise User Assertion (XUA)</a:t>
            </a:r>
          </a:p>
          <a:p>
            <a:r>
              <a:rPr lang="en-US" sz="2400" dirty="0" smtClean="0"/>
              <a:t>Document Digital Signature (DSG)</a:t>
            </a:r>
          </a:p>
          <a:p>
            <a:r>
              <a:rPr lang="en-US" sz="2400" dirty="0" smtClean="0"/>
              <a:t>Basic Patient Privacy Consents (BPPC)</a:t>
            </a:r>
          </a:p>
          <a:p>
            <a:r>
              <a:rPr lang="en-US" sz="2400" dirty="0" smtClean="0"/>
              <a:t>Document Encryption (DEN)</a:t>
            </a:r>
          </a:p>
          <a:p>
            <a:r>
              <a:rPr lang="en-US" sz="2400" dirty="0" smtClean="0"/>
              <a:t>Access Control</a:t>
            </a:r>
          </a:p>
          <a:p>
            <a:r>
              <a:rPr lang="en-US" sz="2400" dirty="0" smtClean="0"/>
              <a:t>Conclusion </a:t>
            </a:r>
          </a:p>
        </p:txBody>
      </p:sp>
      <p:sp>
        <p:nvSpPr>
          <p:cNvPr id="111618" name="Rectangle 2"/>
          <p:cNvSpPr>
            <a:spLocks noGrp="1" noChangeArrowheads="1"/>
          </p:cNvSpPr>
          <p:nvPr>
            <p:ph type="title"/>
          </p:nvPr>
        </p:nvSpPr>
        <p:spPr/>
        <p:txBody>
          <a:bodyPr/>
          <a:lstStyle/>
          <a:p>
            <a:r>
              <a:rPr lang="en-US" smtClean="0"/>
              <a:t>Agenda</a:t>
            </a:r>
          </a:p>
        </p:txBody>
      </p:sp>
      <p:sp>
        <p:nvSpPr>
          <p:cNvPr id="2" name="Date Placeholder 1"/>
          <p:cNvSpPr>
            <a:spLocks noGrp="1"/>
          </p:cNvSpPr>
          <p:nvPr>
            <p:ph type="dt" sz="quarter" idx="10"/>
          </p:nvPr>
        </p:nvSpPr>
        <p:spPr/>
        <p:txBody>
          <a:bodyPr/>
          <a:lstStyle/>
          <a:p>
            <a:fld id="{D6D35181-E134-4AD3-A60D-284DBBCE34EA}" type="datetime4">
              <a:rPr lang="en-US" smtClean="0"/>
              <a:t>December 30, 2012</a:t>
            </a:fld>
            <a:endParaRPr lang="en-US" dirty="0"/>
          </a:p>
        </p:txBody>
      </p:sp>
      <p:sp>
        <p:nvSpPr>
          <p:cNvPr id="3" name="Slide Number Placeholder 2"/>
          <p:cNvSpPr>
            <a:spLocks noGrp="1"/>
          </p:cNvSpPr>
          <p:nvPr>
            <p:ph type="sldNum" sz="quarter" idx="11"/>
          </p:nvPr>
        </p:nvSpPr>
        <p:spPr/>
        <p:txBody>
          <a:bodyPr/>
          <a:lstStyle/>
          <a:p>
            <a:fld id="{7F854B47-F7CE-46EA-8C82-7BC8B313431D}" type="slidenum">
              <a:rPr lang="en-US" smtClean="0"/>
              <a:pPr/>
              <a:t>2</a:t>
            </a:fld>
            <a:endParaRPr lang="en-US"/>
          </a:p>
        </p:txBody>
      </p:sp>
      <p:sp>
        <p:nvSpPr>
          <p:cNvPr id="6" name="Left Brace 5"/>
          <p:cNvSpPr/>
          <p:nvPr/>
        </p:nvSpPr>
        <p:spPr bwMode="auto">
          <a:xfrm>
            <a:off x="609601" y="1295400"/>
            <a:ext cx="500416" cy="2514600"/>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endPara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7" name="TextBox 6"/>
          <p:cNvSpPr txBox="1"/>
          <p:nvPr/>
        </p:nvSpPr>
        <p:spPr>
          <a:xfrm rot="16200000">
            <a:off x="-421450" y="2229535"/>
            <a:ext cx="1415772" cy="646331"/>
          </a:xfrm>
          <a:prstGeom prst="rect">
            <a:avLst/>
          </a:prstGeom>
          <a:noFill/>
        </p:spPr>
        <p:txBody>
          <a:bodyPr wrap="none" rtlCol="0">
            <a:spAutoFit/>
          </a:bodyPr>
          <a:lstStyle/>
          <a:p>
            <a:r>
              <a:rPr lang="en-US" dirty="0" smtClean="0"/>
              <a:t>Part 1</a:t>
            </a:r>
            <a:endParaRPr lang="en-US" dirty="0"/>
          </a:p>
        </p:txBody>
      </p:sp>
      <p:sp>
        <p:nvSpPr>
          <p:cNvPr id="8" name="Left Brace 7"/>
          <p:cNvSpPr/>
          <p:nvPr/>
        </p:nvSpPr>
        <p:spPr bwMode="auto">
          <a:xfrm>
            <a:off x="598227" y="3810000"/>
            <a:ext cx="511789" cy="2362200"/>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endPara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9" name="TextBox 8"/>
          <p:cNvSpPr txBox="1"/>
          <p:nvPr/>
        </p:nvSpPr>
        <p:spPr>
          <a:xfrm rot="16200000">
            <a:off x="-421451" y="4667935"/>
            <a:ext cx="1415772" cy="646331"/>
          </a:xfrm>
          <a:prstGeom prst="rect">
            <a:avLst/>
          </a:prstGeom>
          <a:noFill/>
        </p:spPr>
        <p:txBody>
          <a:bodyPr wrap="none" rtlCol="0">
            <a:spAutoFit/>
          </a:bodyPr>
          <a:lstStyle/>
          <a:p>
            <a:r>
              <a:rPr lang="en-US" dirty="0" smtClean="0"/>
              <a:t>Part 2</a:t>
            </a:r>
            <a:endParaRPr lang="en-US" dirty="0"/>
          </a:p>
        </p:txBody>
      </p:sp>
    </p:spTree>
    <p:extLst>
      <p:ext uri="{BB962C8B-B14F-4D97-AF65-F5344CB8AC3E}">
        <p14:creationId xmlns:p14="http://schemas.microsoft.com/office/powerpoint/2010/main" val="556404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
            <a:ext cx="7772400" cy="863600"/>
          </a:xfrm>
        </p:spPr>
        <p:txBody>
          <a:bodyPr/>
          <a:lstStyle/>
          <a:p>
            <a:r>
              <a:rPr lang="en-US" dirty="0" smtClean="0"/>
              <a:t>ATNA: References</a:t>
            </a:r>
            <a:endParaRPr lang="en-US" dirty="0"/>
          </a:p>
        </p:txBody>
      </p:sp>
      <p:sp>
        <p:nvSpPr>
          <p:cNvPr id="3" name="Content Placeholder 2"/>
          <p:cNvSpPr>
            <a:spLocks noGrp="1"/>
          </p:cNvSpPr>
          <p:nvPr>
            <p:ph idx="1"/>
          </p:nvPr>
        </p:nvSpPr>
        <p:spPr/>
        <p:txBody>
          <a:bodyPr/>
          <a:lstStyle/>
          <a:p>
            <a:r>
              <a:rPr lang="en-US" sz="2400" dirty="0" smtClean="0">
                <a:effectLst/>
              </a:rPr>
              <a:t>Status: Final Text</a:t>
            </a:r>
          </a:p>
          <a:p>
            <a:r>
              <a:rPr lang="en-US" sz="2400" dirty="0" smtClean="0">
                <a:effectLst/>
              </a:rPr>
              <a:t>IHE </a:t>
            </a:r>
            <a:r>
              <a:rPr lang="en-US" sz="2400" dirty="0">
                <a:effectLst/>
              </a:rPr>
              <a:t>ITI Technical Framework</a:t>
            </a:r>
          </a:p>
          <a:p>
            <a:pPr lvl="1"/>
            <a:r>
              <a:rPr lang="nl-NL" sz="2000" b="0" dirty="0">
                <a:effectLst/>
              </a:rPr>
              <a:t>Vol. 1 - Section 9</a:t>
            </a:r>
          </a:p>
          <a:p>
            <a:pPr lvl="1"/>
            <a:r>
              <a:rPr lang="nl-NL" sz="2000" b="0" dirty="0">
                <a:effectLst/>
              </a:rPr>
              <a:t>Vol. </a:t>
            </a:r>
            <a:r>
              <a:rPr lang="nl-NL" sz="2000" b="0" dirty="0" smtClean="0">
                <a:effectLst/>
              </a:rPr>
              <a:t>2a </a:t>
            </a:r>
            <a:r>
              <a:rPr lang="nl-NL" sz="2000" b="0" dirty="0">
                <a:effectLst/>
              </a:rPr>
              <a:t>- Sections 3.19, </a:t>
            </a:r>
            <a:r>
              <a:rPr lang="nl-NL" sz="2000" b="0" dirty="0" smtClean="0">
                <a:effectLst/>
              </a:rPr>
              <a:t>3.20</a:t>
            </a:r>
          </a:p>
          <a:p>
            <a:r>
              <a:rPr lang="nl-NL" sz="2400" b="0" dirty="0" smtClean="0">
                <a:effectLst/>
              </a:rPr>
              <a:t>“Security Considerations” section found in other Profiles may specialize how ATNA is applied</a:t>
            </a:r>
          </a:p>
          <a:p>
            <a:r>
              <a:rPr lang="nl-NL" sz="2400" b="0" dirty="0" smtClean="0">
                <a:effectLst/>
              </a:rPr>
              <a:t>The Audit Event Message typically specialized in Vol 2 at the Transaction level</a:t>
            </a:r>
          </a:p>
          <a:p>
            <a:pPr lvl="1"/>
            <a:r>
              <a:rPr lang="nl-NL" sz="2000" b="0" dirty="0" smtClean="0">
                <a:effectLst/>
              </a:rPr>
              <a:t>PIX QueryTransaction : See section Vol 2a:3.9.5.1</a:t>
            </a:r>
          </a:p>
          <a:p>
            <a:pPr lvl="1"/>
            <a:r>
              <a:rPr lang="nl-NL" sz="2000" dirty="0" smtClean="0">
                <a:effectLst/>
              </a:rPr>
              <a:t>XDS Register Document Set-b: See section Vol 2b:3.42.7.1</a:t>
            </a:r>
          </a:p>
          <a:p>
            <a:pPr lvl="1"/>
            <a:endParaRPr lang="nl-NL" sz="2000" b="0" dirty="0">
              <a:effectLst/>
            </a:endParaRPr>
          </a:p>
          <a:p>
            <a:endParaRPr lang="en-US" sz="2400" dirty="0"/>
          </a:p>
        </p:txBody>
      </p:sp>
      <p:sp>
        <p:nvSpPr>
          <p:cNvPr id="4" name="Date Placeholder 3"/>
          <p:cNvSpPr>
            <a:spLocks noGrp="1"/>
          </p:cNvSpPr>
          <p:nvPr>
            <p:ph type="dt" sz="quarter" idx="10"/>
          </p:nvPr>
        </p:nvSpPr>
        <p:spPr/>
        <p:txBody>
          <a:bodyPr/>
          <a:lstStyle/>
          <a:p>
            <a:fld id="{3038A72C-35D7-4E09-A883-7EE61B32C967}" type="datetime4">
              <a:rPr lang="en-US" smtClean="0"/>
              <a:t>December 30, 2012</a:t>
            </a:fld>
            <a:endParaRPr lang="en-US"/>
          </a:p>
        </p:txBody>
      </p:sp>
      <p:sp>
        <p:nvSpPr>
          <p:cNvPr id="5" name="Slide Number Placeholder 4"/>
          <p:cNvSpPr>
            <a:spLocks noGrp="1"/>
          </p:cNvSpPr>
          <p:nvPr>
            <p:ph type="sldNum" sz="quarter" idx="11"/>
          </p:nvPr>
        </p:nvSpPr>
        <p:spPr/>
        <p:txBody>
          <a:bodyPr/>
          <a:lstStyle/>
          <a:p>
            <a:fld id="{7F854B47-F7CE-46EA-8C82-7BC8B313431D}" type="slidenum">
              <a:rPr lang="en-US" smtClean="0"/>
              <a:pPr/>
              <a:t>20</a:t>
            </a:fld>
            <a:endParaRPr lang="en-US"/>
          </a:p>
        </p:txBody>
      </p:sp>
    </p:spTree>
    <p:extLst>
      <p:ext uri="{BB962C8B-B14F-4D97-AF65-F5344CB8AC3E}">
        <p14:creationId xmlns:p14="http://schemas.microsoft.com/office/powerpoint/2010/main" val="35298961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EUA</a:t>
            </a:r>
            <a:endParaRPr lang="en-US" dirty="0"/>
          </a:p>
        </p:txBody>
      </p:sp>
      <p:sp>
        <p:nvSpPr>
          <p:cNvPr id="5" name="Text Placeholder 4"/>
          <p:cNvSpPr>
            <a:spLocks noGrp="1"/>
          </p:cNvSpPr>
          <p:nvPr>
            <p:ph type="body" idx="1"/>
          </p:nvPr>
        </p:nvSpPr>
        <p:spPr/>
        <p:txBody>
          <a:bodyPr/>
          <a:lstStyle/>
          <a:p>
            <a:r>
              <a:rPr lang="en-US" dirty="0" smtClean="0"/>
              <a:t>Enterprise User Authentication</a:t>
            </a:r>
            <a:endParaRPr lang="en-US" dirty="0"/>
          </a:p>
        </p:txBody>
      </p:sp>
      <p:sp>
        <p:nvSpPr>
          <p:cNvPr id="3" name="Date Placeholder 2"/>
          <p:cNvSpPr>
            <a:spLocks noGrp="1"/>
          </p:cNvSpPr>
          <p:nvPr>
            <p:ph type="dt" sz="quarter" idx="10"/>
          </p:nvPr>
        </p:nvSpPr>
        <p:spPr/>
        <p:txBody>
          <a:bodyPr/>
          <a:lstStyle/>
          <a:p>
            <a:fld id="{7ECE221C-607D-4714-98A6-2C30573245FE}" type="datetime4">
              <a:rPr lang="en-US" smtClean="0"/>
              <a:t>December 30, 2012</a:t>
            </a:fld>
            <a:endParaRPr lang="en-US" dirty="0"/>
          </a:p>
        </p:txBody>
      </p:sp>
      <p:sp>
        <p:nvSpPr>
          <p:cNvPr id="4" name="Slide Number Placeholder 3"/>
          <p:cNvSpPr>
            <a:spLocks noGrp="1"/>
          </p:cNvSpPr>
          <p:nvPr>
            <p:ph type="sldNum" sz="quarter" idx="11"/>
          </p:nvPr>
        </p:nvSpPr>
        <p:spPr/>
        <p:txBody>
          <a:bodyPr/>
          <a:lstStyle/>
          <a:p>
            <a:fld id="{9856AF86-4A80-4BC9-B214-6C3ABD17D2CA}" type="slidenum">
              <a:rPr lang="en-US" smtClean="0"/>
              <a:pPr/>
              <a:t>21</a:t>
            </a:fld>
            <a:endParaRPr lang="en-US"/>
          </a:p>
        </p:txBody>
      </p:sp>
    </p:spTree>
    <p:extLst>
      <p:ext uri="{BB962C8B-B14F-4D97-AF65-F5344CB8AC3E}">
        <p14:creationId xmlns:p14="http://schemas.microsoft.com/office/powerpoint/2010/main" val="3827033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idx="1"/>
          </p:nvPr>
        </p:nvSpPr>
        <p:spPr/>
        <p:txBody>
          <a:bodyPr/>
          <a:lstStyle/>
          <a:p>
            <a:r>
              <a:rPr lang="en-US" b="0" dirty="0">
                <a:cs typeface="Times New Roman" pitchFamily="18" charset="0"/>
              </a:rPr>
              <a:t>Support a single enterprise governed by a single set of security policies and having a common network domain. </a:t>
            </a:r>
          </a:p>
          <a:p>
            <a:r>
              <a:rPr lang="en-US" b="0" dirty="0">
                <a:cs typeface="Times New Roman" pitchFamily="18" charset="0"/>
              </a:rPr>
              <a:t>Establish one name per user to be used for all IT applications and devices. </a:t>
            </a:r>
          </a:p>
          <a:p>
            <a:r>
              <a:rPr lang="en-US" b="0" dirty="0">
                <a:cs typeface="Times New Roman" pitchFamily="18" charset="0"/>
              </a:rPr>
              <a:t>Facilitate centralized user authentication management. </a:t>
            </a:r>
          </a:p>
          <a:p>
            <a:r>
              <a:rPr lang="en-US" b="0" dirty="0">
                <a:cs typeface="Times New Roman" pitchFamily="18" charset="0"/>
              </a:rPr>
              <a:t>Provide users with single sign-on. </a:t>
            </a:r>
          </a:p>
        </p:txBody>
      </p:sp>
      <p:sp>
        <p:nvSpPr>
          <p:cNvPr id="138242" name="Rectangle 2"/>
          <p:cNvSpPr>
            <a:spLocks noGrp="1" noChangeArrowheads="1"/>
          </p:cNvSpPr>
          <p:nvPr>
            <p:ph type="title"/>
          </p:nvPr>
        </p:nvSpPr>
        <p:spPr/>
        <p:txBody>
          <a:bodyPr/>
          <a:lstStyle/>
          <a:p>
            <a:r>
              <a:rPr lang="en-US" dirty="0" smtClean="0"/>
              <a:t>EUA </a:t>
            </a:r>
            <a:r>
              <a:rPr lang="en-US" sz="3600" dirty="0" smtClean="0"/>
              <a:t>Introduction</a:t>
            </a:r>
            <a:endParaRPr lang="en-US" dirty="0"/>
          </a:p>
        </p:txBody>
      </p:sp>
      <p:sp>
        <p:nvSpPr>
          <p:cNvPr id="2" name="Date Placeholder 1"/>
          <p:cNvSpPr>
            <a:spLocks noGrp="1"/>
          </p:cNvSpPr>
          <p:nvPr>
            <p:ph type="dt" sz="quarter" idx="10"/>
          </p:nvPr>
        </p:nvSpPr>
        <p:spPr/>
        <p:txBody>
          <a:bodyPr/>
          <a:lstStyle/>
          <a:p>
            <a:fld id="{FDEE8F99-DA1B-43DD-8764-0ECB1F5A407F}"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22</a:t>
            </a:fld>
            <a:endParaRPr lang="en-US"/>
          </a:p>
        </p:txBody>
      </p:sp>
    </p:spTree>
    <p:extLst>
      <p:ext uri="{BB962C8B-B14F-4D97-AF65-F5344CB8AC3E}">
        <p14:creationId xmlns:p14="http://schemas.microsoft.com/office/powerpoint/2010/main" val="931027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7" name="Rectangle 3"/>
          <p:cNvSpPr>
            <a:spLocks noGrp="1" noChangeArrowheads="1"/>
          </p:cNvSpPr>
          <p:nvPr>
            <p:ph idx="1"/>
          </p:nvPr>
        </p:nvSpPr>
        <p:spPr/>
        <p:txBody>
          <a:bodyPr/>
          <a:lstStyle/>
          <a:p>
            <a:pPr>
              <a:spcBef>
                <a:spcPct val="0"/>
              </a:spcBef>
            </a:pPr>
            <a:r>
              <a:rPr lang="en-US" sz="2400">
                <a:cs typeface="Times New Roman" pitchFamily="18" charset="0"/>
              </a:rPr>
              <a:t>Meet a basic security requirement</a:t>
            </a:r>
          </a:p>
          <a:p>
            <a:pPr lvl="1">
              <a:spcBef>
                <a:spcPct val="0"/>
              </a:spcBef>
            </a:pPr>
            <a:r>
              <a:rPr lang="en-US" sz="2000">
                <a:cs typeface="Times New Roman" pitchFamily="18" charset="0"/>
              </a:rPr>
              <a:t>User authentication is necessary for most applications and data access operations.</a:t>
            </a:r>
          </a:p>
          <a:p>
            <a:pPr>
              <a:spcBef>
                <a:spcPct val="0"/>
              </a:spcBef>
            </a:pPr>
            <a:r>
              <a:rPr lang="en-US" sz="2400">
                <a:cs typeface="Times New Roman" pitchFamily="18" charset="0"/>
              </a:rPr>
              <a:t>Achieve cost savings/containment</a:t>
            </a:r>
            <a:endParaRPr lang="en-US" sz="2000">
              <a:cs typeface="Times New Roman" pitchFamily="18" charset="0"/>
            </a:endParaRPr>
          </a:p>
          <a:p>
            <a:pPr lvl="1">
              <a:spcBef>
                <a:spcPct val="0"/>
              </a:spcBef>
            </a:pPr>
            <a:r>
              <a:rPr lang="en-US" sz="2000">
                <a:cs typeface="Times New Roman" pitchFamily="18" charset="0"/>
              </a:rPr>
              <a:t>Centralize user authentication management</a:t>
            </a:r>
          </a:p>
          <a:p>
            <a:pPr lvl="1">
              <a:spcBef>
                <a:spcPct val="0"/>
              </a:spcBef>
            </a:pPr>
            <a:r>
              <a:rPr lang="en-US" sz="2000">
                <a:cs typeface="Times New Roman" pitchFamily="18" charset="0"/>
              </a:rPr>
              <a:t>Simplify multi-vendor implementations </a:t>
            </a:r>
          </a:p>
          <a:p>
            <a:pPr>
              <a:spcBef>
                <a:spcPct val="0"/>
              </a:spcBef>
            </a:pPr>
            <a:r>
              <a:rPr lang="en-US" sz="2400">
                <a:cs typeface="Times New Roman" pitchFamily="18" charset="0"/>
              </a:rPr>
              <a:t>Provide workflow improvement for users</a:t>
            </a:r>
          </a:p>
          <a:p>
            <a:pPr lvl="1">
              <a:spcBef>
                <a:spcPct val="0"/>
              </a:spcBef>
            </a:pPr>
            <a:r>
              <a:rPr lang="en-US" sz="2000">
                <a:cs typeface="Times New Roman" pitchFamily="18" charset="0"/>
              </a:rPr>
              <a:t>Increase user acceptance through simplicity</a:t>
            </a:r>
          </a:p>
          <a:p>
            <a:pPr lvl="1">
              <a:spcBef>
                <a:spcPct val="0"/>
              </a:spcBef>
            </a:pPr>
            <a:r>
              <a:rPr lang="en-US" sz="2000">
                <a:cs typeface="Times New Roman" pitchFamily="18" charset="0"/>
              </a:rPr>
              <a:t>Decrease user task-switching time.</a:t>
            </a:r>
          </a:p>
          <a:p>
            <a:pPr>
              <a:spcBef>
                <a:spcPct val="0"/>
              </a:spcBef>
            </a:pPr>
            <a:r>
              <a:rPr lang="en-US" sz="2400">
                <a:cs typeface="Times New Roman" pitchFamily="18" charset="0"/>
              </a:rPr>
              <a:t>More effective security protection</a:t>
            </a:r>
          </a:p>
          <a:p>
            <a:pPr lvl="1">
              <a:spcBef>
                <a:spcPct val="0"/>
              </a:spcBef>
            </a:pPr>
            <a:r>
              <a:rPr lang="en-US" sz="2000">
                <a:cs typeface="Times New Roman" pitchFamily="18" charset="0"/>
              </a:rPr>
              <a:t>Consistency and simplicity yields greater assurance.</a:t>
            </a:r>
          </a:p>
        </p:txBody>
      </p:sp>
      <p:sp>
        <p:nvSpPr>
          <p:cNvPr id="139266" name="Rectangle 2"/>
          <p:cNvSpPr>
            <a:spLocks noGrp="1" noChangeArrowheads="1"/>
          </p:cNvSpPr>
          <p:nvPr>
            <p:ph type="title"/>
          </p:nvPr>
        </p:nvSpPr>
        <p:spPr/>
        <p:txBody>
          <a:bodyPr/>
          <a:lstStyle/>
          <a:p>
            <a:r>
              <a:rPr lang="en-US" sz="3600" dirty="0" smtClean="0"/>
              <a:t>Value </a:t>
            </a:r>
            <a:r>
              <a:rPr lang="en-US" sz="3600" dirty="0"/>
              <a:t>Proposition</a:t>
            </a:r>
          </a:p>
        </p:txBody>
      </p:sp>
      <p:sp>
        <p:nvSpPr>
          <p:cNvPr id="2" name="Date Placeholder 1"/>
          <p:cNvSpPr>
            <a:spLocks noGrp="1"/>
          </p:cNvSpPr>
          <p:nvPr>
            <p:ph type="dt" sz="quarter" idx="10"/>
          </p:nvPr>
        </p:nvSpPr>
        <p:spPr/>
        <p:txBody>
          <a:bodyPr/>
          <a:lstStyle/>
          <a:p>
            <a:fld id="{87D735AA-DB17-440A-A83D-8FD6AB5361AB}"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23</a:t>
            </a:fld>
            <a:endParaRPr lang="en-US"/>
          </a:p>
        </p:txBody>
      </p:sp>
    </p:spTree>
    <p:extLst>
      <p:ext uri="{BB962C8B-B14F-4D97-AF65-F5344CB8AC3E}">
        <p14:creationId xmlns:p14="http://schemas.microsoft.com/office/powerpoint/2010/main" val="14293061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1" name="Rectangle 3"/>
          <p:cNvSpPr>
            <a:spLocks noGrp="1" noChangeArrowheads="1"/>
          </p:cNvSpPr>
          <p:nvPr>
            <p:ph idx="1"/>
          </p:nvPr>
        </p:nvSpPr>
        <p:spPr/>
        <p:txBody>
          <a:bodyPr/>
          <a:lstStyle/>
          <a:p>
            <a:pPr>
              <a:spcBef>
                <a:spcPct val="30000"/>
              </a:spcBef>
            </a:pPr>
            <a:r>
              <a:rPr lang="en-US" sz="2400" dirty="0"/>
              <a:t>Limited network overhead</a:t>
            </a:r>
            <a:r>
              <a:rPr lang="en-US" sz="2000" dirty="0"/>
              <a:t> </a:t>
            </a:r>
          </a:p>
          <a:p>
            <a:pPr lvl="1">
              <a:spcBef>
                <a:spcPct val="30000"/>
              </a:spcBef>
            </a:pPr>
            <a:r>
              <a:rPr lang="en-US" sz="2000" dirty="0"/>
              <a:t>Kerberos is </a:t>
            </a:r>
            <a:r>
              <a:rPr lang="en-US" sz="2000" i="1" dirty="0"/>
              <a:t>network-efficient</a:t>
            </a:r>
            <a:r>
              <a:rPr lang="en-US" sz="2000" dirty="0"/>
              <a:t>, developed at a time when high-speed networks were rare.</a:t>
            </a:r>
          </a:p>
          <a:p>
            <a:pPr>
              <a:spcBef>
                <a:spcPct val="30000"/>
              </a:spcBef>
            </a:pPr>
            <a:r>
              <a:rPr lang="en-US" sz="2400" dirty="0" smtClean="0">
                <a:cs typeface="Times New Roman" pitchFamily="18" charset="0"/>
              </a:rPr>
              <a:t>Kerberos work </a:t>
            </a:r>
            <a:r>
              <a:rPr lang="en-US" sz="2400" dirty="0">
                <a:cs typeface="Times New Roman" pitchFamily="18" charset="0"/>
              </a:rPr>
              <a:t>with any user authentication technology</a:t>
            </a:r>
          </a:p>
          <a:p>
            <a:pPr lvl="1">
              <a:spcBef>
                <a:spcPct val="30000"/>
              </a:spcBef>
            </a:pPr>
            <a:r>
              <a:rPr lang="en-US" sz="2000" dirty="0">
                <a:cs typeface="Times New Roman" pitchFamily="18" charset="0"/>
              </a:rPr>
              <a:t>Tokens, biometric technologies, smart cards, …</a:t>
            </a:r>
          </a:p>
          <a:p>
            <a:pPr lvl="1">
              <a:spcBef>
                <a:spcPct val="30000"/>
              </a:spcBef>
            </a:pPr>
            <a:r>
              <a:rPr lang="en-US" sz="2000" dirty="0">
                <a:cs typeface="Times New Roman" pitchFamily="18" charset="0"/>
              </a:rPr>
              <a:t>Specific implementations require some proprietary components, e.g., biometric devices. </a:t>
            </a:r>
          </a:p>
          <a:p>
            <a:pPr lvl="1">
              <a:spcBef>
                <a:spcPct val="30000"/>
              </a:spcBef>
            </a:pPr>
            <a:r>
              <a:rPr lang="en-US" sz="2000" dirty="0">
                <a:cs typeface="Times New Roman" pitchFamily="18" charset="0"/>
              </a:rPr>
              <a:t>Once user authentication is complete, network transactions are the same for all technologies.</a:t>
            </a:r>
          </a:p>
        </p:txBody>
      </p:sp>
      <p:sp>
        <p:nvSpPr>
          <p:cNvPr id="140290" name="Rectangle 2"/>
          <p:cNvSpPr>
            <a:spLocks noGrp="1" noChangeArrowheads="1"/>
          </p:cNvSpPr>
          <p:nvPr>
            <p:ph type="title"/>
          </p:nvPr>
        </p:nvSpPr>
        <p:spPr/>
        <p:txBody>
          <a:bodyPr/>
          <a:lstStyle/>
          <a:p>
            <a:r>
              <a:rPr lang="en-US" sz="3600" dirty="0" smtClean="0"/>
              <a:t>Key </a:t>
            </a:r>
            <a:r>
              <a:rPr lang="en-US" sz="3600" dirty="0"/>
              <a:t>Attributes</a:t>
            </a:r>
          </a:p>
        </p:txBody>
      </p:sp>
      <p:sp>
        <p:nvSpPr>
          <p:cNvPr id="2" name="Date Placeholder 1"/>
          <p:cNvSpPr>
            <a:spLocks noGrp="1"/>
          </p:cNvSpPr>
          <p:nvPr>
            <p:ph type="dt" sz="quarter" idx="10"/>
          </p:nvPr>
        </p:nvSpPr>
        <p:spPr/>
        <p:txBody>
          <a:bodyPr/>
          <a:lstStyle/>
          <a:p>
            <a:fld id="{64A31FE8-9E8A-4234-9815-DF769CEFE888}"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24</a:t>
            </a:fld>
            <a:endParaRPr lang="en-US"/>
          </a:p>
        </p:txBody>
      </p:sp>
    </p:spTree>
    <p:extLst>
      <p:ext uri="{BB962C8B-B14F-4D97-AF65-F5344CB8AC3E}">
        <p14:creationId xmlns:p14="http://schemas.microsoft.com/office/powerpoint/2010/main" val="1466858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dirty="0" smtClean="0"/>
              <a:t>EUA </a:t>
            </a:r>
            <a:r>
              <a:rPr lang="en-US" sz="3600" dirty="0" smtClean="0"/>
              <a:t>Transaction </a:t>
            </a:r>
            <a:r>
              <a:rPr lang="en-US" sz="3600" dirty="0"/>
              <a:t>Diagram</a:t>
            </a:r>
          </a:p>
        </p:txBody>
      </p:sp>
      <p:sp>
        <p:nvSpPr>
          <p:cNvPr id="149507" name="Rectangle 3"/>
          <p:cNvSpPr>
            <a:spLocks noChangeArrowheads="1"/>
          </p:cNvSpPr>
          <p:nvPr/>
        </p:nvSpPr>
        <p:spPr bwMode="auto">
          <a:xfrm>
            <a:off x="2024063" y="194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49508" name="Object 4"/>
          <p:cNvGraphicFramePr>
            <a:graphicFrameLocks noChangeAspect="1"/>
          </p:cNvGraphicFramePr>
          <p:nvPr>
            <p:extLst>
              <p:ext uri="{D42A27DB-BD31-4B8C-83A1-F6EECF244321}">
                <p14:modId xmlns:p14="http://schemas.microsoft.com/office/powerpoint/2010/main" val="1202007774"/>
              </p:ext>
            </p:extLst>
          </p:nvPr>
        </p:nvGraphicFramePr>
        <p:xfrm>
          <a:off x="568325" y="1847850"/>
          <a:ext cx="8042275" cy="3638550"/>
        </p:xfrm>
        <a:graphic>
          <a:graphicData uri="http://schemas.openxmlformats.org/presentationml/2006/ole">
            <mc:AlternateContent xmlns:mc="http://schemas.openxmlformats.org/markup-compatibility/2006">
              <mc:Choice xmlns:v="urn:schemas-microsoft-com:vml" Requires="v">
                <p:oleObj spid="_x0000_s4127" name="Picture" r:id="rId4" imgW="5343480" imgH="2390760" progId="Word.Picture.8">
                  <p:embed/>
                </p:oleObj>
              </mc:Choice>
              <mc:Fallback>
                <p:oleObj name="Picture" r:id="rId4" imgW="5343480" imgH="239076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1210"/>
                      <a:stretch>
                        <a:fillRect/>
                      </a:stretch>
                    </p:blipFill>
                    <p:spPr bwMode="auto">
                      <a:xfrm>
                        <a:off x="568325" y="1847850"/>
                        <a:ext cx="8042275"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Date Placeholder 1"/>
          <p:cNvSpPr>
            <a:spLocks noGrp="1"/>
          </p:cNvSpPr>
          <p:nvPr>
            <p:ph type="dt" sz="quarter" idx="10"/>
          </p:nvPr>
        </p:nvSpPr>
        <p:spPr/>
        <p:txBody>
          <a:bodyPr/>
          <a:lstStyle/>
          <a:p>
            <a:fld id="{5DEF7385-3519-4008-9508-BB246D41BC7D}"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0FCCEEC4-63EA-42F5-B578-96C217FA7F94}" type="slidenum">
              <a:rPr lang="en-US" smtClean="0"/>
              <a:pPr/>
              <a:t>25</a:t>
            </a:fld>
            <a:endParaRPr lang="en-US"/>
          </a:p>
        </p:txBody>
      </p:sp>
    </p:spTree>
    <p:extLst>
      <p:ext uri="{BB962C8B-B14F-4D97-AF65-F5344CB8AC3E}">
        <p14:creationId xmlns:p14="http://schemas.microsoft.com/office/powerpoint/2010/main" val="20069880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a:xfrm>
            <a:off x="685800" y="990600"/>
            <a:ext cx="7772400" cy="4495800"/>
          </a:xfrm>
        </p:spPr>
        <p:txBody>
          <a:bodyPr/>
          <a:lstStyle/>
          <a:p>
            <a:pPr>
              <a:spcBef>
                <a:spcPct val="10000"/>
              </a:spcBef>
            </a:pPr>
            <a:r>
              <a:rPr lang="en-US" sz="2400" dirty="0" smtClean="0"/>
              <a:t>Status: Final Text</a:t>
            </a:r>
          </a:p>
          <a:p>
            <a:pPr>
              <a:spcBef>
                <a:spcPct val="10000"/>
              </a:spcBef>
            </a:pPr>
            <a:r>
              <a:rPr lang="en-US" sz="2400" dirty="0" smtClean="0"/>
              <a:t>IHE ITI Technical Framework</a:t>
            </a:r>
          </a:p>
          <a:p>
            <a:pPr lvl="1">
              <a:spcBef>
                <a:spcPct val="10000"/>
              </a:spcBef>
            </a:pPr>
            <a:r>
              <a:rPr lang="en-US" dirty="0" err="1"/>
              <a:t>Vol</a:t>
            </a:r>
            <a:r>
              <a:rPr lang="en-US" dirty="0"/>
              <a:t> 1: Section 4</a:t>
            </a:r>
          </a:p>
          <a:p>
            <a:pPr lvl="1">
              <a:spcBef>
                <a:spcPct val="10000"/>
              </a:spcBef>
            </a:pPr>
            <a:r>
              <a:rPr lang="en-US" dirty="0" err="1" smtClean="0"/>
              <a:t>Vol</a:t>
            </a:r>
            <a:r>
              <a:rPr lang="en-US" dirty="0" smtClean="0"/>
              <a:t> 2a:  Section 3.2, 3.3, 3.4</a:t>
            </a:r>
            <a:endParaRPr lang="en-US" sz="2000" dirty="0" smtClean="0"/>
          </a:p>
          <a:p>
            <a:pPr>
              <a:spcBef>
                <a:spcPct val="10000"/>
              </a:spcBef>
            </a:pPr>
            <a:r>
              <a:rPr lang="en-US" sz="2400" dirty="0" smtClean="0"/>
              <a:t>Standards </a:t>
            </a:r>
            <a:r>
              <a:rPr lang="en-US" sz="2400" dirty="0"/>
              <a:t>Used</a:t>
            </a:r>
          </a:p>
          <a:p>
            <a:pPr lvl="1">
              <a:spcBef>
                <a:spcPct val="10000"/>
              </a:spcBef>
            </a:pPr>
            <a:r>
              <a:rPr lang="en-US" sz="2000" dirty="0">
                <a:cs typeface="Times New Roman" pitchFamily="18" charset="0"/>
              </a:rPr>
              <a:t>Kerberos v5 (RFC 1510)</a:t>
            </a:r>
          </a:p>
          <a:p>
            <a:pPr lvl="2">
              <a:spcBef>
                <a:spcPct val="10000"/>
              </a:spcBef>
            </a:pPr>
            <a:r>
              <a:rPr lang="en-US" sz="1800" dirty="0">
                <a:cs typeface="Times New Roman" pitchFamily="18" charset="0"/>
              </a:rPr>
              <a:t>Stable since 1993, </a:t>
            </a:r>
          </a:p>
          <a:p>
            <a:pPr lvl="2">
              <a:spcBef>
                <a:spcPct val="10000"/>
              </a:spcBef>
            </a:pPr>
            <a:r>
              <a:rPr lang="en-US" sz="1800" dirty="0">
                <a:cs typeface="Times New Roman" pitchFamily="18" charset="0"/>
              </a:rPr>
              <a:t>Widely implemented on current operating system platforms</a:t>
            </a:r>
          </a:p>
          <a:p>
            <a:pPr lvl="2">
              <a:spcBef>
                <a:spcPct val="10000"/>
              </a:spcBef>
            </a:pPr>
            <a:r>
              <a:rPr lang="en-US" sz="1800" dirty="0">
                <a:cs typeface="Times New Roman" pitchFamily="18" charset="0"/>
              </a:rPr>
              <a:t>Successfully withstood attacks in its 10-year history</a:t>
            </a:r>
          </a:p>
          <a:p>
            <a:pPr lvl="2">
              <a:spcBef>
                <a:spcPct val="10000"/>
              </a:spcBef>
            </a:pPr>
            <a:r>
              <a:rPr lang="en-US" sz="1800" dirty="0">
                <a:cs typeface="Times New Roman" pitchFamily="18" charset="0"/>
              </a:rPr>
              <a:t>Fully interoperable among all platforms</a:t>
            </a:r>
          </a:p>
          <a:p>
            <a:pPr>
              <a:spcBef>
                <a:spcPct val="10000"/>
              </a:spcBef>
            </a:pPr>
            <a:r>
              <a:rPr lang="en-US" sz="2400" dirty="0" smtClean="0">
                <a:cs typeface="Times New Roman" pitchFamily="18" charset="0"/>
              </a:rPr>
              <a:t>Minimal </a:t>
            </a:r>
            <a:r>
              <a:rPr lang="en-US" sz="2400" dirty="0">
                <a:cs typeface="Times New Roman" pitchFamily="18" charset="0"/>
              </a:rPr>
              <a:t>Application Changes</a:t>
            </a:r>
          </a:p>
          <a:p>
            <a:pPr lvl="1">
              <a:spcBef>
                <a:spcPct val="10000"/>
              </a:spcBef>
            </a:pPr>
            <a:r>
              <a:rPr lang="en-US" sz="2000" dirty="0">
                <a:cs typeface="Times New Roman" pitchFamily="18" charset="0"/>
              </a:rPr>
              <a:t>Eliminate application-specific, non-interoperable authentication</a:t>
            </a:r>
          </a:p>
          <a:p>
            <a:pPr lvl="1">
              <a:spcBef>
                <a:spcPct val="10000"/>
              </a:spcBef>
            </a:pPr>
            <a:r>
              <a:rPr lang="en-US" sz="2000" dirty="0">
                <a:cs typeface="Times New Roman" pitchFamily="18" charset="0"/>
              </a:rPr>
              <a:t>Replace less secure proprietary security </a:t>
            </a:r>
            <a:r>
              <a:rPr lang="en-US" sz="2000" dirty="0" smtClean="0">
                <a:cs typeface="Times New Roman" pitchFamily="18" charset="0"/>
              </a:rPr>
              <a:t>techniques</a:t>
            </a:r>
            <a:endParaRPr lang="en-US" sz="2000" dirty="0">
              <a:cs typeface="Times New Roman" pitchFamily="18" charset="0"/>
            </a:endParaRPr>
          </a:p>
        </p:txBody>
      </p:sp>
      <p:sp>
        <p:nvSpPr>
          <p:cNvPr id="148482" name="Rectangle 2"/>
          <p:cNvSpPr>
            <a:spLocks noGrp="1" noChangeArrowheads="1"/>
          </p:cNvSpPr>
          <p:nvPr>
            <p:ph type="title"/>
          </p:nvPr>
        </p:nvSpPr>
        <p:spPr/>
        <p:txBody>
          <a:bodyPr/>
          <a:lstStyle/>
          <a:p>
            <a:r>
              <a:rPr lang="en-US" sz="3600" dirty="0" smtClean="0"/>
              <a:t>EUA: References</a:t>
            </a:r>
            <a:endParaRPr lang="en-US" sz="3600" dirty="0"/>
          </a:p>
        </p:txBody>
      </p:sp>
      <p:sp>
        <p:nvSpPr>
          <p:cNvPr id="2" name="Date Placeholder 1"/>
          <p:cNvSpPr>
            <a:spLocks noGrp="1"/>
          </p:cNvSpPr>
          <p:nvPr>
            <p:ph type="dt" sz="quarter" idx="10"/>
          </p:nvPr>
        </p:nvSpPr>
        <p:spPr/>
        <p:txBody>
          <a:bodyPr/>
          <a:lstStyle/>
          <a:p>
            <a:fld id="{492CDACC-5FEE-492F-97DA-76D499A994CE}"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26</a:t>
            </a:fld>
            <a:endParaRPr lang="en-US"/>
          </a:p>
        </p:txBody>
      </p:sp>
    </p:spTree>
    <p:extLst>
      <p:ext uri="{BB962C8B-B14F-4D97-AF65-F5344CB8AC3E}">
        <p14:creationId xmlns:p14="http://schemas.microsoft.com/office/powerpoint/2010/main" val="167972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XUA</a:t>
            </a:r>
            <a:endParaRPr lang="en-US" dirty="0"/>
          </a:p>
        </p:txBody>
      </p:sp>
      <p:sp>
        <p:nvSpPr>
          <p:cNvPr id="6" name="Text Placeholder 5"/>
          <p:cNvSpPr>
            <a:spLocks noGrp="1"/>
          </p:cNvSpPr>
          <p:nvPr>
            <p:ph type="body" idx="1"/>
          </p:nvPr>
        </p:nvSpPr>
        <p:spPr/>
        <p:txBody>
          <a:bodyPr/>
          <a:lstStyle/>
          <a:p>
            <a:r>
              <a:rPr lang="en-US" dirty="0"/>
              <a:t>Cross-Enterprise User Assertion</a:t>
            </a:r>
          </a:p>
        </p:txBody>
      </p:sp>
      <p:sp>
        <p:nvSpPr>
          <p:cNvPr id="2" name="Date Placeholder 1"/>
          <p:cNvSpPr>
            <a:spLocks noGrp="1"/>
          </p:cNvSpPr>
          <p:nvPr>
            <p:ph type="dt" sz="quarter" idx="10"/>
          </p:nvPr>
        </p:nvSpPr>
        <p:spPr/>
        <p:txBody>
          <a:bodyPr/>
          <a:lstStyle/>
          <a:p>
            <a:fld id="{4FE96CA1-BCA4-4A66-A628-BAA592F70EC9}" type="datetime4">
              <a:rPr lang="en-US" smtClean="0"/>
              <a:t>December 30, 2012</a:t>
            </a:fld>
            <a:endParaRPr lang="en-US" dirty="0"/>
          </a:p>
        </p:txBody>
      </p:sp>
      <p:sp>
        <p:nvSpPr>
          <p:cNvPr id="3" name="Slide Number Placeholder 2"/>
          <p:cNvSpPr>
            <a:spLocks noGrp="1"/>
          </p:cNvSpPr>
          <p:nvPr>
            <p:ph type="sldNum" sz="quarter" idx="11"/>
          </p:nvPr>
        </p:nvSpPr>
        <p:spPr/>
        <p:txBody>
          <a:bodyPr/>
          <a:lstStyle/>
          <a:p>
            <a:fld id="{9856AF86-4A80-4BC9-B214-6C3ABD17D2CA}" type="slidenum">
              <a:rPr lang="en-US" smtClean="0"/>
              <a:pPr/>
              <a:t>27</a:t>
            </a:fld>
            <a:endParaRPr lang="en-US"/>
          </a:p>
        </p:txBody>
      </p:sp>
    </p:spTree>
    <p:extLst>
      <p:ext uri="{BB962C8B-B14F-4D97-AF65-F5344CB8AC3E}">
        <p14:creationId xmlns:p14="http://schemas.microsoft.com/office/powerpoint/2010/main" val="2230731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solidFill>
                  <a:srgbClr val="FFFF00"/>
                </a:solidFill>
              </a:rPr>
              <a:t>XUA Problem </a:t>
            </a:r>
            <a:r>
              <a:rPr lang="en-US" sz="2400" dirty="0">
                <a:solidFill>
                  <a:srgbClr val="FFFF00"/>
                </a:solidFill>
              </a:rPr>
              <a:t>S</a:t>
            </a:r>
            <a:r>
              <a:rPr lang="en-US" sz="2400" dirty="0" smtClean="0">
                <a:solidFill>
                  <a:srgbClr val="FFFF00"/>
                </a:solidFill>
              </a:rPr>
              <a:t>tatement</a:t>
            </a:r>
            <a:r>
              <a:rPr lang="en-US" sz="2400" dirty="0" smtClean="0"/>
              <a:t>:  </a:t>
            </a:r>
            <a:r>
              <a:rPr lang="en-US" sz="2400" b="0" dirty="0" smtClean="0"/>
              <a:t>The industry needs a standards-based method to provide the initiating user’s identity in cross-enterprise transactions in a way that the responder can make access decisions and proper audit entries.</a:t>
            </a:r>
          </a:p>
        </p:txBody>
      </p:sp>
      <p:sp>
        <p:nvSpPr>
          <p:cNvPr id="2" name="Title 1"/>
          <p:cNvSpPr>
            <a:spLocks noGrp="1"/>
          </p:cNvSpPr>
          <p:nvPr>
            <p:ph type="title"/>
          </p:nvPr>
        </p:nvSpPr>
        <p:spPr>
          <a:xfrm>
            <a:off x="228600" y="38100"/>
            <a:ext cx="8229600" cy="863600"/>
          </a:xfrm>
        </p:spPr>
        <p:txBody>
          <a:bodyPr/>
          <a:lstStyle/>
          <a:p>
            <a:r>
              <a:rPr lang="en-US" dirty="0" smtClean="0"/>
              <a:t>What Problem is Being Solved?</a:t>
            </a:r>
            <a:endParaRPr lang="en-US" dirty="0"/>
          </a:p>
        </p:txBody>
      </p:sp>
      <p:sp>
        <p:nvSpPr>
          <p:cNvPr id="4" name="Date Placeholder 3"/>
          <p:cNvSpPr>
            <a:spLocks noGrp="1"/>
          </p:cNvSpPr>
          <p:nvPr>
            <p:ph type="dt" sz="quarter" idx="10"/>
          </p:nvPr>
        </p:nvSpPr>
        <p:spPr/>
        <p:txBody>
          <a:bodyPr/>
          <a:lstStyle/>
          <a:p>
            <a:fld id="{3284EC7A-BD79-4329-8F14-01802994D93D}" type="datetime4">
              <a:rPr lang="en-US" smtClean="0"/>
              <a:t>December 30, 2012</a:t>
            </a:fld>
            <a:endParaRPr lang="en-US"/>
          </a:p>
        </p:txBody>
      </p:sp>
      <p:sp>
        <p:nvSpPr>
          <p:cNvPr id="5" name="Slide Number Placeholder 4"/>
          <p:cNvSpPr>
            <a:spLocks noGrp="1"/>
          </p:cNvSpPr>
          <p:nvPr>
            <p:ph type="sldNum" sz="quarter" idx="11"/>
          </p:nvPr>
        </p:nvSpPr>
        <p:spPr/>
        <p:txBody>
          <a:bodyPr/>
          <a:lstStyle/>
          <a:p>
            <a:fld id="{7F854B47-F7CE-46EA-8C82-7BC8B313431D}" type="slidenum">
              <a:rPr lang="en-US" smtClean="0"/>
              <a:pPr/>
              <a:t>28</a:t>
            </a:fld>
            <a:endParaRPr lang="en-US"/>
          </a:p>
        </p:txBody>
      </p:sp>
    </p:spTree>
    <p:extLst>
      <p:ext uri="{BB962C8B-B14F-4D97-AF65-F5344CB8AC3E}">
        <p14:creationId xmlns:p14="http://schemas.microsoft.com/office/powerpoint/2010/main" val="1477605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eaLnBrk="1" hangingPunct="1">
              <a:defRPr/>
            </a:pPr>
            <a:r>
              <a:rPr lang="en-US" sz="2400" dirty="0" smtClean="0"/>
              <a:t>Extend User Identity </a:t>
            </a:r>
            <a:r>
              <a:rPr lang="en-US" dirty="0" smtClean="0"/>
              <a:t>across organizations</a:t>
            </a:r>
            <a:endParaRPr lang="en-US" sz="2400" dirty="0" smtClean="0"/>
          </a:p>
          <a:p>
            <a:pPr lvl="1" eaLnBrk="1" hangingPunct="1">
              <a:defRPr/>
            </a:pPr>
            <a:r>
              <a:rPr lang="en-US" sz="2000" dirty="0" smtClean="0"/>
              <a:t>Users include Providers, Patients, Clerical, </a:t>
            </a:r>
            <a:r>
              <a:rPr lang="en-US" sz="2000" dirty="0" err="1" smtClean="0"/>
              <a:t>etc</a:t>
            </a:r>
            <a:r>
              <a:rPr lang="en-US" sz="2000" dirty="0" smtClean="0"/>
              <a:t> </a:t>
            </a:r>
          </a:p>
          <a:p>
            <a:pPr lvl="1" eaLnBrk="1" hangingPunct="1">
              <a:defRPr/>
            </a:pPr>
            <a:r>
              <a:rPr lang="en-US" sz="2000" dirty="0" smtClean="0"/>
              <a:t>Must supports cross-enterprise transactions (</a:t>
            </a:r>
            <a:r>
              <a:rPr lang="en-US" sz="2000" dirty="0" err="1" smtClean="0"/>
              <a:t>e.g</a:t>
            </a:r>
            <a:r>
              <a:rPr lang="en-US" sz="2000" dirty="0" smtClean="0"/>
              <a:t> XDS, XCA), can be used inside enterprise</a:t>
            </a:r>
          </a:p>
          <a:p>
            <a:pPr lvl="1" eaLnBrk="1" hangingPunct="1">
              <a:defRPr/>
            </a:pPr>
            <a:r>
              <a:rPr lang="en-US" sz="2000" dirty="0" smtClean="0"/>
              <a:t>Distributed or Centralized Identity management (Directories)</a:t>
            </a:r>
          </a:p>
          <a:p>
            <a:pPr eaLnBrk="1" hangingPunct="1">
              <a:defRPr/>
            </a:pPr>
            <a:r>
              <a:rPr lang="en-US" sz="2400" dirty="0" smtClean="0"/>
              <a:t>Provide information necessary so that receiving actors can make Access Control decisions</a:t>
            </a:r>
          </a:p>
          <a:p>
            <a:pPr lvl="1" eaLnBrk="1" hangingPunct="1">
              <a:defRPr/>
            </a:pPr>
            <a:r>
              <a:rPr lang="en-US" sz="2000" dirty="0" smtClean="0"/>
              <a:t>Authentication mechanism used</a:t>
            </a:r>
          </a:p>
          <a:p>
            <a:pPr lvl="1" eaLnBrk="1" hangingPunct="1">
              <a:defRPr/>
            </a:pPr>
            <a:r>
              <a:rPr lang="en-US" sz="2000" dirty="0" smtClean="0"/>
              <a:t>Attributes about the user (roles)</a:t>
            </a:r>
          </a:p>
          <a:p>
            <a:pPr lvl="1" eaLnBrk="1" hangingPunct="1">
              <a:defRPr/>
            </a:pPr>
            <a:r>
              <a:rPr lang="en-US" sz="2000" dirty="0" smtClean="0"/>
              <a:t>Enables but does not include Access Control mechanism</a:t>
            </a:r>
          </a:p>
          <a:p>
            <a:pPr eaLnBrk="1" hangingPunct="1">
              <a:defRPr/>
            </a:pPr>
            <a:r>
              <a:rPr lang="en-US" sz="2400" dirty="0" smtClean="0"/>
              <a:t>Provide information necessary so that receiving actors can produce detailed and accurate Security Audit Trail</a:t>
            </a:r>
          </a:p>
        </p:txBody>
      </p:sp>
      <p:sp>
        <p:nvSpPr>
          <p:cNvPr id="128002" name="Rectangle 2"/>
          <p:cNvSpPr>
            <a:spLocks noGrp="1" noChangeArrowheads="1"/>
          </p:cNvSpPr>
          <p:nvPr>
            <p:ph type="title"/>
          </p:nvPr>
        </p:nvSpPr>
        <p:spPr/>
        <p:txBody>
          <a:bodyPr/>
          <a:lstStyle/>
          <a:p>
            <a:pPr eaLnBrk="1" hangingPunct="1">
              <a:defRPr/>
            </a:pPr>
            <a:r>
              <a:rPr lang="en-US" sz="4000" i="1" dirty="0" smtClean="0">
                <a:ea typeface="Arial Unicode MS" pitchFamily="34" charset="-128"/>
                <a:cs typeface="Arial Unicode MS" pitchFamily="34" charset="-128"/>
              </a:rPr>
              <a:t>Value Proposition</a:t>
            </a:r>
          </a:p>
        </p:txBody>
      </p:sp>
      <p:sp>
        <p:nvSpPr>
          <p:cNvPr id="2" name="Date Placeholder 1"/>
          <p:cNvSpPr>
            <a:spLocks noGrp="1"/>
          </p:cNvSpPr>
          <p:nvPr>
            <p:ph type="dt" sz="quarter" idx="10"/>
          </p:nvPr>
        </p:nvSpPr>
        <p:spPr/>
        <p:txBody>
          <a:bodyPr/>
          <a:lstStyle/>
          <a:p>
            <a:fld id="{174EF64F-18D1-4E1C-9FE9-D397491A9546}"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29</a:t>
            </a:fld>
            <a:endParaRPr lang="en-US"/>
          </a:p>
        </p:txBody>
      </p:sp>
    </p:spTree>
    <p:extLst>
      <p:ext uri="{BB962C8B-B14F-4D97-AF65-F5344CB8AC3E}">
        <p14:creationId xmlns:p14="http://schemas.microsoft.com/office/powerpoint/2010/main" val="247101222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85800" y="38100"/>
            <a:ext cx="7772400" cy="863600"/>
          </a:xfrm>
          <a:extLst>
            <a:ext uri="{909E8E84-426E-40DD-AFC4-6F175D3DCCD1}">
              <a14:hiddenFill xmlns:a14="http://schemas.microsoft.com/office/drawing/2010/main">
                <a:solidFill>
                  <a:schemeClr val="accent1"/>
                </a:solidFill>
              </a14:hiddenFill>
            </a:ext>
          </a:extLst>
        </p:spPr>
        <p:txBody>
          <a:bodyPr/>
          <a:lstStyle/>
          <a:p>
            <a:pPr eaLnBrk="1" hangingPunct="1">
              <a:defRPr/>
            </a:pPr>
            <a:r>
              <a:rPr lang="en-US" dirty="0" smtClean="0"/>
              <a:t>Layers of Policies</a:t>
            </a:r>
          </a:p>
        </p:txBody>
      </p:sp>
      <p:sp>
        <p:nvSpPr>
          <p:cNvPr id="18" name="Rectangle 4"/>
          <p:cNvSpPr>
            <a:spLocks noChangeArrowheads="1"/>
          </p:cNvSpPr>
          <p:nvPr/>
        </p:nvSpPr>
        <p:spPr bwMode="auto">
          <a:xfrm>
            <a:off x="973138" y="1922463"/>
            <a:ext cx="3656012" cy="457200"/>
          </a:xfrm>
          <a:prstGeom prst="rect">
            <a:avLst/>
          </a:prstGeom>
          <a:gradFill rotWithShape="1">
            <a:gsLst>
              <a:gs pos="0">
                <a:srgbClr val="FFBC00"/>
              </a:gs>
              <a:gs pos="100000">
                <a:srgbClr val="FF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a:buClrTx/>
              <a:buSzTx/>
              <a:buFontTx/>
              <a:buNone/>
            </a:pPr>
            <a:r>
              <a:rPr lang="en-US" sz="1800" b="1" dirty="0">
                <a:solidFill>
                  <a:schemeClr val="bg2"/>
                </a:solidFill>
                <a:effectLst/>
              </a:rPr>
              <a:t>International</a:t>
            </a:r>
          </a:p>
        </p:txBody>
      </p:sp>
      <p:sp>
        <p:nvSpPr>
          <p:cNvPr id="19" name="Rectangle 5"/>
          <p:cNvSpPr>
            <a:spLocks noChangeArrowheads="1"/>
          </p:cNvSpPr>
          <p:nvPr/>
        </p:nvSpPr>
        <p:spPr bwMode="auto">
          <a:xfrm>
            <a:off x="973138" y="2928938"/>
            <a:ext cx="3656012" cy="457200"/>
          </a:xfrm>
          <a:prstGeom prst="rect">
            <a:avLst/>
          </a:prstGeom>
          <a:gradFill rotWithShape="1">
            <a:gsLst>
              <a:gs pos="0">
                <a:srgbClr val="006600"/>
              </a:gs>
              <a:gs pos="100000">
                <a:srgbClr val="FFFFFF"/>
              </a:gs>
            </a:gsLst>
            <a:lin ang="0" scaled="1"/>
          </a:gradFill>
          <a:ln>
            <a:noFill/>
          </a:ln>
          <a:extLst>
            <a:ext uri="{91240B29-F687-4F45-9708-019B960494DF}">
              <a14:hiddenLine xmlns:a14="http://schemas.microsoft.com/office/drawing/2010/main" w="9525">
                <a:solidFill>
                  <a:srgbClr val="016666"/>
                </a:solidFill>
                <a:miter lim="800000"/>
                <a:headEnd/>
                <a:tailEnd/>
              </a14:hiddenLine>
            </a:ext>
          </a:extLst>
        </p:spPr>
        <p:txBody>
          <a:bodyPr wrap="none" anchor="ctr"/>
          <a:lstStyle/>
          <a:p>
            <a:pPr algn="r">
              <a:buClrTx/>
              <a:buSzTx/>
              <a:buFontTx/>
              <a:buNone/>
            </a:pPr>
            <a:r>
              <a:rPr lang="en-US" sz="1800" b="1" dirty="0">
                <a:solidFill>
                  <a:schemeClr val="bg2"/>
                </a:solidFill>
                <a:effectLst/>
              </a:rPr>
              <a:t>Country-Specific</a:t>
            </a:r>
          </a:p>
        </p:txBody>
      </p:sp>
      <p:sp>
        <p:nvSpPr>
          <p:cNvPr id="20" name="Text Box 6"/>
          <p:cNvSpPr txBox="1">
            <a:spLocks noChangeArrowheads="1"/>
          </p:cNvSpPr>
          <p:nvPr/>
        </p:nvSpPr>
        <p:spPr bwMode="auto">
          <a:xfrm>
            <a:off x="973138" y="3946525"/>
            <a:ext cx="3656012" cy="457200"/>
          </a:xfrm>
          <a:prstGeom prst="rect">
            <a:avLst/>
          </a:prstGeom>
          <a:gradFill rotWithShape="1">
            <a:gsLst>
              <a:gs pos="0">
                <a:srgbClr val="000066"/>
              </a:gs>
              <a:gs pos="100000">
                <a:srgbClr val="FFFFFF"/>
              </a:gs>
            </a:gsLst>
            <a:lin ang="0" scaled="1"/>
          </a:gradFill>
          <a:ln>
            <a:noFill/>
          </a:ln>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buClrTx/>
              <a:buSzTx/>
              <a:buFontTx/>
              <a:buNone/>
            </a:pPr>
            <a:r>
              <a:rPr lang="en-US" sz="1800" b="1" dirty="0">
                <a:solidFill>
                  <a:schemeClr val="bg2"/>
                </a:solidFill>
                <a:effectLst/>
              </a:rPr>
              <a:t>Horizontal Industry</a:t>
            </a:r>
          </a:p>
        </p:txBody>
      </p:sp>
      <p:sp>
        <p:nvSpPr>
          <p:cNvPr id="21" name="Rectangle 7"/>
          <p:cNvSpPr>
            <a:spLocks noChangeArrowheads="1"/>
          </p:cNvSpPr>
          <p:nvPr/>
        </p:nvSpPr>
        <p:spPr bwMode="auto">
          <a:xfrm>
            <a:off x="973138" y="4957763"/>
            <a:ext cx="3656012" cy="457200"/>
          </a:xfrm>
          <a:prstGeom prst="rect">
            <a:avLst/>
          </a:prstGeom>
          <a:gradFill rotWithShape="1">
            <a:gsLst>
              <a:gs pos="0">
                <a:srgbClr val="660066"/>
              </a:gs>
              <a:gs pos="100000">
                <a:srgbClr val="FFFFFF"/>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a:buClrTx/>
              <a:buSzTx/>
              <a:buFontTx/>
              <a:buNone/>
            </a:pPr>
            <a:r>
              <a:rPr lang="en-US" sz="1800" b="1" dirty="0">
                <a:solidFill>
                  <a:schemeClr val="bg2"/>
                </a:solidFill>
                <a:effectLst/>
              </a:rPr>
              <a:t>Enterprise</a:t>
            </a:r>
          </a:p>
        </p:txBody>
      </p:sp>
      <p:sp>
        <p:nvSpPr>
          <p:cNvPr id="22" name="Rectangle 9"/>
          <p:cNvSpPr>
            <a:spLocks noChangeArrowheads="1"/>
          </p:cNvSpPr>
          <p:nvPr/>
        </p:nvSpPr>
        <p:spPr bwMode="auto">
          <a:xfrm>
            <a:off x="4957763" y="1822450"/>
            <a:ext cx="3884612" cy="639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Tx/>
              <a:buSzTx/>
              <a:buFontTx/>
              <a:buNone/>
            </a:pPr>
            <a:r>
              <a:rPr lang="en-US" sz="1400">
                <a:solidFill>
                  <a:schemeClr val="tx1"/>
                </a:solidFill>
                <a:effectLst/>
              </a:rPr>
              <a:t>OECD Guidelines on Transborder Flows</a:t>
            </a:r>
          </a:p>
        </p:txBody>
      </p:sp>
      <p:sp>
        <p:nvSpPr>
          <p:cNvPr id="23" name="Text Box 13"/>
          <p:cNvSpPr txBox="1">
            <a:spLocks noChangeArrowheads="1"/>
          </p:cNvSpPr>
          <p:nvPr/>
        </p:nvSpPr>
        <p:spPr bwMode="auto">
          <a:xfrm>
            <a:off x="4921250" y="1436688"/>
            <a:ext cx="963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buClrTx/>
              <a:buSzTx/>
              <a:buFontTx/>
              <a:buNone/>
            </a:pPr>
            <a:r>
              <a:rPr lang="en-US" sz="1400">
                <a:effectLst/>
              </a:rPr>
              <a:t>Examples</a:t>
            </a:r>
          </a:p>
        </p:txBody>
      </p:sp>
      <p:grpSp>
        <p:nvGrpSpPr>
          <p:cNvPr id="24" name="Group 17"/>
          <p:cNvGrpSpPr>
            <a:grpSpLocks/>
          </p:cNvGrpSpPr>
          <p:nvPr/>
        </p:nvGrpSpPr>
        <p:grpSpPr bwMode="auto">
          <a:xfrm>
            <a:off x="1254125" y="2928938"/>
            <a:ext cx="928688" cy="457200"/>
            <a:chOff x="1179" y="1440"/>
            <a:chExt cx="1225" cy="543"/>
          </a:xfrm>
        </p:grpSpPr>
        <p:sp>
          <p:nvSpPr>
            <p:cNvPr id="25" name="Line 14"/>
            <p:cNvSpPr>
              <a:spLocks noChangeShapeType="1"/>
            </p:cNvSpPr>
            <p:nvPr/>
          </p:nvSpPr>
          <p:spPr bwMode="auto">
            <a:xfrm>
              <a:off x="1179" y="1440"/>
              <a:ext cx="0" cy="54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15"/>
            <p:cNvSpPr>
              <a:spLocks noChangeShapeType="1"/>
            </p:cNvSpPr>
            <p:nvPr/>
          </p:nvSpPr>
          <p:spPr bwMode="auto">
            <a:xfrm>
              <a:off x="1791" y="1440"/>
              <a:ext cx="0" cy="54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6"/>
            <p:cNvSpPr>
              <a:spLocks noChangeShapeType="1"/>
            </p:cNvSpPr>
            <p:nvPr/>
          </p:nvSpPr>
          <p:spPr bwMode="auto">
            <a:xfrm>
              <a:off x="2404" y="1440"/>
              <a:ext cx="0" cy="543"/>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 name="Freeform 18"/>
          <p:cNvSpPr>
            <a:spLocks/>
          </p:cNvSpPr>
          <p:nvPr/>
        </p:nvSpPr>
        <p:spPr bwMode="auto">
          <a:xfrm>
            <a:off x="833438" y="1654175"/>
            <a:ext cx="625475" cy="4078288"/>
          </a:xfrm>
          <a:custGeom>
            <a:avLst/>
            <a:gdLst>
              <a:gd name="T0" fmla="*/ 394 w 394"/>
              <a:gd name="T1" fmla="*/ 0 h 2569"/>
              <a:gd name="T2" fmla="*/ 0 w 394"/>
              <a:gd name="T3" fmla="*/ 0 h 2569"/>
              <a:gd name="T4" fmla="*/ 0 w 394"/>
              <a:gd name="T5" fmla="*/ 2569 h 2569"/>
              <a:gd name="T6" fmla="*/ 384 w 394"/>
              <a:gd name="T7" fmla="*/ 2569 h 2569"/>
            </a:gdLst>
            <a:ahLst/>
            <a:cxnLst>
              <a:cxn ang="0">
                <a:pos x="T0" y="T1"/>
              </a:cxn>
              <a:cxn ang="0">
                <a:pos x="T2" y="T3"/>
              </a:cxn>
              <a:cxn ang="0">
                <a:pos x="T4" y="T5"/>
              </a:cxn>
              <a:cxn ang="0">
                <a:pos x="T6" y="T7"/>
              </a:cxn>
            </a:cxnLst>
            <a:rect l="0" t="0" r="r" b="b"/>
            <a:pathLst>
              <a:path w="394" h="2569">
                <a:moveTo>
                  <a:pt x="394" y="0"/>
                </a:moveTo>
                <a:lnTo>
                  <a:pt x="0" y="0"/>
                </a:lnTo>
                <a:lnTo>
                  <a:pt x="0" y="2569"/>
                </a:lnTo>
                <a:lnTo>
                  <a:pt x="384" y="2569"/>
                </a:ln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nchor="ctr"/>
          <a:lstStyle/>
          <a:p>
            <a:endParaRPr lang="en-US"/>
          </a:p>
        </p:txBody>
      </p:sp>
      <p:sp>
        <p:nvSpPr>
          <p:cNvPr id="29" name="Text Box 19"/>
          <p:cNvSpPr txBox="1">
            <a:spLocks noChangeArrowheads="1"/>
          </p:cNvSpPr>
          <p:nvPr/>
        </p:nvSpPr>
        <p:spPr bwMode="auto">
          <a:xfrm rot="16200000">
            <a:off x="-817056" y="3702636"/>
            <a:ext cx="2751715"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spAutoFit/>
          </a:bodyPr>
          <a:lstStyle/>
          <a:p>
            <a:pPr>
              <a:buClrTx/>
              <a:buSzTx/>
              <a:buFontTx/>
              <a:buNone/>
            </a:pPr>
            <a:r>
              <a:rPr lang="en-US" sz="1600" b="1" dirty="0" smtClean="0">
                <a:effectLst/>
              </a:rPr>
              <a:t>Profiles  </a:t>
            </a:r>
            <a:r>
              <a:rPr lang="en-US" sz="1600" b="1" dirty="0">
                <a:effectLst/>
              </a:rPr>
              <a:t>enables / enforces</a:t>
            </a:r>
            <a:endParaRPr lang="en-US" sz="1600" dirty="0">
              <a:effectLst/>
            </a:endParaRPr>
          </a:p>
        </p:txBody>
      </p:sp>
      <p:grpSp>
        <p:nvGrpSpPr>
          <p:cNvPr id="30" name="Group 24"/>
          <p:cNvGrpSpPr>
            <a:grpSpLocks/>
          </p:cNvGrpSpPr>
          <p:nvPr/>
        </p:nvGrpSpPr>
        <p:grpSpPr bwMode="auto">
          <a:xfrm>
            <a:off x="8472488" y="1916113"/>
            <a:ext cx="288925" cy="3492500"/>
            <a:chOff x="3168" y="1207"/>
            <a:chExt cx="2303" cy="2200"/>
          </a:xfrm>
        </p:grpSpPr>
        <p:sp>
          <p:nvSpPr>
            <p:cNvPr id="31" name="Rectangle 4"/>
            <p:cNvSpPr>
              <a:spLocks noChangeArrowheads="1"/>
            </p:cNvSpPr>
            <p:nvPr/>
          </p:nvSpPr>
          <p:spPr bwMode="auto">
            <a:xfrm>
              <a:off x="3168" y="1207"/>
              <a:ext cx="2303" cy="288"/>
            </a:xfrm>
            <a:prstGeom prst="rect">
              <a:avLst/>
            </a:prstGeom>
            <a:gradFill rotWithShape="1">
              <a:gsLst>
                <a:gs pos="0">
                  <a:srgbClr val="FFBC00"/>
                </a:gs>
                <a:gs pos="100000">
                  <a:srgbClr val="FFBC00">
                    <a:gamma/>
                    <a:shade val="46275"/>
                    <a:invGamma/>
                  </a:srgbClr>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a:buClrTx/>
                <a:buSzTx/>
                <a:buFontTx/>
                <a:buNone/>
              </a:pPr>
              <a:endParaRPr lang="en-US" sz="1800" b="1">
                <a:solidFill>
                  <a:schemeClr val="tx1"/>
                </a:solidFill>
                <a:effectLst/>
              </a:endParaRPr>
            </a:p>
          </p:txBody>
        </p:sp>
        <p:sp>
          <p:nvSpPr>
            <p:cNvPr id="32" name="Rectangle 5"/>
            <p:cNvSpPr>
              <a:spLocks noChangeArrowheads="1"/>
            </p:cNvSpPr>
            <p:nvPr/>
          </p:nvSpPr>
          <p:spPr bwMode="auto">
            <a:xfrm>
              <a:off x="3168" y="1841"/>
              <a:ext cx="2303" cy="288"/>
            </a:xfrm>
            <a:prstGeom prst="rect">
              <a:avLst/>
            </a:prstGeom>
            <a:gradFill rotWithShape="1">
              <a:gsLst>
                <a:gs pos="0">
                  <a:srgbClr val="006600"/>
                </a:gs>
                <a:gs pos="100000">
                  <a:srgbClr val="006600">
                    <a:gamma/>
                    <a:shade val="46275"/>
                    <a:invGamma/>
                  </a:srgbClr>
                </a:gs>
              </a:gsLst>
              <a:lin ang="0" scaled="1"/>
            </a:gradFill>
            <a:ln>
              <a:noFill/>
            </a:ln>
            <a:extLst>
              <a:ext uri="{91240B29-F687-4F45-9708-019B960494DF}">
                <a14:hiddenLine xmlns:a14="http://schemas.microsoft.com/office/drawing/2010/main" w="9525">
                  <a:solidFill>
                    <a:srgbClr val="016666"/>
                  </a:solidFill>
                  <a:miter lim="800000"/>
                  <a:headEnd/>
                  <a:tailEnd/>
                </a14:hiddenLine>
              </a:ext>
            </a:extLst>
          </p:spPr>
          <p:txBody>
            <a:bodyPr wrap="none" anchor="ctr"/>
            <a:lstStyle/>
            <a:p>
              <a:pPr algn="r">
                <a:buClrTx/>
                <a:buSzTx/>
                <a:buFontTx/>
                <a:buNone/>
              </a:pPr>
              <a:endParaRPr lang="en-US" sz="1800" b="1">
                <a:solidFill>
                  <a:schemeClr val="tx1"/>
                </a:solidFill>
                <a:effectLst/>
              </a:endParaRPr>
            </a:p>
          </p:txBody>
        </p:sp>
        <p:sp>
          <p:nvSpPr>
            <p:cNvPr id="33" name="Text Box 6"/>
            <p:cNvSpPr txBox="1">
              <a:spLocks noChangeArrowheads="1"/>
            </p:cNvSpPr>
            <p:nvPr/>
          </p:nvSpPr>
          <p:spPr bwMode="auto">
            <a:xfrm>
              <a:off x="3168" y="2482"/>
              <a:ext cx="2303" cy="288"/>
            </a:xfrm>
            <a:prstGeom prst="rect">
              <a:avLst/>
            </a:prstGeom>
            <a:gradFill rotWithShape="1">
              <a:gsLst>
                <a:gs pos="0">
                  <a:srgbClr val="000066"/>
                </a:gs>
                <a:gs pos="100000">
                  <a:srgbClr val="000066">
                    <a:gamma/>
                    <a:shade val="46275"/>
                    <a:invGamma/>
                  </a:srgbClr>
                </a:gs>
              </a:gsLst>
              <a:lin ang="0" scaled="1"/>
            </a:gradFill>
            <a:ln>
              <a:noFill/>
            </a:ln>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buClrTx/>
                <a:buSzTx/>
                <a:buFontTx/>
                <a:buNone/>
              </a:pPr>
              <a:endParaRPr lang="en-US" sz="1800" b="1">
                <a:effectLst/>
              </a:endParaRPr>
            </a:p>
          </p:txBody>
        </p:sp>
        <p:sp>
          <p:nvSpPr>
            <p:cNvPr id="34" name="Rectangle 7"/>
            <p:cNvSpPr>
              <a:spLocks noChangeArrowheads="1"/>
            </p:cNvSpPr>
            <p:nvPr/>
          </p:nvSpPr>
          <p:spPr bwMode="auto">
            <a:xfrm>
              <a:off x="3168" y="3119"/>
              <a:ext cx="2303" cy="288"/>
            </a:xfrm>
            <a:prstGeom prst="rect">
              <a:avLst/>
            </a:prstGeom>
            <a:gradFill rotWithShape="1">
              <a:gsLst>
                <a:gs pos="0">
                  <a:srgbClr val="660066"/>
                </a:gs>
                <a:gs pos="100000">
                  <a:srgbClr val="660066">
                    <a:gamma/>
                    <a:shade val="46275"/>
                    <a:invGamma/>
                  </a:srgbClr>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r">
                <a:buClrTx/>
                <a:buSzTx/>
                <a:buFontTx/>
                <a:buNone/>
              </a:pPr>
              <a:endParaRPr lang="en-US" sz="1800" b="1">
                <a:solidFill>
                  <a:schemeClr val="tx1"/>
                </a:solidFill>
                <a:effectLst/>
              </a:endParaRPr>
            </a:p>
          </p:txBody>
        </p:sp>
      </p:grpSp>
      <p:sp>
        <p:nvSpPr>
          <p:cNvPr id="35" name="Line 25"/>
          <p:cNvSpPr>
            <a:spLocks noChangeShapeType="1"/>
          </p:cNvSpPr>
          <p:nvPr/>
        </p:nvSpPr>
        <p:spPr bwMode="auto">
          <a:xfrm>
            <a:off x="966788" y="2582863"/>
            <a:ext cx="77708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nchor="ctr"/>
          <a:lstStyle/>
          <a:p>
            <a:endParaRPr lang="en-US"/>
          </a:p>
        </p:txBody>
      </p:sp>
      <p:sp>
        <p:nvSpPr>
          <p:cNvPr id="36" name="Line 26"/>
          <p:cNvSpPr>
            <a:spLocks noChangeShapeType="1"/>
          </p:cNvSpPr>
          <p:nvPr/>
        </p:nvSpPr>
        <p:spPr bwMode="auto">
          <a:xfrm>
            <a:off x="966788" y="3678238"/>
            <a:ext cx="77708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nchor="ctr"/>
          <a:lstStyle/>
          <a:p>
            <a:endParaRPr lang="en-US"/>
          </a:p>
        </p:txBody>
      </p:sp>
      <p:sp>
        <p:nvSpPr>
          <p:cNvPr id="37" name="Line 27"/>
          <p:cNvSpPr>
            <a:spLocks noChangeShapeType="1"/>
          </p:cNvSpPr>
          <p:nvPr/>
        </p:nvSpPr>
        <p:spPr bwMode="auto">
          <a:xfrm>
            <a:off x="966788" y="4665663"/>
            <a:ext cx="77708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45720" rIns="45720" anchor="ctr"/>
          <a:lstStyle/>
          <a:p>
            <a:endParaRPr lang="en-US"/>
          </a:p>
        </p:txBody>
      </p:sp>
      <p:sp>
        <p:nvSpPr>
          <p:cNvPr id="38" name="Rectangle 9"/>
          <p:cNvSpPr>
            <a:spLocks noChangeArrowheads="1"/>
          </p:cNvSpPr>
          <p:nvPr/>
        </p:nvSpPr>
        <p:spPr bwMode="auto">
          <a:xfrm>
            <a:off x="4957763" y="2832100"/>
            <a:ext cx="3884612" cy="639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Tx/>
              <a:buSzTx/>
              <a:buFontTx/>
              <a:buNone/>
            </a:pPr>
            <a:r>
              <a:rPr lang="en-US" sz="1400">
                <a:solidFill>
                  <a:schemeClr val="tx1"/>
                </a:solidFill>
                <a:effectLst/>
              </a:rPr>
              <a:t>US-HIPAA; EU-EC95/46; JP-Act 57 - 2003 </a:t>
            </a:r>
          </a:p>
        </p:txBody>
      </p:sp>
      <p:sp>
        <p:nvSpPr>
          <p:cNvPr id="39" name="Rectangle 9"/>
          <p:cNvSpPr>
            <a:spLocks noChangeArrowheads="1"/>
          </p:cNvSpPr>
          <p:nvPr/>
        </p:nvSpPr>
        <p:spPr bwMode="auto">
          <a:xfrm>
            <a:off x="4957763" y="3841750"/>
            <a:ext cx="3884612" cy="639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Tx/>
              <a:buSzTx/>
              <a:buFontTx/>
              <a:buNone/>
            </a:pPr>
            <a:r>
              <a:rPr lang="en-US" sz="1400">
                <a:solidFill>
                  <a:schemeClr val="tx1"/>
                </a:solidFill>
                <a:effectLst/>
              </a:rPr>
              <a:t>Medical Professional Societies</a:t>
            </a:r>
          </a:p>
        </p:txBody>
      </p:sp>
      <p:sp>
        <p:nvSpPr>
          <p:cNvPr id="40" name="Rectangle 9"/>
          <p:cNvSpPr>
            <a:spLocks noChangeArrowheads="1"/>
          </p:cNvSpPr>
          <p:nvPr/>
        </p:nvSpPr>
        <p:spPr bwMode="auto">
          <a:xfrm>
            <a:off x="4957763" y="4851400"/>
            <a:ext cx="3884612" cy="639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Tx/>
              <a:buSzTx/>
              <a:buFontTx/>
              <a:buNone/>
            </a:pPr>
            <a:r>
              <a:rPr lang="en-US" sz="1400">
                <a:solidFill>
                  <a:schemeClr val="tx1"/>
                </a:solidFill>
                <a:effectLst/>
              </a:rPr>
              <a:t>Backup and Recovery</a:t>
            </a:r>
          </a:p>
        </p:txBody>
      </p:sp>
      <p:sp>
        <p:nvSpPr>
          <p:cNvPr id="2" name="Date Placeholder 1"/>
          <p:cNvSpPr>
            <a:spLocks noGrp="1"/>
          </p:cNvSpPr>
          <p:nvPr>
            <p:ph type="dt" sz="quarter" idx="10"/>
          </p:nvPr>
        </p:nvSpPr>
        <p:spPr/>
        <p:txBody>
          <a:bodyPr/>
          <a:lstStyle/>
          <a:p>
            <a:fld id="{2D2B8260-C165-46B5-AC42-F306BDA4B1D0}"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3</a:t>
            </a:fld>
            <a:endParaRPr lang="en-US"/>
          </a:p>
        </p:txBody>
      </p:sp>
    </p:spTree>
    <p:extLst>
      <p:ext uri="{BB962C8B-B14F-4D97-AF65-F5344CB8AC3E}">
        <p14:creationId xmlns:p14="http://schemas.microsoft.com/office/powerpoint/2010/main" val="4208421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p:txBody>
          <a:bodyPr/>
          <a:lstStyle/>
          <a:p>
            <a:pPr eaLnBrk="1" hangingPunct="1">
              <a:defRPr/>
            </a:pPr>
            <a:r>
              <a:rPr lang="en-US" sz="2400" dirty="0" smtClean="0"/>
              <a:t>Initial scope to </a:t>
            </a:r>
            <a:r>
              <a:rPr lang="en-US" sz="2400" dirty="0" err="1" smtClean="0"/>
              <a:t>XDS.b</a:t>
            </a:r>
            <a:r>
              <a:rPr lang="en-US" sz="2400" dirty="0" smtClean="0"/>
              <a:t> Stored Query and Retrieve </a:t>
            </a:r>
          </a:p>
          <a:p>
            <a:pPr lvl="1" eaLnBrk="1" hangingPunct="1">
              <a:defRPr/>
            </a:pPr>
            <a:r>
              <a:rPr lang="en-US" sz="2000" dirty="0" smtClean="0"/>
              <a:t>Relies on Web-Services </a:t>
            </a:r>
          </a:p>
          <a:p>
            <a:pPr lvl="1" eaLnBrk="1" hangingPunct="1">
              <a:defRPr/>
            </a:pPr>
            <a:r>
              <a:rPr lang="en-US" sz="2000" dirty="0" smtClean="0"/>
              <a:t>Easily extended to any Web-Services transactions</a:t>
            </a:r>
          </a:p>
          <a:p>
            <a:pPr lvl="1" eaLnBrk="1" hangingPunct="1">
              <a:defRPr/>
            </a:pPr>
            <a:r>
              <a:rPr lang="en-US" sz="2000" dirty="0" smtClean="0"/>
              <a:t>Leverage WS-I Basic Security Profile 1.1</a:t>
            </a:r>
          </a:p>
          <a:p>
            <a:pPr eaLnBrk="1" hangingPunct="1">
              <a:defRPr/>
            </a:pPr>
            <a:r>
              <a:rPr lang="en-US" sz="2400" dirty="0" smtClean="0"/>
              <a:t>Use SAML 2.0 Identity Assertions</a:t>
            </a:r>
          </a:p>
          <a:p>
            <a:pPr lvl="1" eaLnBrk="1" hangingPunct="1">
              <a:defRPr/>
            </a:pPr>
            <a:r>
              <a:rPr lang="en-US" sz="2000" dirty="0" smtClean="0"/>
              <a:t>Does not constrain ‘how’ the Assertion was obtained</a:t>
            </a:r>
          </a:p>
          <a:p>
            <a:pPr lvl="1" eaLnBrk="1" hangingPunct="1">
              <a:defRPr/>
            </a:pPr>
            <a:r>
              <a:rPr lang="en-US" sz="2000" dirty="0" smtClean="0"/>
              <a:t>Supporting </a:t>
            </a:r>
            <a:r>
              <a:rPr lang="en-US" sz="2000" dirty="0" err="1" smtClean="0"/>
              <a:t>Kantara</a:t>
            </a:r>
            <a:r>
              <a:rPr lang="en-US" sz="2000" dirty="0" smtClean="0"/>
              <a:t> Initiative (formerly Liberty Alliance)</a:t>
            </a:r>
          </a:p>
          <a:p>
            <a:pPr lvl="1" eaLnBrk="1" hangingPunct="1">
              <a:defRPr/>
            </a:pPr>
            <a:r>
              <a:rPr lang="en-US" sz="2000" dirty="0" smtClean="0"/>
              <a:t>May be obtained using WS-Trust or SAML</a:t>
            </a:r>
          </a:p>
          <a:p>
            <a:pPr eaLnBrk="1" hangingPunct="1">
              <a:defRPr/>
            </a:pPr>
            <a:r>
              <a:rPr lang="en-US" sz="2400" dirty="0" smtClean="0"/>
              <a:t>Define grouping behavior with EUA and ATNA</a:t>
            </a:r>
          </a:p>
        </p:txBody>
      </p:sp>
      <p:sp>
        <p:nvSpPr>
          <p:cNvPr id="129026" name="Rectangle 2"/>
          <p:cNvSpPr>
            <a:spLocks noGrp="1" noChangeArrowheads="1"/>
          </p:cNvSpPr>
          <p:nvPr>
            <p:ph type="title"/>
          </p:nvPr>
        </p:nvSpPr>
        <p:spPr/>
        <p:txBody>
          <a:bodyPr/>
          <a:lstStyle/>
          <a:p>
            <a:pPr eaLnBrk="1" hangingPunct="1">
              <a:defRPr/>
            </a:pPr>
            <a:r>
              <a:rPr lang="en-US" sz="4000" i="1" dirty="0" smtClean="0">
                <a:ea typeface="Arial Unicode MS" pitchFamily="34" charset="-128"/>
                <a:cs typeface="Arial Unicode MS" pitchFamily="34" charset="-128"/>
              </a:rPr>
              <a:t>Technical Solution</a:t>
            </a:r>
          </a:p>
        </p:txBody>
      </p:sp>
      <p:sp>
        <p:nvSpPr>
          <p:cNvPr id="2" name="Date Placeholder 1"/>
          <p:cNvSpPr>
            <a:spLocks noGrp="1"/>
          </p:cNvSpPr>
          <p:nvPr>
            <p:ph type="dt" sz="quarter" idx="10"/>
          </p:nvPr>
        </p:nvSpPr>
        <p:spPr/>
        <p:txBody>
          <a:bodyPr/>
          <a:lstStyle/>
          <a:p>
            <a:fld id="{668EC9D3-66C8-48D0-ADDE-34574642EAEE}"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30</a:t>
            </a:fld>
            <a:endParaRPr lang="en-US"/>
          </a:p>
        </p:txBody>
      </p:sp>
    </p:spTree>
    <p:extLst>
      <p:ext uri="{BB962C8B-B14F-4D97-AF65-F5344CB8AC3E}">
        <p14:creationId xmlns:p14="http://schemas.microsoft.com/office/powerpoint/2010/main" val="96658562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User Role</a:t>
            </a:r>
          </a:p>
          <a:p>
            <a:pPr lvl="1"/>
            <a:r>
              <a:rPr lang="en-US" dirty="0" smtClean="0"/>
              <a:t>To support Role Based Access Control</a:t>
            </a:r>
          </a:p>
          <a:p>
            <a:r>
              <a:rPr lang="en-US" dirty="0" smtClean="0"/>
              <a:t>Consent / Authorization</a:t>
            </a:r>
          </a:p>
          <a:p>
            <a:pPr lvl="1"/>
            <a:r>
              <a:rPr lang="en-US" dirty="0" smtClean="0"/>
              <a:t>To support use-cases where the requesting party has explicit consent</a:t>
            </a:r>
          </a:p>
          <a:p>
            <a:r>
              <a:rPr lang="en-US" dirty="0" smtClean="0"/>
              <a:t>Purpose Of Use</a:t>
            </a:r>
          </a:p>
          <a:p>
            <a:pPr lvl="1"/>
            <a:r>
              <a:rPr lang="en-US" dirty="0" smtClean="0"/>
              <a:t>Carry an indicator of what the reason for the transaction is and what will be done with the result</a:t>
            </a:r>
          </a:p>
          <a:p>
            <a:endParaRPr lang="en-US" dirty="0"/>
          </a:p>
        </p:txBody>
      </p:sp>
      <p:sp>
        <p:nvSpPr>
          <p:cNvPr id="2" name="Title 1"/>
          <p:cNvSpPr>
            <a:spLocks noGrp="1"/>
          </p:cNvSpPr>
          <p:nvPr>
            <p:ph type="title"/>
          </p:nvPr>
        </p:nvSpPr>
        <p:spPr>
          <a:xfrm>
            <a:off x="0" y="38100"/>
            <a:ext cx="9144000" cy="863600"/>
          </a:xfrm>
        </p:spPr>
        <p:txBody>
          <a:bodyPr/>
          <a:lstStyle/>
          <a:p>
            <a:r>
              <a:rPr lang="en-US" sz="4000" dirty="0" smtClean="0"/>
              <a:t>XUA: Attribute Extension supplement</a:t>
            </a:r>
            <a:endParaRPr lang="en-US" sz="4000" dirty="0"/>
          </a:p>
        </p:txBody>
      </p:sp>
      <p:sp>
        <p:nvSpPr>
          <p:cNvPr id="4" name="Date Placeholder 3"/>
          <p:cNvSpPr>
            <a:spLocks noGrp="1"/>
          </p:cNvSpPr>
          <p:nvPr>
            <p:ph type="dt" sz="quarter" idx="10"/>
          </p:nvPr>
        </p:nvSpPr>
        <p:spPr/>
        <p:txBody>
          <a:bodyPr/>
          <a:lstStyle/>
          <a:p>
            <a:fld id="{CC9417FC-EF77-45C1-9C6B-0428BE8B5B7E}" type="datetime4">
              <a:rPr lang="en-US" smtClean="0"/>
              <a:t>December 30, 2012</a:t>
            </a:fld>
            <a:endParaRPr lang="en-US"/>
          </a:p>
        </p:txBody>
      </p:sp>
      <p:sp>
        <p:nvSpPr>
          <p:cNvPr id="5" name="Slide Number Placeholder 4"/>
          <p:cNvSpPr>
            <a:spLocks noGrp="1"/>
          </p:cNvSpPr>
          <p:nvPr>
            <p:ph type="sldNum" sz="quarter" idx="11"/>
          </p:nvPr>
        </p:nvSpPr>
        <p:spPr/>
        <p:txBody>
          <a:bodyPr/>
          <a:lstStyle/>
          <a:p>
            <a:fld id="{7F854B47-F7CE-46EA-8C82-7BC8B313431D}" type="slidenum">
              <a:rPr lang="en-US" smtClean="0"/>
              <a:pPr/>
              <a:t>31</a:t>
            </a:fld>
            <a:endParaRPr lang="en-US"/>
          </a:p>
        </p:txBody>
      </p:sp>
    </p:spTree>
    <p:extLst>
      <p:ext uri="{BB962C8B-B14F-4D97-AF65-F5344CB8AC3E}">
        <p14:creationId xmlns:p14="http://schemas.microsoft.com/office/powerpoint/2010/main" val="24916404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
            <a:ext cx="8305800" cy="863600"/>
          </a:xfrm>
        </p:spPr>
        <p:txBody>
          <a:bodyPr/>
          <a:lstStyle/>
          <a:p>
            <a:r>
              <a:rPr lang="en-US" dirty="0" smtClean="0"/>
              <a:t>XUA encoded in Web-Services</a:t>
            </a:r>
            <a:endParaRPr lang="en-US" dirty="0"/>
          </a:p>
        </p:txBody>
      </p:sp>
      <p:grpSp>
        <p:nvGrpSpPr>
          <p:cNvPr id="3332" name="Group 3331"/>
          <p:cNvGrpSpPr/>
          <p:nvPr/>
        </p:nvGrpSpPr>
        <p:grpSpPr>
          <a:xfrm>
            <a:off x="914400" y="1206500"/>
            <a:ext cx="4648200" cy="5181600"/>
            <a:chOff x="5791200" y="1206500"/>
            <a:chExt cx="3160713" cy="5181600"/>
          </a:xfrm>
        </p:grpSpPr>
        <p:sp>
          <p:nvSpPr>
            <p:cNvPr id="7" name="AutoShape 3"/>
            <p:cNvSpPr>
              <a:spLocks noChangeAspect="1" noChangeArrowheads="1" noTextEdit="1"/>
            </p:cNvSpPr>
            <p:nvPr/>
          </p:nvSpPr>
          <p:spPr bwMode="auto">
            <a:xfrm>
              <a:off x="5791200" y="1206500"/>
              <a:ext cx="3160713"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7"/>
            <p:cNvGrpSpPr>
              <a:grpSpLocks/>
            </p:cNvGrpSpPr>
            <p:nvPr/>
          </p:nvGrpSpPr>
          <p:grpSpPr bwMode="auto">
            <a:xfrm>
              <a:off x="5795963" y="1211263"/>
              <a:ext cx="3119438" cy="4467225"/>
              <a:chOff x="3651" y="763"/>
              <a:chExt cx="1965" cy="2814"/>
            </a:xfrm>
          </p:grpSpPr>
          <p:sp>
            <p:nvSpPr>
              <p:cNvPr id="3330" name="Rectangle 5"/>
              <p:cNvSpPr>
                <a:spLocks noChangeArrowheads="1"/>
              </p:cNvSpPr>
              <p:nvPr/>
            </p:nvSpPr>
            <p:spPr bwMode="auto">
              <a:xfrm>
                <a:off x="3651" y="763"/>
                <a:ext cx="1965" cy="2814"/>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1" name="Rectangle 6"/>
              <p:cNvSpPr>
                <a:spLocks noChangeArrowheads="1"/>
              </p:cNvSpPr>
              <p:nvPr/>
            </p:nvSpPr>
            <p:spPr bwMode="auto">
              <a:xfrm>
                <a:off x="3651" y="763"/>
                <a:ext cx="1965" cy="2814"/>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10"/>
            <p:cNvGrpSpPr>
              <a:grpSpLocks/>
            </p:cNvGrpSpPr>
            <p:nvPr/>
          </p:nvGrpSpPr>
          <p:grpSpPr bwMode="auto">
            <a:xfrm>
              <a:off x="5973763" y="1458913"/>
              <a:ext cx="2763838" cy="4052888"/>
              <a:chOff x="3763" y="919"/>
              <a:chExt cx="1741" cy="2553"/>
            </a:xfrm>
          </p:grpSpPr>
          <p:sp>
            <p:nvSpPr>
              <p:cNvPr id="3328" name="Rectangle 8"/>
              <p:cNvSpPr>
                <a:spLocks noChangeArrowheads="1"/>
              </p:cNvSpPr>
              <p:nvPr/>
            </p:nvSpPr>
            <p:spPr bwMode="auto">
              <a:xfrm>
                <a:off x="3763" y="919"/>
                <a:ext cx="1741" cy="2553"/>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9" name="Rectangle 9"/>
              <p:cNvSpPr>
                <a:spLocks noChangeArrowheads="1"/>
              </p:cNvSpPr>
              <p:nvPr/>
            </p:nvSpPr>
            <p:spPr bwMode="auto">
              <a:xfrm>
                <a:off x="3763" y="919"/>
                <a:ext cx="1741" cy="2553"/>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13"/>
            <p:cNvGrpSpPr>
              <a:grpSpLocks/>
            </p:cNvGrpSpPr>
            <p:nvPr/>
          </p:nvGrpSpPr>
          <p:grpSpPr bwMode="auto">
            <a:xfrm>
              <a:off x="6153150" y="1625600"/>
              <a:ext cx="2405063" cy="3141663"/>
              <a:chOff x="3876" y="1024"/>
              <a:chExt cx="1515" cy="1979"/>
            </a:xfrm>
          </p:grpSpPr>
          <p:sp>
            <p:nvSpPr>
              <p:cNvPr id="3326" name="Rectangle 11"/>
              <p:cNvSpPr>
                <a:spLocks noChangeArrowheads="1"/>
              </p:cNvSpPr>
              <p:nvPr/>
            </p:nvSpPr>
            <p:spPr bwMode="auto">
              <a:xfrm>
                <a:off x="3876" y="1024"/>
                <a:ext cx="1515" cy="1979"/>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7" name="Rectangle 12"/>
              <p:cNvSpPr>
                <a:spLocks noChangeArrowheads="1"/>
              </p:cNvSpPr>
              <p:nvPr/>
            </p:nvSpPr>
            <p:spPr bwMode="auto">
              <a:xfrm>
                <a:off x="3876" y="1024"/>
                <a:ext cx="1515" cy="1979"/>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6"/>
            <p:cNvGrpSpPr>
              <a:grpSpLocks/>
            </p:cNvGrpSpPr>
            <p:nvPr/>
          </p:nvGrpSpPr>
          <p:grpSpPr bwMode="auto">
            <a:xfrm>
              <a:off x="6153150" y="4933950"/>
              <a:ext cx="2405063" cy="412750"/>
              <a:chOff x="3876" y="3108"/>
              <a:chExt cx="1515" cy="260"/>
            </a:xfrm>
          </p:grpSpPr>
          <p:sp>
            <p:nvSpPr>
              <p:cNvPr id="3324" name="Rectangle 14"/>
              <p:cNvSpPr>
                <a:spLocks noChangeArrowheads="1"/>
              </p:cNvSpPr>
              <p:nvPr/>
            </p:nvSpPr>
            <p:spPr bwMode="auto">
              <a:xfrm>
                <a:off x="3876" y="3108"/>
                <a:ext cx="1515" cy="26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5" name="Rectangle 15"/>
              <p:cNvSpPr>
                <a:spLocks noChangeArrowheads="1"/>
              </p:cNvSpPr>
              <p:nvPr/>
            </p:nvSpPr>
            <p:spPr bwMode="auto">
              <a:xfrm>
                <a:off x="3876" y="3108"/>
                <a:ext cx="1515" cy="260"/>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9"/>
            <p:cNvGrpSpPr>
              <a:grpSpLocks/>
            </p:cNvGrpSpPr>
            <p:nvPr/>
          </p:nvGrpSpPr>
          <p:grpSpPr bwMode="auto">
            <a:xfrm>
              <a:off x="6330950" y="1873250"/>
              <a:ext cx="2049463" cy="2728913"/>
              <a:chOff x="3988" y="1180"/>
              <a:chExt cx="1291" cy="1719"/>
            </a:xfrm>
          </p:grpSpPr>
          <p:sp>
            <p:nvSpPr>
              <p:cNvPr id="3322" name="Rectangle 17"/>
              <p:cNvSpPr>
                <a:spLocks noChangeArrowheads="1"/>
              </p:cNvSpPr>
              <p:nvPr/>
            </p:nvSpPr>
            <p:spPr bwMode="auto">
              <a:xfrm>
                <a:off x="3988" y="1180"/>
                <a:ext cx="1291" cy="1719"/>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3" name="Rectangle 18"/>
              <p:cNvSpPr>
                <a:spLocks noChangeArrowheads="1"/>
              </p:cNvSpPr>
              <p:nvPr/>
            </p:nvSpPr>
            <p:spPr bwMode="auto">
              <a:xfrm>
                <a:off x="3988" y="1180"/>
                <a:ext cx="1291" cy="1719"/>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22"/>
            <p:cNvGrpSpPr>
              <a:grpSpLocks/>
            </p:cNvGrpSpPr>
            <p:nvPr/>
          </p:nvGrpSpPr>
          <p:grpSpPr bwMode="auto">
            <a:xfrm>
              <a:off x="6508750" y="2120900"/>
              <a:ext cx="1782763" cy="1985963"/>
              <a:chOff x="4100" y="1336"/>
              <a:chExt cx="1123" cy="1251"/>
            </a:xfrm>
          </p:grpSpPr>
          <p:sp>
            <p:nvSpPr>
              <p:cNvPr id="3320" name="Rectangle 20"/>
              <p:cNvSpPr>
                <a:spLocks noChangeArrowheads="1"/>
              </p:cNvSpPr>
              <p:nvPr/>
            </p:nvSpPr>
            <p:spPr bwMode="auto">
              <a:xfrm>
                <a:off x="4100" y="1336"/>
                <a:ext cx="1123" cy="1251"/>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1" name="Rectangle 21"/>
              <p:cNvSpPr>
                <a:spLocks noChangeArrowheads="1"/>
              </p:cNvSpPr>
              <p:nvPr/>
            </p:nvSpPr>
            <p:spPr bwMode="auto">
              <a:xfrm>
                <a:off x="4100" y="1336"/>
                <a:ext cx="1123" cy="1251"/>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25"/>
            <p:cNvGrpSpPr>
              <a:grpSpLocks/>
            </p:cNvGrpSpPr>
            <p:nvPr/>
          </p:nvGrpSpPr>
          <p:grpSpPr bwMode="auto">
            <a:xfrm>
              <a:off x="6508750" y="4187825"/>
              <a:ext cx="1782763" cy="331788"/>
              <a:chOff x="4100" y="2638"/>
              <a:chExt cx="1123" cy="209"/>
            </a:xfrm>
          </p:grpSpPr>
          <p:sp>
            <p:nvSpPr>
              <p:cNvPr id="3318" name="Rectangle 23"/>
              <p:cNvSpPr>
                <a:spLocks noChangeArrowheads="1"/>
              </p:cNvSpPr>
              <p:nvPr/>
            </p:nvSpPr>
            <p:spPr bwMode="auto">
              <a:xfrm>
                <a:off x="4100" y="2638"/>
                <a:ext cx="1123" cy="209"/>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9" name="Rectangle 24"/>
              <p:cNvSpPr>
                <a:spLocks noChangeArrowheads="1"/>
              </p:cNvSpPr>
              <p:nvPr/>
            </p:nvSpPr>
            <p:spPr bwMode="auto">
              <a:xfrm>
                <a:off x="4100" y="2638"/>
                <a:ext cx="1123" cy="209"/>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 name="Group 28"/>
            <p:cNvGrpSpPr>
              <a:grpSpLocks/>
            </p:cNvGrpSpPr>
            <p:nvPr/>
          </p:nvGrpSpPr>
          <p:grpSpPr bwMode="auto">
            <a:xfrm>
              <a:off x="6688138" y="2370138"/>
              <a:ext cx="1423988" cy="496888"/>
              <a:chOff x="4213" y="1493"/>
              <a:chExt cx="897" cy="313"/>
            </a:xfrm>
          </p:grpSpPr>
          <p:sp>
            <p:nvSpPr>
              <p:cNvPr id="3316" name="Rectangle 26"/>
              <p:cNvSpPr>
                <a:spLocks noChangeArrowheads="1"/>
              </p:cNvSpPr>
              <p:nvPr/>
            </p:nvSpPr>
            <p:spPr bwMode="auto">
              <a:xfrm>
                <a:off x="4213" y="1493"/>
                <a:ext cx="897" cy="313"/>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7" name="Rectangle 27"/>
              <p:cNvSpPr>
                <a:spLocks noChangeArrowheads="1"/>
              </p:cNvSpPr>
              <p:nvPr/>
            </p:nvSpPr>
            <p:spPr bwMode="auto">
              <a:xfrm>
                <a:off x="4213" y="1493"/>
                <a:ext cx="897" cy="313"/>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31"/>
            <p:cNvGrpSpPr>
              <a:grpSpLocks/>
            </p:cNvGrpSpPr>
            <p:nvPr/>
          </p:nvGrpSpPr>
          <p:grpSpPr bwMode="auto">
            <a:xfrm>
              <a:off x="6688138" y="2949575"/>
              <a:ext cx="1423988" cy="412750"/>
              <a:chOff x="4213" y="1858"/>
              <a:chExt cx="897" cy="260"/>
            </a:xfrm>
          </p:grpSpPr>
          <p:sp>
            <p:nvSpPr>
              <p:cNvPr id="3314" name="Rectangle 29"/>
              <p:cNvSpPr>
                <a:spLocks noChangeArrowheads="1"/>
              </p:cNvSpPr>
              <p:nvPr/>
            </p:nvSpPr>
            <p:spPr bwMode="auto">
              <a:xfrm>
                <a:off x="4213" y="1858"/>
                <a:ext cx="897" cy="26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5" name="Rectangle 30"/>
              <p:cNvSpPr>
                <a:spLocks noChangeArrowheads="1"/>
              </p:cNvSpPr>
              <p:nvPr/>
            </p:nvSpPr>
            <p:spPr bwMode="auto">
              <a:xfrm>
                <a:off x="4213" y="1858"/>
                <a:ext cx="897" cy="260"/>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 name="Rectangle 32"/>
            <p:cNvSpPr>
              <a:spLocks noChangeArrowheads="1"/>
            </p:cNvSpPr>
            <p:nvPr/>
          </p:nvSpPr>
          <p:spPr bwMode="auto">
            <a:xfrm>
              <a:off x="6618288" y="1273175"/>
              <a:ext cx="504825"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HTTP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33"/>
            <p:cNvSpPr>
              <a:spLocks noChangeArrowheads="1"/>
            </p:cNvSpPr>
            <p:nvPr/>
          </p:nvSpPr>
          <p:spPr bwMode="auto">
            <a:xfrm>
              <a:off x="6707188" y="1466850"/>
              <a:ext cx="12065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SOAP Envelope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34"/>
            <p:cNvSpPr>
              <a:spLocks noChangeArrowheads="1"/>
            </p:cNvSpPr>
            <p:nvPr/>
          </p:nvSpPr>
          <p:spPr bwMode="auto">
            <a:xfrm>
              <a:off x="6797675" y="1687513"/>
              <a:ext cx="104775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SOAP Header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35"/>
            <p:cNvSpPr>
              <a:spLocks noChangeArrowheads="1"/>
            </p:cNvSpPr>
            <p:nvPr/>
          </p:nvSpPr>
          <p:spPr bwMode="auto">
            <a:xfrm>
              <a:off x="6529388" y="4324350"/>
              <a:ext cx="18399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SecurityTokenReference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36"/>
            <p:cNvSpPr>
              <a:spLocks noChangeArrowheads="1"/>
            </p:cNvSpPr>
            <p:nvPr/>
          </p:nvSpPr>
          <p:spPr bwMode="auto">
            <a:xfrm>
              <a:off x="6886575" y="1935163"/>
              <a:ext cx="66675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Security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37"/>
            <p:cNvSpPr>
              <a:spLocks noChangeArrowheads="1"/>
            </p:cNvSpPr>
            <p:nvPr/>
          </p:nvSpPr>
          <p:spPr bwMode="auto">
            <a:xfrm>
              <a:off x="6975475" y="2182813"/>
              <a:ext cx="76676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Assertion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38"/>
            <p:cNvSpPr>
              <a:spLocks noChangeArrowheads="1"/>
            </p:cNvSpPr>
            <p:nvPr/>
          </p:nvSpPr>
          <p:spPr bwMode="auto">
            <a:xfrm>
              <a:off x="6975475" y="3011488"/>
              <a:ext cx="6985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Attribute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39"/>
            <p:cNvSpPr>
              <a:spLocks noChangeArrowheads="1"/>
            </p:cNvSpPr>
            <p:nvPr/>
          </p:nvSpPr>
          <p:spPr bwMode="auto">
            <a:xfrm>
              <a:off x="6975475" y="3176588"/>
              <a:ext cx="8001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Statement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40"/>
            <p:cNvSpPr>
              <a:spLocks noChangeArrowheads="1"/>
            </p:cNvSpPr>
            <p:nvPr/>
          </p:nvSpPr>
          <p:spPr bwMode="auto">
            <a:xfrm>
              <a:off x="6975475" y="5078413"/>
              <a:ext cx="9144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SOAP Body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41"/>
            <p:cNvSpPr>
              <a:spLocks noChangeArrowheads="1"/>
            </p:cNvSpPr>
            <p:nvPr/>
          </p:nvSpPr>
          <p:spPr bwMode="auto">
            <a:xfrm>
              <a:off x="6975475" y="2432050"/>
              <a:ext cx="1127125"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Authentication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42"/>
            <p:cNvSpPr>
              <a:spLocks noChangeArrowheads="1"/>
            </p:cNvSpPr>
            <p:nvPr/>
          </p:nvSpPr>
          <p:spPr bwMode="auto">
            <a:xfrm>
              <a:off x="6975475" y="2597150"/>
              <a:ext cx="8001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Statement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8" name="Group 45"/>
            <p:cNvGrpSpPr>
              <a:grpSpLocks/>
            </p:cNvGrpSpPr>
            <p:nvPr/>
          </p:nvGrpSpPr>
          <p:grpSpPr bwMode="auto">
            <a:xfrm>
              <a:off x="6688138" y="3444875"/>
              <a:ext cx="1423988" cy="579438"/>
              <a:chOff x="4213" y="2170"/>
              <a:chExt cx="897" cy="365"/>
            </a:xfrm>
          </p:grpSpPr>
          <p:sp>
            <p:nvSpPr>
              <p:cNvPr id="3312" name="Rectangle 43"/>
              <p:cNvSpPr>
                <a:spLocks noChangeArrowheads="1"/>
              </p:cNvSpPr>
              <p:nvPr/>
            </p:nvSpPr>
            <p:spPr bwMode="auto">
              <a:xfrm>
                <a:off x="4213" y="2170"/>
                <a:ext cx="897" cy="365"/>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3" name="Rectangle 44"/>
              <p:cNvSpPr>
                <a:spLocks noChangeArrowheads="1"/>
              </p:cNvSpPr>
              <p:nvPr/>
            </p:nvSpPr>
            <p:spPr bwMode="auto">
              <a:xfrm>
                <a:off x="4213" y="2170"/>
                <a:ext cx="897" cy="365"/>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9" name="Rectangle 46"/>
            <p:cNvSpPr>
              <a:spLocks noChangeArrowheads="1"/>
            </p:cNvSpPr>
            <p:nvPr/>
          </p:nvSpPr>
          <p:spPr bwMode="auto">
            <a:xfrm>
              <a:off x="6975475" y="3506788"/>
              <a:ext cx="10414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Authorization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47"/>
            <p:cNvSpPr>
              <a:spLocks noChangeArrowheads="1"/>
            </p:cNvSpPr>
            <p:nvPr/>
          </p:nvSpPr>
          <p:spPr bwMode="auto">
            <a:xfrm>
              <a:off x="6975475" y="3673475"/>
              <a:ext cx="6985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Decision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Rectangle 48"/>
            <p:cNvSpPr>
              <a:spLocks noChangeArrowheads="1"/>
            </p:cNvSpPr>
            <p:nvPr/>
          </p:nvSpPr>
          <p:spPr bwMode="auto">
            <a:xfrm>
              <a:off x="6975475" y="3838575"/>
              <a:ext cx="8001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Statement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072" name="Group 53"/>
            <p:cNvGrpSpPr>
              <a:grpSpLocks/>
            </p:cNvGrpSpPr>
            <p:nvPr/>
          </p:nvGrpSpPr>
          <p:grpSpPr bwMode="auto">
            <a:xfrm>
              <a:off x="5795963" y="1211263"/>
              <a:ext cx="3119438" cy="5157788"/>
              <a:chOff x="3651" y="763"/>
              <a:chExt cx="1965" cy="3249"/>
            </a:xfrm>
          </p:grpSpPr>
          <p:sp>
            <p:nvSpPr>
              <p:cNvPr id="3308" name="Rectangle 49"/>
              <p:cNvSpPr>
                <a:spLocks noChangeArrowheads="1"/>
              </p:cNvSpPr>
              <p:nvPr/>
            </p:nvSpPr>
            <p:spPr bwMode="auto">
              <a:xfrm>
                <a:off x="3651" y="763"/>
                <a:ext cx="1965" cy="3249"/>
              </a:xfrm>
              <a:prstGeom prst="rect">
                <a:avLst/>
              </a:prstGeom>
              <a:solidFill>
                <a:srgbClr val="1E64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309" name="Group 52"/>
              <p:cNvGrpSpPr>
                <a:grpSpLocks/>
              </p:cNvGrpSpPr>
              <p:nvPr/>
            </p:nvGrpSpPr>
            <p:grpSpPr bwMode="auto">
              <a:xfrm>
                <a:off x="3651" y="763"/>
                <a:ext cx="1965" cy="3249"/>
                <a:chOff x="3651" y="763"/>
                <a:chExt cx="1965" cy="3249"/>
              </a:xfrm>
            </p:grpSpPr>
            <p:sp>
              <p:nvSpPr>
                <p:cNvPr id="3310" name="Rectangle 50"/>
                <p:cNvSpPr>
                  <a:spLocks noChangeArrowheads="1"/>
                </p:cNvSpPr>
                <p:nvPr/>
              </p:nvSpPr>
              <p:spPr bwMode="auto">
                <a:xfrm>
                  <a:off x="3651" y="763"/>
                  <a:ext cx="1965" cy="3249"/>
                </a:xfrm>
                <a:prstGeom prst="rect">
                  <a:avLst/>
                </a:prstGeom>
                <a:solidFill>
                  <a:srgbClr val="1E64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1" name="Rectangle 51"/>
                <p:cNvSpPr>
                  <a:spLocks noChangeArrowheads="1"/>
                </p:cNvSpPr>
                <p:nvPr/>
              </p:nvSpPr>
              <p:spPr bwMode="auto">
                <a:xfrm>
                  <a:off x="3651" y="763"/>
                  <a:ext cx="1965" cy="3249"/>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073" name="Group 58"/>
            <p:cNvGrpSpPr>
              <a:grpSpLocks/>
            </p:cNvGrpSpPr>
            <p:nvPr/>
          </p:nvGrpSpPr>
          <p:grpSpPr bwMode="auto">
            <a:xfrm>
              <a:off x="5973763" y="1458913"/>
              <a:ext cx="2763838" cy="4827588"/>
              <a:chOff x="3763" y="919"/>
              <a:chExt cx="1741" cy="3041"/>
            </a:xfrm>
          </p:grpSpPr>
          <p:sp>
            <p:nvSpPr>
              <p:cNvPr id="3304" name="Rectangle 54"/>
              <p:cNvSpPr>
                <a:spLocks noChangeArrowheads="1"/>
              </p:cNvSpPr>
              <p:nvPr/>
            </p:nvSpPr>
            <p:spPr bwMode="auto">
              <a:xfrm>
                <a:off x="3763" y="919"/>
                <a:ext cx="1741" cy="3041"/>
              </a:xfrm>
              <a:prstGeom prst="rect">
                <a:avLst/>
              </a:prstGeom>
              <a:solidFill>
                <a:srgbClr val="508C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305" name="Group 57"/>
              <p:cNvGrpSpPr>
                <a:grpSpLocks/>
              </p:cNvGrpSpPr>
              <p:nvPr/>
            </p:nvGrpSpPr>
            <p:grpSpPr bwMode="auto">
              <a:xfrm>
                <a:off x="3763" y="919"/>
                <a:ext cx="1741" cy="3041"/>
                <a:chOff x="3763" y="919"/>
                <a:chExt cx="1741" cy="3041"/>
              </a:xfrm>
            </p:grpSpPr>
            <p:sp>
              <p:nvSpPr>
                <p:cNvPr id="3306" name="Rectangle 55"/>
                <p:cNvSpPr>
                  <a:spLocks noChangeArrowheads="1"/>
                </p:cNvSpPr>
                <p:nvPr/>
              </p:nvSpPr>
              <p:spPr bwMode="auto">
                <a:xfrm>
                  <a:off x="3763" y="919"/>
                  <a:ext cx="1741" cy="3041"/>
                </a:xfrm>
                <a:prstGeom prst="rect">
                  <a:avLst/>
                </a:prstGeom>
                <a:solidFill>
                  <a:srgbClr val="508C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7" name="Rectangle 56"/>
                <p:cNvSpPr>
                  <a:spLocks noChangeArrowheads="1"/>
                </p:cNvSpPr>
                <p:nvPr/>
              </p:nvSpPr>
              <p:spPr bwMode="auto">
                <a:xfrm>
                  <a:off x="3763" y="919"/>
                  <a:ext cx="1741" cy="3041"/>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075" name="Group 63"/>
            <p:cNvGrpSpPr>
              <a:grpSpLocks/>
            </p:cNvGrpSpPr>
            <p:nvPr/>
          </p:nvGrpSpPr>
          <p:grpSpPr bwMode="auto">
            <a:xfrm>
              <a:off x="6153150" y="1625600"/>
              <a:ext cx="2405063" cy="4081463"/>
              <a:chOff x="3876" y="1024"/>
              <a:chExt cx="1515" cy="2571"/>
            </a:xfrm>
          </p:grpSpPr>
          <p:sp>
            <p:nvSpPr>
              <p:cNvPr id="3300" name="Rectangle 59"/>
              <p:cNvSpPr>
                <a:spLocks noChangeArrowheads="1"/>
              </p:cNvSpPr>
              <p:nvPr/>
            </p:nvSpPr>
            <p:spPr bwMode="auto">
              <a:xfrm>
                <a:off x="3876" y="1024"/>
                <a:ext cx="1515" cy="2571"/>
              </a:xfrm>
              <a:prstGeom prst="rect">
                <a:avLst/>
              </a:prstGeom>
              <a:solidFill>
                <a:srgbClr val="78B4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301" name="Group 62"/>
              <p:cNvGrpSpPr>
                <a:grpSpLocks/>
              </p:cNvGrpSpPr>
              <p:nvPr/>
            </p:nvGrpSpPr>
            <p:grpSpPr bwMode="auto">
              <a:xfrm>
                <a:off x="3876" y="1024"/>
                <a:ext cx="1515" cy="2571"/>
                <a:chOff x="3876" y="1024"/>
                <a:chExt cx="1515" cy="2571"/>
              </a:xfrm>
            </p:grpSpPr>
            <p:sp>
              <p:nvSpPr>
                <p:cNvPr id="3302" name="Rectangle 60"/>
                <p:cNvSpPr>
                  <a:spLocks noChangeArrowheads="1"/>
                </p:cNvSpPr>
                <p:nvPr/>
              </p:nvSpPr>
              <p:spPr bwMode="auto">
                <a:xfrm>
                  <a:off x="3876" y="1024"/>
                  <a:ext cx="1515" cy="2571"/>
                </a:xfrm>
                <a:prstGeom prst="rect">
                  <a:avLst/>
                </a:prstGeom>
                <a:solidFill>
                  <a:srgbClr val="78B4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3" name="Rectangle 61"/>
                <p:cNvSpPr>
                  <a:spLocks noChangeArrowheads="1"/>
                </p:cNvSpPr>
                <p:nvPr/>
              </p:nvSpPr>
              <p:spPr bwMode="auto">
                <a:xfrm>
                  <a:off x="3876" y="1024"/>
                  <a:ext cx="1515" cy="2571"/>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076" name="Group 68"/>
            <p:cNvGrpSpPr>
              <a:grpSpLocks/>
            </p:cNvGrpSpPr>
            <p:nvPr/>
          </p:nvGrpSpPr>
          <p:grpSpPr bwMode="auto">
            <a:xfrm>
              <a:off x="6148388" y="5789613"/>
              <a:ext cx="2406650" cy="414338"/>
              <a:chOff x="3873" y="3647"/>
              <a:chExt cx="1516" cy="261"/>
            </a:xfrm>
          </p:grpSpPr>
          <p:sp>
            <p:nvSpPr>
              <p:cNvPr id="3296" name="Rectangle 64"/>
              <p:cNvSpPr>
                <a:spLocks noChangeArrowheads="1"/>
              </p:cNvSpPr>
              <p:nvPr/>
            </p:nvSpPr>
            <p:spPr bwMode="auto">
              <a:xfrm>
                <a:off x="3873" y="3647"/>
                <a:ext cx="1516" cy="261"/>
              </a:xfrm>
              <a:prstGeom prst="rect">
                <a:avLst/>
              </a:prstGeom>
              <a:solidFill>
                <a:srgbClr val="78B4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97" name="Group 67"/>
              <p:cNvGrpSpPr>
                <a:grpSpLocks/>
              </p:cNvGrpSpPr>
              <p:nvPr/>
            </p:nvGrpSpPr>
            <p:grpSpPr bwMode="auto">
              <a:xfrm>
                <a:off x="3873" y="3647"/>
                <a:ext cx="1516" cy="261"/>
                <a:chOff x="3873" y="3647"/>
                <a:chExt cx="1516" cy="261"/>
              </a:xfrm>
            </p:grpSpPr>
            <p:sp>
              <p:nvSpPr>
                <p:cNvPr id="3298" name="Rectangle 65"/>
                <p:cNvSpPr>
                  <a:spLocks noChangeArrowheads="1"/>
                </p:cNvSpPr>
                <p:nvPr/>
              </p:nvSpPr>
              <p:spPr bwMode="auto">
                <a:xfrm>
                  <a:off x="3873" y="3647"/>
                  <a:ext cx="1516" cy="261"/>
                </a:xfrm>
                <a:prstGeom prst="rect">
                  <a:avLst/>
                </a:prstGeom>
                <a:solidFill>
                  <a:srgbClr val="78B4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9" name="Rectangle 66"/>
                <p:cNvSpPr>
                  <a:spLocks noChangeArrowheads="1"/>
                </p:cNvSpPr>
                <p:nvPr/>
              </p:nvSpPr>
              <p:spPr bwMode="auto">
                <a:xfrm>
                  <a:off x="3873" y="3647"/>
                  <a:ext cx="1516" cy="261"/>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077" name="Group 73"/>
            <p:cNvGrpSpPr>
              <a:grpSpLocks/>
            </p:cNvGrpSpPr>
            <p:nvPr/>
          </p:nvGrpSpPr>
          <p:grpSpPr bwMode="auto">
            <a:xfrm>
              <a:off x="6330950" y="1873250"/>
              <a:ext cx="2049463" cy="3751263"/>
              <a:chOff x="3988" y="1180"/>
              <a:chExt cx="1291" cy="2363"/>
            </a:xfrm>
          </p:grpSpPr>
          <p:sp>
            <p:nvSpPr>
              <p:cNvPr id="3292" name="Rectangle 69"/>
              <p:cNvSpPr>
                <a:spLocks noChangeArrowheads="1"/>
              </p:cNvSpPr>
              <p:nvPr/>
            </p:nvSpPr>
            <p:spPr bwMode="auto">
              <a:xfrm>
                <a:off x="3988" y="1180"/>
                <a:ext cx="1291" cy="2363"/>
              </a:xfrm>
              <a:prstGeom prst="rect">
                <a:avLst/>
              </a:prstGeom>
              <a:solidFill>
                <a:srgbClr val="8C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93" name="Group 72"/>
              <p:cNvGrpSpPr>
                <a:grpSpLocks/>
              </p:cNvGrpSpPr>
              <p:nvPr/>
            </p:nvGrpSpPr>
            <p:grpSpPr bwMode="auto">
              <a:xfrm>
                <a:off x="3988" y="1180"/>
                <a:ext cx="1291" cy="2363"/>
                <a:chOff x="3988" y="1180"/>
                <a:chExt cx="1291" cy="2363"/>
              </a:xfrm>
            </p:grpSpPr>
            <p:sp>
              <p:nvSpPr>
                <p:cNvPr id="3294" name="Rectangle 70"/>
                <p:cNvSpPr>
                  <a:spLocks noChangeArrowheads="1"/>
                </p:cNvSpPr>
                <p:nvPr/>
              </p:nvSpPr>
              <p:spPr bwMode="auto">
                <a:xfrm>
                  <a:off x="3988" y="1180"/>
                  <a:ext cx="1291" cy="2363"/>
                </a:xfrm>
                <a:prstGeom prst="rect">
                  <a:avLst/>
                </a:prstGeom>
                <a:solidFill>
                  <a:srgbClr val="8C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5" name="Rectangle 71"/>
                <p:cNvSpPr>
                  <a:spLocks noChangeArrowheads="1"/>
                </p:cNvSpPr>
                <p:nvPr/>
              </p:nvSpPr>
              <p:spPr bwMode="auto">
                <a:xfrm>
                  <a:off x="3988" y="1180"/>
                  <a:ext cx="1291" cy="2363"/>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078" name="Group 78"/>
            <p:cNvGrpSpPr>
              <a:grpSpLocks/>
            </p:cNvGrpSpPr>
            <p:nvPr/>
          </p:nvGrpSpPr>
          <p:grpSpPr bwMode="auto">
            <a:xfrm>
              <a:off x="6508750" y="2120900"/>
              <a:ext cx="1782763" cy="2509838"/>
              <a:chOff x="4100" y="1336"/>
              <a:chExt cx="1123" cy="1581"/>
            </a:xfrm>
          </p:grpSpPr>
          <p:sp>
            <p:nvSpPr>
              <p:cNvPr id="3288" name="Rectangle 74"/>
              <p:cNvSpPr>
                <a:spLocks noChangeArrowheads="1"/>
              </p:cNvSpPr>
              <p:nvPr/>
            </p:nvSpPr>
            <p:spPr bwMode="auto">
              <a:xfrm>
                <a:off x="4100" y="1336"/>
                <a:ext cx="1123" cy="1581"/>
              </a:xfrm>
              <a:prstGeom prst="rect">
                <a:avLst/>
              </a:prstGeom>
              <a:solidFill>
                <a:srgbClr val="C8F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89" name="Group 77"/>
              <p:cNvGrpSpPr>
                <a:grpSpLocks/>
              </p:cNvGrpSpPr>
              <p:nvPr/>
            </p:nvGrpSpPr>
            <p:grpSpPr bwMode="auto">
              <a:xfrm>
                <a:off x="4100" y="1336"/>
                <a:ext cx="1123" cy="1581"/>
                <a:chOff x="4100" y="1336"/>
                <a:chExt cx="1123" cy="1581"/>
              </a:xfrm>
            </p:grpSpPr>
            <p:sp>
              <p:nvSpPr>
                <p:cNvPr id="3290" name="Rectangle 75"/>
                <p:cNvSpPr>
                  <a:spLocks noChangeArrowheads="1"/>
                </p:cNvSpPr>
                <p:nvPr/>
              </p:nvSpPr>
              <p:spPr bwMode="auto">
                <a:xfrm>
                  <a:off x="4100" y="1336"/>
                  <a:ext cx="1123" cy="1581"/>
                </a:xfrm>
                <a:prstGeom prst="rect">
                  <a:avLst/>
                </a:prstGeom>
                <a:solidFill>
                  <a:srgbClr val="C8F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1" name="Rectangle 76"/>
                <p:cNvSpPr>
                  <a:spLocks noChangeArrowheads="1"/>
                </p:cNvSpPr>
                <p:nvPr/>
              </p:nvSpPr>
              <p:spPr bwMode="auto">
                <a:xfrm>
                  <a:off x="4100" y="1336"/>
                  <a:ext cx="1123" cy="1581"/>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079" name="Group 83"/>
            <p:cNvGrpSpPr>
              <a:grpSpLocks/>
            </p:cNvGrpSpPr>
            <p:nvPr/>
          </p:nvGrpSpPr>
          <p:grpSpPr bwMode="auto">
            <a:xfrm>
              <a:off x="6688138" y="2370138"/>
              <a:ext cx="1423988" cy="496888"/>
              <a:chOff x="4213" y="1493"/>
              <a:chExt cx="897" cy="313"/>
            </a:xfrm>
          </p:grpSpPr>
          <p:sp>
            <p:nvSpPr>
              <p:cNvPr id="3284" name="Rectangle 79"/>
              <p:cNvSpPr>
                <a:spLocks noChangeArrowheads="1"/>
              </p:cNvSpPr>
              <p:nvPr/>
            </p:nvSpPr>
            <p:spPr bwMode="auto">
              <a:xfrm>
                <a:off x="4213" y="1493"/>
                <a:ext cx="897" cy="313"/>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85" name="Group 82"/>
              <p:cNvGrpSpPr>
                <a:grpSpLocks/>
              </p:cNvGrpSpPr>
              <p:nvPr/>
            </p:nvGrpSpPr>
            <p:grpSpPr bwMode="auto">
              <a:xfrm>
                <a:off x="4213" y="1493"/>
                <a:ext cx="897" cy="313"/>
                <a:chOff x="4213" y="1493"/>
                <a:chExt cx="897" cy="313"/>
              </a:xfrm>
            </p:grpSpPr>
            <p:sp>
              <p:nvSpPr>
                <p:cNvPr id="3286" name="Rectangle 80"/>
                <p:cNvSpPr>
                  <a:spLocks noChangeArrowheads="1"/>
                </p:cNvSpPr>
                <p:nvPr/>
              </p:nvSpPr>
              <p:spPr bwMode="auto">
                <a:xfrm>
                  <a:off x="4213" y="1493"/>
                  <a:ext cx="897" cy="313"/>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7" name="Rectangle 81"/>
                <p:cNvSpPr>
                  <a:spLocks noChangeArrowheads="1"/>
                </p:cNvSpPr>
                <p:nvPr/>
              </p:nvSpPr>
              <p:spPr bwMode="auto">
                <a:xfrm>
                  <a:off x="4213" y="1493"/>
                  <a:ext cx="897" cy="313"/>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080" name="Group 88"/>
            <p:cNvGrpSpPr>
              <a:grpSpLocks/>
            </p:cNvGrpSpPr>
            <p:nvPr/>
          </p:nvGrpSpPr>
          <p:grpSpPr bwMode="auto">
            <a:xfrm>
              <a:off x="6688138" y="2949575"/>
              <a:ext cx="1423988" cy="412750"/>
              <a:chOff x="4213" y="1858"/>
              <a:chExt cx="897" cy="260"/>
            </a:xfrm>
          </p:grpSpPr>
          <p:sp>
            <p:nvSpPr>
              <p:cNvPr id="3280" name="Rectangle 84"/>
              <p:cNvSpPr>
                <a:spLocks noChangeArrowheads="1"/>
              </p:cNvSpPr>
              <p:nvPr/>
            </p:nvSpPr>
            <p:spPr bwMode="auto">
              <a:xfrm>
                <a:off x="4213" y="1858"/>
                <a:ext cx="897" cy="260"/>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81" name="Group 87"/>
              <p:cNvGrpSpPr>
                <a:grpSpLocks/>
              </p:cNvGrpSpPr>
              <p:nvPr/>
            </p:nvGrpSpPr>
            <p:grpSpPr bwMode="auto">
              <a:xfrm>
                <a:off x="4213" y="1858"/>
                <a:ext cx="897" cy="260"/>
                <a:chOff x="4213" y="1858"/>
                <a:chExt cx="897" cy="260"/>
              </a:xfrm>
            </p:grpSpPr>
            <p:sp>
              <p:nvSpPr>
                <p:cNvPr id="3282" name="Rectangle 85"/>
                <p:cNvSpPr>
                  <a:spLocks noChangeArrowheads="1"/>
                </p:cNvSpPr>
                <p:nvPr/>
              </p:nvSpPr>
              <p:spPr bwMode="auto">
                <a:xfrm>
                  <a:off x="4213" y="1858"/>
                  <a:ext cx="897" cy="260"/>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3" name="Rectangle 86"/>
                <p:cNvSpPr>
                  <a:spLocks noChangeArrowheads="1"/>
                </p:cNvSpPr>
                <p:nvPr/>
              </p:nvSpPr>
              <p:spPr bwMode="auto">
                <a:xfrm>
                  <a:off x="4213" y="1858"/>
                  <a:ext cx="897" cy="260"/>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3081" name="Rectangle 89"/>
            <p:cNvSpPr>
              <a:spLocks noChangeArrowheads="1"/>
            </p:cNvSpPr>
            <p:nvPr/>
          </p:nvSpPr>
          <p:spPr bwMode="auto">
            <a:xfrm>
              <a:off x="6618288" y="1273175"/>
              <a:ext cx="504825"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HTTP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2" name="Rectangle 90"/>
            <p:cNvSpPr>
              <a:spLocks noChangeArrowheads="1"/>
            </p:cNvSpPr>
            <p:nvPr/>
          </p:nvSpPr>
          <p:spPr bwMode="auto">
            <a:xfrm>
              <a:off x="6707188" y="1466850"/>
              <a:ext cx="12065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SOAP Envelope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3" name="Rectangle 91"/>
            <p:cNvSpPr>
              <a:spLocks noChangeArrowheads="1"/>
            </p:cNvSpPr>
            <p:nvPr/>
          </p:nvSpPr>
          <p:spPr bwMode="auto">
            <a:xfrm>
              <a:off x="6797675" y="1687513"/>
              <a:ext cx="104775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SOAP Header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4" name="Rectangle 92"/>
            <p:cNvSpPr>
              <a:spLocks noChangeArrowheads="1"/>
            </p:cNvSpPr>
            <p:nvPr/>
          </p:nvSpPr>
          <p:spPr bwMode="auto">
            <a:xfrm>
              <a:off x="6886575" y="1935163"/>
              <a:ext cx="66675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Security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5" name="Rectangle 93"/>
            <p:cNvSpPr>
              <a:spLocks noChangeArrowheads="1"/>
            </p:cNvSpPr>
            <p:nvPr/>
          </p:nvSpPr>
          <p:spPr bwMode="auto">
            <a:xfrm>
              <a:off x="6975475" y="2182813"/>
              <a:ext cx="76676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Assertion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6" name="Rectangle 94"/>
            <p:cNvSpPr>
              <a:spLocks noChangeArrowheads="1"/>
            </p:cNvSpPr>
            <p:nvPr/>
          </p:nvSpPr>
          <p:spPr bwMode="auto">
            <a:xfrm>
              <a:off x="6975475" y="3011488"/>
              <a:ext cx="6985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Attribute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7" name="Rectangle 95"/>
            <p:cNvSpPr>
              <a:spLocks noChangeArrowheads="1"/>
            </p:cNvSpPr>
            <p:nvPr/>
          </p:nvSpPr>
          <p:spPr bwMode="auto">
            <a:xfrm>
              <a:off x="6975475" y="3176588"/>
              <a:ext cx="8001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Statement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8" name="Rectangle 96"/>
            <p:cNvSpPr>
              <a:spLocks noChangeArrowheads="1"/>
            </p:cNvSpPr>
            <p:nvPr/>
          </p:nvSpPr>
          <p:spPr bwMode="auto">
            <a:xfrm>
              <a:off x="6951663" y="5961063"/>
              <a:ext cx="9144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SOAP Body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9" name="Rectangle 97"/>
            <p:cNvSpPr>
              <a:spLocks noChangeArrowheads="1"/>
            </p:cNvSpPr>
            <p:nvPr/>
          </p:nvSpPr>
          <p:spPr bwMode="auto">
            <a:xfrm>
              <a:off x="6975475" y="2432050"/>
              <a:ext cx="1127125"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Authentication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0" name="Rectangle 98"/>
            <p:cNvSpPr>
              <a:spLocks noChangeArrowheads="1"/>
            </p:cNvSpPr>
            <p:nvPr/>
          </p:nvSpPr>
          <p:spPr bwMode="auto">
            <a:xfrm>
              <a:off x="6975475" y="2597150"/>
              <a:ext cx="8001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Statement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091" name="Group 103"/>
            <p:cNvGrpSpPr>
              <a:grpSpLocks/>
            </p:cNvGrpSpPr>
            <p:nvPr/>
          </p:nvGrpSpPr>
          <p:grpSpPr bwMode="auto">
            <a:xfrm>
              <a:off x="6688138" y="3444875"/>
              <a:ext cx="1423988" cy="579438"/>
              <a:chOff x="4213" y="2170"/>
              <a:chExt cx="897" cy="365"/>
            </a:xfrm>
          </p:grpSpPr>
          <p:sp>
            <p:nvSpPr>
              <p:cNvPr id="3276" name="Rectangle 99"/>
              <p:cNvSpPr>
                <a:spLocks noChangeArrowheads="1"/>
              </p:cNvSpPr>
              <p:nvPr/>
            </p:nvSpPr>
            <p:spPr bwMode="auto">
              <a:xfrm>
                <a:off x="4213" y="2170"/>
                <a:ext cx="897" cy="365"/>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77" name="Group 102"/>
              <p:cNvGrpSpPr>
                <a:grpSpLocks/>
              </p:cNvGrpSpPr>
              <p:nvPr/>
            </p:nvGrpSpPr>
            <p:grpSpPr bwMode="auto">
              <a:xfrm>
                <a:off x="4213" y="2170"/>
                <a:ext cx="897" cy="365"/>
                <a:chOff x="4213" y="2170"/>
                <a:chExt cx="897" cy="365"/>
              </a:xfrm>
            </p:grpSpPr>
            <p:sp>
              <p:nvSpPr>
                <p:cNvPr id="3278" name="Rectangle 100"/>
                <p:cNvSpPr>
                  <a:spLocks noChangeArrowheads="1"/>
                </p:cNvSpPr>
                <p:nvPr/>
              </p:nvSpPr>
              <p:spPr bwMode="auto">
                <a:xfrm>
                  <a:off x="4213" y="2170"/>
                  <a:ext cx="897" cy="365"/>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9" name="Rectangle 101"/>
                <p:cNvSpPr>
                  <a:spLocks noChangeArrowheads="1"/>
                </p:cNvSpPr>
                <p:nvPr/>
              </p:nvSpPr>
              <p:spPr bwMode="auto">
                <a:xfrm>
                  <a:off x="4213" y="2170"/>
                  <a:ext cx="897" cy="365"/>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3092" name="Rectangle 104"/>
            <p:cNvSpPr>
              <a:spLocks noChangeArrowheads="1"/>
            </p:cNvSpPr>
            <p:nvPr/>
          </p:nvSpPr>
          <p:spPr bwMode="auto">
            <a:xfrm>
              <a:off x="6975475" y="3506788"/>
              <a:ext cx="10414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Authorization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3" name="Rectangle 105"/>
            <p:cNvSpPr>
              <a:spLocks noChangeArrowheads="1"/>
            </p:cNvSpPr>
            <p:nvPr/>
          </p:nvSpPr>
          <p:spPr bwMode="auto">
            <a:xfrm>
              <a:off x="6975475" y="3673475"/>
              <a:ext cx="6985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Decision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4" name="Rectangle 106"/>
            <p:cNvSpPr>
              <a:spLocks noChangeArrowheads="1"/>
            </p:cNvSpPr>
            <p:nvPr/>
          </p:nvSpPr>
          <p:spPr bwMode="auto">
            <a:xfrm>
              <a:off x="6975475" y="3838575"/>
              <a:ext cx="8001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Statement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095" name="Group 109"/>
            <p:cNvGrpSpPr>
              <a:grpSpLocks/>
            </p:cNvGrpSpPr>
            <p:nvPr/>
          </p:nvGrpSpPr>
          <p:grpSpPr bwMode="auto">
            <a:xfrm>
              <a:off x="6505575" y="4714875"/>
              <a:ext cx="1784350" cy="827088"/>
              <a:chOff x="4098" y="2970"/>
              <a:chExt cx="1124" cy="521"/>
            </a:xfrm>
          </p:grpSpPr>
          <p:sp>
            <p:nvSpPr>
              <p:cNvPr id="3274" name="Rectangle 107"/>
              <p:cNvSpPr>
                <a:spLocks noChangeArrowheads="1"/>
              </p:cNvSpPr>
              <p:nvPr/>
            </p:nvSpPr>
            <p:spPr bwMode="auto">
              <a:xfrm>
                <a:off x="4098" y="2970"/>
                <a:ext cx="1124" cy="521"/>
              </a:xfrm>
              <a:prstGeom prst="rect">
                <a:avLst/>
              </a:prstGeom>
              <a:solidFill>
                <a:srgbClr val="C8F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5" name="Rectangle 108"/>
              <p:cNvSpPr>
                <a:spLocks noChangeArrowheads="1"/>
              </p:cNvSpPr>
              <p:nvPr/>
            </p:nvSpPr>
            <p:spPr bwMode="auto">
              <a:xfrm>
                <a:off x="4098" y="2970"/>
                <a:ext cx="1124" cy="521"/>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096" name="Rectangle 110"/>
            <p:cNvSpPr>
              <a:spLocks noChangeArrowheads="1"/>
            </p:cNvSpPr>
            <p:nvPr/>
          </p:nvSpPr>
          <p:spPr bwMode="auto">
            <a:xfrm>
              <a:off x="6684963" y="4803775"/>
              <a:ext cx="140335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Security Signature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097" name="Group 115"/>
            <p:cNvGrpSpPr>
              <a:grpSpLocks/>
            </p:cNvGrpSpPr>
            <p:nvPr/>
          </p:nvGrpSpPr>
          <p:grpSpPr bwMode="auto">
            <a:xfrm>
              <a:off x="6683375" y="4962525"/>
              <a:ext cx="1338263" cy="496888"/>
              <a:chOff x="4210" y="3126"/>
              <a:chExt cx="843" cy="313"/>
            </a:xfrm>
          </p:grpSpPr>
          <p:sp>
            <p:nvSpPr>
              <p:cNvPr id="3270" name="Rectangle 111"/>
              <p:cNvSpPr>
                <a:spLocks noChangeArrowheads="1"/>
              </p:cNvSpPr>
              <p:nvPr/>
            </p:nvSpPr>
            <p:spPr bwMode="auto">
              <a:xfrm>
                <a:off x="4210" y="3126"/>
                <a:ext cx="843" cy="313"/>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71" name="Group 114"/>
              <p:cNvGrpSpPr>
                <a:grpSpLocks/>
              </p:cNvGrpSpPr>
              <p:nvPr/>
            </p:nvGrpSpPr>
            <p:grpSpPr bwMode="auto">
              <a:xfrm>
                <a:off x="4210" y="3126"/>
                <a:ext cx="843" cy="313"/>
                <a:chOff x="4210" y="3126"/>
                <a:chExt cx="843" cy="313"/>
              </a:xfrm>
            </p:grpSpPr>
            <p:sp>
              <p:nvSpPr>
                <p:cNvPr id="3272" name="Rectangle 112"/>
                <p:cNvSpPr>
                  <a:spLocks noChangeArrowheads="1"/>
                </p:cNvSpPr>
                <p:nvPr/>
              </p:nvSpPr>
              <p:spPr bwMode="auto">
                <a:xfrm>
                  <a:off x="4210" y="3126"/>
                  <a:ext cx="843" cy="313"/>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3" name="Rectangle 113"/>
                <p:cNvSpPr>
                  <a:spLocks noChangeArrowheads="1"/>
                </p:cNvSpPr>
                <p:nvPr/>
              </p:nvSpPr>
              <p:spPr bwMode="auto">
                <a:xfrm>
                  <a:off x="4210" y="3126"/>
                  <a:ext cx="843" cy="313"/>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3098" name="Rectangle 116"/>
            <p:cNvSpPr>
              <a:spLocks noChangeArrowheads="1"/>
            </p:cNvSpPr>
            <p:nvPr/>
          </p:nvSpPr>
          <p:spPr bwMode="auto">
            <a:xfrm>
              <a:off x="6773863" y="5051425"/>
              <a:ext cx="11922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Security Token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9" name="Rectangle 117"/>
            <p:cNvSpPr>
              <a:spLocks noChangeArrowheads="1"/>
            </p:cNvSpPr>
            <p:nvPr/>
          </p:nvSpPr>
          <p:spPr bwMode="auto">
            <a:xfrm>
              <a:off x="6773863" y="5216525"/>
              <a:ext cx="8001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Reference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100" name="Group 122"/>
            <p:cNvGrpSpPr>
              <a:grpSpLocks/>
            </p:cNvGrpSpPr>
            <p:nvPr/>
          </p:nvGrpSpPr>
          <p:grpSpPr bwMode="auto">
            <a:xfrm>
              <a:off x="6683375" y="4135438"/>
              <a:ext cx="1425575" cy="412750"/>
              <a:chOff x="4210" y="2605"/>
              <a:chExt cx="898" cy="260"/>
            </a:xfrm>
          </p:grpSpPr>
          <p:sp>
            <p:nvSpPr>
              <p:cNvPr id="3266" name="Rectangle 118"/>
              <p:cNvSpPr>
                <a:spLocks noChangeArrowheads="1"/>
              </p:cNvSpPr>
              <p:nvPr/>
            </p:nvSpPr>
            <p:spPr bwMode="auto">
              <a:xfrm>
                <a:off x="4210" y="2605"/>
                <a:ext cx="898" cy="260"/>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67" name="Group 121"/>
              <p:cNvGrpSpPr>
                <a:grpSpLocks/>
              </p:cNvGrpSpPr>
              <p:nvPr/>
            </p:nvGrpSpPr>
            <p:grpSpPr bwMode="auto">
              <a:xfrm>
                <a:off x="4210" y="2605"/>
                <a:ext cx="898" cy="260"/>
                <a:chOff x="4210" y="2605"/>
                <a:chExt cx="898" cy="260"/>
              </a:xfrm>
            </p:grpSpPr>
            <p:sp>
              <p:nvSpPr>
                <p:cNvPr id="3268" name="Rectangle 119"/>
                <p:cNvSpPr>
                  <a:spLocks noChangeArrowheads="1"/>
                </p:cNvSpPr>
                <p:nvPr/>
              </p:nvSpPr>
              <p:spPr bwMode="auto">
                <a:xfrm>
                  <a:off x="4210" y="2605"/>
                  <a:ext cx="898" cy="260"/>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9" name="Rectangle 120"/>
                <p:cNvSpPr>
                  <a:spLocks noChangeArrowheads="1"/>
                </p:cNvSpPr>
                <p:nvPr/>
              </p:nvSpPr>
              <p:spPr bwMode="auto">
                <a:xfrm>
                  <a:off x="4210" y="2605"/>
                  <a:ext cx="898" cy="260"/>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3101" name="Rectangle 123"/>
            <p:cNvSpPr>
              <a:spLocks noChangeArrowheads="1"/>
            </p:cNvSpPr>
            <p:nvPr/>
          </p:nvSpPr>
          <p:spPr bwMode="auto">
            <a:xfrm>
              <a:off x="6951663" y="4224338"/>
              <a:ext cx="808038"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Assertion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2" name="Rectangle 124"/>
            <p:cNvSpPr>
              <a:spLocks noChangeArrowheads="1"/>
            </p:cNvSpPr>
            <p:nvPr/>
          </p:nvSpPr>
          <p:spPr bwMode="auto">
            <a:xfrm>
              <a:off x="6951663" y="4389438"/>
              <a:ext cx="76676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Signature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3" name="Rectangle 125"/>
            <p:cNvSpPr>
              <a:spLocks noChangeArrowheads="1"/>
            </p:cNvSpPr>
            <p:nvPr/>
          </p:nvSpPr>
          <p:spPr bwMode="auto">
            <a:xfrm>
              <a:off x="5795963" y="1211263"/>
              <a:ext cx="3119438" cy="4467225"/>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4" name="Rectangle 126"/>
            <p:cNvSpPr>
              <a:spLocks noChangeArrowheads="1"/>
            </p:cNvSpPr>
            <p:nvPr/>
          </p:nvSpPr>
          <p:spPr bwMode="auto">
            <a:xfrm>
              <a:off x="5795963" y="1211263"/>
              <a:ext cx="3119438" cy="4467225"/>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5" name="Rectangle 127"/>
            <p:cNvSpPr>
              <a:spLocks noChangeArrowheads="1"/>
            </p:cNvSpPr>
            <p:nvPr/>
          </p:nvSpPr>
          <p:spPr bwMode="auto">
            <a:xfrm>
              <a:off x="5795963" y="1211263"/>
              <a:ext cx="3119438" cy="4467225"/>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6" name="Rectangle 128"/>
            <p:cNvSpPr>
              <a:spLocks noChangeArrowheads="1"/>
            </p:cNvSpPr>
            <p:nvPr/>
          </p:nvSpPr>
          <p:spPr bwMode="auto">
            <a:xfrm>
              <a:off x="5795963" y="1211263"/>
              <a:ext cx="3119438" cy="4467225"/>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7" name="Rectangle 129"/>
            <p:cNvSpPr>
              <a:spLocks noChangeArrowheads="1"/>
            </p:cNvSpPr>
            <p:nvPr/>
          </p:nvSpPr>
          <p:spPr bwMode="auto">
            <a:xfrm>
              <a:off x="5973763" y="1458913"/>
              <a:ext cx="2763838" cy="405288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8" name="Rectangle 130"/>
            <p:cNvSpPr>
              <a:spLocks noChangeArrowheads="1"/>
            </p:cNvSpPr>
            <p:nvPr/>
          </p:nvSpPr>
          <p:spPr bwMode="auto">
            <a:xfrm>
              <a:off x="5973763" y="1458913"/>
              <a:ext cx="2763838" cy="4052888"/>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9" name="Rectangle 131"/>
            <p:cNvSpPr>
              <a:spLocks noChangeArrowheads="1"/>
            </p:cNvSpPr>
            <p:nvPr/>
          </p:nvSpPr>
          <p:spPr bwMode="auto">
            <a:xfrm>
              <a:off x="5973763" y="1458913"/>
              <a:ext cx="2763838" cy="405288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0" name="Rectangle 132"/>
            <p:cNvSpPr>
              <a:spLocks noChangeArrowheads="1"/>
            </p:cNvSpPr>
            <p:nvPr/>
          </p:nvSpPr>
          <p:spPr bwMode="auto">
            <a:xfrm>
              <a:off x="5973763" y="1458913"/>
              <a:ext cx="2763838" cy="4052888"/>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1" name="Rectangle 133"/>
            <p:cNvSpPr>
              <a:spLocks noChangeArrowheads="1"/>
            </p:cNvSpPr>
            <p:nvPr/>
          </p:nvSpPr>
          <p:spPr bwMode="auto">
            <a:xfrm>
              <a:off x="6153150" y="1625600"/>
              <a:ext cx="2405063" cy="3141663"/>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2" name="Rectangle 134"/>
            <p:cNvSpPr>
              <a:spLocks noChangeArrowheads="1"/>
            </p:cNvSpPr>
            <p:nvPr/>
          </p:nvSpPr>
          <p:spPr bwMode="auto">
            <a:xfrm>
              <a:off x="6153150" y="1625600"/>
              <a:ext cx="2405063" cy="3141663"/>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3" name="Rectangle 135"/>
            <p:cNvSpPr>
              <a:spLocks noChangeArrowheads="1"/>
            </p:cNvSpPr>
            <p:nvPr/>
          </p:nvSpPr>
          <p:spPr bwMode="auto">
            <a:xfrm>
              <a:off x="6153150" y="1625600"/>
              <a:ext cx="2405063" cy="3141663"/>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4" name="Rectangle 136"/>
            <p:cNvSpPr>
              <a:spLocks noChangeArrowheads="1"/>
            </p:cNvSpPr>
            <p:nvPr/>
          </p:nvSpPr>
          <p:spPr bwMode="auto">
            <a:xfrm>
              <a:off x="6153150" y="1625600"/>
              <a:ext cx="2405063" cy="3141663"/>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5" name="Rectangle 137"/>
            <p:cNvSpPr>
              <a:spLocks noChangeArrowheads="1"/>
            </p:cNvSpPr>
            <p:nvPr/>
          </p:nvSpPr>
          <p:spPr bwMode="auto">
            <a:xfrm>
              <a:off x="6153150" y="4933950"/>
              <a:ext cx="2405063" cy="41275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6" name="Rectangle 138"/>
            <p:cNvSpPr>
              <a:spLocks noChangeArrowheads="1"/>
            </p:cNvSpPr>
            <p:nvPr/>
          </p:nvSpPr>
          <p:spPr bwMode="auto">
            <a:xfrm>
              <a:off x="6153150" y="4933950"/>
              <a:ext cx="2405063" cy="412750"/>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7" name="Rectangle 139"/>
            <p:cNvSpPr>
              <a:spLocks noChangeArrowheads="1"/>
            </p:cNvSpPr>
            <p:nvPr/>
          </p:nvSpPr>
          <p:spPr bwMode="auto">
            <a:xfrm>
              <a:off x="6153150" y="4933950"/>
              <a:ext cx="2405063" cy="41275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8" name="Rectangle 140"/>
            <p:cNvSpPr>
              <a:spLocks noChangeArrowheads="1"/>
            </p:cNvSpPr>
            <p:nvPr/>
          </p:nvSpPr>
          <p:spPr bwMode="auto">
            <a:xfrm>
              <a:off x="6153150" y="4933950"/>
              <a:ext cx="2405063" cy="412750"/>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9" name="Rectangle 141"/>
            <p:cNvSpPr>
              <a:spLocks noChangeArrowheads="1"/>
            </p:cNvSpPr>
            <p:nvPr/>
          </p:nvSpPr>
          <p:spPr bwMode="auto">
            <a:xfrm>
              <a:off x="6330950" y="1873250"/>
              <a:ext cx="2049463" cy="2728913"/>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0" name="Rectangle 142"/>
            <p:cNvSpPr>
              <a:spLocks noChangeArrowheads="1"/>
            </p:cNvSpPr>
            <p:nvPr/>
          </p:nvSpPr>
          <p:spPr bwMode="auto">
            <a:xfrm>
              <a:off x="6330950" y="1873250"/>
              <a:ext cx="2049463" cy="2728913"/>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1" name="Rectangle 143"/>
            <p:cNvSpPr>
              <a:spLocks noChangeArrowheads="1"/>
            </p:cNvSpPr>
            <p:nvPr/>
          </p:nvSpPr>
          <p:spPr bwMode="auto">
            <a:xfrm>
              <a:off x="6330950" y="1873250"/>
              <a:ext cx="2049463" cy="2728913"/>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2" name="Rectangle 144"/>
            <p:cNvSpPr>
              <a:spLocks noChangeArrowheads="1"/>
            </p:cNvSpPr>
            <p:nvPr/>
          </p:nvSpPr>
          <p:spPr bwMode="auto">
            <a:xfrm>
              <a:off x="6330950" y="1873250"/>
              <a:ext cx="2049463" cy="2728913"/>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3" name="Rectangle 145"/>
            <p:cNvSpPr>
              <a:spLocks noChangeArrowheads="1"/>
            </p:cNvSpPr>
            <p:nvPr/>
          </p:nvSpPr>
          <p:spPr bwMode="auto">
            <a:xfrm>
              <a:off x="6508750" y="2120900"/>
              <a:ext cx="1782763" cy="1985963"/>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4" name="Rectangle 146"/>
            <p:cNvSpPr>
              <a:spLocks noChangeArrowheads="1"/>
            </p:cNvSpPr>
            <p:nvPr/>
          </p:nvSpPr>
          <p:spPr bwMode="auto">
            <a:xfrm>
              <a:off x="6508750" y="2120900"/>
              <a:ext cx="1782763" cy="1985963"/>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5" name="Rectangle 147"/>
            <p:cNvSpPr>
              <a:spLocks noChangeArrowheads="1"/>
            </p:cNvSpPr>
            <p:nvPr/>
          </p:nvSpPr>
          <p:spPr bwMode="auto">
            <a:xfrm>
              <a:off x="6508750" y="2120900"/>
              <a:ext cx="1782763" cy="1985963"/>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6" name="Rectangle 148"/>
            <p:cNvSpPr>
              <a:spLocks noChangeArrowheads="1"/>
            </p:cNvSpPr>
            <p:nvPr/>
          </p:nvSpPr>
          <p:spPr bwMode="auto">
            <a:xfrm>
              <a:off x="6508750" y="2120900"/>
              <a:ext cx="1782763" cy="1985963"/>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7" name="Rectangle 149"/>
            <p:cNvSpPr>
              <a:spLocks noChangeArrowheads="1"/>
            </p:cNvSpPr>
            <p:nvPr/>
          </p:nvSpPr>
          <p:spPr bwMode="auto">
            <a:xfrm>
              <a:off x="6508750" y="4187825"/>
              <a:ext cx="1782763" cy="33178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8" name="Rectangle 150"/>
            <p:cNvSpPr>
              <a:spLocks noChangeArrowheads="1"/>
            </p:cNvSpPr>
            <p:nvPr/>
          </p:nvSpPr>
          <p:spPr bwMode="auto">
            <a:xfrm>
              <a:off x="6508750" y="4187825"/>
              <a:ext cx="1782763" cy="331788"/>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9" name="Rectangle 151"/>
            <p:cNvSpPr>
              <a:spLocks noChangeArrowheads="1"/>
            </p:cNvSpPr>
            <p:nvPr/>
          </p:nvSpPr>
          <p:spPr bwMode="auto">
            <a:xfrm>
              <a:off x="6508750" y="4187825"/>
              <a:ext cx="1782763" cy="33178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0" name="Rectangle 152"/>
            <p:cNvSpPr>
              <a:spLocks noChangeArrowheads="1"/>
            </p:cNvSpPr>
            <p:nvPr/>
          </p:nvSpPr>
          <p:spPr bwMode="auto">
            <a:xfrm>
              <a:off x="6508750" y="4187825"/>
              <a:ext cx="1782763" cy="331788"/>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1" name="Rectangle 153"/>
            <p:cNvSpPr>
              <a:spLocks noChangeArrowheads="1"/>
            </p:cNvSpPr>
            <p:nvPr/>
          </p:nvSpPr>
          <p:spPr bwMode="auto">
            <a:xfrm>
              <a:off x="6688138" y="2370138"/>
              <a:ext cx="1423988" cy="49688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2" name="Rectangle 154"/>
            <p:cNvSpPr>
              <a:spLocks noChangeArrowheads="1"/>
            </p:cNvSpPr>
            <p:nvPr/>
          </p:nvSpPr>
          <p:spPr bwMode="auto">
            <a:xfrm>
              <a:off x="6688138" y="2370138"/>
              <a:ext cx="1423988" cy="496888"/>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3" name="Rectangle 155"/>
            <p:cNvSpPr>
              <a:spLocks noChangeArrowheads="1"/>
            </p:cNvSpPr>
            <p:nvPr/>
          </p:nvSpPr>
          <p:spPr bwMode="auto">
            <a:xfrm>
              <a:off x="6688138" y="2370138"/>
              <a:ext cx="1423988" cy="49688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4" name="Rectangle 156"/>
            <p:cNvSpPr>
              <a:spLocks noChangeArrowheads="1"/>
            </p:cNvSpPr>
            <p:nvPr/>
          </p:nvSpPr>
          <p:spPr bwMode="auto">
            <a:xfrm>
              <a:off x="6688138" y="2370138"/>
              <a:ext cx="1423988" cy="496888"/>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5" name="Rectangle 157"/>
            <p:cNvSpPr>
              <a:spLocks noChangeArrowheads="1"/>
            </p:cNvSpPr>
            <p:nvPr/>
          </p:nvSpPr>
          <p:spPr bwMode="auto">
            <a:xfrm>
              <a:off x="6688138" y="2949575"/>
              <a:ext cx="1423988" cy="41275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6" name="Rectangle 158"/>
            <p:cNvSpPr>
              <a:spLocks noChangeArrowheads="1"/>
            </p:cNvSpPr>
            <p:nvPr/>
          </p:nvSpPr>
          <p:spPr bwMode="auto">
            <a:xfrm>
              <a:off x="6688138" y="2949575"/>
              <a:ext cx="1423988" cy="412750"/>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7" name="Rectangle 159"/>
            <p:cNvSpPr>
              <a:spLocks noChangeArrowheads="1"/>
            </p:cNvSpPr>
            <p:nvPr/>
          </p:nvSpPr>
          <p:spPr bwMode="auto">
            <a:xfrm>
              <a:off x="6688138" y="2949575"/>
              <a:ext cx="1423988" cy="41275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8" name="Rectangle 160"/>
            <p:cNvSpPr>
              <a:spLocks noChangeArrowheads="1"/>
            </p:cNvSpPr>
            <p:nvPr/>
          </p:nvSpPr>
          <p:spPr bwMode="auto">
            <a:xfrm>
              <a:off x="6688138" y="2949575"/>
              <a:ext cx="1423988" cy="412750"/>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9" name="Rectangle 161"/>
            <p:cNvSpPr>
              <a:spLocks noChangeArrowheads="1"/>
            </p:cNvSpPr>
            <p:nvPr/>
          </p:nvSpPr>
          <p:spPr bwMode="auto">
            <a:xfrm>
              <a:off x="6618288" y="1273175"/>
              <a:ext cx="504825"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HTTP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40" name="Rectangle 162"/>
            <p:cNvSpPr>
              <a:spLocks noChangeArrowheads="1"/>
            </p:cNvSpPr>
            <p:nvPr/>
          </p:nvSpPr>
          <p:spPr bwMode="auto">
            <a:xfrm>
              <a:off x="6707188" y="1466850"/>
              <a:ext cx="12065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SOAP Envelope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41" name="Rectangle 163"/>
            <p:cNvSpPr>
              <a:spLocks noChangeArrowheads="1"/>
            </p:cNvSpPr>
            <p:nvPr/>
          </p:nvSpPr>
          <p:spPr bwMode="auto">
            <a:xfrm>
              <a:off x="6797675" y="1687513"/>
              <a:ext cx="104775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SOAP Header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42" name="Rectangle 164"/>
            <p:cNvSpPr>
              <a:spLocks noChangeArrowheads="1"/>
            </p:cNvSpPr>
            <p:nvPr/>
          </p:nvSpPr>
          <p:spPr bwMode="auto">
            <a:xfrm>
              <a:off x="6529388" y="4324350"/>
              <a:ext cx="183991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SecurityTokenReference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43" name="Rectangle 165"/>
            <p:cNvSpPr>
              <a:spLocks noChangeArrowheads="1"/>
            </p:cNvSpPr>
            <p:nvPr/>
          </p:nvSpPr>
          <p:spPr bwMode="auto">
            <a:xfrm>
              <a:off x="6886575" y="1935163"/>
              <a:ext cx="66675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Security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44" name="Rectangle 166"/>
            <p:cNvSpPr>
              <a:spLocks noChangeArrowheads="1"/>
            </p:cNvSpPr>
            <p:nvPr/>
          </p:nvSpPr>
          <p:spPr bwMode="auto">
            <a:xfrm>
              <a:off x="6975475" y="2182813"/>
              <a:ext cx="766763"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Assertion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45" name="Rectangle 167"/>
            <p:cNvSpPr>
              <a:spLocks noChangeArrowheads="1"/>
            </p:cNvSpPr>
            <p:nvPr/>
          </p:nvSpPr>
          <p:spPr bwMode="auto">
            <a:xfrm>
              <a:off x="6975475" y="3011488"/>
              <a:ext cx="6985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Attribute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46" name="Rectangle 168"/>
            <p:cNvSpPr>
              <a:spLocks noChangeArrowheads="1"/>
            </p:cNvSpPr>
            <p:nvPr/>
          </p:nvSpPr>
          <p:spPr bwMode="auto">
            <a:xfrm>
              <a:off x="6975475" y="3176588"/>
              <a:ext cx="8001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Statement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47" name="Rectangle 169"/>
            <p:cNvSpPr>
              <a:spLocks noChangeArrowheads="1"/>
            </p:cNvSpPr>
            <p:nvPr/>
          </p:nvSpPr>
          <p:spPr bwMode="auto">
            <a:xfrm>
              <a:off x="6975475" y="5078413"/>
              <a:ext cx="9144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SOAP Body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48" name="Rectangle 170"/>
            <p:cNvSpPr>
              <a:spLocks noChangeArrowheads="1"/>
            </p:cNvSpPr>
            <p:nvPr/>
          </p:nvSpPr>
          <p:spPr bwMode="auto">
            <a:xfrm>
              <a:off x="6975475" y="2432050"/>
              <a:ext cx="1127125"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Authentication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49" name="Rectangle 171"/>
            <p:cNvSpPr>
              <a:spLocks noChangeArrowheads="1"/>
            </p:cNvSpPr>
            <p:nvPr/>
          </p:nvSpPr>
          <p:spPr bwMode="auto">
            <a:xfrm>
              <a:off x="6975475" y="2597150"/>
              <a:ext cx="8001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Statement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50" name="Rectangle 172"/>
            <p:cNvSpPr>
              <a:spLocks noChangeArrowheads="1"/>
            </p:cNvSpPr>
            <p:nvPr/>
          </p:nvSpPr>
          <p:spPr bwMode="auto">
            <a:xfrm>
              <a:off x="6688138" y="3444875"/>
              <a:ext cx="1423988" cy="57943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1" name="Rectangle 173"/>
            <p:cNvSpPr>
              <a:spLocks noChangeArrowheads="1"/>
            </p:cNvSpPr>
            <p:nvPr/>
          </p:nvSpPr>
          <p:spPr bwMode="auto">
            <a:xfrm>
              <a:off x="6688138" y="3444875"/>
              <a:ext cx="1423988" cy="579438"/>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2" name="Rectangle 174"/>
            <p:cNvSpPr>
              <a:spLocks noChangeArrowheads="1"/>
            </p:cNvSpPr>
            <p:nvPr/>
          </p:nvSpPr>
          <p:spPr bwMode="auto">
            <a:xfrm>
              <a:off x="6688138" y="3444875"/>
              <a:ext cx="1423988" cy="57943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3" name="Rectangle 175"/>
            <p:cNvSpPr>
              <a:spLocks noChangeArrowheads="1"/>
            </p:cNvSpPr>
            <p:nvPr/>
          </p:nvSpPr>
          <p:spPr bwMode="auto">
            <a:xfrm>
              <a:off x="6688138" y="3444875"/>
              <a:ext cx="1423988" cy="579438"/>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4" name="Rectangle 176"/>
            <p:cNvSpPr>
              <a:spLocks noChangeArrowheads="1"/>
            </p:cNvSpPr>
            <p:nvPr/>
          </p:nvSpPr>
          <p:spPr bwMode="auto">
            <a:xfrm>
              <a:off x="6975475" y="3506788"/>
              <a:ext cx="10414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Authorization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55" name="Rectangle 177"/>
            <p:cNvSpPr>
              <a:spLocks noChangeArrowheads="1"/>
            </p:cNvSpPr>
            <p:nvPr/>
          </p:nvSpPr>
          <p:spPr bwMode="auto">
            <a:xfrm>
              <a:off x="6975475" y="3673475"/>
              <a:ext cx="6985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Decision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56" name="Rectangle 178"/>
            <p:cNvSpPr>
              <a:spLocks noChangeArrowheads="1"/>
            </p:cNvSpPr>
            <p:nvPr/>
          </p:nvSpPr>
          <p:spPr bwMode="auto">
            <a:xfrm>
              <a:off x="6975475" y="3838575"/>
              <a:ext cx="8001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Statement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57" name="Rectangle 179"/>
            <p:cNvSpPr>
              <a:spLocks noChangeArrowheads="1"/>
            </p:cNvSpPr>
            <p:nvPr/>
          </p:nvSpPr>
          <p:spPr bwMode="auto">
            <a:xfrm>
              <a:off x="5795963" y="1211263"/>
              <a:ext cx="3119438" cy="5157788"/>
            </a:xfrm>
            <a:prstGeom prst="rect">
              <a:avLst/>
            </a:prstGeom>
            <a:solidFill>
              <a:srgbClr val="1E64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58" name="Group 182"/>
            <p:cNvGrpSpPr>
              <a:grpSpLocks/>
            </p:cNvGrpSpPr>
            <p:nvPr/>
          </p:nvGrpSpPr>
          <p:grpSpPr bwMode="auto">
            <a:xfrm>
              <a:off x="5795963" y="1211263"/>
              <a:ext cx="3119438" cy="5157788"/>
              <a:chOff x="3651" y="763"/>
              <a:chExt cx="1965" cy="3249"/>
            </a:xfrm>
          </p:grpSpPr>
          <p:sp>
            <p:nvSpPr>
              <p:cNvPr id="3264" name="Rectangle 180"/>
              <p:cNvSpPr>
                <a:spLocks noChangeArrowheads="1"/>
              </p:cNvSpPr>
              <p:nvPr/>
            </p:nvSpPr>
            <p:spPr bwMode="auto">
              <a:xfrm>
                <a:off x="3651" y="763"/>
                <a:ext cx="1965" cy="3249"/>
              </a:xfrm>
              <a:prstGeom prst="rect">
                <a:avLst/>
              </a:prstGeom>
              <a:solidFill>
                <a:srgbClr val="1E64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5" name="Rectangle 181"/>
              <p:cNvSpPr>
                <a:spLocks noChangeArrowheads="1"/>
              </p:cNvSpPr>
              <p:nvPr/>
            </p:nvSpPr>
            <p:spPr bwMode="auto">
              <a:xfrm>
                <a:off x="3651" y="763"/>
                <a:ext cx="1965" cy="3249"/>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59" name="Rectangle 183"/>
            <p:cNvSpPr>
              <a:spLocks noChangeArrowheads="1"/>
            </p:cNvSpPr>
            <p:nvPr/>
          </p:nvSpPr>
          <p:spPr bwMode="auto">
            <a:xfrm>
              <a:off x="5795963" y="1211263"/>
              <a:ext cx="3119438" cy="5157788"/>
            </a:xfrm>
            <a:prstGeom prst="rect">
              <a:avLst/>
            </a:prstGeom>
            <a:solidFill>
              <a:srgbClr val="1E64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60" name="Group 186"/>
            <p:cNvGrpSpPr>
              <a:grpSpLocks/>
            </p:cNvGrpSpPr>
            <p:nvPr/>
          </p:nvGrpSpPr>
          <p:grpSpPr bwMode="auto">
            <a:xfrm>
              <a:off x="5795963" y="1211263"/>
              <a:ext cx="3119438" cy="5157788"/>
              <a:chOff x="3651" y="763"/>
              <a:chExt cx="1965" cy="3249"/>
            </a:xfrm>
          </p:grpSpPr>
          <p:sp>
            <p:nvSpPr>
              <p:cNvPr id="3262" name="Rectangle 184"/>
              <p:cNvSpPr>
                <a:spLocks noChangeArrowheads="1"/>
              </p:cNvSpPr>
              <p:nvPr/>
            </p:nvSpPr>
            <p:spPr bwMode="auto">
              <a:xfrm>
                <a:off x="3651" y="763"/>
                <a:ext cx="1965" cy="3249"/>
              </a:xfrm>
              <a:prstGeom prst="rect">
                <a:avLst/>
              </a:prstGeom>
              <a:solidFill>
                <a:srgbClr val="1E64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Rectangle 185"/>
              <p:cNvSpPr>
                <a:spLocks noChangeArrowheads="1"/>
              </p:cNvSpPr>
              <p:nvPr/>
            </p:nvSpPr>
            <p:spPr bwMode="auto">
              <a:xfrm>
                <a:off x="3651" y="763"/>
                <a:ext cx="1965" cy="3249"/>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61" name="Rectangle 187"/>
            <p:cNvSpPr>
              <a:spLocks noChangeArrowheads="1"/>
            </p:cNvSpPr>
            <p:nvPr/>
          </p:nvSpPr>
          <p:spPr bwMode="auto">
            <a:xfrm>
              <a:off x="5973763" y="1458913"/>
              <a:ext cx="2763838" cy="4827588"/>
            </a:xfrm>
            <a:prstGeom prst="rect">
              <a:avLst/>
            </a:prstGeom>
            <a:solidFill>
              <a:srgbClr val="508C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62" name="Group 190"/>
            <p:cNvGrpSpPr>
              <a:grpSpLocks/>
            </p:cNvGrpSpPr>
            <p:nvPr/>
          </p:nvGrpSpPr>
          <p:grpSpPr bwMode="auto">
            <a:xfrm>
              <a:off x="5973763" y="1458913"/>
              <a:ext cx="2763838" cy="4827588"/>
              <a:chOff x="3763" y="919"/>
              <a:chExt cx="1741" cy="3041"/>
            </a:xfrm>
          </p:grpSpPr>
          <p:sp>
            <p:nvSpPr>
              <p:cNvPr id="3260" name="Rectangle 188"/>
              <p:cNvSpPr>
                <a:spLocks noChangeArrowheads="1"/>
              </p:cNvSpPr>
              <p:nvPr/>
            </p:nvSpPr>
            <p:spPr bwMode="auto">
              <a:xfrm>
                <a:off x="3763" y="919"/>
                <a:ext cx="1741" cy="3041"/>
              </a:xfrm>
              <a:prstGeom prst="rect">
                <a:avLst/>
              </a:prstGeom>
              <a:solidFill>
                <a:srgbClr val="508C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Rectangle 189"/>
              <p:cNvSpPr>
                <a:spLocks noChangeArrowheads="1"/>
              </p:cNvSpPr>
              <p:nvPr/>
            </p:nvSpPr>
            <p:spPr bwMode="auto">
              <a:xfrm>
                <a:off x="3763" y="919"/>
                <a:ext cx="1741" cy="3041"/>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63" name="Rectangle 191"/>
            <p:cNvSpPr>
              <a:spLocks noChangeArrowheads="1"/>
            </p:cNvSpPr>
            <p:nvPr/>
          </p:nvSpPr>
          <p:spPr bwMode="auto">
            <a:xfrm>
              <a:off x="5973763" y="1458913"/>
              <a:ext cx="2763838" cy="4827588"/>
            </a:xfrm>
            <a:prstGeom prst="rect">
              <a:avLst/>
            </a:prstGeom>
            <a:solidFill>
              <a:srgbClr val="508C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64" name="Group 194"/>
            <p:cNvGrpSpPr>
              <a:grpSpLocks/>
            </p:cNvGrpSpPr>
            <p:nvPr/>
          </p:nvGrpSpPr>
          <p:grpSpPr bwMode="auto">
            <a:xfrm>
              <a:off x="5973763" y="1431926"/>
              <a:ext cx="2763838" cy="4827588"/>
              <a:chOff x="3763" y="919"/>
              <a:chExt cx="1741" cy="3041"/>
            </a:xfrm>
          </p:grpSpPr>
          <p:sp>
            <p:nvSpPr>
              <p:cNvPr id="3258" name="Rectangle 192"/>
              <p:cNvSpPr>
                <a:spLocks noChangeArrowheads="1"/>
              </p:cNvSpPr>
              <p:nvPr/>
            </p:nvSpPr>
            <p:spPr bwMode="auto">
              <a:xfrm>
                <a:off x="3763" y="919"/>
                <a:ext cx="1741" cy="3041"/>
              </a:xfrm>
              <a:prstGeom prst="rect">
                <a:avLst/>
              </a:prstGeom>
              <a:solidFill>
                <a:srgbClr val="508C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9" name="Rectangle 193"/>
              <p:cNvSpPr>
                <a:spLocks noChangeArrowheads="1"/>
              </p:cNvSpPr>
              <p:nvPr/>
            </p:nvSpPr>
            <p:spPr bwMode="auto">
              <a:xfrm>
                <a:off x="3763" y="919"/>
                <a:ext cx="1741" cy="3041"/>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65" name="Rectangle 195"/>
            <p:cNvSpPr>
              <a:spLocks noChangeArrowheads="1"/>
            </p:cNvSpPr>
            <p:nvPr/>
          </p:nvSpPr>
          <p:spPr bwMode="auto">
            <a:xfrm>
              <a:off x="6153150" y="1625600"/>
              <a:ext cx="2405063" cy="3005139"/>
            </a:xfrm>
            <a:prstGeom prst="rect">
              <a:avLst/>
            </a:prstGeom>
            <a:solidFill>
              <a:srgbClr val="78B4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66" name="Group 198"/>
            <p:cNvGrpSpPr>
              <a:grpSpLocks/>
            </p:cNvGrpSpPr>
            <p:nvPr/>
          </p:nvGrpSpPr>
          <p:grpSpPr bwMode="auto">
            <a:xfrm>
              <a:off x="6153150" y="1625601"/>
              <a:ext cx="2405063" cy="3005138"/>
              <a:chOff x="3876" y="1024"/>
              <a:chExt cx="1515" cy="2571"/>
            </a:xfrm>
          </p:grpSpPr>
          <p:sp>
            <p:nvSpPr>
              <p:cNvPr id="3256" name="Rectangle 196"/>
              <p:cNvSpPr>
                <a:spLocks noChangeArrowheads="1"/>
              </p:cNvSpPr>
              <p:nvPr/>
            </p:nvSpPr>
            <p:spPr bwMode="auto">
              <a:xfrm>
                <a:off x="3876" y="1024"/>
                <a:ext cx="1515" cy="2571"/>
              </a:xfrm>
              <a:prstGeom prst="rect">
                <a:avLst/>
              </a:prstGeom>
              <a:solidFill>
                <a:srgbClr val="78B4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Rectangle 197"/>
              <p:cNvSpPr>
                <a:spLocks noChangeArrowheads="1"/>
              </p:cNvSpPr>
              <p:nvPr/>
            </p:nvSpPr>
            <p:spPr bwMode="auto">
              <a:xfrm>
                <a:off x="3876" y="1024"/>
                <a:ext cx="1515" cy="2571"/>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67" name="Rectangle 199"/>
            <p:cNvSpPr>
              <a:spLocks noChangeArrowheads="1"/>
            </p:cNvSpPr>
            <p:nvPr/>
          </p:nvSpPr>
          <p:spPr bwMode="auto">
            <a:xfrm>
              <a:off x="6153150" y="1625600"/>
              <a:ext cx="2405063" cy="3005139"/>
            </a:xfrm>
            <a:prstGeom prst="rect">
              <a:avLst/>
            </a:prstGeom>
            <a:solidFill>
              <a:srgbClr val="78B4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68" name="Group 202"/>
            <p:cNvGrpSpPr>
              <a:grpSpLocks/>
            </p:cNvGrpSpPr>
            <p:nvPr/>
          </p:nvGrpSpPr>
          <p:grpSpPr bwMode="auto">
            <a:xfrm>
              <a:off x="6153150" y="1625601"/>
              <a:ext cx="2405063" cy="3503072"/>
              <a:chOff x="3876" y="1024"/>
              <a:chExt cx="1515" cy="2997"/>
            </a:xfrm>
          </p:grpSpPr>
          <p:sp>
            <p:nvSpPr>
              <p:cNvPr id="3254" name="Rectangle 200"/>
              <p:cNvSpPr>
                <a:spLocks noChangeArrowheads="1"/>
              </p:cNvSpPr>
              <p:nvPr/>
            </p:nvSpPr>
            <p:spPr bwMode="auto">
              <a:xfrm>
                <a:off x="3876" y="1024"/>
                <a:ext cx="1515" cy="2997"/>
              </a:xfrm>
              <a:prstGeom prst="rect">
                <a:avLst/>
              </a:prstGeom>
              <a:solidFill>
                <a:srgbClr val="78B4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Rectangle 201"/>
              <p:cNvSpPr>
                <a:spLocks noChangeArrowheads="1"/>
              </p:cNvSpPr>
              <p:nvPr/>
            </p:nvSpPr>
            <p:spPr bwMode="auto">
              <a:xfrm>
                <a:off x="3876" y="1024"/>
                <a:ext cx="1515" cy="2997"/>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69" name="Rectangle 203"/>
            <p:cNvSpPr>
              <a:spLocks noChangeArrowheads="1"/>
            </p:cNvSpPr>
            <p:nvPr/>
          </p:nvSpPr>
          <p:spPr bwMode="auto">
            <a:xfrm>
              <a:off x="6148388" y="5789613"/>
              <a:ext cx="2406650" cy="414338"/>
            </a:xfrm>
            <a:prstGeom prst="rect">
              <a:avLst/>
            </a:prstGeom>
            <a:solidFill>
              <a:srgbClr val="78B4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70" name="Group 206"/>
            <p:cNvGrpSpPr>
              <a:grpSpLocks/>
            </p:cNvGrpSpPr>
            <p:nvPr/>
          </p:nvGrpSpPr>
          <p:grpSpPr bwMode="auto">
            <a:xfrm>
              <a:off x="6148388" y="5789613"/>
              <a:ext cx="2406650" cy="414338"/>
              <a:chOff x="3873" y="3647"/>
              <a:chExt cx="1516" cy="261"/>
            </a:xfrm>
          </p:grpSpPr>
          <p:sp>
            <p:nvSpPr>
              <p:cNvPr id="3252" name="Rectangle 204"/>
              <p:cNvSpPr>
                <a:spLocks noChangeArrowheads="1"/>
              </p:cNvSpPr>
              <p:nvPr/>
            </p:nvSpPr>
            <p:spPr bwMode="auto">
              <a:xfrm>
                <a:off x="3873" y="3647"/>
                <a:ext cx="1516" cy="261"/>
              </a:xfrm>
              <a:prstGeom prst="rect">
                <a:avLst/>
              </a:prstGeom>
              <a:solidFill>
                <a:srgbClr val="78B4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Rectangle 205"/>
              <p:cNvSpPr>
                <a:spLocks noChangeArrowheads="1"/>
              </p:cNvSpPr>
              <p:nvPr/>
            </p:nvSpPr>
            <p:spPr bwMode="auto">
              <a:xfrm>
                <a:off x="3873" y="3647"/>
                <a:ext cx="1516" cy="261"/>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71" name="Rectangle 207"/>
            <p:cNvSpPr>
              <a:spLocks noChangeArrowheads="1"/>
            </p:cNvSpPr>
            <p:nvPr/>
          </p:nvSpPr>
          <p:spPr bwMode="auto">
            <a:xfrm>
              <a:off x="6148388" y="5789613"/>
              <a:ext cx="2406650" cy="414338"/>
            </a:xfrm>
            <a:prstGeom prst="rect">
              <a:avLst/>
            </a:prstGeom>
            <a:solidFill>
              <a:srgbClr val="78B4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72" name="Group 210"/>
            <p:cNvGrpSpPr>
              <a:grpSpLocks/>
            </p:cNvGrpSpPr>
            <p:nvPr/>
          </p:nvGrpSpPr>
          <p:grpSpPr bwMode="auto">
            <a:xfrm>
              <a:off x="6148388" y="5216938"/>
              <a:ext cx="2406650" cy="987012"/>
              <a:chOff x="3873" y="3735"/>
              <a:chExt cx="1516" cy="173"/>
            </a:xfrm>
          </p:grpSpPr>
          <p:sp>
            <p:nvSpPr>
              <p:cNvPr id="3250" name="Rectangle 208"/>
              <p:cNvSpPr>
                <a:spLocks noChangeArrowheads="1"/>
              </p:cNvSpPr>
              <p:nvPr/>
            </p:nvSpPr>
            <p:spPr bwMode="auto">
              <a:xfrm>
                <a:off x="3873" y="3740"/>
                <a:ext cx="1516" cy="168"/>
              </a:xfrm>
              <a:prstGeom prst="rect">
                <a:avLst/>
              </a:prstGeom>
              <a:solidFill>
                <a:srgbClr val="78B4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Rectangle 209"/>
              <p:cNvSpPr>
                <a:spLocks noChangeArrowheads="1"/>
              </p:cNvSpPr>
              <p:nvPr/>
            </p:nvSpPr>
            <p:spPr bwMode="auto">
              <a:xfrm>
                <a:off x="3873" y="3735"/>
                <a:ext cx="1516" cy="173"/>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73" name="Rectangle 211"/>
            <p:cNvSpPr>
              <a:spLocks noChangeArrowheads="1"/>
            </p:cNvSpPr>
            <p:nvPr/>
          </p:nvSpPr>
          <p:spPr bwMode="auto">
            <a:xfrm>
              <a:off x="6330950" y="1873250"/>
              <a:ext cx="2049463" cy="2613025"/>
            </a:xfrm>
            <a:prstGeom prst="rect">
              <a:avLst/>
            </a:prstGeom>
            <a:solidFill>
              <a:srgbClr val="8C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74" name="Group 214"/>
            <p:cNvGrpSpPr>
              <a:grpSpLocks/>
            </p:cNvGrpSpPr>
            <p:nvPr/>
          </p:nvGrpSpPr>
          <p:grpSpPr bwMode="auto">
            <a:xfrm>
              <a:off x="6330950" y="1873250"/>
              <a:ext cx="2049463" cy="2613025"/>
              <a:chOff x="3988" y="1180"/>
              <a:chExt cx="1291" cy="2363"/>
            </a:xfrm>
          </p:grpSpPr>
          <p:sp>
            <p:nvSpPr>
              <p:cNvPr id="3248" name="Rectangle 212"/>
              <p:cNvSpPr>
                <a:spLocks noChangeArrowheads="1"/>
              </p:cNvSpPr>
              <p:nvPr/>
            </p:nvSpPr>
            <p:spPr bwMode="auto">
              <a:xfrm>
                <a:off x="3988" y="1180"/>
                <a:ext cx="1291" cy="2363"/>
              </a:xfrm>
              <a:prstGeom prst="rect">
                <a:avLst/>
              </a:prstGeom>
              <a:solidFill>
                <a:srgbClr val="8C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Rectangle 213"/>
              <p:cNvSpPr>
                <a:spLocks noChangeArrowheads="1"/>
              </p:cNvSpPr>
              <p:nvPr/>
            </p:nvSpPr>
            <p:spPr bwMode="auto">
              <a:xfrm>
                <a:off x="3988" y="1180"/>
                <a:ext cx="1291" cy="2243"/>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75" name="Rectangle 215"/>
            <p:cNvSpPr>
              <a:spLocks noChangeArrowheads="1"/>
            </p:cNvSpPr>
            <p:nvPr/>
          </p:nvSpPr>
          <p:spPr bwMode="auto">
            <a:xfrm>
              <a:off x="6330950" y="1873250"/>
              <a:ext cx="2049463" cy="2480469"/>
            </a:xfrm>
            <a:prstGeom prst="rect">
              <a:avLst/>
            </a:prstGeom>
            <a:solidFill>
              <a:srgbClr val="8C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76" name="Group 218"/>
            <p:cNvGrpSpPr>
              <a:grpSpLocks/>
            </p:cNvGrpSpPr>
            <p:nvPr/>
          </p:nvGrpSpPr>
          <p:grpSpPr bwMode="auto">
            <a:xfrm>
              <a:off x="6330950" y="1873250"/>
              <a:ext cx="2049463" cy="2613025"/>
              <a:chOff x="3988" y="1180"/>
              <a:chExt cx="1291" cy="2363"/>
            </a:xfrm>
          </p:grpSpPr>
          <p:sp>
            <p:nvSpPr>
              <p:cNvPr id="3246" name="Rectangle 216"/>
              <p:cNvSpPr>
                <a:spLocks noChangeArrowheads="1"/>
              </p:cNvSpPr>
              <p:nvPr/>
            </p:nvSpPr>
            <p:spPr bwMode="auto">
              <a:xfrm>
                <a:off x="3988" y="1180"/>
                <a:ext cx="1291" cy="2363"/>
              </a:xfrm>
              <a:prstGeom prst="rect">
                <a:avLst/>
              </a:prstGeom>
              <a:solidFill>
                <a:srgbClr val="8C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Rectangle 217"/>
              <p:cNvSpPr>
                <a:spLocks noChangeArrowheads="1"/>
              </p:cNvSpPr>
              <p:nvPr/>
            </p:nvSpPr>
            <p:spPr bwMode="auto">
              <a:xfrm>
                <a:off x="3988" y="1180"/>
                <a:ext cx="1291" cy="2363"/>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77" name="Rectangle 219"/>
            <p:cNvSpPr>
              <a:spLocks noChangeArrowheads="1"/>
            </p:cNvSpPr>
            <p:nvPr/>
          </p:nvSpPr>
          <p:spPr bwMode="auto">
            <a:xfrm>
              <a:off x="6508750" y="2120900"/>
              <a:ext cx="1782763" cy="2103439"/>
            </a:xfrm>
            <a:prstGeom prst="rect">
              <a:avLst/>
            </a:prstGeom>
            <a:solidFill>
              <a:srgbClr val="C8F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78" name="Group 222"/>
            <p:cNvGrpSpPr>
              <a:grpSpLocks/>
            </p:cNvGrpSpPr>
            <p:nvPr/>
          </p:nvGrpSpPr>
          <p:grpSpPr bwMode="auto">
            <a:xfrm>
              <a:off x="6508750" y="2120900"/>
              <a:ext cx="1782763" cy="2103439"/>
              <a:chOff x="4100" y="1336"/>
              <a:chExt cx="1123" cy="1581"/>
            </a:xfrm>
          </p:grpSpPr>
          <p:sp>
            <p:nvSpPr>
              <p:cNvPr id="3244" name="Rectangle 220"/>
              <p:cNvSpPr>
                <a:spLocks noChangeArrowheads="1"/>
              </p:cNvSpPr>
              <p:nvPr/>
            </p:nvSpPr>
            <p:spPr bwMode="auto">
              <a:xfrm>
                <a:off x="4100" y="1336"/>
                <a:ext cx="1123" cy="1581"/>
              </a:xfrm>
              <a:prstGeom prst="rect">
                <a:avLst/>
              </a:prstGeom>
              <a:solidFill>
                <a:srgbClr val="C8F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221"/>
              <p:cNvSpPr>
                <a:spLocks noChangeArrowheads="1"/>
              </p:cNvSpPr>
              <p:nvPr/>
            </p:nvSpPr>
            <p:spPr bwMode="auto">
              <a:xfrm>
                <a:off x="4100" y="1336"/>
                <a:ext cx="1123" cy="1581"/>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79" name="Rectangle 223"/>
            <p:cNvSpPr>
              <a:spLocks noChangeArrowheads="1"/>
            </p:cNvSpPr>
            <p:nvPr/>
          </p:nvSpPr>
          <p:spPr bwMode="auto">
            <a:xfrm>
              <a:off x="6508750" y="2120901"/>
              <a:ext cx="1782763" cy="2103438"/>
            </a:xfrm>
            <a:prstGeom prst="rect">
              <a:avLst/>
            </a:prstGeom>
            <a:solidFill>
              <a:srgbClr val="C8F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80" name="Group 226"/>
            <p:cNvGrpSpPr>
              <a:grpSpLocks/>
            </p:cNvGrpSpPr>
            <p:nvPr/>
          </p:nvGrpSpPr>
          <p:grpSpPr bwMode="auto">
            <a:xfrm>
              <a:off x="6508750" y="2120900"/>
              <a:ext cx="1782763" cy="2103438"/>
              <a:chOff x="4100" y="1336"/>
              <a:chExt cx="1123" cy="1581"/>
            </a:xfrm>
          </p:grpSpPr>
          <p:sp>
            <p:nvSpPr>
              <p:cNvPr id="3242" name="Rectangle 224"/>
              <p:cNvSpPr>
                <a:spLocks noChangeArrowheads="1"/>
              </p:cNvSpPr>
              <p:nvPr/>
            </p:nvSpPr>
            <p:spPr bwMode="auto">
              <a:xfrm>
                <a:off x="4100" y="1336"/>
                <a:ext cx="1123" cy="1581"/>
              </a:xfrm>
              <a:prstGeom prst="rect">
                <a:avLst/>
              </a:prstGeom>
              <a:solidFill>
                <a:srgbClr val="C8F0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Rectangle 225"/>
              <p:cNvSpPr>
                <a:spLocks noChangeArrowheads="1"/>
              </p:cNvSpPr>
              <p:nvPr/>
            </p:nvSpPr>
            <p:spPr bwMode="auto">
              <a:xfrm>
                <a:off x="4100" y="1336"/>
                <a:ext cx="1123" cy="1581"/>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81" name="Rectangle 227"/>
            <p:cNvSpPr>
              <a:spLocks noChangeArrowheads="1"/>
            </p:cNvSpPr>
            <p:nvPr/>
          </p:nvSpPr>
          <p:spPr bwMode="auto">
            <a:xfrm>
              <a:off x="6688138" y="2370138"/>
              <a:ext cx="1423988" cy="496888"/>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82" name="Group 230"/>
            <p:cNvGrpSpPr>
              <a:grpSpLocks/>
            </p:cNvGrpSpPr>
            <p:nvPr/>
          </p:nvGrpSpPr>
          <p:grpSpPr bwMode="auto">
            <a:xfrm>
              <a:off x="6688138" y="2370138"/>
              <a:ext cx="1423988" cy="496888"/>
              <a:chOff x="4213" y="1493"/>
              <a:chExt cx="897" cy="313"/>
            </a:xfrm>
          </p:grpSpPr>
          <p:sp>
            <p:nvSpPr>
              <p:cNvPr id="3240" name="Rectangle 228"/>
              <p:cNvSpPr>
                <a:spLocks noChangeArrowheads="1"/>
              </p:cNvSpPr>
              <p:nvPr/>
            </p:nvSpPr>
            <p:spPr bwMode="auto">
              <a:xfrm>
                <a:off x="4213" y="1493"/>
                <a:ext cx="897" cy="313"/>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Rectangle 229"/>
              <p:cNvSpPr>
                <a:spLocks noChangeArrowheads="1"/>
              </p:cNvSpPr>
              <p:nvPr/>
            </p:nvSpPr>
            <p:spPr bwMode="auto">
              <a:xfrm>
                <a:off x="4213" y="1493"/>
                <a:ext cx="897" cy="313"/>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83" name="Rectangle 231"/>
            <p:cNvSpPr>
              <a:spLocks noChangeArrowheads="1"/>
            </p:cNvSpPr>
            <p:nvPr/>
          </p:nvSpPr>
          <p:spPr bwMode="auto">
            <a:xfrm>
              <a:off x="6688138" y="2370138"/>
              <a:ext cx="1423988" cy="496888"/>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84" name="Group 234"/>
            <p:cNvGrpSpPr>
              <a:grpSpLocks/>
            </p:cNvGrpSpPr>
            <p:nvPr/>
          </p:nvGrpSpPr>
          <p:grpSpPr bwMode="auto">
            <a:xfrm>
              <a:off x="6688138" y="2370138"/>
              <a:ext cx="1423988" cy="496888"/>
              <a:chOff x="4213" y="1493"/>
              <a:chExt cx="897" cy="313"/>
            </a:xfrm>
          </p:grpSpPr>
          <p:sp>
            <p:nvSpPr>
              <p:cNvPr id="3238" name="Rectangle 232"/>
              <p:cNvSpPr>
                <a:spLocks noChangeArrowheads="1"/>
              </p:cNvSpPr>
              <p:nvPr/>
            </p:nvSpPr>
            <p:spPr bwMode="auto">
              <a:xfrm>
                <a:off x="4213" y="1493"/>
                <a:ext cx="897" cy="313"/>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Rectangle 233"/>
              <p:cNvSpPr>
                <a:spLocks noChangeArrowheads="1"/>
              </p:cNvSpPr>
              <p:nvPr/>
            </p:nvSpPr>
            <p:spPr bwMode="auto">
              <a:xfrm>
                <a:off x="4213" y="1493"/>
                <a:ext cx="897" cy="313"/>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85" name="Rectangle 235"/>
            <p:cNvSpPr>
              <a:spLocks noChangeArrowheads="1"/>
            </p:cNvSpPr>
            <p:nvPr/>
          </p:nvSpPr>
          <p:spPr bwMode="auto">
            <a:xfrm>
              <a:off x="6688138" y="2949575"/>
              <a:ext cx="1423988" cy="412750"/>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86" name="Group 238"/>
            <p:cNvGrpSpPr>
              <a:grpSpLocks/>
            </p:cNvGrpSpPr>
            <p:nvPr/>
          </p:nvGrpSpPr>
          <p:grpSpPr bwMode="auto">
            <a:xfrm>
              <a:off x="6688138" y="2949575"/>
              <a:ext cx="1423988" cy="412750"/>
              <a:chOff x="4213" y="1858"/>
              <a:chExt cx="897" cy="260"/>
            </a:xfrm>
          </p:grpSpPr>
          <p:sp>
            <p:nvSpPr>
              <p:cNvPr id="3236" name="Rectangle 236"/>
              <p:cNvSpPr>
                <a:spLocks noChangeArrowheads="1"/>
              </p:cNvSpPr>
              <p:nvPr/>
            </p:nvSpPr>
            <p:spPr bwMode="auto">
              <a:xfrm>
                <a:off x="4213" y="1858"/>
                <a:ext cx="897" cy="260"/>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237"/>
              <p:cNvSpPr>
                <a:spLocks noChangeArrowheads="1"/>
              </p:cNvSpPr>
              <p:nvPr/>
            </p:nvSpPr>
            <p:spPr bwMode="auto">
              <a:xfrm>
                <a:off x="4213" y="1858"/>
                <a:ext cx="897" cy="260"/>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87" name="Rectangle 239"/>
            <p:cNvSpPr>
              <a:spLocks noChangeArrowheads="1"/>
            </p:cNvSpPr>
            <p:nvPr/>
          </p:nvSpPr>
          <p:spPr bwMode="auto">
            <a:xfrm>
              <a:off x="6688138" y="2949575"/>
              <a:ext cx="1423988" cy="412750"/>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88" name="Group 242"/>
            <p:cNvGrpSpPr>
              <a:grpSpLocks/>
            </p:cNvGrpSpPr>
            <p:nvPr/>
          </p:nvGrpSpPr>
          <p:grpSpPr bwMode="auto">
            <a:xfrm>
              <a:off x="6688138" y="2949575"/>
              <a:ext cx="1423988" cy="412750"/>
              <a:chOff x="4213" y="1858"/>
              <a:chExt cx="897" cy="260"/>
            </a:xfrm>
          </p:grpSpPr>
          <p:sp>
            <p:nvSpPr>
              <p:cNvPr id="3234" name="Rectangle 240"/>
              <p:cNvSpPr>
                <a:spLocks noChangeArrowheads="1"/>
              </p:cNvSpPr>
              <p:nvPr/>
            </p:nvSpPr>
            <p:spPr bwMode="auto">
              <a:xfrm>
                <a:off x="4213" y="1858"/>
                <a:ext cx="897" cy="260"/>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Rectangle 241"/>
              <p:cNvSpPr>
                <a:spLocks noChangeArrowheads="1"/>
              </p:cNvSpPr>
              <p:nvPr/>
            </p:nvSpPr>
            <p:spPr bwMode="auto">
              <a:xfrm>
                <a:off x="4213" y="1858"/>
                <a:ext cx="897" cy="260"/>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89" name="Rectangle 243"/>
            <p:cNvSpPr>
              <a:spLocks noChangeArrowheads="1"/>
            </p:cNvSpPr>
            <p:nvPr/>
          </p:nvSpPr>
          <p:spPr bwMode="auto">
            <a:xfrm>
              <a:off x="6618288" y="1273175"/>
              <a:ext cx="54392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itchFamily="34" charset="0"/>
                  <a:cs typeface="Arial" pitchFamily="34" charset="0"/>
                </a:rPr>
                <a:t>TLS - HTTP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90" name="Rectangle 244"/>
            <p:cNvSpPr>
              <a:spLocks noChangeArrowheads="1"/>
            </p:cNvSpPr>
            <p:nvPr/>
          </p:nvSpPr>
          <p:spPr bwMode="auto">
            <a:xfrm>
              <a:off x="6707188" y="1466850"/>
              <a:ext cx="12065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SOAP Envelope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91" name="Rectangle 245"/>
            <p:cNvSpPr>
              <a:spLocks noChangeArrowheads="1"/>
            </p:cNvSpPr>
            <p:nvPr/>
          </p:nvSpPr>
          <p:spPr bwMode="auto">
            <a:xfrm>
              <a:off x="6797675" y="1687513"/>
              <a:ext cx="104775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SOAP Header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92" name="Rectangle 246"/>
            <p:cNvSpPr>
              <a:spLocks noChangeArrowheads="1"/>
            </p:cNvSpPr>
            <p:nvPr/>
          </p:nvSpPr>
          <p:spPr bwMode="auto">
            <a:xfrm>
              <a:off x="6886575" y="1935163"/>
              <a:ext cx="564631"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itchFamily="34" charset="0"/>
                  <a:cs typeface="Arial" pitchFamily="34" charset="0"/>
                </a:rPr>
                <a:t>WS-Security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93" name="Rectangle 247"/>
            <p:cNvSpPr>
              <a:spLocks noChangeArrowheads="1"/>
            </p:cNvSpPr>
            <p:nvPr/>
          </p:nvSpPr>
          <p:spPr bwMode="auto">
            <a:xfrm>
              <a:off x="6975475" y="2182813"/>
              <a:ext cx="90035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itchFamily="34" charset="0"/>
                  <a:cs typeface="Arial" pitchFamily="34" charset="0"/>
                </a:rPr>
                <a:t>SAML 2.0 Assertion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94" name="Rectangle 248"/>
            <p:cNvSpPr>
              <a:spLocks noChangeArrowheads="1"/>
            </p:cNvSpPr>
            <p:nvPr/>
          </p:nvSpPr>
          <p:spPr bwMode="auto">
            <a:xfrm>
              <a:off x="6975475" y="3011488"/>
              <a:ext cx="6985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Attribute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95" name="Rectangle 249"/>
            <p:cNvSpPr>
              <a:spLocks noChangeArrowheads="1"/>
            </p:cNvSpPr>
            <p:nvPr/>
          </p:nvSpPr>
          <p:spPr bwMode="auto">
            <a:xfrm>
              <a:off x="6975475" y="3176588"/>
              <a:ext cx="8001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Statement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96" name="Rectangle 250"/>
            <p:cNvSpPr>
              <a:spLocks noChangeArrowheads="1"/>
            </p:cNvSpPr>
            <p:nvPr/>
          </p:nvSpPr>
          <p:spPr bwMode="auto">
            <a:xfrm>
              <a:off x="6951663" y="5445125"/>
              <a:ext cx="13689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itchFamily="34" charset="0"/>
                  <a:cs typeface="Arial" pitchFamily="34" charset="0"/>
                </a:rPr>
                <a:t>Original Transaction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itchFamily="34" charset="0"/>
                  <a:cs typeface="Arial" pitchFamily="34" charset="0"/>
                </a:rPr>
                <a:t>SOAP Body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97" name="Rectangle 251"/>
            <p:cNvSpPr>
              <a:spLocks noChangeArrowheads="1"/>
            </p:cNvSpPr>
            <p:nvPr/>
          </p:nvSpPr>
          <p:spPr bwMode="auto">
            <a:xfrm>
              <a:off x="6975475" y="2432050"/>
              <a:ext cx="1127125"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Authentication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98" name="Rectangle 252"/>
            <p:cNvSpPr>
              <a:spLocks noChangeArrowheads="1"/>
            </p:cNvSpPr>
            <p:nvPr/>
          </p:nvSpPr>
          <p:spPr bwMode="auto">
            <a:xfrm>
              <a:off x="6975475" y="2597150"/>
              <a:ext cx="8001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Statement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99" name="Rectangle 253"/>
            <p:cNvSpPr>
              <a:spLocks noChangeArrowheads="1"/>
            </p:cNvSpPr>
            <p:nvPr/>
          </p:nvSpPr>
          <p:spPr bwMode="auto">
            <a:xfrm>
              <a:off x="6688138" y="3444875"/>
              <a:ext cx="1423988" cy="579438"/>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00" name="Group 256"/>
            <p:cNvGrpSpPr>
              <a:grpSpLocks/>
            </p:cNvGrpSpPr>
            <p:nvPr/>
          </p:nvGrpSpPr>
          <p:grpSpPr bwMode="auto">
            <a:xfrm>
              <a:off x="6688138" y="3444875"/>
              <a:ext cx="1423988" cy="579438"/>
              <a:chOff x="4213" y="2170"/>
              <a:chExt cx="897" cy="365"/>
            </a:xfrm>
          </p:grpSpPr>
          <p:sp>
            <p:nvSpPr>
              <p:cNvPr id="3232" name="Rectangle 254"/>
              <p:cNvSpPr>
                <a:spLocks noChangeArrowheads="1"/>
              </p:cNvSpPr>
              <p:nvPr/>
            </p:nvSpPr>
            <p:spPr bwMode="auto">
              <a:xfrm>
                <a:off x="4213" y="2170"/>
                <a:ext cx="897" cy="365"/>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Rectangle 255"/>
              <p:cNvSpPr>
                <a:spLocks noChangeArrowheads="1"/>
              </p:cNvSpPr>
              <p:nvPr/>
            </p:nvSpPr>
            <p:spPr bwMode="auto">
              <a:xfrm>
                <a:off x="4213" y="2170"/>
                <a:ext cx="897" cy="365"/>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01" name="Rectangle 257"/>
            <p:cNvSpPr>
              <a:spLocks noChangeArrowheads="1"/>
            </p:cNvSpPr>
            <p:nvPr/>
          </p:nvSpPr>
          <p:spPr bwMode="auto">
            <a:xfrm>
              <a:off x="6688138" y="3444875"/>
              <a:ext cx="1423988" cy="579438"/>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202" name="Group 260"/>
            <p:cNvGrpSpPr>
              <a:grpSpLocks/>
            </p:cNvGrpSpPr>
            <p:nvPr/>
          </p:nvGrpSpPr>
          <p:grpSpPr bwMode="auto">
            <a:xfrm>
              <a:off x="6688138" y="3444875"/>
              <a:ext cx="1423988" cy="579438"/>
              <a:chOff x="4213" y="2170"/>
              <a:chExt cx="897" cy="365"/>
            </a:xfrm>
          </p:grpSpPr>
          <p:sp>
            <p:nvSpPr>
              <p:cNvPr id="3230" name="Rectangle 258"/>
              <p:cNvSpPr>
                <a:spLocks noChangeArrowheads="1"/>
              </p:cNvSpPr>
              <p:nvPr/>
            </p:nvSpPr>
            <p:spPr bwMode="auto">
              <a:xfrm>
                <a:off x="4213" y="2170"/>
                <a:ext cx="897" cy="365"/>
              </a:xfrm>
              <a:prstGeom prst="rect">
                <a:avLst/>
              </a:prstGeom>
              <a:solidFill>
                <a:srgbClr val="E6F5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Rectangle 259"/>
              <p:cNvSpPr>
                <a:spLocks noChangeArrowheads="1"/>
              </p:cNvSpPr>
              <p:nvPr/>
            </p:nvSpPr>
            <p:spPr bwMode="auto">
              <a:xfrm>
                <a:off x="4213" y="2170"/>
                <a:ext cx="897" cy="365"/>
              </a:xfrm>
              <a:prstGeom prst="rect">
                <a:avLst/>
              </a:prstGeom>
              <a:noFill/>
              <a:ln w="7" cap="rnd">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03" name="Rectangle 261"/>
            <p:cNvSpPr>
              <a:spLocks noChangeArrowheads="1"/>
            </p:cNvSpPr>
            <p:nvPr/>
          </p:nvSpPr>
          <p:spPr bwMode="auto">
            <a:xfrm>
              <a:off x="6975475" y="3506788"/>
              <a:ext cx="10414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Authorization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04" name="Rectangle 262"/>
            <p:cNvSpPr>
              <a:spLocks noChangeArrowheads="1"/>
            </p:cNvSpPr>
            <p:nvPr/>
          </p:nvSpPr>
          <p:spPr bwMode="auto">
            <a:xfrm>
              <a:off x="6975475" y="3673475"/>
              <a:ext cx="6985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Decision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05" name="Rectangle 263"/>
            <p:cNvSpPr>
              <a:spLocks noChangeArrowheads="1"/>
            </p:cNvSpPr>
            <p:nvPr/>
          </p:nvSpPr>
          <p:spPr bwMode="auto">
            <a:xfrm>
              <a:off x="6975475" y="3838575"/>
              <a:ext cx="8001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Arial" pitchFamily="34" charset="0"/>
                  <a:cs typeface="Arial" pitchFamily="34" charset="0"/>
                </a:rPr>
                <a:t>Statement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 name="Date Placeholder 2"/>
          <p:cNvSpPr>
            <a:spLocks noGrp="1"/>
          </p:cNvSpPr>
          <p:nvPr>
            <p:ph type="dt" sz="quarter" idx="10"/>
          </p:nvPr>
        </p:nvSpPr>
        <p:spPr/>
        <p:txBody>
          <a:bodyPr/>
          <a:lstStyle/>
          <a:p>
            <a:fld id="{073BDD43-2B69-49C6-BF73-16E052E085A8}" type="datetime4">
              <a:rPr lang="en-US" smtClean="0"/>
              <a:t>December 30, 2012</a:t>
            </a:fld>
            <a:endParaRPr lang="en-US"/>
          </a:p>
        </p:txBody>
      </p:sp>
      <p:sp>
        <p:nvSpPr>
          <p:cNvPr id="4" name="Slide Number Placeholder 3"/>
          <p:cNvSpPr>
            <a:spLocks noGrp="1"/>
          </p:cNvSpPr>
          <p:nvPr>
            <p:ph type="sldNum" sz="quarter" idx="11"/>
          </p:nvPr>
        </p:nvSpPr>
        <p:spPr/>
        <p:txBody>
          <a:bodyPr/>
          <a:lstStyle/>
          <a:p>
            <a:fld id="{0FCCEEC4-63EA-42F5-B578-96C217FA7F94}" type="slidenum">
              <a:rPr lang="en-US" smtClean="0"/>
              <a:pPr/>
              <a:t>32</a:t>
            </a:fld>
            <a:endParaRPr lang="en-US"/>
          </a:p>
        </p:txBody>
      </p:sp>
      <p:sp>
        <p:nvSpPr>
          <p:cNvPr id="5" name="Rectangular Callout 4"/>
          <p:cNvSpPr/>
          <p:nvPr/>
        </p:nvSpPr>
        <p:spPr bwMode="auto">
          <a:xfrm>
            <a:off x="6172200" y="1066801"/>
            <a:ext cx="2743200" cy="1103312"/>
          </a:xfrm>
          <a:prstGeom prst="wedgeRectCallout">
            <a:avLst>
              <a:gd name="adj1" fmla="val -117752"/>
              <a:gd name="adj2" fmla="val 50559"/>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2075" tIns="46038" rIns="92075" bIns="46038" numCol="1" rtlCol="0" anchor="ctr" anchorCtr="0" compatLnSpc="1">
            <a:prstTxWarp prst="textNoShape">
              <a:avLst/>
            </a:prstTxWarp>
          </a:bodyPr>
          <a:lstStyle/>
          <a:p>
            <a:r>
              <a:rPr lang="en-US" sz="2000" dirty="0">
                <a:solidFill>
                  <a:schemeClr val="bg2"/>
                </a:solidFill>
                <a:effectLst/>
              </a:rPr>
              <a:t>Who is </a:t>
            </a:r>
            <a:r>
              <a:rPr lang="en-US" sz="2000" dirty="0" smtClean="0">
                <a:solidFill>
                  <a:schemeClr val="bg2"/>
                </a:solidFill>
                <a:effectLst/>
              </a:rPr>
              <a:t>Authority?</a:t>
            </a:r>
            <a:endParaRPr lang="en-US" sz="2000" dirty="0">
              <a:solidFill>
                <a:schemeClr val="bg2"/>
              </a:solidFill>
              <a:effectLst/>
            </a:endParaRPr>
          </a:p>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kumimoji="0" lang="en-US" sz="2000" i="0" u="none" strike="noStrike" cap="none" normalizeH="0" baseline="0" dirty="0" smtClean="0">
                <a:ln>
                  <a:noFill/>
                </a:ln>
                <a:solidFill>
                  <a:schemeClr val="bg2"/>
                </a:solidFill>
                <a:effectLst/>
              </a:rPr>
              <a:t>How/Why to</a:t>
            </a:r>
            <a:r>
              <a:rPr kumimoji="0" lang="en-US" sz="2000" i="0" u="none" strike="noStrike" cap="none" normalizeH="0" dirty="0" smtClean="0">
                <a:ln>
                  <a:noFill/>
                </a:ln>
                <a:solidFill>
                  <a:schemeClr val="bg2"/>
                </a:solidFill>
                <a:effectLst/>
              </a:rPr>
              <a:t> Trust?</a:t>
            </a:r>
          </a:p>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lang="en-US" sz="2000" baseline="0" dirty="0" smtClean="0">
                <a:solidFill>
                  <a:schemeClr val="bg2"/>
                </a:solidFill>
                <a:effectLst/>
              </a:rPr>
              <a:t>Constraints (time)?</a:t>
            </a:r>
            <a:endParaRPr kumimoji="0" lang="en-US" sz="2000" i="0" u="none" strike="noStrike" cap="none" normalizeH="0" baseline="0" dirty="0" smtClean="0">
              <a:ln>
                <a:noFill/>
              </a:ln>
              <a:solidFill>
                <a:schemeClr val="bg2"/>
              </a:solidFill>
              <a:effectLst/>
            </a:endParaRPr>
          </a:p>
        </p:txBody>
      </p:sp>
      <p:sp>
        <p:nvSpPr>
          <p:cNvPr id="267" name="Rectangular Callout 266"/>
          <p:cNvSpPr/>
          <p:nvPr/>
        </p:nvSpPr>
        <p:spPr bwMode="auto">
          <a:xfrm>
            <a:off x="6172200" y="3400426"/>
            <a:ext cx="2743200" cy="1019174"/>
          </a:xfrm>
          <a:prstGeom prst="wedgeRectCallout">
            <a:avLst>
              <a:gd name="adj1" fmla="val -116201"/>
              <a:gd name="adj2" fmla="val -63731"/>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2075" tIns="46038" rIns="92075" bIns="46038" numCol="1" rtlCol="0" anchor="ctr" anchorCtr="0" compatLnSpc="1">
            <a:prstTxWarp prst="textNoShape">
              <a:avLst/>
            </a:prstTxWarp>
          </a:bodyPr>
          <a:lstStyle/>
          <a:p>
            <a:r>
              <a:rPr lang="en-US" sz="2000" dirty="0" smtClean="0">
                <a:solidFill>
                  <a:schemeClr val="bg2"/>
                </a:solidFill>
                <a:effectLst/>
              </a:rPr>
              <a:t>What Roles apply?</a:t>
            </a:r>
            <a:endParaRPr lang="en-US" sz="2000" dirty="0">
              <a:solidFill>
                <a:schemeClr val="bg2"/>
              </a:solidFill>
              <a:effectLst/>
            </a:endParaRPr>
          </a:p>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kumimoji="0" lang="en-US" sz="2000" i="0" u="none" strike="noStrike" cap="none" normalizeH="0" baseline="0" dirty="0" smtClean="0">
                <a:ln>
                  <a:noFill/>
                </a:ln>
                <a:solidFill>
                  <a:schemeClr val="bg2"/>
                </a:solidFill>
                <a:effectLst/>
              </a:rPr>
              <a:t>What is the Purpose?</a:t>
            </a:r>
          </a:p>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endParaRPr kumimoji="0" lang="en-US" sz="2000" i="0" u="none" strike="noStrike" cap="none" normalizeH="0" baseline="0" dirty="0" smtClean="0">
              <a:ln>
                <a:noFill/>
              </a:ln>
              <a:solidFill>
                <a:schemeClr val="bg2"/>
              </a:solidFill>
              <a:effectLst/>
            </a:endParaRPr>
          </a:p>
        </p:txBody>
      </p:sp>
      <p:sp>
        <p:nvSpPr>
          <p:cNvPr id="268" name="Rectangular Callout 267"/>
          <p:cNvSpPr/>
          <p:nvPr/>
        </p:nvSpPr>
        <p:spPr bwMode="auto">
          <a:xfrm>
            <a:off x="6172200" y="4573587"/>
            <a:ext cx="2743200" cy="1065213"/>
          </a:xfrm>
          <a:prstGeom prst="wedgeRectCallout">
            <a:avLst>
              <a:gd name="adj1" fmla="val -116201"/>
              <a:gd name="adj2" fmla="val -106491"/>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2075" tIns="46038" rIns="92075" bIns="46038" numCol="1" rtlCol="0" anchor="ctr" anchorCtr="0" compatLnSpc="1">
            <a:prstTxWarp prst="textNoShape">
              <a:avLst/>
            </a:prstTxWarp>
          </a:bodyPr>
          <a:lstStyle/>
          <a:p>
            <a:r>
              <a:rPr lang="en-US" sz="2000" dirty="0" smtClean="0">
                <a:solidFill>
                  <a:schemeClr val="bg2"/>
                </a:solidFill>
                <a:effectLst/>
              </a:rPr>
              <a:t>What Consent applies?</a:t>
            </a:r>
            <a:endParaRPr lang="en-US" sz="2000" dirty="0">
              <a:solidFill>
                <a:schemeClr val="bg2"/>
              </a:solidFill>
              <a:effectLst/>
            </a:endParaRPr>
          </a:p>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endParaRPr kumimoji="0" lang="en-US" sz="2000" i="0" u="none" strike="noStrike" cap="none" normalizeH="0" baseline="0" dirty="0" smtClean="0">
              <a:ln>
                <a:noFill/>
              </a:ln>
              <a:solidFill>
                <a:schemeClr val="bg2"/>
              </a:solidFill>
              <a:effectLst/>
            </a:endParaRPr>
          </a:p>
        </p:txBody>
      </p:sp>
      <p:sp>
        <p:nvSpPr>
          <p:cNvPr id="269" name="Rectangular Callout 268"/>
          <p:cNvSpPr/>
          <p:nvPr/>
        </p:nvSpPr>
        <p:spPr bwMode="auto">
          <a:xfrm>
            <a:off x="6172200" y="2362200"/>
            <a:ext cx="2743200" cy="888882"/>
          </a:xfrm>
          <a:prstGeom prst="wedgeRectCallout">
            <a:avLst>
              <a:gd name="adj1" fmla="val -117752"/>
              <a:gd name="adj2" fmla="val -13206"/>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kumimoji="0" lang="en-US" sz="2000" i="0" u="none" strike="noStrike" cap="none" normalizeH="0" baseline="0" dirty="0" smtClean="0">
                <a:ln>
                  <a:noFill/>
                </a:ln>
                <a:solidFill>
                  <a:schemeClr val="bg2"/>
                </a:solidFill>
                <a:effectLst/>
              </a:rPr>
              <a:t>Who is User?</a:t>
            </a:r>
          </a:p>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lang="en-US" sz="2000" dirty="0" smtClean="0">
                <a:solidFill>
                  <a:schemeClr val="bg2"/>
                </a:solidFill>
                <a:effectLst/>
              </a:rPr>
              <a:t>How they were authenticated?</a:t>
            </a:r>
            <a:endParaRPr kumimoji="0" lang="en-US" sz="2000" i="0" u="none" strike="noStrike" cap="none" normalizeH="0" baseline="0" dirty="0" smtClean="0">
              <a:ln>
                <a:noFill/>
              </a:ln>
              <a:solidFill>
                <a:schemeClr val="bg2"/>
              </a:solidFill>
              <a:effectLst/>
            </a:endParaRPr>
          </a:p>
        </p:txBody>
      </p:sp>
      <p:sp>
        <p:nvSpPr>
          <p:cNvPr id="270" name="Rectangle 250"/>
          <p:cNvSpPr>
            <a:spLocks noChangeArrowheads="1"/>
          </p:cNvSpPr>
          <p:nvPr/>
        </p:nvSpPr>
        <p:spPr bwMode="auto">
          <a:xfrm>
            <a:off x="2593435" y="4639562"/>
            <a:ext cx="13689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itchFamily="34" charset="0"/>
                <a:cs typeface="Arial" pitchFamily="34" charset="0"/>
              </a:rPr>
              <a:t>Original Transaction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itchFamily="34" charset="0"/>
                <a:cs typeface="Arial" pitchFamily="34" charset="0"/>
              </a:rPr>
              <a:t>SOAP </a:t>
            </a:r>
            <a:r>
              <a:rPr lang="en-US" sz="1100" b="1" dirty="0" smtClean="0">
                <a:solidFill>
                  <a:srgbClr val="000000"/>
                </a:solidFill>
                <a:effectLst/>
                <a:cs typeface="Arial" pitchFamily="34" charset="0"/>
              </a:rPr>
              <a:t>Header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89071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rot="20107145">
            <a:off x="1236359" y="1778302"/>
            <a:ext cx="6230872" cy="1403887"/>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1" name="Rectangle 2"/>
          <p:cNvSpPr>
            <a:spLocks noChangeArrowheads="1"/>
          </p:cNvSpPr>
          <p:nvPr/>
        </p:nvSpPr>
        <p:spPr bwMode="auto">
          <a:xfrm>
            <a:off x="0" y="6584950"/>
            <a:ext cx="917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52" name="Rectangle 3"/>
          <p:cNvSpPr>
            <a:spLocks noChangeArrowheads="1"/>
          </p:cNvSpPr>
          <p:nvPr/>
        </p:nvSpPr>
        <p:spPr bwMode="auto">
          <a:xfrm>
            <a:off x="244475" y="6638925"/>
            <a:ext cx="381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b="1" i="1">
                <a:solidFill>
                  <a:srgbClr val="FFFFFF"/>
                </a:solidFill>
                <a:latin typeface="Times New Roman" pitchFamily="18" charset="0"/>
              </a:rPr>
              <a:t> </a:t>
            </a:r>
            <a:endParaRPr lang="en-US" sz="2400">
              <a:latin typeface="Verdana" pitchFamily="34" charset="0"/>
            </a:endParaRPr>
          </a:p>
        </p:txBody>
      </p:sp>
      <p:sp>
        <p:nvSpPr>
          <p:cNvPr id="27653" name="Rectangle 4"/>
          <p:cNvSpPr>
            <a:spLocks noChangeArrowheads="1"/>
          </p:cNvSpPr>
          <p:nvPr/>
        </p:nvSpPr>
        <p:spPr bwMode="auto">
          <a:xfrm>
            <a:off x="1371600" y="0"/>
            <a:ext cx="625157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54" name="Rectangle 5"/>
          <p:cNvSpPr>
            <a:spLocks noChangeArrowheads="1"/>
          </p:cNvSpPr>
          <p:nvPr/>
        </p:nvSpPr>
        <p:spPr bwMode="auto">
          <a:xfrm>
            <a:off x="5817573" y="1358724"/>
            <a:ext cx="1274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a:solidFill>
                  <a:schemeClr val="tx2"/>
                </a:solidFill>
              </a:rPr>
              <a:t>Factor Token</a:t>
            </a:r>
            <a:endParaRPr lang="en-US" sz="2400" dirty="0">
              <a:solidFill>
                <a:schemeClr val="tx2"/>
              </a:solidFill>
              <a:latin typeface="Verdana" pitchFamily="34" charset="0"/>
            </a:endParaRPr>
          </a:p>
        </p:txBody>
      </p:sp>
      <p:sp>
        <p:nvSpPr>
          <p:cNvPr id="27655" name="Freeform 6"/>
          <p:cNvSpPr>
            <a:spLocks/>
          </p:cNvSpPr>
          <p:nvPr/>
        </p:nvSpPr>
        <p:spPr bwMode="auto">
          <a:xfrm>
            <a:off x="1562100" y="1352550"/>
            <a:ext cx="6759575" cy="3219450"/>
          </a:xfrm>
          <a:custGeom>
            <a:avLst/>
            <a:gdLst>
              <a:gd name="T0" fmla="*/ 0 w 4150"/>
              <a:gd name="T1" fmla="*/ 3219450 h 1872"/>
              <a:gd name="T2" fmla="*/ 6759575 w 4150"/>
              <a:gd name="T3" fmla="*/ 3219450 h 1872"/>
              <a:gd name="T4" fmla="*/ 6759575 w 4150"/>
              <a:gd name="T5" fmla="*/ 0 h 1872"/>
              <a:gd name="T6" fmla="*/ 0 w 4150"/>
              <a:gd name="T7" fmla="*/ 3219450 h 18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50" h="1872">
                <a:moveTo>
                  <a:pt x="0" y="1872"/>
                </a:moveTo>
                <a:lnTo>
                  <a:pt x="4150" y="1872"/>
                </a:lnTo>
                <a:lnTo>
                  <a:pt x="4150" y="0"/>
                </a:lnTo>
                <a:lnTo>
                  <a:pt x="0" y="1872"/>
                </a:lnTo>
                <a:close/>
              </a:path>
            </a:pathLst>
          </a:custGeom>
          <a:solidFill>
            <a:srgbClr val="FF0000"/>
          </a:solidFill>
          <a:ln w="9525">
            <a:solidFill>
              <a:schemeClr val="tx1"/>
            </a:solidFill>
            <a:prstDash val="solid"/>
            <a:round/>
            <a:headEnd/>
            <a:tailEnd/>
          </a:ln>
        </p:spPr>
        <p:txBody>
          <a:bodyPr/>
          <a:lstStyle/>
          <a:p>
            <a:endParaRPr lang="en-US"/>
          </a:p>
        </p:txBody>
      </p:sp>
      <p:sp>
        <p:nvSpPr>
          <p:cNvPr id="27656" name="Rectangle 7"/>
          <p:cNvSpPr>
            <a:spLocks noChangeArrowheads="1"/>
          </p:cNvSpPr>
          <p:nvPr/>
        </p:nvSpPr>
        <p:spPr bwMode="auto">
          <a:xfrm>
            <a:off x="7413625" y="2779713"/>
            <a:ext cx="4968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chemeClr val="bg1"/>
                </a:solidFill>
              </a:rPr>
              <a:t>Very </a:t>
            </a:r>
            <a:endParaRPr lang="en-US" sz="2400">
              <a:solidFill>
                <a:schemeClr val="bg1"/>
              </a:solidFill>
              <a:latin typeface="Verdana" pitchFamily="34" charset="0"/>
            </a:endParaRPr>
          </a:p>
        </p:txBody>
      </p:sp>
      <p:sp>
        <p:nvSpPr>
          <p:cNvPr id="27657" name="Freeform 8"/>
          <p:cNvSpPr>
            <a:spLocks/>
          </p:cNvSpPr>
          <p:nvPr/>
        </p:nvSpPr>
        <p:spPr bwMode="auto">
          <a:xfrm>
            <a:off x="1562100" y="2135188"/>
            <a:ext cx="5148263" cy="2405062"/>
          </a:xfrm>
          <a:custGeom>
            <a:avLst/>
            <a:gdLst>
              <a:gd name="T0" fmla="*/ 0 w 3406"/>
              <a:gd name="T1" fmla="*/ 2405062 h 1528"/>
              <a:gd name="T2" fmla="*/ 5148263 w 3406"/>
              <a:gd name="T3" fmla="*/ 2405062 h 1528"/>
              <a:gd name="T4" fmla="*/ 5148263 w 3406"/>
              <a:gd name="T5" fmla="*/ 0 h 1528"/>
              <a:gd name="T6" fmla="*/ 0 w 3406"/>
              <a:gd name="T7" fmla="*/ 2405062 h 1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06" h="1528">
                <a:moveTo>
                  <a:pt x="0" y="1528"/>
                </a:moveTo>
                <a:lnTo>
                  <a:pt x="3406" y="1528"/>
                </a:lnTo>
                <a:lnTo>
                  <a:pt x="3406" y="0"/>
                </a:lnTo>
                <a:lnTo>
                  <a:pt x="0" y="1528"/>
                </a:lnTo>
                <a:close/>
              </a:path>
            </a:pathLst>
          </a:custGeom>
          <a:solidFill>
            <a:srgbClr val="FF6600"/>
          </a:solidFill>
          <a:ln w="9525">
            <a:solidFill>
              <a:schemeClr val="tx1"/>
            </a:solidFill>
            <a:prstDash val="solid"/>
            <a:round/>
            <a:headEnd/>
            <a:tailEnd/>
          </a:ln>
        </p:spPr>
        <p:txBody>
          <a:bodyPr/>
          <a:lstStyle/>
          <a:p>
            <a:endParaRPr lang="en-US"/>
          </a:p>
        </p:txBody>
      </p:sp>
      <p:sp>
        <p:nvSpPr>
          <p:cNvPr id="27658" name="Freeform 9"/>
          <p:cNvSpPr>
            <a:spLocks/>
          </p:cNvSpPr>
          <p:nvPr/>
        </p:nvSpPr>
        <p:spPr bwMode="auto">
          <a:xfrm>
            <a:off x="1581150" y="2860675"/>
            <a:ext cx="3570288" cy="1685925"/>
          </a:xfrm>
          <a:custGeom>
            <a:avLst/>
            <a:gdLst>
              <a:gd name="T0" fmla="*/ 0 w 1818"/>
              <a:gd name="T1" fmla="*/ 1685925 h 812"/>
              <a:gd name="T2" fmla="*/ 3570288 w 1818"/>
              <a:gd name="T3" fmla="*/ 1685925 h 812"/>
              <a:gd name="T4" fmla="*/ 3570288 w 1818"/>
              <a:gd name="T5" fmla="*/ 0 h 812"/>
              <a:gd name="T6" fmla="*/ 0 w 1818"/>
              <a:gd name="T7" fmla="*/ 1685925 h 8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8" h="812">
                <a:moveTo>
                  <a:pt x="0" y="812"/>
                </a:moveTo>
                <a:lnTo>
                  <a:pt x="1818" y="812"/>
                </a:lnTo>
                <a:lnTo>
                  <a:pt x="1818" y="0"/>
                </a:lnTo>
                <a:lnTo>
                  <a:pt x="0" y="812"/>
                </a:lnTo>
                <a:close/>
              </a:path>
            </a:pathLst>
          </a:custGeom>
          <a:solidFill>
            <a:srgbClr val="9999FF"/>
          </a:solidFill>
          <a:ln w="9525">
            <a:solidFill>
              <a:schemeClr val="tx1"/>
            </a:solidFill>
            <a:prstDash val="solid"/>
            <a:round/>
            <a:headEnd/>
            <a:tailEnd/>
          </a:ln>
        </p:spPr>
        <p:txBody>
          <a:bodyPr/>
          <a:lstStyle/>
          <a:p>
            <a:endParaRPr lang="en-US"/>
          </a:p>
        </p:txBody>
      </p:sp>
      <p:sp>
        <p:nvSpPr>
          <p:cNvPr id="27659" name="Rectangle 10"/>
          <p:cNvSpPr>
            <a:spLocks noChangeArrowheads="1"/>
          </p:cNvSpPr>
          <p:nvPr/>
        </p:nvSpPr>
        <p:spPr bwMode="auto">
          <a:xfrm>
            <a:off x="7407275" y="3024188"/>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chemeClr val="bg1"/>
                </a:solidFill>
              </a:rPr>
              <a:t>High</a:t>
            </a:r>
            <a:endParaRPr lang="en-US" sz="2400">
              <a:solidFill>
                <a:schemeClr val="bg1"/>
              </a:solidFill>
              <a:latin typeface="Verdana" pitchFamily="34" charset="0"/>
            </a:endParaRPr>
          </a:p>
        </p:txBody>
      </p:sp>
      <p:sp>
        <p:nvSpPr>
          <p:cNvPr id="27660" name="Rectangle 11"/>
          <p:cNvSpPr>
            <a:spLocks noChangeArrowheads="1"/>
          </p:cNvSpPr>
          <p:nvPr/>
        </p:nvSpPr>
        <p:spPr bwMode="auto">
          <a:xfrm>
            <a:off x="5521325" y="3363913"/>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chemeClr val="bg1"/>
                </a:solidFill>
              </a:rPr>
              <a:t>High</a:t>
            </a:r>
            <a:endParaRPr lang="en-US" sz="2400">
              <a:solidFill>
                <a:schemeClr val="bg1"/>
              </a:solidFill>
              <a:latin typeface="Verdana" pitchFamily="34" charset="0"/>
            </a:endParaRPr>
          </a:p>
        </p:txBody>
      </p:sp>
      <p:sp>
        <p:nvSpPr>
          <p:cNvPr id="27661" name="Rectangle 12"/>
          <p:cNvSpPr>
            <a:spLocks noChangeArrowheads="1"/>
          </p:cNvSpPr>
          <p:nvPr/>
        </p:nvSpPr>
        <p:spPr bwMode="auto">
          <a:xfrm>
            <a:off x="3797300" y="3656013"/>
            <a:ext cx="7683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chemeClr val="bg1"/>
                </a:solidFill>
              </a:rPr>
              <a:t>Medium</a:t>
            </a:r>
            <a:endParaRPr lang="en-US" sz="2400">
              <a:solidFill>
                <a:schemeClr val="bg1"/>
              </a:solidFill>
              <a:latin typeface="Verdana" pitchFamily="34" charset="0"/>
            </a:endParaRPr>
          </a:p>
        </p:txBody>
      </p:sp>
      <p:sp>
        <p:nvSpPr>
          <p:cNvPr id="27662" name="Freeform 13"/>
          <p:cNvSpPr>
            <a:spLocks/>
          </p:cNvSpPr>
          <p:nvPr/>
        </p:nvSpPr>
        <p:spPr bwMode="auto">
          <a:xfrm>
            <a:off x="1562100" y="3662363"/>
            <a:ext cx="1884363" cy="881062"/>
          </a:xfrm>
          <a:custGeom>
            <a:avLst/>
            <a:gdLst>
              <a:gd name="T0" fmla="*/ 0 w 1052"/>
              <a:gd name="T1" fmla="*/ 881062 h 474"/>
              <a:gd name="T2" fmla="*/ 1884363 w 1052"/>
              <a:gd name="T3" fmla="*/ 877344 h 474"/>
              <a:gd name="T4" fmla="*/ 1884363 w 1052"/>
              <a:gd name="T5" fmla="*/ 0 h 474"/>
              <a:gd name="T6" fmla="*/ 0 w 1052"/>
              <a:gd name="T7" fmla="*/ 881062 h 4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2" h="474">
                <a:moveTo>
                  <a:pt x="0" y="474"/>
                </a:moveTo>
                <a:lnTo>
                  <a:pt x="1052" y="472"/>
                </a:lnTo>
                <a:lnTo>
                  <a:pt x="1052" y="0"/>
                </a:lnTo>
                <a:lnTo>
                  <a:pt x="0" y="474"/>
                </a:lnTo>
                <a:close/>
              </a:path>
            </a:pathLst>
          </a:custGeom>
          <a:solidFill>
            <a:srgbClr val="00FF00"/>
          </a:solidFill>
          <a:ln w="9525">
            <a:solidFill>
              <a:schemeClr val="tx1"/>
            </a:solidFill>
            <a:prstDash val="solid"/>
            <a:round/>
            <a:headEnd/>
            <a:tailEnd/>
          </a:ln>
        </p:spPr>
        <p:txBody>
          <a:bodyPr/>
          <a:lstStyle/>
          <a:p>
            <a:endParaRPr lang="en-US"/>
          </a:p>
        </p:txBody>
      </p:sp>
      <p:sp>
        <p:nvSpPr>
          <p:cNvPr id="27663" name="Rectangle 14"/>
          <p:cNvSpPr>
            <a:spLocks noChangeArrowheads="1"/>
          </p:cNvSpPr>
          <p:nvPr/>
        </p:nvSpPr>
        <p:spPr bwMode="auto">
          <a:xfrm>
            <a:off x="2511425" y="4132263"/>
            <a:ext cx="40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a:solidFill>
                  <a:schemeClr val="bg1"/>
                </a:solidFill>
              </a:rPr>
              <a:t>Low</a:t>
            </a:r>
            <a:endParaRPr lang="en-US" sz="2400">
              <a:solidFill>
                <a:schemeClr val="bg1"/>
              </a:solidFill>
              <a:latin typeface="Verdana" pitchFamily="34" charset="0"/>
            </a:endParaRPr>
          </a:p>
        </p:txBody>
      </p:sp>
      <p:sp>
        <p:nvSpPr>
          <p:cNvPr id="27664" name="Rectangle 15"/>
          <p:cNvSpPr>
            <a:spLocks noChangeArrowheads="1"/>
          </p:cNvSpPr>
          <p:nvPr/>
        </p:nvSpPr>
        <p:spPr bwMode="auto">
          <a:xfrm>
            <a:off x="6972300" y="4506913"/>
            <a:ext cx="1120775"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65" name="Rectangle 16"/>
          <p:cNvSpPr>
            <a:spLocks noChangeArrowheads="1"/>
          </p:cNvSpPr>
          <p:nvPr/>
        </p:nvSpPr>
        <p:spPr bwMode="auto">
          <a:xfrm>
            <a:off x="7080250" y="4597400"/>
            <a:ext cx="6508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chemeClr val="tx2"/>
                </a:solidFill>
              </a:rPr>
              <a:t>Remote</a:t>
            </a:r>
          </a:p>
          <a:p>
            <a:r>
              <a:rPr lang="en-US" sz="1400" b="1">
                <a:solidFill>
                  <a:schemeClr val="tx2"/>
                </a:solidFill>
              </a:rPr>
              <a:t>Clinical</a:t>
            </a:r>
          </a:p>
          <a:p>
            <a:r>
              <a:rPr lang="en-US" sz="1400" b="1">
                <a:solidFill>
                  <a:schemeClr val="tx2"/>
                </a:solidFill>
              </a:rPr>
              <a:t> Entry </a:t>
            </a:r>
            <a:endParaRPr lang="en-US" sz="2400">
              <a:solidFill>
                <a:schemeClr val="tx2"/>
              </a:solidFill>
              <a:latin typeface="Verdana" pitchFamily="34" charset="0"/>
            </a:endParaRPr>
          </a:p>
        </p:txBody>
      </p:sp>
      <p:sp>
        <p:nvSpPr>
          <p:cNvPr id="27666" name="Rectangle 20"/>
          <p:cNvSpPr>
            <a:spLocks noChangeArrowheads="1"/>
          </p:cNvSpPr>
          <p:nvPr/>
        </p:nvSpPr>
        <p:spPr bwMode="auto">
          <a:xfrm>
            <a:off x="5829300" y="4430713"/>
            <a:ext cx="1120775"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67" name="Rectangle 21"/>
          <p:cNvSpPr>
            <a:spLocks noChangeArrowheads="1"/>
          </p:cNvSpPr>
          <p:nvPr/>
        </p:nvSpPr>
        <p:spPr bwMode="auto">
          <a:xfrm>
            <a:off x="5540375" y="4629150"/>
            <a:ext cx="11811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chemeClr val="tx2"/>
                </a:solidFill>
              </a:rPr>
              <a:t>Verification</a:t>
            </a:r>
          </a:p>
          <a:p>
            <a:r>
              <a:rPr lang="en-US" sz="1400" b="1">
                <a:solidFill>
                  <a:schemeClr val="tx2"/>
                </a:solidFill>
              </a:rPr>
              <a:t>Of Data</a:t>
            </a:r>
          </a:p>
          <a:p>
            <a:r>
              <a:rPr lang="en-US" sz="1400" b="1">
                <a:solidFill>
                  <a:schemeClr val="tx2"/>
                </a:solidFill>
              </a:rPr>
              <a:t>Transcription </a:t>
            </a:r>
            <a:endParaRPr lang="en-US" sz="2400">
              <a:solidFill>
                <a:schemeClr val="tx2"/>
              </a:solidFill>
              <a:latin typeface="Verdana" pitchFamily="34" charset="0"/>
            </a:endParaRPr>
          </a:p>
        </p:txBody>
      </p:sp>
      <p:sp>
        <p:nvSpPr>
          <p:cNvPr id="27668" name="Rectangle 25"/>
          <p:cNvSpPr>
            <a:spLocks noChangeArrowheads="1"/>
          </p:cNvSpPr>
          <p:nvPr/>
        </p:nvSpPr>
        <p:spPr bwMode="auto">
          <a:xfrm>
            <a:off x="3784600" y="4610100"/>
            <a:ext cx="8699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chemeClr val="tx2"/>
                </a:solidFill>
              </a:rPr>
              <a:t>Access to</a:t>
            </a:r>
          </a:p>
          <a:p>
            <a:r>
              <a:rPr lang="en-US" sz="1400" b="1">
                <a:solidFill>
                  <a:schemeClr val="tx2"/>
                </a:solidFill>
              </a:rPr>
              <a:t>Local </a:t>
            </a:r>
          </a:p>
          <a:p>
            <a:r>
              <a:rPr lang="en-US" sz="1400" b="1">
                <a:solidFill>
                  <a:schemeClr val="tx2"/>
                </a:solidFill>
              </a:rPr>
              <a:t>EHR/EMR </a:t>
            </a:r>
            <a:endParaRPr lang="en-US" sz="2400">
              <a:solidFill>
                <a:schemeClr val="tx2"/>
              </a:solidFill>
              <a:latin typeface="Verdana" pitchFamily="34" charset="0"/>
            </a:endParaRPr>
          </a:p>
        </p:txBody>
      </p:sp>
      <p:sp>
        <p:nvSpPr>
          <p:cNvPr id="27669" name="Rectangle 29"/>
          <p:cNvSpPr>
            <a:spLocks noChangeArrowheads="1"/>
          </p:cNvSpPr>
          <p:nvPr/>
        </p:nvSpPr>
        <p:spPr bwMode="auto">
          <a:xfrm>
            <a:off x="1971675" y="4648200"/>
            <a:ext cx="14192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b="1">
                <a:solidFill>
                  <a:schemeClr val="tx2"/>
                </a:solidFill>
              </a:rPr>
              <a:t>Access to</a:t>
            </a:r>
          </a:p>
          <a:p>
            <a:r>
              <a:rPr lang="en-US" sz="1400" b="1">
                <a:solidFill>
                  <a:schemeClr val="tx2"/>
                </a:solidFill>
              </a:rPr>
              <a:t>Summary of</a:t>
            </a:r>
          </a:p>
          <a:p>
            <a:r>
              <a:rPr lang="en-US" sz="1400" b="1">
                <a:solidFill>
                  <a:schemeClr val="tx2"/>
                </a:solidFill>
              </a:rPr>
              <a:t>Clinical research</a:t>
            </a:r>
            <a:endParaRPr lang="en-US" sz="2400">
              <a:solidFill>
                <a:schemeClr val="tx2"/>
              </a:solidFill>
              <a:latin typeface="Verdana" pitchFamily="34" charset="0"/>
            </a:endParaRPr>
          </a:p>
        </p:txBody>
      </p:sp>
      <p:sp>
        <p:nvSpPr>
          <p:cNvPr id="27670" name="Rectangle 32"/>
          <p:cNvSpPr>
            <a:spLocks noChangeArrowheads="1"/>
          </p:cNvSpPr>
          <p:nvPr/>
        </p:nvSpPr>
        <p:spPr bwMode="auto">
          <a:xfrm>
            <a:off x="1714500" y="4430713"/>
            <a:ext cx="1344613"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71" name="Rectangle 33"/>
          <p:cNvSpPr>
            <a:spLocks noChangeArrowheads="1"/>
          </p:cNvSpPr>
          <p:nvPr/>
        </p:nvSpPr>
        <p:spPr bwMode="auto">
          <a:xfrm>
            <a:off x="1524000" y="1809750"/>
            <a:ext cx="12477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72" name="Rectangle 34"/>
          <p:cNvSpPr>
            <a:spLocks noChangeArrowheads="1"/>
          </p:cNvSpPr>
          <p:nvPr/>
        </p:nvSpPr>
        <p:spPr bwMode="auto">
          <a:xfrm>
            <a:off x="1714500" y="5403850"/>
            <a:ext cx="58674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673" name="Rectangle 35"/>
          <p:cNvSpPr>
            <a:spLocks noChangeArrowheads="1"/>
          </p:cNvSpPr>
          <p:nvPr/>
        </p:nvSpPr>
        <p:spPr bwMode="auto">
          <a:xfrm>
            <a:off x="1616075" y="3624263"/>
            <a:ext cx="11064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a:solidFill>
                  <a:schemeClr val="tx2"/>
                </a:solidFill>
              </a:rPr>
              <a:t>PIN/User ID</a:t>
            </a:r>
            <a:endParaRPr lang="en-US" sz="2400" dirty="0">
              <a:solidFill>
                <a:schemeClr val="tx2"/>
              </a:solidFill>
              <a:latin typeface="Verdana" pitchFamily="34" charset="0"/>
            </a:endParaRPr>
          </a:p>
        </p:txBody>
      </p:sp>
      <p:sp>
        <p:nvSpPr>
          <p:cNvPr id="27675" name="Rectangle 37"/>
          <p:cNvSpPr>
            <a:spLocks noChangeArrowheads="1"/>
          </p:cNvSpPr>
          <p:nvPr/>
        </p:nvSpPr>
        <p:spPr bwMode="auto">
          <a:xfrm>
            <a:off x="3531558" y="2348856"/>
            <a:ext cx="11621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smtClean="0">
                <a:solidFill>
                  <a:schemeClr val="tx2"/>
                </a:solidFill>
              </a:rPr>
              <a:t>Knowledge-</a:t>
            </a:r>
            <a:endParaRPr lang="en-US" sz="2400" dirty="0">
              <a:solidFill>
                <a:schemeClr val="tx2"/>
              </a:solidFill>
              <a:latin typeface="Verdana" pitchFamily="34" charset="0"/>
            </a:endParaRPr>
          </a:p>
        </p:txBody>
      </p:sp>
      <p:sp>
        <p:nvSpPr>
          <p:cNvPr id="27676" name="Rectangle 38"/>
          <p:cNvSpPr>
            <a:spLocks noChangeArrowheads="1"/>
          </p:cNvSpPr>
          <p:nvPr/>
        </p:nvSpPr>
        <p:spPr bwMode="auto">
          <a:xfrm>
            <a:off x="3132643" y="2822731"/>
            <a:ext cx="89928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smtClean="0">
                <a:solidFill>
                  <a:schemeClr val="tx2"/>
                </a:solidFill>
              </a:rPr>
              <a:t>Kerberos</a:t>
            </a:r>
            <a:endParaRPr lang="en-US" sz="2400" dirty="0">
              <a:solidFill>
                <a:schemeClr val="tx2"/>
              </a:solidFill>
              <a:latin typeface="Verdana" pitchFamily="34" charset="0"/>
            </a:endParaRPr>
          </a:p>
        </p:txBody>
      </p:sp>
      <p:sp>
        <p:nvSpPr>
          <p:cNvPr id="27678" name="Rectangle 40"/>
          <p:cNvSpPr>
            <a:spLocks noChangeArrowheads="1"/>
          </p:cNvSpPr>
          <p:nvPr/>
        </p:nvSpPr>
        <p:spPr bwMode="auto">
          <a:xfrm>
            <a:off x="4684083" y="2348856"/>
            <a:ext cx="608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smtClean="0">
                <a:solidFill>
                  <a:schemeClr val="tx2"/>
                </a:solidFill>
              </a:rPr>
              <a:t>Based</a:t>
            </a:r>
            <a:endParaRPr lang="en-US" sz="2400" dirty="0">
              <a:solidFill>
                <a:schemeClr val="tx2"/>
              </a:solidFill>
              <a:latin typeface="Verdana" pitchFamily="34" charset="0"/>
            </a:endParaRPr>
          </a:p>
        </p:txBody>
      </p:sp>
      <p:sp>
        <p:nvSpPr>
          <p:cNvPr id="27679" name="Rectangle 41"/>
          <p:cNvSpPr>
            <a:spLocks noChangeArrowheads="1"/>
          </p:cNvSpPr>
          <p:nvPr/>
        </p:nvSpPr>
        <p:spPr bwMode="auto">
          <a:xfrm>
            <a:off x="4213715" y="1898796"/>
            <a:ext cx="20685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a:solidFill>
                  <a:schemeClr val="tx2"/>
                </a:solidFill>
              </a:rPr>
              <a:t>PKI/ Digital Signature</a:t>
            </a:r>
            <a:endParaRPr lang="en-US" sz="2400" dirty="0">
              <a:solidFill>
                <a:schemeClr val="tx2"/>
              </a:solidFill>
              <a:latin typeface="Verdana" pitchFamily="34" charset="0"/>
            </a:endParaRPr>
          </a:p>
        </p:txBody>
      </p:sp>
      <p:sp>
        <p:nvSpPr>
          <p:cNvPr id="27680" name="Rectangle 42"/>
          <p:cNvSpPr>
            <a:spLocks noChangeArrowheads="1"/>
          </p:cNvSpPr>
          <p:nvPr/>
        </p:nvSpPr>
        <p:spPr bwMode="auto">
          <a:xfrm>
            <a:off x="5274648" y="1358724"/>
            <a:ext cx="5498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smtClean="0">
                <a:solidFill>
                  <a:schemeClr val="tx2"/>
                </a:solidFill>
              </a:rPr>
              <a:t>Multi-</a:t>
            </a:r>
            <a:endParaRPr lang="en-US" sz="2400" dirty="0">
              <a:solidFill>
                <a:schemeClr val="tx2"/>
              </a:solidFill>
              <a:latin typeface="Verdana" pitchFamily="34" charset="0"/>
            </a:endParaRPr>
          </a:p>
        </p:txBody>
      </p:sp>
      <p:sp>
        <p:nvSpPr>
          <p:cNvPr id="27682" name="AutoShape 44"/>
          <p:cNvSpPr>
            <a:spLocks noChangeArrowheads="1"/>
          </p:cNvSpPr>
          <p:nvPr/>
        </p:nvSpPr>
        <p:spPr bwMode="auto">
          <a:xfrm>
            <a:off x="152400" y="1295400"/>
            <a:ext cx="1295400" cy="4191000"/>
          </a:xfrm>
          <a:prstGeom prst="upArrow">
            <a:avLst>
              <a:gd name="adj1" fmla="val 50000"/>
              <a:gd name="adj2" fmla="val 80882"/>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sz="2400">
                <a:solidFill>
                  <a:schemeClr val="bg2"/>
                </a:solidFill>
                <a:latin typeface="Verdana" pitchFamily="34" charset="0"/>
              </a:rPr>
              <a:t>Increased $ Cost</a:t>
            </a:r>
          </a:p>
        </p:txBody>
      </p:sp>
      <p:sp>
        <p:nvSpPr>
          <p:cNvPr id="27683" name="AutoShape 45"/>
          <p:cNvSpPr>
            <a:spLocks noChangeArrowheads="1"/>
          </p:cNvSpPr>
          <p:nvPr/>
        </p:nvSpPr>
        <p:spPr bwMode="auto">
          <a:xfrm>
            <a:off x="1295400" y="5334000"/>
            <a:ext cx="6629400" cy="990600"/>
          </a:xfrm>
          <a:prstGeom prst="rightArrow">
            <a:avLst>
              <a:gd name="adj1" fmla="val 50000"/>
              <a:gd name="adj2" fmla="val 167308"/>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chemeClr val="bg2"/>
                </a:solidFill>
              </a:rPr>
              <a:t>Increased Need for Identity Assurance</a:t>
            </a:r>
            <a:r>
              <a:rPr lang="en-US" sz="2400">
                <a:solidFill>
                  <a:schemeClr val="bg2"/>
                </a:solidFill>
                <a:latin typeface="Verdana" pitchFamily="34" charset="0"/>
              </a:rPr>
              <a:t> </a:t>
            </a:r>
          </a:p>
        </p:txBody>
      </p:sp>
      <p:sp>
        <p:nvSpPr>
          <p:cNvPr id="27684" name="Line 46"/>
          <p:cNvSpPr>
            <a:spLocks noChangeShapeType="1"/>
          </p:cNvSpPr>
          <p:nvPr/>
        </p:nvSpPr>
        <p:spPr bwMode="auto">
          <a:xfrm>
            <a:off x="1581150" y="4552950"/>
            <a:ext cx="67437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5" name="Line 47"/>
          <p:cNvSpPr>
            <a:spLocks noChangeShapeType="1"/>
          </p:cNvSpPr>
          <p:nvPr/>
        </p:nvSpPr>
        <p:spPr bwMode="auto">
          <a:xfrm flipV="1">
            <a:off x="1581150" y="1371600"/>
            <a:ext cx="6762750" cy="31813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6" name="Line 48"/>
          <p:cNvSpPr>
            <a:spLocks noChangeShapeType="1"/>
          </p:cNvSpPr>
          <p:nvPr/>
        </p:nvSpPr>
        <p:spPr bwMode="auto">
          <a:xfrm flipH="1">
            <a:off x="8324850" y="1371600"/>
            <a:ext cx="19050" cy="31623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17" name="Rectangle 49"/>
          <p:cNvSpPr>
            <a:spLocks noGrp="1" noChangeArrowheads="1"/>
          </p:cNvSpPr>
          <p:nvPr>
            <p:ph type="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91440" tIns="45720" rIns="91440" bIns="45720"/>
          <a:lstStyle/>
          <a:p>
            <a:pPr eaLnBrk="1" hangingPunct="1">
              <a:defRPr/>
            </a:pPr>
            <a:r>
              <a:rPr lang="en-US" sz="4000" dirty="0" smtClean="0"/>
              <a:t>Level of Identity Assurance</a:t>
            </a:r>
          </a:p>
        </p:txBody>
      </p:sp>
      <p:sp>
        <p:nvSpPr>
          <p:cNvPr id="41" name="Rectangle 38"/>
          <p:cNvSpPr>
            <a:spLocks noChangeArrowheads="1"/>
          </p:cNvSpPr>
          <p:nvPr/>
        </p:nvSpPr>
        <p:spPr bwMode="auto">
          <a:xfrm>
            <a:off x="1871640" y="3215481"/>
            <a:ext cx="21432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600" b="1" dirty="0" smtClean="0">
                <a:solidFill>
                  <a:schemeClr val="tx2"/>
                </a:solidFill>
              </a:rPr>
              <a:t>Username - Password</a:t>
            </a:r>
            <a:endParaRPr lang="en-US" sz="2400" dirty="0">
              <a:solidFill>
                <a:schemeClr val="tx2"/>
              </a:solidFill>
              <a:latin typeface="Verdana" pitchFamily="34" charset="0"/>
            </a:endParaRPr>
          </a:p>
        </p:txBody>
      </p:sp>
      <p:sp>
        <p:nvSpPr>
          <p:cNvPr id="3" name="Date Placeholder 2"/>
          <p:cNvSpPr>
            <a:spLocks noGrp="1"/>
          </p:cNvSpPr>
          <p:nvPr>
            <p:ph type="dt" sz="quarter" idx="10"/>
          </p:nvPr>
        </p:nvSpPr>
        <p:spPr/>
        <p:txBody>
          <a:bodyPr/>
          <a:lstStyle/>
          <a:p>
            <a:fld id="{C2C877A3-4EDD-4381-B974-E9AC56ACF77F}" type="datetime4">
              <a:rPr lang="en-US" smtClean="0"/>
              <a:t>December 30, 2012</a:t>
            </a:fld>
            <a:endParaRPr lang="en-US"/>
          </a:p>
        </p:txBody>
      </p:sp>
      <p:sp>
        <p:nvSpPr>
          <p:cNvPr id="4" name="Slide Number Placeholder 3"/>
          <p:cNvSpPr>
            <a:spLocks noGrp="1"/>
          </p:cNvSpPr>
          <p:nvPr>
            <p:ph type="sldNum" sz="quarter" idx="11"/>
          </p:nvPr>
        </p:nvSpPr>
        <p:spPr/>
        <p:txBody>
          <a:bodyPr/>
          <a:lstStyle/>
          <a:p>
            <a:fld id="{0FCCEEC4-63EA-42F5-B578-96C217FA7F94}" type="slidenum">
              <a:rPr lang="en-US" smtClean="0"/>
              <a:pPr/>
              <a:t>33</a:t>
            </a:fld>
            <a:endParaRPr lang="en-US"/>
          </a:p>
        </p:txBody>
      </p:sp>
    </p:spTree>
    <p:extLst>
      <p:ext uri="{BB962C8B-B14F-4D97-AF65-F5344CB8AC3E}">
        <p14:creationId xmlns:p14="http://schemas.microsoft.com/office/powerpoint/2010/main" val="1690595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XUA Actors</a:t>
            </a:r>
            <a:endParaRPr lang="en-US" dirty="0"/>
          </a:p>
        </p:txBody>
      </p:sp>
      <p:pic>
        <p:nvPicPr>
          <p:cNvPr id="5122" name="Picture 2" descr="Figure 13.4-1 Cross-Enterprise User Assertion Actor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90599"/>
            <a:ext cx="7543800" cy="5244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quarter" idx="10"/>
          </p:nvPr>
        </p:nvSpPr>
        <p:spPr/>
        <p:txBody>
          <a:bodyPr/>
          <a:lstStyle/>
          <a:p>
            <a:fld id="{EB022AE1-A052-47C5-A75D-101F409AC843}" type="datetime4">
              <a:rPr lang="en-US" smtClean="0"/>
              <a:t>December 30, 2012</a:t>
            </a:fld>
            <a:endParaRPr lang="en-US"/>
          </a:p>
        </p:txBody>
      </p:sp>
      <p:sp>
        <p:nvSpPr>
          <p:cNvPr id="4" name="Slide Number Placeholder 3"/>
          <p:cNvSpPr>
            <a:spLocks noGrp="1"/>
          </p:cNvSpPr>
          <p:nvPr>
            <p:ph type="sldNum" sz="quarter" idx="11"/>
          </p:nvPr>
        </p:nvSpPr>
        <p:spPr/>
        <p:txBody>
          <a:bodyPr/>
          <a:lstStyle/>
          <a:p>
            <a:fld id="{0FCCEEC4-63EA-42F5-B578-96C217FA7F94}" type="slidenum">
              <a:rPr lang="en-US" smtClean="0"/>
              <a:pPr/>
              <a:t>34</a:t>
            </a:fld>
            <a:endParaRPr lang="en-US"/>
          </a:p>
        </p:txBody>
      </p:sp>
    </p:spTree>
    <p:extLst>
      <p:ext uri="{BB962C8B-B14F-4D97-AF65-F5344CB8AC3E}">
        <p14:creationId xmlns:p14="http://schemas.microsoft.com/office/powerpoint/2010/main" val="2091479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AutoShape 2"/>
          <p:cNvSpPr>
            <a:spLocks noChangeArrowheads="1"/>
          </p:cNvSpPr>
          <p:nvPr/>
        </p:nvSpPr>
        <p:spPr bwMode="auto">
          <a:xfrm>
            <a:off x="7773988" y="5494001"/>
            <a:ext cx="1065212" cy="457200"/>
          </a:xfrm>
          <a:prstGeom prst="rightArrow">
            <a:avLst>
              <a:gd name="adj1" fmla="val 50000"/>
              <a:gd name="adj2" fmla="val 5824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8676" name="Rectangle 3"/>
          <p:cNvSpPr>
            <a:spLocks noChangeArrowheads="1"/>
          </p:cNvSpPr>
          <p:nvPr/>
        </p:nvSpPr>
        <p:spPr bwMode="auto">
          <a:xfrm>
            <a:off x="5930900" y="4492288"/>
            <a:ext cx="2908300" cy="1549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8677" name="Text Box 4"/>
          <p:cNvSpPr txBox="1">
            <a:spLocks noChangeArrowheads="1"/>
          </p:cNvSpPr>
          <p:nvPr/>
        </p:nvSpPr>
        <p:spPr bwMode="auto">
          <a:xfrm>
            <a:off x="5991225" y="4381163"/>
            <a:ext cx="2236574" cy="1579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ts val="2900"/>
              </a:lnSpc>
            </a:pPr>
            <a:r>
              <a:rPr lang="en-US" sz="1800" dirty="0"/>
              <a:t>Key:</a:t>
            </a:r>
          </a:p>
          <a:p>
            <a:pPr eaLnBrk="1" hangingPunct="1">
              <a:lnSpc>
                <a:spcPts val="2900"/>
              </a:lnSpc>
            </a:pPr>
            <a:r>
              <a:rPr lang="en-US" sz="1800" dirty="0"/>
              <a:t>Original Transaction</a:t>
            </a:r>
          </a:p>
          <a:p>
            <a:pPr eaLnBrk="1" hangingPunct="1">
              <a:lnSpc>
                <a:spcPts val="2900"/>
              </a:lnSpc>
            </a:pPr>
            <a:endParaRPr lang="en-US" sz="1800" dirty="0"/>
          </a:p>
          <a:p>
            <a:pPr eaLnBrk="1" hangingPunct="1">
              <a:lnSpc>
                <a:spcPts val="2900"/>
              </a:lnSpc>
            </a:pPr>
            <a:r>
              <a:rPr lang="en-US" sz="1800" dirty="0"/>
              <a:t>TLS Protections</a:t>
            </a:r>
          </a:p>
        </p:txBody>
      </p:sp>
      <p:sp>
        <p:nvSpPr>
          <p:cNvPr id="28678" name="Line 5"/>
          <p:cNvSpPr>
            <a:spLocks noChangeShapeType="1"/>
          </p:cNvSpPr>
          <p:nvPr/>
        </p:nvSpPr>
        <p:spPr bwMode="auto">
          <a:xfrm>
            <a:off x="8231188" y="4947901"/>
            <a:ext cx="53181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pic>
        <p:nvPicPr>
          <p:cNvPr id="28679" name="Picture 6" descr="ED00039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4338" y="1698288"/>
            <a:ext cx="1381125" cy="1320800"/>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680" name="Rectangle 7"/>
          <p:cNvSpPr>
            <a:spLocks noChangeArrowheads="1"/>
          </p:cNvSpPr>
          <p:nvPr/>
        </p:nvSpPr>
        <p:spPr bwMode="auto">
          <a:xfrm>
            <a:off x="228600" y="1088688"/>
            <a:ext cx="5010150" cy="20145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8681" name="Text Box 8"/>
          <p:cNvSpPr txBox="1">
            <a:spLocks noChangeArrowheads="1"/>
          </p:cNvSpPr>
          <p:nvPr/>
        </p:nvSpPr>
        <p:spPr bwMode="auto">
          <a:xfrm>
            <a:off x="1009650" y="1088688"/>
            <a:ext cx="6719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800"/>
              <a:t>EHR</a:t>
            </a:r>
          </a:p>
        </p:txBody>
      </p:sp>
      <p:sp>
        <p:nvSpPr>
          <p:cNvPr id="28682" name="AutoShape 9"/>
          <p:cNvSpPr>
            <a:spLocks noChangeArrowheads="1"/>
          </p:cNvSpPr>
          <p:nvPr/>
        </p:nvSpPr>
        <p:spPr bwMode="auto">
          <a:xfrm>
            <a:off x="457200" y="1600200"/>
            <a:ext cx="887413" cy="1322388"/>
          </a:xfrm>
          <a:prstGeom prst="can">
            <a:avLst>
              <a:gd name="adj" fmla="val 3725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Patient</a:t>
            </a:r>
          </a:p>
          <a:p>
            <a:pPr algn="ctr"/>
            <a:r>
              <a:rPr lang="en-US" sz="1800"/>
              <a:t>Data</a:t>
            </a:r>
          </a:p>
        </p:txBody>
      </p:sp>
      <p:sp>
        <p:nvSpPr>
          <p:cNvPr id="28683" name="Rectangle 10"/>
          <p:cNvSpPr>
            <a:spLocks noChangeArrowheads="1"/>
          </p:cNvSpPr>
          <p:nvPr/>
        </p:nvSpPr>
        <p:spPr bwMode="auto">
          <a:xfrm>
            <a:off x="3135313" y="1420476"/>
            <a:ext cx="1925637" cy="15986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8684" name="Text Box 11"/>
          <p:cNvSpPr txBox="1">
            <a:spLocks noChangeArrowheads="1"/>
          </p:cNvSpPr>
          <p:nvPr/>
        </p:nvSpPr>
        <p:spPr bwMode="auto">
          <a:xfrm>
            <a:off x="3173413" y="1420476"/>
            <a:ext cx="18517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800"/>
              <a:t>XDS Consumer </a:t>
            </a:r>
          </a:p>
        </p:txBody>
      </p:sp>
      <p:sp>
        <p:nvSpPr>
          <p:cNvPr id="28685" name="Text Box 12"/>
          <p:cNvSpPr txBox="1">
            <a:spLocks noChangeArrowheads="1"/>
          </p:cNvSpPr>
          <p:nvPr/>
        </p:nvSpPr>
        <p:spPr bwMode="auto">
          <a:xfrm>
            <a:off x="6818313" y="1164888"/>
            <a:ext cx="19446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800"/>
              <a:t>XDS Registry</a:t>
            </a:r>
            <a:endParaRPr lang="en-US" sz="1100"/>
          </a:p>
        </p:txBody>
      </p:sp>
      <p:sp>
        <p:nvSpPr>
          <p:cNvPr id="28686" name="Line 13"/>
          <p:cNvSpPr>
            <a:spLocks noChangeShapeType="1"/>
          </p:cNvSpPr>
          <p:nvPr/>
        </p:nvSpPr>
        <p:spPr bwMode="auto">
          <a:xfrm>
            <a:off x="1371600" y="2384088"/>
            <a:ext cx="5410200" cy="222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8687" name="Rectangle 14"/>
          <p:cNvSpPr>
            <a:spLocks noChangeArrowheads="1"/>
          </p:cNvSpPr>
          <p:nvPr/>
        </p:nvSpPr>
        <p:spPr bwMode="auto">
          <a:xfrm>
            <a:off x="2438400" y="3188951"/>
            <a:ext cx="1185863" cy="259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800"/>
          </a:p>
        </p:txBody>
      </p:sp>
      <p:sp>
        <p:nvSpPr>
          <p:cNvPr id="28688" name="Text Box 15"/>
          <p:cNvSpPr txBox="1">
            <a:spLocks noChangeArrowheads="1"/>
          </p:cNvSpPr>
          <p:nvPr/>
        </p:nvSpPr>
        <p:spPr bwMode="auto">
          <a:xfrm>
            <a:off x="2438400" y="3103226"/>
            <a:ext cx="12105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800"/>
              <a:t>user auth </a:t>
            </a:r>
          </a:p>
          <a:p>
            <a:pPr eaLnBrk="1" hangingPunct="1"/>
            <a:r>
              <a:rPr lang="en-US" sz="1800"/>
              <a:t>provider</a:t>
            </a:r>
          </a:p>
        </p:txBody>
      </p:sp>
      <p:sp>
        <p:nvSpPr>
          <p:cNvPr id="28690" name="AutoShape 17"/>
          <p:cNvSpPr>
            <a:spLocks noChangeArrowheads="1"/>
          </p:cNvSpPr>
          <p:nvPr/>
        </p:nvSpPr>
        <p:spPr bwMode="auto">
          <a:xfrm>
            <a:off x="2497138" y="4108113"/>
            <a:ext cx="889000" cy="1322388"/>
          </a:xfrm>
          <a:prstGeom prst="can">
            <a:avLst>
              <a:gd name="adj" fmla="val 3718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User</a:t>
            </a:r>
          </a:p>
          <a:p>
            <a:pPr algn="ctr"/>
            <a:r>
              <a:rPr lang="en-US" sz="1800"/>
              <a:t>Auth</a:t>
            </a:r>
          </a:p>
        </p:txBody>
      </p:sp>
      <p:sp>
        <p:nvSpPr>
          <p:cNvPr id="28691" name="AutoShape 18"/>
          <p:cNvSpPr>
            <a:spLocks noChangeArrowheads="1"/>
          </p:cNvSpPr>
          <p:nvPr/>
        </p:nvSpPr>
        <p:spPr bwMode="auto">
          <a:xfrm>
            <a:off x="5238750" y="2199938"/>
            <a:ext cx="1552575" cy="581025"/>
          </a:xfrm>
          <a:prstGeom prst="rightArrow">
            <a:avLst>
              <a:gd name="adj1" fmla="val 50000"/>
              <a:gd name="adj2" fmla="val 6680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28692" name="Rectangle 19"/>
          <p:cNvSpPr>
            <a:spLocks noChangeArrowheads="1"/>
          </p:cNvSpPr>
          <p:nvPr/>
        </p:nvSpPr>
        <p:spPr bwMode="auto">
          <a:xfrm>
            <a:off x="6754813" y="1393488"/>
            <a:ext cx="2133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latin typeface="Times New Roman" pitchFamily="18" charset="0"/>
              </a:rPr>
              <a:t>(ATNA Secure Node)</a:t>
            </a:r>
          </a:p>
        </p:txBody>
      </p:sp>
      <p:sp>
        <p:nvSpPr>
          <p:cNvPr id="28693" name="Rectangle 20"/>
          <p:cNvSpPr>
            <a:spLocks noChangeArrowheads="1"/>
          </p:cNvSpPr>
          <p:nvPr/>
        </p:nvSpPr>
        <p:spPr bwMode="auto">
          <a:xfrm>
            <a:off x="1497013" y="1088688"/>
            <a:ext cx="2133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a:latin typeface="Times New Roman" pitchFamily="18" charset="0"/>
              </a:rPr>
              <a:t>(ATNA Secure Node)</a:t>
            </a:r>
          </a:p>
        </p:txBody>
      </p:sp>
      <p:sp>
        <p:nvSpPr>
          <p:cNvPr id="28694" name="AutoShape 21"/>
          <p:cNvSpPr>
            <a:spLocks noChangeArrowheads="1"/>
          </p:cNvSpPr>
          <p:nvPr/>
        </p:nvSpPr>
        <p:spPr bwMode="auto">
          <a:xfrm>
            <a:off x="1447800" y="4141451"/>
            <a:ext cx="887413" cy="1322387"/>
          </a:xfrm>
          <a:prstGeom prst="can">
            <a:avLst>
              <a:gd name="adj" fmla="val 3725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Audit</a:t>
            </a:r>
          </a:p>
          <a:p>
            <a:pPr algn="ctr"/>
            <a:r>
              <a:rPr lang="en-US" sz="1800"/>
              <a:t>Log</a:t>
            </a:r>
          </a:p>
        </p:txBody>
      </p:sp>
      <p:sp>
        <p:nvSpPr>
          <p:cNvPr id="28695" name="Line 22"/>
          <p:cNvSpPr>
            <a:spLocks noChangeShapeType="1"/>
          </p:cNvSpPr>
          <p:nvPr/>
        </p:nvSpPr>
        <p:spPr bwMode="auto">
          <a:xfrm>
            <a:off x="1905000" y="3103226"/>
            <a:ext cx="0" cy="1033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grpSp>
        <p:nvGrpSpPr>
          <p:cNvPr id="126999" name="Group 23"/>
          <p:cNvGrpSpPr>
            <a:grpSpLocks/>
          </p:cNvGrpSpPr>
          <p:nvPr/>
        </p:nvGrpSpPr>
        <p:grpSpPr bwMode="auto">
          <a:xfrm>
            <a:off x="3384550" y="2430126"/>
            <a:ext cx="5316538" cy="3349625"/>
            <a:chOff x="2132" y="1805"/>
            <a:chExt cx="3349" cy="2110"/>
          </a:xfrm>
        </p:grpSpPr>
        <p:grpSp>
          <p:nvGrpSpPr>
            <p:cNvPr id="28697" name="Group 24"/>
            <p:cNvGrpSpPr>
              <a:grpSpLocks/>
            </p:cNvGrpSpPr>
            <p:nvPr/>
          </p:nvGrpSpPr>
          <p:grpSpPr bwMode="auto">
            <a:xfrm>
              <a:off x="2132" y="1805"/>
              <a:ext cx="3349" cy="2110"/>
              <a:chOff x="2132" y="1805"/>
              <a:chExt cx="3349" cy="2110"/>
            </a:xfrm>
          </p:grpSpPr>
          <p:sp>
            <p:nvSpPr>
              <p:cNvPr id="28699" name="Line 25"/>
              <p:cNvSpPr>
                <a:spLocks noChangeShapeType="1"/>
              </p:cNvSpPr>
              <p:nvPr/>
            </p:nvSpPr>
            <p:spPr bwMode="auto">
              <a:xfrm>
                <a:off x="5002" y="3648"/>
                <a:ext cx="479" cy="0"/>
              </a:xfrm>
              <a:prstGeom prst="line">
                <a:avLst/>
              </a:prstGeom>
              <a:noFill/>
              <a:ln w="28575">
                <a:solidFill>
                  <a:schemeClr val="tx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solidFill>
                    <a:srgbClr val="FFC000"/>
                  </a:solidFill>
                </a:endParaRPr>
              </a:p>
            </p:txBody>
          </p:sp>
          <p:grpSp>
            <p:nvGrpSpPr>
              <p:cNvPr id="28700" name="Group 26"/>
              <p:cNvGrpSpPr>
                <a:grpSpLocks/>
              </p:cNvGrpSpPr>
              <p:nvPr/>
            </p:nvGrpSpPr>
            <p:grpSpPr bwMode="auto">
              <a:xfrm>
                <a:off x="2132" y="1805"/>
                <a:ext cx="3340" cy="2110"/>
                <a:chOff x="2132" y="1805"/>
                <a:chExt cx="3340" cy="2110"/>
              </a:xfrm>
            </p:grpSpPr>
            <p:grpSp>
              <p:nvGrpSpPr>
                <p:cNvPr id="28702" name="Group 27"/>
                <p:cNvGrpSpPr>
                  <a:grpSpLocks/>
                </p:cNvGrpSpPr>
                <p:nvPr/>
              </p:nvGrpSpPr>
              <p:grpSpPr bwMode="auto">
                <a:xfrm>
                  <a:off x="2132" y="1805"/>
                  <a:ext cx="2156" cy="2110"/>
                  <a:chOff x="2132" y="1805"/>
                  <a:chExt cx="2156" cy="2110"/>
                </a:xfrm>
              </p:grpSpPr>
              <p:sp>
                <p:nvSpPr>
                  <p:cNvPr id="28704" name="Text Box 28"/>
                  <p:cNvSpPr txBox="1">
                    <a:spLocks noChangeArrowheads="1"/>
                  </p:cNvSpPr>
                  <p:nvPr/>
                </p:nvSpPr>
                <p:spPr bwMode="auto">
                  <a:xfrm>
                    <a:off x="2475" y="1805"/>
                    <a:ext cx="712" cy="368"/>
                  </a:xfrm>
                  <a:prstGeom prst="rect">
                    <a:avLst/>
                  </a:prstGeom>
                  <a:noFill/>
                  <a:ln w="28575">
                    <a:solidFill>
                      <a:schemeClr val="tx2">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dirty="0">
                        <a:solidFill>
                          <a:srgbClr val="FFC000"/>
                        </a:solidFill>
                      </a:rPr>
                      <a:t>X-Service </a:t>
                    </a:r>
                  </a:p>
                  <a:p>
                    <a:pPr eaLnBrk="1" hangingPunct="1"/>
                    <a:r>
                      <a:rPr lang="en-US" sz="1600" dirty="0">
                        <a:solidFill>
                          <a:srgbClr val="FFC000"/>
                        </a:solidFill>
                      </a:rPr>
                      <a:t>User</a:t>
                    </a:r>
                  </a:p>
                </p:txBody>
              </p:sp>
              <p:sp>
                <p:nvSpPr>
                  <p:cNvPr id="28705" name="Rectangle 29"/>
                  <p:cNvSpPr>
                    <a:spLocks noChangeArrowheads="1"/>
                  </p:cNvSpPr>
                  <p:nvPr/>
                </p:nvSpPr>
                <p:spPr bwMode="auto">
                  <a:xfrm>
                    <a:off x="2283" y="2283"/>
                    <a:ext cx="700" cy="1632"/>
                  </a:xfrm>
                  <a:prstGeom prst="rect">
                    <a:avLst/>
                  </a:prstGeom>
                  <a:noFill/>
                  <a:ln w="28575">
                    <a:solidFill>
                      <a:schemeClr val="tx2">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solidFill>
                        <a:srgbClr val="FFC000"/>
                      </a:solidFill>
                    </a:endParaRPr>
                  </a:p>
                </p:txBody>
              </p:sp>
              <p:sp>
                <p:nvSpPr>
                  <p:cNvPr id="28706" name="Text Box 30"/>
                  <p:cNvSpPr txBox="1">
                    <a:spLocks noChangeArrowheads="1"/>
                  </p:cNvSpPr>
                  <p:nvPr/>
                </p:nvSpPr>
                <p:spPr bwMode="auto">
                  <a:xfrm>
                    <a:off x="2283" y="2267"/>
                    <a:ext cx="771" cy="407"/>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800" dirty="0">
                        <a:solidFill>
                          <a:srgbClr val="FFC000"/>
                        </a:solidFill>
                      </a:rPr>
                      <a:t>X-Identity </a:t>
                    </a:r>
                  </a:p>
                  <a:p>
                    <a:pPr eaLnBrk="1" hangingPunct="1"/>
                    <a:r>
                      <a:rPr lang="en-US" sz="1800" dirty="0">
                        <a:solidFill>
                          <a:srgbClr val="FFC000"/>
                        </a:solidFill>
                      </a:rPr>
                      <a:t>Provider</a:t>
                    </a:r>
                  </a:p>
                </p:txBody>
              </p:sp>
              <p:sp>
                <p:nvSpPr>
                  <p:cNvPr id="28708" name="Line 32"/>
                  <p:cNvSpPr>
                    <a:spLocks noChangeShapeType="1"/>
                  </p:cNvSpPr>
                  <p:nvPr/>
                </p:nvSpPr>
                <p:spPr bwMode="auto">
                  <a:xfrm>
                    <a:off x="3216" y="1902"/>
                    <a:ext cx="1072" cy="0"/>
                  </a:xfrm>
                  <a:prstGeom prst="line">
                    <a:avLst/>
                  </a:prstGeom>
                  <a:noFill/>
                  <a:ln w="28575">
                    <a:solidFill>
                      <a:schemeClr val="tx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solidFill>
                        <a:srgbClr val="FFC000"/>
                      </a:solidFill>
                    </a:endParaRPr>
                  </a:p>
                </p:txBody>
              </p:sp>
              <p:sp>
                <p:nvSpPr>
                  <p:cNvPr id="28709" name="Arc 33"/>
                  <p:cNvSpPr>
                    <a:spLocks/>
                  </p:cNvSpPr>
                  <p:nvPr/>
                </p:nvSpPr>
                <p:spPr bwMode="auto">
                  <a:xfrm rot="-5400000">
                    <a:off x="2373" y="2045"/>
                    <a:ext cx="1034" cy="747"/>
                  </a:xfrm>
                  <a:custGeom>
                    <a:avLst/>
                    <a:gdLst>
                      <a:gd name="T0" fmla="*/ 0 w 21600"/>
                      <a:gd name="T1" fmla="*/ 0 h 21600"/>
                      <a:gd name="T2" fmla="*/ 1034 w 21600"/>
                      <a:gd name="T3" fmla="*/ 747 h 21600"/>
                      <a:gd name="T4" fmla="*/ 0 w 21600"/>
                      <a:gd name="T5" fmla="*/ 7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lumMod val="7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solidFill>
                        <a:srgbClr val="FFC000"/>
                      </a:solidFill>
                    </a:endParaRPr>
                  </a:p>
                </p:txBody>
              </p:sp>
              <p:sp>
                <p:nvSpPr>
                  <p:cNvPr id="28710" name="Arc 34"/>
                  <p:cNvSpPr>
                    <a:spLocks/>
                  </p:cNvSpPr>
                  <p:nvPr/>
                </p:nvSpPr>
                <p:spPr bwMode="auto">
                  <a:xfrm rot="5660175">
                    <a:off x="2092" y="2944"/>
                    <a:ext cx="448" cy="367"/>
                  </a:xfrm>
                  <a:custGeom>
                    <a:avLst/>
                    <a:gdLst>
                      <a:gd name="T0" fmla="*/ 0 w 21600"/>
                      <a:gd name="T1" fmla="*/ 0 h 21600"/>
                      <a:gd name="T2" fmla="*/ 448 w 21600"/>
                      <a:gd name="T3" fmla="*/ 367 h 21600"/>
                      <a:gd name="T4" fmla="*/ 0 w 21600"/>
                      <a:gd name="T5" fmla="*/ 36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lumMod val="75000"/>
                      </a:schemeClr>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solidFill>
                        <a:srgbClr val="FFC000"/>
                      </a:solidFill>
                    </a:endParaRPr>
                  </a:p>
                </p:txBody>
              </p:sp>
            </p:grpSp>
            <p:sp>
              <p:nvSpPr>
                <p:cNvPr id="28703" name="AutoShape 35"/>
                <p:cNvSpPr>
                  <a:spLocks noChangeArrowheads="1"/>
                </p:cNvSpPr>
                <p:nvPr/>
              </p:nvSpPr>
              <p:spPr bwMode="auto">
                <a:xfrm>
                  <a:off x="3408" y="2400"/>
                  <a:ext cx="2064" cy="576"/>
                </a:xfrm>
                <a:prstGeom prst="wedgeRectCallout">
                  <a:avLst>
                    <a:gd name="adj1" fmla="val -53471"/>
                    <a:gd name="adj2" fmla="val -130644"/>
                  </a:avLst>
                </a:prstGeom>
                <a:noFill/>
                <a:ln w="28575">
                  <a:solidFill>
                    <a:schemeClr val="tx2">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800" dirty="0">
                      <a:solidFill>
                        <a:srgbClr val="FFC000"/>
                      </a:solidFill>
                    </a:rPr>
                    <a:t>XUA = </a:t>
                  </a:r>
                </a:p>
                <a:p>
                  <a:pPr algn="ctr"/>
                  <a:r>
                    <a:rPr lang="en-US" sz="1800" dirty="0">
                      <a:solidFill>
                        <a:srgbClr val="FFC000"/>
                      </a:solidFill>
                    </a:rPr>
                    <a:t>Web-Services Security</a:t>
                  </a:r>
                </a:p>
                <a:p>
                  <a:pPr algn="ctr"/>
                  <a:r>
                    <a:rPr lang="en-US" sz="1800" dirty="0">
                      <a:solidFill>
                        <a:srgbClr val="FFC000"/>
                      </a:solidFill>
                    </a:rPr>
                    <a:t> + SAML Assertions</a:t>
                  </a:r>
                </a:p>
              </p:txBody>
            </p:sp>
          </p:grpSp>
          <p:sp>
            <p:nvSpPr>
              <p:cNvPr id="28701" name="Rectangle 36"/>
              <p:cNvSpPr>
                <a:spLocks noChangeArrowheads="1"/>
              </p:cNvSpPr>
              <p:nvPr/>
            </p:nvSpPr>
            <p:spPr bwMode="auto">
              <a:xfrm>
                <a:off x="3792" y="3552"/>
                <a:ext cx="1045" cy="233"/>
              </a:xfrm>
              <a:prstGeom prst="rect">
                <a:avLst/>
              </a:prstGeom>
              <a:noFill/>
              <a:ln w="2857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a:solidFill>
                      <a:srgbClr val="FFC000"/>
                    </a:solidFill>
                  </a:rPr>
                  <a:t>XUA Assertion</a:t>
                </a:r>
              </a:p>
            </p:txBody>
          </p:sp>
        </p:grpSp>
        <p:sp>
          <p:nvSpPr>
            <p:cNvPr id="127013" name="AutoShape 37"/>
            <p:cNvSpPr>
              <a:spLocks noChangeArrowheads="1"/>
            </p:cNvSpPr>
            <p:nvPr/>
          </p:nvSpPr>
          <p:spPr bwMode="auto">
            <a:xfrm>
              <a:off x="5088" y="1872"/>
              <a:ext cx="384" cy="384"/>
            </a:xfrm>
            <a:prstGeom prst="flowChartMagneticTape">
              <a:avLst/>
            </a:prstGeom>
            <a:noFill/>
            <a:ln w="28575">
              <a:solidFill>
                <a:schemeClr val="tx2">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buClr>
                  <a:schemeClr val="bg1"/>
                </a:buClr>
                <a:buSzPct val="100000"/>
                <a:buFont typeface="Wingdings" pitchFamily="2" charset="2"/>
                <a:buNone/>
                <a:defRPr/>
              </a:pPr>
              <a:r>
                <a:rPr lang="en-US" sz="1600">
                  <a:solidFill>
                    <a:srgbClr val="FFC000"/>
                  </a:solidFill>
                  <a:effectLst>
                    <a:outerShdw blurRad="38100" dist="38100" dir="2700000" algn="tl">
                      <a:srgbClr val="000000"/>
                    </a:outerShdw>
                  </a:effectLst>
                  <a:latin typeface="Arial" charset="0"/>
                  <a:cs typeface="Arial" charset="0"/>
                </a:rPr>
                <a:t>Audit</a:t>
              </a:r>
            </a:p>
          </p:txBody>
        </p:sp>
      </p:grpSp>
      <p:sp>
        <p:nvSpPr>
          <p:cNvPr id="2" name="Title 1"/>
          <p:cNvSpPr>
            <a:spLocks noGrp="1"/>
          </p:cNvSpPr>
          <p:nvPr>
            <p:ph type="title"/>
          </p:nvPr>
        </p:nvSpPr>
        <p:spPr/>
        <p:txBody>
          <a:bodyPr/>
          <a:lstStyle/>
          <a:p>
            <a:r>
              <a:rPr lang="en-US" dirty="0" smtClean="0"/>
              <a:t>Implementation Example</a:t>
            </a:r>
            <a:endParaRPr lang="en-US" dirty="0"/>
          </a:p>
        </p:txBody>
      </p:sp>
      <p:sp>
        <p:nvSpPr>
          <p:cNvPr id="3" name="Date Placeholder 2"/>
          <p:cNvSpPr>
            <a:spLocks noGrp="1"/>
          </p:cNvSpPr>
          <p:nvPr>
            <p:ph type="dt" sz="quarter" idx="10"/>
          </p:nvPr>
        </p:nvSpPr>
        <p:spPr/>
        <p:txBody>
          <a:bodyPr/>
          <a:lstStyle/>
          <a:p>
            <a:fld id="{1A28B19C-106B-42EC-A0A8-A0D5C225A254}" type="datetime4">
              <a:rPr lang="en-US" smtClean="0"/>
              <a:t>December 30, 2012</a:t>
            </a:fld>
            <a:endParaRPr lang="en-US"/>
          </a:p>
        </p:txBody>
      </p:sp>
      <p:sp>
        <p:nvSpPr>
          <p:cNvPr id="4" name="Slide Number Placeholder 3"/>
          <p:cNvSpPr>
            <a:spLocks noGrp="1"/>
          </p:cNvSpPr>
          <p:nvPr>
            <p:ph type="sldNum" sz="quarter" idx="11"/>
          </p:nvPr>
        </p:nvSpPr>
        <p:spPr/>
        <p:txBody>
          <a:bodyPr/>
          <a:lstStyle/>
          <a:p>
            <a:fld id="{0FCCEEC4-63EA-42F5-B578-96C217FA7F94}" type="slidenum">
              <a:rPr lang="en-US" smtClean="0"/>
              <a:pPr/>
              <a:t>35</a:t>
            </a:fld>
            <a:endParaRPr lang="en-US"/>
          </a:p>
        </p:txBody>
      </p:sp>
    </p:spTree>
    <p:extLst>
      <p:ext uri="{BB962C8B-B14F-4D97-AF65-F5344CB8AC3E}">
        <p14:creationId xmlns:p14="http://schemas.microsoft.com/office/powerpoint/2010/main" val="34457308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6999"/>
                                        </p:tgtEl>
                                        <p:attrNameLst>
                                          <p:attrName>style.visibility</p:attrName>
                                        </p:attrNameLst>
                                      </p:cBhvr>
                                      <p:to>
                                        <p:strVal val="visible"/>
                                      </p:to>
                                    </p:set>
                                    <p:anim calcmode="lin" valueType="num">
                                      <p:cBhvr additive="base">
                                        <p:cTn id="7" dur="500" fill="hold"/>
                                        <p:tgtEl>
                                          <p:spTgt spid="126999"/>
                                        </p:tgtEl>
                                        <p:attrNameLst>
                                          <p:attrName>ppt_x</p:attrName>
                                        </p:attrNameLst>
                                      </p:cBhvr>
                                      <p:tavLst>
                                        <p:tav tm="0">
                                          <p:val>
                                            <p:strVal val="#ppt_x"/>
                                          </p:val>
                                        </p:tav>
                                        <p:tav tm="100000">
                                          <p:val>
                                            <p:strVal val="#ppt_x"/>
                                          </p:val>
                                        </p:tav>
                                      </p:tavLst>
                                    </p:anim>
                                    <p:anim calcmode="lin" valueType="num">
                                      <p:cBhvr additive="base">
                                        <p:cTn id="8" dur="500" fill="hold"/>
                                        <p:tgtEl>
                                          <p:spTgt spid="1269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p:txBody>
          <a:bodyPr/>
          <a:lstStyle/>
          <a:p>
            <a:pPr>
              <a:spcBef>
                <a:spcPct val="10000"/>
              </a:spcBef>
            </a:pPr>
            <a:r>
              <a:rPr lang="en-US" sz="2400" dirty="0" smtClean="0"/>
              <a:t>Status: Final Text</a:t>
            </a:r>
          </a:p>
          <a:p>
            <a:pPr>
              <a:spcBef>
                <a:spcPct val="10000"/>
              </a:spcBef>
            </a:pPr>
            <a:r>
              <a:rPr lang="en-US" sz="2400" dirty="0" smtClean="0"/>
              <a:t>IHE ITI Technical Framework</a:t>
            </a:r>
          </a:p>
          <a:p>
            <a:pPr lvl="1">
              <a:spcBef>
                <a:spcPct val="10000"/>
              </a:spcBef>
            </a:pPr>
            <a:r>
              <a:rPr lang="en-US" dirty="0" err="1"/>
              <a:t>Vol</a:t>
            </a:r>
            <a:r>
              <a:rPr lang="en-US" dirty="0"/>
              <a:t> 1: Section </a:t>
            </a:r>
            <a:r>
              <a:rPr lang="en-US" dirty="0" smtClean="0"/>
              <a:t>13</a:t>
            </a:r>
            <a:endParaRPr lang="en-US" dirty="0"/>
          </a:p>
          <a:p>
            <a:pPr lvl="1">
              <a:spcBef>
                <a:spcPct val="10000"/>
              </a:spcBef>
            </a:pPr>
            <a:r>
              <a:rPr lang="en-US" dirty="0" err="1" smtClean="0"/>
              <a:t>Vol</a:t>
            </a:r>
            <a:r>
              <a:rPr lang="en-US" dirty="0" smtClean="0"/>
              <a:t> 2b:  Section 3.40</a:t>
            </a:r>
            <a:endParaRPr lang="en-US" sz="2000" dirty="0" smtClean="0"/>
          </a:p>
          <a:p>
            <a:pPr>
              <a:spcBef>
                <a:spcPct val="10000"/>
              </a:spcBef>
            </a:pPr>
            <a:r>
              <a:rPr lang="en-US" sz="2400" dirty="0" smtClean="0"/>
              <a:t>Standards Used</a:t>
            </a:r>
          </a:p>
          <a:p>
            <a:pPr lvl="1">
              <a:spcBef>
                <a:spcPct val="10000"/>
              </a:spcBef>
            </a:pPr>
            <a:r>
              <a:rPr lang="en-US" sz="2000" dirty="0" smtClean="0"/>
              <a:t>SAML 2.0 Identity Assertions</a:t>
            </a:r>
          </a:p>
          <a:p>
            <a:pPr lvl="1">
              <a:spcBef>
                <a:spcPct val="10000"/>
              </a:spcBef>
            </a:pPr>
            <a:r>
              <a:rPr lang="en-US" sz="2000" dirty="0" smtClean="0"/>
              <a:t>Web-Services Security header</a:t>
            </a:r>
          </a:p>
          <a:p>
            <a:pPr lvl="1">
              <a:spcBef>
                <a:spcPct val="10000"/>
              </a:spcBef>
            </a:pPr>
            <a:r>
              <a:rPr lang="en-US" sz="2000" dirty="0" smtClean="0"/>
              <a:t>WS-I Basic Security Profile</a:t>
            </a:r>
            <a:endParaRPr lang="en-US" sz="2000" dirty="0"/>
          </a:p>
        </p:txBody>
      </p:sp>
      <p:sp>
        <p:nvSpPr>
          <p:cNvPr id="148482" name="Rectangle 2"/>
          <p:cNvSpPr>
            <a:spLocks noGrp="1" noChangeArrowheads="1"/>
          </p:cNvSpPr>
          <p:nvPr>
            <p:ph type="title"/>
          </p:nvPr>
        </p:nvSpPr>
        <p:spPr/>
        <p:txBody>
          <a:bodyPr/>
          <a:lstStyle/>
          <a:p>
            <a:r>
              <a:rPr lang="en-US" sz="3600" dirty="0" smtClean="0"/>
              <a:t>XUA: References</a:t>
            </a:r>
            <a:endParaRPr lang="en-US" sz="3600" dirty="0"/>
          </a:p>
        </p:txBody>
      </p:sp>
      <p:sp>
        <p:nvSpPr>
          <p:cNvPr id="2" name="Date Placeholder 1"/>
          <p:cNvSpPr>
            <a:spLocks noGrp="1"/>
          </p:cNvSpPr>
          <p:nvPr>
            <p:ph type="dt" sz="quarter" idx="10"/>
          </p:nvPr>
        </p:nvSpPr>
        <p:spPr/>
        <p:txBody>
          <a:bodyPr/>
          <a:lstStyle/>
          <a:p>
            <a:fld id="{33A5D5DB-388A-4B7F-ABD6-70EC2AEB1129}"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36</a:t>
            </a:fld>
            <a:endParaRPr lang="en-US"/>
          </a:p>
        </p:txBody>
      </p:sp>
    </p:spTree>
    <p:extLst>
      <p:ext uri="{BB962C8B-B14F-4D97-AF65-F5344CB8AC3E}">
        <p14:creationId xmlns:p14="http://schemas.microsoft.com/office/powerpoint/2010/main" val="13928895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208" name="Group 2328"/>
          <p:cNvGraphicFramePr>
            <a:graphicFrameLocks noGrp="1"/>
          </p:cNvGraphicFramePr>
          <p:nvPr>
            <p:extLst>
              <p:ext uri="{D42A27DB-BD31-4B8C-83A1-F6EECF244321}">
                <p14:modId xmlns:p14="http://schemas.microsoft.com/office/powerpoint/2010/main" val="2532071104"/>
              </p:ext>
            </p:extLst>
          </p:nvPr>
        </p:nvGraphicFramePr>
        <p:xfrm>
          <a:off x="210250" y="908664"/>
          <a:ext cx="8705150" cy="5349239"/>
        </p:xfrm>
        <a:graphic>
          <a:graphicData uri="http://schemas.openxmlformats.org/drawingml/2006/table">
            <a:tbl>
              <a:tblPr/>
              <a:tblGrid>
                <a:gridCol w="4191000"/>
                <a:gridCol w="914400"/>
                <a:gridCol w="381000"/>
                <a:gridCol w="685800"/>
                <a:gridCol w="630984"/>
                <a:gridCol w="438915"/>
                <a:gridCol w="512068"/>
                <a:gridCol w="438915"/>
                <a:gridCol w="512068"/>
              </a:tblGrid>
              <a:tr h="2057399">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cs typeface="Times New Roman" charset="0"/>
                        </a:rPr>
                        <a:t>     </a:t>
                      </a:r>
                      <a:r>
                        <a:rPr kumimoji="0" lang="en-US" sz="2400" b="0" i="0" u="none" strike="noStrike" kern="1200" cap="none" normalizeH="0" baseline="0" dirty="0" smtClean="0">
                          <a:ln>
                            <a:noFill/>
                          </a:ln>
                          <a:solidFill>
                            <a:schemeClr val="tx1"/>
                          </a:solidFill>
                          <a:effectLst/>
                          <a:latin typeface="Arial" charset="0"/>
                          <a:ea typeface="+mn-ea"/>
                          <a:cs typeface="Arial" charset="0"/>
                        </a:rPr>
                        <a:t>Security &amp; Privacy Controls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kern="1200" cap="none" normalizeH="0" baseline="0" dirty="0" smtClean="0">
                        <a:ln>
                          <a:noFill/>
                        </a:ln>
                        <a:solidFill>
                          <a:schemeClr val="tx1"/>
                        </a:solidFill>
                        <a:effectLst/>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kern="1200" cap="none" normalizeH="0" baseline="0" dirty="0" smtClean="0">
                        <a:ln>
                          <a:noFill/>
                        </a:ln>
                        <a:solidFill>
                          <a:schemeClr val="tx1"/>
                        </a:solidFill>
                        <a:effectLst/>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kern="1200" cap="none" normalizeH="0" baseline="0" dirty="0" smtClean="0">
                        <a:ln>
                          <a:noFill/>
                        </a:ln>
                        <a:solidFill>
                          <a:schemeClr val="tx1"/>
                        </a:solidFill>
                        <a:effectLst/>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smtClean="0">
                          <a:ln>
                            <a:noFill/>
                          </a:ln>
                          <a:solidFill>
                            <a:schemeClr val="tx1"/>
                          </a:solidFill>
                          <a:effectLst/>
                          <a:latin typeface="Arial" charset="0"/>
                          <a:ea typeface="+mn-ea"/>
                          <a:cs typeface="Arial" charset="0"/>
                        </a:rPr>
                        <a:t>IHE Profile</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Profile Issued</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Audit Log</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Identification and Authentication</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Data Access Control</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Secrecy</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Data Integrity</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Non-Repudiation</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Patient Privacy</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Audit Trails and Node Authentication</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Consistent Time</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Enterprise User Authentication</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dirty="0">
                        <a:solidFill>
                          <a:schemeClr val="tx1"/>
                        </a:solidFill>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a:t>
                      </a: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a:t>
                      </a: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a:t>
                      </a: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normalizeH="0" baseline="0" smtClean="0">
                          <a:ln>
                            <a:noFill/>
                          </a:ln>
                          <a:solidFill>
                            <a:schemeClr val="tx1"/>
                          </a:solidFill>
                          <a:effectLst/>
                          <a:latin typeface="Arial" charset="0"/>
                          <a:ea typeface="+mn-ea"/>
                          <a:cs typeface="Arial" charset="0"/>
                        </a:rPr>
                        <a:t>Cross-Enterprise User Assertion</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solidFill>
                          <a:schemeClr val="tx1"/>
                        </a:solidFill>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a:t>
                      </a: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Basic Patient Privacy Consents</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solidFill>
                          <a:schemeClr val="tx1"/>
                        </a:solidFill>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Personnel White Pages</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solidFill>
                          <a:schemeClr val="tx1"/>
                        </a:solidFill>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Healthcare Provider Directory</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dirty="0">
                        <a:solidFill>
                          <a:schemeClr val="tx1"/>
                        </a:solidFill>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Document Digital Signature </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Document Encryption </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itle 4"/>
          <p:cNvSpPr>
            <a:spLocks noGrp="1"/>
          </p:cNvSpPr>
          <p:nvPr>
            <p:ph type="title"/>
          </p:nvPr>
        </p:nvSpPr>
        <p:spPr>
          <a:xfrm>
            <a:off x="0" y="38100"/>
            <a:ext cx="9144000" cy="863600"/>
          </a:xfrm>
        </p:spPr>
        <p:txBody>
          <a:bodyPr/>
          <a:lstStyle/>
          <a:p>
            <a:r>
              <a:rPr lang="en-US" sz="3200" dirty="0" smtClean="0"/>
              <a:t>Profiles mapped to Security &amp; Privacy  Controls</a:t>
            </a:r>
            <a:endParaRPr lang="en-US" sz="3200" dirty="0"/>
          </a:p>
        </p:txBody>
      </p:sp>
      <p:sp>
        <p:nvSpPr>
          <p:cNvPr id="2" name="Date Placeholder 1"/>
          <p:cNvSpPr>
            <a:spLocks noGrp="1"/>
          </p:cNvSpPr>
          <p:nvPr>
            <p:ph type="dt" sz="quarter" idx="10"/>
          </p:nvPr>
        </p:nvSpPr>
        <p:spPr/>
        <p:txBody>
          <a:bodyPr/>
          <a:lstStyle/>
          <a:p>
            <a:fld id="{47006779-9239-4EBA-9D2C-9F1A1C1333C0}"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5A7F5ACF-F23E-4D05-9877-46626B4F9B46}" type="slidenum">
              <a:rPr lang="en-US" smtClean="0"/>
              <a:pPr/>
              <a:t>37</a:t>
            </a:fld>
            <a:endParaRPr lang="en-US"/>
          </a:p>
        </p:txBody>
      </p:sp>
    </p:spTree>
    <p:extLst>
      <p:ext uri="{BB962C8B-B14F-4D97-AF65-F5344CB8AC3E}">
        <p14:creationId xmlns:p14="http://schemas.microsoft.com/office/powerpoint/2010/main" val="7884082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a:xfrm>
            <a:off x="990600" y="1143000"/>
            <a:ext cx="7772400" cy="4114800"/>
          </a:xfrm>
        </p:spPr>
        <p:txBody>
          <a:bodyPr/>
          <a:lstStyle/>
          <a:p>
            <a:r>
              <a:rPr lang="en-US" sz="2400" dirty="0" smtClean="0"/>
              <a:t>Overall Security and Privacy controls</a:t>
            </a:r>
          </a:p>
          <a:p>
            <a:r>
              <a:rPr lang="en-US" sz="2400" dirty="0" smtClean="0"/>
              <a:t>Consistent Time (CT)</a:t>
            </a:r>
          </a:p>
          <a:p>
            <a:r>
              <a:rPr lang="en-US" sz="2400" dirty="0" smtClean="0"/>
              <a:t>Audit Trails and Node Authentication (ATNA)</a:t>
            </a:r>
          </a:p>
          <a:p>
            <a:r>
              <a:rPr lang="en-US" sz="2400" dirty="0" smtClean="0"/>
              <a:t>Enterprise User Authentication (EUA)</a:t>
            </a:r>
          </a:p>
          <a:p>
            <a:r>
              <a:rPr lang="en-US" sz="2400" dirty="0" smtClean="0"/>
              <a:t>Cross-Enterprise User Assertion (XUA)</a:t>
            </a:r>
          </a:p>
          <a:p>
            <a:r>
              <a:rPr lang="en-US" sz="2400" dirty="0" smtClean="0"/>
              <a:t>Document Digital Signature (DSG)</a:t>
            </a:r>
          </a:p>
          <a:p>
            <a:r>
              <a:rPr lang="en-US" sz="2400" dirty="0" smtClean="0"/>
              <a:t>Basic Patient Privacy Consents (BPPC)</a:t>
            </a:r>
          </a:p>
          <a:p>
            <a:r>
              <a:rPr lang="en-US" sz="2400" dirty="0" smtClean="0"/>
              <a:t>Document Encryption (DEN)</a:t>
            </a:r>
          </a:p>
          <a:p>
            <a:r>
              <a:rPr lang="en-US" sz="2400" dirty="0" smtClean="0"/>
              <a:t>Access Control</a:t>
            </a:r>
          </a:p>
          <a:p>
            <a:r>
              <a:rPr lang="en-US" sz="2400" dirty="0" smtClean="0"/>
              <a:t>Conclusion </a:t>
            </a:r>
          </a:p>
        </p:txBody>
      </p:sp>
      <p:sp>
        <p:nvSpPr>
          <p:cNvPr id="111618" name="Rectangle 2"/>
          <p:cNvSpPr>
            <a:spLocks noGrp="1" noChangeArrowheads="1"/>
          </p:cNvSpPr>
          <p:nvPr>
            <p:ph type="title"/>
          </p:nvPr>
        </p:nvSpPr>
        <p:spPr/>
        <p:txBody>
          <a:bodyPr/>
          <a:lstStyle/>
          <a:p>
            <a:r>
              <a:rPr lang="en-US" smtClean="0"/>
              <a:t>Agenda</a:t>
            </a:r>
          </a:p>
        </p:txBody>
      </p:sp>
      <p:sp>
        <p:nvSpPr>
          <p:cNvPr id="2" name="Date Placeholder 1"/>
          <p:cNvSpPr>
            <a:spLocks noGrp="1"/>
          </p:cNvSpPr>
          <p:nvPr>
            <p:ph type="dt" sz="quarter" idx="10"/>
          </p:nvPr>
        </p:nvSpPr>
        <p:spPr/>
        <p:txBody>
          <a:bodyPr/>
          <a:lstStyle/>
          <a:p>
            <a:fld id="{D6D35181-E134-4AD3-A60D-284DBBCE34EA}" type="datetime4">
              <a:rPr lang="en-US" smtClean="0"/>
              <a:t>December 30, 2012</a:t>
            </a:fld>
            <a:endParaRPr lang="en-US" dirty="0"/>
          </a:p>
        </p:txBody>
      </p:sp>
      <p:sp>
        <p:nvSpPr>
          <p:cNvPr id="3" name="Slide Number Placeholder 2"/>
          <p:cNvSpPr>
            <a:spLocks noGrp="1"/>
          </p:cNvSpPr>
          <p:nvPr>
            <p:ph type="sldNum" sz="quarter" idx="11"/>
          </p:nvPr>
        </p:nvSpPr>
        <p:spPr/>
        <p:txBody>
          <a:bodyPr/>
          <a:lstStyle/>
          <a:p>
            <a:fld id="{7F854B47-F7CE-46EA-8C82-7BC8B313431D}" type="slidenum">
              <a:rPr lang="en-US" smtClean="0"/>
              <a:pPr/>
              <a:t>38</a:t>
            </a:fld>
            <a:endParaRPr lang="en-US"/>
          </a:p>
        </p:txBody>
      </p:sp>
      <p:sp>
        <p:nvSpPr>
          <p:cNvPr id="6" name="Left Brace 5"/>
          <p:cNvSpPr/>
          <p:nvPr/>
        </p:nvSpPr>
        <p:spPr bwMode="auto">
          <a:xfrm>
            <a:off x="609601" y="1295400"/>
            <a:ext cx="500416" cy="2514600"/>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endPara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7" name="TextBox 6"/>
          <p:cNvSpPr txBox="1"/>
          <p:nvPr/>
        </p:nvSpPr>
        <p:spPr>
          <a:xfrm rot="16200000">
            <a:off x="-421450" y="2229535"/>
            <a:ext cx="1415772" cy="646331"/>
          </a:xfrm>
          <a:prstGeom prst="rect">
            <a:avLst/>
          </a:prstGeom>
          <a:noFill/>
        </p:spPr>
        <p:txBody>
          <a:bodyPr wrap="none" rtlCol="0">
            <a:spAutoFit/>
          </a:bodyPr>
          <a:lstStyle/>
          <a:p>
            <a:r>
              <a:rPr lang="en-US" dirty="0" smtClean="0"/>
              <a:t>Part 1</a:t>
            </a:r>
            <a:endParaRPr lang="en-US" dirty="0"/>
          </a:p>
        </p:txBody>
      </p:sp>
      <p:sp>
        <p:nvSpPr>
          <p:cNvPr id="8" name="Left Brace 7"/>
          <p:cNvSpPr/>
          <p:nvPr/>
        </p:nvSpPr>
        <p:spPr bwMode="auto">
          <a:xfrm>
            <a:off x="598227" y="3810000"/>
            <a:ext cx="511789" cy="2362200"/>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endPara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endParaRPr>
          </a:p>
        </p:txBody>
      </p:sp>
      <p:sp>
        <p:nvSpPr>
          <p:cNvPr id="9" name="TextBox 8"/>
          <p:cNvSpPr txBox="1"/>
          <p:nvPr/>
        </p:nvSpPr>
        <p:spPr>
          <a:xfrm rot="16200000">
            <a:off x="-421451" y="4667935"/>
            <a:ext cx="1415772" cy="646331"/>
          </a:xfrm>
          <a:prstGeom prst="rect">
            <a:avLst/>
          </a:prstGeom>
          <a:noFill/>
        </p:spPr>
        <p:txBody>
          <a:bodyPr wrap="none" rtlCol="0">
            <a:spAutoFit/>
          </a:bodyPr>
          <a:lstStyle/>
          <a:p>
            <a:r>
              <a:rPr lang="en-US" dirty="0" smtClean="0"/>
              <a:t>Part 2</a:t>
            </a:r>
            <a:endParaRPr lang="en-US" dirty="0"/>
          </a:p>
        </p:txBody>
      </p:sp>
    </p:spTree>
    <p:extLst>
      <p:ext uri="{BB962C8B-B14F-4D97-AF65-F5344CB8AC3E}">
        <p14:creationId xmlns:p14="http://schemas.microsoft.com/office/powerpoint/2010/main" val="3769704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88F2536-96FD-4BD2-88D6-C19F6985CC14}" type="slidenum">
              <a:rPr lang="en-US"/>
              <a:pPr/>
              <a:t>39</a:t>
            </a:fld>
            <a:endParaRPr lang="en-US"/>
          </a:p>
        </p:txBody>
      </p:sp>
      <p:sp>
        <p:nvSpPr>
          <p:cNvPr id="631810" name="Rectangle 2"/>
          <p:cNvSpPr>
            <a:spLocks noGrp="1" noChangeArrowheads="1"/>
          </p:cNvSpPr>
          <p:nvPr>
            <p:ph type="title"/>
          </p:nvPr>
        </p:nvSpPr>
        <p:spPr>
          <a:xfrm>
            <a:off x="0" y="0"/>
            <a:ext cx="9144000" cy="914400"/>
          </a:xfrm>
        </p:spPr>
        <p:txBody>
          <a:bodyPr/>
          <a:lstStyle/>
          <a:p>
            <a:r>
              <a:rPr lang="en-US" sz="4800" b="1"/>
              <a:t>More Information</a:t>
            </a:r>
            <a:endParaRPr lang="en-US"/>
          </a:p>
        </p:txBody>
      </p:sp>
      <p:sp>
        <p:nvSpPr>
          <p:cNvPr id="631811" name="Rectangle 3"/>
          <p:cNvSpPr>
            <a:spLocks noChangeArrowheads="1"/>
          </p:cNvSpPr>
          <p:nvPr/>
        </p:nvSpPr>
        <p:spPr bwMode="auto">
          <a:xfrm>
            <a:off x="304800" y="1371600"/>
            <a:ext cx="8458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285750" indent="-285750">
              <a:spcBef>
                <a:spcPct val="20000"/>
              </a:spcBef>
              <a:spcAft>
                <a:spcPct val="20000"/>
              </a:spcAft>
              <a:buClr>
                <a:schemeClr val="accent1"/>
              </a:buClr>
              <a:buSzPct val="80000"/>
              <a:buFont typeface="Wingdings" pitchFamily="2" charset="2"/>
              <a:buBlip>
                <a:blip r:embed="rId3"/>
              </a:buBlip>
            </a:pPr>
            <a:r>
              <a:rPr lang="en-US" sz="2800" dirty="0">
                <a:solidFill>
                  <a:srgbClr val="FF9900"/>
                </a:solidFill>
                <a:effectLst>
                  <a:outerShdw blurRad="38100" dist="38100" dir="2700000" algn="tl">
                    <a:srgbClr val="000000"/>
                  </a:outerShdw>
                </a:effectLst>
              </a:rPr>
              <a:t>IHE Web site:  </a:t>
            </a:r>
            <a:r>
              <a:rPr lang="en-US" sz="2800" dirty="0">
                <a:solidFill>
                  <a:srgbClr val="FF9900"/>
                </a:solidFill>
                <a:effectLst>
                  <a:outerShdw blurRad="38100" dist="38100" dir="2700000" algn="tl">
                    <a:srgbClr val="000000"/>
                  </a:outerShdw>
                </a:effectLst>
                <a:hlinkClick r:id="rId4"/>
              </a:rPr>
              <a:t>www.ihe.net</a:t>
            </a:r>
            <a:endParaRPr lang="en-US" sz="2800" dirty="0">
              <a:solidFill>
                <a:srgbClr val="FF9900"/>
              </a:solidFill>
              <a:effectLst>
                <a:outerShdw blurRad="38100" dist="38100" dir="2700000" algn="tl">
                  <a:srgbClr val="000000"/>
                </a:outerShdw>
              </a:effectLst>
            </a:endParaRPr>
          </a:p>
          <a:p>
            <a:pPr marL="476250" lvl="1" indent="19050">
              <a:buClr>
                <a:srgbClr val="FF0066"/>
              </a:buClr>
              <a:buSzPct val="90000"/>
              <a:buFont typeface="Wingdings" pitchFamily="2" charset="2"/>
              <a:buChar char="Ø"/>
            </a:pPr>
            <a:r>
              <a:rPr lang="en-US" sz="2000" b="1" i="1" dirty="0">
                <a:effectLst>
                  <a:outerShdw blurRad="38100" dist="38100" dir="2700000" algn="tl">
                    <a:srgbClr val="000000"/>
                  </a:outerShdw>
                </a:effectLst>
              </a:rPr>
              <a:t> IHE official material</a:t>
            </a:r>
          </a:p>
          <a:p>
            <a:pPr marL="476250" lvl="1" indent="19050">
              <a:buClr>
                <a:srgbClr val="FF0066"/>
              </a:buClr>
              <a:buSzPct val="90000"/>
              <a:buFont typeface="Wingdings" pitchFamily="2" charset="2"/>
              <a:buChar char="Ø"/>
            </a:pPr>
            <a:r>
              <a:rPr lang="en-US" sz="2000" b="1" i="1" dirty="0">
                <a:effectLst>
                  <a:outerShdw blurRad="38100" dist="38100" dir="2700000" algn="tl">
                    <a:srgbClr val="000000"/>
                  </a:outerShdw>
                </a:effectLst>
              </a:rPr>
              <a:t>Technical Framework documents</a:t>
            </a:r>
          </a:p>
          <a:p>
            <a:pPr marL="285750" indent="-285750">
              <a:spcBef>
                <a:spcPct val="20000"/>
              </a:spcBef>
              <a:spcAft>
                <a:spcPct val="20000"/>
              </a:spcAft>
              <a:buClr>
                <a:schemeClr val="accent1"/>
              </a:buClr>
              <a:buSzPct val="80000"/>
              <a:buFont typeface="Wingdings" pitchFamily="2" charset="2"/>
              <a:buBlip>
                <a:blip r:embed="rId3"/>
              </a:buBlip>
            </a:pPr>
            <a:endParaRPr lang="en-US" sz="2800" dirty="0">
              <a:solidFill>
                <a:srgbClr val="FF9900"/>
              </a:solidFill>
              <a:effectLst>
                <a:outerShdw blurRad="38100" dist="38100" dir="2700000" algn="tl">
                  <a:srgbClr val="000000"/>
                </a:outerShdw>
              </a:effectLst>
            </a:endParaRPr>
          </a:p>
          <a:p>
            <a:pPr marL="285750" indent="-285750">
              <a:spcBef>
                <a:spcPct val="20000"/>
              </a:spcBef>
              <a:spcAft>
                <a:spcPct val="20000"/>
              </a:spcAft>
              <a:buClr>
                <a:schemeClr val="accent1"/>
              </a:buClr>
              <a:buSzPct val="80000"/>
              <a:buFont typeface="Wingdings" pitchFamily="2" charset="2"/>
              <a:buBlip>
                <a:blip r:embed="rId3"/>
              </a:buBlip>
            </a:pPr>
            <a:r>
              <a:rPr lang="en-US" sz="2800" dirty="0">
                <a:solidFill>
                  <a:srgbClr val="FF9900"/>
                </a:solidFill>
                <a:effectLst>
                  <a:outerShdw blurRad="38100" dist="38100" dir="2700000" algn="tl">
                    <a:srgbClr val="000000"/>
                  </a:outerShdw>
                </a:effectLst>
              </a:rPr>
              <a:t>IHE Wiki site: wiki.ihe.net	</a:t>
            </a:r>
            <a:endParaRPr lang="en-US" sz="2000" i="1" dirty="0">
              <a:solidFill>
                <a:srgbClr val="FF9900"/>
              </a:solidFill>
              <a:effectLst>
                <a:outerShdw blurRad="38100" dist="38100" dir="2700000" algn="tl">
                  <a:srgbClr val="000000"/>
                </a:outerShdw>
              </a:effectLst>
            </a:endParaRPr>
          </a:p>
          <a:p>
            <a:pPr marL="476250" lvl="1" indent="19050">
              <a:buClr>
                <a:srgbClr val="FF0066"/>
              </a:buClr>
              <a:buSzPct val="90000"/>
              <a:buFont typeface="Wingdings" pitchFamily="2" charset="2"/>
              <a:buChar char="Ø"/>
            </a:pPr>
            <a:r>
              <a:rPr lang="en-US" sz="2000" b="1" i="1" dirty="0">
                <a:effectLst>
                  <a:outerShdw blurRad="38100" dist="38100" dir="2700000" algn="tl">
                    <a:srgbClr val="000000"/>
                  </a:outerShdw>
                </a:effectLst>
              </a:rPr>
              <a:t> IHE committee pages</a:t>
            </a:r>
          </a:p>
          <a:p>
            <a:pPr marL="476250" lvl="1" indent="19050">
              <a:buClr>
                <a:srgbClr val="FF0066"/>
              </a:buClr>
              <a:buSzPct val="90000"/>
              <a:buFont typeface="Wingdings" pitchFamily="2" charset="2"/>
              <a:buChar char="Ø"/>
            </a:pPr>
            <a:r>
              <a:rPr lang="en-US" sz="2000" b="1" i="1" dirty="0">
                <a:effectLst>
                  <a:outerShdw blurRad="38100" dist="38100" dir="2700000" algn="tl">
                    <a:srgbClr val="000000"/>
                  </a:outerShdw>
                </a:effectLst>
              </a:rPr>
              <a:t> Implementation Notes</a:t>
            </a:r>
          </a:p>
          <a:p>
            <a:pPr marL="476250" lvl="1" indent="19050">
              <a:buClr>
                <a:srgbClr val="FF0066"/>
              </a:buClr>
              <a:buSzPct val="90000"/>
              <a:buFont typeface="Wingdings" pitchFamily="2" charset="2"/>
              <a:buChar char="Ø"/>
            </a:pPr>
            <a:r>
              <a:rPr lang="en-US" sz="2000" b="1" i="1" dirty="0">
                <a:effectLst>
                  <a:outerShdw blurRad="38100" dist="38100" dir="2700000" algn="tl">
                    <a:srgbClr val="000000"/>
                  </a:outerShdw>
                </a:effectLst>
              </a:rPr>
              <a:t> Ongoing committee work</a:t>
            </a:r>
          </a:p>
          <a:p>
            <a:pPr marL="285750" indent="-285750">
              <a:spcAft>
                <a:spcPct val="20000"/>
              </a:spcAft>
              <a:buClr>
                <a:schemeClr val="accent1"/>
              </a:buClr>
              <a:buSzPct val="80000"/>
              <a:buFont typeface="Wingdings" pitchFamily="2" charset="2"/>
              <a:buBlip>
                <a:blip r:embed="rId3"/>
              </a:buBlip>
            </a:pPr>
            <a:endParaRPr lang="en-US" sz="2000" i="1" dirty="0">
              <a:solidFill>
                <a:srgbClr val="FF9900"/>
              </a:solidFill>
              <a:effectLst>
                <a:outerShdw blurRad="38100" dist="38100" dir="2700000" algn="tl">
                  <a:srgbClr val="000000"/>
                </a:outerShdw>
              </a:effectLst>
            </a:endParaRPr>
          </a:p>
          <a:p>
            <a:pPr marL="285750" indent="-285750">
              <a:spcAft>
                <a:spcPct val="20000"/>
              </a:spcAft>
              <a:buClr>
                <a:schemeClr val="accent1"/>
              </a:buClr>
              <a:buSzPct val="80000"/>
              <a:buFont typeface="Wingdings" pitchFamily="2" charset="2"/>
              <a:buBlip>
                <a:blip r:embed="rId3"/>
              </a:buBlip>
            </a:pPr>
            <a:r>
              <a:rPr lang="en-US" sz="2800" i="1" dirty="0">
                <a:solidFill>
                  <a:srgbClr val="FF9900"/>
                </a:solidFill>
                <a:effectLst>
                  <a:outerShdw blurRad="38100" dist="38100" dir="2700000" algn="tl">
                    <a:srgbClr val="000000"/>
                  </a:outerShdw>
                </a:effectLst>
              </a:rPr>
              <a:t>IHE ITI technical committee mailing </a:t>
            </a:r>
            <a:r>
              <a:rPr lang="en-US" sz="2800" i="1" dirty="0" smtClean="0">
                <a:solidFill>
                  <a:srgbClr val="FF9900"/>
                </a:solidFill>
                <a:effectLst>
                  <a:outerShdw blurRad="38100" dist="38100" dir="2700000" algn="tl">
                    <a:srgbClr val="000000"/>
                  </a:outerShdw>
                </a:effectLst>
              </a:rPr>
              <a:t>list</a:t>
            </a:r>
          </a:p>
          <a:p>
            <a:pPr marL="476250" lvl="1" indent="19050">
              <a:buClr>
                <a:srgbClr val="FF0066"/>
              </a:buClr>
              <a:buSzPct val="90000"/>
              <a:buFont typeface="Wingdings" pitchFamily="2" charset="2"/>
              <a:buChar char="Ø"/>
            </a:pPr>
            <a:r>
              <a:rPr lang="en-US" sz="2000" b="1" i="1" dirty="0">
                <a:solidFill>
                  <a:srgbClr val="FFFFFF"/>
                </a:solidFill>
                <a:effectLst>
                  <a:outerShdw blurRad="38100" dist="38100" dir="2700000" algn="tl">
                    <a:srgbClr val="000000"/>
                  </a:outerShdw>
                </a:effectLst>
              </a:rPr>
              <a:t> </a:t>
            </a:r>
            <a:r>
              <a:rPr lang="en-US" sz="2000" b="1" i="1" dirty="0" smtClean="0">
                <a:solidFill>
                  <a:srgbClr val="FFFFFF"/>
                </a:solidFill>
                <a:effectLst>
                  <a:outerShdw blurRad="38100" dist="38100" dir="2700000" algn="tl">
                    <a:srgbClr val="000000"/>
                  </a:outerShdw>
                </a:effectLst>
              </a:rPr>
              <a:t>Instructions on the bottom of :</a:t>
            </a:r>
          </a:p>
          <a:p>
            <a:pPr marL="476250" lvl="1" indent="19050">
              <a:buClr>
                <a:srgbClr val="FF0066"/>
              </a:buClr>
              <a:buSzPct val="90000"/>
              <a:buFont typeface="Wingdings" pitchFamily="2" charset="2"/>
              <a:buChar char="Ø"/>
            </a:pPr>
            <a:r>
              <a:rPr lang="en-US" sz="2000" b="1" i="1" dirty="0">
                <a:solidFill>
                  <a:srgbClr val="FFFFFF"/>
                </a:solidFill>
                <a:effectLst>
                  <a:outerShdw blurRad="38100" dist="38100" dir="2700000" algn="tl">
                    <a:srgbClr val="000000"/>
                  </a:outerShdw>
                </a:effectLst>
                <a:hlinkClick r:id="rId5"/>
              </a:rPr>
              <a:t>http://</a:t>
            </a:r>
            <a:r>
              <a:rPr lang="en-US" sz="2000" b="1" i="1" dirty="0" smtClean="0">
                <a:solidFill>
                  <a:srgbClr val="FFFFFF"/>
                </a:solidFill>
                <a:effectLst>
                  <a:outerShdw blurRad="38100" dist="38100" dir="2700000" algn="tl">
                    <a:srgbClr val="000000"/>
                  </a:outerShdw>
                </a:effectLst>
                <a:hlinkClick r:id="rId5"/>
              </a:rPr>
              <a:t>www.ihe.net/IT_Infra/committees</a:t>
            </a:r>
            <a:endParaRPr lang="en-US" sz="2000" b="1" i="1" dirty="0" smtClean="0">
              <a:solidFill>
                <a:srgbClr val="FFFFFF"/>
              </a:solidFill>
              <a:effectLst>
                <a:outerShdw blurRad="38100" dist="38100" dir="2700000" algn="tl">
                  <a:srgbClr val="000000"/>
                </a:outerShdw>
              </a:effectLst>
            </a:endParaRPr>
          </a:p>
          <a:p>
            <a:pPr marL="476250" lvl="1" indent="19050">
              <a:buClr>
                <a:srgbClr val="FF0066"/>
              </a:buClr>
              <a:buSzPct val="90000"/>
              <a:buFont typeface="Wingdings" pitchFamily="2" charset="2"/>
              <a:buChar char="Ø"/>
            </a:pPr>
            <a:endParaRPr lang="en-US" sz="2000" b="1" i="1" dirty="0">
              <a:solidFill>
                <a:srgbClr val="FFFFFF"/>
              </a:solidFill>
              <a:effectLst>
                <a:outerShdw blurRad="38100" dist="38100" dir="2700000" algn="tl">
                  <a:srgbClr val="000000"/>
                </a:outerShdw>
              </a:effectLst>
            </a:endParaRPr>
          </a:p>
        </p:txBody>
      </p:sp>
      <p:sp>
        <p:nvSpPr>
          <p:cNvPr id="2" name="Date Placeholder 1"/>
          <p:cNvSpPr>
            <a:spLocks noGrp="1"/>
          </p:cNvSpPr>
          <p:nvPr>
            <p:ph type="dt" sz="quarter" idx="10"/>
          </p:nvPr>
        </p:nvSpPr>
        <p:spPr/>
        <p:txBody>
          <a:bodyPr/>
          <a:lstStyle/>
          <a:p>
            <a:fld id="{108EBD43-DC10-4952-BB1B-BFE598F4656B}" type="datetime4">
              <a:rPr lang="en-US" smtClean="0"/>
              <a:t>December 30, 2012</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685800" y="38100"/>
            <a:ext cx="7772400" cy="863600"/>
          </a:xfrm>
        </p:spPr>
        <p:txBody>
          <a:bodyPr/>
          <a:lstStyle/>
          <a:p>
            <a:pPr eaLnBrk="1" hangingPunct="1"/>
            <a:r>
              <a:rPr lang="en-US" smtClean="0"/>
              <a:t>Risk Scenario</a:t>
            </a:r>
          </a:p>
        </p:txBody>
      </p:sp>
      <p:pic>
        <p:nvPicPr>
          <p:cNvPr id="9219" name="Picture 4" descr="p10_exploit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962400" y="1676400"/>
            <a:ext cx="4743450" cy="3048000"/>
          </a:xfrm>
        </p:spPr>
      </p:pic>
      <p:sp>
        <p:nvSpPr>
          <p:cNvPr id="36869" name="Text Box 5"/>
          <p:cNvSpPr txBox="1">
            <a:spLocks noChangeArrowheads="1"/>
          </p:cNvSpPr>
          <p:nvPr/>
        </p:nvSpPr>
        <p:spPr bwMode="auto">
          <a:xfrm>
            <a:off x="304800" y="1676400"/>
            <a:ext cx="3886200" cy="3232150"/>
          </a:xfrm>
          <a:prstGeom prst="rect">
            <a:avLst/>
          </a:prstGeom>
          <a:noFill/>
          <a:ln w="9525">
            <a:noFill/>
            <a:miter lim="800000"/>
            <a:headEnd/>
            <a:tailEnd/>
          </a:ln>
          <a:effectLst/>
        </p:spPr>
        <p:txBody>
          <a:bodyPr>
            <a:spAutoFit/>
          </a:bodyPr>
          <a:lstStyle/>
          <a:p>
            <a:pPr>
              <a:spcBef>
                <a:spcPct val="50000"/>
              </a:spcBef>
              <a:defRPr/>
            </a:pPr>
            <a:r>
              <a:rPr lang="en-US" sz="2400" dirty="0">
                <a:latin typeface="Arial" charset="0"/>
              </a:rPr>
              <a:t>In this scenario:</a:t>
            </a:r>
          </a:p>
          <a:p>
            <a:pPr marL="173038" indent="-173038">
              <a:spcBef>
                <a:spcPct val="50000"/>
              </a:spcBef>
              <a:buFontTx/>
              <a:buChar char="•"/>
              <a:defRPr/>
            </a:pPr>
            <a:r>
              <a:rPr lang="en-US" sz="2400" dirty="0">
                <a:latin typeface="Arial" charset="0"/>
              </a:rPr>
              <a:t>The vulnerability is the hole in the roof</a:t>
            </a:r>
          </a:p>
          <a:p>
            <a:pPr marL="173038" indent="-173038">
              <a:spcBef>
                <a:spcPct val="50000"/>
              </a:spcBef>
              <a:buFontTx/>
              <a:buChar char="•"/>
              <a:defRPr/>
            </a:pPr>
            <a:r>
              <a:rPr lang="en-US" sz="2400" dirty="0">
                <a:latin typeface="Arial" charset="0"/>
              </a:rPr>
              <a:t>The threat is the rain cloud </a:t>
            </a:r>
          </a:p>
          <a:p>
            <a:pPr>
              <a:spcBef>
                <a:spcPct val="50000"/>
              </a:spcBef>
              <a:buFontTx/>
              <a:buChar char="•"/>
              <a:defRPr/>
            </a:pPr>
            <a:r>
              <a:rPr lang="en-US" sz="2400" dirty="0">
                <a:latin typeface="Arial" charset="0"/>
              </a:rPr>
              <a:t> Rain could exploit the</a:t>
            </a:r>
            <a:br>
              <a:rPr lang="en-US" sz="2400" dirty="0">
                <a:latin typeface="Arial" charset="0"/>
              </a:rPr>
            </a:br>
            <a:r>
              <a:rPr lang="en-US" sz="2400" dirty="0">
                <a:latin typeface="Arial" charset="0"/>
              </a:rPr>
              <a:t>   vulnerability</a:t>
            </a:r>
          </a:p>
        </p:txBody>
      </p:sp>
      <p:sp>
        <p:nvSpPr>
          <p:cNvPr id="9221" name="Text Box 6"/>
          <p:cNvSpPr txBox="1">
            <a:spLocks noChangeArrowheads="1"/>
          </p:cNvSpPr>
          <p:nvPr/>
        </p:nvSpPr>
        <p:spPr bwMode="auto">
          <a:xfrm>
            <a:off x="457200" y="4953000"/>
            <a:ext cx="800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2400"/>
              <a:t>The risk is that the building and equipment in the building could be damaged as long as the vulnerability exists and there is a likely chance that rain will fall. </a:t>
            </a:r>
          </a:p>
        </p:txBody>
      </p:sp>
      <p:sp>
        <p:nvSpPr>
          <p:cNvPr id="9223" name="Date Placeholder 3"/>
          <p:cNvSpPr>
            <a:spLocks noGrp="1"/>
          </p:cNvSpPr>
          <p:nvPr>
            <p:ph type="dt" sz="quarter" idx="4294967295"/>
          </p:nvPr>
        </p:nvSpPr>
        <p:spPr>
          <a:xfrm>
            <a:off x="228600" y="63579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6911CCFE-514D-49D2-878A-B980706E88B2}" type="datetime4">
              <a:rPr lang="en-US" smtClean="0"/>
              <a:t>December 30, 2012</a:t>
            </a:fld>
            <a:endParaRPr lang="en-US" dirty="0" smtClean="0"/>
          </a:p>
        </p:txBody>
      </p:sp>
      <p:sp>
        <p:nvSpPr>
          <p:cNvPr id="2" name="Slide Number Placeholder 1"/>
          <p:cNvSpPr>
            <a:spLocks noGrp="1"/>
          </p:cNvSpPr>
          <p:nvPr>
            <p:ph type="sldNum" sz="quarter" idx="11"/>
          </p:nvPr>
        </p:nvSpPr>
        <p:spPr/>
        <p:txBody>
          <a:bodyPr/>
          <a:lstStyle/>
          <a:p>
            <a:fld id="{7F854B47-F7CE-46EA-8C82-7BC8B313431D}" type="slidenum">
              <a:rPr lang="en-US" smtClean="0"/>
              <a:pPr/>
              <a:t>4</a:t>
            </a:fld>
            <a:endParaRPr lang="en-US"/>
          </a:p>
        </p:txBody>
      </p:sp>
    </p:spTree>
    <p:extLst>
      <p:ext uri="{BB962C8B-B14F-4D97-AF65-F5344CB8AC3E}">
        <p14:creationId xmlns:p14="http://schemas.microsoft.com/office/powerpoint/2010/main" val="2595837847"/>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1"/>
          </p:nvPr>
        </p:nvSpPr>
        <p:spPr/>
        <p:txBody>
          <a:bodyPr/>
          <a:lstStyle/>
          <a:p>
            <a:fld id="{C71F432C-CA1F-4ED2-AFEA-9271D5832961}" type="slidenum">
              <a:rPr lang="en-US"/>
              <a:pPr/>
              <a:t>40</a:t>
            </a:fld>
            <a:endParaRPr lang="en-US"/>
          </a:p>
        </p:txBody>
      </p:sp>
      <p:pic>
        <p:nvPicPr>
          <p:cNvPr id="512007" name="Picture 7" descr="Closing Glo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quarter" idx="10"/>
          </p:nvPr>
        </p:nvSpPr>
        <p:spPr/>
        <p:txBody>
          <a:bodyPr/>
          <a:lstStyle/>
          <a:p>
            <a:fld id="{A889F006-3A43-40F0-A202-B51B90324C25}" type="datetime4">
              <a:rPr lang="en-US" smtClean="0"/>
              <a:t>December 30, 2012</a:t>
            </a:fld>
            <a:endParaRPr lang="en-US"/>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38100"/>
            <a:ext cx="7772400" cy="863600"/>
          </a:xfrm>
        </p:spPr>
        <p:txBody>
          <a:bodyPr/>
          <a:lstStyle/>
          <a:p>
            <a:pPr eaLnBrk="1" hangingPunct="1">
              <a:defRPr/>
            </a:pPr>
            <a:r>
              <a:rPr lang="en-US" dirty="0" smtClean="0"/>
              <a:t>Security </a:t>
            </a:r>
            <a:r>
              <a:rPr lang="en-US" dirty="0" err="1" smtClean="0"/>
              <a:t>Mis</a:t>
            </a:r>
            <a:r>
              <a:rPr lang="en-US" dirty="0" smtClean="0"/>
              <a:t>-Use-Cases</a:t>
            </a:r>
          </a:p>
        </p:txBody>
      </p:sp>
      <p:sp>
        <p:nvSpPr>
          <p:cNvPr id="35843" name="Rectangle 3"/>
          <p:cNvSpPr>
            <a:spLocks noGrp="1" noChangeArrowheads="1"/>
          </p:cNvSpPr>
          <p:nvPr>
            <p:ph type="body" idx="1"/>
          </p:nvPr>
        </p:nvSpPr>
        <p:spPr>
          <a:xfrm>
            <a:off x="0" y="1219200"/>
            <a:ext cx="9144000" cy="5867400"/>
          </a:xfrm>
        </p:spPr>
        <p:txBody>
          <a:bodyPr/>
          <a:lstStyle/>
          <a:p>
            <a:pPr eaLnBrk="1" hangingPunct="1">
              <a:lnSpc>
                <a:spcPct val="90000"/>
              </a:lnSpc>
              <a:defRPr/>
            </a:pPr>
            <a:r>
              <a:rPr lang="en-US" sz="1800" dirty="0" smtClean="0"/>
              <a:t>Prevent Indiscriminate attacks (worms, DOS)</a:t>
            </a:r>
          </a:p>
          <a:p>
            <a:pPr eaLnBrk="1" hangingPunct="1">
              <a:lnSpc>
                <a:spcPct val="90000"/>
              </a:lnSpc>
              <a:defRPr/>
            </a:pPr>
            <a:r>
              <a:rPr lang="en-US" sz="1800" dirty="0" smtClean="0"/>
              <a:t>Patient asks for Accounting of Disclosures</a:t>
            </a:r>
          </a:p>
          <a:p>
            <a:pPr eaLnBrk="1" hangingPunct="1">
              <a:lnSpc>
                <a:spcPct val="90000"/>
              </a:lnSpc>
              <a:defRPr/>
            </a:pPr>
            <a:r>
              <a:rPr lang="en-US" sz="1800" dirty="0" smtClean="0"/>
              <a:t>Protect against malicious neighbor doctor</a:t>
            </a:r>
          </a:p>
          <a:p>
            <a:pPr eaLnBrk="1" hangingPunct="1">
              <a:lnSpc>
                <a:spcPct val="90000"/>
              </a:lnSpc>
              <a:defRPr/>
            </a:pPr>
            <a:r>
              <a:rPr lang="en-US" sz="1800" dirty="0" smtClean="0"/>
              <a:t>Patient that retracts consent to publish</a:t>
            </a:r>
          </a:p>
          <a:p>
            <a:pPr eaLnBrk="1" hangingPunct="1">
              <a:lnSpc>
                <a:spcPct val="90000"/>
              </a:lnSpc>
              <a:defRPr/>
            </a:pPr>
            <a:r>
              <a:rPr lang="en-US" sz="1800" dirty="0" smtClean="0"/>
              <a:t>Provider Privacy</a:t>
            </a:r>
          </a:p>
          <a:p>
            <a:pPr eaLnBrk="1" hangingPunct="1">
              <a:lnSpc>
                <a:spcPct val="90000"/>
              </a:lnSpc>
              <a:defRPr/>
            </a:pPr>
            <a:r>
              <a:rPr lang="en-US" sz="1800" dirty="0" smtClean="0"/>
              <a:t>Malicious Data Mining</a:t>
            </a:r>
          </a:p>
          <a:p>
            <a:pPr eaLnBrk="1" hangingPunct="1">
              <a:lnSpc>
                <a:spcPct val="90000"/>
              </a:lnSpc>
              <a:defRPr/>
            </a:pPr>
            <a:r>
              <a:rPr lang="en-US" sz="1800" dirty="0" smtClean="0"/>
              <a:t>Access to Emergency data set</a:t>
            </a:r>
          </a:p>
          <a:p>
            <a:pPr eaLnBrk="1" hangingPunct="1">
              <a:lnSpc>
                <a:spcPct val="90000"/>
              </a:lnSpc>
              <a:defRPr/>
            </a:pPr>
            <a:r>
              <a:rPr lang="en-US" sz="1800" dirty="0" smtClean="0"/>
              <a:t>VIP (movie star, sports figure)</a:t>
            </a:r>
          </a:p>
          <a:p>
            <a:pPr eaLnBrk="1" hangingPunct="1">
              <a:lnSpc>
                <a:spcPct val="90000"/>
              </a:lnSpc>
              <a:defRPr/>
            </a:pPr>
            <a:r>
              <a:rPr lang="en-US" sz="1800" dirty="0" smtClean="0"/>
              <a:t>Domestic violence victim</a:t>
            </a:r>
          </a:p>
          <a:p>
            <a:pPr eaLnBrk="1" hangingPunct="1">
              <a:lnSpc>
                <a:spcPct val="90000"/>
              </a:lnSpc>
              <a:defRPr/>
            </a:pPr>
            <a:r>
              <a:rPr lang="en-US" sz="1800" dirty="0" smtClean="0"/>
              <a:t>Daughter with sensitive tests hidden from Parent</a:t>
            </a:r>
          </a:p>
          <a:p>
            <a:pPr eaLnBrk="1" hangingPunct="1">
              <a:lnSpc>
                <a:spcPct val="90000"/>
              </a:lnSpc>
              <a:defRPr/>
            </a:pPr>
            <a:r>
              <a:rPr lang="en-US" sz="1800" dirty="0" smtClean="0"/>
              <a:t>Sensitive topics: mental health, sexual health</a:t>
            </a:r>
          </a:p>
          <a:p>
            <a:pPr eaLnBrk="1" hangingPunct="1">
              <a:lnSpc>
                <a:spcPct val="90000"/>
              </a:lnSpc>
              <a:defRPr/>
            </a:pPr>
            <a:r>
              <a:rPr lang="en-US" sz="1800" dirty="0" smtClean="0"/>
              <a:t>Legal Guardian (cooperative)</a:t>
            </a:r>
          </a:p>
          <a:p>
            <a:pPr eaLnBrk="1" hangingPunct="1">
              <a:lnSpc>
                <a:spcPct val="90000"/>
              </a:lnSpc>
              <a:defRPr/>
            </a:pPr>
            <a:r>
              <a:rPr lang="en-US" sz="1800" dirty="0" smtClean="0"/>
              <a:t>Care-Giver (assists w/ care)</a:t>
            </a:r>
          </a:p>
          <a:p>
            <a:pPr eaLnBrk="1" hangingPunct="1">
              <a:lnSpc>
                <a:spcPct val="90000"/>
              </a:lnSpc>
              <a:defRPr/>
            </a:pPr>
            <a:r>
              <a:rPr lang="en-US" sz="1800" dirty="0">
                <a:sym typeface="Wingdings" pitchFamily="2" charset="2"/>
              </a:rPr>
              <a:t>Lost/Stolen mobile memory</a:t>
            </a:r>
            <a:endParaRPr lang="en-US" sz="1800" dirty="0" smtClean="0"/>
          </a:p>
        </p:txBody>
      </p:sp>
      <p:sp>
        <p:nvSpPr>
          <p:cNvPr id="2" name="Date Placeholder 1"/>
          <p:cNvSpPr>
            <a:spLocks noGrp="1"/>
          </p:cNvSpPr>
          <p:nvPr>
            <p:ph type="dt" sz="quarter" idx="10"/>
          </p:nvPr>
        </p:nvSpPr>
        <p:spPr/>
        <p:txBody>
          <a:bodyPr/>
          <a:lstStyle/>
          <a:p>
            <a:fld id="{B0AF6016-3BC2-4450-8129-B6A32FA41790}"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5</a:t>
            </a:fld>
            <a:endParaRPr lang="en-US"/>
          </a:p>
        </p:txBody>
      </p:sp>
    </p:spTree>
    <p:extLst>
      <p:ext uri="{BB962C8B-B14F-4D97-AF65-F5344CB8AC3E}">
        <p14:creationId xmlns:p14="http://schemas.microsoft.com/office/powerpoint/2010/main" val="3361584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685800" y="38100"/>
            <a:ext cx="7772400" cy="863600"/>
          </a:xfrm>
        </p:spPr>
        <p:txBody>
          <a:bodyPr/>
          <a:lstStyle/>
          <a:p>
            <a:pPr eaLnBrk="1" hangingPunct="1">
              <a:defRPr/>
            </a:pPr>
            <a:r>
              <a:rPr lang="en-US" dirty="0" smtClean="0"/>
              <a:t>Accountability Models</a:t>
            </a:r>
          </a:p>
        </p:txBody>
      </p:sp>
      <p:sp>
        <p:nvSpPr>
          <p:cNvPr id="19459" name="Rectangle 3"/>
          <p:cNvSpPr>
            <a:spLocks noGrp="1" noChangeArrowheads="1"/>
          </p:cNvSpPr>
          <p:nvPr>
            <p:ph type="body" idx="1"/>
          </p:nvPr>
        </p:nvSpPr>
        <p:spPr>
          <a:xfrm>
            <a:off x="228600" y="1143000"/>
            <a:ext cx="9144000" cy="5334000"/>
          </a:xfrm>
        </p:spPr>
        <p:txBody>
          <a:bodyPr/>
          <a:lstStyle/>
          <a:p>
            <a:pPr marL="0" indent="0" eaLnBrk="1" hangingPunct="1">
              <a:buNone/>
              <a:defRPr/>
            </a:pPr>
            <a:r>
              <a:rPr lang="en-US" sz="2000" dirty="0" smtClean="0"/>
              <a:t>Access Control model – Prevention</a:t>
            </a:r>
            <a:endParaRPr lang="en-US" sz="1800" dirty="0" smtClean="0"/>
          </a:p>
          <a:p>
            <a:pPr indent="-176213" eaLnBrk="1" hangingPunct="1">
              <a:defRPr/>
            </a:pPr>
            <a:r>
              <a:rPr lang="en-US" sz="1800" dirty="0" smtClean="0"/>
              <a:t>Strong controls on User Identification and Authentication</a:t>
            </a:r>
          </a:p>
          <a:p>
            <a:pPr indent="-176213" eaLnBrk="1" hangingPunct="1">
              <a:defRPr/>
            </a:pPr>
            <a:r>
              <a:rPr lang="en-US" sz="1800" dirty="0" smtClean="0"/>
              <a:t>Strict Role-Based-Access-Control</a:t>
            </a:r>
          </a:p>
          <a:p>
            <a:pPr lvl="1" eaLnBrk="1" hangingPunct="1">
              <a:defRPr/>
            </a:pPr>
            <a:r>
              <a:rPr lang="en-US" sz="1400" dirty="0" smtClean="0"/>
              <a:t>No one is given any more access rights than they minimally need</a:t>
            </a:r>
          </a:p>
          <a:p>
            <a:pPr indent="-176213" eaLnBrk="1" hangingPunct="1">
              <a:defRPr/>
            </a:pPr>
            <a:r>
              <a:rPr lang="en-US" sz="1800" dirty="0" smtClean="0"/>
              <a:t>Typical in a Bank</a:t>
            </a:r>
            <a:endParaRPr lang="en-US" sz="2000" dirty="0" smtClean="0"/>
          </a:p>
          <a:p>
            <a:pPr marL="0" indent="0" eaLnBrk="1" hangingPunct="1">
              <a:buNone/>
              <a:defRPr/>
            </a:pPr>
            <a:r>
              <a:rPr lang="en-US" sz="2000" dirty="0" smtClean="0"/>
              <a:t>Audit Control model – Reaction</a:t>
            </a:r>
            <a:endParaRPr lang="en-US" sz="1800" dirty="0" smtClean="0"/>
          </a:p>
          <a:p>
            <a:pPr indent="-176213" eaLnBrk="1" hangingPunct="1">
              <a:defRPr/>
            </a:pPr>
            <a:r>
              <a:rPr lang="en-US" sz="1800" dirty="0" smtClean="0"/>
              <a:t>Strong control on User Identification and Authentication</a:t>
            </a:r>
          </a:p>
          <a:p>
            <a:pPr indent="-176213" eaLnBrk="1" hangingPunct="1">
              <a:defRPr/>
            </a:pPr>
            <a:r>
              <a:rPr lang="en-US" sz="1800" dirty="0" smtClean="0"/>
              <a:t>Relaxed Role-Based-Access-Control</a:t>
            </a:r>
          </a:p>
          <a:p>
            <a:pPr lvl="1" eaLnBrk="1" hangingPunct="1">
              <a:defRPr/>
            </a:pPr>
            <a:r>
              <a:rPr lang="en-US" sz="1400" dirty="0" smtClean="0"/>
              <a:t>Emphasis on Training and Awareness of oversight</a:t>
            </a:r>
          </a:p>
          <a:p>
            <a:pPr lvl="1" eaLnBrk="1" hangingPunct="1">
              <a:defRPr/>
            </a:pPr>
            <a:r>
              <a:rPr lang="en-US" sz="1400" dirty="0" smtClean="0"/>
              <a:t>Told what you are normally allowed to do</a:t>
            </a:r>
          </a:p>
          <a:p>
            <a:pPr lvl="1" eaLnBrk="1" hangingPunct="1">
              <a:defRPr/>
            </a:pPr>
            <a:r>
              <a:rPr lang="en-US" sz="1400" dirty="0" smtClean="0"/>
              <a:t>Empowered to do what is right when necessary</a:t>
            </a:r>
          </a:p>
          <a:p>
            <a:pPr indent="-176213" eaLnBrk="1" hangingPunct="1">
              <a:defRPr/>
            </a:pPr>
            <a:r>
              <a:rPr lang="en-US" sz="1800" dirty="0" smtClean="0"/>
              <a:t>Audit Logs are inspected regularly</a:t>
            </a:r>
          </a:p>
          <a:p>
            <a:pPr indent="-176213" eaLnBrk="1" hangingPunct="1">
              <a:defRPr/>
            </a:pPr>
            <a:r>
              <a:rPr lang="en-US" sz="1800" dirty="0" smtClean="0"/>
              <a:t>Abuse is detected and acted upon</a:t>
            </a:r>
          </a:p>
          <a:p>
            <a:pPr marL="0" indent="0" eaLnBrk="1" hangingPunct="1">
              <a:buNone/>
              <a:defRPr/>
            </a:pPr>
            <a:r>
              <a:rPr lang="en-US" sz="2400" dirty="0" smtClean="0"/>
              <a:t>Healthcare: Typically mixture w/ emphasis on Patient Safety</a:t>
            </a:r>
            <a:endParaRPr lang="en-US" sz="2000" dirty="0" smtClean="0"/>
          </a:p>
        </p:txBody>
      </p:sp>
      <p:sp>
        <p:nvSpPr>
          <p:cNvPr id="3" name="Date Placeholder 2"/>
          <p:cNvSpPr>
            <a:spLocks noGrp="1"/>
          </p:cNvSpPr>
          <p:nvPr>
            <p:ph type="dt" sz="quarter" idx="10"/>
          </p:nvPr>
        </p:nvSpPr>
        <p:spPr/>
        <p:txBody>
          <a:bodyPr/>
          <a:lstStyle/>
          <a:p>
            <a:fld id="{DD67A599-4198-4E17-8969-BD60CF562C13}" type="datetime4">
              <a:rPr lang="en-US" smtClean="0"/>
              <a:t>December 30, 2012</a:t>
            </a:fld>
            <a:endParaRPr lang="en-US"/>
          </a:p>
        </p:txBody>
      </p:sp>
      <p:sp>
        <p:nvSpPr>
          <p:cNvPr id="4" name="Slide Number Placeholder 3"/>
          <p:cNvSpPr>
            <a:spLocks noGrp="1"/>
          </p:cNvSpPr>
          <p:nvPr>
            <p:ph type="sldNum" sz="quarter" idx="11"/>
          </p:nvPr>
        </p:nvSpPr>
        <p:spPr/>
        <p:txBody>
          <a:bodyPr/>
          <a:lstStyle/>
          <a:p>
            <a:fld id="{7F854B47-F7CE-46EA-8C82-7BC8B313431D}" type="slidenum">
              <a:rPr lang="en-US" smtClean="0"/>
              <a:pPr/>
              <a:t>6</a:t>
            </a:fld>
            <a:endParaRPr lang="en-US"/>
          </a:p>
        </p:txBody>
      </p:sp>
    </p:spTree>
    <p:extLst>
      <p:ext uri="{BB962C8B-B14F-4D97-AF65-F5344CB8AC3E}">
        <p14:creationId xmlns:p14="http://schemas.microsoft.com/office/powerpoint/2010/main" val="508585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208" name="Group 2328"/>
          <p:cNvGraphicFramePr>
            <a:graphicFrameLocks noGrp="1"/>
          </p:cNvGraphicFramePr>
          <p:nvPr>
            <p:extLst>
              <p:ext uri="{D42A27DB-BD31-4B8C-83A1-F6EECF244321}">
                <p14:modId xmlns:p14="http://schemas.microsoft.com/office/powerpoint/2010/main" val="580243565"/>
              </p:ext>
            </p:extLst>
          </p:nvPr>
        </p:nvGraphicFramePr>
        <p:xfrm>
          <a:off x="210250" y="908664"/>
          <a:ext cx="8705150" cy="5349239"/>
        </p:xfrm>
        <a:graphic>
          <a:graphicData uri="http://schemas.openxmlformats.org/drawingml/2006/table">
            <a:tbl>
              <a:tblPr/>
              <a:tblGrid>
                <a:gridCol w="4191000"/>
                <a:gridCol w="914400"/>
                <a:gridCol w="381000"/>
                <a:gridCol w="685800"/>
                <a:gridCol w="630984"/>
                <a:gridCol w="438915"/>
                <a:gridCol w="512068"/>
                <a:gridCol w="438915"/>
                <a:gridCol w="512068"/>
              </a:tblGrid>
              <a:tr h="2057399">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cs typeface="Times New Roman" charset="0"/>
                        </a:rPr>
                        <a:t>     </a:t>
                      </a:r>
                      <a:r>
                        <a:rPr kumimoji="0" lang="en-US" sz="2400" b="0" i="0" u="none" strike="noStrike" kern="1200" cap="none" normalizeH="0" baseline="0" dirty="0" smtClean="0">
                          <a:ln>
                            <a:noFill/>
                          </a:ln>
                          <a:solidFill>
                            <a:schemeClr val="tx1"/>
                          </a:solidFill>
                          <a:effectLst/>
                          <a:latin typeface="Arial" charset="0"/>
                          <a:ea typeface="+mn-ea"/>
                          <a:cs typeface="Arial" charset="0"/>
                        </a:rPr>
                        <a:t>Security &amp; Privacy Controls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kern="1200" cap="none" normalizeH="0" baseline="0" dirty="0" smtClean="0">
                        <a:ln>
                          <a:noFill/>
                        </a:ln>
                        <a:solidFill>
                          <a:schemeClr val="tx1"/>
                        </a:solidFill>
                        <a:effectLst/>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kern="1200" cap="none" normalizeH="0" baseline="0" dirty="0" smtClean="0">
                        <a:ln>
                          <a:noFill/>
                        </a:ln>
                        <a:solidFill>
                          <a:schemeClr val="tx1"/>
                        </a:solidFill>
                        <a:effectLst/>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kern="1200" cap="none" normalizeH="0" baseline="0" dirty="0" smtClean="0">
                        <a:ln>
                          <a:noFill/>
                        </a:ln>
                        <a:solidFill>
                          <a:schemeClr val="tx1"/>
                        </a:solidFill>
                        <a:effectLst/>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kern="1200" cap="none" normalizeH="0" baseline="0" dirty="0" smtClean="0">
                          <a:ln>
                            <a:noFill/>
                          </a:ln>
                          <a:solidFill>
                            <a:schemeClr val="tx1"/>
                          </a:solidFill>
                          <a:effectLst/>
                          <a:latin typeface="Arial" charset="0"/>
                          <a:ea typeface="+mn-ea"/>
                          <a:cs typeface="Arial" charset="0"/>
                        </a:rPr>
                        <a:t>IHE Profile</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Profile Issued</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Audit Log</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Identification and Authentication</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Data Access Control</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Secrecy</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Data Integrity</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Non-Repudiation</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Patient Privacy</a:t>
                      </a:r>
                    </a:p>
                  </a:txBody>
                  <a:tcPr vert="eaVert"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Audit Trails and Node Authentication</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Consistent Time</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Enterprise User Authentication</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dirty="0">
                        <a:solidFill>
                          <a:schemeClr val="tx1"/>
                        </a:solidFill>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a:t>
                      </a: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a:t>
                      </a: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a:t>
                      </a: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normalizeH="0" baseline="0" smtClean="0">
                          <a:ln>
                            <a:noFill/>
                          </a:ln>
                          <a:solidFill>
                            <a:schemeClr val="tx1"/>
                          </a:solidFill>
                          <a:effectLst/>
                          <a:latin typeface="Arial" charset="0"/>
                          <a:ea typeface="+mn-ea"/>
                          <a:cs typeface="Arial" charset="0"/>
                        </a:rPr>
                        <a:t>Cross-Enterprise User Assertion</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solidFill>
                          <a:schemeClr val="tx1"/>
                        </a:solidFill>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smtClean="0">
                          <a:ln>
                            <a:noFill/>
                          </a:ln>
                          <a:solidFill>
                            <a:schemeClr val="tx1"/>
                          </a:solidFill>
                          <a:effectLst/>
                          <a:latin typeface="Arial" charset="0"/>
                          <a:ea typeface="+mn-ea"/>
                          <a:cs typeface="Arial" charset="0"/>
                        </a:rPr>
                        <a:t>∙</a:t>
                      </a: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Basic Patient Privacy Consents</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solidFill>
                          <a:schemeClr val="tx1"/>
                        </a:solidFill>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Personnel White Pages</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a:solidFill>
                          <a:schemeClr val="tx1"/>
                        </a:solidFill>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Healthcare Provider Directory</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endParaRPr lang="en-US" dirty="0">
                        <a:solidFill>
                          <a:schemeClr val="tx1"/>
                        </a:solidFill>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Document Digital Signature </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Document Encryption</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2011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normalizeH="0" baseline="0" dirty="0" smtClean="0">
                          <a:ln>
                            <a:noFill/>
                          </a:ln>
                          <a:solidFill>
                            <a:schemeClr val="tx1"/>
                          </a:solidFill>
                          <a:effectLst/>
                          <a:latin typeface="Arial" charset="0"/>
                          <a:ea typeface="+mn-ea"/>
                          <a:cs typeface="Arial"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kern="1200" cap="none" normalizeH="0" baseline="0" dirty="0" smtClean="0">
                        <a:ln>
                          <a:noFill/>
                        </a:ln>
                        <a:solidFill>
                          <a:schemeClr val="tx1"/>
                        </a:solidFill>
                        <a:effectLst/>
                        <a:latin typeface="Arial" charset="0"/>
                        <a:ea typeface="+mn-ea"/>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itle 4"/>
          <p:cNvSpPr>
            <a:spLocks noGrp="1"/>
          </p:cNvSpPr>
          <p:nvPr>
            <p:ph type="title"/>
          </p:nvPr>
        </p:nvSpPr>
        <p:spPr>
          <a:xfrm>
            <a:off x="0" y="38100"/>
            <a:ext cx="9144000" cy="863600"/>
          </a:xfrm>
        </p:spPr>
        <p:txBody>
          <a:bodyPr/>
          <a:lstStyle/>
          <a:p>
            <a:r>
              <a:rPr lang="en-US" sz="3200" dirty="0" smtClean="0"/>
              <a:t>Profiles mapped to Security &amp; Privacy  Controls</a:t>
            </a:r>
            <a:endParaRPr lang="en-US" sz="3200" dirty="0"/>
          </a:p>
        </p:txBody>
      </p:sp>
      <p:sp>
        <p:nvSpPr>
          <p:cNvPr id="2" name="Date Placeholder 1"/>
          <p:cNvSpPr>
            <a:spLocks noGrp="1"/>
          </p:cNvSpPr>
          <p:nvPr>
            <p:ph type="dt" sz="quarter" idx="10"/>
          </p:nvPr>
        </p:nvSpPr>
        <p:spPr/>
        <p:txBody>
          <a:bodyPr/>
          <a:lstStyle/>
          <a:p>
            <a:fld id="{47006779-9239-4EBA-9D2C-9F1A1C1333C0}"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5A7F5ACF-F23E-4D05-9877-46626B4F9B46}" type="slidenum">
              <a:rPr lang="en-US" smtClean="0"/>
              <a:pPr/>
              <a:t>7</a:t>
            </a:fld>
            <a:endParaRPr lang="en-US"/>
          </a:p>
        </p:txBody>
      </p:sp>
    </p:spTree>
    <p:extLst>
      <p:ext uri="{BB962C8B-B14F-4D97-AF65-F5344CB8AC3E}">
        <p14:creationId xmlns:p14="http://schemas.microsoft.com/office/powerpoint/2010/main" val="2226234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smtClean="0">
                <a:effectLst>
                  <a:outerShdw blurRad="38100" dist="38100" dir="2700000" algn="tl">
                    <a:srgbClr val="000000">
                      <a:alpha val="43137"/>
                    </a:srgbClr>
                  </a:outerShdw>
                </a:effectLst>
              </a:rPr>
              <a:t>CT</a:t>
            </a:r>
            <a:endParaRPr lang="en-US" noProof="0" dirty="0">
              <a:effectLst>
                <a:outerShdw blurRad="38100" dist="38100" dir="2700000" algn="tl">
                  <a:srgbClr val="000000">
                    <a:alpha val="43137"/>
                  </a:srgbClr>
                </a:outerShdw>
              </a:effectLst>
            </a:endParaRPr>
          </a:p>
        </p:txBody>
      </p:sp>
      <p:sp>
        <p:nvSpPr>
          <p:cNvPr id="5" name="Text Placeholder 4"/>
          <p:cNvSpPr>
            <a:spLocks noGrp="1"/>
          </p:cNvSpPr>
          <p:nvPr>
            <p:ph type="body" idx="1"/>
          </p:nvPr>
        </p:nvSpPr>
        <p:spPr/>
        <p:txBody>
          <a:bodyPr/>
          <a:lstStyle/>
          <a:p>
            <a:r>
              <a:rPr lang="en-US" sz="2400" noProof="0" dirty="0" smtClean="0"/>
              <a:t>Consistent Time</a:t>
            </a:r>
            <a:endParaRPr lang="en-US" sz="2400" noProof="0" dirty="0"/>
          </a:p>
        </p:txBody>
      </p:sp>
      <p:sp>
        <p:nvSpPr>
          <p:cNvPr id="2" name="Date Placeholder 1"/>
          <p:cNvSpPr>
            <a:spLocks noGrp="1"/>
          </p:cNvSpPr>
          <p:nvPr>
            <p:ph type="dt" sz="quarter" idx="10"/>
          </p:nvPr>
        </p:nvSpPr>
        <p:spPr/>
        <p:txBody>
          <a:bodyPr/>
          <a:lstStyle/>
          <a:p>
            <a:fld id="{9C19A92F-B69B-4044-8E9A-DB14CFFAFDDE}" type="datetime4">
              <a:rPr lang="en-US" smtClean="0"/>
              <a:t>December 30, 2012</a:t>
            </a:fld>
            <a:endParaRPr lang="en-US" dirty="0"/>
          </a:p>
        </p:txBody>
      </p:sp>
      <p:sp>
        <p:nvSpPr>
          <p:cNvPr id="3" name="Slide Number Placeholder 2"/>
          <p:cNvSpPr>
            <a:spLocks noGrp="1"/>
          </p:cNvSpPr>
          <p:nvPr>
            <p:ph type="sldNum" sz="quarter" idx="11"/>
          </p:nvPr>
        </p:nvSpPr>
        <p:spPr/>
        <p:txBody>
          <a:bodyPr/>
          <a:lstStyle/>
          <a:p>
            <a:fld id="{9856AF86-4A80-4BC9-B214-6C3ABD17D2CA}" type="slidenum">
              <a:rPr lang="en-US" smtClean="0"/>
              <a:pPr/>
              <a:t>8</a:t>
            </a:fld>
            <a:endParaRPr lang="en-US"/>
          </a:p>
        </p:txBody>
      </p:sp>
    </p:spTree>
    <p:extLst>
      <p:ext uri="{BB962C8B-B14F-4D97-AF65-F5344CB8AC3E}">
        <p14:creationId xmlns:p14="http://schemas.microsoft.com/office/powerpoint/2010/main" val="684152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85800" y="152400"/>
            <a:ext cx="7772400" cy="1143000"/>
          </a:xfrm>
        </p:spPr>
        <p:txBody>
          <a:bodyPr/>
          <a:lstStyle/>
          <a:p>
            <a:r>
              <a:rPr lang="en-US" sz="3600" dirty="0" smtClean="0"/>
              <a:t>Introduction and Standards</a:t>
            </a:r>
            <a:endParaRPr lang="en-US" sz="3600" dirty="0"/>
          </a:p>
        </p:txBody>
      </p:sp>
      <p:sp>
        <p:nvSpPr>
          <p:cNvPr id="141315" name="Rectangle 3"/>
          <p:cNvSpPr>
            <a:spLocks noGrp="1" noChangeArrowheads="1"/>
          </p:cNvSpPr>
          <p:nvPr>
            <p:ph type="body" idx="1"/>
          </p:nvPr>
        </p:nvSpPr>
        <p:spPr>
          <a:xfrm>
            <a:off x="457200" y="1524000"/>
            <a:ext cx="8458200" cy="4495800"/>
          </a:xfrm>
        </p:spPr>
        <p:txBody>
          <a:bodyPr/>
          <a:lstStyle/>
          <a:p>
            <a:pPr>
              <a:spcBef>
                <a:spcPct val="30000"/>
              </a:spcBef>
            </a:pPr>
            <a:r>
              <a:rPr lang="en-US" sz="2400" dirty="0">
                <a:cs typeface="Times New Roman" pitchFamily="18" charset="0"/>
              </a:rPr>
              <a:t>Meet a basic security requirement</a:t>
            </a:r>
          </a:p>
          <a:p>
            <a:pPr lvl="1">
              <a:spcBef>
                <a:spcPct val="30000"/>
              </a:spcBef>
            </a:pPr>
            <a:r>
              <a:rPr lang="en-US" sz="2000" dirty="0">
                <a:cs typeface="Times New Roman" pitchFamily="18" charset="0"/>
              </a:rPr>
              <a:t>System clocks and time stamps of the many computers in a network must be synchronized.</a:t>
            </a:r>
          </a:p>
          <a:p>
            <a:pPr lvl="1">
              <a:spcBef>
                <a:spcPct val="30000"/>
              </a:spcBef>
            </a:pPr>
            <a:r>
              <a:rPr lang="en-US" sz="2000" dirty="0">
                <a:cs typeface="Times New Roman" pitchFamily="18" charset="0"/>
              </a:rPr>
              <a:t>Lack of consistent time creates a “security hole” for attackers.</a:t>
            </a:r>
          </a:p>
          <a:p>
            <a:pPr lvl="1">
              <a:spcBef>
                <a:spcPct val="30000"/>
              </a:spcBef>
            </a:pPr>
            <a:r>
              <a:rPr lang="en-US" sz="2000" dirty="0">
                <a:cs typeface="Times New Roman" pitchFamily="18" charset="0"/>
              </a:rPr>
              <a:t>Synchronization </a:t>
            </a:r>
            <a:r>
              <a:rPr lang="en-US" sz="2000" dirty="0">
                <a:cs typeface="Arial" pitchFamily="34" charset="0"/>
              </a:rPr>
              <a:t>±</a:t>
            </a:r>
            <a:r>
              <a:rPr lang="en-US" sz="2000" dirty="0">
                <a:cs typeface="Times New Roman" pitchFamily="18" charset="0"/>
              </a:rPr>
              <a:t>1 second is generally sufficient.</a:t>
            </a:r>
          </a:p>
          <a:p>
            <a:pPr>
              <a:spcBef>
                <a:spcPct val="30000"/>
              </a:spcBef>
            </a:pPr>
            <a:r>
              <a:rPr lang="en-US" sz="2400" dirty="0">
                <a:cs typeface="Times New Roman" pitchFamily="18" charset="0"/>
              </a:rPr>
              <a:t>Achieve cost savings/containment</a:t>
            </a:r>
            <a:r>
              <a:rPr lang="en-US" sz="2400" b="0" dirty="0">
                <a:cs typeface="Times New Roman" pitchFamily="18" charset="0"/>
              </a:rPr>
              <a:t> </a:t>
            </a:r>
          </a:p>
          <a:p>
            <a:pPr lvl="1">
              <a:spcBef>
                <a:spcPct val="30000"/>
              </a:spcBef>
            </a:pPr>
            <a:r>
              <a:rPr lang="en-US" sz="2000" dirty="0">
                <a:cs typeface="Times New Roman" pitchFamily="18" charset="0"/>
              </a:rPr>
              <a:t>Use the Network Time Protocol (NTP) standard defined in RFC 1305.</a:t>
            </a:r>
          </a:p>
          <a:p>
            <a:pPr lvl="1">
              <a:spcBef>
                <a:spcPct val="30000"/>
              </a:spcBef>
            </a:pPr>
            <a:r>
              <a:rPr lang="en-US" sz="2000" dirty="0">
                <a:cs typeface="Times New Roman" pitchFamily="18" charset="0"/>
              </a:rPr>
              <a:t>Leverage </a:t>
            </a:r>
            <a:r>
              <a:rPr lang="en-US" sz="2000" dirty="0" smtClean="0">
                <a:cs typeface="Times New Roman" pitchFamily="18" charset="0"/>
              </a:rPr>
              <a:t>existing </a:t>
            </a:r>
            <a:r>
              <a:rPr lang="en-US" sz="2000" dirty="0">
                <a:cs typeface="Times New Roman" pitchFamily="18" charset="0"/>
              </a:rPr>
              <a:t>Internet NTP services, a set-up option for mainstream operating systems.</a:t>
            </a:r>
          </a:p>
        </p:txBody>
      </p:sp>
      <p:sp>
        <p:nvSpPr>
          <p:cNvPr id="2" name="Date Placeholder 1"/>
          <p:cNvSpPr>
            <a:spLocks noGrp="1"/>
          </p:cNvSpPr>
          <p:nvPr>
            <p:ph type="dt" sz="quarter" idx="10"/>
          </p:nvPr>
        </p:nvSpPr>
        <p:spPr/>
        <p:txBody>
          <a:bodyPr/>
          <a:lstStyle/>
          <a:p>
            <a:fld id="{5F85EBBE-8105-4F73-836D-054916E1741D}" type="datetime4">
              <a:rPr lang="en-US" smtClean="0"/>
              <a:t>December 30, 2012</a:t>
            </a:fld>
            <a:endParaRPr lang="en-US"/>
          </a:p>
        </p:txBody>
      </p:sp>
      <p:sp>
        <p:nvSpPr>
          <p:cNvPr id="3" name="Slide Number Placeholder 2"/>
          <p:cNvSpPr>
            <a:spLocks noGrp="1"/>
          </p:cNvSpPr>
          <p:nvPr>
            <p:ph type="sldNum" sz="quarter" idx="11"/>
          </p:nvPr>
        </p:nvSpPr>
        <p:spPr/>
        <p:txBody>
          <a:bodyPr/>
          <a:lstStyle/>
          <a:p>
            <a:fld id="{7F854B47-F7CE-46EA-8C82-7BC8B313431D}" type="slidenum">
              <a:rPr lang="en-US" smtClean="0"/>
              <a:pPr/>
              <a:t>9</a:t>
            </a:fld>
            <a:endParaRPr lang="en-US"/>
          </a:p>
        </p:txBody>
      </p:sp>
    </p:spTree>
    <p:extLst>
      <p:ext uri="{BB962C8B-B14F-4D97-AF65-F5344CB8AC3E}">
        <p14:creationId xmlns:p14="http://schemas.microsoft.com/office/powerpoint/2010/main" val="2039078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IHE Presentation Template-Aug 2004">
  <a:themeElements>
    <a:clrScheme name="IHE Presentation Template-Aug 2004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IHE Presentation Template-Aug 200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def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def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IHE Presentation Template-Aug 2004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IHE Presentation Template-Aug 2004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IHE Presentation Template-Aug 2004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IHE Presentation Template-Aug 2004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IHE Presentation Template-Aug 2004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31262</TotalTime>
  <Words>4538</Words>
  <Application>Microsoft Office PowerPoint</Application>
  <PresentationFormat>On-screen Show (4:3)</PresentationFormat>
  <Paragraphs>790</Paragraphs>
  <Slides>40</Slides>
  <Notes>34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3" baseType="lpstr">
      <vt:lpstr>IHE Presentation Template-Aug 2004</vt:lpstr>
      <vt:lpstr>Picture</vt:lpstr>
      <vt:lpstr>Visio</vt:lpstr>
      <vt:lpstr> Security and Privacy  Overview Part 1 </vt:lpstr>
      <vt:lpstr>Agenda</vt:lpstr>
      <vt:lpstr>Layers of Policies</vt:lpstr>
      <vt:lpstr>Risk Scenario</vt:lpstr>
      <vt:lpstr>Security Mis-Use-Cases</vt:lpstr>
      <vt:lpstr>Accountability Models</vt:lpstr>
      <vt:lpstr>Profiles mapped to Security &amp; Privacy  Controls</vt:lpstr>
      <vt:lpstr>CT</vt:lpstr>
      <vt:lpstr>Introduction and Standards</vt:lpstr>
      <vt:lpstr>Transaction Diagram</vt:lpstr>
      <vt:lpstr>ATNA</vt:lpstr>
      <vt:lpstr>Audit Trail and Node Authentication (ATNA) Profile</vt:lpstr>
      <vt:lpstr>ATNA: Actors / Transactions</vt:lpstr>
      <vt:lpstr>ATNA: Authenticate Node Transaction</vt:lpstr>
      <vt:lpstr>ATNA Authenticate Node </vt:lpstr>
      <vt:lpstr>Audit Log - Accountability</vt:lpstr>
      <vt:lpstr>PowerPoint Presentation</vt:lpstr>
      <vt:lpstr>Distributed Accountability</vt:lpstr>
      <vt:lpstr>Example: Audit Log Cascade</vt:lpstr>
      <vt:lpstr>ATNA: References</vt:lpstr>
      <vt:lpstr>EUA</vt:lpstr>
      <vt:lpstr>EUA Introduction</vt:lpstr>
      <vt:lpstr>Value Proposition</vt:lpstr>
      <vt:lpstr>Key Attributes</vt:lpstr>
      <vt:lpstr>EUA Transaction Diagram</vt:lpstr>
      <vt:lpstr>EUA: References</vt:lpstr>
      <vt:lpstr>XUA</vt:lpstr>
      <vt:lpstr>What Problem is Being Solved?</vt:lpstr>
      <vt:lpstr>Value Proposition</vt:lpstr>
      <vt:lpstr>Technical Solution</vt:lpstr>
      <vt:lpstr>XUA: Attribute Extension supplement</vt:lpstr>
      <vt:lpstr>XUA encoded in Web-Services</vt:lpstr>
      <vt:lpstr>Level of Identity Assurance</vt:lpstr>
      <vt:lpstr>XUA Actors</vt:lpstr>
      <vt:lpstr>Implementation Example</vt:lpstr>
      <vt:lpstr>XUA: References</vt:lpstr>
      <vt:lpstr>Profiles mapped to Security &amp; Privacy  Controls</vt:lpstr>
      <vt:lpstr>Agenda</vt:lpstr>
      <vt:lpstr>More Information</vt:lpstr>
      <vt:lpstr>PowerPoint Presentation</vt:lpstr>
    </vt:vector>
  </TitlesOfParts>
  <Company>GE Healthcare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and Privacy Overview</dc:title>
  <dc:creator>John Moehrke</dc:creator>
  <cp:keywords>ATNA, EUA, XUA, BPPC, Security, Privacy</cp:keywords>
  <cp:lastModifiedBy>John F. Moehrke</cp:lastModifiedBy>
  <cp:revision>555</cp:revision>
  <dcterms:created xsi:type="dcterms:W3CDTF">2003-01-10T23:44:00Z</dcterms:created>
  <dcterms:modified xsi:type="dcterms:W3CDTF">2012-12-31T02:58:15Z</dcterms:modified>
  <cp:category/>
</cp:coreProperties>
</file>