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heme/themeOverride1.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1"/>
  </p:notesMasterIdLst>
  <p:sldIdLst>
    <p:sldId id="651" r:id="rId2"/>
    <p:sldId id="652" r:id="rId3"/>
    <p:sldId id="686" r:id="rId4"/>
    <p:sldId id="687" r:id="rId5"/>
    <p:sldId id="688" r:id="rId6"/>
    <p:sldId id="716" r:id="rId7"/>
    <p:sldId id="715" r:id="rId8"/>
    <p:sldId id="719" r:id="rId9"/>
    <p:sldId id="689" r:id="rId10"/>
    <p:sldId id="690" r:id="rId11"/>
    <p:sldId id="691" r:id="rId12"/>
    <p:sldId id="692" r:id="rId13"/>
    <p:sldId id="693" r:id="rId14"/>
    <p:sldId id="694" r:id="rId15"/>
    <p:sldId id="714" r:id="rId16"/>
    <p:sldId id="697" r:id="rId17"/>
    <p:sldId id="713" r:id="rId18"/>
    <p:sldId id="732" r:id="rId19"/>
    <p:sldId id="720" r:id="rId20"/>
    <p:sldId id="724" r:id="rId21"/>
    <p:sldId id="725" r:id="rId22"/>
    <p:sldId id="726" r:id="rId23"/>
    <p:sldId id="729" r:id="rId24"/>
    <p:sldId id="734" r:id="rId25"/>
    <p:sldId id="733" r:id="rId26"/>
    <p:sldId id="737" r:id="rId27"/>
    <p:sldId id="698" r:id="rId28"/>
    <p:sldId id="699" r:id="rId29"/>
    <p:sldId id="700" r:id="rId30"/>
    <p:sldId id="701" r:id="rId31"/>
    <p:sldId id="702" r:id="rId32"/>
    <p:sldId id="703" r:id="rId33"/>
    <p:sldId id="706" r:id="rId34"/>
    <p:sldId id="707" r:id="rId35"/>
    <p:sldId id="718" r:id="rId36"/>
    <p:sldId id="710" r:id="rId37"/>
    <p:sldId id="711" r:id="rId38"/>
    <p:sldId id="621" r:id="rId39"/>
    <p:sldId id="582" r:id="rId40"/>
  </p:sldIdLst>
  <p:sldSz cx="9144000" cy="6858000" type="screen4x3"/>
  <p:notesSz cx="6858000" cy="9144000"/>
  <p:defaultTextStyle>
    <a:defPPr>
      <a:defRPr lang="en-US"/>
    </a:defPPr>
    <a:lvl1pPr algn="l" rtl="0" fontAlgn="base">
      <a:spcBef>
        <a:spcPct val="0"/>
      </a:spcBef>
      <a:spcAft>
        <a:spcPct val="0"/>
      </a:spcAft>
      <a:buClr>
        <a:schemeClr val="bg1"/>
      </a:buClr>
      <a:buSzPct val="100000"/>
      <a:buFont typeface="Wingdings" pitchFamily="2" charset="2"/>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fontAlgn="base">
      <a:spcBef>
        <a:spcPct val="0"/>
      </a:spcBef>
      <a:spcAft>
        <a:spcPct val="0"/>
      </a:spcAft>
      <a:buClr>
        <a:schemeClr val="bg1"/>
      </a:buClr>
      <a:buSzPct val="100000"/>
      <a:buFont typeface="Wingdings" pitchFamily="2" charset="2"/>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fontAlgn="base">
      <a:spcBef>
        <a:spcPct val="0"/>
      </a:spcBef>
      <a:spcAft>
        <a:spcPct val="0"/>
      </a:spcAft>
      <a:buClr>
        <a:schemeClr val="bg1"/>
      </a:buClr>
      <a:buSzPct val="100000"/>
      <a:buFont typeface="Wingdings" pitchFamily="2" charset="2"/>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fontAlgn="base">
      <a:spcBef>
        <a:spcPct val="0"/>
      </a:spcBef>
      <a:spcAft>
        <a:spcPct val="0"/>
      </a:spcAft>
      <a:buClr>
        <a:schemeClr val="bg1"/>
      </a:buClr>
      <a:buSzPct val="100000"/>
      <a:buFont typeface="Wingdings" pitchFamily="2" charset="2"/>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fontAlgn="base">
      <a:spcBef>
        <a:spcPct val="0"/>
      </a:spcBef>
      <a:spcAft>
        <a:spcPct val="0"/>
      </a:spcAft>
      <a:buClr>
        <a:schemeClr val="bg1"/>
      </a:buClr>
      <a:buSzPct val="100000"/>
      <a:buFont typeface="Wingdings" pitchFamily="2" charset="2"/>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33"/>
    <a:srgbClr val="FF99CC"/>
    <a:srgbClr val="FFCCFF"/>
    <a:srgbClr val="FFCC00"/>
    <a:srgbClr val="336699"/>
    <a:srgbClr val="666699"/>
    <a:srgbClr val="6666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4" autoAdjust="0"/>
    <p:restoredTop sz="72482" autoAdjust="0"/>
  </p:normalViewPr>
  <p:slideViewPr>
    <p:cSldViewPr>
      <p:cViewPr>
        <p:scale>
          <a:sx n="60" d="100"/>
          <a:sy n="60" d="100"/>
        </p:scale>
        <p:origin x="-1350" y="-46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39.xml"/><Relationship Id="rId3" Type="http://schemas.openxmlformats.org/officeDocument/2006/relationships/slide" Target="slides/slide13.xml"/><Relationship Id="rId7" Type="http://schemas.openxmlformats.org/officeDocument/2006/relationships/slide" Target="slides/slide38.xml"/><Relationship Id="rId2" Type="http://schemas.openxmlformats.org/officeDocument/2006/relationships/slide" Target="slides/slide12.xml"/><Relationship Id="rId1" Type="http://schemas.openxmlformats.org/officeDocument/2006/relationships/slide" Target="slides/slide11.xml"/><Relationship Id="rId6" Type="http://schemas.openxmlformats.org/officeDocument/2006/relationships/slide" Target="slides/slide24.xml"/><Relationship Id="rId5" Type="http://schemas.openxmlformats.org/officeDocument/2006/relationships/slide" Target="slides/slide15.xml"/><Relationship Id="rId4"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ClrTx/>
              <a:buSzTx/>
              <a:buFontTx/>
              <a:buNone/>
              <a:defRPr sz="1200">
                <a:effectLst/>
                <a:latin typeface="Times New Roman" pitchFamily="18" charset="0"/>
              </a:defRPr>
            </a:lvl1pPr>
          </a:lstStyle>
          <a:p>
            <a:endParaRPr lang="en-US"/>
          </a:p>
        </p:txBody>
      </p:sp>
      <p:sp>
        <p:nvSpPr>
          <p:cNvPr id="112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ClrTx/>
              <a:buSzTx/>
              <a:buFontTx/>
              <a:buNone/>
              <a:defRPr sz="1200">
                <a:effectLst/>
                <a:latin typeface="Times New Roman" pitchFamily="18" charset="0"/>
              </a:defRPr>
            </a:lvl1pPr>
          </a:lstStyle>
          <a:p>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buClrTx/>
              <a:buSzTx/>
              <a:buFontTx/>
              <a:buNone/>
              <a:defRPr sz="1200">
                <a:effectLst/>
                <a:latin typeface="Times New Roman" pitchFamily="18" charset="0"/>
              </a:defRPr>
            </a:lvl1pPr>
          </a:lstStyle>
          <a:p>
            <a:endParaRPr 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buClrTx/>
              <a:buSzTx/>
              <a:buFontTx/>
              <a:buNone/>
              <a:defRPr sz="1200">
                <a:effectLst/>
                <a:latin typeface="Times New Roman" pitchFamily="18" charset="0"/>
              </a:defRPr>
            </a:lvl1pPr>
          </a:lstStyle>
          <a:p>
            <a:fld id="{5AF3E2A3-F8DC-488B-BDD3-EB4D5BF30411}" type="slidenum">
              <a:rPr lang="en-US"/>
              <a:pPr/>
              <a:t>‹#›</a:t>
            </a:fld>
            <a:endParaRPr lang="en-US"/>
          </a:p>
        </p:txBody>
      </p:sp>
    </p:spTree>
    <p:extLst>
      <p:ext uri="{BB962C8B-B14F-4D97-AF65-F5344CB8AC3E}">
        <p14:creationId xmlns:p14="http://schemas.microsoft.com/office/powerpoint/2010/main" val="40938709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fld id="{1466E59D-AB1D-403B-B5D4-FC6FA164C68C}" type="slidenum">
              <a:rPr lang="en-CA" sz="1200" smtClean="0"/>
              <a:pPr eaLnBrk="1" hangingPunct="1"/>
              <a:t>1</a:t>
            </a:fld>
            <a:endParaRPr lang="en-CA" sz="12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16</a:t>
            </a:fld>
            <a:endParaRPr lang="en-US"/>
          </a:p>
        </p:txBody>
      </p:sp>
    </p:spTree>
    <p:extLst>
      <p:ext uri="{BB962C8B-B14F-4D97-AF65-F5344CB8AC3E}">
        <p14:creationId xmlns:p14="http://schemas.microsoft.com/office/powerpoint/2010/main" val="1639917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17</a:t>
            </a:fld>
            <a:endParaRPr lang="en-US"/>
          </a:p>
        </p:txBody>
      </p:sp>
    </p:spTree>
    <p:extLst>
      <p:ext uri="{BB962C8B-B14F-4D97-AF65-F5344CB8AC3E}">
        <p14:creationId xmlns:p14="http://schemas.microsoft.com/office/powerpoint/2010/main" val="2907065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18</a:t>
            </a:fld>
            <a:endParaRPr lang="en-US"/>
          </a:p>
        </p:txBody>
      </p:sp>
    </p:spTree>
    <p:extLst>
      <p:ext uri="{BB962C8B-B14F-4D97-AF65-F5344CB8AC3E}">
        <p14:creationId xmlns:p14="http://schemas.microsoft.com/office/powerpoint/2010/main" val="4002926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smtClean="0">
                <a:solidFill>
                  <a:schemeClr val="tx1"/>
                </a:solidFill>
                <a:effectLst/>
                <a:latin typeface="Times New Roman" pitchFamily="18" charset="0"/>
                <a:ea typeface="+mn-ea"/>
                <a:cs typeface="+mn-cs"/>
              </a:rPr>
              <a:t>Exchange health records using media</a:t>
            </a:r>
            <a:endParaRPr lang="en-US" sz="1200" b="0" i="0" u="none" strike="noStrike" kern="1200" dirty="0" smtClean="0">
              <a:solidFill>
                <a:schemeClr val="tx1"/>
              </a:solidFill>
              <a:effectLst/>
              <a:latin typeface="Times New Roman" pitchFamily="18" charset="0"/>
              <a:ea typeface="+mn-ea"/>
              <a:cs typeface="+mn-cs"/>
            </a:endParaRPr>
          </a:p>
          <a:p>
            <a:pPr marL="228600" indent="-228600" rtl="0" eaLnBrk="1" fontAlgn="t" latinLnBrk="0" hangingPunct="1">
              <a:buFont typeface="+mj-lt"/>
              <a:buAutoNum type="arabicPeriod"/>
            </a:pPr>
            <a:r>
              <a:rPr lang="en-US" sz="1200" b="0" i="0" u="none" strike="noStrike" kern="1200" dirty="0" smtClean="0">
                <a:solidFill>
                  <a:schemeClr val="tx1"/>
                </a:solidFill>
                <a:effectLst/>
                <a:latin typeface="Times New Roman" pitchFamily="18" charset="0"/>
                <a:ea typeface="+mn-ea"/>
                <a:cs typeface="+mn-cs"/>
              </a:rPr>
              <a:t>Media to media transfer</a:t>
            </a:r>
          </a:p>
          <a:p>
            <a:pPr marL="228600" indent="-228600" rtl="0" eaLnBrk="1" fontAlgn="t" latinLnBrk="0" hangingPunct="1">
              <a:buFont typeface="+mj-lt"/>
              <a:buAutoNum type="arabicPeriod"/>
            </a:pPr>
            <a:r>
              <a:rPr lang="en-US" sz="1200" b="0" i="0" u="none" strike="noStrike" kern="1200" dirty="0" smtClean="0">
                <a:solidFill>
                  <a:schemeClr val="tx1"/>
                </a:solidFill>
                <a:effectLst/>
                <a:latin typeface="Times New Roman" pitchFamily="18" charset="0"/>
                <a:ea typeface="+mn-ea"/>
                <a:cs typeface="+mn-cs"/>
              </a:rPr>
              <a:t>File clerk import</a:t>
            </a:r>
          </a:p>
          <a:p>
            <a:pPr marL="228600" indent="-228600" rtl="0" eaLnBrk="1" fontAlgn="t" latinLnBrk="0" hangingPunct="1">
              <a:buFont typeface="+mj-lt"/>
              <a:buAutoNum type="arabicPeriod"/>
            </a:pPr>
            <a:r>
              <a:rPr lang="en-US" sz="1200" b="0" i="0" u="none" strike="noStrike" kern="1200" dirty="0" smtClean="0">
                <a:solidFill>
                  <a:schemeClr val="tx1"/>
                </a:solidFill>
                <a:effectLst/>
                <a:latin typeface="Times New Roman" pitchFamily="18" charset="0"/>
                <a:ea typeface="+mn-ea"/>
                <a:cs typeface="+mn-cs"/>
              </a:rPr>
              <a:t>Unanticipated work-flows</a:t>
            </a:r>
          </a:p>
          <a:p>
            <a:pPr marL="228600" indent="-228600" rtl="0" eaLnBrk="1" fontAlgn="t" latinLnBrk="0" hangingPunct="1">
              <a:buFont typeface="+mj-lt"/>
              <a:buAutoNum type="arabicPeriod"/>
            </a:pPr>
            <a:r>
              <a:rPr lang="en-US" sz="1200" b="0" i="0" u="none" strike="noStrike" kern="1200" dirty="0" smtClean="0">
                <a:solidFill>
                  <a:schemeClr val="tx1"/>
                </a:solidFill>
                <a:effectLst/>
                <a:latin typeface="Times New Roman" pitchFamily="18" charset="0"/>
                <a:ea typeface="+mn-ea"/>
                <a:cs typeface="+mn-cs"/>
              </a:rPr>
              <a:t>Clinical trial</a:t>
            </a:r>
          </a:p>
          <a:p>
            <a:pPr marL="228600" indent="-228600" rtl="0" eaLnBrk="1" fontAlgn="t" latinLnBrk="0" hangingPunct="1">
              <a:buFont typeface="+mj-lt"/>
              <a:buAutoNum type="arabicPeriod"/>
            </a:pPr>
            <a:r>
              <a:rPr lang="en-US" sz="1200" b="0" i="0" u="none" strike="noStrike" kern="1200" dirty="0" smtClean="0">
                <a:solidFill>
                  <a:schemeClr val="tx1"/>
                </a:solidFill>
                <a:effectLst/>
                <a:latin typeface="Times New Roman" pitchFamily="18" charset="0"/>
                <a:ea typeface="+mn-ea"/>
                <a:cs typeface="+mn-cs"/>
              </a:rPr>
              <a:t>Multiple recipients of secure document</a:t>
            </a:r>
          </a:p>
          <a:p>
            <a:pPr marL="228600" indent="-228600" rtl="0" eaLnBrk="1" fontAlgn="t" latinLnBrk="0" hangingPunct="1">
              <a:buFont typeface="+mj-lt"/>
              <a:buAutoNum type="arabicPeriod"/>
            </a:pPr>
            <a:r>
              <a:rPr lang="en-US" sz="1200" b="0" i="0" u="none" strike="noStrike" kern="1200" dirty="0" smtClean="0">
                <a:solidFill>
                  <a:schemeClr val="tx1"/>
                </a:solidFill>
                <a:effectLst/>
                <a:latin typeface="Times New Roman" pitchFamily="18" charset="0"/>
                <a:ea typeface="+mn-ea"/>
                <a:cs typeface="+mn-cs"/>
              </a:rPr>
              <a:t>Sharing with receivers only partially known </a:t>
            </a:r>
            <a:r>
              <a:rPr lang="en-US" sz="1200" b="0" i="0" u="none" strike="noStrike" kern="1200" dirty="0" err="1" smtClean="0">
                <a:solidFill>
                  <a:schemeClr val="tx1"/>
                </a:solidFill>
                <a:effectLst/>
                <a:latin typeface="Times New Roman" pitchFamily="18" charset="0"/>
                <a:ea typeface="+mn-ea"/>
                <a:cs typeface="+mn-cs"/>
              </a:rPr>
              <a:t>apriory</a:t>
            </a:r>
            <a:r>
              <a:rPr lang="en-US" sz="1200" b="0" i="0" u="none" strike="noStrike" kern="1200" dirty="0" smtClean="0">
                <a:solidFill>
                  <a:schemeClr val="tx1"/>
                </a:solidFill>
                <a:effectLst/>
                <a:latin typeface="Times New Roman" pitchFamily="18" charset="0"/>
                <a:ea typeface="+mn-ea"/>
                <a:cs typeface="+mn-cs"/>
              </a:rPr>
              <a:t>, a group or a role</a:t>
            </a:r>
          </a:p>
          <a:p>
            <a:pPr marL="228600" indent="-228600" rtl="0" eaLnBrk="1" fontAlgn="t" latinLnBrk="0" hangingPunct="1">
              <a:buFont typeface="+mj-lt"/>
              <a:buAutoNum type="arabicPeriod"/>
            </a:pPr>
            <a:r>
              <a:rPr lang="en-US" sz="1200" b="0" i="0" u="none" strike="noStrike" kern="1200" dirty="0" smtClean="0">
                <a:solidFill>
                  <a:schemeClr val="tx1"/>
                </a:solidFill>
                <a:effectLst/>
                <a:latin typeface="Times New Roman" pitchFamily="18" charset="0"/>
                <a:ea typeface="+mn-ea"/>
                <a:cs typeface="+mn-cs"/>
              </a:rPr>
              <a:t>Partial encrypted XDM submission set</a:t>
            </a:r>
          </a:p>
          <a:p>
            <a:endParaRPr lang="en-US" dirty="0"/>
          </a:p>
        </p:txBody>
      </p:sp>
      <p:sp>
        <p:nvSpPr>
          <p:cNvPr id="4" name="Slide Number Placeholder 3"/>
          <p:cNvSpPr>
            <a:spLocks noGrp="1"/>
          </p:cNvSpPr>
          <p:nvPr>
            <p:ph type="sldNum" sz="quarter" idx="10"/>
          </p:nvPr>
        </p:nvSpPr>
        <p:spPr/>
        <p:txBody>
          <a:bodyPr/>
          <a:lstStyle/>
          <a:p>
            <a:fld id="{5AF3E2A3-F8DC-488B-BDD3-EB4D5BF30411}" type="slidenum">
              <a:rPr lang="en-US" smtClean="0"/>
              <a:pPr/>
              <a:t>19</a:t>
            </a:fld>
            <a:endParaRPr lang="en-US"/>
          </a:p>
        </p:txBody>
      </p:sp>
    </p:spTree>
    <p:extLst>
      <p:ext uri="{BB962C8B-B14F-4D97-AF65-F5344CB8AC3E}">
        <p14:creationId xmlns:p14="http://schemas.microsoft.com/office/powerpoint/2010/main" val="3977405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Content Profile in the DEN supplement </a:t>
            </a:r>
            <a:r>
              <a:rPr lang="en-US" baseline="0" dirty="0" smtClean="0"/>
              <a:t>defines how to encrypt a Document in a way that is independent of transport. There are defined ways to handle the XDS metadata when XDS metadata is used. </a:t>
            </a:r>
          </a:p>
          <a:p>
            <a:r>
              <a:rPr lang="en-US" baseline="0" dirty="0" smtClean="0"/>
              <a:t>There are multiple key management methods to support a wide number of use-cases. The choice of key system used is defined by the Content Creator (the creator of the encrypted content). The movement of the key from the Content Creator to the Content Consumer is not defined, there are many ways that this can be done. The movement of the key should be done with care.</a:t>
            </a:r>
          </a:p>
          <a:p>
            <a:r>
              <a:rPr lang="en-US" baseline="0" dirty="0" smtClean="0"/>
              <a:t>The Original document is encapsulated inside the encryption envelope, thus fully subsumed by the Encrypted Document object. </a:t>
            </a:r>
          </a:p>
          <a:p>
            <a:r>
              <a:rPr lang="en-US" baseline="0" dirty="0" smtClean="0"/>
              <a:t>The Encryption Document is made up of a CMS (Cryptographic Message Syntax) [aka PKCS#7] envelope, MIME-header to define the content, and the encrypted Original document. Note that CMS is the core protocol used in S/MIME (Secure email), the core of the USA/ONC Direct Project.</a:t>
            </a:r>
            <a:endParaRPr lang="en-US" dirty="0"/>
          </a:p>
        </p:txBody>
      </p:sp>
      <p:sp>
        <p:nvSpPr>
          <p:cNvPr id="4" name="Slide Number Placeholder 3"/>
          <p:cNvSpPr>
            <a:spLocks noGrp="1"/>
          </p:cNvSpPr>
          <p:nvPr>
            <p:ph type="sldNum" sz="quarter" idx="10"/>
          </p:nvPr>
        </p:nvSpPr>
        <p:spPr/>
        <p:txBody>
          <a:bodyPr/>
          <a:lstStyle/>
          <a:p>
            <a:fld id="{C68D0628-7A5D-4A8C-8F66-6771CBD2029D}"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an</a:t>
            </a:r>
            <a:r>
              <a:rPr lang="en-US" baseline="0" dirty="0" smtClean="0"/>
              <a:t> Encrypted Document is transported using XDS/XCA/XDR/XDM, m</a:t>
            </a:r>
            <a:r>
              <a:rPr lang="en-US" dirty="0" smtClean="0"/>
              <a:t>ost XDS Metadata need</a:t>
            </a:r>
            <a:r>
              <a:rPr lang="en-US" baseline="0" dirty="0" smtClean="0"/>
              <a:t> not be changed. </a:t>
            </a:r>
          </a:p>
          <a:p>
            <a:endParaRPr lang="en-US" baseline="0" dirty="0" smtClean="0"/>
          </a:p>
          <a:p>
            <a:r>
              <a:rPr lang="en-US" baseline="0" dirty="0" smtClean="0"/>
              <a:t>There may be other logic (De-Identification) that may choose to change these metadata values: such as blinding, obfuscating, or pseudonym; but these decisions are outside of the scope of the DEN profile. (See the forthcoming IHE ITI De-Identification Handbook)</a:t>
            </a:r>
          </a:p>
          <a:p>
            <a:endParaRPr lang="en-US" baseline="0" dirty="0" smtClean="0"/>
          </a:p>
          <a:p>
            <a:r>
              <a:rPr lang="en-US" baseline="0" dirty="0" smtClean="0"/>
              <a:t>The hash, </a:t>
            </a:r>
            <a:r>
              <a:rPr lang="en-US" baseline="0" dirty="0" err="1" smtClean="0"/>
              <a:t>mimeType</a:t>
            </a:r>
            <a:r>
              <a:rPr lang="en-US" baseline="0" dirty="0" smtClean="0"/>
              <a:t>, and size values MUST be changed to reflect the actual Encrypted Document. The hash and size must represent the encrypted document, as these are defined in XDS metadata as representing the document stored in the Repository. The </a:t>
            </a:r>
            <a:r>
              <a:rPr lang="en-US" baseline="0" dirty="0" err="1" smtClean="0"/>
              <a:t>mimeType</a:t>
            </a:r>
            <a:r>
              <a:rPr lang="en-US" baseline="0" dirty="0" smtClean="0"/>
              <a:t> also must represent the encrypted document, which is now in the format of ‘application/pkcs7-mime’.</a:t>
            </a:r>
          </a:p>
          <a:p>
            <a:endParaRPr lang="en-US" baseline="0" dirty="0" smtClean="0"/>
          </a:p>
          <a:p>
            <a:r>
              <a:rPr lang="en-US" baseline="0" dirty="0" smtClean="0"/>
              <a:t>When using a non-IHE transport one might need to have a file-extension which would be “.p7m” which is recognized by many applications</a:t>
            </a:r>
            <a:endParaRPr lang="en-US" dirty="0"/>
          </a:p>
        </p:txBody>
      </p:sp>
      <p:sp>
        <p:nvSpPr>
          <p:cNvPr id="4" name="Slide Number Placeholder 3"/>
          <p:cNvSpPr>
            <a:spLocks noGrp="1"/>
          </p:cNvSpPr>
          <p:nvPr>
            <p:ph type="sldNum" sz="quarter" idx="10"/>
          </p:nvPr>
        </p:nvSpPr>
        <p:spPr/>
        <p:txBody>
          <a:bodyPr/>
          <a:lstStyle/>
          <a:p>
            <a:fld id="{5AF3E2A3-F8DC-488B-BDD3-EB4D5BF30411}" type="slidenum">
              <a:rPr lang="en-US" smtClean="0"/>
              <a:pPr/>
              <a:t>21</a:t>
            </a:fld>
            <a:endParaRPr lang="en-US"/>
          </a:p>
        </p:txBody>
      </p:sp>
    </p:spTree>
    <p:extLst>
      <p:ext uri="{BB962C8B-B14F-4D97-AF65-F5344CB8AC3E}">
        <p14:creationId xmlns:p14="http://schemas.microsoft.com/office/powerpoint/2010/main" val="2299761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DEN supplement also adds a Media Encryption option for XDM. This is a new option on the XDM profile that produces a fully encrypted XDM media. The Media directory structure is first ZIPPED, just as if preparing for the e-mail option. The zipped file is then encrypted using the same mechanism as defined for the  Document Content; that is to encapsulate using CMS encryption. The result is a file that stats with XDMME, 3 digits, and ends in ‘.pk7’</a:t>
            </a:r>
            <a:endParaRPr lang="en-US" dirty="0"/>
          </a:p>
        </p:txBody>
      </p:sp>
      <p:sp>
        <p:nvSpPr>
          <p:cNvPr id="4" name="Slide Number Placeholder 3"/>
          <p:cNvSpPr>
            <a:spLocks noGrp="1"/>
          </p:cNvSpPr>
          <p:nvPr>
            <p:ph type="sldNum" sz="quarter" idx="10"/>
          </p:nvPr>
        </p:nvSpPr>
        <p:spPr/>
        <p:txBody>
          <a:bodyPr/>
          <a:lstStyle/>
          <a:p>
            <a:fld id="{5AF3E2A3-F8DC-488B-BDD3-EB4D5BF30411}" type="slidenum">
              <a:rPr lang="en-US" smtClean="0"/>
              <a:pPr/>
              <a:t>22</a:t>
            </a:fld>
            <a:endParaRPr lang="en-US"/>
          </a:p>
        </p:txBody>
      </p:sp>
    </p:spTree>
    <p:extLst>
      <p:ext uri="{BB962C8B-B14F-4D97-AF65-F5344CB8AC3E}">
        <p14:creationId xmlns:p14="http://schemas.microsoft.com/office/powerpoint/2010/main" val="3902532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897301" fontAlgn="auto">
              <a:spcBef>
                <a:spcPts val="0"/>
              </a:spcBef>
              <a:spcAft>
                <a:spcPts val="0"/>
              </a:spcAft>
              <a:defRPr/>
            </a:pPr>
            <a:r>
              <a:rPr lang="en-US" dirty="0" smtClean="0"/>
              <a:t>Recipients</a:t>
            </a:r>
            <a:r>
              <a:rPr lang="en-US" baseline="0" dirty="0" smtClean="0"/>
              <a:t> must support all key management methods to support the widest use-cases.</a:t>
            </a:r>
          </a:p>
          <a:p>
            <a:pPr marL="0" lvl="1" defTabSz="897301" fontAlgn="auto">
              <a:spcBef>
                <a:spcPts val="0"/>
              </a:spcBef>
              <a:spcAft>
                <a:spcPts val="0"/>
              </a:spcAft>
              <a:defRPr/>
            </a:pPr>
            <a:r>
              <a:rPr lang="en-US" baseline="0" dirty="0" smtClean="0"/>
              <a:t>Digital certificates and private key utilize PKI. The IHE PWP and HPD profiles support certificate distribution and may be leveraged for some use-cases.</a:t>
            </a:r>
          </a:p>
          <a:p>
            <a:pPr marL="0" lvl="1" defTabSz="897301" fontAlgn="auto">
              <a:spcBef>
                <a:spcPts val="0"/>
              </a:spcBef>
              <a:spcAft>
                <a:spcPts val="0"/>
              </a:spcAft>
              <a:defRPr/>
            </a:pPr>
            <a:r>
              <a:rPr lang="en-US" baseline="0" dirty="0" smtClean="0"/>
              <a:t>Shared symmetric key should be used only where there is some secure means to distribute the symmetric key. For example through some access control service that can be used to deliver the symmetric key upon authorized request for key retrieval.</a:t>
            </a:r>
          </a:p>
          <a:p>
            <a:pPr marL="0" lvl="1" defTabSz="897301" fontAlgn="auto">
              <a:spcBef>
                <a:spcPts val="0"/>
              </a:spcBef>
              <a:spcAft>
                <a:spcPts val="0"/>
              </a:spcAft>
              <a:defRPr/>
            </a:pPr>
            <a:endParaRPr lang="en-US" baseline="0" dirty="0" smtClean="0"/>
          </a:p>
          <a:p>
            <a:pPr marL="0" lvl="1" defTabSz="897301" fontAlgn="auto">
              <a:spcBef>
                <a:spcPts val="0"/>
              </a:spcBef>
              <a:spcAft>
                <a:spcPts val="0"/>
              </a:spcAft>
              <a:defRPr/>
            </a:pPr>
            <a:r>
              <a:rPr lang="en-US" dirty="0" smtClean="0"/>
              <a:t>password</a:t>
            </a:r>
            <a:r>
              <a:rPr lang="en-US" dirty="0" smtClean="0">
                <a:solidFill>
                  <a:srgbClr val="FF0000"/>
                </a:solidFill>
              </a:rPr>
              <a:t>-based key derivation must use a password</a:t>
            </a:r>
            <a:r>
              <a:rPr lang="en-US" baseline="0" dirty="0" smtClean="0">
                <a:solidFill>
                  <a:srgbClr val="FF0000"/>
                </a:solidFill>
              </a:rPr>
              <a:t> based key derivation algorithm (PBKDF2 – RFC3211) to be sure to generate keys of appropriate strength. Poor password choice is still susceptible to brute force attack.</a:t>
            </a:r>
          </a:p>
          <a:p>
            <a:pPr marL="0" lvl="1" defTabSz="897301" fontAlgn="auto">
              <a:spcBef>
                <a:spcPts val="0"/>
              </a:spcBef>
              <a:spcAft>
                <a:spcPts val="0"/>
              </a:spcAft>
              <a:defRPr/>
            </a:pPr>
            <a:endParaRPr lang="en-US" baseline="0" dirty="0" smtClean="0">
              <a:solidFill>
                <a:srgbClr val="FF0000"/>
              </a:solidFill>
            </a:endParaRPr>
          </a:p>
          <a:p>
            <a:pPr marL="0" lvl="1" defTabSz="897301" fontAlgn="auto">
              <a:spcBef>
                <a:spcPts val="0"/>
              </a:spcBef>
              <a:spcAft>
                <a:spcPts val="0"/>
              </a:spcAft>
              <a:defRPr/>
            </a:pPr>
            <a:r>
              <a:rPr lang="en-US" baseline="0" dirty="0" smtClean="0">
                <a:solidFill>
                  <a:srgbClr val="FF0000"/>
                </a:solidFill>
              </a:rPr>
              <a:t>The biggest risk to presented is that the encrypted objects can be copied and brute force attacks used without monitoring and alerts. Encrypted documents and media should still be handled carefully.</a:t>
            </a:r>
            <a:endParaRPr lang="en-US"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C68D0628-7A5D-4A8C-8F66-6771CBD2029D}"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862" indent="-285716" eaLnBrk="0" hangingPunct="0">
              <a:defRPr>
                <a:solidFill>
                  <a:schemeClr val="tx1"/>
                </a:solidFill>
                <a:latin typeface="Arial" pitchFamily="34" charset="0"/>
                <a:cs typeface="Arial" pitchFamily="34" charset="0"/>
              </a:defRPr>
            </a:lvl2pPr>
            <a:lvl3pPr marL="1142865" indent="-228573" eaLnBrk="0" hangingPunct="0">
              <a:defRPr>
                <a:solidFill>
                  <a:schemeClr val="tx1"/>
                </a:solidFill>
                <a:latin typeface="Arial" pitchFamily="34" charset="0"/>
                <a:cs typeface="Arial" pitchFamily="34" charset="0"/>
              </a:defRPr>
            </a:lvl3pPr>
            <a:lvl4pPr marL="1600011" indent="-228573" eaLnBrk="0" hangingPunct="0">
              <a:defRPr>
                <a:solidFill>
                  <a:schemeClr val="tx1"/>
                </a:solidFill>
                <a:latin typeface="Arial" pitchFamily="34" charset="0"/>
                <a:cs typeface="Arial" pitchFamily="34" charset="0"/>
              </a:defRPr>
            </a:lvl4pPr>
            <a:lvl5pPr marL="2057156" indent="-228573" eaLnBrk="0" hangingPunct="0">
              <a:defRPr>
                <a:solidFill>
                  <a:schemeClr val="tx1"/>
                </a:solidFill>
                <a:latin typeface="Arial" pitchFamily="34" charset="0"/>
                <a:cs typeface="Arial" pitchFamily="34" charset="0"/>
              </a:defRPr>
            </a:lvl5pPr>
            <a:lvl6pPr marL="2514303" indent="-228573" eaLnBrk="0" fontAlgn="base" hangingPunct="0">
              <a:spcBef>
                <a:spcPct val="0"/>
              </a:spcBef>
              <a:spcAft>
                <a:spcPct val="0"/>
              </a:spcAft>
              <a:defRPr>
                <a:solidFill>
                  <a:schemeClr val="tx1"/>
                </a:solidFill>
                <a:latin typeface="Arial" pitchFamily="34" charset="0"/>
                <a:cs typeface="Arial" pitchFamily="34" charset="0"/>
              </a:defRPr>
            </a:lvl6pPr>
            <a:lvl7pPr marL="2971449" indent="-228573" eaLnBrk="0" fontAlgn="base" hangingPunct="0">
              <a:spcBef>
                <a:spcPct val="0"/>
              </a:spcBef>
              <a:spcAft>
                <a:spcPct val="0"/>
              </a:spcAft>
              <a:defRPr>
                <a:solidFill>
                  <a:schemeClr val="tx1"/>
                </a:solidFill>
                <a:latin typeface="Arial" pitchFamily="34" charset="0"/>
                <a:cs typeface="Arial" pitchFamily="34" charset="0"/>
              </a:defRPr>
            </a:lvl7pPr>
            <a:lvl8pPr marL="3428594" indent="-228573" eaLnBrk="0" fontAlgn="base" hangingPunct="0">
              <a:spcBef>
                <a:spcPct val="0"/>
              </a:spcBef>
              <a:spcAft>
                <a:spcPct val="0"/>
              </a:spcAft>
              <a:defRPr>
                <a:solidFill>
                  <a:schemeClr val="tx1"/>
                </a:solidFill>
                <a:latin typeface="Arial" pitchFamily="34" charset="0"/>
                <a:cs typeface="Arial" pitchFamily="34" charset="0"/>
              </a:defRPr>
            </a:lvl8pPr>
            <a:lvl9pPr marL="3885741" indent="-22857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0A4E799-8864-4AD1-95EA-2BC45B9B5F70}" type="slidenum">
              <a:rPr lang="en-US">
                <a:solidFill>
                  <a:srgbClr val="000000"/>
                </a:solidFill>
              </a:rPr>
              <a:pPr eaLnBrk="1" hangingPunct="1"/>
              <a:t>24</a:t>
            </a:fld>
            <a:endParaRPr lang="en-US">
              <a:solidFill>
                <a:srgbClr val="000000"/>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14401" y="4343401"/>
            <a:ext cx="5029200" cy="4114800"/>
          </a:xfrm>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25</a:t>
            </a:fld>
            <a:endParaRPr lang="en-US"/>
          </a:p>
        </p:txBody>
      </p:sp>
    </p:spTree>
    <p:extLst>
      <p:ext uri="{BB962C8B-B14F-4D97-AF65-F5344CB8AC3E}">
        <p14:creationId xmlns:p14="http://schemas.microsoft.com/office/powerpoint/2010/main" val="2907065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2</a:t>
            </a:fld>
            <a:endParaRPr lang="en-US"/>
          </a:p>
        </p:txBody>
      </p:sp>
    </p:spTree>
    <p:extLst>
      <p:ext uri="{BB962C8B-B14F-4D97-AF65-F5344CB8AC3E}">
        <p14:creationId xmlns:p14="http://schemas.microsoft.com/office/powerpoint/2010/main" val="1356797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 </a:t>
            </a:r>
            <a:r>
              <a:rPr lang="en-US" dirty="0" smtClean="0">
                <a:sym typeface="Wingdings" pitchFamily="2" charset="2"/>
              </a:rPr>
              <a:t> Designed for this need</a:t>
            </a:r>
            <a:r>
              <a:rPr lang="en-US" baseline="0" dirty="0" smtClean="0">
                <a:sym typeface="Wingdings" pitchFamily="2" charset="2"/>
              </a:rPr>
              <a:t> and is optimal thus recommended</a:t>
            </a:r>
          </a:p>
          <a:p>
            <a:r>
              <a:rPr lang="en-US" baseline="0" dirty="0" smtClean="0">
                <a:sym typeface="Wingdings" pitchFamily="2" charset="2"/>
              </a:rPr>
              <a:t>(x)  Could be used but has some suboptimal characteristics such as </a:t>
            </a:r>
            <a:r>
              <a:rPr lang="en-US" baseline="0" smtClean="0">
                <a:sym typeface="Wingdings" pitchFamily="2" charset="2"/>
              </a:rPr>
              <a:t>complexity and/or </a:t>
            </a:r>
            <a:r>
              <a:rPr lang="en-US" baseline="0" dirty="0" smtClean="0">
                <a:sym typeface="Wingdings" pitchFamily="2" charset="2"/>
              </a:rPr>
              <a:t>key management</a:t>
            </a:r>
            <a:endParaRPr lang="en-US" dirty="0"/>
          </a:p>
        </p:txBody>
      </p:sp>
      <p:sp>
        <p:nvSpPr>
          <p:cNvPr id="4" name="Slide Number Placeholder 3"/>
          <p:cNvSpPr>
            <a:spLocks noGrp="1"/>
          </p:cNvSpPr>
          <p:nvPr>
            <p:ph type="sldNum" sz="quarter" idx="10"/>
          </p:nvPr>
        </p:nvSpPr>
        <p:spPr/>
        <p:txBody>
          <a:bodyPr/>
          <a:lstStyle/>
          <a:p>
            <a:fld id="{5AF3E2A3-F8DC-488B-BDD3-EB4D5BF30411}" type="slidenum">
              <a:rPr lang="en-US" smtClean="0"/>
              <a:pPr/>
              <a:t>26</a:t>
            </a:fld>
            <a:endParaRPr lang="en-US"/>
          </a:p>
        </p:txBody>
      </p:sp>
    </p:spTree>
    <p:extLst>
      <p:ext uri="{BB962C8B-B14F-4D97-AF65-F5344CB8AC3E}">
        <p14:creationId xmlns:p14="http://schemas.microsoft.com/office/powerpoint/2010/main" val="4153562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27</a:t>
            </a:fld>
            <a:endParaRPr lang="en-US"/>
          </a:p>
        </p:txBody>
      </p:sp>
    </p:spTree>
    <p:extLst>
      <p:ext uri="{BB962C8B-B14F-4D97-AF65-F5344CB8AC3E}">
        <p14:creationId xmlns:p14="http://schemas.microsoft.com/office/powerpoint/2010/main" val="42118079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Access Control decision is made given many factors.</a:t>
            </a:r>
            <a:r>
              <a:rPr lang="en-US" baseline="0" dirty="0" smtClean="0"/>
              <a:t> For example:</a:t>
            </a:r>
          </a:p>
          <a:p>
            <a:pPr marL="171450" indent="-171450">
              <a:buFont typeface="Arial" pitchFamily="34" charset="0"/>
              <a:buChar char="•"/>
            </a:pPr>
            <a:r>
              <a:rPr lang="en-US" baseline="0" dirty="0" smtClean="0"/>
              <a:t>“Context Domain” 	System the user is using	-- ATNA</a:t>
            </a:r>
          </a:p>
          <a:p>
            <a:pPr marL="628650" lvl="1" indent="-171450">
              <a:buFont typeface="Arial" pitchFamily="34" charset="0"/>
              <a:buChar char="•"/>
            </a:pPr>
            <a:r>
              <a:rPr lang="en-US" baseline="0" dirty="0" smtClean="0"/>
              <a:t>What is the identity of the system is the user using	-- ATNA – Authenticate Node</a:t>
            </a:r>
          </a:p>
          <a:p>
            <a:pPr marL="628650" lvl="1" indent="-171450">
              <a:buFont typeface="Arial" pitchFamily="34" charset="0"/>
              <a:buChar char="•"/>
            </a:pPr>
            <a:r>
              <a:rPr lang="en-US" baseline="0" dirty="0" smtClean="0"/>
              <a:t>Is the communications encrypted and integrity protected	-- ATNA – secure communications</a:t>
            </a:r>
          </a:p>
          <a:p>
            <a:pPr marL="628650" lvl="1" indent="-171450">
              <a:buFont typeface="Arial" pitchFamily="34" charset="0"/>
              <a:buChar char="•"/>
            </a:pPr>
            <a:r>
              <a:rPr lang="en-US" baseline="0" dirty="0" smtClean="0"/>
              <a:t>Will security audit logs be generated for the actions	-- ATNA – Audit Log</a:t>
            </a:r>
          </a:p>
          <a:p>
            <a:pPr marL="628650" lvl="1" indent="-171450">
              <a:buFont typeface="Arial" pitchFamily="34" charset="0"/>
              <a:buChar char="•"/>
            </a:pPr>
            <a:r>
              <a:rPr lang="en-US" baseline="0" dirty="0" smtClean="0"/>
              <a:t>Patient Context</a:t>
            </a:r>
          </a:p>
          <a:p>
            <a:pPr marL="1085850" lvl="2" indent="-171450">
              <a:buFont typeface="Arial" pitchFamily="34" charset="0"/>
              <a:buChar char="•"/>
            </a:pPr>
            <a:r>
              <a:rPr lang="en-US" baseline="0" dirty="0" smtClean="0"/>
              <a:t>Who is the Patient			-- PIX/PDQ/XCPD</a:t>
            </a:r>
          </a:p>
          <a:p>
            <a:pPr marL="1085850" lvl="2" indent="-171450">
              <a:buFont typeface="Arial" pitchFamily="34" charset="0"/>
              <a:buChar char="•"/>
            </a:pPr>
            <a:r>
              <a:rPr lang="en-US" baseline="0" dirty="0" smtClean="0"/>
              <a:t>What are the Patient Preferences / Consent		-- BPPC</a:t>
            </a:r>
          </a:p>
          <a:p>
            <a:pPr marL="171450" indent="-171450">
              <a:buFont typeface="Arial" pitchFamily="34" charset="0"/>
              <a:buChar char="•"/>
            </a:pPr>
            <a:r>
              <a:rPr lang="en-US" baseline="0" dirty="0" smtClean="0"/>
              <a:t>“Subject Domain”	i.e. User Context 	-- XUA</a:t>
            </a:r>
          </a:p>
          <a:p>
            <a:pPr marL="628650" lvl="1" indent="-171450">
              <a:buFont typeface="Arial" pitchFamily="34" charset="0"/>
              <a:buChar char="•"/>
            </a:pPr>
            <a:r>
              <a:rPr lang="en-US" baseline="0" dirty="0" smtClean="0"/>
              <a:t>Who is the user				-- EUA</a:t>
            </a:r>
          </a:p>
          <a:p>
            <a:pPr marL="628650" lvl="1" indent="-171450">
              <a:buFont typeface="Arial" pitchFamily="34" charset="0"/>
              <a:buChar char="•"/>
            </a:pPr>
            <a:r>
              <a:rPr lang="en-US" baseline="0" dirty="0" smtClean="0"/>
              <a:t>What roles does the user have (functional and structural)	-- PWP</a:t>
            </a:r>
          </a:p>
          <a:p>
            <a:pPr marL="628650" lvl="1" indent="-171450">
              <a:buFont typeface="Arial" pitchFamily="34" charset="0"/>
              <a:buChar char="•"/>
            </a:pPr>
            <a:r>
              <a:rPr lang="en-US" baseline="0" dirty="0" smtClean="0"/>
              <a:t>What is the user trying to do – </a:t>
            </a:r>
            <a:r>
              <a:rPr lang="en-US" baseline="0" dirty="0" err="1" smtClean="0"/>
              <a:t>PurposeOfUse</a:t>
            </a:r>
            <a:endParaRPr lang="en-US" baseline="0" dirty="0" smtClean="0"/>
          </a:p>
          <a:p>
            <a:pPr marL="628650" lvl="1" indent="-171450">
              <a:buFont typeface="Arial" pitchFamily="34" charset="0"/>
              <a:buChar char="•"/>
            </a:pPr>
            <a:r>
              <a:rPr lang="en-US" baseline="0" dirty="0" smtClean="0"/>
              <a:t>Relationship to Patient – Consent Authorization</a:t>
            </a:r>
          </a:p>
          <a:p>
            <a:pPr marL="628650" lvl="1" indent="-171450">
              <a:buFont typeface="Arial" pitchFamily="34" charset="0"/>
              <a:buChar char="•"/>
            </a:pPr>
            <a:r>
              <a:rPr lang="en-US" baseline="0" dirty="0" smtClean="0"/>
              <a:t>Additional factors such as Emergency-Mode or Break-Glass</a:t>
            </a:r>
          </a:p>
          <a:p>
            <a:pPr marL="171450" lvl="0" indent="-171450">
              <a:buFont typeface="Arial" pitchFamily="34" charset="0"/>
              <a:buChar char="•"/>
            </a:pPr>
            <a:r>
              <a:rPr lang="en-US" baseline="0" dirty="0" smtClean="0"/>
              <a:t>“Resource Domain” 	i.e., Object Context	-- XD* Metadata</a:t>
            </a:r>
          </a:p>
          <a:p>
            <a:pPr marL="628650" lvl="1" indent="-171450">
              <a:buFont typeface="Arial" pitchFamily="34" charset="0"/>
              <a:buChar char="•"/>
            </a:pPr>
            <a:r>
              <a:rPr lang="en-US" baseline="0" dirty="0" smtClean="0"/>
              <a:t>What is the specific object			-- XD* Metadata - </a:t>
            </a:r>
            <a:r>
              <a:rPr lang="en-US" baseline="0" dirty="0" err="1" smtClean="0"/>
              <a:t>uniqueID</a:t>
            </a:r>
            <a:endParaRPr lang="en-US" baseline="0" dirty="0" smtClean="0"/>
          </a:p>
          <a:p>
            <a:pPr marL="628650" lvl="1" indent="-171450">
              <a:buFont typeface="Arial" pitchFamily="34" charset="0"/>
              <a:buChar char="•"/>
            </a:pPr>
            <a:r>
              <a:rPr lang="en-US" baseline="0" dirty="0" smtClean="0"/>
              <a:t>What is the data sensitivity classification 		-- XD* Metadata – confidentialityCode</a:t>
            </a:r>
          </a:p>
          <a:p>
            <a:pPr marL="628650" lvl="1" indent="-171450">
              <a:buFont typeface="Arial" pitchFamily="34" charset="0"/>
              <a:buChar char="•"/>
            </a:pPr>
            <a:r>
              <a:rPr lang="en-US" baseline="0" dirty="0" smtClean="0"/>
              <a:t>Who is the author of the object			-- XD* Metadata - Author</a:t>
            </a:r>
          </a:p>
          <a:p>
            <a:pPr marL="628650" lvl="1" indent="-171450">
              <a:buFont typeface="Arial" pitchFamily="34" charset="0"/>
              <a:buChar char="•"/>
            </a:pPr>
            <a:r>
              <a:rPr lang="en-US" baseline="0" dirty="0" smtClean="0"/>
              <a:t>What type of a document is the object		-- XD* Metadata – </a:t>
            </a:r>
            <a:r>
              <a:rPr lang="en-US" baseline="0" dirty="0" err="1" smtClean="0"/>
              <a:t>classCode</a:t>
            </a:r>
            <a:endParaRPr lang="en-US" baseline="0" dirty="0" smtClean="0"/>
          </a:p>
          <a:p>
            <a:pPr marL="628650" lvl="1" indent="-171450">
              <a:buFont typeface="Arial" pitchFamily="34" charset="0"/>
              <a:buChar char="•"/>
            </a:pPr>
            <a:r>
              <a:rPr lang="en-US" baseline="0" dirty="0" smtClean="0"/>
              <a:t>Where did the document come from		-- XD* Metadata – facility type code</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38E34C8D-841F-49A0-82DB-51F5DD0DF371}" type="slidenum">
              <a:rPr lang="en-CA" smtClean="0"/>
              <a:pPr>
                <a:defRPr/>
              </a:pPr>
              <a:t>29</a:t>
            </a:fld>
            <a:endParaRPr lang="en-CA"/>
          </a:p>
        </p:txBody>
      </p:sp>
    </p:spTree>
    <p:extLst>
      <p:ext uri="{BB962C8B-B14F-4D97-AF65-F5344CB8AC3E}">
        <p14:creationId xmlns:p14="http://schemas.microsoft.com/office/powerpoint/2010/main" val="2134984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 shows a Role-Based-Access-Control</a:t>
            </a:r>
            <a:r>
              <a:rPr lang="en-US" baseline="0" dirty="0" smtClean="0"/>
              <a:t> map. The Rows are made up of example “Functional Roles”, these are roles that any user could be assigned to based on their job classification. The Columns are examples of “Sensitivity” classifications, and the HL7 confidentialityCode is shown that might be used for each. </a:t>
            </a:r>
          </a:p>
          <a:p>
            <a:r>
              <a:rPr lang="en-US" baseline="0" dirty="0" smtClean="0"/>
              <a:t>In the table an X indicates that the specific Role would have access to the kind of data classified with that Sensitivity or confidentialityCode.</a:t>
            </a:r>
          </a:p>
          <a:p>
            <a:endParaRPr lang="en-US" baseline="0" dirty="0" smtClean="0"/>
          </a:p>
          <a:p>
            <a:r>
              <a:rPr lang="en-US" baseline="0" dirty="0" smtClean="0"/>
              <a:t>This table might represent what is allowed if the patient has chosen an OPT-IN Patient Privacy Policy</a:t>
            </a:r>
            <a:endParaRPr lang="en-US" dirty="0"/>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30</a:t>
            </a:fld>
            <a:endParaRPr lang="en-US"/>
          </a:p>
        </p:txBody>
      </p:sp>
    </p:spTree>
    <p:extLst>
      <p:ext uri="{BB962C8B-B14F-4D97-AF65-F5344CB8AC3E}">
        <p14:creationId xmlns:p14="http://schemas.microsoft.com/office/powerpoint/2010/main" val="3708020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same table as before, except this one shows what the table might look like if the Patient has chosen an OPT-OUT.</a:t>
            </a:r>
            <a:r>
              <a:rPr lang="en-US" baseline="0" dirty="0" smtClean="0"/>
              <a:t> In this  case the table has an additional Permission that if a user holds this permission they are allowed to “break-glass” and if they do that then access would be allowed.  </a:t>
            </a:r>
            <a:endParaRPr lang="en-US" dirty="0"/>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31</a:t>
            </a:fld>
            <a:endParaRPr lang="en-US"/>
          </a:p>
        </p:txBody>
      </p:sp>
    </p:spTree>
    <p:extLst>
      <p:ext uri="{BB962C8B-B14F-4D97-AF65-F5344CB8AC3E}">
        <p14:creationId xmlns:p14="http://schemas.microsoft.com/office/powerpoint/2010/main" val="2985548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that IHE has not constrained</a:t>
            </a:r>
            <a:r>
              <a:rPr lang="en-US" baseline="0" dirty="0" smtClean="0"/>
              <a:t> where Access Controls are enforced, and have enabled that Access Controls can be enforced in many places.</a:t>
            </a:r>
          </a:p>
          <a:p>
            <a:endParaRPr lang="en-US" baseline="0" dirty="0" smtClean="0"/>
          </a:p>
          <a:p>
            <a:pPr marL="228600" indent="-228600">
              <a:buAutoNum type="alphaLcParenR"/>
            </a:pPr>
            <a:r>
              <a:rPr lang="en-US" baseline="0" dirty="0" smtClean="0"/>
              <a:t>This is the classic Access Control where the Requesting System  (e.g. the system implementing the XDS Document Consumer) enforces all Access Controls. In this example the XDS Registry is only assuring that it is communicating only with a system that it explicitly trusts (using ATNA Secure Communications). This does assure that the XDS Registry is not accessed by rogue systems, but is only system level Authentication.  This model is the most simple to build, especially if it is leveraging the Access Controls that might already be available in the Requesting System.</a:t>
            </a:r>
          </a:p>
          <a:p>
            <a:pPr marL="228600" indent="-228600">
              <a:buAutoNum type="alphaLcParenR"/>
            </a:pPr>
            <a:r>
              <a:rPr lang="en-US" baseline="0" dirty="0" smtClean="0"/>
              <a:t>In this diagram the Responding System (</a:t>
            </a:r>
            <a:r>
              <a:rPr lang="en-US" baseline="0" dirty="0" err="1" smtClean="0"/>
              <a:t>e.g</a:t>
            </a:r>
            <a:r>
              <a:rPr lang="en-US" baseline="0" dirty="0" smtClean="0"/>
              <a:t> XDS Registry) is enforcing the Access Controls. This is enabled by including the XUA identity assertion. This model can gain through having the Access Controls implemented in one place, thus saving on complexity and assuring consistency. This model however suffers in that it is much harder to handle use-cases where the context at the client is complex. Such as when there is a case that would normally be denied, but under emergency-mode would be authorized.</a:t>
            </a:r>
          </a:p>
          <a:p>
            <a:pPr marL="228600" indent="-228600">
              <a:buAutoNum type="alphaLcParenR"/>
            </a:pPr>
            <a:r>
              <a:rPr lang="en-US" baseline="0" dirty="0" smtClean="0"/>
              <a:t>In the third diagram is a more balanced environment. Where gross access controls are enforced at the Responding System (e.g. XDS Registry), and more fine-grained controls are enforced at the Requesting system (e.g. XDS Document Consumer)</a:t>
            </a:r>
          </a:p>
          <a:p>
            <a:pPr marL="228600" indent="-228600">
              <a:buAutoNum type="alphaLcParenR"/>
            </a:pPr>
            <a:endParaRPr lang="en-US" baseline="0" dirty="0" smtClean="0"/>
          </a:p>
          <a:p>
            <a:pPr marL="0" indent="0">
              <a:buNone/>
            </a:pPr>
            <a:r>
              <a:rPr lang="en-US" baseline="0" dirty="0" smtClean="0"/>
              <a:t>Note: It is often not recognized that in Healthcare, especially in cross-organizational transactions that the data communicated will be copied for future use. Thus what ever data is returned to the Requesting system (e.g. XDS Document Consumer) will likely be copied and thus future access control decisions to that copy are in the control of the Requesting system.</a:t>
            </a:r>
          </a:p>
          <a:p>
            <a:pPr marL="0" indent="0">
              <a:buNone/>
            </a:pPr>
            <a:r>
              <a:rPr lang="en-US" baseline="0" dirty="0" smtClean="0"/>
              <a:t>Note: That Access Controls can actually take place in a trusted intermediary that is not a component of the Requesting or Responding system. This is a much more difficult system to deploy.</a:t>
            </a:r>
            <a:endParaRPr lang="en-US" dirty="0"/>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32</a:t>
            </a:fld>
            <a:endParaRPr lang="en-US"/>
          </a:p>
        </p:txBody>
      </p:sp>
    </p:spTree>
    <p:extLst>
      <p:ext uri="{BB962C8B-B14F-4D97-AF65-F5344CB8AC3E}">
        <p14:creationId xmlns:p14="http://schemas.microsoft.com/office/powerpoint/2010/main" val="1243087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33</a:t>
            </a:fld>
            <a:endParaRPr lang="en-US"/>
          </a:p>
        </p:txBody>
      </p:sp>
    </p:spTree>
    <p:extLst>
      <p:ext uri="{BB962C8B-B14F-4D97-AF65-F5344CB8AC3E}">
        <p14:creationId xmlns:p14="http://schemas.microsoft.com/office/powerpoint/2010/main" val="3423884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34</a:t>
            </a:fld>
            <a:endParaRPr lang="en-US"/>
          </a:p>
        </p:txBody>
      </p:sp>
    </p:spTree>
    <p:extLst>
      <p:ext uri="{BB962C8B-B14F-4D97-AF65-F5344CB8AC3E}">
        <p14:creationId xmlns:p14="http://schemas.microsoft.com/office/powerpoint/2010/main" val="8080810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 shows how the IHE Security</a:t>
            </a:r>
            <a:r>
              <a:rPr lang="en-US" baseline="0" dirty="0" smtClean="0"/>
              <a:t> and Privacy Profiles affect the security and privacy domain. Where a checkmark is a strong contribution by the Profile and a dot is a minor contribution (or supporting relationship). </a:t>
            </a:r>
          </a:p>
          <a:p>
            <a:r>
              <a:rPr lang="en-US" baseline="0" dirty="0" smtClean="0"/>
              <a:t>The first 5 Profiles will be further discussed in this presentation.</a:t>
            </a:r>
          </a:p>
          <a:p>
            <a:r>
              <a:rPr lang="en-US" baseline="0" dirty="0" smtClean="0"/>
              <a:t>PWP and HPD are discussed elsewhere</a:t>
            </a:r>
          </a:p>
          <a:p>
            <a:r>
              <a:rPr lang="en-US" baseline="0" dirty="0" smtClean="0"/>
              <a:t>Document Encryption are not yet final so are not discussed here</a:t>
            </a:r>
          </a:p>
          <a:p>
            <a:endParaRPr lang="en-US" baseline="0" dirty="0" smtClean="0"/>
          </a:p>
          <a:p>
            <a:r>
              <a:rPr lang="en-US" baseline="0" dirty="0" smtClean="0"/>
              <a:t>Which control should we use to prevent the wrong people from looking at PHI?</a:t>
            </a:r>
          </a:p>
          <a:p>
            <a:r>
              <a:rPr lang="en-US" baseline="0" dirty="0" smtClean="0"/>
              <a:t>Which profiles would you use in an investigation of a potential incident?</a:t>
            </a:r>
          </a:p>
          <a:p>
            <a:r>
              <a:rPr lang="en-US" baseline="0" dirty="0" smtClean="0"/>
              <a:t>Which profiles would inform an accounting of disclosures?</a:t>
            </a:r>
          </a:p>
          <a:p>
            <a:endParaRPr lang="en-US" baseline="0" dirty="0" smtClean="0"/>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35</a:t>
            </a:fld>
            <a:endParaRPr lang="en-US"/>
          </a:p>
        </p:txBody>
      </p:sp>
    </p:spTree>
    <p:extLst>
      <p:ext uri="{BB962C8B-B14F-4D97-AF65-F5344CB8AC3E}">
        <p14:creationId xmlns:p14="http://schemas.microsoft.com/office/powerpoint/2010/main" val="15678140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37</a:t>
            </a:fld>
            <a:endParaRPr lang="en-US"/>
          </a:p>
        </p:txBody>
      </p:sp>
    </p:spTree>
    <p:extLst>
      <p:ext uri="{BB962C8B-B14F-4D97-AF65-F5344CB8AC3E}">
        <p14:creationId xmlns:p14="http://schemas.microsoft.com/office/powerpoint/2010/main" val="430473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8</a:t>
            </a:fld>
            <a:endParaRPr lang="en-US"/>
          </a:p>
        </p:txBody>
      </p:sp>
    </p:spTree>
    <p:extLst>
      <p:ext uri="{BB962C8B-B14F-4D97-AF65-F5344CB8AC3E}">
        <p14:creationId xmlns:p14="http://schemas.microsoft.com/office/powerpoint/2010/main" val="29070655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DDEE98-2F9D-49CF-8EE0-30F85DD9FC3C}" type="slidenum">
              <a:rPr lang="en-US"/>
              <a:pPr/>
              <a:t>38</a:t>
            </a:fld>
            <a:endParaRPr lang="en-US"/>
          </a:p>
        </p:txBody>
      </p:sp>
      <p:sp>
        <p:nvSpPr>
          <p:cNvPr id="632834" name="Rectangle 2"/>
          <p:cNvSpPr>
            <a:spLocks noGrp="1" noRot="1" noChangeAspect="1" noChangeArrowheads="1" noTextEdit="1"/>
          </p:cNvSpPr>
          <p:nvPr>
            <p:ph type="sldImg"/>
          </p:nvPr>
        </p:nvSpPr>
        <p:spPr>
          <a:xfrm>
            <a:off x="1143000" y="684213"/>
            <a:ext cx="4572000" cy="3429000"/>
          </a:xfrm>
          <a:ln/>
        </p:spPr>
      </p:sp>
      <p:sp>
        <p:nvSpPr>
          <p:cNvPr id="632835" name="Rectangle 3"/>
          <p:cNvSpPr>
            <a:spLocks noGrp="1" noChangeArrowheads="1"/>
          </p:cNvSpPr>
          <p:nvPr>
            <p:ph type="body" idx="1"/>
          </p:nvPr>
        </p:nvSpPr>
        <p:spPr>
          <a:xfrm>
            <a:off x="914400" y="4343400"/>
            <a:ext cx="5029200" cy="4116388"/>
          </a:xfrm>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1C1DF-C937-4726-9427-3C6297E55FD2}" type="slidenum">
              <a:rPr lang="en-US"/>
              <a:pPr/>
              <a:t>39</a:t>
            </a:fld>
            <a:endParaRPr lang="en-US"/>
          </a:p>
        </p:txBody>
      </p:sp>
      <p:sp>
        <p:nvSpPr>
          <p:cNvPr id="513026" name="Rectangle 2"/>
          <p:cNvSpPr>
            <a:spLocks noGrp="1" noRot="1" noChangeAspect="1" noChangeArrowheads="1" noTextEdit="1"/>
          </p:cNvSpPr>
          <p:nvPr>
            <p:ph type="sldImg"/>
          </p:nvPr>
        </p:nvSpPr>
        <p:spPr>
          <a:xfrm>
            <a:off x="1143000" y="684213"/>
            <a:ext cx="4572000" cy="3429000"/>
          </a:xfrm>
          <a:ln/>
        </p:spPr>
      </p:sp>
      <p:sp>
        <p:nvSpPr>
          <p:cNvPr id="513027" name="Rectangle 3"/>
          <p:cNvSpPr>
            <a:spLocks noGrp="1" noChangeArrowheads="1"/>
          </p:cNvSpPr>
          <p:nvPr>
            <p:ph type="body" idx="1"/>
          </p:nvPr>
        </p:nvSpPr>
        <p:spPr>
          <a:xfrm>
            <a:off x="914400" y="4343400"/>
            <a:ext cx="5029200" cy="4116388"/>
          </a:xfrm>
        </p:spPr>
        <p:txBody>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9</a:t>
            </a:fld>
            <a:endParaRPr lang="en-US"/>
          </a:p>
        </p:txBody>
      </p:sp>
    </p:spTree>
    <p:extLst>
      <p:ext uri="{BB962C8B-B14F-4D97-AF65-F5344CB8AC3E}">
        <p14:creationId xmlns:p14="http://schemas.microsoft.com/office/powerpoint/2010/main" val="4002926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862" indent="-285716" eaLnBrk="0" hangingPunct="0">
              <a:defRPr>
                <a:solidFill>
                  <a:schemeClr val="tx1"/>
                </a:solidFill>
                <a:latin typeface="Arial" pitchFamily="34" charset="0"/>
                <a:cs typeface="Arial" pitchFamily="34" charset="0"/>
              </a:defRPr>
            </a:lvl2pPr>
            <a:lvl3pPr marL="1142865" indent="-228573" eaLnBrk="0" hangingPunct="0">
              <a:defRPr>
                <a:solidFill>
                  <a:schemeClr val="tx1"/>
                </a:solidFill>
                <a:latin typeface="Arial" pitchFamily="34" charset="0"/>
                <a:cs typeface="Arial" pitchFamily="34" charset="0"/>
              </a:defRPr>
            </a:lvl3pPr>
            <a:lvl4pPr marL="1600011" indent="-228573" eaLnBrk="0" hangingPunct="0">
              <a:defRPr>
                <a:solidFill>
                  <a:schemeClr val="tx1"/>
                </a:solidFill>
                <a:latin typeface="Arial" pitchFamily="34" charset="0"/>
                <a:cs typeface="Arial" pitchFamily="34" charset="0"/>
              </a:defRPr>
            </a:lvl4pPr>
            <a:lvl5pPr marL="2057156" indent="-228573" eaLnBrk="0" hangingPunct="0">
              <a:defRPr>
                <a:solidFill>
                  <a:schemeClr val="tx1"/>
                </a:solidFill>
                <a:latin typeface="Arial" pitchFamily="34" charset="0"/>
                <a:cs typeface="Arial" pitchFamily="34" charset="0"/>
              </a:defRPr>
            </a:lvl5pPr>
            <a:lvl6pPr marL="2514303" indent="-228573" eaLnBrk="0" fontAlgn="base" hangingPunct="0">
              <a:spcBef>
                <a:spcPct val="0"/>
              </a:spcBef>
              <a:spcAft>
                <a:spcPct val="0"/>
              </a:spcAft>
              <a:defRPr>
                <a:solidFill>
                  <a:schemeClr val="tx1"/>
                </a:solidFill>
                <a:latin typeface="Arial" pitchFamily="34" charset="0"/>
                <a:cs typeface="Arial" pitchFamily="34" charset="0"/>
              </a:defRPr>
            </a:lvl6pPr>
            <a:lvl7pPr marL="2971449" indent="-228573" eaLnBrk="0" fontAlgn="base" hangingPunct="0">
              <a:spcBef>
                <a:spcPct val="0"/>
              </a:spcBef>
              <a:spcAft>
                <a:spcPct val="0"/>
              </a:spcAft>
              <a:defRPr>
                <a:solidFill>
                  <a:schemeClr val="tx1"/>
                </a:solidFill>
                <a:latin typeface="Arial" pitchFamily="34" charset="0"/>
                <a:cs typeface="Arial" pitchFamily="34" charset="0"/>
              </a:defRPr>
            </a:lvl7pPr>
            <a:lvl8pPr marL="3428594" indent="-228573" eaLnBrk="0" fontAlgn="base" hangingPunct="0">
              <a:spcBef>
                <a:spcPct val="0"/>
              </a:spcBef>
              <a:spcAft>
                <a:spcPct val="0"/>
              </a:spcAft>
              <a:defRPr>
                <a:solidFill>
                  <a:schemeClr val="tx1"/>
                </a:solidFill>
                <a:latin typeface="Arial" pitchFamily="34" charset="0"/>
                <a:cs typeface="Arial" pitchFamily="34" charset="0"/>
              </a:defRPr>
            </a:lvl8pPr>
            <a:lvl9pPr marL="3885741" indent="-22857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06784C5-C51F-44A7-A08E-E2AEAF913291}" type="slidenum">
              <a:rPr lang="en-US">
                <a:solidFill>
                  <a:srgbClr val="000000"/>
                </a:solidFill>
              </a:rPr>
              <a:pPr eaLnBrk="1" hangingPunct="1"/>
              <a:t>11</a:t>
            </a:fld>
            <a:endParaRPr lang="en-US">
              <a:solidFill>
                <a:srgbClr val="000000"/>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1" y="4343401"/>
            <a:ext cx="5029200" cy="4114800"/>
          </a:xfrm>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862" indent="-285716" eaLnBrk="0" hangingPunct="0">
              <a:defRPr>
                <a:solidFill>
                  <a:schemeClr val="tx1"/>
                </a:solidFill>
                <a:latin typeface="Arial" pitchFamily="34" charset="0"/>
                <a:cs typeface="Arial" pitchFamily="34" charset="0"/>
              </a:defRPr>
            </a:lvl2pPr>
            <a:lvl3pPr marL="1142865" indent="-228573" eaLnBrk="0" hangingPunct="0">
              <a:defRPr>
                <a:solidFill>
                  <a:schemeClr val="tx1"/>
                </a:solidFill>
                <a:latin typeface="Arial" pitchFamily="34" charset="0"/>
                <a:cs typeface="Arial" pitchFamily="34" charset="0"/>
              </a:defRPr>
            </a:lvl3pPr>
            <a:lvl4pPr marL="1600011" indent="-228573" eaLnBrk="0" hangingPunct="0">
              <a:defRPr>
                <a:solidFill>
                  <a:schemeClr val="tx1"/>
                </a:solidFill>
                <a:latin typeface="Arial" pitchFamily="34" charset="0"/>
                <a:cs typeface="Arial" pitchFamily="34" charset="0"/>
              </a:defRPr>
            </a:lvl4pPr>
            <a:lvl5pPr marL="2057156" indent="-228573" eaLnBrk="0" hangingPunct="0">
              <a:defRPr>
                <a:solidFill>
                  <a:schemeClr val="tx1"/>
                </a:solidFill>
                <a:latin typeface="Arial" pitchFamily="34" charset="0"/>
                <a:cs typeface="Arial" pitchFamily="34" charset="0"/>
              </a:defRPr>
            </a:lvl5pPr>
            <a:lvl6pPr marL="2514303" indent="-228573" eaLnBrk="0" fontAlgn="base" hangingPunct="0">
              <a:spcBef>
                <a:spcPct val="0"/>
              </a:spcBef>
              <a:spcAft>
                <a:spcPct val="0"/>
              </a:spcAft>
              <a:defRPr>
                <a:solidFill>
                  <a:schemeClr val="tx1"/>
                </a:solidFill>
                <a:latin typeface="Arial" pitchFamily="34" charset="0"/>
                <a:cs typeface="Arial" pitchFamily="34" charset="0"/>
              </a:defRPr>
            </a:lvl6pPr>
            <a:lvl7pPr marL="2971449" indent="-228573" eaLnBrk="0" fontAlgn="base" hangingPunct="0">
              <a:spcBef>
                <a:spcPct val="0"/>
              </a:spcBef>
              <a:spcAft>
                <a:spcPct val="0"/>
              </a:spcAft>
              <a:defRPr>
                <a:solidFill>
                  <a:schemeClr val="tx1"/>
                </a:solidFill>
                <a:latin typeface="Arial" pitchFamily="34" charset="0"/>
                <a:cs typeface="Arial" pitchFamily="34" charset="0"/>
              </a:defRPr>
            </a:lvl7pPr>
            <a:lvl8pPr marL="3428594" indent="-228573" eaLnBrk="0" fontAlgn="base" hangingPunct="0">
              <a:spcBef>
                <a:spcPct val="0"/>
              </a:spcBef>
              <a:spcAft>
                <a:spcPct val="0"/>
              </a:spcAft>
              <a:defRPr>
                <a:solidFill>
                  <a:schemeClr val="tx1"/>
                </a:solidFill>
                <a:latin typeface="Arial" pitchFamily="34" charset="0"/>
                <a:cs typeface="Arial" pitchFamily="34" charset="0"/>
              </a:defRPr>
            </a:lvl8pPr>
            <a:lvl9pPr marL="3885741" indent="-22857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06784C5-C51F-44A7-A08E-E2AEAF913291}" type="slidenum">
              <a:rPr lang="en-US">
                <a:solidFill>
                  <a:srgbClr val="000000"/>
                </a:solidFill>
              </a:rPr>
              <a:pPr eaLnBrk="1" hangingPunct="1"/>
              <a:t>12</a:t>
            </a:fld>
            <a:endParaRPr lang="en-US">
              <a:solidFill>
                <a:srgbClr val="000000"/>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1" y="4343401"/>
            <a:ext cx="5029200" cy="4114800"/>
          </a:xfrm>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862" indent="-285716" eaLnBrk="0" hangingPunct="0">
              <a:defRPr>
                <a:solidFill>
                  <a:schemeClr val="tx1"/>
                </a:solidFill>
                <a:latin typeface="Arial" pitchFamily="34" charset="0"/>
                <a:cs typeface="Arial" pitchFamily="34" charset="0"/>
              </a:defRPr>
            </a:lvl2pPr>
            <a:lvl3pPr marL="1142865" indent="-228573" eaLnBrk="0" hangingPunct="0">
              <a:defRPr>
                <a:solidFill>
                  <a:schemeClr val="tx1"/>
                </a:solidFill>
                <a:latin typeface="Arial" pitchFamily="34" charset="0"/>
                <a:cs typeface="Arial" pitchFamily="34" charset="0"/>
              </a:defRPr>
            </a:lvl3pPr>
            <a:lvl4pPr marL="1600011" indent="-228573" eaLnBrk="0" hangingPunct="0">
              <a:defRPr>
                <a:solidFill>
                  <a:schemeClr val="tx1"/>
                </a:solidFill>
                <a:latin typeface="Arial" pitchFamily="34" charset="0"/>
                <a:cs typeface="Arial" pitchFamily="34" charset="0"/>
              </a:defRPr>
            </a:lvl4pPr>
            <a:lvl5pPr marL="2057156" indent="-228573" eaLnBrk="0" hangingPunct="0">
              <a:defRPr>
                <a:solidFill>
                  <a:schemeClr val="tx1"/>
                </a:solidFill>
                <a:latin typeface="Arial" pitchFamily="34" charset="0"/>
                <a:cs typeface="Arial" pitchFamily="34" charset="0"/>
              </a:defRPr>
            </a:lvl5pPr>
            <a:lvl6pPr marL="2514303" indent="-228573" eaLnBrk="0" fontAlgn="base" hangingPunct="0">
              <a:spcBef>
                <a:spcPct val="0"/>
              </a:spcBef>
              <a:spcAft>
                <a:spcPct val="0"/>
              </a:spcAft>
              <a:defRPr>
                <a:solidFill>
                  <a:schemeClr val="tx1"/>
                </a:solidFill>
                <a:latin typeface="Arial" pitchFamily="34" charset="0"/>
                <a:cs typeface="Arial" pitchFamily="34" charset="0"/>
              </a:defRPr>
            </a:lvl6pPr>
            <a:lvl7pPr marL="2971449" indent="-228573" eaLnBrk="0" fontAlgn="base" hangingPunct="0">
              <a:spcBef>
                <a:spcPct val="0"/>
              </a:spcBef>
              <a:spcAft>
                <a:spcPct val="0"/>
              </a:spcAft>
              <a:defRPr>
                <a:solidFill>
                  <a:schemeClr val="tx1"/>
                </a:solidFill>
                <a:latin typeface="Arial" pitchFamily="34" charset="0"/>
                <a:cs typeface="Arial" pitchFamily="34" charset="0"/>
              </a:defRPr>
            </a:lvl7pPr>
            <a:lvl8pPr marL="3428594" indent="-228573" eaLnBrk="0" fontAlgn="base" hangingPunct="0">
              <a:spcBef>
                <a:spcPct val="0"/>
              </a:spcBef>
              <a:spcAft>
                <a:spcPct val="0"/>
              </a:spcAft>
              <a:defRPr>
                <a:solidFill>
                  <a:schemeClr val="tx1"/>
                </a:solidFill>
                <a:latin typeface="Arial" pitchFamily="34" charset="0"/>
                <a:cs typeface="Arial" pitchFamily="34" charset="0"/>
              </a:defRPr>
            </a:lvl8pPr>
            <a:lvl9pPr marL="3885741" indent="-22857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06784C5-C51F-44A7-A08E-E2AEAF913291}" type="slidenum">
              <a:rPr lang="en-US">
                <a:solidFill>
                  <a:srgbClr val="000000"/>
                </a:solidFill>
              </a:rPr>
              <a:pPr eaLnBrk="1" hangingPunct="1"/>
              <a:t>13</a:t>
            </a:fld>
            <a:endParaRPr lang="en-US">
              <a:solidFill>
                <a:srgbClr val="000000"/>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1" y="4343401"/>
            <a:ext cx="5029200" cy="4114800"/>
          </a:xfrm>
          <a:noFill/>
        </p:spPr>
        <p:txBody>
          <a:bodyPr/>
          <a:lstStyle/>
          <a:p>
            <a:pPr eaLnBrk="1" hangingPunct="1"/>
            <a:r>
              <a:rPr lang="en-US" dirty="0" smtClean="0">
                <a:latin typeface="Arial" pitchFamily="34" charset="0"/>
                <a:cs typeface="Arial" pitchFamily="34" charset="0"/>
              </a:rPr>
              <a:t>This is an example of what a XD* actor claiming the Proof option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862" indent="-285716" eaLnBrk="0" hangingPunct="0">
              <a:defRPr>
                <a:solidFill>
                  <a:schemeClr val="tx1"/>
                </a:solidFill>
                <a:latin typeface="Arial" pitchFamily="34" charset="0"/>
                <a:cs typeface="Arial" pitchFamily="34" charset="0"/>
              </a:defRPr>
            </a:lvl2pPr>
            <a:lvl3pPr marL="1142865" indent="-228573" eaLnBrk="0" hangingPunct="0">
              <a:defRPr>
                <a:solidFill>
                  <a:schemeClr val="tx1"/>
                </a:solidFill>
                <a:latin typeface="Arial" pitchFamily="34" charset="0"/>
                <a:cs typeface="Arial" pitchFamily="34" charset="0"/>
              </a:defRPr>
            </a:lvl3pPr>
            <a:lvl4pPr marL="1600011" indent="-228573" eaLnBrk="0" hangingPunct="0">
              <a:defRPr>
                <a:solidFill>
                  <a:schemeClr val="tx1"/>
                </a:solidFill>
                <a:latin typeface="Arial" pitchFamily="34" charset="0"/>
                <a:cs typeface="Arial" pitchFamily="34" charset="0"/>
              </a:defRPr>
            </a:lvl4pPr>
            <a:lvl5pPr marL="2057156" indent="-228573" eaLnBrk="0" hangingPunct="0">
              <a:defRPr>
                <a:solidFill>
                  <a:schemeClr val="tx1"/>
                </a:solidFill>
                <a:latin typeface="Arial" pitchFamily="34" charset="0"/>
                <a:cs typeface="Arial" pitchFamily="34" charset="0"/>
              </a:defRPr>
            </a:lvl5pPr>
            <a:lvl6pPr marL="2514303" indent="-228573" eaLnBrk="0" fontAlgn="base" hangingPunct="0">
              <a:spcBef>
                <a:spcPct val="0"/>
              </a:spcBef>
              <a:spcAft>
                <a:spcPct val="0"/>
              </a:spcAft>
              <a:defRPr>
                <a:solidFill>
                  <a:schemeClr val="tx1"/>
                </a:solidFill>
                <a:latin typeface="Arial" pitchFamily="34" charset="0"/>
                <a:cs typeface="Arial" pitchFamily="34" charset="0"/>
              </a:defRPr>
            </a:lvl6pPr>
            <a:lvl7pPr marL="2971449" indent="-228573" eaLnBrk="0" fontAlgn="base" hangingPunct="0">
              <a:spcBef>
                <a:spcPct val="0"/>
              </a:spcBef>
              <a:spcAft>
                <a:spcPct val="0"/>
              </a:spcAft>
              <a:defRPr>
                <a:solidFill>
                  <a:schemeClr val="tx1"/>
                </a:solidFill>
                <a:latin typeface="Arial" pitchFamily="34" charset="0"/>
                <a:cs typeface="Arial" pitchFamily="34" charset="0"/>
              </a:defRPr>
            </a:lvl7pPr>
            <a:lvl8pPr marL="3428594" indent="-228573" eaLnBrk="0" fontAlgn="base" hangingPunct="0">
              <a:spcBef>
                <a:spcPct val="0"/>
              </a:spcBef>
              <a:spcAft>
                <a:spcPct val="0"/>
              </a:spcAft>
              <a:defRPr>
                <a:solidFill>
                  <a:schemeClr val="tx1"/>
                </a:solidFill>
                <a:latin typeface="Arial" pitchFamily="34" charset="0"/>
                <a:cs typeface="Arial" pitchFamily="34" charset="0"/>
              </a:defRPr>
            </a:lvl8pPr>
            <a:lvl9pPr marL="3885741" indent="-22857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0A4E799-8864-4AD1-95EA-2BC45B9B5F70}" type="slidenum">
              <a:rPr lang="en-US">
                <a:solidFill>
                  <a:srgbClr val="000000"/>
                </a:solidFill>
              </a:rPr>
              <a:pPr eaLnBrk="1" hangingPunct="1"/>
              <a:t>14</a:t>
            </a:fld>
            <a:endParaRPr lang="en-US">
              <a:solidFill>
                <a:srgbClr val="000000"/>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14401" y="4343401"/>
            <a:ext cx="5029200" cy="4114800"/>
          </a:xfrm>
          <a:noFill/>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The user is authenticated, typically as part of their long-term session. </a:t>
            </a:r>
          </a:p>
          <a:p>
            <a:pPr marL="228600" indent="-228600">
              <a:buAutoNum type="arabicParenR"/>
            </a:pPr>
            <a:r>
              <a:rPr lang="en-US" dirty="0" smtClean="0"/>
              <a:t>At some point the system queries the HIE and includes a XUA</a:t>
            </a:r>
            <a:r>
              <a:rPr lang="en-US" baseline="0" dirty="0" smtClean="0"/>
              <a:t> assertion along with the XDS Query parameters</a:t>
            </a:r>
          </a:p>
          <a:p>
            <a:pPr marL="228600" indent="-228600">
              <a:buAutoNum type="arabicParenR"/>
            </a:pPr>
            <a:r>
              <a:rPr lang="en-US" baseline="0" dirty="0" smtClean="0"/>
              <a:t>An Access Control service intercepts the transaction and inspects the XUA assertion and XDS Query parameters</a:t>
            </a:r>
          </a:p>
          <a:p>
            <a:pPr marL="228600" indent="-228600">
              <a:buAutoNum type="arabicParenR"/>
            </a:pPr>
            <a:r>
              <a:rPr lang="en-US" baseline="0" dirty="0" smtClean="0"/>
              <a:t>The Access Control service looks for any OPT-OUT BPPC documents, If the patient has agreed to OPT-OUT; then the access control service responds with zero-results-found. </a:t>
            </a:r>
          </a:p>
          <a:p>
            <a:pPr marL="228600" indent="-228600">
              <a:buAutoNum type="arabicParenR"/>
            </a:pPr>
            <a:r>
              <a:rPr lang="en-US" baseline="0" dirty="0" smtClean="0"/>
              <a:t>If there is no OPT-OUT, then the query is forwarded to the Document Registry that processes it normally</a:t>
            </a:r>
          </a:p>
          <a:p>
            <a:pPr marL="228600" indent="-228600">
              <a:buAutoNum type="arabicParenR"/>
            </a:pPr>
            <a:r>
              <a:rPr lang="en-US" baseline="0" dirty="0" smtClean="0"/>
              <a:t>And returns the normal results</a:t>
            </a:r>
          </a:p>
          <a:p>
            <a:pPr marL="228600" indent="-228600">
              <a:buAutoNum type="arabicParenR"/>
            </a:pPr>
            <a:endParaRPr lang="en-US" baseline="0" dirty="0" smtClean="0"/>
          </a:p>
          <a:p>
            <a:pPr marL="0" indent="0">
              <a:buNone/>
            </a:pPr>
            <a:r>
              <a:rPr lang="en-US" baseline="0" dirty="0" smtClean="0"/>
              <a:t>It is possible that  the return results could be further filtered based on the ROLE of the user, but that is not shown here.</a:t>
            </a:r>
            <a:endParaRPr lang="en-US" dirty="0"/>
          </a:p>
        </p:txBody>
      </p:sp>
      <p:sp>
        <p:nvSpPr>
          <p:cNvPr id="4" name="Slide Number Placeholder 3"/>
          <p:cNvSpPr>
            <a:spLocks noGrp="1"/>
          </p:cNvSpPr>
          <p:nvPr>
            <p:ph type="sldNum" sz="quarter" idx="10"/>
          </p:nvPr>
        </p:nvSpPr>
        <p:spPr/>
        <p:txBody>
          <a:bodyPr/>
          <a:lstStyle/>
          <a:p>
            <a:fld id="{5AF3E2A3-F8DC-488B-BDD3-EB4D5BF30411}" type="slidenum">
              <a:rPr lang="en-US" smtClean="0"/>
              <a:pPr/>
              <a:t>15</a:t>
            </a:fld>
            <a:endParaRPr lang="en-US"/>
          </a:p>
        </p:txBody>
      </p:sp>
    </p:spTree>
    <p:extLst>
      <p:ext uri="{BB962C8B-B14F-4D97-AF65-F5344CB8AC3E}">
        <p14:creationId xmlns:p14="http://schemas.microsoft.com/office/powerpoint/2010/main" val="25011859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6666FF"/>
        </a:solidFill>
        <a:effectLst/>
      </p:bgPr>
    </p:bg>
    <p:spTree>
      <p:nvGrpSpPr>
        <p:cNvPr id="1" name=""/>
        <p:cNvGrpSpPr/>
        <p:nvPr/>
      </p:nvGrpSpPr>
      <p:grpSpPr>
        <a:xfrm>
          <a:off x="0" y="0"/>
          <a:ext cx="0" cy="0"/>
          <a:chOff x="0" y="0"/>
          <a:chExt cx="0" cy="0"/>
        </a:xfrm>
      </p:grpSpPr>
      <p:pic>
        <p:nvPicPr>
          <p:cNvPr id="293907" name="Picture 19" descr="PowerPoint_bkgrd_lore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93908" name="Picture 20" descr="ihe logo-with-TM-transparent-small"/>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0400" y="5224463"/>
            <a:ext cx="1600200" cy="1023937"/>
          </a:xfrm>
          <a:prstGeom prst="rect">
            <a:avLst/>
          </a:prstGeom>
          <a:noFill/>
          <a:extLst>
            <a:ext uri="{909E8E84-426E-40DD-AFC4-6F175D3DCCD1}">
              <a14:hiddenFill xmlns:a14="http://schemas.microsoft.com/office/drawing/2010/main">
                <a:solidFill>
                  <a:srgbClr val="FFFFFF"/>
                </a:solidFill>
              </a14:hiddenFill>
            </a:ext>
          </a:extLst>
        </p:spPr>
      </p:pic>
      <p:sp>
        <p:nvSpPr>
          <p:cNvPr id="293894" name="Rectangle 6"/>
          <p:cNvSpPr>
            <a:spLocks noGrp="1" noChangeArrowheads="1"/>
          </p:cNvSpPr>
          <p:nvPr>
            <p:ph type="subTitle" sz="quarter" idx="1"/>
          </p:nvPr>
        </p:nvSpPr>
        <p:spPr>
          <a:xfrm>
            <a:off x="381000" y="5257800"/>
            <a:ext cx="6400800" cy="990600"/>
          </a:xfrm>
        </p:spPr>
        <p:txBody>
          <a:bodyPr lIns="92075" tIns="46038" rIns="92075" bIns="46038" anchor="ctr"/>
          <a:lstStyle>
            <a:lvl1pPr marL="0" indent="0">
              <a:buFont typeface="Wingdings" pitchFamily="2" charset="2"/>
              <a:buNone/>
              <a:defRPr sz="2400">
                <a:solidFill>
                  <a:schemeClr val="bg2"/>
                </a:solidFill>
                <a:effectLst/>
              </a:defRPr>
            </a:lvl1pPr>
          </a:lstStyle>
          <a:p>
            <a:pPr lvl="0"/>
            <a:r>
              <a:rPr lang="en-US" noProof="0" smtClean="0"/>
              <a:t>Click to edit Master subtitle style</a:t>
            </a:r>
          </a:p>
        </p:txBody>
      </p:sp>
      <p:sp>
        <p:nvSpPr>
          <p:cNvPr id="293900" name="Rectangle 12"/>
          <p:cNvSpPr>
            <a:spLocks noChangeArrowheads="1"/>
          </p:cNvSpPr>
          <p:nvPr/>
        </p:nvSpPr>
        <p:spPr bwMode="auto">
          <a:xfrm>
            <a:off x="6248400" y="63579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buClrTx/>
              <a:buSzTx/>
              <a:buFontTx/>
              <a:buNone/>
            </a:pPr>
            <a:r>
              <a:rPr lang="en-US" sz="1400">
                <a:effectLst/>
                <a:latin typeface="Times New Roman" pitchFamily="18" charset="0"/>
              </a:rPr>
              <a:t>What IHE Delivers</a:t>
            </a:r>
          </a:p>
        </p:txBody>
      </p:sp>
      <p:sp>
        <p:nvSpPr>
          <p:cNvPr id="2" name="Title 1"/>
          <p:cNvSpPr>
            <a:spLocks noGrp="1"/>
          </p:cNvSpPr>
          <p:nvPr>
            <p:ph type="title"/>
          </p:nvPr>
        </p:nvSpPr>
        <p:spPr>
          <a:xfrm>
            <a:off x="809625" y="2565400"/>
            <a:ext cx="7772400" cy="863600"/>
          </a:xfr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fld id="{A465499E-F0AD-4CF4-831A-56065879C145}" type="datetime4">
              <a:rPr lang="en-US" smtClean="0"/>
              <a:t>December 30, 2012</a:t>
            </a:fld>
            <a:endParaRPr lang="en-US"/>
          </a:p>
        </p:txBody>
      </p:sp>
      <p:sp>
        <p:nvSpPr>
          <p:cNvPr id="5" name="Slide Number Placeholder 4"/>
          <p:cNvSpPr>
            <a:spLocks noGrp="1"/>
          </p:cNvSpPr>
          <p:nvPr>
            <p:ph type="sldNum" sz="quarter" idx="11"/>
          </p:nvPr>
        </p:nvSpPr>
        <p:spPr/>
        <p:txBody>
          <a:bodyPr/>
          <a:lstStyle>
            <a:lvl1pPr>
              <a:defRPr/>
            </a:lvl1pPr>
          </a:lstStyle>
          <a:p>
            <a:fld id="{0AB65EAD-9191-4A6C-B466-C212167CA54D}" type="slidenum">
              <a:rPr lang="en-US"/>
              <a:pPr/>
              <a:t>‹#›</a:t>
            </a:fld>
            <a:endParaRPr lang="en-US"/>
          </a:p>
        </p:txBody>
      </p:sp>
    </p:spTree>
    <p:extLst>
      <p:ext uri="{BB962C8B-B14F-4D97-AF65-F5344CB8AC3E}">
        <p14:creationId xmlns:p14="http://schemas.microsoft.com/office/powerpoint/2010/main" val="53352781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
            <a:ext cx="1943100" cy="5448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
            <a:ext cx="5676900" cy="5448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fld id="{08B244A0-365A-4922-9F63-C2C67D8724F4}" type="datetime4">
              <a:rPr lang="en-US" smtClean="0"/>
              <a:t>December 30, 2012</a:t>
            </a:fld>
            <a:endParaRPr lang="en-US"/>
          </a:p>
        </p:txBody>
      </p:sp>
      <p:sp>
        <p:nvSpPr>
          <p:cNvPr id="5" name="Slide Number Placeholder 4"/>
          <p:cNvSpPr>
            <a:spLocks noGrp="1"/>
          </p:cNvSpPr>
          <p:nvPr>
            <p:ph type="sldNum" sz="quarter" idx="11"/>
          </p:nvPr>
        </p:nvSpPr>
        <p:spPr/>
        <p:txBody>
          <a:bodyPr/>
          <a:lstStyle>
            <a:lvl1pPr>
              <a:defRPr/>
            </a:lvl1pPr>
          </a:lstStyle>
          <a:p>
            <a:fld id="{EEC38A35-43CF-4627-AC5D-EEB1270CFD52}" type="slidenum">
              <a:rPr lang="en-US"/>
              <a:pPr/>
              <a:t>‹#›</a:t>
            </a:fld>
            <a:endParaRPr lang="en-US"/>
          </a:p>
        </p:txBody>
      </p:sp>
    </p:spTree>
    <p:extLst>
      <p:ext uri="{BB962C8B-B14F-4D97-AF65-F5344CB8AC3E}">
        <p14:creationId xmlns:p14="http://schemas.microsoft.com/office/powerpoint/2010/main" val="249772111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38100"/>
            <a:ext cx="7772400" cy="5448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5"/>
          <p:cNvSpPr>
            <a:spLocks noGrp="1" noChangeArrowheads="1"/>
          </p:cNvSpPr>
          <p:nvPr>
            <p:ph type="dt" sz="quarter" idx="10"/>
          </p:nvPr>
        </p:nvSpPr>
        <p:spPr>
          <a:xfrm>
            <a:off x="228600" y="6357938"/>
            <a:ext cx="1905000" cy="457200"/>
          </a:xfrm>
          <a:prstGeom prst="rect">
            <a:avLst/>
          </a:prstGeom>
          <a:ln/>
        </p:spPr>
        <p:txBody>
          <a:bodyPr/>
          <a:lstStyle>
            <a:lvl1pPr>
              <a:defRPr/>
            </a:lvl1pPr>
          </a:lstStyle>
          <a:p>
            <a:pPr>
              <a:defRPr/>
            </a:pPr>
            <a:fld id="{5832E7B9-FB9D-4162-A46E-B096CAB0B5C5}" type="datetime4">
              <a:rPr lang="en-US" smtClean="0"/>
              <a:t>December 30, 2012</a:t>
            </a:fld>
            <a:endParaRPr lang="en-US"/>
          </a:p>
        </p:txBody>
      </p:sp>
      <p:sp>
        <p:nvSpPr>
          <p:cNvPr id="4" name="Rectangle 6"/>
          <p:cNvSpPr>
            <a:spLocks noGrp="1" noChangeArrowheads="1"/>
          </p:cNvSpPr>
          <p:nvPr>
            <p:ph type="sldNum" sz="quarter" idx="11"/>
          </p:nvPr>
        </p:nvSpPr>
        <p:spPr>
          <a:xfrm>
            <a:off x="7626350" y="6337300"/>
            <a:ext cx="1295400" cy="457200"/>
          </a:xfrm>
          <a:prstGeom prst="rect">
            <a:avLst/>
          </a:prstGeom>
          <a:ln/>
        </p:spPr>
        <p:txBody>
          <a:bodyPr/>
          <a:lstStyle>
            <a:lvl1pPr>
              <a:defRPr/>
            </a:lvl1pPr>
          </a:lstStyle>
          <a:p>
            <a:pPr>
              <a:defRPr/>
            </a:pPr>
            <a:fld id="{DD3E70E4-FBEA-48E8-8FE4-FC2DCED5EE4F}" type="slidenum">
              <a:rPr lang="en-US"/>
              <a:pPr>
                <a:defRPr/>
              </a:pPr>
              <a:t>‹#›</a:t>
            </a:fld>
            <a:endParaRPr lang="en-US"/>
          </a:p>
        </p:txBody>
      </p:sp>
    </p:spTree>
    <p:extLst>
      <p:ext uri="{BB962C8B-B14F-4D97-AF65-F5344CB8AC3E}">
        <p14:creationId xmlns:p14="http://schemas.microsoft.com/office/powerpoint/2010/main" val="2610056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fld id="{C04B553A-0E7D-4935-AB44-B38966757ABD}" type="datetime4">
              <a:rPr lang="en-US" smtClean="0"/>
              <a:t>December 30, 2012</a:t>
            </a:fld>
            <a:endParaRPr lang="en-US"/>
          </a:p>
        </p:txBody>
      </p:sp>
      <p:sp>
        <p:nvSpPr>
          <p:cNvPr id="5" name="Slide Number Placeholder 4"/>
          <p:cNvSpPr>
            <a:spLocks noGrp="1"/>
          </p:cNvSpPr>
          <p:nvPr>
            <p:ph type="sldNum" sz="quarter" idx="11"/>
          </p:nvPr>
        </p:nvSpPr>
        <p:spPr/>
        <p:txBody>
          <a:bodyPr/>
          <a:lstStyle>
            <a:lvl1pPr>
              <a:defRPr/>
            </a:lvl1pPr>
          </a:lstStyle>
          <a:p>
            <a:fld id="{7F854B47-F7CE-46EA-8C82-7BC8B313431D}" type="slidenum">
              <a:rPr lang="en-US"/>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45823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362075"/>
          </a:xfrm>
        </p:spPr>
        <p:txBody>
          <a:bodyPr anchor="t"/>
          <a:lstStyle>
            <a:lvl1pPr algn="ctr">
              <a:defRPr sz="4000" b="1" cap="all">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Date Placeholder 3"/>
          <p:cNvSpPr>
            <a:spLocks noGrp="1"/>
          </p:cNvSpPr>
          <p:nvPr>
            <p:ph type="dt" sz="quarter" idx="10"/>
          </p:nvPr>
        </p:nvSpPr>
        <p:spPr/>
        <p:txBody>
          <a:bodyPr/>
          <a:lstStyle>
            <a:lvl1pPr>
              <a:defRPr/>
            </a:lvl1pPr>
          </a:lstStyle>
          <a:p>
            <a:fld id="{14C3EC96-E689-4519-BA73-D0E39D46E900}" type="datetime4">
              <a:rPr lang="en-US" smtClean="0"/>
              <a:t>December 30, 2012</a:t>
            </a:fld>
            <a:endParaRPr lang="en-US" dirty="0"/>
          </a:p>
        </p:txBody>
      </p:sp>
      <p:sp>
        <p:nvSpPr>
          <p:cNvPr id="5" name="Slide Number Placeholder 4"/>
          <p:cNvSpPr>
            <a:spLocks noGrp="1"/>
          </p:cNvSpPr>
          <p:nvPr>
            <p:ph type="sldNum" sz="quarter" idx="11"/>
          </p:nvPr>
        </p:nvSpPr>
        <p:spPr/>
        <p:txBody>
          <a:bodyPr/>
          <a:lstStyle>
            <a:lvl1pPr>
              <a:defRPr/>
            </a:lvl1pPr>
          </a:lstStyle>
          <a:p>
            <a:fld id="{9856AF86-4A80-4BC9-B214-6C3ABD17D2CA}" type="slidenum">
              <a:rPr lang="en-US"/>
              <a:pPr/>
              <a:t>‹#›</a:t>
            </a:fld>
            <a:endParaRPr lang="en-US"/>
          </a:p>
        </p:txBody>
      </p:sp>
    </p:spTree>
    <p:extLst>
      <p:ext uri="{BB962C8B-B14F-4D97-AF65-F5344CB8AC3E}">
        <p14:creationId xmlns:p14="http://schemas.microsoft.com/office/powerpoint/2010/main" val="24963776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quarter" idx="10"/>
          </p:nvPr>
        </p:nvSpPr>
        <p:spPr/>
        <p:txBody>
          <a:bodyPr/>
          <a:lstStyle>
            <a:lvl1pPr>
              <a:defRPr/>
            </a:lvl1pPr>
          </a:lstStyle>
          <a:p>
            <a:fld id="{49F53688-E531-4E74-9E96-0EA3E35379A1}" type="datetime4">
              <a:rPr lang="en-US" smtClean="0"/>
              <a:t>December 30, 2012</a:t>
            </a:fld>
            <a:endParaRPr lang="en-US"/>
          </a:p>
        </p:txBody>
      </p:sp>
      <p:sp>
        <p:nvSpPr>
          <p:cNvPr id="6" name="Slide Number Placeholder 5"/>
          <p:cNvSpPr>
            <a:spLocks noGrp="1"/>
          </p:cNvSpPr>
          <p:nvPr>
            <p:ph type="sldNum" sz="quarter" idx="11"/>
          </p:nvPr>
        </p:nvSpPr>
        <p:spPr/>
        <p:txBody>
          <a:bodyPr/>
          <a:lstStyle>
            <a:lvl1pPr>
              <a:defRPr/>
            </a:lvl1pPr>
          </a:lstStyle>
          <a:p>
            <a:fld id="{4C4BB53A-E112-4B03-AC5A-1648FD45A5CD}" type="slidenum">
              <a:rPr lang="en-US"/>
              <a:pPr/>
              <a:t>‹#›</a:t>
            </a:fld>
            <a:endParaRPr lang="en-US"/>
          </a:p>
        </p:txBody>
      </p:sp>
    </p:spTree>
    <p:extLst>
      <p:ext uri="{BB962C8B-B14F-4D97-AF65-F5344CB8AC3E}">
        <p14:creationId xmlns:p14="http://schemas.microsoft.com/office/powerpoint/2010/main" val="9909998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quarter" idx="10"/>
          </p:nvPr>
        </p:nvSpPr>
        <p:spPr/>
        <p:txBody>
          <a:bodyPr/>
          <a:lstStyle>
            <a:lvl1pPr>
              <a:defRPr/>
            </a:lvl1pPr>
          </a:lstStyle>
          <a:p>
            <a:fld id="{ECAF6A81-5A61-4B54-85B8-3696CCAD41A0}" type="datetime4">
              <a:rPr lang="en-US" smtClean="0"/>
              <a:t>December 30, 2012</a:t>
            </a:fld>
            <a:endParaRPr lang="en-US"/>
          </a:p>
        </p:txBody>
      </p:sp>
      <p:sp>
        <p:nvSpPr>
          <p:cNvPr id="8" name="Slide Number Placeholder 7"/>
          <p:cNvSpPr>
            <a:spLocks noGrp="1"/>
          </p:cNvSpPr>
          <p:nvPr>
            <p:ph type="sldNum" sz="quarter" idx="11"/>
          </p:nvPr>
        </p:nvSpPr>
        <p:spPr/>
        <p:txBody>
          <a:bodyPr/>
          <a:lstStyle>
            <a:lvl1pPr>
              <a:defRPr/>
            </a:lvl1pPr>
          </a:lstStyle>
          <a:p>
            <a:fld id="{FB6F1737-76A0-4AE4-BB88-9AE1D65C02B3}" type="slidenum">
              <a:rPr lang="en-US"/>
              <a:pPr/>
              <a:t>‹#›</a:t>
            </a:fld>
            <a:endParaRPr lang="en-US"/>
          </a:p>
        </p:txBody>
      </p:sp>
    </p:spTree>
    <p:extLst>
      <p:ext uri="{BB962C8B-B14F-4D97-AF65-F5344CB8AC3E}">
        <p14:creationId xmlns:p14="http://schemas.microsoft.com/office/powerpoint/2010/main" val="23145680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quarter" idx="10"/>
          </p:nvPr>
        </p:nvSpPr>
        <p:spPr/>
        <p:txBody>
          <a:bodyPr/>
          <a:lstStyle>
            <a:lvl1pPr>
              <a:defRPr/>
            </a:lvl1pPr>
          </a:lstStyle>
          <a:p>
            <a:fld id="{DBA181EE-E4CD-4D81-9FC8-F53E5F1D7998}" type="datetime4">
              <a:rPr lang="en-US" smtClean="0"/>
              <a:t>December 30, 2012</a:t>
            </a:fld>
            <a:endParaRPr lang="en-US"/>
          </a:p>
        </p:txBody>
      </p:sp>
      <p:sp>
        <p:nvSpPr>
          <p:cNvPr id="4" name="Slide Number Placeholder 3"/>
          <p:cNvSpPr>
            <a:spLocks noGrp="1"/>
          </p:cNvSpPr>
          <p:nvPr>
            <p:ph type="sldNum" sz="quarter" idx="11"/>
          </p:nvPr>
        </p:nvSpPr>
        <p:spPr/>
        <p:txBody>
          <a:bodyPr/>
          <a:lstStyle>
            <a:lvl1pPr>
              <a:defRPr/>
            </a:lvl1pPr>
          </a:lstStyle>
          <a:p>
            <a:fld id="{0FCCEEC4-63EA-42F5-B578-96C217FA7F94}" type="slidenum">
              <a:rPr lang="en-US"/>
              <a:pPr/>
              <a:t>‹#›</a:t>
            </a:fld>
            <a:endParaRPr lang="en-US"/>
          </a:p>
        </p:txBody>
      </p:sp>
    </p:spTree>
    <p:extLst>
      <p:ext uri="{BB962C8B-B14F-4D97-AF65-F5344CB8AC3E}">
        <p14:creationId xmlns:p14="http://schemas.microsoft.com/office/powerpoint/2010/main" val="9052867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lvl1pPr>
              <a:defRPr/>
            </a:lvl1pPr>
          </a:lstStyle>
          <a:p>
            <a:fld id="{823F8337-2D74-4485-B47E-9B27AA0A3A5C}" type="datetime4">
              <a:rPr lang="en-US" smtClean="0"/>
              <a:t>December 30, 2012</a:t>
            </a:fld>
            <a:endParaRPr lang="en-US"/>
          </a:p>
        </p:txBody>
      </p:sp>
      <p:sp>
        <p:nvSpPr>
          <p:cNvPr id="3" name="Slide Number Placeholder 2"/>
          <p:cNvSpPr>
            <a:spLocks noGrp="1"/>
          </p:cNvSpPr>
          <p:nvPr>
            <p:ph type="sldNum" sz="quarter" idx="11"/>
          </p:nvPr>
        </p:nvSpPr>
        <p:spPr/>
        <p:txBody>
          <a:bodyPr/>
          <a:lstStyle>
            <a:lvl1pPr>
              <a:defRPr/>
            </a:lvl1pPr>
          </a:lstStyle>
          <a:p>
            <a:fld id="{5A7F5ACF-F23E-4D05-9877-46626B4F9B46}" type="slidenum">
              <a:rPr lang="en-US"/>
              <a:pPr/>
              <a:t>‹#›</a:t>
            </a:fld>
            <a:endParaRPr lang="en-US"/>
          </a:p>
        </p:txBody>
      </p:sp>
    </p:spTree>
    <p:extLst>
      <p:ext uri="{BB962C8B-B14F-4D97-AF65-F5344CB8AC3E}">
        <p14:creationId xmlns:p14="http://schemas.microsoft.com/office/powerpoint/2010/main" val="31517524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quarter" idx="10"/>
          </p:nvPr>
        </p:nvSpPr>
        <p:spPr/>
        <p:txBody>
          <a:bodyPr/>
          <a:lstStyle>
            <a:lvl1pPr>
              <a:defRPr/>
            </a:lvl1pPr>
          </a:lstStyle>
          <a:p>
            <a:fld id="{3328FA13-25A1-477E-A446-EC6CFCE5B12D}" type="datetime4">
              <a:rPr lang="en-US" smtClean="0"/>
              <a:t>December 30, 2012</a:t>
            </a:fld>
            <a:endParaRPr lang="en-US"/>
          </a:p>
        </p:txBody>
      </p:sp>
      <p:sp>
        <p:nvSpPr>
          <p:cNvPr id="6" name="Slide Number Placeholder 5"/>
          <p:cNvSpPr>
            <a:spLocks noGrp="1"/>
          </p:cNvSpPr>
          <p:nvPr>
            <p:ph type="sldNum" sz="quarter" idx="11"/>
          </p:nvPr>
        </p:nvSpPr>
        <p:spPr/>
        <p:txBody>
          <a:bodyPr/>
          <a:lstStyle>
            <a:lvl1pPr>
              <a:defRPr/>
            </a:lvl1pPr>
          </a:lstStyle>
          <a:p>
            <a:fld id="{DA76AD1E-3B3B-4AE6-93BC-D9B055FE6862}" type="slidenum">
              <a:rPr lang="en-US"/>
              <a:pPr/>
              <a:t>‹#›</a:t>
            </a:fld>
            <a:endParaRPr lang="en-US"/>
          </a:p>
        </p:txBody>
      </p:sp>
    </p:spTree>
    <p:extLst>
      <p:ext uri="{BB962C8B-B14F-4D97-AF65-F5344CB8AC3E}">
        <p14:creationId xmlns:p14="http://schemas.microsoft.com/office/powerpoint/2010/main" val="11436625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quarter" idx="10"/>
          </p:nvPr>
        </p:nvSpPr>
        <p:spPr/>
        <p:txBody>
          <a:bodyPr/>
          <a:lstStyle>
            <a:lvl1pPr>
              <a:defRPr/>
            </a:lvl1pPr>
          </a:lstStyle>
          <a:p>
            <a:fld id="{AE34FBBD-F770-42FB-A596-963FC21F79A0}" type="datetime4">
              <a:rPr lang="en-US" smtClean="0"/>
              <a:t>December 30, 2012</a:t>
            </a:fld>
            <a:endParaRPr lang="en-US"/>
          </a:p>
        </p:txBody>
      </p:sp>
      <p:sp>
        <p:nvSpPr>
          <p:cNvPr id="6" name="Slide Number Placeholder 5"/>
          <p:cNvSpPr>
            <a:spLocks noGrp="1"/>
          </p:cNvSpPr>
          <p:nvPr>
            <p:ph type="sldNum" sz="quarter" idx="11"/>
          </p:nvPr>
        </p:nvSpPr>
        <p:spPr/>
        <p:txBody>
          <a:bodyPr/>
          <a:lstStyle>
            <a:lvl1pPr>
              <a:defRPr/>
            </a:lvl1pPr>
          </a:lstStyle>
          <a:p>
            <a:fld id="{E0C55BB5-DC1B-4977-A659-88D0AEAB875D}" type="slidenum">
              <a:rPr lang="en-US"/>
              <a:pPr/>
              <a:t>‹#›</a:t>
            </a:fld>
            <a:endParaRPr lang="en-US"/>
          </a:p>
        </p:txBody>
      </p:sp>
    </p:spTree>
    <p:extLst>
      <p:ext uri="{BB962C8B-B14F-4D97-AF65-F5344CB8AC3E}">
        <p14:creationId xmlns:p14="http://schemas.microsoft.com/office/powerpoint/2010/main" val="2496194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6699"/>
        </a:solidFill>
        <a:effectLst/>
      </p:bgPr>
    </p:bg>
    <p:spTree>
      <p:nvGrpSpPr>
        <p:cNvPr id="1" name=""/>
        <p:cNvGrpSpPr/>
        <p:nvPr/>
      </p:nvGrpSpPr>
      <p:grpSpPr>
        <a:xfrm>
          <a:off x="0" y="0"/>
          <a:ext cx="0" cy="0"/>
          <a:chOff x="0" y="0"/>
          <a:chExt cx="0" cy="0"/>
        </a:xfrm>
      </p:grpSpPr>
      <p:pic>
        <p:nvPicPr>
          <p:cNvPr id="292881" name="Picture 1041" descr="Banner-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extLst>
            <a:ext uri="{909E8E84-426E-40DD-AFC4-6F175D3DCCD1}">
              <a14:hiddenFill xmlns:a14="http://schemas.microsoft.com/office/drawing/2010/main">
                <a:solidFill>
                  <a:srgbClr val="FFFFFF"/>
                </a:solidFill>
              </a14:hiddenFill>
            </a:ext>
          </a:extLst>
        </p:spPr>
      </p:pic>
      <p:sp>
        <p:nvSpPr>
          <p:cNvPr id="292877" name="Line 1037"/>
          <p:cNvSpPr>
            <a:spLocks noChangeShapeType="1"/>
          </p:cNvSpPr>
          <p:nvPr userDrawn="1"/>
        </p:nvSpPr>
        <p:spPr bwMode="auto">
          <a:xfrm>
            <a:off x="0" y="912813"/>
            <a:ext cx="9144000" cy="0"/>
          </a:xfrm>
          <a:prstGeom prst="line">
            <a:avLst/>
          </a:prstGeom>
          <a:noFill/>
          <a:ln w="381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70" name="Rectangle 1030"/>
          <p:cNvSpPr>
            <a:spLocks noGrp="1" noChangeArrowheads="1"/>
          </p:cNvSpPr>
          <p:nvPr>
            <p:ph type="body" idx="1"/>
          </p:nvPr>
        </p:nvSpPr>
        <p:spPr bwMode="auto">
          <a:xfrm>
            <a:off x="685800" y="1371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2872" name="Rectangle 1032"/>
          <p:cNvSpPr>
            <a:spLocks noGrp="1" noChangeArrowheads="1"/>
          </p:cNvSpPr>
          <p:nvPr>
            <p:ph type="dt" sz="quarter" idx="2"/>
          </p:nvPr>
        </p:nvSpPr>
        <p:spPr bwMode="auto">
          <a:xfrm>
            <a:off x="228600" y="63579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buClrTx/>
              <a:buSzTx/>
              <a:buFontTx/>
              <a:buNone/>
              <a:defRPr sz="1400">
                <a:effectLst/>
                <a:latin typeface="Times New Roman" pitchFamily="18" charset="0"/>
              </a:defRPr>
            </a:lvl1pPr>
          </a:lstStyle>
          <a:p>
            <a:fld id="{AA9CE8F0-1335-4585-ACA3-C52D35EEAC01}" type="datetime4">
              <a:rPr lang="en-US" smtClean="0"/>
              <a:t>December 30, 2012</a:t>
            </a:fld>
            <a:endParaRPr lang="en-US" dirty="0"/>
          </a:p>
        </p:txBody>
      </p:sp>
      <p:sp>
        <p:nvSpPr>
          <p:cNvPr id="292874" name="Rectangle 1034"/>
          <p:cNvSpPr>
            <a:spLocks noGrp="1" noChangeArrowheads="1"/>
          </p:cNvSpPr>
          <p:nvPr>
            <p:ph type="sldNum" sz="quarter" idx="4"/>
          </p:nvPr>
        </p:nvSpPr>
        <p:spPr bwMode="auto">
          <a:xfrm>
            <a:off x="7626350" y="63373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buClrTx/>
              <a:buSzTx/>
              <a:buFontTx/>
              <a:buNone/>
              <a:defRPr sz="1600" b="1">
                <a:effectLst/>
                <a:latin typeface="Times New Roman" pitchFamily="18" charset="0"/>
              </a:defRPr>
            </a:lvl1pPr>
          </a:lstStyle>
          <a:p>
            <a:fld id="{668D8D36-530F-4B90-A512-F4D5C0719C85}" type="slidenum">
              <a:rPr lang="en-US"/>
              <a:pPr/>
              <a:t>‹#›</a:t>
            </a:fld>
            <a:endParaRPr lang="en-US"/>
          </a:p>
        </p:txBody>
      </p:sp>
      <p:pic>
        <p:nvPicPr>
          <p:cNvPr id="292878" name="Picture 1038" descr="tagline"/>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2590800" y="6429375"/>
            <a:ext cx="3962400" cy="349250"/>
          </a:xfrm>
          <a:prstGeom prst="rect">
            <a:avLst/>
          </a:prstGeom>
          <a:noFill/>
          <a:extLst>
            <a:ext uri="{909E8E84-426E-40DD-AFC4-6F175D3DCCD1}">
              <a14:hiddenFill xmlns:a14="http://schemas.microsoft.com/office/drawing/2010/main">
                <a:solidFill>
                  <a:srgbClr val="FFFFFF"/>
                </a:solidFill>
              </a14:hiddenFill>
            </a:ext>
          </a:extLst>
        </p:spPr>
      </p:pic>
      <p:sp>
        <p:nvSpPr>
          <p:cNvPr id="292869" name="Rectangle 1029"/>
          <p:cNvSpPr>
            <a:spLocks noGrp="1" noChangeArrowheads="1"/>
          </p:cNvSpPr>
          <p:nvPr>
            <p:ph type="title"/>
          </p:nvPr>
        </p:nvSpPr>
        <p:spPr bwMode="auto">
          <a:xfrm>
            <a:off x="685800" y="38100"/>
            <a:ext cx="7772400" cy="8636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652"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iming>
    <p:tnLst>
      <p:par>
        <p:cTn id="1" dur="indefinite" restart="never" nodeType="tmRoot"/>
      </p:par>
    </p:tnLst>
  </p:timing>
  <p:hf hdr="0" ftr="0"/>
  <p:txStyles>
    <p:titleStyle>
      <a:lvl1pPr algn="ctr" rtl="0" fontAlgn="base">
        <a:spcBef>
          <a:spcPct val="0"/>
        </a:spcBef>
        <a:spcAft>
          <a:spcPct val="0"/>
        </a:spcAft>
        <a:defRPr sz="4400">
          <a:solidFill>
            <a:schemeClr val="bg2"/>
          </a:solidFill>
          <a:latin typeface="+mj-lt"/>
          <a:ea typeface="+mj-ea"/>
          <a:cs typeface="+mj-cs"/>
        </a:defRPr>
      </a:lvl1pPr>
      <a:lvl2pPr algn="ctr" rtl="0" fontAlgn="base">
        <a:spcBef>
          <a:spcPct val="0"/>
        </a:spcBef>
        <a:spcAft>
          <a:spcPct val="0"/>
        </a:spcAft>
        <a:defRPr sz="4400">
          <a:solidFill>
            <a:schemeClr val="bg2"/>
          </a:solidFill>
          <a:latin typeface="Arial" pitchFamily="34" charset="0"/>
        </a:defRPr>
      </a:lvl2pPr>
      <a:lvl3pPr algn="ctr" rtl="0" fontAlgn="base">
        <a:spcBef>
          <a:spcPct val="0"/>
        </a:spcBef>
        <a:spcAft>
          <a:spcPct val="0"/>
        </a:spcAft>
        <a:defRPr sz="4400">
          <a:solidFill>
            <a:schemeClr val="bg2"/>
          </a:solidFill>
          <a:latin typeface="Arial" pitchFamily="34" charset="0"/>
        </a:defRPr>
      </a:lvl3pPr>
      <a:lvl4pPr algn="ctr" rtl="0" fontAlgn="base">
        <a:spcBef>
          <a:spcPct val="0"/>
        </a:spcBef>
        <a:spcAft>
          <a:spcPct val="0"/>
        </a:spcAft>
        <a:defRPr sz="4400">
          <a:solidFill>
            <a:schemeClr val="bg2"/>
          </a:solidFill>
          <a:latin typeface="Arial" pitchFamily="34" charset="0"/>
        </a:defRPr>
      </a:lvl4pPr>
      <a:lvl5pPr algn="ctr" rtl="0" fontAlgn="base">
        <a:spcBef>
          <a:spcPct val="0"/>
        </a:spcBef>
        <a:spcAft>
          <a:spcPct val="0"/>
        </a:spcAft>
        <a:defRPr sz="4400">
          <a:solidFill>
            <a:schemeClr val="bg2"/>
          </a:solidFill>
          <a:latin typeface="Arial" pitchFamily="34" charset="0"/>
        </a:defRPr>
      </a:lvl5pPr>
      <a:lvl6pPr marL="457200" algn="ctr" rtl="0" fontAlgn="base">
        <a:spcBef>
          <a:spcPct val="0"/>
        </a:spcBef>
        <a:spcAft>
          <a:spcPct val="0"/>
        </a:spcAft>
        <a:defRPr sz="4400">
          <a:solidFill>
            <a:schemeClr val="bg2"/>
          </a:solidFill>
          <a:latin typeface="Arial" pitchFamily="34" charset="0"/>
        </a:defRPr>
      </a:lvl6pPr>
      <a:lvl7pPr marL="914400" algn="ctr" rtl="0" fontAlgn="base">
        <a:spcBef>
          <a:spcPct val="0"/>
        </a:spcBef>
        <a:spcAft>
          <a:spcPct val="0"/>
        </a:spcAft>
        <a:defRPr sz="4400">
          <a:solidFill>
            <a:schemeClr val="bg2"/>
          </a:solidFill>
          <a:latin typeface="Arial" pitchFamily="34" charset="0"/>
        </a:defRPr>
      </a:lvl7pPr>
      <a:lvl8pPr marL="1371600" algn="ctr" rtl="0" fontAlgn="base">
        <a:spcBef>
          <a:spcPct val="0"/>
        </a:spcBef>
        <a:spcAft>
          <a:spcPct val="0"/>
        </a:spcAft>
        <a:defRPr sz="4400">
          <a:solidFill>
            <a:schemeClr val="bg2"/>
          </a:solidFill>
          <a:latin typeface="Arial" pitchFamily="34" charset="0"/>
        </a:defRPr>
      </a:lvl8pPr>
      <a:lvl9pPr marL="1828800" algn="ctr" rtl="0" fontAlgn="base">
        <a:spcBef>
          <a:spcPct val="0"/>
        </a:spcBef>
        <a:spcAft>
          <a:spcPct val="0"/>
        </a:spcAft>
        <a:defRPr sz="4400">
          <a:solidFill>
            <a:schemeClr val="bg2"/>
          </a:solidFill>
          <a:latin typeface="Arial" pitchFamily="34" charset="0"/>
        </a:defRPr>
      </a:lvl9pPr>
    </p:titleStyle>
    <p:bodyStyle>
      <a:lvl1pPr marL="342900" indent="-342900" algn="l" rtl="0" fontAlgn="base">
        <a:spcBef>
          <a:spcPct val="20000"/>
        </a:spcBef>
        <a:spcAft>
          <a:spcPct val="20000"/>
        </a:spcAft>
        <a:buClr>
          <a:schemeClr val="accent1"/>
        </a:buClr>
        <a:buSzPct val="80000"/>
        <a:buFont typeface="Wingdings" pitchFamily="2" charset="2"/>
        <a:buBlip>
          <a:blip r:embed="rId16"/>
        </a:buBlip>
        <a:defRPr sz="2800" b="1">
          <a:solidFill>
            <a:schemeClr val="tx1"/>
          </a:solidFill>
          <a:latin typeface="+mn-lt"/>
          <a:ea typeface="+mn-ea"/>
          <a:cs typeface="+mn-cs"/>
        </a:defRPr>
      </a:lvl1pPr>
      <a:lvl2pPr marL="742950" indent="-285750" algn="l" rtl="0" fontAlgn="base">
        <a:spcBef>
          <a:spcPct val="20000"/>
        </a:spcBef>
        <a:spcAft>
          <a:spcPct val="0"/>
        </a:spcAft>
        <a:buClr>
          <a:srgbClr val="FF0066"/>
        </a:buClr>
        <a:buSzPct val="90000"/>
        <a:buFont typeface="Wingdings" pitchFamily="2" charset="2"/>
        <a:buChar char="Ø"/>
        <a:defRPr sz="2400">
          <a:solidFill>
            <a:schemeClr val="tx1"/>
          </a:solidFill>
          <a:latin typeface="+mn-lt"/>
        </a:defRPr>
      </a:lvl2pPr>
      <a:lvl3pPr marL="1143000" indent="-228600" algn="l" rtl="0" fontAlgn="base">
        <a:spcBef>
          <a:spcPct val="20000"/>
        </a:spcBef>
        <a:spcAft>
          <a:spcPct val="0"/>
        </a:spcAft>
        <a:buClr>
          <a:srgbClr val="FF0066"/>
        </a:buClr>
        <a:buSzPct val="60000"/>
        <a:buChar char="•"/>
        <a:defRPr sz="2000">
          <a:solidFill>
            <a:schemeClr val="tx1"/>
          </a:solidFill>
          <a:latin typeface="+mn-lt"/>
        </a:defRPr>
      </a:lvl3pPr>
      <a:lvl4pPr marL="1600200" indent="-228600" algn="l" rtl="0" fontAlgn="base">
        <a:spcBef>
          <a:spcPct val="20000"/>
        </a:spcBef>
        <a:spcAft>
          <a:spcPct val="0"/>
        </a:spcAft>
        <a:buClr>
          <a:schemeClr val="tx1"/>
        </a:buClr>
        <a:buChar char="–"/>
        <a:defRPr>
          <a:solidFill>
            <a:schemeClr val="tx1"/>
          </a:solidFill>
          <a:latin typeface="+mn-lt"/>
        </a:defRPr>
      </a:lvl4pPr>
      <a:lvl5pPr marL="2057400" indent="-228600" algn="l" rtl="0" fontAlgn="base">
        <a:spcBef>
          <a:spcPct val="20000"/>
        </a:spcBef>
        <a:spcAft>
          <a:spcPct val="0"/>
        </a:spcAft>
        <a:buClr>
          <a:schemeClr val="accent1"/>
        </a:buClr>
        <a:buChar char="•"/>
        <a:defRPr sz="1600">
          <a:solidFill>
            <a:schemeClr val="tx1"/>
          </a:solidFill>
          <a:latin typeface="+mn-lt"/>
        </a:defRPr>
      </a:lvl5pPr>
      <a:lvl6pPr marL="2514600" indent="-228600" algn="l" rtl="0" fontAlgn="base">
        <a:spcBef>
          <a:spcPct val="20000"/>
        </a:spcBef>
        <a:spcAft>
          <a:spcPct val="0"/>
        </a:spcAft>
        <a:buClr>
          <a:schemeClr val="accent1"/>
        </a:buClr>
        <a:buChar char="•"/>
        <a:defRPr sz="1600">
          <a:solidFill>
            <a:schemeClr val="tx1"/>
          </a:solidFill>
          <a:latin typeface="+mn-lt"/>
        </a:defRPr>
      </a:lvl6pPr>
      <a:lvl7pPr marL="2971800" indent="-228600" algn="l" rtl="0" fontAlgn="base">
        <a:spcBef>
          <a:spcPct val="20000"/>
        </a:spcBef>
        <a:spcAft>
          <a:spcPct val="0"/>
        </a:spcAft>
        <a:buClr>
          <a:schemeClr val="accent1"/>
        </a:buClr>
        <a:buChar char="•"/>
        <a:defRPr sz="1600">
          <a:solidFill>
            <a:schemeClr val="tx1"/>
          </a:solidFill>
          <a:latin typeface="+mn-lt"/>
        </a:defRPr>
      </a:lvl7pPr>
      <a:lvl8pPr marL="3429000" indent="-228600" algn="l" rtl="0" fontAlgn="base">
        <a:spcBef>
          <a:spcPct val="20000"/>
        </a:spcBef>
        <a:spcAft>
          <a:spcPct val="0"/>
        </a:spcAft>
        <a:buClr>
          <a:schemeClr val="accent1"/>
        </a:buClr>
        <a:buChar char="•"/>
        <a:defRPr sz="1600">
          <a:solidFill>
            <a:schemeClr val="tx1"/>
          </a:solidFill>
          <a:latin typeface="+mn-lt"/>
        </a:defRPr>
      </a:lvl8pPr>
      <a:lvl9pPr marL="3886200" indent="-228600" algn="l" rtl="0" fontAlgn="base">
        <a:spcBef>
          <a:spcPct val="20000"/>
        </a:spcBef>
        <a:spcAft>
          <a:spcPct val="0"/>
        </a:spcAft>
        <a:buClr>
          <a:schemeClr val="accent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oleObject" Target="../embeddings/oleObject1.bin"/><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68" Type="http://schemas.openxmlformats.org/officeDocument/2006/relationships/tags" Target="../tags/tag68.xml"/><Relationship Id="rId76" Type="http://schemas.openxmlformats.org/officeDocument/2006/relationships/slideLayout" Target="../slideLayouts/slideLayout2.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image" Target="../media/image9.png"/><Relationship Id="rId5" Type="http://schemas.openxmlformats.org/officeDocument/2006/relationships/tags" Target="../tags/tag5.xml"/><Relationship Id="rId61" Type="http://schemas.openxmlformats.org/officeDocument/2006/relationships/tags" Target="../tags/tag61.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image" Target="../media/image8.wmf"/><Relationship Id="rId81" Type="http://schemas.openxmlformats.org/officeDocument/2006/relationships/image" Target="../media/image11.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notesSlide" Target="../notesSlides/notesSlide13.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image" Target="../media/image10.wmf"/><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www.ihe.net/IT_Infra/committees" TargetMode="External"/><Relationship Id="rId4" Type="http://schemas.openxmlformats.org/officeDocument/2006/relationships/hyperlink" Target="http://www.ihe.net/"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noChangeArrowheads="1"/>
          </p:cNvSpPr>
          <p:nvPr>
            <p:ph type="subTitle" sz="quarter" idx="1"/>
          </p:nvPr>
        </p:nvSpPr>
        <p:spPr/>
        <p:txBody>
          <a:bodyPr lIns="92075" tIns="46038" rIns="92075" bIns="46038" anchor="ctr"/>
          <a:lstStyle>
            <a:lvl1pPr marL="0" indent="0" algn="l" rtl="0" eaLnBrk="0" fontAlgn="base" hangingPunct="0">
              <a:spcBef>
                <a:spcPct val="20000"/>
              </a:spcBef>
              <a:spcAft>
                <a:spcPct val="20000"/>
              </a:spcAft>
              <a:buClr>
                <a:schemeClr val="accent1"/>
              </a:buClr>
              <a:buSzPct val="80000"/>
              <a:buFont typeface="Wingdings" pitchFamily="2" charset="2"/>
              <a:buNone/>
              <a:defRPr sz="2400" b="1">
                <a:solidFill>
                  <a:srgbClr val="FF9900"/>
                </a:solidFill>
                <a:effectLst>
                  <a:outerShdw blurRad="38100" dist="38100" dir="2700000" algn="tl">
                    <a:srgbClr val="000000"/>
                  </a:outerShdw>
                </a:effectLst>
                <a:latin typeface="Arial" charset="0"/>
                <a:ea typeface="+mn-ea"/>
                <a:cs typeface="+mn-cs"/>
              </a:defRPr>
            </a:lvl1pPr>
            <a:lvl2pPr marL="742950" indent="-285750" algn="l" rtl="0" eaLnBrk="0" fontAlgn="base" hangingPunct="0">
              <a:spcBef>
                <a:spcPct val="20000"/>
              </a:spcBef>
              <a:spcAft>
                <a:spcPct val="0"/>
              </a:spcAft>
              <a:buClr>
                <a:srgbClr val="FF0066"/>
              </a:buClr>
              <a:buSzPct val="90000"/>
              <a:buFont typeface="Wingdings" pitchFamily="2" charset="2"/>
              <a:buChar char="Ø"/>
              <a:defRPr sz="2400">
                <a:solidFill>
                  <a:schemeClr val="tx1"/>
                </a:solidFill>
                <a:effectLst>
                  <a:outerShdw blurRad="38100" dist="38100" dir="2700000" algn="tl">
                    <a:srgbClr val="000000"/>
                  </a:outerShdw>
                </a:effectLst>
                <a:latin typeface="Arial" charset="0"/>
              </a:defRPr>
            </a:lvl2pPr>
            <a:lvl3pPr marL="1143000" indent="-228600" algn="l" rtl="0" eaLnBrk="0" fontAlgn="base" hangingPunct="0">
              <a:spcBef>
                <a:spcPct val="20000"/>
              </a:spcBef>
              <a:spcAft>
                <a:spcPct val="0"/>
              </a:spcAft>
              <a:buClr>
                <a:srgbClr val="FF0066"/>
              </a:buClr>
              <a:buSzPct val="60000"/>
              <a:buChar char="•"/>
              <a:defRPr sz="2000">
                <a:solidFill>
                  <a:schemeClr val="tx1"/>
                </a:solidFill>
                <a:effectLst>
                  <a:outerShdw blurRad="38100" dist="38100" dir="2700000" algn="tl">
                    <a:srgbClr val="000000"/>
                  </a:outerShdw>
                </a:effectLst>
                <a:latin typeface="Arial" charset="0"/>
              </a:defRPr>
            </a:lvl3pPr>
            <a:lvl4pPr marL="1600200" indent="-228600" algn="l" rtl="0" eaLnBrk="0" fontAlgn="base" hangingPunct="0">
              <a:spcBef>
                <a:spcPct val="20000"/>
              </a:spcBef>
              <a:spcAft>
                <a:spcPct val="0"/>
              </a:spcAft>
              <a:buClr>
                <a:schemeClr val="tx1"/>
              </a:buClr>
              <a:buChar char="–"/>
              <a:defRPr>
                <a:solidFill>
                  <a:schemeClr val="tx1"/>
                </a:solidFill>
                <a:effectLst>
                  <a:outerShdw blurRad="38100" dist="38100" dir="2700000" algn="tl">
                    <a:srgbClr val="000000"/>
                  </a:outerShdw>
                </a:effectLst>
                <a:latin typeface="Arial" charset="0"/>
              </a:defRPr>
            </a:lvl4pPr>
            <a:lvl5pPr marL="2057400" indent="-228600" algn="l" rtl="0" eaLnBrk="0" fontAlgn="base" hangingPunct="0">
              <a:spcBef>
                <a:spcPct val="20000"/>
              </a:spcBef>
              <a:spcAft>
                <a:spcPct val="0"/>
              </a:spcAft>
              <a:buClr>
                <a:schemeClr val="accent1"/>
              </a:buClr>
              <a:buChar char="•"/>
              <a:defRPr sz="1600">
                <a:solidFill>
                  <a:schemeClr val="tx1"/>
                </a:solidFill>
                <a:effectLst>
                  <a:outerShdw blurRad="38100" dist="38100" dir="2700000" algn="tl">
                    <a:srgbClr val="000000"/>
                  </a:outerShdw>
                </a:effectLst>
                <a:latin typeface="Arial" charset="0"/>
              </a:defRPr>
            </a:lvl5pPr>
            <a:lvl6pPr marL="2514600" indent="-228600" algn="l" rtl="0" fontAlgn="base">
              <a:spcBef>
                <a:spcPct val="20000"/>
              </a:spcBef>
              <a:spcAft>
                <a:spcPct val="0"/>
              </a:spcAft>
              <a:buClr>
                <a:schemeClr val="accent1"/>
              </a:buClr>
              <a:buChar char="•"/>
              <a:defRPr sz="16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accent1"/>
              </a:buClr>
              <a:buChar char="•"/>
              <a:defRPr sz="16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accent1"/>
              </a:buClr>
              <a:buChar char="•"/>
              <a:defRPr sz="16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accent1"/>
              </a:buClr>
              <a:buChar char="•"/>
              <a:defRPr sz="1600">
                <a:solidFill>
                  <a:schemeClr val="tx1"/>
                </a:solidFill>
                <a:effectLst>
                  <a:outerShdw blurRad="38100" dist="38100" dir="2700000" algn="tl">
                    <a:srgbClr val="000000"/>
                  </a:outerShdw>
                </a:effectLst>
                <a:latin typeface="+mn-lt"/>
              </a:defRPr>
            </a:lvl9pPr>
          </a:lstStyle>
          <a:p>
            <a:pPr eaLnBrk="1" hangingPunct="1">
              <a:defRPr/>
            </a:pPr>
            <a:r>
              <a:rPr lang="en-US" altLang="ja-JP" noProof="0" dirty="0" smtClean="0">
                <a:solidFill>
                  <a:schemeClr val="bg2"/>
                </a:solidFill>
                <a:effectLst/>
                <a:latin typeface="Arial" pitchFamily="34" charset="0"/>
                <a:ea typeface="ＭＳ Ｐゴシック" pitchFamily="34" charset="-128"/>
              </a:rPr>
              <a:t>IHE IT Infrastructure Planning Committee </a:t>
            </a:r>
          </a:p>
          <a:p>
            <a:pPr eaLnBrk="1" hangingPunct="1">
              <a:defRPr/>
            </a:pPr>
            <a:r>
              <a:rPr lang="en-US" altLang="ja-JP" dirty="0" smtClean="0">
                <a:solidFill>
                  <a:schemeClr val="bg2"/>
                </a:solidFill>
                <a:effectLst/>
                <a:latin typeface="Arial" pitchFamily="34" charset="0"/>
                <a:ea typeface="ＭＳ Ｐゴシック" pitchFamily="34" charset="-128"/>
              </a:rPr>
              <a:t>John Moehrke – GE</a:t>
            </a:r>
            <a:r>
              <a:rPr lang="en-US" altLang="ja-JP" dirty="0">
                <a:solidFill>
                  <a:schemeClr val="bg2"/>
                </a:solidFill>
                <a:effectLst/>
                <a:latin typeface="Arial" pitchFamily="34" charset="0"/>
                <a:ea typeface="ＭＳ Ｐゴシック" pitchFamily="34" charset="-128"/>
              </a:rPr>
              <a:t> </a:t>
            </a:r>
            <a:r>
              <a:rPr lang="en-US" altLang="ja-JP" dirty="0" smtClean="0">
                <a:solidFill>
                  <a:schemeClr val="bg2"/>
                </a:solidFill>
                <a:effectLst/>
                <a:latin typeface="Arial" pitchFamily="34" charset="0"/>
                <a:ea typeface="ＭＳ Ｐゴシック" pitchFamily="34" charset="-128"/>
              </a:rPr>
              <a:t>Healthcare</a:t>
            </a:r>
            <a:endParaRPr lang="en-US" altLang="ja-JP" noProof="0" dirty="0" smtClean="0">
              <a:solidFill>
                <a:schemeClr val="bg2"/>
              </a:solidFill>
              <a:effectLst/>
              <a:latin typeface="Arial" pitchFamily="34" charset="0"/>
              <a:ea typeface="ＭＳ Ｐゴシック" pitchFamily="34" charset="-128"/>
            </a:endParaRPr>
          </a:p>
        </p:txBody>
      </p:sp>
      <p:sp>
        <p:nvSpPr>
          <p:cNvPr id="2050" name="Rectangle 2"/>
          <p:cNvSpPr>
            <a:spLocks noGrp="1" noChangeArrowheads="1"/>
          </p:cNvSpPr>
          <p:nvPr>
            <p:ph type="title"/>
          </p:nvPr>
        </p:nvSpPr>
        <p:spPr/>
        <p:txBody>
          <a:bodyPr/>
          <a:lstStyle/>
          <a:p>
            <a:pPr algn="ctr" eaLnBrk="1" hangingPunct="1">
              <a:defRPr/>
            </a:pPr>
            <a:r>
              <a:rPr lang="en-US" sz="4000" b="1" noProof="0" dirty="0" smtClean="0">
                <a:solidFill>
                  <a:schemeClr val="tx1"/>
                </a:solidFill>
              </a:rPr>
              <a:t> Security and Privacy </a:t>
            </a:r>
            <a:br>
              <a:rPr lang="en-US" sz="4000" b="1" noProof="0" dirty="0" smtClean="0">
                <a:solidFill>
                  <a:schemeClr val="tx1"/>
                </a:solidFill>
              </a:rPr>
            </a:br>
            <a:r>
              <a:rPr lang="en-US" sz="4000" b="1" dirty="0" smtClean="0">
                <a:solidFill>
                  <a:schemeClr val="tx1"/>
                </a:solidFill>
              </a:rPr>
              <a:t>Overview</a:t>
            </a:r>
            <a:br>
              <a:rPr lang="en-US" sz="4000" b="1" dirty="0" smtClean="0">
                <a:solidFill>
                  <a:schemeClr val="tx1"/>
                </a:solidFill>
              </a:rPr>
            </a:br>
            <a:r>
              <a:rPr lang="en-US" sz="4000" b="1" dirty="0" smtClean="0">
                <a:solidFill>
                  <a:schemeClr val="tx1"/>
                </a:solidFill>
              </a:rPr>
              <a:t>Part 2</a:t>
            </a:r>
            <a:endParaRPr lang="en-US" sz="4000" b="1" noProof="0" dirty="0" smtClean="0">
              <a:solidFill>
                <a:schemeClr val="tx1"/>
              </a:solidFill>
              <a:effectLst>
                <a:outerShdw blurRad="38100" dist="38100" dir="2700000" algn="tl">
                  <a:srgbClr val="000000"/>
                </a:outerShdw>
              </a:effectLst>
            </a:endParaRPr>
          </a:p>
        </p:txBody>
      </p:sp>
    </p:spTree>
    <p:extLst>
      <p:ext uri="{BB962C8B-B14F-4D97-AF65-F5344CB8AC3E}">
        <p14:creationId xmlns:p14="http://schemas.microsoft.com/office/powerpoint/2010/main" val="2143959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8100"/>
            <a:ext cx="7772400" cy="863600"/>
          </a:xfrm>
        </p:spPr>
        <p:txBody>
          <a:bodyPr/>
          <a:lstStyle/>
          <a:p>
            <a:r>
              <a:rPr lang="en-US" dirty="0" smtClean="0"/>
              <a:t>Problem</a:t>
            </a:r>
            <a:endParaRPr lang="en-US" dirty="0"/>
          </a:p>
        </p:txBody>
      </p:sp>
      <p:sp>
        <p:nvSpPr>
          <p:cNvPr id="5" name="Content Placeholder 4"/>
          <p:cNvSpPr>
            <a:spLocks noGrp="1"/>
          </p:cNvSpPr>
          <p:nvPr>
            <p:ph idx="1"/>
          </p:nvPr>
        </p:nvSpPr>
        <p:spPr>
          <a:xfrm>
            <a:off x="685800" y="990600"/>
            <a:ext cx="8305800" cy="4114800"/>
          </a:xfrm>
        </p:spPr>
        <p:txBody>
          <a:bodyPr/>
          <a:lstStyle/>
          <a:p>
            <a:r>
              <a:rPr lang="en-US" sz="2400" dirty="0" smtClean="0"/>
              <a:t>In a cross-enterprise or cross-community environment how are the Privacy Preferences of the Patient (Consumer) made known and thus enforced?</a:t>
            </a:r>
          </a:p>
          <a:p>
            <a:r>
              <a:rPr lang="en-US" sz="2400" dirty="0" smtClean="0"/>
              <a:t>Consent is given and retracted</a:t>
            </a:r>
          </a:p>
          <a:p>
            <a:r>
              <a:rPr lang="en-US" sz="2400" dirty="0" smtClean="0"/>
              <a:t>Consent in some environments is only for a specific time</a:t>
            </a:r>
          </a:p>
          <a:p>
            <a:r>
              <a:rPr lang="en-US" sz="2400" dirty="0" smtClean="0"/>
              <a:t>There may be many consents relevant to different organizations or situations</a:t>
            </a:r>
          </a:p>
          <a:p>
            <a:r>
              <a:rPr lang="en-US" sz="2400" dirty="0" smtClean="0"/>
              <a:t>Need to support Privacy Policies beyond consent, such as authorizing research access</a:t>
            </a:r>
          </a:p>
          <a:p>
            <a:pPr marL="0" indent="0">
              <a:buNone/>
            </a:pPr>
            <a:r>
              <a:rPr lang="en-US" sz="2400" b="1" dirty="0" smtClean="0"/>
              <a:t/>
            </a:r>
            <a:br>
              <a:rPr lang="en-US" sz="2400" b="1" dirty="0" smtClean="0"/>
            </a:br>
            <a:endParaRPr lang="en-US" sz="2400" b="1" dirty="0"/>
          </a:p>
        </p:txBody>
      </p:sp>
      <p:sp>
        <p:nvSpPr>
          <p:cNvPr id="2" name="TextBox 1"/>
          <p:cNvSpPr txBox="1"/>
          <p:nvPr/>
        </p:nvSpPr>
        <p:spPr>
          <a:xfrm>
            <a:off x="228600" y="5657671"/>
            <a:ext cx="8594019" cy="400110"/>
          </a:xfrm>
          <a:prstGeom prst="rect">
            <a:avLst/>
          </a:prstGeom>
          <a:noFill/>
          <a:ln w="38100">
            <a:solidFill>
              <a:schemeClr val="bg2"/>
            </a:solidFill>
          </a:ln>
        </p:spPr>
        <p:txBody>
          <a:bodyPr wrap="none" rtlCol="0">
            <a:spAutoFit/>
          </a:bodyPr>
          <a:lstStyle/>
          <a:p>
            <a:r>
              <a:rPr lang="en-US" sz="2000" b="1" dirty="0"/>
              <a:t>The BPPC Solution is only BASIC, advanced consents not </a:t>
            </a:r>
            <a:r>
              <a:rPr lang="en-US" sz="2000" b="1" dirty="0" smtClean="0"/>
              <a:t>supported</a:t>
            </a:r>
            <a:endParaRPr lang="en-US" sz="2000" b="1" dirty="0"/>
          </a:p>
        </p:txBody>
      </p:sp>
      <p:sp>
        <p:nvSpPr>
          <p:cNvPr id="3" name="Date Placeholder 2"/>
          <p:cNvSpPr>
            <a:spLocks noGrp="1"/>
          </p:cNvSpPr>
          <p:nvPr>
            <p:ph type="dt" sz="quarter" idx="10"/>
          </p:nvPr>
        </p:nvSpPr>
        <p:spPr/>
        <p:txBody>
          <a:bodyPr/>
          <a:lstStyle/>
          <a:p>
            <a:fld id="{939C67B8-0DDC-4D14-B4FA-0EAB7BE7109F}" type="datetime4">
              <a:rPr lang="en-US" smtClean="0"/>
              <a:t>December 30, 2012</a:t>
            </a:fld>
            <a:endParaRPr lang="en-US"/>
          </a:p>
        </p:txBody>
      </p:sp>
      <p:sp>
        <p:nvSpPr>
          <p:cNvPr id="6" name="Slide Number Placeholder 5"/>
          <p:cNvSpPr>
            <a:spLocks noGrp="1"/>
          </p:cNvSpPr>
          <p:nvPr>
            <p:ph type="sldNum" sz="quarter" idx="11"/>
          </p:nvPr>
        </p:nvSpPr>
        <p:spPr/>
        <p:txBody>
          <a:bodyPr/>
          <a:lstStyle/>
          <a:p>
            <a:fld id="{7F854B47-F7CE-46EA-8C82-7BC8B313431D}" type="slidenum">
              <a:rPr lang="en-US" smtClean="0"/>
              <a:pPr/>
              <a:t>10</a:t>
            </a:fld>
            <a:endParaRPr lang="en-US"/>
          </a:p>
        </p:txBody>
      </p:sp>
    </p:spTree>
    <p:extLst>
      <p:ext uri="{BB962C8B-B14F-4D97-AF65-F5344CB8AC3E}">
        <p14:creationId xmlns:p14="http://schemas.microsoft.com/office/powerpoint/2010/main" val="1477777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685800" y="38100"/>
            <a:ext cx="7772400" cy="800100"/>
          </a:xfrm>
        </p:spPr>
        <p:txBody>
          <a:bodyPr/>
          <a:lstStyle/>
          <a:p>
            <a:pPr eaLnBrk="1" hangingPunct="1">
              <a:defRPr/>
            </a:pPr>
            <a:r>
              <a:rPr lang="en-US" sz="4000" dirty="0" smtClean="0"/>
              <a:t>How does it work? (1 of 3)</a:t>
            </a:r>
            <a:endParaRPr lang="en-US" sz="2800" dirty="0" smtClean="0"/>
          </a:p>
        </p:txBody>
      </p:sp>
      <p:sp>
        <p:nvSpPr>
          <p:cNvPr id="154627" name="Rectangle 3"/>
          <p:cNvSpPr>
            <a:spLocks noGrp="1" noChangeArrowheads="1"/>
          </p:cNvSpPr>
          <p:nvPr>
            <p:ph type="body" idx="1"/>
          </p:nvPr>
        </p:nvSpPr>
        <p:spPr>
          <a:xfrm>
            <a:off x="152400" y="1066800"/>
            <a:ext cx="8305800" cy="5029200"/>
          </a:xfrm>
        </p:spPr>
        <p:txBody>
          <a:bodyPr/>
          <a:lstStyle/>
          <a:p>
            <a:pPr marL="0" indent="0" eaLnBrk="1" hangingPunct="1">
              <a:buNone/>
              <a:defRPr/>
            </a:pPr>
            <a:r>
              <a:rPr lang="en-US" sz="2400" dirty="0" smtClean="0">
                <a:cs typeface="Times New Roman" charset="0"/>
              </a:rPr>
              <a:t>A Patient Privacy Policy Domain (e.g. XDS Affinity Domain)</a:t>
            </a:r>
          </a:p>
          <a:p>
            <a:pPr eaLnBrk="1" hangingPunct="1">
              <a:defRPr/>
            </a:pPr>
            <a:r>
              <a:rPr lang="en-US" sz="2400" dirty="0" smtClean="0">
                <a:cs typeface="Times New Roman" charset="0"/>
              </a:rPr>
              <a:t>Develop “Patient Privacy Policies”, </a:t>
            </a:r>
          </a:p>
          <a:p>
            <a:pPr lvl="1" eaLnBrk="1" hangingPunct="1">
              <a:defRPr/>
            </a:pPr>
            <a:r>
              <a:rPr lang="en-US" sz="2000" dirty="0" smtClean="0">
                <a:cs typeface="Times New Roman" charset="0"/>
              </a:rPr>
              <a:t>E.g. Opt-In, Opt-Out-fully, Opt-Out-Safe, No-Publish</a:t>
            </a:r>
          </a:p>
          <a:p>
            <a:pPr eaLnBrk="1" hangingPunct="1">
              <a:defRPr/>
            </a:pPr>
            <a:r>
              <a:rPr lang="en-US" sz="2400" dirty="0" smtClean="0">
                <a:cs typeface="Times New Roman" charset="0"/>
              </a:rPr>
              <a:t>Assign each “Patient Privacy Policy” a Privacy Domain wide unique identifier – “Patient Privacy Policy Identifier”</a:t>
            </a:r>
          </a:p>
          <a:p>
            <a:pPr eaLnBrk="1" hangingPunct="1">
              <a:defRPr/>
            </a:pPr>
            <a:r>
              <a:rPr lang="en-US" sz="2400" dirty="0" smtClean="0">
                <a:cs typeface="Times New Roman" charset="0"/>
              </a:rPr>
              <a:t>Configure Access Control engines to recognize these “Patient Privacy Policies” with the rules necessary to enforce them</a:t>
            </a:r>
          </a:p>
          <a:p>
            <a:pPr eaLnBrk="1" hangingPunct="1">
              <a:defRPr/>
            </a:pPr>
            <a:r>
              <a:rPr lang="en-US" sz="2400" dirty="0" smtClean="0">
                <a:cs typeface="Times New Roman" charset="0"/>
              </a:rPr>
              <a:t>Define the default rule that is used when no consent is found for a given Patient</a:t>
            </a:r>
            <a:endParaRPr lang="en-US" sz="2400" dirty="0" smtClean="0"/>
          </a:p>
          <a:p>
            <a:pPr lvl="1" eaLnBrk="1" hangingPunct="1">
              <a:defRPr/>
            </a:pPr>
            <a:endParaRPr lang="en-US" sz="2000" dirty="0" smtClean="0"/>
          </a:p>
          <a:p>
            <a:pPr lvl="2" eaLnBrk="1" hangingPunct="1">
              <a:defRPr/>
            </a:pPr>
            <a:endParaRPr lang="en-US" sz="1800" dirty="0" smtClean="0"/>
          </a:p>
        </p:txBody>
      </p:sp>
      <p:sp>
        <p:nvSpPr>
          <p:cNvPr id="2" name="Date Placeholder 1"/>
          <p:cNvSpPr>
            <a:spLocks noGrp="1"/>
          </p:cNvSpPr>
          <p:nvPr>
            <p:ph type="dt" sz="quarter" idx="10"/>
          </p:nvPr>
        </p:nvSpPr>
        <p:spPr/>
        <p:txBody>
          <a:bodyPr/>
          <a:lstStyle/>
          <a:p>
            <a:fld id="{86F1FBF8-25F6-4114-90C7-16FABD1FDB5C}"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11</a:t>
            </a:fld>
            <a:endParaRPr lang="en-US"/>
          </a:p>
        </p:txBody>
      </p:sp>
    </p:spTree>
    <p:extLst>
      <p:ext uri="{BB962C8B-B14F-4D97-AF65-F5344CB8AC3E}">
        <p14:creationId xmlns:p14="http://schemas.microsoft.com/office/powerpoint/2010/main" val="1614044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685800" y="38100"/>
            <a:ext cx="7772400" cy="800100"/>
          </a:xfrm>
        </p:spPr>
        <p:txBody>
          <a:bodyPr/>
          <a:lstStyle/>
          <a:p>
            <a:pPr eaLnBrk="1" hangingPunct="1">
              <a:defRPr/>
            </a:pPr>
            <a:r>
              <a:rPr lang="en-US" sz="4000" dirty="0" smtClean="0"/>
              <a:t>How does it work? (2 of 3)</a:t>
            </a:r>
            <a:endParaRPr lang="en-US" sz="2800" dirty="0" smtClean="0"/>
          </a:p>
        </p:txBody>
      </p:sp>
      <p:sp>
        <p:nvSpPr>
          <p:cNvPr id="154627" name="Rectangle 3"/>
          <p:cNvSpPr>
            <a:spLocks noGrp="1" noChangeArrowheads="1"/>
          </p:cNvSpPr>
          <p:nvPr>
            <p:ph type="body" idx="1"/>
          </p:nvPr>
        </p:nvSpPr>
        <p:spPr>
          <a:xfrm>
            <a:off x="152400" y="818652"/>
            <a:ext cx="8991600" cy="5029200"/>
          </a:xfrm>
        </p:spPr>
        <p:txBody>
          <a:bodyPr/>
          <a:lstStyle/>
          <a:p>
            <a:pPr marL="0" indent="0" eaLnBrk="1" hangingPunct="1">
              <a:buNone/>
              <a:defRPr/>
            </a:pPr>
            <a:r>
              <a:rPr lang="en-US" sz="2400" dirty="0" smtClean="0"/>
              <a:t>Capture a Patient consent</a:t>
            </a:r>
          </a:p>
          <a:p>
            <a:pPr eaLnBrk="1" hangingPunct="1">
              <a:defRPr/>
            </a:pPr>
            <a:r>
              <a:rPr lang="en-US" sz="2400" dirty="0" smtClean="0"/>
              <a:t>Inform the patient  about the available “Patient Privacy Policies” that they can chose from (Acknowledge)</a:t>
            </a:r>
          </a:p>
          <a:p>
            <a:pPr eaLnBrk="1" hangingPunct="1">
              <a:defRPr/>
            </a:pPr>
            <a:r>
              <a:rPr lang="en-US" sz="2400" dirty="0" smtClean="0"/>
              <a:t>A “Patient Privacy Policy Acknowledgement Document” is created identifying that the patient has agreed to the policy or policies  (a type of CDA document)</a:t>
            </a:r>
          </a:p>
          <a:p>
            <a:pPr lvl="1" eaLnBrk="1" hangingPunct="1">
              <a:defRPr/>
            </a:pPr>
            <a:r>
              <a:rPr lang="en-US" sz="2000" dirty="0" smtClean="0"/>
              <a:t>May include a scanned image – such as a scan of the patient ink-on-paper signature on a replica printed version of the same policy</a:t>
            </a:r>
          </a:p>
          <a:p>
            <a:pPr lvl="1" eaLnBrk="1" hangingPunct="1">
              <a:defRPr/>
            </a:pPr>
            <a:r>
              <a:rPr lang="en-US" sz="2000" dirty="0" smtClean="0"/>
              <a:t>May be digitally signed – such as by the clerk witnessing the consent</a:t>
            </a:r>
          </a:p>
          <a:p>
            <a:pPr lvl="1" eaLnBrk="1" hangingPunct="1">
              <a:defRPr/>
            </a:pPr>
            <a:r>
              <a:rPr lang="en-US" sz="2000" dirty="0" smtClean="0"/>
              <a:t>May be time-limited</a:t>
            </a:r>
          </a:p>
          <a:p>
            <a:pPr eaLnBrk="1" hangingPunct="1">
              <a:defRPr/>
            </a:pPr>
            <a:r>
              <a:rPr lang="en-US" sz="2400" dirty="0" smtClean="0"/>
              <a:t>The “Patient Privacy Policy Acknowledgement Document” is made available using same mechanism as is used for clinical documents in that Privacy Domain (e.g., XDS)</a:t>
            </a:r>
          </a:p>
          <a:p>
            <a:pPr lvl="1" eaLnBrk="1" hangingPunct="1">
              <a:defRPr/>
            </a:pPr>
            <a:r>
              <a:rPr lang="en-US" sz="2000" dirty="0" err="1" smtClean="0"/>
              <a:t>eventCodeList</a:t>
            </a:r>
            <a:r>
              <a:rPr lang="en-US" sz="2000" dirty="0" smtClean="0"/>
              <a:t> – holds the  “Patient Privacy Policy Identifiers” </a:t>
            </a:r>
          </a:p>
          <a:p>
            <a:pPr lvl="1" eaLnBrk="1" hangingPunct="1">
              <a:defRPr/>
            </a:pPr>
            <a:endParaRPr lang="en-US" sz="2000" dirty="0" smtClean="0"/>
          </a:p>
          <a:p>
            <a:pPr lvl="2" eaLnBrk="1" hangingPunct="1">
              <a:defRPr/>
            </a:pPr>
            <a:endParaRPr lang="en-US" sz="1800" dirty="0" smtClean="0"/>
          </a:p>
        </p:txBody>
      </p:sp>
      <p:sp>
        <p:nvSpPr>
          <p:cNvPr id="2" name="Date Placeholder 1"/>
          <p:cNvSpPr>
            <a:spLocks noGrp="1"/>
          </p:cNvSpPr>
          <p:nvPr>
            <p:ph type="dt" sz="quarter" idx="10"/>
          </p:nvPr>
        </p:nvSpPr>
        <p:spPr/>
        <p:txBody>
          <a:bodyPr/>
          <a:lstStyle/>
          <a:p>
            <a:fld id="{D5F8A365-26F9-4B25-8F34-624391AFDF41}"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12</a:t>
            </a:fld>
            <a:endParaRPr lang="en-US"/>
          </a:p>
        </p:txBody>
      </p:sp>
    </p:spTree>
    <p:extLst>
      <p:ext uri="{BB962C8B-B14F-4D97-AF65-F5344CB8AC3E}">
        <p14:creationId xmlns:p14="http://schemas.microsoft.com/office/powerpoint/2010/main" val="845467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685800" y="38100"/>
            <a:ext cx="7772400" cy="800100"/>
          </a:xfrm>
        </p:spPr>
        <p:txBody>
          <a:bodyPr/>
          <a:lstStyle/>
          <a:p>
            <a:pPr eaLnBrk="1" hangingPunct="1">
              <a:defRPr/>
            </a:pPr>
            <a:r>
              <a:rPr lang="en-US" sz="4000" dirty="0" smtClean="0"/>
              <a:t>How does it work? (3 of 3)</a:t>
            </a:r>
            <a:endParaRPr lang="en-US" sz="2800" dirty="0" smtClean="0"/>
          </a:p>
        </p:txBody>
      </p:sp>
      <p:sp>
        <p:nvSpPr>
          <p:cNvPr id="154627" name="Rectangle 3"/>
          <p:cNvSpPr>
            <a:spLocks noGrp="1" noChangeArrowheads="1"/>
          </p:cNvSpPr>
          <p:nvPr>
            <p:ph type="body" idx="1"/>
          </p:nvPr>
        </p:nvSpPr>
        <p:spPr>
          <a:xfrm>
            <a:off x="152400" y="1066800"/>
            <a:ext cx="8740176" cy="5029200"/>
          </a:xfrm>
        </p:spPr>
        <p:txBody>
          <a:bodyPr/>
          <a:lstStyle/>
          <a:p>
            <a:pPr marL="0" indent="0" eaLnBrk="1" hangingPunct="1">
              <a:buNone/>
              <a:defRPr/>
            </a:pPr>
            <a:r>
              <a:rPr lang="en-US" sz="2000" dirty="0" smtClean="0"/>
              <a:t>Access Controls enforce consent</a:t>
            </a:r>
          </a:p>
          <a:p>
            <a:pPr eaLnBrk="1" hangingPunct="1">
              <a:defRPr/>
            </a:pPr>
            <a:r>
              <a:rPr lang="en-US" sz="2000" dirty="0" smtClean="0"/>
              <a:t>Assumes Access Control is implemented with sufficient ability to enforce any Patient Privacy Policy allowed by the Patient Privacy Domain</a:t>
            </a:r>
          </a:p>
          <a:p>
            <a:pPr eaLnBrk="1" hangingPunct="1">
              <a:defRPr/>
            </a:pPr>
            <a:r>
              <a:rPr lang="en-US" sz="2000" dirty="0" smtClean="0"/>
              <a:t>Can Leverage any interoperability profile in use: ATNA, EUA, XUA, PWP and metadata (e.g. confidentialityCode)</a:t>
            </a:r>
          </a:p>
          <a:p>
            <a:pPr eaLnBrk="1" hangingPunct="1">
              <a:defRPr/>
            </a:pPr>
            <a:r>
              <a:rPr lang="en-US" sz="2000" dirty="0" smtClean="0"/>
              <a:t>Can Leverage application functionality such as Break-Glass</a:t>
            </a:r>
          </a:p>
          <a:p>
            <a:pPr eaLnBrk="1" hangingPunct="1">
              <a:defRPr/>
            </a:pPr>
            <a:r>
              <a:rPr lang="en-US" sz="2000" dirty="0" smtClean="0"/>
              <a:t>XDS Query on Patient ID for BPPC type documents</a:t>
            </a:r>
          </a:p>
          <a:p>
            <a:pPr lvl="1" eaLnBrk="1" hangingPunct="1">
              <a:defRPr/>
            </a:pPr>
            <a:r>
              <a:rPr lang="en-US" sz="1800" dirty="0" smtClean="0"/>
              <a:t>If zero results returned – use default rule</a:t>
            </a:r>
          </a:p>
          <a:p>
            <a:pPr lvl="1" eaLnBrk="1" hangingPunct="1">
              <a:defRPr/>
            </a:pPr>
            <a:r>
              <a:rPr lang="en-US" sz="1800" dirty="0" smtClean="0"/>
              <a:t>Else for each result returned validate entry </a:t>
            </a:r>
            <a:r>
              <a:rPr lang="en-US" sz="1800" dirty="0" err="1" smtClean="0"/>
              <a:t>startTime</a:t>
            </a:r>
            <a:r>
              <a:rPr lang="en-US" sz="1800" dirty="0" smtClean="0"/>
              <a:t> and </a:t>
            </a:r>
            <a:r>
              <a:rPr lang="en-US" sz="1800" dirty="0" err="1" smtClean="0"/>
              <a:t>stopTime</a:t>
            </a:r>
            <a:r>
              <a:rPr lang="en-US" sz="1800" dirty="0" smtClean="0"/>
              <a:t> (to eliminate expired consents)</a:t>
            </a:r>
          </a:p>
          <a:p>
            <a:pPr lvl="1" eaLnBrk="1" hangingPunct="1">
              <a:defRPr/>
            </a:pPr>
            <a:r>
              <a:rPr lang="en-US" sz="1800" dirty="0" smtClean="0"/>
              <a:t>Use configured logic for remaining using </a:t>
            </a:r>
            <a:r>
              <a:rPr lang="en-US" sz="1800" dirty="0" err="1" smtClean="0"/>
              <a:t>eventCodeList</a:t>
            </a:r>
            <a:r>
              <a:rPr lang="en-US" sz="1800" dirty="0" smtClean="0"/>
              <a:t> as the list of acknowledged “Patient Privacy Policy Identifiers”</a:t>
            </a:r>
          </a:p>
          <a:p>
            <a:pPr lvl="2" eaLnBrk="1" hangingPunct="1">
              <a:defRPr/>
            </a:pPr>
            <a:endParaRPr lang="en-US" sz="1600" dirty="0" smtClean="0"/>
          </a:p>
        </p:txBody>
      </p:sp>
      <p:sp>
        <p:nvSpPr>
          <p:cNvPr id="2" name="Date Placeholder 1"/>
          <p:cNvSpPr>
            <a:spLocks noGrp="1"/>
          </p:cNvSpPr>
          <p:nvPr>
            <p:ph type="dt" sz="quarter" idx="10"/>
          </p:nvPr>
        </p:nvSpPr>
        <p:spPr/>
        <p:txBody>
          <a:bodyPr/>
          <a:lstStyle/>
          <a:p>
            <a:fld id="{7207FCE9-D2F9-425B-90ED-A12678E76EF3}"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13</a:t>
            </a:fld>
            <a:endParaRPr lang="en-US"/>
          </a:p>
        </p:txBody>
      </p:sp>
    </p:spTree>
    <p:extLst>
      <p:ext uri="{BB962C8B-B14F-4D97-AF65-F5344CB8AC3E}">
        <p14:creationId xmlns:p14="http://schemas.microsoft.com/office/powerpoint/2010/main" val="1069796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Grp="1" noChangeArrowheads="1"/>
          </p:cNvSpPr>
          <p:nvPr>
            <p:ph idx="1"/>
          </p:nvPr>
        </p:nvSpPr>
        <p:spPr/>
        <p:txBody>
          <a:bodyPr/>
          <a:lstStyle/>
          <a:p>
            <a:pPr eaLnBrk="1" hangingPunct="1">
              <a:defRPr/>
            </a:pPr>
            <a:r>
              <a:rPr lang="en-US" sz="2400" dirty="0" smtClean="0"/>
              <a:t>Key Properties</a:t>
            </a:r>
          </a:p>
          <a:p>
            <a:pPr lvl="1" eaLnBrk="1" hangingPunct="1">
              <a:defRPr/>
            </a:pPr>
            <a:r>
              <a:rPr lang="en-US" sz="2000" dirty="0" smtClean="0"/>
              <a:t>Support Human Readable Consents</a:t>
            </a:r>
          </a:p>
          <a:p>
            <a:pPr lvl="1" eaLnBrk="1" hangingPunct="1">
              <a:defRPr/>
            </a:pPr>
            <a:r>
              <a:rPr lang="en-US" sz="2000" dirty="0" smtClean="0"/>
              <a:t>Support Machine </a:t>
            </a:r>
            <a:r>
              <a:rPr lang="en-US" sz="2000" dirty="0" err="1" smtClean="0"/>
              <a:t>Processable</a:t>
            </a:r>
            <a:r>
              <a:rPr lang="en-US" sz="2000" dirty="0" smtClean="0"/>
              <a:t> Access Controls</a:t>
            </a:r>
          </a:p>
          <a:p>
            <a:pPr lvl="1" eaLnBrk="1" hangingPunct="1">
              <a:defRPr/>
            </a:pPr>
            <a:r>
              <a:rPr lang="en-US" sz="2000" dirty="0" smtClean="0"/>
              <a:t>Support for standards-based Role-Based Access Control</a:t>
            </a:r>
          </a:p>
          <a:p>
            <a:pPr eaLnBrk="1" hangingPunct="1">
              <a:defRPr/>
            </a:pPr>
            <a:r>
              <a:rPr lang="en-US" sz="2400" dirty="0" smtClean="0"/>
              <a:t>Standards</a:t>
            </a:r>
          </a:p>
          <a:p>
            <a:pPr lvl="1" eaLnBrk="1" hangingPunct="1">
              <a:defRPr/>
            </a:pPr>
            <a:r>
              <a:rPr lang="en-US" sz="2000" dirty="0" smtClean="0"/>
              <a:t>CDA Release 2.0</a:t>
            </a:r>
          </a:p>
          <a:p>
            <a:pPr lvl="1" eaLnBrk="1" hangingPunct="1">
              <a:defRPr/>
            </a:pPr>
            <a:r>
              <a:rPr lang="en-US" sz="2000" dirty="0" smtClean="0"/>
              <a:t>XDS Scanned Documents</a:t>
            </a:r>
          </a:p>
          <a:p>
            <a:pPr lvl="1" eaLnBrk="1" hangingPunct="1">
              <a:defRPr/>
            </a:pPr>
            <a:r>
              <a:rPr lang="en-US" sz="2000" dirty="0" smtClean="0"/>
              <a:t>Document Digital Signature</a:t>
            </a:r>
          </a:p>
          <a:p>
            <a:pPr lvl="1" eaLnBrk="1" hangingPunct="1">
              <a:defRPr/>
            </a:pPr>
            <a:r>
              <a:rPr lang="en-US" sz="2000" dirty="0" smtClean="0"/>
              <a:t>Cross Enterprise Document Sharing (XDS, XDR, and XDM)</a:t>
            </a:r>
          </a:p>
          <a:p>
            <a:pPr lvl="1" eaLnBrk="1" hangingPunct="1">
              <a:defRPr/>
            </a:pPr>
            <a:r>
              <a:rPr lang="en-US" sz="2000" dirty="0" smtClean="0"/>
              <a:t>Cross Community Access (XCA)</a:t>
            </a:r>
          </a:p>
          <a:p>
            <a:pPr eaLnBrk="1" hangingPunct="1">
              <a:buFont typeface="Wingdings" pitchFamily="2" charset="2"/>
              <a:buNone/>
              <a:defRPr/>
            </a:pPr>
            <a:endParaRPr lang="en-US" sz="2400" dirty="0" smtClean="0"/>
          </a:p>
        </p:txBody>
      </p:sp>
      <p:sp>
        <p:nvSpPr>
          <p:cNvPr id="156674" name="Rectangle 2"/>
          <p:cNvSpPr>
            <a:spLocks noGrp="1" noChangeArrowheads="1"/>
          </p:cNvSpPr>
          <p:nvPr>
            <p:ph type="title"/>
          </p:nvPr>
        </p:nvSpPr>
        <p:spPr/>
        <p:txBody>
          <a:bodyPr/>
          <a:lstStyle/>
          <a:p>
            <a:pPr eaLnBrk="1" hangingPunct="1">
              <a:defRPr/>
            </a:pPr>
            <a:r>
              <a:rPr lang="en-US" sz="2800" dirty="0" smtClean="0"/>
              <a:t>Standards and Profiles Used</a:t>
            </a:r>
          </a:p>
        </p:txBody>
      </p:sp>
      <p:sp>
        <p:nvSpPr>
          <p:cNvPr id="2" name="Date Placeholder 1"/>
          <p:cNvSpPr>
            <a:spLocks noGrp="1"/>
          </p:cNvSpPr>
          <p:nvPr>
            <p:ph type="dt" sz="quarter" idx="10"/>
          </p:nvPr>
        </p:nvSpPr>
        <p:spPr/>
        <p:txBody>
          <a:bodyPr/>
          <a:lstStyle/>
          <a:p>
            <a:fld id="{13D7A78D-CFAA-4F7E-B8CF-0D285D3C7B60}"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14</a:t>
            </a:fld>
            <a:endParaRPr lang="en-US"/>
          </a:p>
        </p:txBody>
      </p:sp>
    </p:spTree>
    <p:extLst>
      <p:ext uri="{BB962C8B-B14F-4D97-AF65-F5344CB8AC3E}">
        <p14:creationId xmlns:p14="http://schemas.microsoft.com/office/powerpoint/2010/main" val="305029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p:txBody>
          <a:bodyPr/>
          <a:lstStyle/>
          <a:p>
            <a:r>
              <a:rPr lang="en-US" sz="3200" dirty="0" smtClean="0"/>
              <a:t>Enforcing BPPC OPT-OUT at the HIE </a:t>
            </a:r>
            <a:endParaRPr lang="en-US" sz="3200" dirty="0"/>
          </a:p>
        </p:txBody>
      </p:sp>
      <p:grpSp>
        <p:nvGrpSpPr>
          <p:cNvPr id="2" name="Group 1"/>
          <p:cNvGrpSpPr/>
          <p:nvPr/>
        </p:nvGrpSpPr>
        <p:grpSpPr>
          <a:xfrm>
            <a:off x="411630" y="2072211"/>
            <a:ext cx="1757362" cy="1179512"/>
            <a:chOff x="1839913" y="3624263"/>
            <a:chExt cx="1757362" cy="1179512"/>
          </a:xfrm>
        </p:grpSpPr>
        <p:pic>
          <p:nvPicPr>
            <p:cNvPr id="892986" name="Picture 58" descr="regist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9913" y="3624263"/>
              <a:ext cx="1757362" cy="1179512"/>
            </a:xfrm>
            <a:prstGeom prst="rect">
              <a:avLst/>
            </a:prstGeom>
            <a:noFill/>
            <a:extLst>
              <a:ext uri="{909E8E84-426E-40DD-AFC4-6F175D3DCCD1}">
                <a14:hiddenFill xmlns:a14="http://schemas.microsoft.com/office/drawing/2010/main">
                  <a:solidFill>
                    <a:srgbClr val="FFFFFF"/>
                  </a:solidFill>
                </a14:hiddenFill>
              </a:ext>
            </a:extLst>
          </p:spPr>
        </p:pic>
        <p:sp>
          <p:nvSpPr>
            <p:cNvPr id="892988" name="Rectangle 60"/>
            <p:cNvSpPr>
              <a:spLocks noChangeArrowheads="1"/>
            </p:cNvSpPr>
            <p:nvPr/>
          </p:nvSpPr>
          <p:spPr bwMode="auto">
            <a:xfrm>
              <a:off x="1892300" y="3694113"/>
              <a:ext cx="1638300" cy="403225"/>
            </a:xfrm>
            <a:prstGeom prst="rect">
              <a:avLst/>
            </a:prstGeom>
            <a:solidFill>
              <a:schemeClr val="tx1">
                <a:lumMod val="85000"/>
                <a:alpha val="75000"/>
              </a:schemeClr>
            </a:solidFill>
            <a:ln>
              <a:noFill/>
            </a:ln>
            <a:effectLst/>
          </p:spPr>
          <p:txBody>
            <a:bodyPr wrap="none" tIns="228600" anchor="ctr" anchorCtr="1"/>
            <a:lstStyle/>
            <a:p>
              <a:pPr>
                <a:lnSpc>
                  <a:spcPct val="80000"/>
                </a:lnSpc>
                <a:spcAft>
                  <a:spcPts val="400"/>
                </a:spcAft>
              </a:pPr>
              <a:r>
                <a:rPr lang="en-US" sz="1400" dirty="0">
                  <a:solidFill>
                    <a:srgbClr val="4157AD"/>
                  </a:solidFill>
                </a:rPr>
                <a:t>Document Registry</a:t>
              </a:r>
            </a:p>
          </p:txBody>
        </p:sp>
        <p:sp>
          <p:nvSpPr>
            <p:cNvPr id="892989" name="Rectangle 61"/>
            <p:cNvSpPr>
              <a:spLocks noChangeArrowheads="1"/>
            </p:cNvSpPr>
            <p:nvPr/>
          </p:nvSpPr>
          <p:spPr bwMode="auto">
            <a:xfrm>
              <a:off x="1906588" y="4186238"/>
              <a:ext cx="1638300" cy="546100"/>
            </a:xfrm>
            <a:prstGeom prst="rect">
              <a:avLst/>
            </a:prstGeom>
            <a:solidFill>
              <a:schemeClr val="tx1">
                <a:lumMod val="85000"/>
                <a:alpha val="75000"/>
              </a:schemeClr>
            </a:solidFill>
            <a:ln>
              <a:noFill/>
            </a:ln>
            <a:effectLst/>
          </p:spPr>
          <p:txBody>
            <a:bodyPr wrap="none" tIns="228600" anchor="ctr" anchorCtr="1"/>
            <a:lstStyle/>
            <a:p>
              <a:pPr>
                <a:lnSpc>
                  <a:spcPct val="80000"/>
                </a:lnSpc>
                <a:spcAft>
                  <a:spcPts val="400"/>
                </a:spcAft>
              </a:pPr>
              <a:r>
                <a:rPr lang="en-US" sz="1400" dirty="0">
                  <a:solidFill>
                    <a:srgbClr val="4157AD"/>
                  </a:solidFill>
                </a:rPr>
                <a:t>Document </a:t>
              </a:r>
            </a:p>
            <a:p>
              <a:pPr>
                <a:lnSpc>
                  <a:spcPct val="80000"/>
                </a:lnSpc>
                <a:spcAft>
                  <a:spcPts val="400"/>
                </a:spcAft>
              </a:pPr>
              <a:r>
                <a:rPr lang="en-US" sz="1400" dirty="0">
                  <a:solidFill>
                    <a:srgbClr val="4157AD"/>
                  </a:solidFill>
                </a:rPr>
                <a:t>Repository</a:t>
              </a:r>
            </a:p>
          </p:txBody>
        </p:sp>
      </p:grpSp>
      <p:sp>
        <p:nvSpPr>
          <p:cNvPr id="892990" name="Text Box 62"/>
          <p:cNvSpPr txBox="1">
            <a:spLocks noChangeArrowheads="1"/>
          </p:cNvSpPr>
          <p:nvPr/>
        </p:nvSpPr>
        <p:spPr bwMode="auto">
          <a:xfrm>
            <a:off x="1820536" y="1045369"/>
            <a:ext cx="115127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400"/>
            </a:lvl1pPr>
          </a:lstStyle>
          <a:p>
            <a:r>
              <a:rPr lang="en-US" dirty="0" smtClean="0"/>
              <a:t>HIE Domain</a:t>
            </a:r>
            <a:endParaRPr lang="en-US" dirty="0"/>
          </a:p>
        </p:txBody>
      </p:sp>
      <p:graphicFrame>
        <p:nvGraphicFramePr>
          <p:cNvPr id="892999" name="Object 71"/>
          <p:cNvGraphicFramePr>
            <a:graphicFrameLocks noChangeAspect="1"/>
          </p:cNvGraphicFramePr>
          <p:nvPr/>
        </p:nvGraphicFramePr>
        <p:xfrm>
          <a:off x="6267450" y="2049463"/>
          <a:ext cx="1325563" cy="1187450"/>
        </p:xfrm>
        <a:graphic>
          <a:graphicData uri="http://schemas.openxmlformats.org/presentationml/2006/ole">
            <mc:AlternateContent xmlns:mc="http://schemas.openxmlformats.org/markup-compatibility/2006">
              <mc:Choice xmlns:v="urn:schemas-microsoft-com:vml" Requires="v">
                <p:oleObj spid="_x0000_s7195" name="Bitmap Image" r:id="rId5" imgW="4172532" imgH="3200000" progId="Paint.Picture">
                  <p:embed/>
                </p:oleObj>
              </mc:Choice>
              <mc:Fallback>
                <p:oleObj name="Bitmap Image" r:id="rId5" imgW="4172532" imgH="3200000"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7450" y="2049463"/>
                        <a:ext cx="1325563"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3000" name="Text Box 72"/>
          <p:cNvSpPr txBox="1">
            <a:spLocks noChangeArrowheads="1"/>
          </p:cNvSpPr>
          <p:nvPr/>
        </p:nvSpPr>
        <p:spPr bwMode="auto">
          <a:xfrm>
            <a:off x="7056438" y="1997075"/>
            <a:ext cx="1935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400" b="0" dirty="0"/>
              <a:t>Integrated XDS Document </a:t>
            </a:r>
            <a:r>
              <a:rPr lang="en-US" sz="1400" b="0" dirty="0" smtClean="0"/>
              <a:t>Consumer</a:t>
            </a:r>
            <a:endParaRPr lang="en-US" sz="1400" b="0" dirty="0"/>
          </a:p>
        </p:txBody>
      </p:sp>
      <p:sp>
        <p:nvSpPr>
          <p:cNvPr id="893001" name="AutoShape 73"/>
          <p:cNvSpPr>
            <a:spLocks noChangeArrowheads="1"/>
          </p:cNvSpPr>
          <p:nvPr/>
        </p:nvSpPr>
        <p:spPr bwMode="auto">
          <a:xfrm>
            <a:off x="6411913" y="3733800"/>
            <a:ext cx="1143000" cy="642938"/>
          </a:xfrm>
          <a:prstGeom prst="roundRect">
            <a:avLst>
              <a:gd name="adj" fmla="val 6319"/>
            </a:avLst>
          </a:prstGeom>
          <a:solidFill>
            <a:schemeClr val="tx1">
              <a:lumMod val="85000"/>
              <a:alpha val="75000"/>
            </a:schemeClr>
          </a:solidFill>
          <a:ln w="19050">
            <a:solidFill>
              <a:srgbClr val="5F5F5F"/>
            </a:solidFill>
            <a:round/>
            <a:headEnd/>
            <a:tailEnd/>
          </a:ln>
          <a:effectLst>
            <a:outerShdw dist="107763" dir="2700000" algn="ctr" rotWithShape="0">
              <a:srgbClr val="7A7A7A"/>
            </a:outerShdw>
          </a:effectLst>
        </p:spPr>
        <p:txBody>
          <a:bodyPr wrap="none" anchor="ctr" anchorCtr="1"/>
          <a:lstStyle/>
          <a:p>
            <a:r>
              <a:rPr lang="en-US" sz="1200" dirty="0">
                <a:solidFill>
                  <a:srgbClr val="5F5F5F"/>
                </a:solidFill>
              </a:rPr>
              <a:t>Identity and</a:t>
            </a:r>
          </a:p>
          <a:p>
            <a:r>
              <a:rPr lang="en-US" sz="1200" dirty="0">
                <a:solidFill>
                  <a:srgbClr val="5F5F5F"/>
                </a:solidFill>
              </a:rPr>
              <a:t>Access</a:t>
            </a:r>
          </a:p>
          <a:p>
            <a:r>
              <a:rPr lang="en-US" sz="1200" dirty="0">
                <a:solidFill>
                  <a:srgbClr val="5F5F5F"/>
                </a:solidFill>
              </a:rPr>
              <a:t>Management</a:t>
            </a:r>
          </a:p>
        </p:txBody>
      </p:sp>
      <p:sp>
        <p:nvSpPr>
          <p:cNvPr id="893002" name="AutoShape 74"/>
          <p:cNvSpPr>
            <a:spLocks noChangeArrowheads="1"/>
          </p:cNvSpPr>
          <p:nvPr/>
        </p:nvSpPr>
        <p:spPr bwMode="auto">
          <a:xfrm>
            <a:off x="6838950" y="3343275"/>
            <a:ext cx="257175" cy="390525"/>
          </a:xfrm>
          <a:prstGeom prst="downArrow">
            <a:avLst>
              <a:gd name="adj1" fmla="val 50000"/>
              <a:gd name="adj2" fmla="val 37963"/>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003" name="Oval 75"/>
          <p:cNvSpPr>
            <a:spLocks noChangeArrowheads="1"/>
          </p:cNvSpPr>
          <p:nvPr/>
        </p:nvSpPr>
        <p:spPr bwMode="auto">
          <a:xfrm>
            <a:off x="5381625" y="1045369"/>
            <a:ext cx="3609975" cy="4250531"/>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004" name="Text Box 76"/>
          <p:cNvSpPr txBox="1">
            <a:spLocks noChangeArrowheads="1"/>
          </p:cNvSpPr>
          <p:nvPr/>
        </p:nvSpPr>
        <p:spPr bwMode="auto">
          <a:xfrm>
            <a:off x="7110413" y="3341688"/>
            <a:ext cx="16525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dirty="0" smtClean="0"/>
              <a:t>1) Authenticates User</a:t>
            </a:r>
            <a:endParaRPr lang="en-US" sz="1200" b="0" dirty="0"/>
          </a:p>
        </p:txBody>
      </p:sp>
      <p:sp>
        <p:nvSpPr>
          <p:cNvPr id="893005" name="AutoShape 77"/>
          <p:cNvSpPr>
            <a:spLocks noChangeArrowheads="1"/>
          </p:cNvSpPr>
          <p:nvPr/>
        </p:nvSpPr>
        <p:spPr bwMode="auto">
          <a:xfrm rot="4217662">
            <a:off x="5135031" y="2147696"/>
            <a:ext cx="243391" cy="2136398"/>
          </a:xfrm>
          <a:prstGeom prst="downArrow">
            <a:avLst>
              <a:gd name="adj1" fmla="val 50000"/>
              <a:gd name="adj2" fmla="val 250633"/>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010" name="Rectangle 82"/>
          <p:cNvSpPr>
            <a:spLocks noChangeArrowheads="1"/>
          </p:cNvSpPr>
          <p:nvPr/>
        </p:nvSpPr>
        <p:spPr bwMode="auto">
          <a:xfrm>
            <a:off x="6595047" y="1644650"/>
            <a:ext cx="56457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smtClean="0"/>
              <a:t>EHR</a:t>
            </a:r>
            <a:endParaRPr lang="en-US" sz="1400" b="0" dirty="0"/>
          </a:p>
        </p:txBody>
      </p:sp>
      <p:sp>
        <p:nvSpPr>
          <p:cNvPr id="893011" name="Text Box 83"/>
          <p:cNvSpPr txBox="1">
            <a:spLocks noChangeArrowheads="1"/>
          </p:cNvSpPr>
          <p:nvPr/>
        </p:nvSpPr>
        <p:spPr bwMode="auto">
          <a:xfrm rot="20400707">
            <a:off x="4324893" y="2894296"/>
            <a:ext cx="18245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0" dirty="0" smtClean="0"/>
              <a:t>2) Query for Documents</a:t>
            </a:r>
            <a:endParaRPr lang="en-US" sz="1200" b="0" dirty="0"/>
          </a:p>
        </p:txBody>
      </p:sp>
      <p:sp>
        <p:nvSpPr>
          <p:cNvPr id="893012" name="AutoShape 84"/>
          <p:cNvSpPr>
            <a:spLocks noChangeArrowheads="1"/>
          </p:cNvSpPr>
          <p:nvPr/>
        </p:nvSpPr>
        <p:spPr bwMode="auto">
          <a:xfrm>
            <a:off x="3048000" y="3201987"/>
            <a:ext cx="1143000" cy="642938"/>
          </a:xfrm>
          <a:prstGeom prst="roundRect">
            <a:avLst>
              <a:gd name="adj" fmla="val 6319"/>
            </a:avLst>
          </a:prstGeom>
          <a:solidFill>
            <a:schemeClr val="tx1">
              <a:lumMod val="85000"/>
              <a:alpha val="75000"/>
            </a:schemeClr>
          </a:solidFill>
          <a:ln w="19050">
            <a:solidFill>
              <a:srgbClr val="5F5F5F"/>
            </a:solidFill>
            <a:round/>
            <a:headEnd/>
            <a:tailEnd/>
          </a:ln>
          <a:effectLst>
            <a:outerShdw dist="107763" dir="2700000" algn="ctr" rotWithShape="0">
              <a:srgbClr val="7A7A7A"/>
            </a:outerShdw>
          </a:effectLst>
        </p:spPr>
        <p:txBody>
          <a:bodyPr wrap="none" anchor="ctr" anchorCtr="1"/>
          <a:lstStyle/>
          <a:p>
            <a:r>
              <a:rPr lang="en-US" sz="1200" dirty="0" smtClean="0">
                <a:solidFill>
                  <a:srgbClr val="5F5F5F"/>
                </a:solidFill>
              </a:rPr>
              <a:t>Access Control</a:t>
            </a:r>
            <a:endParaRPr lang="en-US" sz="1200" dirty="0">
              <a:solidFill>
                <a:srgbClr val="5F5F5F"/>
              </a:solidFill>
            </a:endParaRPr>
          </a:p>
          <a:p>
            <a:r>
              <a:rPr lang="en-US" sz="1200" dirty="0">
                <a:solidFill>
                  <a:srgbClr val="5F5F5F"/>
                </a:solidFill>
              </a:rPr>
              <a:t>Management</a:t>
            </a:r>
          </a:p>
        </p:txBody>
      </p:sp>
      <p:sp>
        <p:nvSpPr>
          <p:cNvPr id="893014" name="Rectangle 86"/>
          <p:cNvSpPr>
            <a:spLocks noChangeArrowheads="1"/>
          </p:cNvSpPr>
          <p:nvPr/>
        </p:nvSpPr>
        <p:spPr bwMode="auto">
          <a:xfrm>
            <a:off x="6264275" y="923925"/>
            <a:ext cx="154882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smtClean="0"/>
              <a:t>Hospital Domain</a:t>
            </a:r>
            <a:endParaRPr lang="en-US" sz="1400" dirty="0"/>
          </a:p>
        </p:txBody>
      </p:sp>
      <p:sp>
        <p:nvSpPr>
          <p:cNvPr id="3" name="Rectangular Callout 2"/>
          <p:cNvSpPr/>
          <p:nvPr/>
        </p:nvSpPr>
        <p:spPr bwMode="auto">
          <a:xfrm>
            <a:off x="4391024" y="4648200"/>
            <a:ext cx="1750798" cy="765048"/>
          </a:xfrm>
          <a:prstGeom prst="wedgeRectCallout">
            <a:avLst>
              <a:gd name="adj1" fmla="val -48204"/>
              <a:gd name="adj2" fmla="val -200162"/>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r>
              <a:rPr kumimoji="0" lang="en-US" sz="105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rPr>
              <a:t>3) Intercepts</a:t>
            </a:r>
            <a:r>
              <a:rPr kumimoji="0" lang="en-US" sz="1050" b="0" i="0" u="none" strike="noStrike" cap="none" normalizeH="0" dirty="0" smtClean="0">
                <a:ln>
                  <a:noFill/>
                </a:ln>
                <a:solidFill>
                  <a:schemeClr val="tx1"/>
                </a:solidFill>
                <a:effectLst>
                  <a:outerShdw blurRad="38100" dist="38100" dir="2700000" algn="tl">
                    <a:srgbClr val="000000">
                      <a:alpha val="43137"/>
                    </a:srgbClr>
                  </a:outerShdw>
                </a:effectLst>
                <a:latin typeface="Arial" pitchFamily="34" charset="0"/>
              </a:rPr>
              <a:t> Transaction and inspects XUA and XDS Query parameters</a:t>
            </a:r>
            <a:endParaRPr kumimoji="0" lang="en-US" sz="105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25" name="Rectangular Callout 24"/>
          <p:cNvSpPr/>
          <p:nvPr/>
        </p:nvSpPr>
        <p:spPr bwMode="auto">
          <a:xfrm>
            <a:off x="1467790" y="4267200"/>
            <a:ext cx="1941298" cy="876300"/>
          </a:xfrm>
          <a:prstGeom prst="wedgeRectCallout">
            <a:avLst>
              <a:gd name="adj1" fmla="val 58361"/>
              <a:gd name="adj2" fmla="val -95436"/>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r>
              <a:rPr lang="en-US" sz="1050" dirty="0"/>
              <a:t>4</a:t>
            </a:r>
            <a:r>
              <a:rPr kumimoji="0" lang="en-US" sz="105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rPr>
              <a:t>) Looks in</a:t>
            </a:r>
            <a:r>
              <a:rPr kumimoji="0" lang="en-US" sz="1050" b="0" i="0" u="none" strike="noStrike" cap="none" normalizeH="0" dirty="0" smtClean="0">
                <a:ln>
                  <a:noFill/>
                </a:ln>
                <a:solidFill>
                  <a:schemeClr val="tx1"/>
                </a:solidFill>
                <a:effectLst>
                  <a:outerShdw blurRad="38100" dist="38100" dir="2700000" algn="tl">
                    <a:srgbClr val="000000">
                      <a:alpha val="43137"/>
                    </a:srgbClr>
                  </a:outerShdw>
                </a:effectLst>
                <a:latin typeface="Arial" pitchFamily="34" charset="0"/>
              </a:rPr>
              <a:t> Document  Registry for any BPPC documents</a:t>
            </a:r>
          </a:p>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r>
              <a:rPr lang="en-US" sz="1050" baseline="0" dirty="0" smtClean="0"/>
              <a:t>If</a:t>
            </a:r>
            <a:r>
              <a:rPr lang="en-US" sz="1050" dirty="0" smtClean="0"/>
              <a:t> OPT-OUT found </a:t>
            </a:r>
            <a:r>
              <a:rPr lang="en-US" sz="1050" dirty="0" smtClean="0">
                <a:sym typeface="Wingdings" pitchFamily="2" charset="2"/>
              </a:rPr>
              <a:t> Return zero results</a:t>
            </a:r>
            <a:endParaRPr kumimoji="0" lang="en-US" sz="105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27" name="AutoShape 77"/>
          <p:cNvSpPr>
            <a:spLocks noChangeArrowheads="1"/>
          </p:cNvSpPr>
          <p:nvPr/>
        </p:nvSpPr>
        <p:spPr bwMode="auto">
          <a:xfrm rot="6800545" flipH="1">
            <a:off x="2720645" y="2168987"/>
            <a:ext cx="194700" cy="1371592"/>
          </a:xfrm>
          <a:prstGeom prst="downArrow">
            <a:avLst>
              <a:gd name="adj1" fmla="val 50000"/>
              <a:gd name="adj2" fmla="val 254675"/>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AutoShape 77"/>
          <p:cNvSpPr>
            <a:spLocks noChangeArrowheads="1"/>
          </p:cNvSpPr>
          <p:nvPr/>
        </p:nvSpPr>
        <p:spPr bwMode="auto">
          <a:xfrm rot="16355737">
            <a:off x="4054870" y="382688"/>
            <a:ext cx="322970" cy="4084289"/>
          </a:xfrm>
          <a:prstGeom prst="downArrow">
            <a:avLst>
              <a:gd name="adj1" fmla="val 50000"/>
              <a:gd name="adj2" fmla="val 156004"/>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Text Box 83"/>
          <p:cNvSpPr txBox="1">
            <a:spLocks noChangeArrowheads="1"/>
          </p:cNvSpPr>
          <p:nvPr/>
        </p:nvSpPr>
        <p:spPr bwMode="auto">
          <a:xfrm>
            <a:off x="3278731" y="2048367"/>
            <a:ext cx="18405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dirty="0"/>
              <a:t>6</a:t>
            </a:r>
            <a:r>
              <a:rPr lang="en-US" sz="1200" b="0" dirty="0" smtClean="0"/>
              <a:t>) Return Query Results</a:t>
            </a:r>
            <a:endParaRPr lang="en-US" sz="1200" b="0" dirty="0"/>
          </a:p>
        </p:txBody>
      </p:sp>
      <p:sp>
        <p:nvSpPr>
          <p:cNvPr id="32" name="Text Box 83"/>
          <p:cNvSpPr txBox="1">
            <a:spLocks noChangeArrowheads="1"/>
          </p:cNvSpPr>
          <p:nvPr/>
        </p:nvSpPr>
        <p:spPr bwMode="auto">
          <a:xfrm rot="1151634">
            <a:off x="2495531" y="2645382"/>
            <a:ext cx="13885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dirty="0" smtClean="0"/>
              <a:t>5</a:t>
            </a:r>
            <a:r>
              <a:rPr lang="en-US" sz="1200" b="0" dirty="0" smtClean="0"/>
              <a:t>) Forward Query</a:t>
            </a:r>
            <a:endParaRPr lang="en-US" sz="1200" b="0" dirty="0"/>
          </a:p>
        </p:txBody>
      </p:sp>
      <p:sp>
        <p:nvSpPr>
          <p:cNvPr id="33" name="Oval 75"/>
          <p:cNvSpPr>
            <a:spLocks noChangeArrowheads="1"/>
          </p:cNvSpPr>
          <p:nvPr/>
        </p:nvSpPr>
        <p:spPr bwMode="auto">
          <a:xfrm>
            <a:off x="0" y="1077813"/>
            <a:ext cx="4495800" cy="4789587"/>
          </a:xfrm>
          <a:prstGeom prst="ellipse">
            <a:avLst/>
          </a:prstGeom>
          <a:noFill/>
          <a:ln w="127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 name="Straight Arrow Connector 4"/>
          <p:cNvCxnSpPr>
            <a:stCxn id="892986" idx="3"/>
          </p:cNvCxnSpPr>
          <p:nvPr/>
        </p:nvCxnSpPr>
        <p:spPr bwMode="auto">
          <a:xfrm>
            <a:off x="2168992" y="2661967"/>
            <a:ext cx="421808" cy="1605233"/>
          </a:xfrm>
          <a:prstGeom prst="straightConnector1">
            <a:avLst/>
          </a:prstGeom>
          <a:noFill/>
          <a:ln w="38100" cap="flat" cmpd="sng" algn="ctr">
            <a:solidFill>
              <a:schemeClr val="tx1"/>
            </a:solidFill>
            <a:prstDash val="sysDash"/>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a:off x="-228600" y="-76200"/>
            <a:ext cx="914400" cy="91440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Date Placeholder 3"/>
          <p:cNvSpPr>
            <a:spLocks noGrp="1"/>
          </p:cNvSpPr>
          <p:nvPr>
            <p:ph type="dt" sz="quarter" idx="10"/>
          </p:nvPr>
        </p:nvSpPr>
        <p:spPr/>
        <p:txBody>
          <a:bodyPr/>
          <a:lstStyle/>
          <a:p>
            <a:fld id="{3FBC7E34-CC27-467F-A8BB-F8FEF0FBBCFE}" type="datetime4">
              <a:rPr lang="en-US" smtClean="0"/>
              <a:t>December 30, 2012</a:t>
            </a:fld>
            <a:endParaRPr lang="en-US"/>
          </a:p>
        </p:txBody>
      </p:sp>
      <p:sp>
        <p:nvSpPr>
          <p:cNvPr id="6" name="Slide Number Placeholder 5"/>
          <p:cNvSpPr>
            <a:spLocks noGrp="1"/>
          </p:cNvSpPr>
          <p:nvPr>
            <p:ph type="sldNum" sz="quarter" idx="11"/>
          </p:nvPr>
        </p:nvSpPr>
        <p:spPr/>
        <p:txBody>
          <a:bodyPr/>
          <a:lstStyle/>
          <a:p>
            <a:fld id="{7F854B47-F7CE-46EA-8C82-7BC8B313431D}" type="slidenum">
              <a:rPr lang="en-US" smtClean="0"/>
              <a:pPr/>
              <a:t>15</a:t>
            </a:fld>
            <a:endParaRPr lang="en-US"/>
          </a:p>
        </p:txBody>
      </p:sp>
    </p:spTree>
    <p:extLst>
      <p:ext uri="{BB962C8B-B14F-4D97-AF65-F5344CB8AC3E}">
        <p14:creationId xmlns:p14="http://schemas.microsoft.com/office/powerpoint/2010/main" val="571572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Basic Opt-In or Basic Opt-Out</a:t>
            </a:r>
          </a:p>
          <a:p>
            <a:r>
              <a:rPr lang="en-US" dirty="0" smtClean="0"/>
              <a:t>Specific cases </a:t>
            </a:r>
            <a:r>
              <a:rPr lang="en-US" dirty="0" smtClean="0">
                <a:sym typeface="Wingdings" pitchFamily="2" charset="2"/>
              </a:rPr>
              <a:t> authorize a specific use</a:t>
            </a:r>
            <a:endParaRPr lang="en-US" dirty="0" smtClean="0"/>
          </a:p>
          <a:p>
            <a:r>
              <a:rPr lang="en-US" dirty="0" smtClean="0"/>
              <a:t>Control Use or Publication</a:t>
            </a:r>
          </a:p>
          <a:p>
            <a:pPr lvl="1"/>
            <a:r>
              <a:rPr lang="en-US" dirty="0" smtClean="0"/>
              <a:t>Existence of Opt-Out could forbid publication</a:t>
            </a:r>
          </a:p>
          <a:p>
            <a:pPr lvl="1"/>
            <a:r>
              <a:rPr lang="en-US" dirty="0" smtClean="0"/>
              <a:t>Typically Normal data is always published and control is on use of the data</a:t>
            </a:r>
          </a:p>
          <a:p>
            <a:r>
              <a:rPr lang="en-US" dirty="0" smtClean="0"/>
              <a:t>Time based Consent </a:t>
            </a:r>
            <a:r>
              <a:rPr lang="en-US" dirty="0" smtClean="0">
                <a:sym typeface="Wingdings" pitchFamily="2" charset="2"/>
              </a:rPr>
              <a:t> Episodic Consent</a:t>
            </a:r>
          </a:p>
          <a:p>
            <a:r>
              <a:rPr lang="en-US" dirty="0" smtClean="0">
                <a:sym typeface="Wingdings" pitchFamily="2" charset="2"/>
              </a:rPr>
              <a:t>Site specific Consent</a:t>
            </a:r>
            <a:endParaRPr lang="en-US" dirty="0"/>
          </a:p>
        </p:txBody>
      </p:sp>
      <p:sp>
        <p:nvSpPr>
          <p:cNvPr id="2" name="Title 1"/>
          <p:cNvSpPr>
            <a:spLocks noGrp="1"/>
          </p:cNvSpPr>
          <p:nvPr>
            <p:ph type="title"/>
          </p:nvPr>
        </p:nvSpPr>
        <p:spPr/>
        <p:txBody>
          <a:bodyPr/>
          <a:lstStyle/>
          <a:p>
            <a:r>
              <a:rPr lang="en-US" dirty="0" smtClean="0"/>
              <a:t>BPPC Enables</a:t>
            </a:r>
            <a:endParaRPr lang="en-US" dirty="0"/>
          </a:p>
        </p:txBody>
      </p:sp>
      <p:sp>
        <p:nvSpPr>
          <p:cNvPr id="3" name="Date Placeholder 2"/>
          <p:cNvSpPr>
            <a:spLocks noGrp="1"/>
          </p:cNvSpPr>
          <p:nvPr>
            <p:ph type="dt" sz="quarter" idx="10"/>
          </p:nvPr>
        </p:nvSpPr>
        <p:spPr/>
        <p:txBody>
          <a:bodyPr/>
          <a:lstStyle/>
          <a:p>
            <a:fld id="{CB173487-B32C-4B22-B207-06386A098B38}" type="datetime4">
              <a:rPr lang="en-US" smtClean="0"/>
              <a:t>December 30, 2012</a:t>
            </a:fld>
            <a:endParaRPr lang="en-US"/>
          </a:p>
        </p:txBody>
      </p:sp>
      <p:sp>
        <p:nvSpPr>
          <p:cNvPr id="5" name="Slide Number Placeholder 4"/>
          <p:cNvSpPr>
            <a:spLocks noGrp="1"/>
          </p:cNvSpPr>
          <p:nvPr>
            <p:ph type="sldNum" sz="quarter" idx="11"/>
          </p:nvPr>
        </p:nvSpPr>
        <p:spPr/>
        <p:txBody>
          <a:bodyPr/>
          <a:lstStyle/>
          <a:p>
            <a:fld id="{7F854B47-F7CE-46EA-8C82-7BC8B313431D}" type="slidenum">
              <a:rPr lang="en-US" smtClean="0"/>
              <a:pPr/>
              <a:t>16</a:t>
            </a:fld>
            <a:endParaRPr lang="en-US"/>
          </a:p>
        </p:txBody>
      </p:sp>
    </p:spTree>
    <p:extLst>
      <p:ext uri="{BB962C8B-B14F-4D97-AF65-F5344CB8AC3E}">
        <p14:creationId xmlns:p14="http://schemas.microsoft.com/office/powerpoint/2010/main" val="27320588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3" name="Rectangle 3"/>
          <p:cNvSpPr>
            <a:spLocks noGrp="1" noChangeArrowheads="1"/>
          </p:cNvSpPr>
          <p:nvPr>
            <p:ph idx="1"/>
          </p:nvPr>
        </p:nvSpPr>
        <p:spPr/>
        <p:txBody>
          <a:bodyPr/>
          <a:lstStyle/>
          <a:p>
            <a:pPr>
              <a:spcBef>
                <a:spcPct val="10000"/>
              </a:spcBef>
            </a:pPr>
            <a:r>
              <a:rPr lang="en-US" sz="2400" dirty="0" smtClean="0"/>
              <a:t>Status: Final Text</a:t>
            </a:r>
          </a:p>
          <a:p>
            <a:pPr>
              <a:spcBef>
                <a:spcPct val="10000"/>
              </a:spcBef>
            </a:pPr>
            <a:r>
              <a:rPr lang="en-US" sz="2400" dirty="0" smtClean="0"/>
              <a:t>IHE ITI Technical Framework</a:t>
            </a:r>
          </a:p>
          <a:p>
            <a:pPr lvl="1">
              <a:spcBef>
                <a:spcPct val="10000"/>
              </a:spcBef>
            </a:pPr>
            <a:r>
              <a:rPr lang="en-US" dirty="0" err="1"/>
              <a:t>Vol</a:t>
            </a:r>
            <a:r>
              <a:rPr lang="en-US" dirty="0"/>
              <a:t> 1: Section </a:t>
            </a:r>
            <a:r>
              <a:rPr lang="en-US" dirty="0" smtClean="0"/>
              <a:t>19</a:t>
            </a:r>
          </a:p>
          <a:p>
            <a:pPr lvl="1">
              <a:spcBef>
                <a:spcPct val="10000"/>
              </a:spcBef>
            </a:pPr>
            <a:r>
              <a:rPr lang="en-US" dirty="0" err="1" smtClean="0"/>
              <a:t>Vol</a:t>
            </a:r>
            <a:r>
              <a:rPr lang="en-US" dirty="0" smtClean="0"/>
              <a:t> 3: Section 5.1</a:t>
            </a:r>
          </a:p>
          <a:p>
            <a:pPr lvl="1">
              <a:spcBef>
                <a:spcPct val="10000"/>
              </a:spcBef>
            </a:pPr>
            <a:r>
              <a:rPr lang="en-US" dirty="0" smtClean="0"/>
              <a:t>Options added to other transactions</a:t>
            </a:r>
            <a:endParaRPr lang="en-US" dirty="0"/>
          </a:p>
          <a:p>
            <a:pPr lvl="2">
              <a:spcBef>
                <a:spcPct val="10000"/>
              </a:spcBef>
            </a:pPr>
            <a:r>
              <a:rPr lang="en-US" dirty="0" err="1" smtClean="0"/>
              <a:t>Vol</a:t>
            </a:r>
            <a:r>
              <a:rPr lang="en-US" dirty="0" smtClean="0"/>
              <a:t> 2a:  Section 3.18</a:t>
            </a:r>
          </a:p>
          <a:p>
            <a:pPr lvl="2">
              <a:spcBef>
                <a:spcPct val="10000"/>
              </a:spcBef>
            </a:pPr>
            <a:r>
              <a:rPr lang="en-US" dirty="0" err="1"/>
              <a:t>Vol</a:t>
            </a:r>
            <a:r>
              <a:rPr lang="en-US" dirty="0"/>
              <a:t> 2b: Section 3.32, 3.41, 3.42, </a:t>
            </a:r>
            <a:r>
              <a:rPr lang="en-US" dirty="0" smtClean="0"/>
              <a:t>3.43</a:t>
            </a:r>
            <a:endParaRPr lang="en-US" dirty="0"/>
          </a:p>
        </p:txBody>
      </p:sp>
      <p:sp>
        <p:nvSpPr>
          <p:cNvPr id="148482" name="Rectangle 2"/>
          <p:cNvSpPr>
            <a:spLocks noGrp="1" noChangeArrowheads="1"/>
          </p:cNvSpPr>
          <p:nvPr>
            <p:ph type="title"/>
          </p:nvPr>
        </p:nvSpPr>
        <p:spPr/>
        <p:txBody>
          <a:bodyPr/>
          <a:lstStyle/>
          <a:p>
            <a:r>
              <a:rPr lang="en-US" sz="3600" dirty="0" smtClean="0"/>
              <a:t>BPPC: References</a:t>
            </a:r>
            <a:endParaRPr lang="en-US" sz="3600" dirty="0"/>
          </a:p>
        </p:txBody>
      </p:sp>
      <p:sp>
        <p:nvSpPr>
          <p:cNvPr id="2" name="Date Placeholder 1"/>
          <p:cNvSpPr>
            <a:spLocks noGrp="1"/>
          </p:cNvSpPr>
          <p:nvPr>
            <p:ph type="dt" sz="quarter" idx="10"/>
          </p:nvPr>
        </p:nvSpPr>
        <p:spPr/>
        <p:txBody>
          <a:bodyPr/>
          <a:lstStyle/>
          <a:p>
            <a:fld id="{07D2B0C3-4BB9-4BE8-88DA-F86FB6812F4E}"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17</a:t>
            </a:fld>
            <a:endParaRPr lang="en-US"/>
          </a:p>
        </p:txBody>
      </p:sp>
    </p:spTree>
    <p:extLst>
      <p:ext uri="{BB962C8B-B14F-4D97-AF65-F5344CB8AC3E}">
        <p14:creationId xmlns:p14="http://schemas.microsoft.com/office/powerpoint/2010/main" val="3979825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defRPr/>
            </a:pPr>
            <a:r>
              <a:rPr lang="en-US" dirty="0" smtClean="0"/>
              <a:t>DEN</a:t>
            </a:r>
          </a:p>
        </p:txBody>
      </p:sp>
      <p:sp>
        <p:nvSpPr>
          <p:cNvPr id="2" name="Text Placeholder 1"/>
          <p:cNvSpPr>
            <a:spLocks noGrp="1"/>
          </p:cNvSpPr>
          <p:nvPr>
            <p:ph type="body" idx="1"/>
          </p:nvPr>
        </p:nvSpPr>
        <p:spPr/>
        <p:txBody>
          <a:bodyPr/>
          <a:lstStyle/>
          <a:p>
            <a:r>
              <a:rPr lang="en-US" dirty="0" smtClean="0"/>
              <a:t>Document Encryption</a:t>
            </a:r>
            <a:endParaRPr lang="en-US" dirty="0"/>
          </a:p>
        </p:txBody>
      </p:sp>
      <p:sp>
        <p:nvSpPr>
          <p:cNvPr id="3" name="Date Placeholder 2"/>
          <p:cNvSpPr>
            <a:spLocks noGrp="1"/>
          </p:cNvSpPr>
          <p:nvPr>
            <p:ph type="dt" sz="quarter" idx="10"/>
          </p:nvPr>
        </p:nvSpPr>
        <p:spPr/>
        <p:txBody>
          <a:bodyPr/>
          <a:lstStyle/>
          <a:p>
            <a:fld id="{E5CC5C1D-7B2E-42B1-AEEB-43A0C6C79CAE}" type="datetime4">
              <a:rPr lang="en-US" smtClean="0"/>
              <a:t>December 30, 2012</a:t>
            </a:fld>
            <a:endParaRPr lang="en-US" dirty="0"/>
          </a:p>
        </p:txBody>
      </p:sp>
      <p:sp>
        <p:nvSpPr>
          <p:cNvPr id="4" name="Slide Number Placeholder 3"/>
          <p:cNvSpPr>
            <a:spLocks noGrp="1"/>
          </p:cNvSpPr>
          <p:nvPr>
            <p:ph type="sldNum" sz="quarter" idx="11"/>
          </p:nvPr>
        </p:nvSpPr>
        <p:spPr/>
        <p:txBody>
          <a:bodyPr/>
          <a:lstStyle/>
          <a:p>
            <a:fld id="{9856AF86-4A80-4BC9-B214-6C3ABD17D2CA}" type="slidenum">
              <a:rPr lang="en-US" smtClean="0"/>
              <a:pPr/>
              <a:t>18</a:t>
            </a:fld>
            <a:endParaRPr lang="en-US"/>
          </a:p>
        </p:txBody>
      </p:sp>
    </p:spTree>
    <p:extLst>
      <p:ext uri="{BB962C8B-B14F-4D97-AF65-F5344CB8AC3E}">
        <p14:creationId xmlns:p14="http://schemas.microsoft.com/office/powerpoint/2010/main" val="4114942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 Overview</a:t>
            </a:r>
            <a:endParaRPr lang="en-US" dirty="0"/>
          </a:p>
        </p:txBody>
      </p:sp>
      <p:sp>
        <p:nvSpPr>
          <p:cNvPr id="3" name="Content Placeholder 2"/>
          <p:cNvSpPr>
            <a:spLocks noGrp="1"/>
          </p:cNvSpPr>
          <p:nvPr>
            <p:ph idx="1"/>
          </p:nvPr>
        </p:nvSpPr>
        <p:spPr>
          <a:xfrm>
            <a:off x="685799" y="1371600"/>
            <a:ext cx="8458201" cy="2895600"/>
          </a:xfrm>
        </p:spPr>
        <p:txBody>
          <a:bodyPr>
            <a:normAutofit fontScale="92500" lnSpcReduction="10000"/>
          </a:bodyPr>
          <a:lstStyle/>
          <a:p>
            <a:r>
              <a:rPr lang="en-US" dirty="0" smtClean="0"/>
              <a:t>DEN offers transport agnostic </a:t>
            </a:r>
            <a:r>
              <a:rPr lang="en-US" b="1" dirty="0" smtClean="0"/>
              <a:t>Document Encryption profile</a:t>
            </a:r>
            <a:r>
              <a:rPr lang="en-US" dirty="0" smtClean="0"/>
              <a:t> for any type of document content</a:t>
            </a:r>
          </a:p>
          <a:p>
            <a:pPr lvl="1"/>
            <a:r>
              <a:rPr lang="en-US" dirty="0" smtClean="0"/>
              <a:t>Defined Metadata behaviors for use with XDS/XCA/XDR/XDM</a:t>
            </a:r>
          </a:p>
          <a:p>
            <a:r>
              <a:rPr lang="en-US" dirty="0" smtClean="0"/>
              <a:t>DEN offers </a:t>
            </a:r>
            <a:r>
              <a:rPr lang="en-US" b="1" dirty="0" smtClean="0"/>
              <a:t>XDM Media Encryption option </a:t>
            </a:r>
            <a:r>
              <a:rPr lang="en-US" dirty="0" smtClean="0"/>
              <a:t>for fully encrypting XDM Media on USB and CD-ROM</a:t>
            </a:r>
          </a:p>
          <a:p>
            <a:endParaRPr lang="en-US" dirty="0" smtClean="0"/>
          </a:p>
        </p:txBody>
      </p:sp>
      <p:grpSp>
        <p:nvGrpSpPr>
          <p:cNvPr id="88" name="Group 87"/>
          <p:cNvGrpSpPr/>
          <p:nvPr/>
        </p:nvGrpSpPr>
        <p:grpSpPr>
          <a:xfrm>
            <a:off x="447675" y="4495800"/>
            <a:ext cx="8229600" cy="2171700"/>
            <a:chOff x="685800" y="38100"/>
            <a:chExt cx="8229600" cy="2171700"/>
          </a:xfrm>
        </p:grpSpPr>
        <p:sp>
          <p:nvSpPr>
            <p:cNvPr id="7" name="Title 1"/>
            <p:cNvSpPr txBox="1">
              <a:spLocks/>
            </p:cNvSpPr>
            <p:nvPr/>
          </p:nvSpPr>
          <p:spPr bwMode="auto">
            <a:xfrm>
              <a:off x="685800" y="38100"/>
              <a:ext cx="7772400" cy="8636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fontAlgn="base">
                <a:spcBef>
                  <a:spcPct val="0"/>
                </a:spcBef>
                <a:spcAft>
                  <a:spcPct val="0"/>
                </a:spcAft>
                <a:defRPr sz="4400">
                  <a:solidFill>
                    <a:schemeClr val="bg2"/>
                  </a:solidFill>
                  <a:latin typeface="+mj-lt"/>
                  <a:ea typeface="+mj-ea"/>
                  <a:cs typeface="+mj-cs"/>
                </a:defRPr>
              </a:lvl1pPr>
              <a:lvl2pPr algn="ctr" rtl="0" fontAlgn="base">
                <a:spcBef>
                  <a:spcPct val="0"/>
                </a:spcBef>
                <a:spcAft>
                  <a:spcPct val="0"/>
                </a:spcAft>
                <a:defRPr sz="4400">
                  <a:solidFill>
                    <a:schemeClr val="bg2"/>
                  </a:solidFill>
                  <a:latin typeface="Arial" pitchFamily="34" charset="0"/>
                </a:defRPr>
              </a:lvl2pPr>
              <a:lvl3pPr algn="ctr" rtl="0" fontAlgn="base">
                <a:spcBef>
                  <a:spcPct val="0"/>
                </a:spcBef>
                <a:spcAft>
                  <a:spcPct val="0"/>
                </a:spcAft>
                <a:defRPr sz="4400">
                  <a:solidFill>
                    <a:schemeClr val="bg2"/>
                  </a:solidFill>
                  <a:latin typeface="Arial" pitchFamily="34" charset="0"/>
                </a:defRPr>
              </a:lvl3pPr>
              <a:lvl4pPr algn="ctr" rtl="0" fontAlgn="base">
                <a:spcBef>
                  <a:spcPct val="0"/>
                </a:spcBef>
                <a:spcAft>
                  <a:spcPct val="0"/>
                </a:spcAft>
                <a:defRPr sz="4400">
                  <a:solidFill>
                    <a:schemeClr val="bg2"/>
                  </a:solidFill>
                  <a:latin typeface="Arial" pitchFamily="34" charset="0"/>
                </a:defRPr>
              </a:lvl4pPr>
              <a:lvl5pPr algn="ctr" rtl="0" fontAlgn="base">
                <a:spcBef>
                  <a:spcPct val="0"/>
                </a:spcBef>
                <a:spcAft>
                  <a:spcPct val="0"/>
                </a:spcAft>
                <a:defRPr sz="4400">
                  <a:solidFill>
                    <a:schemeClr val="bg2"/>
                  </a:solidFill>
                  <a:latin typeface="Arial" pitchFamily="34" charset="0"/>
                </a:defRPr>
              </a:lvl5pPr>
              <a:lvl6pPr marL="457200" algn="ctr" rtl="0" fontAlgn="base">
                <a:spcBef>
                  <a:spcPct val="0"/>
                </a:spcBef>
                <a:spcAft>
                  <a:spcPct val="0"/>
                </a:spcAft>
                <a:defRPr sz="4400">
                  <a:solidFill>
                    <a:schemeClr val="bg2"/>
                  </a:solidFill>
                  <a:latin typeface="Arial" pitchFamily="34" charset="0"/>
                </a:defRPr>
              </a:lvl6pPr>
              <a:lvl7pPr marL="914400" algn="ctr" rtl="0" fontAlgn="base">
                <a:spcBef>
                  <a:spcPct val="0"/>
                </a:spcBef>
                <a:spcAft>
                  <a:spcPct val="0"/>
                </a:spcAft>
                <a:defRPr sz="4400">
                  <a:solidFill>
                    <a:schemeClr val="bg2"/>
                  </a:solidFill>
                  <a:latin typeface="Arial" pitchFamily="34" charset="0"/>
                </a:defRPr>
              </a:lvl7pPr>
              <a:lvl8pPr marL="1371600" algn="ctr" rtl="0" fontAlgn="base">
                <a:spcBef>
                  <a:spcPct val="0"/>
                </a:spcBef>
                <a:spcAft>
                  <a:spcPct val="0"/>
                </a:spcAft>
                <a:defRPr sz="4400">
                  <a:solidFill>
                    <a:schemeClr val="bg2"/>
                  </a:solidFill>
                  <a:latin typeface="Arial" pitchFamily="34" charset="0"/>
                </a:defRPr>
              </a:lvl8pPr>
              <a:lvl9pPr marL="1828800" algn="ctr" rtl="0" fontAlgn="base">
                <a:spcBef>
                  <a:spcPct val="0"/>
                </a:spcBef>
                <a:spcAft>
                  <a:spcPct val="0"/>
                </a:spcAft>
                <a:defRPr sz="4400">
                  <a:solidFill>
                    <a:schemeClr val="bg2"/>
                  </a:solidFill>
                  <a:latin typeface="Arial" pitchFamily="34" charset="0"/>
                </a:defRPr>
              </a:lvl9pPr>
            </a:lstStyle>
            <a:p>
              <a:r>
                <a:rPr lang="en-US" smtClean="0"/>
                <a:t>DEN Use Cases</a:t>
              </a:r>
              <a:endParaRPr lang="en-US" dirty="0"/>
            </a:p>
          </p:txBody>
        </p:sp>
        <p:sp>
          <p:nvSpPr>
            <p:cNvPr id="8" name="Rectangle 7"/>
            <p:cNvSpPr/>
            <p:nvPr/>
          </p:nvSpPr>
          <p:spPr>
            <a:xfrm>
              <a:off x="1143000" y="152400"/>
              <a:ext cx="7772400" cy="1752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Straight Connector 8"/>
            <p:cNvCxnSpPr>
              <a:stCxn id="8" idx="2"/>
            </p:cNvCxnSpPr>
            <p:nvPr/>
          </p:nvCxnSpPr>
          <p:spPr>
            <a:xfrm rot="5400000">
              <a:off x="3924300" y="1104900"/>
              <a:ext cx="304800" cy="1905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7" descr="C:\Program Files\Microsoft Office\MEDIA\CAGCAT10\j0240719.wmf"/>
            <p:cNvPicPr>
              <a:picLocks noChangeAspect="1" noChangeArrowheads="1"/>
            </p:cNvPicPr>
            <p:nvPr>
              <p:custDataLst>
                <p:tags r:id="rId1"/>
              </p:custDataLst>
            </p:nvPr>
          </p:nvPicPr>
          <p:blipFill>
            <a:blip r:embed="rId78" cstate="print"/>
            <a:srcRect/>
            <a:stretch>
              <a:fillRect/>
            </a:stretch>
          </p:blipFill>
          <p:spPr bwMode="auto">
            <a:xfrm>
              <a:off x="2209800" y="533400"/>
              <a:ext cx="349250" cy="547687"/>
            </a:xfrm>
            <a:prstGeom prst="rect">
              <a:avLst/>
            </a:prstGeom>
            <a:noFill/>
            <a:ln w="9525">
              <a:noFill/>
              <a:miter lim="800000"/>
              <a:headEnd/>
              <a:tailEnd/>
            </a:ln>
          </p:spPr>
        </p:pic>
        <p:grpSp>
          <p:nvGrpSpPr>
            <p:cNvPr id="11" name="Group 30"/>
            <p:cNvGrpSpPr>
              <a:grpSpLocks/>
            </p:cNvGrpSpPr>
            <p:nvPr/>
          </p:nvGrpSpPr>
          <p:grpSpPr bwMode="auto">
            <a:xfrm>
              <a:off x="1652587" y="774700"/>
              <a:ext cx="773113" cy="593725"/>
              <a:chOff x="6635763" y="3187696"/>
              <a:chExt cx="1281113" cy="996951"/>
            </a:xfrm>
          </p:grpSpPr>
          <p:sp>
            <p:nvSpPr>
              <p:cNvPr id="12" name="Freeform 24"/>
              <p:cNvSpPr>
                <a:spLocks/>
              </p:cNvSpPr>
              <p:nvPr>
                <p:custDataLst>
                  <p:tags r:id="rId43"/>
                </p:custDataLst>
              </p:nvPr>
            </p:nvSpPr>
            <p:spPr bwMode="auto">
              <a:xfrm>
                <a:off x="6635763" y="3187696"/>
                <a:ext cx="1266825" cy="846138"/>
              </a:xfrm>
              <a:custGeom>
                <a:avLst/>
                <a:gdLst>
                  <a:gd name="T0" fmla="*/ 2147483647 w 1596"/>
                  <a:gd name="T1" fmla="*/ 2147483647 h 1066"/>
                  <a:gd name="T2" fmla="*/ 2147483647 w 1596"/>
                  <a:gd name="T3" fmla="*/ 2147483647 h 1066"/>
                  <a:gd name="T4" fmla="*/ 2147483647 w 1596"/>
                  <a:gd name="T5" fmla="*/ 2147483647 h 1066"/>
                  <a:gd name="T6" fmla="*/ 2147483647 w 1596"/>
                  <a:gd name="T7" fmla="*/ 0 h 1066"/>
                  <a:gd name="T8" fmla="*/ 2147483647 w 1596"/>
                  <a:gd name="T9" fmla="*/ 0 h 1066"/>
                  <a:gd name="T10" fmla="*/ 2147483647 w 1596"/>
                  <a:gd name="T11" fmla="*/ 2147483647 h 1066"/>
                  <a:gd name="T12" fmla="*/ 2147483647 w 1596"/>
                  <a:gd name="T13" fmla="*/ 2147483647 h 1066"/>
                  <a:gd name="T14" fmla="*/ 2147483647 w 1596"/>
                  <a:gd name="T15" fmla="*/ 2147483647 h 1066"/>
                  <a:gd name="T16" fmla="*/ 2147483647 w 1596"/>
                  <a:gd name="T17" fmla="*/ 2147483647 h 1066"/>
                  <a:gd name="T18" fmla="*/ 2147483647 w 1596"/>
                  <a:gd name="T19" fmla="*/ 2147483647 h 1066"/>
                  <a:gd name="T20" fmla="*/ 2147483647 w 1596"/>
                  <a:gd name="T21" fmla="*/ 2147483647 h 1066"/>
                  <a:gd name="T22" fmla="*/ 2147483647 w 1596"/>
                  <a:gd name="T23" fmla="*/ 2147483647 h 1066"/>
                  <a:gd name="T24" fmla="*/ 0 w 1596"/>
                  <a:gd name="T25" fmla="*/ 2147483647 h 1066"/>
                  <a:gd name="T26" fmla="*/ 0 w 1596"/>
                  <a:gd name="T27" fmla="*/ 2147483647 h 1066"/>
                  <a:gd name="T28" fmla="*/ 2147483647 w 1596"/>
                  <a:gd name="T29" fmla="*/ 2147483647 h 1066"/>
                  <a:gd name="T30" fmla="*/ 2147483647 w 1596"/>
                  <a:gd name="T31" fmla="*/ 2147483647 h 1066"/>
                  <a:gd name="T32" fmla="*/ 2147483647 w 1596"/>
                  <a:gd name="T33" fmla="*/ 2147483647 h 1066"/>
                  <a:gd name="T34" fmla="*/ 2147483647 w 1596"/>
                  <a:gd name="T35" fmla="*/ 2147483647 h 1066"/>
                  <a:gd name="T36" fmla="*/ 2147483647 w 1596"/>
                  <a:gd name="T37" fmla="*/ 2147483647 h 10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96"/>
                  <a:gd name="T58" fmla="*/ 0 h 1066"/>
                  <a:gd name="T59" fmla="*/ 1596 w 1596"/>
                  <a:gd name="T60" fmla="*/ 1066 h 10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96" h="1066">
                    <a:moveTo>
                      <a:pt x="1309" y="1026"/>
                    </a:moveTo>
                    <a:lnTo>
                      <a:pt x="1310" y="127"/>
                    </a:lnTo>
                    <a:lnTo>
                      <a:pt x="1195" y="127"/>
                    </a:lnTo>
                    <a:lnTo>
                      <a:pt x="1195" y="0"/>
                    </a:lnTo>
                    <a:lnTo>
                      <a:pt x="977" y="0"/>
                    </a:lnTo>
                    <a:lnTo>
                      <a:pt x="977" y="127"/>
                    </a:lnTo>
                    <a:lnTo>
                      <a:pt x="865" y="127"/>
                    </a:lnTo>
                    <a:lnTo>
                      <a:pt x="865" y="437"/>
                    </a:lnTo>
                    <a:lnTo>
                      <a:pt x="446" y="438"/>
                    </a:lnTo>
                    <a:lnTo>
                      <a:pt x="446" y="808"/>
                    </a:lnTo>
                    <a:lnTo>
                      <a:pt x="405" y="808"/>
                    </a:lnTo>
                    <a:lnTo>
                      <a:pt x="0" y="808"/>
                    </a:lnTo>
                    <a:lnTo>
                      <a:pt x="0" y="1064"/>
                    </a:lnTo>
                    <a:lnTo>
                      <a:pt x="1028" y="1064"/>
                    </a:lnTo>
                    <a:lnTo>
                      <a:pt x="1028" y="1066"/>
                    </a:lnTo>
                    <a:lnTo>
                      <a:pt x="1596" y="1066"/>
                    </a:lnTo>
                    <a:lnTo>
                      <a:pt x="1596" y="1026"/>
                    </a:lnTo>
                    <a:lnTo>
                      <a:pt x="1309" y="1026"/>
                    </a:lnTo>
                    <a:close/>
                  </a:path>
                </a:pathLst>
              </a:custGeom>
              <a:solidFill>
                <a:srgbClr val="000000"/>
              </a:solidFill>
              <a:ln w="9525">
                <a:noFill/>
                <a:round/>
                <a:headEnd/>
                <a:tailEnd/>
              </a:ln>
            </p:spPr>
            <p:txBody>
              <a:bodyPr/>
              <a:lstStyle/>
              <a:p>
                <a:endParaRPr lang="en-US"/>
              </a:p>
            </p:txBody>
          </p:sp>
          <p:sp>
            <p:nvSpPr>
              <p:cNvPr id="13" name="Freeform 25"/>
              <p:cNvSpPr>
                <a:spLocks/>
              </p:cNvSpPr>
              <p:nvPr>
                <p:custDataLst>
                  <p:tags r:id="rId44"/>
                </p:custDataLst>
              </p:nvPr>
            </p:nvSpPr>
            <p:spPr bwMode="auto">
              <a:xfrm>
                <a:off x="7021526" y="3321046"/>
                <a:ext cx="622300" cy="508000"/>
              </a:xfrm>
              <a:custGeom>
                <a:avLst/>
                <a:gdLst>
                  <a:gd name="T0" fmla="*/ 2147483647 w 785"/>
                  <a:gd name="T1" fmla="*/ 0 h 641"/>
                  <a:gd name="T2" fmla="*/ 2147483647 w 785"/>
                  <a:gd name="T3" fmla="*/ 2147483647 h 641"/>
                  <a:gd name="T4" fmla="*/ 2147483647 w 785"/>
                  <a:gd name="T5" fmla="*/ 2147483647 h 641"/>
                  <a:gd name="T6" fmla="*/ 2147483647 w 785"/>
                  <a:gd name="T7" fmla="*/ 0 h 641"/>
                  <a:gd name="T8" fmla="*/ 2147483647 w 785"/>
                  <a:gd name="T9" fmla="*/ 0 h 641"/>
                  <a:gd name="T10" fmla="*/ 2147483647 w 785"/>
                  <a:gd name="T11" fmla="*/ 2147483647 h 641"/>
                  <a:gd name="T12" fmla="*/ 0 w 785"/>
                  <a:gd name="T13" fmla="*/ 2147483647 h 641"/>
                  <a:gd name="T14" fmla="*/ 2147483647 w 785"/>
                  <a:gd name="T15" fmla="*/ 2147483647 h 641"/>
                  <a:gd name="T16" fmla="*/ 2147483647 w 785"/>
                  <a:gd name="T17" fmla="*/ 2147483647 h 641"/>
                  <a:gd name="T18" fmla="*/ 2147483647 w 785"/>
                  <a:gd name="T19" fmla="*/ 0 h 641"/>
                  <a:gd name="T20" fmla="*/ 2147483647 w 785"/>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85"/>
                  <a:gd name="T34" fmla="*/ 0 h 641"/>
                  <a:gd name="T35" fmla="*/ 785 w 785"/>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85" h="641">
                    <a:moveTo>
                      <a:pt x="710" y="0"/>
                    </a:moveTo>
                    <a:lnTo>
                      <a:pt x="710" y="42"/>
                    </a:lnTo>
                    <a:lnTo>
                      <a:pt x="492" y="42"/>
                    </a:lnTo>
                    <a:lnTo>
                      <a:pt x="492" y="0"/>
                    </a:lnTo>
                    <a:lnTo>
                      <a:pt x="419" y="0"/>
                    </a:lnTo>
                    <a:lnTo>
                      <a:pt x="419" y="311"/>
                    </a:lnTo>
                    <a:lnTo>
                      <a:pt x="0" y="311"/>
                    </a:lnTo>
                    <a:lnTo>
                      <a:pt x="1" y="641"/>
                    </a:lnTo>
                    <a:lnTo>
                      <a:pt x="783" y="641"/>
                    </a:lnTo>
                    <a:lnTo>
                      <a:pt x="785" y="0"/>
                    </a:lnTo>
                    <a:lnTo>
                      <a:pt x="710" y="0"/>
                    </a:lnTo>
                    <a:close/>
                  </a:path>
                </a:pathLst>
              </a:custGeom>
              <a:solidFill>
                <a:srgbClr val="FFFFFF"/>
              </a:solidFill>
              <a:ln w="9525">
                <a:noFill/>
                <a:round/>
                <a:headEnd/>
                <a:tailEnd/>
              </a:ln>
            </p:spPr>
            <p:txBody>
              <a:bodyPr/>
              <a:lstStyle/>
              <a:p>
                <a:endParaRPr lang="en-US"/>
              </a:p>
            </p:txBody>
          </p:sp>
          <p:sp>
            <p:nvSpPr>
              <p:cNvPr id="14" name="Rectangle 26"/>
              <p:cNvSpPr>
                <a:spLocks noChangeArrowheads="1"/>
              </p:cNvSpPr>
              <p:nvPr>
                <p:custDataLst>
                  <p:tags r:id="rId45"/>
                </p:custDataLst>
              </p:nvPr>
            </p:nvSpPr>
            <p:spPr bwMode="auto">
              <a:xfrm>
                <a:off x="7221551" y="4151309"/>
                <a:ext cx="603250" cy="33338"/>
              </a:xfrm>
              <a:prstGeom prst="rect">
                <a:avLst/>
              </a:prstGeom>
              <a:solidFill>
                <a:srgbClr val="000000"/>
              </a:solidFill>
              <a:ln w="9525">
                <a:noFill/>
                <a:miter lim="800000"/>
                <a:headEnd/>
                <a:tailEnd/>
              </a:ln>
            </p:spPr>
            <p:txBody>
              <a:bodyPr/>
              <a:lstStyle/>
              <a:p>
                <a:endParaRPr lang="en-US"/>
              </a:p>
            </p:txBody>
          </p:sp>
          <p:sp>
            <p:nvSpPr>
              <p:cNvPr id="15" name="Rectangle 27"/>
              <p:cNvSpPr>
                <a:spLocks noChangeArrowheads="1"/>
              </p:cNvSpPr>
              <p:nvPr>
                <p:custDataLst>
                  <p:tags r:id="rId46"/>
                </p:custDataLst>
              </p:nvPr>
            </p:nvSpPr>
            <p:spPr bwMode="auto">
              <a:xfrm>
                <a:off x="6719901" y="4078284"/>
                <a:ext cx="860425" cy="31750"/>
              </a:xfrm>
              <a:prstGeom prst="rect">
                <a:avLst/>
              </a:prstGeom>
              <a:solidFill>
                <a:srgbClr val="000000"/>
              </a:solidFill>
              <a:ln w="9525">
                <a:noFill/>
                <a:miter lim="800000"/>
                <a:headEnd/>
                <a:tailEnd/>
              </a:ln>
            </p:spPr>
            <p:txBody>
              <a:bodyPr/>
              <a:lstStyle/>
              <a:p>
                <a:endParaRPr lang="en-US"/>
              </a:p>
            </p:txBody>
          </p:sp>
          <p:sp>
            <p:nvSpPr>
              <p:cNvPr id="16" name="Freeform 28"/>
              <p:cNvSpPr>
                <a:spLocks/>
              </p:cNvSpPr>
              <p:nvPr>
                <p:custDataLst>
                  <p:tags r:id="rId47"/>
                </p:custDataLst>
              </p:nvPr>
            </p:nvSpPr>
            <p:spPr bwMode="auto">
              <a:xfrm>
                <a:off x="6667513" y="3860796"/>
                <a:ext cx="974725" cy="139700"/>
              </a:xfrm>
              <a:custGeom>
                <a:avLst/>
                <a:gdLst>
                  <a:gd name="T0" fmla="*/ 2147483647 w 1229"/>
                  <a:gd name="T1" fmla="*/ 2147483647 h 176"/>
                  <a:gd name="T2" fmla="*/ 0 w 1229"/>
                  <a:gd name="T3" fmla="*/ 0 h 176"/>
                  <a:gd name="T4" fmla="*/ 2147483647 w 1229"/>
                  <a:gd name="T5" fmla="*/ 0 h 176"/>
                  <a:gd name="T6" fmla="*/ 2147483647 w 1229"/>
                  <a:gd name="T7" fmla="*/ 0 h 176"/>
                  <a:gd name="T8" fmla="*/ 2147483647 w 1229"/>
                  <a:gd name="T9" fmla="*/ 0 h 176"/>
                  <a:gd name="T10" fmla="*/ 2147483647 w 1229"/>
                  <a:gd name="T11" fmla="*/ 2147483647 h 176"/>
                  <a:gd name="T12" fmla="*/ 2147483647 w 1229"/>
                  <a:gd name="T13" fmla="*/ 2147483647 h 176"/>
                  <a:gd name="T14" fmla="*/ 0 60000 65536"/>
                  <a:gd name="T15" fmla="*/ 0 60000 65536"/>
                  <a:gd name="T16" fmla="*/ 0 60000 65536"/>
                  <a:gd name="T17" fmla="*/ 0 60000 65536"/>
                  <a:gd name="T18" fmla="*/ 0 60000 65536"/>
                  <a:gd name="T19" fmla="*/ 0 60000 65536"/>
                  <a:gd name="T20" fmla="*/ 0 60000 65536"/>
                  <a:gd name="T21" fmla="*/ 0 w 1229"/>
                  <a:gd name="T22" fmla="*/ 0 h 176"/>
                  <a:gd name="T23" fmla="*/ 1229 w 1229"/>
                  <a:gd name="T24" fmla="*/ 176 h 1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9" h="176">
                    <a:moveTo>
                      <a:pt x="2" y="176"/>
                    </a:moveTo>
                    <a:lnTo>
                      <a:pt x="0" y="0"/>
                    </a:lnTo>
                    <a:lnTo>
                      <a:pt x="447" y="0"/>
                    </a:lnTo>
                    <a:lnTo>
                      <a:pt x="1229" y="0"/>
                    </a:lnTo>
                    <a:lnTo>
                      <a:pt x="1229" y="176"/>
                    </a:lnTo>
                    <a:lnTo>
                      <a:pt x="2" y="176"/>
                    </a:lnTo>
                    <a:close/>
                  </a:path>
                </a:pathLst>
              </a:custGeom>
              <a:solidFill>
                <a:srgbClr val="FFFFFF"/>
              </a:solidFill>
              <a:ln w="9525">
                <a:noFill/>
                <a:round/>
                <a:headEnd/>
                <a:tailEnd/>
              </a:ln>
            </p:spPr>
            <p:txBody>
              <a:bodyPr/>
              <a:lstStyle/>
              <a:p>
                <a:endParaRPr lang="en-US"/>
              </a:p>
            </p:txBody>
          </p:sp>
          <p:sp>
            <p:nvSpPr>
              <p:cNvPr id="17" name="Rectangle 29"/>
              <p:cNvSpPr>
                <a:spLocks noChangeArrowheads="1"/>
              </p:cNvSpPr>
              <p:nvPr>
                <p:custDataLst>
                  <p:tags r:id="rId48"/>
                </p:custDataLst>
              </p:nvPr>
            </p:nvSpPr>
            <p:spPr bwMode="auto">
              <a:xfrm>
                <a:off x="7156463" y="3887784"/>
                <a:ext cx="63500" cy="131763"/>
              </a:xfrm>
              <a:prstGeom prst="rect">
                <a:avLst/>
              </a:prstGeom>
              <a:solidFill>
                <a:srgbClr val="000000"/>
              </a:solidFill>
              <a:ln w="9525">
                <a:noFill/>
                <a:miter lim="800000"/>
                <a:headEnd/>
                <a:tailEnd/>
              </a:ln>
            </p:spPr>
            <p:txBody>
              <a:bodyPr/>
              <a:lstStyle/>
              <a:p>
                <a:endParaRPr lang="en-US"/>
              </a:p>
            </p:txBody>
          </p:sp>
          <p:sp>
            <p:nvSpPr>
              <p:cNvPr id="18" name="Rectangle 30"/>
              <p:cNvSpPr>
                <a:spLocks noChangeArrowheads="1"/>
              </p:cNvSpPr>
              <p:nvPr>
                <p:custDataLst>
                  <p:tags r:id="rId49"/>
                </p:custDataLst>
              </p:nvPr>
            </p:nvSpPr>
            <p:spPr bwMode="auto">
              <a:xfrm>
                <a:off x="7067563" y="3887784"/>
                <a:ext cx="63500" cy="131763"/>
              </a:xfrm>
              <a:prstGeom prst="rect">
                <a:avLst/>
              </a:prstGeom>
              <a:solidFill>
                <a:srgbClr val="000000"/>
              </a:solidFill>
              <a:ln w="9525">
                <a:noFill/>
                <a:miter lim="800000"/>
                <a:headEnd/>
                <a:tailEnd/>
              </a:ln>
            </p:spPr>
            <p:txBody>
              <a:bodyPr/>
              <a:lstStyle/>
              <a:p>
                <a:endParaRPr lang="en-US"/>
              </a:p>
            </p:txBody>
          </p:sp>
          <p:sp>
            <p:nvSpPr>
              <p:cNvPr id="19" name="Rectangle 31"/>
              <p:cNvSpPr>
                <a:spLocks noChangeArrowheads="1"/>
              </p:cNvSpPr>
              <p:nvPr>
                <p:custDataLst>
                  <p:tags r:id="rId50"/>
                </p:custDataLst>
              </p:nvPr>
            </p:nvSpPr>
            <p:spPr bwMode="auto">
              <a:xfrm>
                <a:off x="7297751" y="3903659"/>
                <a:ext cx="50800" cy="50800"/>
              </a:xfrm>
              <a:prstGeom prst="rect">
                <a:avLst/>
              </a:prstGeom>
              <a:solidFill>
                <a:srgbClr val="000000"/>
              </a:solidFill>
              <a:ln w="9525">
                <a:noFill/>
                <a:miter lim="800000"/>
                <a:headEnd/>
                <a:tailEnd/>
              </a:ln>
            </p:spPr>
            <p:txBody>
              <a:bodyPr/>
              <a:lstStyle/>
              <a:p>
                <a:endParaRPr lang="en-US"/>
              </a:p>
            </p:txBody>
          </p:sp>
          <p:sp>
            <p:nvSpPr>
              <p:cNvPr id="20" name="Rectangle 32"/>
              <p:cNvSpPr>
                <a:spLocks noChangeArrowheads="1"/>
              </p:cNvSpPr>
              <p:nvPr>
                <p:custDataLst>
                  <p:tags r:id="rId51"/>
                </p:custDataLst>
              </p:nvPr>
            </p:nvSpPr>
            <p:spPr bwMode="auto">
              <a:xfrm>
                <a:off x="6707201" y="3903659"/>
                <a:ext cx="52388" cy="50800"/>
              </a:xfrm>
              <a:prstGeom prst="rect">
                <a:avLst/>
              </a:prstGeom>
              <a:solidFill>
                <a:srgbClr val="000000"/>
              </a:solidFill>
              <a:ln w="9525">
                <a:noFill/>
                <a:miter lim="800000"/>
                <a:headEnd/>
                <a:tailEnd/>
              </a:ln>
            </p:spPr>
            <p:txBody>
              <a:bodyPr/>
              <a:lstStyle/>
              <a:p>
                <a:endParaRPr lang="en-US"/>
              </a:p>
            </p:txBody>
          </p:sp>
          <p:sp>
            <p:nvSpPr>
              <p:cNvPr id="21" name="Rectangle 33"/>
              <p:cNvSpPr>
                <a:spLocks noChangeArrowheads="1"/>
              </p:cNvSpPr>
              <p:nvPr>
                <p:custDataLst>
                  <p:tags r:id="rId52"/>
                </p:custDataLst>
              </p:nvPr>
            </p:nvSpPr>
            <p:spPr bwMode="auto">
              <a:xfrm>
                <a:off x="6845313" y="3903659"/>
                <a:ext cx="52388" cy="50800"/>
              </a:xfrm>
              <a:prstGeom prst="rect">
                <a:avLst/>
              </a:prstGeom>
              <a:solidFill>
                <a:srgbClr val="000000"/>
              </a:solidFill>
              <a:ln w="9525">
                <a:noFill/>
                <a:miter lim="800000"/>
                <a:headEnd/>
                <a:tailEnd/>
              </a:ln>
            </p:spPr>
            <p:txBody>
              <a:bodyPr/>
              <a:lstStyle/>
              <a:p>
                <a:endParaRPr lang="en-US"/>
              </a:p>
            </p:txBody>
          </p:sp>
          <p:sp>
            <p:nvSpPr>
              <p:cNvPr id="22" name="Rectangle 34"/>
              <p:cNvSpPr>
                <a:spLocks noChangeArrowheads="1"/>
              </p:cNvSpPr>
              <p:nvPr>
                <p:custDataLst>
                  <p:tags r:id="rId53"/>
                </p:custDataLst>
              </p:nvPr>
            </p:nvSpPr>
            <p:spPr bwMode="auto">
              <a:xfrm>
                <a:off x="7412051" y="3903659"/>
                <a:ext cx="52388" cy="50800"/>
              </a:xfrm>
              <a:prstGeom prst="rect">
                <a:avLst/>
              </a:prstGeom>
              <a:solidFill>
                <a:srgbClr val="000000"/>
              </a:solidFill>
              <a:ln w="9525">
                <a:noFill/>
                <a:miter lim="800000"/>
                <a:headEnd/>
                <a:tailEnd/>
              </a:ln>
            </p:spPr>
            <p:txBody>
              <a:bodyPr/>
              <a:lstStyle/>
              <a:p>
                <a:endParaRPr lang="en-US"/>
              </a:p>
            </p:txBody>
          </p:sp>
          <p:sp>
            <p:nvSpPr>
              <p:cNvPr id="23" name="Rectangle 35"/>
              <p:cNvSpPr>
                <a:spLocks noChangeArrowheads="1"/>
              </p:cNvSpPr>
              <p:nvPr>
                <p:custDataLst>
                  <p:tags r:id="rId54"/>
                </p:custDataLst>
              </p:nvPr>
            </p:nvSpPr>
            <p:spPr bwMode="auto">
              <a:xfrm>
                <a:off x="7527938" y="3903659"/>
                <a:ext cx="50800" cy="50800"/>
              </a:xfrm>
              <a:prstGeom prst="rect">
                <a:avLst/>
              </a:prstGeom>
              <a:solidFill>
                <a:srgbClr val="000000"/>
              </a:solidFill>
              <a:ln w="9525">
                <a:noFill/>
                <a:miter lim="800000"/>
                <a:headEnd/>
                <a:tailEnd/>
              </a:ln>
            </p:spPr>
            <p:txBody>
              <a:bodyPr/>
              <a:lstStyle/>
              <a:p>
                <a:endParaRPr lang="en-US"/>
              </a:p>
            </p:txBody>
          </p:sp>
          <p:sp>
            <p:nvSpPr>
              <p:cNvPr id="24" name="Rectangle 36"/>
              <p:cNvSpPr>
                <a:spLocks noChangeArrowheads="1"/>
              </p:cNvSpPr>
              <p:nvPr>
                <p:custDataLst>
                  <p:tags r:id="rId55"/>
                </p:custDataLst>
              </p:nvPr>
            </p:nvSpPr>
            <p:spPr bwMode="auto">
              <a:xfrm>
                <a:off x="7412051" y="3621084"/>
                <a:ext cx="52388" cy="50800"/>
              </a:xfrm>
              <a:prstGeom prst="rect">
                <a:avLst/>
              </a:prstGeom>
              <a:solidFill>
                <a:srgbClr val="000000"/>
              </a:solidFill>
              <a:ln w="9525">
                <a:noFill/>
                <a:miter lim="800000"/>
                <a:headEnd/>
                <a:tailEnd/>
              </a:ln>
            </p:spPr>
            <p:txBody>
              <a:bodyPr/>
              <a:lstStyle/>
              <a:p>
                <a:endParaRPr lang="en-US"/>
              </a:p>
            </p:txBody>
          </p:sp>
          <p:sp>
            <p:nvSpPr>
              <p:cNvPr id="25" name="Rectangle 37"/>
              <p:cNvSpPr>
                <a:spLocks noChangeArrowheads="1"/>
              </p:cNvSpPr>
              <p:nvPr>
                <p:custDataLst>
                  <p:tags r:id="rId56"/>
                </p:custDataLst>
              </p:nvPr>
            </p:nvSpPr>
            <p:spPr bwMode="auto">
              <a:xfrm>
                <a:off x="7527938" y="3621084"/>
                <a:ext cx="50800" cy="50800"/>
              </a:xfrm>
              <a:prstGeom prst="rect">
                <a:avLst/>
              </a:prstGeom>
              <a:solidFill>
                <a:srgbClr val="000000"/>
              </a:solidFill>
              <a:ln w="9525">
                <a:noFill/>
                <a:miter lim="800000"/>
                <a:headEnd/>
                <a:tailEnd/>
              </a:ln>
            </p:spPr>
            <p:txBody>
              <a:bodyPr/>
              <a:lstStyle/>
              <a:p>
                <a:endParaRPr lang="en-US"/>
              </a:p>
            </p:txBody>
          </p:sp>
          <p:sp>
            <p:nvSpPr>
              <p:cNvPr id="26" name="Rectangle 38"/>
              <p:cNvSpPr>
                <a:spLocks noChangeArrowheads="1"/>
              </p:cNvSpPr>
              <p:nvPr>
                <p:custDataLst>
                  <p:tags r:id="rId57"/>
                </p:custDataLst>
              </p:nvPr>
            </p:nvSpPr>
            <p:spPr bwMode="auto">
              <a:xfrm>
                <a:off x="7412051" y="3505196"/>
                <a:ext cx="52388" cy="52388"/>
              </a:xfrm>
              <a:prstGeom prst="rect">
                <a:avLst/>
              </a:prstGeom>
              <a:solidFill>
                <a:srgbClr val="000000"/>
              </a:solidFill>
              <a:ln w="9525">
                <a:noFill/>
                <a:miter lim="800000"/>
                <a:headEnd/>
                <a:tailEnd/>
              </a:ln>
            </p:spPr>
            <p:txBody>
              <a:bodyPr/>
              <a:lstStyle/>
              <a:p>
                <a:endParaRPr lang="en-US"/>
              </a:p>
            </p:txBody>
          </p:sp>
          <p:sp>
            <p:nvSpPr>
              <p:cNvPr id="27" name="Rectangle 39"/>
              <p:cNvSpPr>
                <a:spLocks noChangeArrowheads="1"/>
              </p:cNvSpPr>
              <p:nvPr>
                <p:custDataLst>
                  <p:tags r:id="rId58"/>
                </p:custDataLst>
              </p:nvPr>
            </p:nvSpPr>
            <p:spPr bwMode="auto">
              <a:xfrm>
                <a:off x="7527938" y="3505196"/>
                <a:ext cx="50800" cy="52388"/>
              </a:xfrm>
              <a:prstGeom prst="rect">
                <a:avLst/>
              </a:prstGeom>
              <a:solidFill>
                <a:srgbClr val="000000"/>
              </a:solidFill>
              <a:ln w="9525">
                <a:noFill/>
                <a:miter lim="800000"/>
                <a:headEnd/>
                <a:tailEnd/>
              </a:ln>
            </p:spPr>
            <p:txBody>
              <a:bodyPr/>
              <a:lstStyle/>
              <a:p>
                <a:endParaRPr lang="en-US"/>
              </a:p>
            </p:txBody>
          </p:sp>
          <p:sp>
            <p:nvSpPr>
              <p:cNvPr id="28" name="Rectangle 40"/>
              <p:cNvSpPr>
                <a:spLocks noChangeArrowheads="1"/>
              </p:cNvSpPr>
              <p:nvPr>
                <p:custDataLst>
                  <p:tags r:id="rId59"/>
                </p:custDataLst>
              </p:nvPr>
            </p:nvSpPr>
            <p:spPr bwMode="auto">
              <a:xfrm>
                <a:off x="7186626" y="3621084"/>
                <a:ext cx="52388" cy="50800"/>
              </a:xfrm>
              <a:prstGeom prst="rect">
                <a:avLst/>
              </a:prstGeom>
              <a:solidFill>
                <a:srgbClr val="000000"/>
              </a:solidFill>
              <a:ln w="9525">
                <a:noFill/>
                <a:miter lim="800000"/>
                <a:headEnd/>
                <a:tailEnd/>
              </a:ln>
            </p:spPr>
            <p:txBody>
              <a:bodyPr/>
              <a:lstStyle/>
              <a:p>
                <a:endParaRPr lang="en-US"/>
              </a:p>
            </p:txBody>
          </p:sp>
          <p:sp>
            <p:nvSpPr>
              <p:cNvPr id="29" name="Rectangle 41"/>
              <p:cNvSpPr>
                <a:spLocks noChangeArrowheads="1"/>
              </p:cNvSpPr>
              <p:nvPr>
                <p:custDataLst>
                  <p:tags r:id="rId60"/>
                </p:custDataLst>
              </p:nvPr>
            </p:nvSpPr>
            <p:spPr bwMode="auto">
              <a:xfrm>
                <a:off x="7302513" y="3621084"/>
                <a:ext cx="50800" cy="50800"/>
              </a:xfrm>
              <a:prstGeom prst="rect">
                <a:avLst/>
              </a:prstGeom>
              <a:solidFill>
                <a:srgbClr val="000000"/>
              </a:solidFill>
              <a:ln w="9525">
                <a:noFill/>
                <a:miter lim="800000"/>
                <a:headEnd/>
                <a:tailEnd/>
              </a:ln>
            </p:spPr>
            <p:txBody>
              <a:bodyPr/>
              <a:lstStyle/>
              <a:p>
                <a:endParaRPr lang="en-US"/>
              </a:p>
            </p:txBody>
          </p:sp>
          <p:sp>
            <p:nvSpPr>
              <p:cNvPr id="30" name="Rectangle 42"/>
              <p:cNvSpPr>
                <a:spLocks noChangeArrowheads="1"/>
              </p:cNvSpPr>
              <p:nvPr>
                <p:custDataLst>
                  <p:tags r:id="rId61"/>
                </p:custDataLst>
              </p:nvPr>
            </p:nvSpPr>
            <p:spPr bwMode="auto">
              <a:xfrm>
                <a:off x="7077088" y="3621084"/>
                <a:ext cx="52388" cy="50800"/>
              </a:xfrm>
              <a:prstGeom prst="rect">
                <a:avLst/>
              </a:prstGeom>
              <a:solidFill>
                <a:srgbClr val="000000"/>
              </a:solidFill>
              <a:ln w="9525">
                <a:noFill/>
                <a:miter lim="800000"/>
                <a:headEnd/>
                <a:tailEnd/>
              </a:ln>
            </p:spPr>
            <p:txBody>
              <a:bodyPr/>
              <a:lstStyle/>
              <a:p>
                <a:endParaRPr lang="en-US"/>
              </a:p>
            </p:txBody>
          </p:sp>
          <p:sp>
            <p:nvSpPr>
              <p:cNvPr id="31" name="Rectangle 43"/>
              <p:cNvSpPr>
                <a:spLocks noChangeArrowheads="1"/>
              </p:cNvSpPr>
              <p:nvPr>
                <p:custDataLst>
                  <p:tags r:id="rId62"/>
                </p:custDataLst>
              </p:nvPr>
            </p:nvSpPr>
            <p:spPr bwMode="auto">
              <a:xfrm>
                <a:off x="7412051" y="3729034"/>
                <a:ext cx="52388" cy="50800"/>
              </a:xfrm>
              <a:prstGeom prst="rect">
                <a:avLst/>
              </a:prstGeom>
              <a:solidFill>
                <a:srgbClr val="000000"/>
              </a:solidFill>
              <a:ln w="9525">
                <a:noFill/>
                <a:miter lim="800000"/>
                <a:headEnd/>
                <a:tailEnd/>
              </a:ln>
            </p:spPr>
            <p:txBody>
              <a:bodyPr/>
              <a:lstStyle/>
              <a:p>
                <a:endParaRPr lang="en-US"/>
              </a:p>
            </p:txBody>
          </p:sp>
          <p:sp>
            <p:nvSpPr>
              <p:cNvPr id="32" name="Rectangle 44"/>
              <p:cNvSpPr>
                <a:spLocks noChangeArrowheads="1"/>
              </p:cNvSpPr>
              <p:nvPr>
                <p:custDataLst>
                  <p:tags r:id="rId63"/>
                </p:custDataLst>
              </p:nvPr>
            </p:nvSpPr>
            <p:spPr bwMode="auto">
              <a:xfrm>
                <a:off x="7527938" y="3729034"/>
                <a:ext cx="50800" cy="50800"/>
              </a:xfrm>
              <a:prstGeom prst="rect">
                <a:avLst/>
              </a:prstGeom>
              <a:solidFill>
                <a:srgbClr val="000000"/>
              </a:solidFill>
              <a:ln w="9525">
                <a:noFill/>
                <a:miter lim="800000"/>
                <a:headEnd/>
                <a:tailEnd/>
              </a:ln>
            </p:spPr>
            <p:txBody>
              <a:bodyPr/>
              <a:lstStyle/>
              <a:p>
                <a:endParaRPr lang="en-US"/>
              </a:p>
            </p:txBody>
          </p:sp>
          <p:sp>
            <p:nvSpPr>
              <p:cNvPr id="33" name="Rectangle 45"/>
              <p:cNvSpPr>
                <a:spLocks noChangeArrowheads="1"/>
              </p:cNvSpPr>
              <p:nvPr>
                <p:custDataLst>
                  <p:tags r:id="rId64"/>
                </p:custDataLst>
              </p:nvPr>
            </p:nvSpPr>
            <p:spPr bwMode="auto">
              <a:xfrm>
                <a:off x="7186626" y="3729034"/>
                <a:ext cx="52388" cy="50800"/>
              </a:xfrm>
              <a:prstGeom prst="rect">
                <a:avLst/>
              </a:prstGeom>
              <a:solidFill>
                <a:srgbClr val="000000"/>
              </a:solidFill>
              <a:ln w="9525">
                <a:noFill/>
                <a:miter lim="800000"/>
                <a:headEnd/>
                <a:tailEnd/>
              </a:ln>
            </p:spPr>
            <p:txBody>
              <a:bodyPr/>
              <a:lstStyle/>
              <a:p>
                <a:endParaRPr lang="en-US"/>
              </a:p>
            </p:txBody>
          </p:sp>
          <p:sp>
            <p:nvSpPr>
              <p:cNvPr id="34" name="Rectangle 46"/>
              <p:cNvSpPr>
                <a:spLocks noChangeArrowheads="1"/>
              </p:cNvSpPr>
              <p:nvPr>
                <p:custDataLst>
                  <p:tags r:id="rId65"/>
                </p:custDataLst>
              </p:nvPr>
            </p:nvSpPr>
            <p:spPr bwMode="auto">
              <a:xfrm>
                <a:off x="7302513" y="3729034"/>
                <a:ext cx="50800" cy="50800"/>
              </a:xfrm>
              <a:prstGeom prst="rect">
                <a:avLst/>
              </a:prstGeom>
              <a:solidFill>
                <a:srgbClr val="000000"/>
              </a:solidFill>
              <a:ln w="9525">
                <a:noFill/>
                <a:miter lim="800000"/>
                <a:headEnd/>
                <a:tailEnd/>
              </a:ln>
            </p:spPr>
            <p:txBody>
              <a:bodyPr/>
              <a:lstStyle/>
              <a:p>
                <a:endParaRPr lang="en-US"/>
              </a:p>
            </p:txBody>
          </p:sp>
          <p:sp>
            <p:nvSpPr>
              <p:cNvPr id="35" name="Rectangle 47"/>
              <p:cNvSpPr>
                <a:spLocks noChangeArrowheads="1"/>
              </p:cNvSpPr>
              <p:nvPr>
                <p:custDataLst>
                  <p:tags r:id="rId66"/>
                </p:custDataLst>
              </p:nvPr>
            </p:nvSpPr>
            <p:spPr bwMode="auto">
              <a:xfrm>
                <a:off x="7077088" y="3729034"/>
                <a:ext cx="52388" cy="50800"/>
              </a:xfrm>
              <a:prstGeom prst="rect">
                <a:avLst/>
              </a:prstGeom>
              <a:solidFill>
                <a:srgbClr val="000000"/>
              </a:solidFill>
              <a:ln w="9525">
                <a:noFill/>
                <a:miter lim="800000"/>
                <a:headEnd/>
                <a:tailEnd/>
              </a:ln>
            </p:spPr>
            <p:txBody>
              <a:bodyPr/>
              <a:lstStyle/>
              <a:p>
                <a:endParaRPr lang="en-US"/>
              </a:p>
            </p:txBody>
          </p:sp>
          <p:sp>
            <p:nvSpPr>
              <p:cNvPr id="36" name="Rectangle 48"/>
              <p:cNvSpPr>
                <a:spLocks noChangeArrowheads="1"/>
              </p:cNvSpPr>
              <p:nvPr>
                <p:custDataLst>
                  <p:tags r:id="rId67"/>
                </p:custDataLst>
              </p:nvPr>
            </p:nvSpPr>
            <p:spPr bwMode="auto">
              <a:xfrm>
                <a:off x="7412051" y="3390896"/>
                <a:ext cx="52388" cy="50800"/>
              </a:xfrm>
              <a:prstGeom prst="rect">
                <a:avLst/>
              </a:prstGeom>
              <a:solidFill>
                <a:srgbClr val="000000"/>
              </a:solidFill>
              <a:ln w="9525">
                <a:noFill/>
                <a:miter lim="800000"/>
                <a:headEnd/>
                <a:tailEnd/>
              </a:ln>
            </p:spPr>
            <p:txBody>
              <a:bodyPr/>
              <a:lstStyle/>
              <a:p>
                <a:endParaRPr lang="en-US"/>
              </a:p>
            </p:txBody>
          </p:sp>
          <p:sp>
            <p:nvSpPr>
              <p:cNvPr id="37" name="Rectangle 49"/>
              <p:cNvSpPr>
                <a:spLocks noChangeArrowheads="1"/>
              </p:cNvSpPr>
              <p:nvPr>
                <p:custDataLst>
                  <p:tags r:id="rId68"/>
                </p:custDataLst>
              </p:nvPr>
            </p:nvSpPr>
            <p:spPr bwMode="auto">
              <a:xfrm>
                <a:off x="7527938" y="3390896"/>
                <a:ext cx="50800" cy="50800"/>
              </a:xfrm>
              <a:prstGeom prst="rect">
                <a:avLst/>
              </a:prstGeom>
              <a:solidFill>
                <a:srgbClr val="000000"/>
              </a:solidFill>
              <a:ln w="9525">
                <a:noFill/>
                <a:miter lim="800000"/>
                <a:headEnd/>
                <a:tailEnd/>
              </a:ln>
            </p:spPr>
            <p:txBody>
              <a:bodyPr/>
              <a:lstStyle/>
              <a:p>
                <a:endParaRPr lang="en-US"/>
              </a:p>
            </p:txBody>
          </p:sp>
          <p:sp>
            <p:nvSpPr>
              <p:cNvPr id="38" name="Freeform 50"/>
              <p:cNvSpPr>
                <a:spLocks/>
              </p:cNvSpPr>
              <p:nvPr>
                <p:custDataLst>
                  <p:tags r:id="rId69"/>
                </p:custDataLst>
              </p:nvPr>
            </p:nvSpPr>
            <p:spPr bwMode="auto">
              <a:xfrm>
                <a:off x="7442213" y="3221034"/>
                <a:ext cx="107950" cy="95250"/>
              </a:xfrm>
              <a:custGeom>
                <a:avLst/>
                <a:gdLst>
                  <a:gd name="T0" fmla="*/ 2147483647 w 137"/>
                  <a:gd name="T1" fmla="*/ 0 h 118"/>
                  <a:gd name="T2" fmla="*/ 2147483647 w 137"/>
                  <a:gd name="T3" fmla="*/ 2147483647 h 118"/>
                  <a:gd name="T4" fmla="*/ 2147483647 w 137"/>
                  <a:gd name="T5" fmla="*/ 2147483647 h 118"/>
                  <a:gd name="T6" fmla="*/ 2147483647 w 137"/>
                  <a:gd name="T7" fmla="*/ 0 h 118"/>
                  <a:gd name="T8" fmla="*/ 0 w 137"/>
                  <a:gd name="T9" fmla="*/ 0 h 118"/>
                  <a:gd name="T10" fmla="*/ 0 w 137"/>
                  <a:gd name="T11" fmla="*/ 2147483647 h 118"/>
                  <a:gd name="T12" fmla="*/ 2147483647 w 137"/>
                  <a:gd name="T13" fmla="*/ 2147483647 h 118"/>
                  <a:gd name="T14" fmla="*/ 2147483647 w 137"/>
                  <a:gd name="T15" fmla="*/ 2147483647 h 118"/>
                  <a:gd name="T16" fmla="*/ 2147483647 w 137"/>
                  <a:gd name="T17" fmla="*/ 2147483647 h 118"/>
                  <a:gd name="T18" fmla="*/ 2147483647 w 137"/>
                  <a:gd name="T19" fmla="*/ 2147483647 h 118"/>
                  <a:gd name="T20" fmla="*/ 2147483647 w 137"/>
                  <a:gd name="T21" fmla="*/ 2147483647 h 118"/>
                  <a:gd name="T22" fmla="*/ 2147483647 w 137"/>
                  <a:gd name="T23" fmla="*/ 0 h 118"/>
                  <a:gd name="T24" fmla="*/ 2147483647 w 137"/>
                  <a:gd name="T25" fmla="*/ 0 h 1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7"/>
                  <a:gd name="T40" fmla="*/ 0 h 118"/>
                  <a:gd name="T41" fmla="*/ 137 w 137"/>
                  <a:gd name="T42" fmla="*/ 118 h 1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7" h="118">
                    <a:moveTo>
                      <a:pt x="97" y="0"/>
                    </a:moveTo>
                    <a:lnTo>
                      <a:pt x="97" y="40"/>
                    </a:lnTo>
                    <a:lnTo>
                      <a:pt x="40" y="40"/>
                    </a:lnTo>
                    <a:lnTo>
                      <a:pt x="40" y="0"/>
                    </a:lnTo>
                    <a:lnTo>
                      <a:pt x="0" y="0"/>
                    </a:lnTo>
                    <a:lnTo>
                      <a:pt x="0" y="118"/>
                    </a:lnTo>
                    <a:lnTo>
                      <a:pt x="40" y="118"/>
                    </a:lnTo>
                    <a:lnTo>
                      <a:pt x="40" y="80"/>
                    </a:lnTo>
                    <a:lnTo>
                      <a:pt x="97" y="80"/>
                    </a:lnTo>
                    <a:lnTo>
                      <a:pt x="97" y="118"/>
                    </a:lnTo>
                    <a:lnTo>
                      <a:pt x="137" y="118"/>
                    </a:lnTo>
                    <a:lnTo>
                      <a:pt x="137" y="0"/>
                    </a:lnTo>
                    <a:lnTo>
                      <a:pt x="97" y="0"/>
                    </a:lnTo>
                    <a:close/>
                  </a:path>
                </a:pathLst>
              </a:custGeom>
              <a:solidFill>
                <a:srgbClr val="FFFFFF"/>
              </a:solidFill>
              <a:ln w="9525">
                <a:noFill/>
                <a:round/>
                <a:headEnd/>
                <a:tailEnd/>
              </a:ln>
            </p:spPr>
            <p:txBody>
              <a:bodyPr/>
              <a:lstStyle/>
              <a:p>
                <a:endParaRPr lang="en-US"/>
              </a:p>
            </p:txBody>
          </p:sp>
          <p:sp>
            <p:nvSpPr>
              <p:cNvPr id="39" name="Freeform 51"/>
              <p:cNvSpPr>
                <a:spLocks/>
              </p:cNvSpPr>
              <p:nvPr>
                <p:custDataLst>
                  <p:tags r:id="rId70"/>
                </p:custDataLst>
              </p:nvPr>
            </p:nvSpPr>
            <p:spPr bwMode="auto">
              <a:xfrm>
                <a:off x="7551751" y="3492496"/>
                <a:ext cx="365125" cy="658813"/>
              </a:xfrm>
              <a:custGeom>
                <a:avLst/>
                <a:gdLst>
                  <a:gd name="T0" fmla="*/ 2147483647 w 461"/>
                  <a:gd name="T1" fmla="*/ 2147483647 h 831"/>
                  <a:gd name="T2" fmla="*/ 2147483647 w 461"/>
                  <a:gd name="T3" fmla="*/ 2147483647 h 831"/>
                  <a:gd name="T4" fmla="*/ 2147483647 w 461"/>
                  <a:gd name="T5" fmla="*/ 2147483647 h 831"/>
                  <a:gd name="T6" fmla="*/ 2147483647 w 461"/>
                  <a:gd name="T7" fmla="*/ 2147483647 h 831"/>
                  <a:gd name="T8" fmla="*/ 2147483647 w 461"/>
                  <a:gd name="T9" fmla="*/ 2147483647 h 831"/>
                  <a:gd name="T10" fmla="*/ 2147483647 w 461"/>
                  <a:gd name="T11" fmla="*/ 2147483647 h 831"/>
                  <a:gd name="T12" fmla="*/ 2147483647 w 461"/>
                  <a:gd name="T13" fmla="*/ 2147483647 h 831"/>
                  <a:gd name="T14" fmla="*/ 2147483647 w 461"/>
                  <a:gd name="T15" fmla="*/ 2147483647 h 831"/>
                  <a:gd name="T16" fmla="*/ 2147483647 w 461"/>
                  <a:gd name="T17" fmla="*/ 2147483647 h 831"/>
                  <a:gd name="T18" fmla="*/ 2147483647 w 461"/>
                  <a:gd name="T19" fmla="*/ 2147483647 h 831"/>
                  <a:gd name="T20" fmla="*/ 2147483647 w 461"/>
                  <a:gd name="T21" fmla="*/ 2147483647 h 831"/>
                  <a:gd name="T22" fmla="*/ 2147483647 w 461"/>
                  <a:gd name="T23" fmla="*/ 2147483647 h 831"/>
                  <a:gd name="T24" fmla="*/ 2147483647 w 461"/>
                  <a:gd name="T25" fmla="*/ 2147483647 h 831"/>
                  <a:gd name="T26" fmla="*/ 2147483647 w 461"/>
                  <a:gd name="T27" fmla="*/ 2147483647 h 831"/>
                  <a:gd name="T28" fmla="*/ 2147483647 w 461"/>
                  <a:gd name="T29" fmla="*/ 2147483647 h 831"/>
                  <a:gd name="T30" fmla="*/ 2147483647 w 461"/>
                  <a:gd name="T31" fmla="*/ 2147483647 h 831"/>
                  <a:gd name="T32" fmla="*/ 2147483647 w 461"/>
                  <a:gd name="T33" fmla="*/ 2147483647 h 831"/>
                  <a:gd name="T34" fmla="*/ 2147483647 w 461"/>
                  <a:gd name="T35" fmla="*/ 2147483647 h 831"/>
                  <a:gd name="T36" fmla="*/ 2147483647 w 461"/>
                  <a:gd name="T37" fmla="*/ 2147483647 h 831"/>
                  <a:gd name="T38" fmla="*/ 2147483647 w 461"/>
                  <a:gd name="T39" fmla="*/ 2147483647 h 831"/>
                  <a:gd name="T40" fmla="*/ 2147483647 w 461"/>
                  <a:gd name="T41" fmla="*/ 2147483647 h 831"/>
                  <a:gd name="T42" fmla="*/ 2147483647 w 461"/>
                  <a:gd name="T43" fmla="*/ 2147483647 h 831"/>
                  <a:gd name="T44" fmla="*/ 2147483647 w 461"/>
                  <a:gd name="T45" fmla="*/ 2147483647 h 831"/>
                  <a:gd name="T46" fmla="*/ 2147483647 w 461"/>
                  <a:gd name="T47" fmla="*/ 2147483647 h 831"/>
                  <a:gd name="T48" fmla="*/ 2147483647 w 461"/>
                  <a:gd name="T49" fmla="*/ 2147483647 h 831"/>
                  <a:gd name="T50" fmla="*/ 2147483647 w 461"/>
                  <a:gd name="T51" fmla="*/ 2147483647 h 831"/>
                  <a:gd name="T52" fmla="*/ 2147483647 w 461"/>
                  <a:gd name="T53" fmla="*/ 2147483647 h 831"/>
                  <a:gd name="T54" fmla="*/ 2147483647 w 461"/>
                  <a:gd name="T55" fmla="*/ 2147483647 h 831"/>
                  <a:gd name="T56" fmla="*/ 2147483647 w 461"/>
                  <a:gd name="T57" fmla="*/ 2147483647 h 831"/>
                  <a:gd name="T58" fmla="*/ 2147483647 w 461"/>
                  <a:gd name="T59" fmla="*/ 2147483647 h 831"/>
                  <a:gd name="T60" fmla="*/ 2147483647 w 461"/>
                  <a:gd name="T61" fmla="*/ 2147483647 h 831"/>
                  <a:gd name="T62" fmla="*/ 2147483647 w 461"/>
                  <a:gd name="T63" fmla="*/ 2147483647 h 831"/>
                  <a:gd name="T64" fmla="*/ 2147483647 w 461"/>
                  <a:gd name="T65" fmla="*/ 2147483647 h 831"/>
                  <a:gd name="T66" fmla="*/ 2147483647 w 461"/>
                  <a:gd name="T67" fmla="*/ 2147483647 h 83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61"/>
                  <a:gd name="T103" fmla="*/ 0 h 831"/>
                  <a:gd name="T104" fmla="*/ 461 w 461"/>
                  <a:gd name="T105" fmla="*/ 831 h 83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61" h="831">
                    <a:moveTo>
                      <a:pt x="461" y="230"/>
                    </a:moveTo>
                    <a:lnTo>
                      <a:pt x="460" y="207"/>
                    </a:lnTo>
                    <a:lnTo>
                      <a:pt x="456" y="185"/>
                    </a:lnTo>
                    <a:lnTo>
                      <a:pt x="451" y="163"/>
                    </a:lnTo>
                    <a:lnTo>
                      <a:pt x="444" y="142"/>
                    </a:lnTo>
                    <a:lnTo>
                      <a:pt x="435" y="122"/>
                    </a:lnTo>
                    <a:lnTo>
                      <a:pt x="423" y="102"/>
                    </a:lnTo>
                    <a:lnTo>
                      <a:pt x="409" y="85"/>
                    </a:lnTo>
                    <a:lnTo>
                      <a:pt x="394" y="68"/>
                    </a:lnTo>
                    <a:lnTo>
                      <a:pt x="377" y="53"/>
                    </a:lnTo>
                    <a:lnTo>
                      <a:pt x="359" y="39"/>
                    </a:lnTo>
                    <a:lnTo>
                      <a:pt x="340" y="27"/>
                    </a:lnTo>
                    <a:lnTo>
                      <a:pt x="319" y="17"/>
                    </a:lnTo>
                    <a:lnTo>
                      <a:pt x="299" y="10"/>
                    </a:lnTo>
                    <a:lnTo>
                      <a:pt x="277" y="4"/>
                    </a:lnTo>
                    <a:lnTo>
                      <a:pt x="254" y="1"/>
                    </a:lnTo>
                    <a:lnTo>
                      <a:pt x="231" y="0"/>
                    </a:lnTo>
                    <a:lnTo>
                      <a:pt x="208" y="1"/>
                    </a:lnTo>
                    <a:lnTo>
                      <a:pt x="185" y="4"/>
                    </a:lnTo>
                    <a:lnTo>
                      <a:pt x="163" y="10"/>
                    </a:lnTo>
                    <a:lnTo>
                      <a:pt x="141" y="18"/>
                    </a:lnTo>
                    <a:lnTo>
                      <a:pt x="121" y="27"/>
                    </a:lnTo>
                    <a:lnTo>
                      <a:pt x="102" y="39"/>
                    </a:lnTo>
                    <a:lnTo>
                      <a:pt x="84" y="53"/>
                    </a:lnTo>
                    <a:lnTo>
                      <a:pt x="68" y="68"/>
                    </a:lnTo>
                    <a:lnTo>
                      <a:pt x="53" y="84"/>
                    </a:lnTo>
                    <a:lnTo>
                      <a:pt x="39" y="101"/>
                    </a:lnTo>
                    <a:lnTo>
                      <a:pt x="28" y="121"/>
                    </a:lnTo>
                    <a:lnTo>
                      <a:pt x="19" y="140"/>
                    </a:lnTo>
                    <a:lnTo>
                      <a:pt x="11" y="162"/>
                    </a:lnTo>
                    <a:lnTo>
                      <a:pt x="5" y="184"/>
                    </a:lnTo>
                    <a:lnTo>
                      <a:pt x="1" y="207"/>
                    </a:lnTo>
                    <a:lnTo>
                      <a:pt x="0" y="230"/>
                    </a:lnTo>
                    <a:lnTo>
                      <a:pt x="1" y="253"/>
                    </a:lnTo>
                    <a:lnTo>
                      <a:pt x="5" y="275"/>
                    </a:lnTo>
                    <a:lnTo>
                      <a:pt x="11" y="297"/>
                    </a:lnTo>
                    <a:lnTo>
                      <a:pt x="18" y="318"/>
                    </a:lnTo>
                    <a:lnTo>
                      <a:pt x="28" y="339"/>
                    </a:lnTo>
                    <a:lnTo>
                      <a:pt x="39" y="358"/>
                    </a:lnTo>
                    <a:lnTo>
                      <a:pt x="53" y="376"/>
                    </a:lnTo>
                    <a:lnTo>
                      <a:pt x="68" y="393"/>
                    </a:lnTo>
                    <a:lnTo>
                      <a:pt x="83" y="407"/>
                    </a:lnTo>
                    <a:lnTo>
                      <a:pt x="99" y="419"/>
                    </a:lnTo>
                    <a:lnTo>
                      <a:pt x="117" y="430"/>
                    </a:lnTo>
                    <a:lnTo>
                      <a:pt x="134" y="439"/>
                    </a:lnTo>
                    <a:lnTo>
                      <a:pt x="152" y="446"/>
                    </a:lnTo>
                    <a:lnTo>
                      <a:pt x="172" y="452"/>
                    </a:lnTo>
                    <a:lnTo>
                      <a:pt x="191" y="456"/>
                    </a:lnTo>
                    <a:lnTo>
                      <a:pt x="211" y="458"/>
                    </a:lnTo>
                    <a:lnTo>
                      <a:pt x="211" y="831"/>
                    </a:lnTo>
                    <a:lnTo>
                      <a:pt x="251" y="831"/>
                    </a:lnTo>
                    <a:lnTo>
                      <a:pt x="251" y="458"/>
                    </a:lnTo>
                    <a:lnTo>
                      <a:pt x="271" y="456"/>
                    </a:lnTo>
                    <a:lnTo>
                      <a:pt x="291" y="452"/>
                    </a:lnTo>
                    <a:lnTo>
                      <a:pt x="310" y="446"/>
                    </a:lnTo>
                    <a:lnTo>
                      <a:pt x="329" y="439"/>
                    </a:lnTo>
                    <a:lnTo>
                      <a:pt x="346" y="430"/>
                    </a:lnTo>
                    <a:lnTo>
                      <a:pt x="363" y="419"/>
                    </a:lnTo>
                    <a:lnTo>
                      <a:pt x="379" y="407"/>
                    </a:lnTo>
                    <a:lnTo>
                      <a:pt x="394" y="393"/>
                    </a:lnTo>
                    <a:lnTo>
                      <a:pt x="409" y="376"/>
                    </a:lnTo>
                    <a:lnTo>
                      <a:pt x="423" y="358"/>
                    </a:lnTo>
                    <a:lnTo>
                      <a:pt x="435" y="339"/>
                    </a:lnTo>
                    <a:lnTo>
                      <a:pt x="444" y="318"/>
                    </a:lnTo>
                    <a:lnTo>
                      <a:pt x="451" y="297"/>
                    </a:lnTo>
                    <a:lnTo>
                      <a:pt x="456" y="275"/>
                    </a:lnTo>
                    <a:lnTo>
                      <a:pt x="460" y="253"/>
                    </a:lnTo>
                    <a:lnTo>
                      <a:pt x="461" y="230"/>
                    </a:lnTo>
                    <a:close/>
                  </a:path>
                </a:pathLst>
              </a:custGeom>
              <a:solidFill>
                <a:srgbClr val="000000"/>
              </a:solidFill>
              <a:ln w="9525">
                <a:noFill/>
                <a:round/>
                <a:headEnd/>
                <a:tailEnd/>
              </a:ln>
            </p:spPr>
            <p:txBody>
              <a:bodyPr/>
              <a:lstStyle/>
              <a:p>
                <a:endParaRPr lang="en-US"/>
              </a:p>
            </p:txBody>
          </p:sp>
          <p:sp>
            <p:nvSpPr>
              <p:cNvPr id="40" name="Freeform 52"/>
              <p:cNvSpPr>
                <a:spLocks/>
              </p:cNvSpPr>
              <p:nvPr>
                <p:custDataLst>
                  <p:tags r:id="rId71"/>
                </p:custDataLst>
              </p:nvPr>
            </p:nvSpPr>
            <p:spPr bwMode="auto">
              <a:xfrm>
                <a:off x="7583501" y="3524246"/>
                <a:ext cx="301625" cy="301625"/>
              </a:xfrm>
              <a:custGeom>
                <a:avLst/>
                <a:gdLst>
                  <a:gd name="T0" fmla="*/ 2147483647 w 381"/>
                  <a:gd name="T1" fmla="*/ 2147483647 h 380"/>
                  <a:gd name="T2" fmla="*/ 2147483647 w 381"/>
                  <a:gd name="T3" fmla="*/ 2147483647 h 380"/>
                  <a:gd name="T4" fmla="*/ 2147483647 w 381"/>
                  <a:gd name="T5" fmla="*/ 2147483647 h 380"/>
                  <a:gd name="T6" fmla="*/ 2147483647 w 381"/>
                  <a:gd name="T7" fmla="*/ 2147483647 h 380"/>
                  <a:gd name="T8" fmla="*/ 2147483647 w 381"/>
                  <a:gd name="T9" fmla="*/ 2147483647 h 380"/>
                  <a:gd name="T10" fmla="*/ 2147483647 w 381"/>
                  <a:gd name="T11" fmla="*/ 2147483647 h 380"/>
                  <a:gd name="T12" fmla="*/ 2147483647 w 381"/>
                  <a:gd name="T13" fmla="*/ 2147483647 h 380"/>
                  <a:gd name="T14" fmla="*/ 2147483647 w 381"/>
                  <a:gd name="T15" fmla="*/ 2147483647 h 380"/>
                  <a:gd name="T16" fmla="*/ 2147483647 w 381"/>
                  <a:gd name="T17" fmla="*/ 2147483647 h 380"/>
                  <a:gd name="T18" fmla="*/ 2147483647 w 381"/>
                  <a:gd name="T19" fmla="*/ 2147483647 h 380"/>
                  <a:gd name="T20" fmla="*/ 2147483647 w 381"/>
                  <a:gd name="T21" fmla="*/ 2147483647 h 380"/>
                  <a:gd name="T22" fmla="*/ 2147483647 w 381"/>
                  <a:gd name="T23" fmla="*/ 2147483647 h 380"/>
                  <a:gd name="T24" fmla="*/ 2147483647 w 381"/>
                  <a:gd name="T25" fmla="*/ 2147483647 h 380"/>
                  <a:gd name="T26" fmla="*/ 2147483647 w 381"/>
                  <a:gd name="T27" fmla="*/ 2147483647 h 380"/>
                  <a:gd name="T28" fmla="*/ 2147483647 w 381"/>
                  <a:gd name="T29" fmla="*/ 2147483647 h 380"/>
                  <a:gd name="T30" fmla="*/ 2147483647 w 381"/>
                  <a:gd name="T31" fmla="*/ 2147483647 h 380"/>
                  <a:gd name="T32" fmla="*/ 2147483647 w 381"/>
                  <a:gd name="T33" fmla="*/ 2147483647 h 380"/>
                  <a:gd name="T34" fmla="*/ 2147483647 w 381"/>
                  <a:gd name="T35" fmla="*/ 2147483647 h 380"/>
                  <a:gd name="T36" fmla="*/ 2147483647 w 381"/>
                  <a:gd name="T37" fmla="*/ 2147483647 h 380"/>
                  <a:gd name="T38" fmla="*/ 2147483647 w 381"/>
                  <a:gd name="T39" fmla="*/ 2147483647 h 380"/>
                  <a:gd name="T40" fmla="*/ 2147483647 w 381"/>
                  <a:gd name="T41" fmla="*/ 2147483647 h 380"/>
                  <a:gd name="T42" fmla="*/ 2147483647 w 381"/>
                  <a:gd name="T43" fmla="*/ 2147483647 h 380"/>
                  <a:gd name="T44" fmla="*/ 2147483647 w 381"/>
                  <a:gd name="T45" fmla="*/ 2147483647 h 380"/>
                  <a:gd name="T46" fmla="*/ 2147483647 w 381"/>
                  <a:gd name="T47" fmla="*/ 2147483647 h 380"/>
                  <a:gd name="T48" fmla="*/ 2147483647 w 381"/>
                  <a:gd name="T49" fmla="*/ 2147483647 h 380"/>
                  <a:gd name="T50" fmla="*/ 2147483647 w 381"/>
                  <a:gd name="T51" fmla="*/ 2147483647 h 380"/>
                  <a:gd name="T52" fmla="*/ 2147483647 w 381"/>
                  <a:gd name="T53" fmla="*/ 2147483647 h 380"/>
                  <a:gd name="T54" fmla="*/ 2147483647 w 381"/>
                  <a:gd name="T55" fmla="*/ 2147483647 h 380"/>
                  <a:gd name="T56" fmla="*/ 2147483647 w 381"/>
                  <a:gd name="T57" fmla="*/ 2147483647 h 380"/>
                  <a:gd name="T58" fmla="*/ 2147483647 w 381"/>
                  <a:gd name="T59" fmla="*/ 2147483647 h 380"/>
                  <a:gd name="T60" fmla="*/ 2147483647 w 381"/>
                  <a:gd name="T61" fmla="*/ 2147483647 h 380"/>
                  <a:gd name="T62" fmla="*/ 2147483647 w 381"/>
                  <a:gd name="T63" fmla="*/ 2147483647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1"/>
                  <a:gd name="T97" fmla="*/ 0 h 380"/>
                  <a:gd name="T98" fmla="*/ 381 w 381"/>
                  <a:gd name="T99" fmla="*/ 380 h 3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1" h="380">
                    <a:moveTo>
                      <a:pt x="190" y="380"/>
                    </a:moveTo>
                    <a:lnTo>
                      <a:pt x="171" y="379"/>
                    </a:lnTo>
                    <a:lnTo>
                      <a:pt x="153" y="377"/>
                    </a:lnTo>
                    <a:lnTo>
                      <a:pt x="134" y="372"/>
                    </a:lnTo>
                    <a:lnTo>
                      <a:pt x="117" y="367"/>
                    </a:lnTo>
                    <a:lnTo>
                      <a:pt x="100" y="359"/>
                    </a:lnTo>
                    <a:lnTo>
                      <a:pt x="85" y="349"/>
                    </a:lnTo>
                    <a:lnTo>
                      <a:pt x="69" y="338"/>
                    </a:lnTo>
                    <a:lnTo>
                      <a:pt x="55" y="325"/>
                    </a:lnTo>
                    <a:lnTo>
                      <a:pt x="42" y="311"/>
                    </a:lnTo>
                    <a:lnTo>
                      <a:pt x="31" y="296"/>
                    </a:lnTo>
                    <a:lnTo>
                      <a:pt x="21" y="280"/>
                    </a:lnTo>
                    <a:lnTo>
                      <a:pt x="13" y="263"/>
                    </a:lnTo>
                    <a:lnTo>
                      <a:pt x="8" y="246"/>
                    </a:lnTo>
                    <a:lnTo>
                      <a:pt x="3" y="227"/>
                    </a:lnTo>
                    <a:lnTo>
                      <a:pt x="1" y="209"/>
                    </a:lnTo>
                    <a:lnTo>
                      <a:pt x="0" y="190"/>
                    </a:lnTo>
                    <a:lnTo>
                      <a:pt x="1" y="172"/>
                    </a:lnTo>
                    <a:lnTo>
                      <a:pt x="3" y="153"/>
                    </a:lnTo>
                    <a:lnTo>
                      <a:pt x="8" y="135"/>
                    </a:lnTo>
                    <a:lnTo>
                      <a:pt x="13" y="118"/>
                    </a:lnTo>
                    <a:lnTo>
                      <a:pt x="21" y="100"/>
                    </a:lnTo>
                    <a:lnTo>
                      <a:pt x="31" y="84"/>
                    </a:lnTo>
                    <a:lnTo>
                      <a:pt x="42" y="69"/>
                    </a:lnTo>
                    <a:lnTo>
                      <a:pt x="55" y="55"/>
                    </a:lnTo>
                    <a:lnTo>
                      <a:pt x="69" y="43"/>
                    </a:lnTo>
                    <a:lnTo>
                      <a:pt x="85" y="31"/>
                    </a:lnTo>
                    <a:lnTo>
                      <a:pt x="100" y="22"/>
                    </a:lnTo>
                    <a:lnTo>
                      <a:pt x="117" y="14"/>
                    </a:lnTo>
                    <a:lnTo>
                      <a:pt x="134" y="8"/>
                    </a:lnTo>
                    <a:lnTo>
                      <a:pt x="153" y="4"/>
                    </a:lnTo>
                    <a:lnTo>
                      <a:pt x="171" y="1"/>
                    </a:lnTo>
                    <a:lnTo>
                      <a:pt x="190" y="0"/>
                    </a:lnTo>
                    <a:lnTo>
                      <a:pt x="208" y="1"/>
                    </a:lnTo>
                    <a:lnTo>
                      <a:pt x="227" y="4"/>
                    </a:lnTo>
                    <a:lnTo>
                      <a:pt x="245" y="8"/>
                    </a:lnTo>
                    <a:lnTo>
                      <a:pt x="262" y="14"/>
                    </a:lnTo>
                    <a:lnTo>
                      <a:pt x="279" y="22"/>
                    </a:lnTo>
                    <a:lnTo>
                      <a:pt x="296" y="31"/>
                    </a:lnTo>
                    <a:lnTo>
                      <a:pt x="311" y="43"/>
                    </a:lnTo>
                    <a:lnTo>
                      <a:pt x="324" y="55"/>
                    </a:lnTo>
                    <a:lnTo>
                      <a:pt x="337" y="69"/>
                    </a:lnTo>
                    <a:lnTo>
                      <a:pt x="349" y="84"/>
                    </a:lnTo>
                    <a:lnTo>
                      <a:pt x="358" y="100"/>
                    </a:lnTo>
                    <a:lnTo>
                      <a:pt x="366" y="118"/>
                    </a:lnTo>
                    <a:lnTo>
                      <a:pt x="373" y="135"/>
                    </a:lnTo>
                    <a:lnTo>
                      <a:pt x="377" y="153"/>
                    </a:lnTo>
                    <a:lnTo>
                      <a:pt x="380" y="172"/>
                    </a:lnTo>
                    <a:lnTo>
                      <a:pt x="381" y="190"/>
                    </a:lnTo>
                    <a:lnTo>
                      <a:pt x="380" y="210"/>
                    </a:lnTo>
                    <a:lnTo>
                      <a:pt x="377" y="228"/>
                    </a:lnTo>
                    <a:lnTo>
                      <a:pt x="372" y="247"/>
                    </a:lnTo>
                    <a:lnTo>
                      <a:pt x="366" y="264"/>
                    </a:lnTo>
                    <a:lnTo>
                      <a:pt x="358" y="281"/>
                    </a:lnTo>
                    <a:lnTo>
                      <a:pt x="347" y="296"/>
                    </a:lnTo>
                    <a:lnTo>
                      <a:pt x="337" y="311"/>
                    </a:lnTo>
                    <a:lnTo>
                      <a:pt x="324" y="325"/>
                    </a:lnTo>
                    <a:lnTo>
                      <a:pt x="311" y="337"/>
                    </a:lnTo>
                    <a:lnTo>
                      <a:pt x="297" y="348"/>
                    </a:lnTo>
                    <a:lnTo>
                      <a:pt x="281" y="357"/>
                    </a:lnTo>
                    <a:lnTo>
                      <a:pt x="263" y="365"/>
                    </a:lnTo>
                    <a:lnTo>
                      <a:pt x="246" y="372"/>
                    </a:lnTo>
                    <a:lnTo>
                      <a:pt x="228" y="377"/>
                    </a:lnTo>
                    <a:lnTo>
                      <a:pt x="209" y="379"/>
                    </a:lnTo>
                    <a:lnTo>
                      <a:pt x="190" y="380"/>
                    </a:lnTo>
                    <a:close/>
                  </a:path>
                </a:pathLst>
              </a:custGeom>
              <a:solidFill>
                <a:srgbClr val="FFFFFF"/>
              </a:solidFill>
              <a:ln w="9525">
                <a:noFill/>
                <a:round/>
                <a:headEnd/>
                <a:tailEnd/>
              </a:ln>
            </p:spPr>
            <p:txBody>
              <a:bodyPr/>
              <a:lstStyle/>
              <a:p>
                <a:endParaRPr lang="en-US"/>
              </a:p>
            </p:txBody>
          </p:sp>
          <p:sp>
            <p:nvSpPr>
              <p:cNvPr id="41" name="Freeform 53"/>
              <p:cNvSpPr>
                <a:spLocks/>
              </p:cNvSpPr>
              <p:nvPr>
                <p:custDataLst>
                  <p:tags r:id="rId72"/>
                </p:custDataLst>
              </p:nvPr>
            </p:nvSpPr>
            <p:spPr bwMode="auto">
              <a:xfrm>
                <a:off x="6645288" y="3582984"/>
                <a:ext cx="312738" cy="495300"/>
              </a:xfrm>
              <a:custGeom>
                <a:avLst/>
                <a:gdLst>
                  <a:gd name="T0" fmla="*/ 2147483647 w 395"/>
                  <a:gd name="T1" fmla="*/ 2147483647 h 625"/>
                  <a:gd name="T2" fmla="*/ 2147483647 w 395"/>
                  <a:gd name="T3" fmla="*/ 2147483647 h 625"/>
                  <a:gd name="T4" fmla="*/ 2147483647 w 395"/>
                  <a:gd name="T5" fmla="*/ 2147483647 h 625"/>
                  <a:gd name="T6" fmla="*/ 2147483647 w 395"/>
                  <a:gd name="T7" fmla="*/ 2147483647 h 625"/>
                  <a:gd name="T8" fmla="*/ 2147483647 w 395"/>
                  <a:gd name="T9" fmla="*/ 2147483647 h 625"/>
                  <a:gd name="T10" fmla="*/ 2147483647 w 395"/>
                  <a:gd name="T11" fmla="*/ 2147483647 h 625"/>
                  <a:gd name="T12" fmla="*/ 2147483647 w 395"/>
                  <a:gd name="T13" fmla="*/ 2147483647 h 625"/>
                  <a:gd name="T14" fmla="*/ 2147483647 w 395"/>
                  <a:gd name="T15" fmla="*/ 2147483647 h 625"/>
                  <a:gd name="T16" fmla="*/ 2147483647 w 395"/>
                  <a:gd name="T17" fmla="*/ 2147483647 h 625"/>
                  <a:gd name="T18" fmla="*/ 2147483647 w 395"/>
                  <a:gd name="T19" fmla="*/ 2147483647 h 625"/>
                  <a:gd name="T20" fmla="*/ 2147483647 w 395"/>
                  <a:gd name="T21" fmla="*/ 2147483647 h 625"/>
                  <a:gd name="T22" fmla="*/ 2147483647 w 395"/>
                  <a:gd name="T23" fmla="*/ 2147483647 h 625"/>
                  <a:gd name="T24" fmla="*/ 2147483647 w 395"/>
                  <a:gd name="T25" fmla="*/ 2147483647 h 625"/>
                  <a:gd name="T26" fmla="*/ 2147483647 w 395"/>
                  <a:gd name="T27" fmla="*/ 2147483647 h 625"/>
                  <a:gd name="T28" fmla="*/ 2147483647 w 395"/>
                  <a:gd name="T29" fmla="*/ 2147483647 h 625"/>
                  <a:gd name="T30" fmla="*/ 2147483647 w 395"/>
                  <a:gd name="T31" fmla="*/ 2147483647 h 625"/>
                  <a:gd name="T32" fmla="*/ 2147483647 w 395"/>
                  <a:gd name="T33" fmla="*/ 2147483647 h 625"/>
                  <a:gd name="T34" fmla="*/ 2147483647 w 395"/>
                  <a:gd name="T35" fmla="*/ 2147483647 h 625"/>
                  <a:gd name="T36" fmla="*/ 2147483647 w 395"/>
                  <a:gd name="T37" fmla="*/ 2147483647 h 625"/>
                  <a:gd name="T38" fmla="*/ 2147483647 w 395"/>
                  <a:gd name="T39" fmla="*/ 2147483647 h 625"/>
                  <a:gd name="T40" fmla="*/ 2147483647 w 395"/>
                  <a:gd name="T41" fmla="*/ 2147483647 h 625"/>
                  <a:gd name="T42" fmla="*/ 2147483647 w 395"/>
                  <a:gd name="T43" fmla="*/ 2147483647 h 625"/>
                  <a:gd name="T44" fmla="*/ 2147483647 w 395"/>
                  <a:gd name="T45" fmla="*/ 2147483647 h 625"/>
                  <a:gd name="T46" fmla="*/ 2147483647 w 395"/>
                  <a:gd name="T47" fmla="*/ 2147483647 h 625"/>
                  <a:gd name="T48" fmla="*/ 2147483647 w 395"/>
                  <a:gd name="T49" fmla="*/ 2147483647 h 625"/>
                  <a:gd name="T50" fmla="*/ 2147483647 w 395"/>
                  <a:gd name="T51" fmla="*/ 2147483647 h 625"/>
                  <a:gd name="T52" fmla="*/ 2147483647 w 395"/>
                  <a:gd name="T53" fmla="*/ 2147483647 h 625"/>
                  <a:gd name="T54" fmla="*/ 2147483647 w 395"/>
                  <a:gd name="T55" fmla="*/ 2147483647 h 625"/>
                  <a:gd name="T56" fmla="*/ 2147483647 w 395"/>
                  <a:gd name="T57" fmla="*/ 2147483647 h 625"/>
                  <a:gd name="T58" fmla="*/ 2147483647 w 395"/>
                  <a:gd name="T59" fmla="*/ 2147483647 h 625"/>
                  <a:gd name="T60" fmla="*/ 2147483647 w 395"/>
                  <a:gd name="T61" fmla="*/ 2147483647 h 625"/>
                  <a:gd name="T62" fmla="*/ 2147483647 w 395"/>
                  <a:gd name="T63" fmla="*/ 2147483647 h 625"/>
                  <a:gd name="T64" fmla="*/ 2147483647 w 395"/>
                  <a:gd name="T65" fmla="*/ 2147483647 h 625"/>
                  <a:gd name="T66" fmla="*/ 2147483647 w 395"/>
                  <a:gd name="T67" fmla="*/ 2147483647 h 6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95"/>
                  <a:gd name="T103" fmla="*/ 0 h 625"/>
                  <a:gd name="T104" fmla="*/ 395 w 395"/>
                  <a:gd name="T105" fmla="*/ 625 h 62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95" h="625">
                    <a:moveTo>
                      <a:pt x="395" y="198"/>
                    </a:moveTo>
                    <a:lnTo>
                      <a:pt x="394" y="179"/>
                    </a:lnTo>
                    <a:lnTo>
                      <a:pt x="391" y="159"/>
                    </a:lnTo>
                    <a:lnTo>
                      <a:pt x="387" y="141"/>
                    </a:lnTo>
                    <a:lnTo>
                      <a:pt x="380" y="122"/>
                    </a:lnTo>
                    <a:lnTo>
                      <a:pt x="372" y="105"/>
                    </a:lnTo>
                    <a:lnTo>
                      <a:pt x="363" y="89"/>
                    </a:lnTo>
                    <a:lnTo>
                      <a:pt x="351" y="73"/>
                    </a:lnTo>
                    <a:lnTo>
                      <a:pt x="337" y="59"/>
                    </a:lnTo>
                    <a:lnTo>
                      <a:pt x="323" y="45"/>
                    </a:lnTo>
                    <a:lnTo>
                      <a:pt x="307" y="33"/>
                    </a:lnTo>
                    <a:lnTo>
                      <a:pt x="291" y="23"/>
                    </a:lnTo>
                    <a:lnTo>
                      <a:pt x="274" y="15"/>
                    </a:lnTo>
                    <a:lnTo>
                      <a:pt x="256" y="8"/>
                    </a:lnTo>
                    <a:lnTo>
                      <a:pt x="237" y="3"/>
                    </a:lnTo>
                    <a:lnTo>
                      <a:pt x="218" y="1"/>
                    </a:lnTo>
                    <a:lnTo>
                      <a:pt x="198" y="0"/>
                    </a:lnTo>
                    <a:lnTo>
                      <a:pt x="177" y="1"/>
                    </a:lnTo>
                    <a:lnTo>
                      <a:pt x="158" y="3"/>
                    </a:lnTo>
                    <a:lnTo>
                      <a:pt x="139" y="9"/>
                    </a:lnTo>
                    <a:lnTo>
                      <a:pt x="121" y="16"/>
                    </a:lnTo>
                    <a:lnTo>
                      <a:pt x="103" y="24"/>
                    </a:lnTo>
                    <a:lnTo>
                      <a:pt x="87" y="33"/>
                    </a:lnTo>
                    <a:lnTo>
                      <a:pt x="72" y="45"/>
                    </a:lnTo>
                    <a:lnTo>
                      <a:pt x="57" y="58"/>
                    </a:lnTo>
                    <a:lnTo>
                      <a:pt x="45" y="73"/>
                    </a:lnTo>
                    <a:lnTo>
                      <a:pt x="33" y="87"/>
                    </a:lnTo>
                    <a:lnTo>
                      <a:pt x="24" y="104"/>
                    </a:lnTo>
                    <a:lnTo>
                      <a:pt x="16" y="121"/>
                    </a:lnTo>
                    <a:lnTo>
                      <a:pt x="9" y="139"/>
                    </a:lnTo>
                    <a:lnTo>
                      <a:pt x="3" y="158"/>
                    </a:lnTo>
                    <a:lnTo>
                      <a:pt x="1" y="177"/>
                    </a:lnTo>
                    <a:lnTo>
                      <a:pt x="0" y="198"/>
                    </a:lnTo>
                    <a:lnTo>
                      <a:pt x="1" y="218"/>
                    </a:lnTo>
                    <a:lnTo>
                      <a:pt x="3" y="237"/>
                    </a:lnTo>
                    <a:lnTo>
                      <a:pt x="8" y="256"/>
                    </a:lnTo>
                    <a:lnTo>
                      <a:pt x="15" y="274"/>
                    </a:lnTo>
                    <a:lnTo>
                      <a:pt x="23" y="291"/>
                    </a:lnTo>
                    <a:lnTo>
                      <a:pt x="33" y="308"/>
                    </a:lnTo>
                    <a:lnTo>
                      <a:pt x="45" y="323"/>
                    </a:lnTo>
                    <a:lnTo>
                      <a:pt x="57" y="336"/>
                    </a:lnTo>
                    <a:lnTo>
                      <a:pt x="70" y="348"/>
                    </a:lnTo>
                    <a:lnTo>
                      <a:pt x="84" y="358"/>
                    </a:lnTo>
                    <a:lnTo>
                      <a:pt x="98" y="369"/>
                    </a:lnTo>
                    <a:lnTo>
                      <a:pt x="113" y="376"/>
                    </a:lnTo>
                    <a:lnTo>
                      <a:pt x="129" y="383"/>
                    </a:lnTo>
                    <a:lnTo>
                      <a:pt x="144" y="388"/>
                    </a:lnTo>
                    <a:lnTo>
                      <a:pt x="161" y="392"/>
                    </a:lnTo>
                    <a:lnTo>
                      <a:pt x="177" y="394"/>
                    </a:lnTo>
                    <a:lnTo>
                      <a:pt x="177" y="625"/>
                    </a:lnTo>
                    <a:lnTo>
                      <a:pt x="218" y="625"/>
                    </a:lnTo>
                    <a:lnTo>
                      <a:pt x="218" y="394"/>
                    </a:lnTo>
                    <a:lnTo>
                      <a:pt x="235" y="392"/>
                    </a:lnTo>
                    <a:lnTo>
                      <a:pt x="251" y="388"/>
                    </a:lnTo>
                    <a:lnTo>
                      <a:pt x="267" y="383"/>
                    </a:lnTo>
                    <a:lnTo>
                      <a:pt x="282" y="376"/>
                    </a:lnTo>
                    <a:lnTo>
                      <a:pt x="297" y="369"/>
                    </a:lnTo>
                    <a:lnTo>
                      <a:pt x="311" y="358"/>
                    </a:lnTo>
                    <a:lnTo>
                      <a:pt x="325" y="348"/>
                    </a:lnTo>
                    <a:lnTo>
                      <a:pt x="337" y="336"/>
                    </a:lnTo>
                    <a:lnTo>
                      <a:pt x="351" y="323"/>
                    </a:lnTo>
                    <a:lnTo>
                      <a:pt x="363" y="308"/>
                    </a:lnTo>
                    <a:lnTo>
                      <a:pt x="372" y="291"/>
                    </a:lnTo>
                    <a:lnTo>
                      <a:pt x="380" y="274"/>
                    </a:lnTo>
                    <a:lnTo>
                      <a:pt x="387" y="256"/>
                    </a:lnTo>
                    <a:lnTo>
                      <a:pt x="391" y="237"/>
                    </a:lnTo>
                    <a:lnTo>
                      <a:pt x="394" y="218"/>
                    </a:lnTo>
                    <a:lnTo>
                      <a:pt x="395" y="198"/>
                    </a:lnTo>
                    <a:close/>
                  </a:path>
                </a:pathLst>
              </a:custGeom>
              <a:solidFill>
                <a:srgbClr val="000000"/>
              </a:solidFill>
              <a:ln w="9525">
                <a:noFill/>
                <a:round/>
                <a:headEnd/>
                <a:tailEnd/>
              </a:ln>
            </p:spPr>
            <p:txBody>
              <a:bodyPr/>
              <a:lstStyle/>
              <a:p>
                <a:endParaRPr lang="en-US"/>
              </a:p>
            </p:txBody>
          </p:sp>
          <p:sp>
            <p:nvSpPr>
              <p:cNvPr id="42" name="Freeform 54"/>
              <p:cNvSpPr>
                <a:spLocks/>
              </p:cNvSpPr>
              <p:nvPr>
                <p:custDataLst>
                  <p:tags r:id="rId73"/>
                </p:custDataLst>
              </p:nvPr>
            </p:nvSpPr>
            <p:spPr bwMode="auto">
              <a:xfrm>
                <a:off x="6677038" y="3614734"/>
                <a:ext cx="250825" cy="249238"/>
              </a:xfrm>
              <a:custGeom>
                <a:avLst/>
                <a:gdLst>
                  <a:gd name="T0" fmla="*/ 2147483647 w 316"/>
                  <a:gd name="T1" fmla="*/ 2147483647 h 315"/>
                  <a:gd name="T2" fmla="*/ 2147483647 w 316"/>
                  <a:gd name="T3" fmla="*/ 2147483647 h 315"/>
                  <a:gd name="T4" fmla="*/ 2147483647 w 316"/>
                  <a:gd name="T5" fmla="*/ 2147483647 h 315"/>
                  <a:gd name="T6" fmla="*/ 2147483647 w 316"/>
                  <a:gd name="T7" fmla="*/ 2147483647 h 315"/>
                  <a:gd name="T8" fmla="*/ 2147483647 w 316"/>
                  <a:gd name="T9" fmla="*/ 2147483647 h 315"/>
                  <a:gd name="T10" fmla="*/ 2147483647 w 316"/>
                  <a:gd name="T11" fmla="*/ 2147483647 h 315"/>
                  <a:gd name="T12" fmla="*/ 2147483647 w 316"/>
                  <a:gd name="T13" fmla="*/ 2147483647 h 315"/>
                  <a:gd name="T14" fmla="*/ 2147483647 w 316"/>
                  <a:gd name="T15" fmla="*/ 2147483647 h 315"/>
                  <a:gd name="T16" fmla="*/ 2147483647 w 316"/>
                  <a:gd name="T17" fmla="*/ 2147483647 h 315"/>
                  <a:gd name="T18" fmla="*/ 2147483647 w 316"/>
                  <a:gd name="T19" fmla="*/ 2147483647 h 315"/>
                  <a:gd name="T20" fmla="*/ 2147483647 w 316"/>
                  <a:gd name="T21" fmla="*/ 2147483647 h 315"/>
                  <a:gd name="T22" fmla="*/ 2147483647 w 316"/>
                  <a:gd name="T23" fmla="*/ 2147483647 h 315"/>
                  <a:gd name="T24" fmla="*/ 2147483647 w 316"/>
                  <a:gd name="T25" fmla="*/ 2147483647 h 315"/>
                  <a:gd name="T26" fmla="*/ 2147483647 w 316"/>
                  <a:gd name="T27" fmla="*/ 2147483647 h 315"/>
                  <a:gd name="T28" fmla="*/ 2147483647 w 316"/>
                  <a:gd name="T29" fmla="*/ 2147483647 h 315"/>
                  <a:gd name="T30" fmla="*/ 2147483647 w 316"/>
                  <a:gd name="T31" fmla="*/ 2147483647 h 315"/>
                  <a:gd name="T32" fmla="*/ 0 w 316"/>
                  <a:gd name="T33" fmla="*/ 2147483647 h 315"/>
                  <a:gd name="T34" fmla="*/ 2147483647 w 316"/>
                  <a:gd name="T35" fmla="*/ 2147483647 h 315"/>
                  <a:gd name="T36" fmla="*/ 2147483647 w 316"/>
                  <a:gd name="T37" fmla="*/ 2147483647 h 315"/>
                  <a:gd name="T38" fmla="*/ 2147483647 w 316"/>
                  <a:gd name="T39" fmla="*/ 2147483647 h 315"/>
                  <a:gd name="T40" fmla="*/ 2147483647 w 316"/>
                  <a:gd name="T41" fmla="*/ 2147483647 h 315"/>
                  <a:gd name="T42" fmla="*/ 2147483647 w 316"/>
                  <a:gd name="T43" fmla="*/ 2147483647 h 315"/>
                  <a:gd name="T44" fmla="*/ 2147483647 w 316"/>
                  <a:gd name="T45" fmla="*/ 2147483647 h 315"/>
                  <a:gd name="T46" fmla="*/ 2147483647 w 316"/>
                  <a:gd name="T47" fmla="*/ 2147483647 h 315"/>
                  <a:gd name="T48" fmla="*/ 2147483647 w 316"/>
                  <a:gd name="T49" fmla="*/ 2147483647 h 315"/>
                  <a:gd name="T50" fmla="*/ 2147483647 w 316"/>
                  <a:gd name="T51" fmla="*/ 2147483647 h 315"/>
                  <a:gd name="T52" fmla="*/ 2147483647 w 316"/>
                  <a:gd name="T53" fmla="*/ 2147483647 h 315"/>
                  <a:gd name="T54" fmla="*/ 2147483647 w 316"/>
                  <a:gd name="T55" fmla="*/ 2147483647 h 315"/>
                  <a:gd name="T56" fmla="*/ 2147483647 w 316"/>
                  <a:gd name="T57" fmla="*/ 2147483647 h 315"/>
                  <a:gd name="T58" fmla="*/ 2147483647 w 316"/>
                  <a:gd name="T59" fmla="*/ 2147483647 h 315"/>
                  <a:gd name="T60" fmla="*/ 2147483647 w 316"/>
                  <a:gd name="T61" fmla="*/ 2147483647 h 315"/>
                  <a:gd name="T62" fmla="*/ 2147483647 w 316"/>
                  <a:gd name="T63" fmla="*/ 2147483647 h 315"/>
                  <a:gd name="T64" fmla="*/ 2147483647 w 316"/>
                  <a:gd name="T65" fmla="*/ 0 h 315"/>
                  <a:gd name="T66" fmla="*/ 2147483647 w 316"/>
                  <a:gd name="T67" fmla="*/ 2147483647 h 315"/>
                  <a:gd name="T68" fmla="*/ 2147483647 w 316"/>
                  <a:gd name="T69" fmla="*/ 2147483647 h 315"/>
                  <a:gd name="T70" fmla="*/ 2147483647 w 316"/>
                  <a:gd name="T71" fmla="*/ 2147483647 h 315"/>
                  <a:gd name="T72" fmla="*/ 2147483647 w 316"/>
                  <a:gd name="T73" fmla="*/ 2147483647 h 315"/>
                  <a:gd name="T74" fmla="*/ 2147483647 w 316"/>
                  <a:gd name="T75" fmla="*/ 2147483647 h 315"/>
                  <a:gd name="T76" fmla="*/ 2147483647 w 316"/>
                  <a:gd name="T77" fmla="*/ 2147483647 h 315"/>
                  <a:gd name="T78" fmla="*/ 2147483647 w 316"/>
                  <a:gd name="T79" fmla="*/ 2147483647 h 315"/>
                  <a:gd name="T80" fmla="*/ 2147483647 w 316"/>
                  <a:gd name="T81" fmla="*/ 2147483647 h 315"/>
                  <a:gd name="T82" fmla="*/ 2147483647 w 316"/>
                  <a:gd name="T83" fmla="*/ 2147483647 h 315"/>
                  <a:gd name="T84" fmla="*/ 2147483647 w 316"/>
                  <a:gd name="T85" fmla="*/ 2147483647 h 315"/>
                  <a:gd name="T86" fmla="*/ 2147483647 w 316"/>
                  <a:gd name="T87" fmla="*/ 2147483647 h 315"/>
                  <a:gd name="T88" fmla="*/ 2147483647 w 316"/>
                  <a:gd name="T89" fmla="*/ 2147483647 h 315"/>
                  <a:gd name="T90" fmla="*/ 2147483647 w 316"/>
                  <a:gd name="T91" fmla="*/ 2147483647 h 315"/>
                  <a:gd name="T92" fmla="*/ 2147483647 w 316"/>
                  <a:gd name="T93" fmla="*/ 2147483647 h 315"/>
                  <a:gd name="T94" fmla="*/ 2147483647 w 316"/>
                  <a:gd name="T95" fmla="*/ 2147483647 h 315"/>
                  <a:gd name="T96" fmla="*/ 2147483647 w 316"/>
                  <a:gd name="T97" fmla="*/ 2147483647 h 315"/>
                  <a:gd name="T98" fmla="*/ 2147483647 w 316"/>
                  <a:gd name="T99" fmla="*/ 2147483647 h 315"/>
                  <a:gd name="T100" fmla="*/ 2147483647 w 316"/>
                  <a:gd name="T101" fmla="*/ 2147483647 h 315"/>
                  <a:gd name="T102" fmla="*/ 2147483647 w 316"/>
                  <a:gd name="T103" fmla="*/ 2147483647 h 315"/>
                  <a:gd name="T104" fmla="*/ 2147483647 w 316"/>
                  <a:gd name="T105" fmla="*/ 2147483647 h 315"/>
                  <a:gd name="T106" fmla="*/ 2147483647 w 316"/>
                  <a:gd name="T107" fmla="*/ 2147483647 h 315"/>
                  <a:gd name="T108" fmla="*/ 2147483647 w 316"/>
                  <a:gd name="T109" fmla="*/ 2147483647 h 315"/>
                  <a:gd name="T110" fmla="*/ 2147483647 w 316"/>
                  <a:gd name="T111" fmla="*/ 2147483647 h 315"/>
                  <a:gd name="T112" fmla="*/ 2147483647 w 316"/>
                  <a:gd name="T113" fmla="*/ 2147483647 h 31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16"/>
                  <a:gd name="T172" fmla="*/ 0 h 315"/>
                  <a:gd name="T173" fmla="*/ 316 w 316"/>
                  <a:gd name="T174" fmla="*/ 315 h 31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16" h="315">
                    <a:moveTo>
                      <a:pt x="158" y="315"/>
                    </a:moveTo>
                    <a:lnTo>
                      <a:pt x="142" y="314"/>
                    </a:lnTo>
                    <a:lnTo>
                      <a:pt x="127" y="311"/>
                    </a:lnTo>
                    <a:lnTo>
                      <a:pt x="112" y="308"/>
                    </a:lnTo>
                    <a:lnTo>
                      <a:pt x="97" y="303"/>
                    </a:lnTo>
                    <a:lnTo>
                      <a:pt x="83" y="296"/>
                    </a:lnTo>
                    <a:lnTo>
                      <a:pt x="70" y="290"/>
                    </a:lnTo>
                    <a:lnTo>
                      <a:pt x="58" y="280"/>
                    </a:lnTo>
                    <a:lnTo>
                      <a:pt x="46" y="270"/>
                    </a:lnTo>
                    <a:lnTo>
                      <a:pt x="36" y="258"/>
                    </a:lnTo>
                    <a:lnTo>
                      <a:pt x="27" y="246"/>
                    </a:lnTo>
                    <a:lnTo>
                      <a:pt x="19" y="233"/>
                    </a:lnTo>
                    <a:lnTo>
                      <a:pt x="12" y="219"/>
                    </a:lnTo>
                    <a:lnTo>
                      <a:pt x="7" y="204"/>
                    </a:lnTo>
                    <a:lnTo>
                      <a:pt x="4" y="189"/>
                    </a:lnTo>
                    <a:lnTo>
                      <a:pt x="1" y="174"/>
                    </a:lnTo>
                    <a:lnTo>
                      <a:pt x="0" y="158"/>
                    </a:lnTo>
                    <a:lnTo>
                      <a:pt x="1" y="142"/>
                    </a:lnTo>
                    <a:lnTo>
                      <a:pt x="4" y="127"/>
                    </a:lnTo>
                    <a:lnTo>
                      <a:pt x="7" y="112"/>
                    </a:lnTo>
                    <a:lnTo>
                      <a:pt x="12" y="97"/>
                    </a:lnTo>
                    <a:lnTo>
                      <a:pt x="19" y="83"/>
                    </a:lnTo>
                    <a:lnTo>
                      <a:pt x="27" y="71"/>
                    </a:lnTo>
                    <a:lnTo>
                      <a:pt x="36" y="58"/>
                    </a:lnTo>
                    <a:lnTo>
                      <a:pt x="46" y="46"/>
                    </a:lnTo>
                    <a:lnTo>
                      <a:pt x="58" y="36"/>
                    </a:lnTo>
                    <a:lnTo>
                      <a:pt x="70" y="27"/>
                    </a:lnTo>
                    <a:lnTo>
                      <a:pt x="83" y="19"/>
                    </a:lnTo>
                    <a:lnTo>
                      <a:pt x="97" y="12"/>
                    </a:lnTo>
                    <a:lnTo>
                      <a:pt x="112" y="7"/>
                    </a:lnTo>
                    <a:lnTo>
                      <a:pt x="127" y="4"/>
                    </a:lnTo>
                    <a:lnTo>
                      <a:pt x="142" y="1"/>
                    </a:lnTo>
                    <a:lnTo>
                      <a:pt x="158" y="0"/>
                    </a:lnTo>
                    <a:lnTo>
                      <a:pt x="173" y="1"/>
                    </a:lnTo>
                    <a:lnTo>
                      <a:pt x="189" y="4"/>
                    </a:lnTo>
                    <a:lnTo>
                      <a:pt x="204" y="7"/>
                    </a:lnTo>
                    <a:lnTo>
                      <a:pt x="218" y="12"/>
                    </a:lnTo>
                    <a:lnTo>
                      <a:pt x="232" y="19"/>
                    </a:lnTo>
                    <a:lnTo>
                      <a:pt x="245" y="27"/>
                    </a:lnTo>
                    <a:lnTo>
                      <a:pt x="258" y="36"/>
                    </a:lnTo>
                    <a:lnTo>
                      <a:pt x="270" y="46"/>
                    </a:lnTo>
                    <a:lnTo>
                      <a:pt x="280" y="58"/>
                    </a:lnTo>
                    <a:lnTo>
                      <a:pt x="289" y="71"/>
                    </a:lnTo>
                    <a:lnTo>
                      <a:pt x="297" y="83"/>
                    </a:lnTo>
                    <a:lnTo>
                      <a:pt x="303" y="97"/>
                    </a:lnTo>
                    <a:lnTo>
                      <a:pt x="309" y="112"/>
                    </a:lnTo>
                    <a:lnTo>
                      <a:pt x="312" y="127"/>
                    </a:lnTo>
                    <a:lnTo>
                      <a:pt x="315" y="142"/>
                    </a:lnTo>
                    <a:lnTo>
                      <a:pt x="316" y="158"/>
                    </a:lnTo>
                    <a:lnTo>
                      <a:pt x="312" y="189"/>
                    </a:lnTo>
                    <a:lnTo>
                      <a:pt x="303" y="219"/>
                    </a:lnTo>
                    <a:lnTo>
                      <a:pt x="288" y="246"/>
                    </a:lnTo>
                    <a:lnTo>
                      <a:pt x="270" y="269"/>
                    </a:lnTo>
                    <a:lnTo>
                      <a:pt x="245" y="288"/>
                    </a:lnTo>
                    <a:lnTo>
                      <a:pt x="219" y="302"/>
                    </a:lnTo>
                    <a:lnTo>
                      <a:pt x="189" y="311"/>
                    </a:lnTo>
                    <a:lnTo>
                      <a:pt x="158" y="315"/>
                    </a:lnTo>
                    <a:close/>
                  </a:path>
                </a:pathLst>
              </a:custGeom>
              <a:solidFill>
                <a:srgbClr val="FFFFFF"/>
              </a:solidFill>
              <a:ln w="9525">
                <a:noFill/>
                <a:round/>
                <a:headEnd/>
                <a:tailEnd/>
              </a:ln>
            </p:spPr>
            <p:txBody>
              <a:bodyPr/>
              <a:lstStyle/>
              <a:p>
                <a:endParaRPr lang="en-US"/>
              </a:p>
            </p:txBody>
          </p:sp>
          <p:sp>
            <p:nvSpPr>
              <p:cNvPr id="43" name="Freeform 55"/>
              <p:cNvSpPr>
                <a:spLocks/>
              </p:cNvSpPr>
              <p:nvPr>
                <p:custDataLst>
                  <p:tags r:id="rId74"/>
                </p:custDataLst>
              </p:nvPr>
            </p:nvSpPr>
            <p:spPr bwMode="auto">
              <a:xfrm>
                <a:off x="6854838" y="3698871"/>
                <a:ext cx="217488" cy="396875"/>
              </a:xfrm>
              <a:custGeom>
                <a:avLst/>
                <a:gdLst>
                  <a:gd name="T0" fmla="*/ 2147483647 w 274"/>
                  <a:gd name="T1" fmla="*/ 2147483647 h 500"/>
                  <a:gd name="T2" fmla="*/ 2147483647 w 274"/>
                  <a:gd name="T3" fmla="*/ 2147483647 h 500"/>
                  <a:gd name="T4" fmla="*/ 2147483647 w 274"/>
                  <a:gd name="T5" fmla="*/ 2147483647 h 500"/>
                  <a:gd name="T6" fmla="*/ 2147483647 w 274"/>
                  <a:gd name="T7" fmla="*/ 2147483647 h 500"/>
                  <a:gd name="T8" fmla="*/ 2147483647 w 274"/>
                  <a:gd name="T9" fmla="*/ 2147483647 h 500"/>
                  <a:gd name="T10" fmla="*/ 2147483647 w 274"/>
                  <a:gd name="T11" fmla="*/ 2147483647 h 500"/>
                  <a:gd name="T12" fmla="*/ 2147483647 w 274"/>
                  <a:gd name="T13" fmla="*/ 2147483647 h 500"/>
                  <a:gd name="T14" fmla="*/ 2147483647 w 274"/>
                  <a:gd name="T15" fmla="*/ 2147483647 h 500"/>
                  <a:gd name="T16" fmla="*/ 2147483647 w 274"/>
                  <a:gd name="T17" fmla="*/ 2147483647 h 500"/>
                  <a:gd name="T18" fmla="*/ 2147483647 w 274"/>
                  <a:gd name="T19" fmla="*/ 2147483647 h 500"/>
                  <a:gd name="T20" fmla="*/ 2147483647 w 274"/>
                  <a:gd name="T21" fmla="*/ 2147483647 h 500"/>
                  <a:gd name="T22" fmla="*/ 2147483647 w 274"/>
                  <a:gd name="T23" fmla="*/ 2147483647 h 500"/>
                  <a:gd name="T24" fmla="*/ 2147483647 w 274"/>
                  <a:gd name="T25" fmla="*/ 2147483647 h 500"/>
                  <a:gd name="T26" fmla="*/ 2147483647 w 274"/>
                  <a:gd name="T27" fmla="*/ 2147483647 h 500"/>
                  <a:gd name="T28" fmla="*/ 2147483647 w 274"/>
                  <a:gd name="T29" fmla="*/ 2147483647 h 500"/>
                  <a:gd name="T30" fmla="*/ 2147483647 w 274"/>
                  <a:gd name="T31" fmla="*/ 2147483647 h 500"/>
                  <a:gd name="T32" fmla="*/ 2147483647 w 274"/>
                  <a:gd name="T33" fmla="*/ 0 h 500"/>
                  <a:gd name="T34" fmla="*/ 2147483647 w 274"/>
                  <a:gd name="T35" fmla="*/ 2147483647 h 500"/>
                  <a:gd name="T36" fmla="*/ 2147483647 w 274"/>
                  <a:gd name="T37" fmla="*/ 2147483647 h 500"/>
                  <a:gd name="T38" fmla="*/ 2147483647 w 274"/>
                  <a:gd name="T39" fmla="*/ 2147483647 h 500"/>
                  <a:gd name="T40" fmla="*/ 2147483647 w 274"/>
                  <a:gd name="T41" fmla="*/ 2147483647 h 500"/>
                  <a:gd name="T42" fmla="*/ 2147483647 w 274"/>
                  <a:gd name="T43" fmla="*/ 2147483647 h 500"/>
                  <a:gd name="T44" fmla="*/ 2147483647 w 274"/>
                  <a:gd name="T45" fmla="*/ 2147483647 h 500"/>
                  <a:gd name="T46" fmla="*/ 2147483647 w 274"/>
                  <a:gd name="T47" fmla="*/ 2147483647 h 500"/>
                  <a:gd name="T48" fmla="*/ 0 w 274"/>
                  <a:gd name="T49" fmla="*/ 2147483647 h 500"/>
                  <a:gd name="T50" fmla="*/ 2147483647 w 274"/>
                  <a:gd name="T51" fmla="*/ 2147483647 h 500"/>
                  <a:gd name="T52" fmla="*/ 2147483647 w 274"/>
                  <a:gd name="T53" fmla="*/ 2147483647 h 500"/>
                  <a:gd name="T54" fmla="*/ 2147483647 w 274"/>
                  <a:gd name="T55" fmla="*/ 2147483647 h 500"/>
                  <a:gd name="T56" fmla="*/ 2147483647 w 274"/>
                  <a:gd name="T57" fmla="*/ 2147483647 h 500"/>
                  <a:gd name="T58" fmla="*/ 2147483647 w 274"/>
                  <a:gd name="T59" fmla="*/ 2147483647 h 500"/>
                  <a:gd name="T60" fmla="*/ 2147483647 w 274"/>
                  <a:gd name="T61" fmla="*/ 2147483647 h 500"/>
                  <a:gd name="T62" fmla="*/ 2147483647 w 274"/>
                  <a:gd name="T63" fmla="*/ 2147483647 h 500"/>
                  <a:gd name="T64" fmla="*/ 2147483647 w 274"/>
                  <a:gd name="T65" fmla="*/ 2147483647 h 500"/>
                  <a:gd name="T66" fmla="*/ 2147483647 w 274"/>
                  <a:gd name="T67" fmla="*/ 2147483647 h 500"/>
                  <a:gd name="T68" fmla="*/ 2147483647 w 274"/>
                  <a:gd name="T69" fmla="*/ 2147483647 h 500"/>
                  <a:gd name="T70" fmla="*/ 2147483647 w 274"/>
                  <a:gd name="T71" fmla="*/ 2147483647 h 500"/>
                  <a:gd name="T72" fmla="*/ 2147483647 w 274"/>
                  <a:gd name="T73" fmla="*/ 2147483647 h 500"/>
                  <a:gd name="T74" fmla="*/ 2147483647 w 274"/>
                  <a:gd name="T75" fmla="*/ 2147483647 h 500"/>
                  <a:gd name="T76" fmla="*/ 2147483647 w 274"/>
                  <a:gd name="T77" fmla="*/ 2147483647 h 500"/>
                  <a:gd name="T78" fmla="*/ 2147483647 w 274"/>
                  <a:gd name="T79" fmla="*/ 2147483647 h 500"/>
                  <a:gd name="T80" fmla="*/ 2147483647 w 274"/>
                  <a:gd name="T81" fmla="*/ 2147483647 h 500"/>
                  <a:gd name="T82" fmla="*/ 2147483647 w 274"/>
                  <a:gd name="T83" fmla="*/ 2147483647 h 500"/>
                  <a:gd name="T84" fmla="*/ 2147483647 w 274"/>
                  <a:gd name="T85" fmla="*/ 2147483647 h 500"/>
                  <a:gd name="T86" fmla="*/ 2147483647 w 274"/>
                  <a:gd name="T87" fmla="*/ 2147483647 h 500"/>
                  <a:gd name="T88" fmla="*/ 2147483647 w 274"/>
                  <a:gd name="T89" fmla="*/ 2147483647 h 500"/>
                  <a:gd name="T90" fmla="*/ 2147483647 w 274"/>
                  <a:gd name="T91" fmla="*/ 2147483647 h 500"/>
                  <a:gd name="T92" fmla="*/ 2147483647 w 274"/>
                  <a:gd name="T93" fmla="*/ 2147483647 h 500"/>
                  <a:gd name="T94" fmla="*/ 2147483647 w 274"/>
                  <a:gd name="T95" fmla="*/ 2147483647 h 500"/>
                  <a:gd name="T96" fmla="*/ 2147483647 w 274"/>
                  <a:gd name="T97" fmla="*/ 2147483647 h 500"/>
                  <a:gd name="T98" fmla="*/ 2147483647 w 274"/>
                  <a:gd name="T99" fmla="*/ 2147483647 h 500"/>
                  <a:gd name="T100" fmla="*/ 2147483647 w 274"/>
                  <a:gd name="T101" fmla="*/ 2147483647 h 500"/>
                  <a:gd name="T102" fmla="*/ 2147483647 w 274"/>
                  <a:gd name="T103" fmla="*/ 2147483647 h 500"/>
                  <a:gd name="T104" fmla="*/ 2147483647 w 274"/>
                  <a:gd name="T105" fmla="*/ 2147483647 h 500"/>
                  <a:gd name="T106" fmla="*/ 2147483647 w 274"/>
                  <a:gd name="T107" fmla="*/ 2147483647 h 500"/>
                  <a:gd name="T108" fmla="*/ 2147483647 w 274"/>
                  <a:gd name="T109" fmla="*/ 2147483647 h 500"/>
                  <a:gd name="T110" fmla="*/ 2147483647 w 274"/>
                  <a:gd name="T111" fmla="*/ 2147483647 h 500"/>
                  <a:gd name="T112" fmla="*/ 2147483647 w 274"/>
                  <a:gd name="T113" fmla="*/ 2147483647 h 500"/>
                  <a:gd name="T114" fmla="*/ 2147483647 w 274"/>
                  <a:gd name="T115" fmla="*/ 2147483647 h 500"/>
                  <a:gd name="T116" fmla="*/ 2147483647 w 274"/>
                  <a:gd name="T117" fmla="*/ 2147483647 h 500"/>
                  <a:gd name="T118" fmla="*/ 2147483647 w 274"/>
                  <a:gd name="T119" fmla="*/ 2147483647 h 5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4"/>
                  <a:gd name="T181" fmla="*/ 0 h 500"/>
                  <a:gd name="T182" fmla="*/ 274 w 274"/>
                  <a:gd name="T183" fmla="*/ 500 h 5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4" h="500">
                    <a:moveTo>
                      <a:pt x="274" y="137"/>
                    </a:moveTo>
                    <a:lnTo>
                      <a:pt x="273" y="123"/>
                    </a:lnTo>
                    <a:lnTo>
                      <a:pt x="272" y="110"/>
                    </a:lnTo>
                    <a:lnTo>
                      <a:pt x="268" y="97"/>
                    </a:lnTo>
                    <a:lnTo>
                      <a:pt x="264" y="84"/>
                    </a:lnTo>
                    <a:lnTo>
                      <a:pt x="258" y="73"/>
                    </a:lnTo>
                    <a:lnTo>
                      <a:pt x="251" y="61"/>
                    </a:lnTo>
                    <a:lnTo>
                      <a:pt x="243" y="51"/>
                    </a:lnTo>
                    <a:lnTo>
                      <a:pt x="234" y="40"/>
                    </a:lnTo>
                    <a:lnTo>
                      <a:pt x="223" y="31"/>
                    </a:lnTo>
                    <a:lnTo>
                      <a:pt x="213" y="23"/>
                    </a:lnTo>
                    <a:lnTo>
                      <a:pt x="201" y="16"/>
                    </a:lnTo>
                    <a:lnTo>
                      <a:pt x="189" y="10"/>
                    </a:lnTo>
                    <a:lnTo>
                      <a:pt x="177" y="6"/>
                    </a:lnTo>
                    <a:lnTo>
                      <a:pt x="163" y="2"/>
                    </a:lnTo>
                    <a:lnTo>
                      <a:pt x="151" y="1"/>
                    </a:lnTo>
                    <a:lnTo>
                      <a:pt x="137" y="0"/>
                    </a:lnTo>
                    <a:lnTo>
                      <a:pt x="109" y="2"/>
                    </a:lnTo>
                    <a:lnTo>
                      <a:pt x="84" y="10"/>
                    </a:lnTo>
                    <a:lnTo>
                      <a:pt x="60" y="23"/>
                    </a:lnTo>
                    <a:lnTo>
                      <a:pt x="40" y="40"/>
                    </a:lnTo>
                    <a:lnTo>
                      <a:pt x="23" y="60"/>
                    </a:lnTo>
                    <a:lnTo>
                      <a:pt x="10" y="84"/>
                    </a:lnTo>
                    <a:lnTo>
                      <a:pt x="2" y="110"/>
                    </a:lnTo>
                    <a:lnTo>
                      <a:pt x="0" y="137"/>
                    </a:lnTo>
                    <a:lnTo>
                      <a:pt x="1" y="151"/>
                    </a:lnTo>
                    <a:lnTo>
                      <a:pt x="2" y="164"/>
                    </a:lnTo>
                    <a:lnTo>
                      <a:pt x="6" y="176"/>
                    </a:lnTo>
                    <a:lnTo>
                      <a:pt x="10" y="188"/>
                    </a:lnTo>
                    <a:lnTo>
                      <a:pt x="16" y="201"/>
                    </a:lnTo>
                    <a:lnTo>
                      <a:pt x="23" y="212"/>
                    </a:lnTo>
                    <a:lnTo>
                      <a:pt x="31" y="223"/>
                    </a:lnTo>
                    <a:lnTo>
                      <a:pt x="40" y="233"/>
                    </a:lnTo>
                    <a:lnTo>
                      <a:pt x="48" y="240"/>
                    </a:lnTo>
                    <a:lnTo>
                      <a:pt x="56" y="247"/>
                    </a:lnTo>
                    <a:lnTo>
                      <a:pt x="65" y="254"/>
                    </a:lnTo>
                    <a:lnTo>
                      <a:pt x="75" y="258"/>
                    </a:lnTo>
                    <a:lnTo>
                      <a:pt x="85" y="263"/>
                    </a:lnTo>
                    <a:lnTo>
                      <a:pt x="95" y="266"/>
                    </a:lnTo>
                    <a:lnTo>
                      <a:pt x="106" y="269"/>
                    </a:lnTo>
                    <a:lnTo>
                      <a:pt x="116" y="271"/>
                    </a:lnTo>
                    <a:lnTo>
                      <a:pt x="116" y="500"/>
                    </a:lnTo>
                    <a:lnTo>
                      <a:pt x="156" y="500"/>
                    </a:lnTo>
                    <a:lnTo>
                      <a:pt x="156" y="271"/>
                    </a:lnTo>
                    <a:lnTo>
                      <a:pt x="167" y="269"/>
                    </a:lnTo>
                    <a:lnTo>
                      <a:pt x="177" y="266"/>
                    </a:lnTo>
                    <a:lnTo>
                      <a:pt x="187" y="263"/>
                    </a:lnTo>
                    <a:lnTo>
                      <a:pt x="198" y="258"/>
                    </a:lnTo>
                    <a:lnTo>
                      <a:pt x="207" y="254"/>
                    </a:lnTo>
                    <a:lnTo>
                      <a:pt x="216" y="247"/>
                    </a:lnTo>
                    <a:lnTo>
                      <a:pt x="226" y="240"/>
                    </a:lnTo>
                    <a:lnTo>
                      <a:pt x="234" y="233"/>
                    </a:lnTo>
                    <a:lnTo>
                      <a:pt x="243" y="223"/>
                    </a:lnTo>
                    <a:lnTo>
                      <a:pt x="251" y="212"/>
                    </a:lnTo>
                    <a:lnTo>
                      <a:pt x="258" y="201"/>
                    </a:lnTo>
                    <a:lnTo>
                      <a:pt x="264" y="188"/>
                    </a:lnTo>
                    <a:lnTo>
                      <a:pt x="268" y="176"/>
                    </a:lnTo>
                    <a:lnTo>
                      <a:pt x="272" y="164"/>
                    </a:lnTo>
                    <a:lnTo>
                      <a:pt x="273" y="151"/>
                    </a:lnTo>
                    <a:lnTo>
                      <a:pt x="274" y="137"/>
                    </a:lnTo>
                    <a:close/>
                  </a:path>
                </a:pathLst>
              </a:custGeom>
              <a:solidFill>
                <a:srgbClr val="000000"/>
              </a:solidFill>
              <a:ln w="9525">
                <a:noFill/>
                <a:round/>
                <a:headEnd/>
                <a:tailEnd/>
              </a:ln>
            </p:spPr>
            <p:txBody>
              <a:bodyPr/>
              <a:lstStyle/>
              <a:p>
                <a:endParaRPr lang="en-US"/>
              </a:p>
            </p:txBody>
          </p:sp>
          <p:sp>
            <p:nvSpPr>
              <p:cNvPr id="44" name="Freeform 56"/>
              <p:cNvSpPr>
                <a:spLocks/>
              </p:cNvSpPr>
              <p:nvPr>
                <p:custDataLst>
                  <p:tags r:id="rId75"/>
                </p:custDataLst>
              </p:nvPr>
            </p:nvSpPr>
            <p:spPr bwMode="auto">
              <a:xfrm>
                <a:off x="6888176" y="3730621"/>
                <a:ext cx="152400" cy="152400"/>
              </a:xfrm>
              <a:custGeom>
                <a:avLst/>
                <a:gdLst>
                  <a:gd name="T0" fmla="*/ 2147483647 w 194"/>
                  <a:gd name="T1" fmla="*/ 2147483647 h 193"/>
                  <a:gd name="T2" fmla="*/ 2147483647 w 194"/>
                  <a:gd name="T3" fmla="*/ 2147483647 h 193"/>
                  <a:gd name="T4" fmla="*/ 2147483647 w 194"/>
                  <a:gd name="T5" fmla="*/ 2147483647 h 193"/>
                  <a:gd name="T6" fmla="*/ 2147483647 w 194"/>
                  <a:gd name="T7" fmla="*/ 2147483647 h 193"/>
                  <a:gd name="T8" fmla="*/ 2147483647 w 194"/>
                  <a:gd name="T9" fmla="*/ 2147483647 h 193"/>
                  <a:gd name="T10" fmla="*/ 2147483647 w 194"/>
                  <a:gd name="T11" fmla="*/ 2147483647 h 193"/>
                  <a:gd name="T12" fmla="*/ 2147483647 w 194"/>
                  <a:gd name="T13" fmla="*/ 2147483647 h 193"/>
                  <a:gd name="T14" fmla="*/ 2147483647 w 194"/>
                  <a:gd name="T15" fmla="*/ 2147483647 h 193"/>
                  <a:gd name="T16" fmla="*/ 2147483647 w 194"/>
                  <a:gd name="T17" fmla="*/ 2147483647 h 193"/>
                  <a:gd name="T18" fmla="*/ 2147483647 w 194"/>
                  <a:gd name="T19" fmla="*/ 2147483647 h 193"/>
                  <a:gd name="T20" fmla="*/ 2147483647 w 194"/>
                  <a:gd name="T21" fmla="*/ 2147483647 h 193"/>
                  <a:gd name="T22" fmla="*/ 2147483647 w 194"/>
                  <a:gd name="T23" fmla="*/ 2147483647 h 193"/>
                  <a:gd name="T24" fmla="*/ 0 w 194"/>
                  <a:gd name="T25" fmla="*/ 2147483647 h 193"/>
                  <a:gd name="T26" fmla="*/ 2147483647 w 194"/>
                  <a:gd name="T27" fmla="*/ 2147483647 h 193"/>
                  <a:gd name="T28" fmla="*/ 2147483647 w 194"/>
                  <a:gd name="T29" fmla="*/ 2147483647 h 193"/>
                  <a:gd name="T30" fmla="*/ 2147483647 w 194"/>
                  <a:gd name="T31" fmla="*/ 2147483647 h 193"/>
                  <a:gd name="T32" fmla="*/ 2147483647 w 194"/>
                  <a:gd name="T33" fmla="*/ 2147483647 h 193"/>
                  <a:gd name="T34" fmla="*/ 2147483647 w 194"/>
                  <a:gd name="T35" fmla="*/ 2147483647 h 193"/>
                  <a:gd name="T36" fmla="*/ 2147483647 w 194"/>
                  <a:gd name="T37" fmla="*/ 2147483647 h 193"/>
                  <a:gd name="T38" fmla="*/ 2147483647 w 194"/>
                  <a:gd name="T39" fmla="*/ 2147483647 h 193"/>
                  <a:gd name="T40" fmla="*/ 2147483647 w 194"/>
                  <a:gd name="T41" fmla="*/ 2147483647 h 193"/>
                  <a:gd name="T42" fmla="*/ 2147483647 w 194"/>
                  <a:gd name="T43" fmla="*/ 2147483647 h 193"/>
                  <a:gd name="T44" fmla="*/ 2147483647 w 194"/>
                  <a:gd name="T45" fmla="*/ 2147483647 h 193"/>
                  <a:gd name="T46" fmla="*/ 2147483647 w 194"/>
                  <a:gd name="T47" fmla="*/ 0 h 193"/>
                  <a:gd name="T48" fmla="*/ 2147483647 w 194"/>
                  <a:gd name="T49" fmla="*/ 0 h 193"/>
                  <a:gd name="T50" fmla="*/ 2147483647 w 194"/>
                  <a:gd name="T51" fmla="*/ 0 h 193"/>
                  <a:gd name="T52" fmla="*/ 2147483647 w 194"/>
                  <a:gd name="T53" fmla="*/ 2147483647 h 193"/>
                  <a:gd name="T54" fmla="*/ 2147483647 w 194"/>
                  <a:gd name="T55" fmla="*/ 2147483647 h 193"/>
                  <a:gd name="T56" fmla="*/ 2147483647 w 194"/>
                  <a:gd name="T57" fmla="*/ 2147483647 h 193"/>
                  <a:gd name="T58" fmla="*/ 2147483647 w 194"/>
                  <a:gd name="T59" fmla="*/ 2147483647 h 193"/>
                  <a:gd name="T60" fmla="*/ 2147483647 w 194"/>
                  <a:gd name="T61" fmla="*/ 2147483647 h 193"/>
                  <a:gd name="T62" fmla="*/ 2147483647 w 194"/>
                  <a:gd name="T63" fmla="*/ 2147483647 h 193"/>
                  <a:gd name="T64" fmla="*/ 2147483647 w 194"/>
                  <a:gd name="T65" fmla="*/ 2147483647 h 193"/>
                  <a:gd name="T66" fmla="*/ 2147483647 w 194"/>
                  <a:gd name="T67" fmla="*/ 2147483647 h 193"/>
                  <a:gd name="T68" fmla="*/ 2147483647 w 194"/>
                  <a:gd name="T69" fmla="*/ 2147483647 h 193"/>
                  <a:gd name="T70" fmla="*/ 2147483647 w 194"/>
                  <a:gd name="T71" fmla="*/ 2147483647 h 193"/>
                  <a:gd name="T72" fmla="*/ 2147483647 w 194"/>
                  <a:gd name="T73" fmla="*/ 2147483647 h 193"/>
                  <a:gd name="T74" fmla="*/ 2147483647 w 194"/>
                  <a:gd name="T75" fmla="*/ 2147483647 h 193"/>
                  <a:gd name="T76" fmla="*/ 2147483647 w 194"/>
                  <a:gd name="T77" fmla="*/ 2147483647 h 193"/>
                  <a:gd name="T78" fmla="*/ 2147483647 w 194"/>
                  <a:gd name="T79" fmla="*/ 2147483647 h 193"/>
                  <a:gd name="T80" fmla="*/ 2147483647 w 194"/>
                  <a:gd name="T81" fmla="*/ 2147483647 h 193"/>
                  <a:gd name="T82" fmla="*/ 2147483647 w 194"/>
                  <a:gd name="T83" fmla="*/ 2147483647 h 193"/>
                  <a:gd name="T84" fmla="*/ 2147483647 w 194"/>
                  <a:gd name="T85" fmla="*/ 2147483647 h 193"/>
                  <a:gd name="T86" fmla="*/ 2147483647 w 194"/>
                  <a:gd name="T87" fmla="*/ 2147483647 h 193"/>
                  <a:gd name="T88" fmla="*/ 2147483647 w 194"/>
                  <a:gd name="T89" fmla="*/ 2147483647 h 19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4"/>
                  <a:gd name="T136" fmla="*/ 0 h 193"/>
                  <a:gd name="T137" fmla="*/ 194 w 194"/>
                  <a:gd name="T138" fmla="*/ 193 h 19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4" h="193">
                    <a:moveTo>
                      <a:pt x="97" y="193"/>
                    </a:moveTo>
                    <a:lnTo>
                      <a:pt x="86" y="193"/>
                    </a:lnTo>
                    <a:lnTo>
                      <a:pt x="77" y="191"/>
                    </a:lnTo>
                    <a:lnTo>
                      <a:pt x="68" y="188"/>
                    </a:lnTo>
                    <a:lnTo>
                      <a:pt x="59" y="185"/>
                    </a:lnTo>
                    <a:lnTo>
                      <a:pt x="51" y="181"/>
                    </a:lnTo>
                    <a:lnTo>
                      <a:pt x="43" y="177"/>
                    </a:lnTo>
                    <a:lnTo>
                      <a:pt x="35" y="171"/>
                    </a:lnTo>
                    <a:lnTo>
                      <a:pt x="28" y="164"/>
                    </a:lnTo>
                    <a:lnTo>
                      <a:pt x="16" y="149"/>
                    </a:lnTo>
                    <a:lnTo>
                      <a:pt x="7" y="133"/>
                    </a:lnTo>
                    <a:lnTo>
                      <a:pt x="2" y="116"/>
                    </a:lnTo>
                    <a:lnTo>
                      <a:pt x="0" y="97"/>
                    </a:lnTo>
                    <a:lnTo>
                      <a:pt x="2" y="78"/>
                    </a:lnTo>
                    <a:lnTo>
                      <a:pt x="7" y="59"/>
                    </a:lnTo>
                    <a:lnTo>
                      <a:pt x="16" y="43"/>
                    </a:lnTo>
                    <a:lnTo>
                      <a:pt x="28" y="28"/>
                    </a:lnTo>
                    <a:lnTo>
                      <a:pt x="35" y="22"/>
                    </a:lnTo>
                    <a:lnTo>
                      <a:pt x="43" y="17"/>
                    </a:lnTo>
                    <a:lnTo>
                      <a:pt x="51" y="12"/>
                    </a:lnTo>
                    <a:lnTo>
                      <a:pt x="59" y="7"/>
                    </a:lnTo>
                    <a:lnTo>
                      <a:pt x="68" y="5"/>
                    </a:lnTo>
                    <a:lnTo>
                      <a:pt x="77" y="3"/>
                    </a:lnTo>
                    <a:lnTo>
                      <a:pt x="86" y="0"/>
                    </a:lnTo>
                    <a:lnTo>
                      <a:pt x="97" y="0"/>
                    </a:lnTo>
                    <a:lnTo>
                      <a:pt x="106" y="0"/>
                    </a:lnTo>
                    <a:lnTo>
                      <a:pt x="115" y="3"/>
                    </a:lnTo>
                    <a:lnTo>
                      <a:pt x="124" y="5"/>
                    </a:lnTo>
                    <a:lnTo>
                      <a:pt x="134" y="7"/>
                    </a:lnTo>
                    <a:lnTo>
                      <a:pt x="142" y="12"/>
                    </a:lnTo>
                    <a:lnTo>
                      <a:pt x="150" y="17"/>
                    </a:lnTo>
                    <a:lnTo>
                      <a:pt x="158" y="22"/>
                    </a:lnTo>
                    <a:lnTo>
                      <a:pt x="165" y="28"/>
                    </a:lnTo>
                    <a:lnTo>
                      <a:pt x="177" y="43"/>
                    </a:lnTo>
                    <a:lnTo>
                      <a:pt x="187" y="59"/>
                    </a:lnTo>
                    <a:lnTo>
                      <a:pt x="191" y="78"/>
                    </a:lnTo>
                    <a:lnTo>
                      <a:pt x="194" y="97"/>
                    </a:lnTo>
                    <a:lnTo>
                      <a:pt x="191" y="116"/>
                    </a:lnTo>
                    <a:lnTo>
                      <a:pt x="186" y="134"/>
                    </a:lnTo>
                    <a:lnTo>
                      <a:pt x="177" y="150"/>
                    </a:lnTo>
                    <a:lnTo>
                      <a:pt x="165" y="164"/>
                    </a:lnTo>
                    <a:lnTo>
                      <a:pt x="151" y="177"/>
                    </a:lnTo>
                    <a:lnTo>
                      <a:pt x="135" y="185"/>
                    </a:lnTo>
                    <a:lnTo>
                      <a:pt x="116" y="191"/>
                    </a:lnTo>
                    <a:lnTo>
                      <a:pt x="97" y="193"/>
                    </a:lnTo>
                    <a:close/>
                  </a:path>
                </a:pathLst>
              </a:custGeom>
              <a:solidFill>
                <a:srgbClr val="FFFFFF"/>
              </a:solidFill>
              <a:ln w="9525">
                <a:noFill/>
                <a:round/>
                <a:headEnd/>
                <a:tailEnd/>
              </a:ln>
            </p:spPr>
            <p:txBody>
              <a:bodyPr/>
              <a:lstStyle/>
              <a:p>
                <a:endParaRPr lang="en-US"/>
              </a:p>
            </p:txBody>
          </p:sp>
        </p:grpSp>
        <p:sp>
          <p:nvSpPr>
            <p:cNvPr id="45" name="Right Arrow 44"/>
            <p:cNvSpPr/>
            <p:nvPr>
              <p:custDataLst>
                <p:tags r:id="rId2"/>
              </p:custDataLst>
            </p:nvPr>
          </p:nvSpPr>
          <p:spPr bwMode="auto">
            <a:xfrm>
              <a:off x="2916238" y="876300"/>
              <a:ext cx="1152525" cy="144463"/>
            </a:xfrm>
            <a:prstGeom prst="rightArrow">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solidFill>
                  <a:srgbClr val="000000"/>
                </a:solidFill>
              </a:endParaRPr>
            </a:p>
          </p:txBody>
        </p:sp>
        <p:sp>
          <p:nvSpPr>
            <p:cNvPr id="46" name="Documents"/>
            <p:cNvSpPr>
              <a:spLocks noEditPoints="1" noChangeArrowheads="1"/>
            </p:cNvSpPr>
            <p:nvPr>
              <p:custDataLst>
                <p:tags r:id="rId3"/>
              </p:custDataLst>
            </p:nvPr>
          </p:nvSpPr>
          <p:spPr bwMode="auto">
            <a:xfrm>
              <a:off x="3276600" y="685800"/>
              <a:ext cx="431800" cy="479425"/>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latin typeface="Arial"/>
              </a:endParaRPr>
            </a:p>
          </p:txBody>
        </p:sp>
        <p:pic>
          <p:nvPicPr>
            <p:cNvPr id="47" name="Picture 74" descr="LockIcon"/>
            <p:cNvPicPr>
              <a:picLocks noChangeAspect="1" noChangeArrowheads="1"/>
            </p:cNvPicPr>
            <p:nvPr>
              <p:custDataLst>
                <p:tags r:id="rId4"/>
              </p:custDataLst>
            </p:nvPr>
          </p:nvPicPr>
          <p:blipFill>
            <a:blip r:embed="rId79" cstate="print"/>
            <a:srcRect/>
            <a:stretch>
              <a:fillRect/>
            </a:stretch>
          </p:blipFill>
          <p:spPr bwMode="auto">
            <a:xfrm>
              <a:off x="3532188" y="1046163"/>
              <a:ext cx="249237" cy="261937"/>
            </a:xfrm>
            <a:prstGeom prst="rect">
              <a:avLst/>
            </a:prstGeom>
            <a:solidFill>
              <a:srgbClr val="C0C0C0">
                <a:alpha val="50195"/>
              </a:srgbClr>
            </a:solidFill>
            <a:ln w="9525">
              <a:noFill/>
              <a:miter lim="800000"/>
              <a:headEnd/>
              <a:tailEnd/>
            </a:ln>
          </p:spPr>
        </p:pic>
        <p:pic>
          <p:nvPicPr>
            <p:cNvPr id="48" name="Picture 2" descr="C:\Documents and Settings\nlv13494\Local Settings\Temporary Internet Files\Content.IE5\2VGHO16Z\MCj03587530000[1].wmf"/>
            <p:cNvPicPr>
              <a:picLocks noChangeAspect="1" noChangeArrowheads="1"/>
            </p:cNvPicPr>
            <p:nvPr>
              <p:custDataLst>
                <p:tags r:id="rId5"/>
              </p:custDataLst>
            </p:nvPr>
          </p:nvPicPr>
          <p:blipFill>
            <a:blip r:embed="rId80" cstate="print"/>
            <a:srcRect/>
            <a:stretch>
              <a:fillRect/>
            </a:stretch>
          </p:blipFill>
          <p:spPr bwMode="auto">
            <a:xfrm>
              <a:off x="4038600" y="1066800"/>
              <a:ext cx="539750" cy="695325"/>
            </a:xfrm>
            <a:prstGeom prst="rect">
              <a:avLst/>
            </a:prstGeom>
            <a:noFill/>
            <a:ln w="9525">
              <a:noFill/>
              <a:miter lim="800000"/>
              <a:headEnd/>
              <a:tailEnd/>
            </a:ln>
          </p:spPr>
        </p:pic>
        <p:pic>
          <p:nvPicPr>
            <p:cNvPr id="49" name="Picture 7" descr="C:\Program Files\Microsoft Office\MEDIA\CAGCAT10\j0240719.wmf"/>
            <p:cNvPicPr>
              <a:picLocks noChangeAspect="1" noChangeArrowheads="1"/>
            </p:cNvPicPr>
            <p:nvPr>
              <p:custDataLst>
                <p:tags r:id="rId6"/>
              </p:custDataLst>
            </p:nvPr>
          </p:nvPicPr>
          <p:blipFill>
            <a:blip r:embed="rId78" cstate="print"/>
            <a:srcRect/>
            <a:stretch>
              <a:fillRect/>
            </a:stretch>
          </p:blipFill>
          <p:spPr bwMode="auto">
            <a:xfrm>
              <a:off x="6248400" y="609600"/>
              <a:ext cx="349250" cy="547687"/>
            </a:xfrm>
            <a:prstGeom prst="rect">
              <a:avLst/>
            </a:prstGeom>
            <a:noFill/>
            <a:ln w="9525">
              <a:noFill/>
              <a:miter lim="800000"/>
              <a:headEnd/>
              <a:tailEnd/>
            </a:ln>
          </p:spPr>
        </p:pic>
        <p:grpSp>
          <p:nvGrpSpPr>
            <p:cNvPr id="50" name="Group 30"/>
            <p:cNvGrpSpPr>
              <a:grpSpLocks/>
            </p:cNvGrpSpPr>
            <p:nvPr/>
          </p:nvGrpSpPr>
          <p:grpSpPr bwMode="auto">
            <a:xfrm>
              <a:off x="5691187" y="850900"/>
              <a:ext cx="773113" cy="593725"/>
              <a:chOff x="6635763" y="3187696"/>
              <a:chExt cx="1281113" cy="996951"/>
            </a:xfrm>
          </p:grpSpPr>
          <p:sp>
            <p:nvSpPr>
              <p:cNvPr id="51" name="Freeform 24"/>
              <p:cNvSpPr>
                <a:spLocks/>
              </p:cNvSpPr>
              <p:nvPr>
                <p:custDataLst>
                  <p:tags r:id="rId10"/>
                </p:custDataLst>
              </p:nvPr>
            </p:nvSpPr>
            <p:spPr bwMode="auto">
              <a:xfrm>
                <a:off x="6635763" y="3187696"/>
                <a:ext cx="1266825" cy="846138"/>
              </a:xfrm>
              <a:custGeom>
                <a:avLst/>
                <a:gdLst>
                  <a:gd name="T0" fmla="*/ 2147483647 w 1596"/>
                  <a:gd name="T1" fmla="*/ 2147483647 h 1066"/>
                  <a:gd name="T2" fmla="*/ 2147483647 w 1596"/>
                  <a:gd name="T3" fmla="*/ 2147483647 h 1066"/>
                  <a:gd name="T4" fmla="*/ 2147483647 w 1596"/>
                  <a:gd name="T5" fmla="*/ 2147483647 h 1066"/>
                  <a:gd name="T6" fmla="*/ 2147483647 w 1596"/>
                  <a:gd name="T7" fmla="*/ 0 h 1066"/>
                  <a:gd name="T8" fmla="*/ 2147483647 w 1596"/>
                  <a:gd name="T9" fmla="*/ 0 h 1066"/>
                  <a:gd name="T10" fmla="*/ 2147483647 w 1596"/>
                  <a:gd name="T11" fmla="*/ 2147483647 h 1066"/>
                  <a:gd name="T12" fmla="*/ 2147483647 w 1596"/>
                  <a:gd name="T13" fmla="*/ 2147483647 h 1066"/>
                  <a:gd name="T14" fmla="*/ 2147483647 w 1596"/>
                  <a:gd name="T15" fmla="*/ 2147483647 h 1066"/>
                  <a:gd name="T16" fmla="*/ 2147483647 w 1596"/>
                  <a:gd name="T17" fmla="*/ 2147483647 h 1066"/>
                  <a:gd name="T18" fmla="*/ 2147483647 w 1596"/>
                  <a:gd name="T19" fmla="*/ 2147483647 h 1066"/>
                  <a:gd name="T20" fmla="*/ 2147483647 w 1596"/>
                  <a:gd name="T21" fmla="*/ 2147483647 h 1066"/>
                  <a:gd name="T22" fmla="*/ 2147483647 w 1596"/>
                  <a:gd name="T23" fmla="*/ 2147483647 h 1066"/>
                  <a:gd name="T24" fmla="*/ 0 w 1596"/>
                  <a:gd name="T25" fmla="*/ 2147483647 h 1066"/>
                  <a:gd name="T26" fmla="*/ 0 w 1596"/>
                  <a:gd name="T27" fmla="*/ 2147483647 h 1066"/>
                  <a:gd name="T28" fmla="*/ 2147483647 w 1596"/>
                  <a:gd name="T29" fmla="*/ 2147483647 h 1066"/>
                  <a:gd name="T30" fmla="*/ 2147483647 w 1596"/>
                  <a:gd name="T31" fmla="*/ 2147483647 h 1066"/>
                  <a:gd name="T32" fmla="*/ 2147483647 w 1596"/>
                  <a:gd name="T33" fmla="*/ 2147483647 h 1066"/>
                  <a:gd name="T34" fmla="*/ 2147483647 w 1596"/>
                  <a:gd name="T35" fmla="*/ 2147483647 h 1066"/>
                  <a:gd name="T36" fmla="*/ 2147483647 w 1596"/>
                  <a:gd name="T37" fmla="*/ 2147483647 h 10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96"/>
                  <a:gd name="T58" fmla="*/ 0 h 1066"/>
                  <a:gd name="T59" fmla="*/ 1596 w 1596"/>
                  <a:gd name="T60" fmla="*/ 1066 h 10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96" h="1066">
                    <a:moveTo>
                      <a:pt x="1309" y="1026"/>
                    </a:moveTo>
                    <a:lnTo>
                      <a:pt x="1310" y="127"/>
                    </a:lnTo>
                    <a:lnTo>
                      <a:pt x="1195" y="127"/>
                    </a:lnTo>
                    <a:lnTo>
                      <a:pt x="1195" y="0"/>
                    </a:lnTo>
                    <a:lnTo>
                      <a:pt x="977" y="0"/>
                    </a:lnTo>
                    <a:lnTo>
                      <a:pt x="977" y="127"/>
                    </a:lnTo>
                    <a:lnTo>
                      <a:pt x="865" y="127"/>
                    </a:lnTo>
                    <a:lnTo>
                      <a:pt x="865" y="437"/>
                    </a:lnTo>
                    <a:lnTo>
                      <a:pt x="446" y="438"/>
                    </a:lnTo>
                    <a:lnTo>
                      <a:pt x="446" y="808"/>
                    </a:lnTo>
                    <a:lnTo>
                      <a:pt x="405" y="808"/>
                    </a:lnTo>
                    <a:lnTo>
                      <a:pt x="0" y="808"/>
                    </a:lnTo>
                    <a:lnTo>
                      <a:pt x="0" y="1064"/>
                    </a:lnTo>
                    <a:lnTo>
                      <a:pt x="1028" y="1064"/>
                    </a:lnTo>
                    <a:lnTo>
                      <a:pt x="1028" y="1066"/>
                    </a:lnTo>
                    <a:lnTo>
                      <a:pt x="1596" y="1066"/>
                    </a:lnTo>
                    <a:lnTo>
                      <a:pt x="1596" y="1026"/>
                    </a:lnTo>
                    <a:lnTo>
                      <a:pt x="1309" y="1026"/>
                    </a:lnTo>
                    <a:close/>
                  </a:path>
                </a:pathLst>
              </a:custGeom>
              <a:solidFill>
                <a:srgbClr val="000000"/>
              </a:solidFill>
              <a:ln w="9525">
                <a:noFill/>
                <a:round/>
                <a:headEnd/>
                <a:tailEnd/>
              </a:ln>
            </p:spPr>
            <p:txBody>
              <a:bodyPr/>
              <a:lstStyle/>
              <a:p>
                <a:endParaRPr lang="en-US"/>
              </a:p>
            </p:txBody>
          </p:sp>
          <p:sp>
            <p:nvSpPr>
              <p:cNvPr id="52" name="Freeform 25"/>
              <p:cNvSpPr>
                <a:spLocks/>
              </p:cNvSpPr>
              <p:nvPr>
                <p:custDataLst>
                  <p:tags r:id="rId11"/>
                </p:custDataLst>
              </p:nvPr>
            </p:nvSpPr>
            <p:spPr bwMode="auto">
              <a:xfrm>
                <a:off x="7021526" y="3321046"/>
                <a:ext cx="622300" cy="508000"/>
              </a:xfrm>
              <a:custGeom>
                <a:avLst/>
                <a:gdLst>
                  <a:gd name="T0" fmla="*/ 2147483647 w 785"/>
                  <a:gd name="T1" fmla="*/ 0 h 641"/>
                  <a:gd name="T2" fmla="*/ 2147483647 w 785"/>
                  <a:gd name="T3" fmla="*/ 2147483647 h 641"/>
                  <a:gd name="T4" fmla="*/ 2147483647 w 785"/>
                  <a:gd name="T5" fmla="*/ 2147483647 h 641"/>
                  <a:gd name="T6" fmla="*/ 2147483647 w 785"/>
                  <a:gd name="T7" fmla="*/ 0 h 641"/>
                  <a:gd name="T8" fmla="*/ 2147483647 w 785"/>
                  <a:gd name="T9" fmla="*/ 0 h 641"/>
                  <a:gd name="T10" fmla="*/ 2147483647 w 785"/>
                  <a:gd name="T11" fmla="*/ 2147483647 h 641"/>
                  <a:gd name="T12" fmla="*/ 0 w 785"/>
                  <a:gd name="T13" fmla="*/ 2147483647 h 641"/>
                  <a:gd name="T14" fmla="*/ 2147483647 w 785"/>
                  <a:gd name="T15" fmla="*/ 2147483647 h 641"/>
                  <a:gd name="T16" fmla="*/ 2147483647 w 785"/>
                  <a:gd name="T17" fmla="*/ 2147483647 h 641"/>
                  <a:gd name="T18" fmla="*/ 2147483647 w 785"/>
                  <a:gd name="T19" fmla="*/ 0 h 641"/>
                  <a:gd name="T20" fmla="*/ 2147483647 w 785"/>
                  <a:gd name="T21" fmla="*/ 0 h 6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85"/>
                  <a:gd name="T34" fmla="*/ 0 h 641"/>
                  <a:gd name="T35" fmla="*/ 785 w 785"/>
                  <a:gd name="T36" fmla="*/ 641 h 6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85" h="641">
                    <a:moveTo>
                      <a:pt x="710" y="0"/>
                    </a:moveTo>
                    <a:lnTo>
                      <a:pt x="710" y="42"/>
                    </a:lnTo>
                    <a:lnTo>
                      <a:pt x="492" y="42"/>
                    </a:lnTo>
                    <a:lnTo>
                      <a:pt x="492" y="0"/>
                    </a:lnTo>
                    <a:lnTo>
                      <a:pt x="419" y="0"/>
                    </a:lnTo>
                    <a:lnTo>
                      <a:pt x="419" y="311"/>
                    </a:lnTo>
                    <a:lnTo>
                      <a:pt x="0" y="311"/>
                    </a:lnTo>
                    <a:lnTo>
                      <a:pt x="1" y="641"/>
                    </a:lnTo>
                    <a:lnTo>
                      <a:pt x="783" y="641"/>
                    </a:lnTo>
                    <a:lnTo>
                      <a:pt x="785" y="0"/>
                    </a:lnTo>
                    <a:lnTo>
                      <a:pt x="710" y="0"/>
                    </a:lnTo>
                    <a:close/>
                  </a:path>
                </a:pathLst>
              </a:custGeom>
              <a:solidFill>
                <a:srgbClr val="FFFFFF"/>
              </a:solidFill>
              <a:ln w="9525">
                <a:noFill/>
                <a:round/>
                <a:headEnd/>
                <a:tailEnd/>
              </a:ln>
            </p:spPr>
            <p:txBody>
              <a:bodyPr/>
              <a:lstStyle/>
              <a:p>
                <a:endParaRPr lang="en-US"/>
              </a:p>
            </p:txBody>
          </p:sp>
          <p:sp>
            <p:nvSpPr>
              <p:cNvPr id="53" name="Rectangle 26"/>
              <p:cNvSpPr>
                <a:spLocks noChangeArrowheads="1"/>
              </p:cNvSpPr>
              <p:nvPr>
                <p:custDataLst>
                  <p:tags r:id="rId12"/>
                </p:custDataLst>
              </p:nvPr>
            </p:nvSpPr>
            <p:spPr bwMode="auto">
              <a:xfrm>
                <a:off x="7221551" y="4151309"/>
                <a:ext cx="603250" cy="33338"/>
              </a:xfrm>
              <a:prstGeom prst="rect">
                <a:avLst/>
              </a:prstGeom>
              <a:solidFill>
                <a:srgbClr val="000000"/>
              </a:solidFill>
              <a:ln w="9525">
                <a:noFill/>
                <a:miter lim="800000"/>
                <a:headEnd/>
                <a:tailEnd/>
              </a:ln>
            </p:spPr>
            <p:txBody>
              <a:bodyPr/>
              <a:lstStyle/>
              <a:p>
                <a:endParaRPr lang="en-US"/>
              </a:p>
            </p:txBody>
          </p:sp>
          <p:sp>
            <p:nvSpPr>
              <p:cNvPr id="54" name="Rectangle 27"/>
              <p:cNvSpPr>
                <a:spLocks noChangeArrowheads="1"/>
              </p:cNvSpPr>
              <p:nvPr>
                <p:custDataLst>
                  <p:tags r:id="rId13"/>
                </p:custDataLst>
              </p:nvPr>
            </p:nvSpPr>
            <p:spPr bwMode="auto">
              <a:xfrm>
                <a:off x="6719901" y="4078284"/>
                <a:ext cx="860425" cy="31750"/>
              </a:xfrm>
              <a:prstGeom prst="rect">
                <a:avLst/>
              </a:prstGeom>
              <a:solidFill>
                <a:srgbClr val="000000"/>
              </a:solidFill>
              <a:ln w="9525">
                <a:noFill/>
                <a:miter lim="800000"/>
                <a:headEnd/>
                <a:tailEnd/>
              </a:ln>
            </p:spPr>
            <p:txBody>
              <a:bodyPr/>
              <a:lstStyle/>
              <a:p>
                <a:endParaRPr lang="en-US"/>
              </a:p>
            </p:txBody>
          </p:sp>
          <p:sp>
            <p:nvSpPr>
              <p:cNvPr id="55" name="Freeform 28"/>
              <p:cNvSpPr>
                <a:spLocks/>
              </p:cNvSpPr>
              <p:nvPr>
                <p:custDataLst>
                  <p:tags r:id="rId14"/>
                </p:custDataLst>
              </p:nvPr>
            </p:nvSpPr>
            <p:spPr bwMode="auto">
              <a:xfrm>
                <a:off x="6667513" y="3860796"/>
                <a:ext cx="974725" cy="139700"/>
              </a:xfrm>
              <a:custGeom>
                <a:avLst/>
                <a:gdLst>
                  <a:gd name="T0" fmla="*/ 2147483647 w 1229"/>
                  <a:gd name="T1" fmla="*/ 2147483647 h 176"/>
                  <a:gd name="T2" fmla="*/ 0 w 1229"/>
                  <a:gd name="T3" fmla="*/ 0 h 176"/>
                  <a:gd name="T4" fmla="*/ 2147483647 w 1229"/>
                  <a:gd name="T5" fmla="*/ 0 h 176"/>
                  <a:gd name="T6" fmla="*/ 2147483647 w 1229"/>
                  <a:gd name="T7" fmla="*/ 0 h 176"/>
                  <a:gd name="T8" fmla="*/ 2147483647 w 1229"/>
                  <a:gd name="T9" fmla="*/ 0 h 176"/>
                  <a:gd name="T10" fmla="*/ 2147483647 w 1229"/>
                  <a:gd name="T11" fmla="*/ 2147483647 h 176"/>
                  <a:gd name="T12" fmla="*/ 2147483647 w 1229"/>
                  <a:gd name="T13" fmla="*/ 2147483647 h 176"/>
                  <a:gd name="T14" fmla="*/ 0 60000 65536"/>
                  <a:gd name="T15" fmla="*/ 0 60000 65536"/>
                  <a:gd name="T16" fmla="*/ 0 60000 65536"/>
                  <a:gd name="T17" fmla="*/ 0 60000 65536"/>
                  <a:gd name="T18" fmla="*/ 0 60000 65536"/>
                  <a:gd name="T19" fmla="*/ 0 60000 65536"/>
                  <a:gd name="T20" fmla="*/ 0 60000 65536"/>
                  <a:gd name="T21" fmla="*/ 0 w 1229"/>
                  <a:gd name="T22" fmla="*/ 0 h 176"/>
                  <a:gd name="T23" fmla="*/ 1229 w 1229"/>
                  <a:gd name="T24" fmla="*/ 176 h 1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9" h="176">
                    <a:moveTo>
                      <a:pt x="2" y="176"/>
                    </a:moveTo>
                    <a:lnTo>
                      <a:pt x="0" y="0"/>
                    </a:lnTo>
                    <a:lnTo>
                      <a:pt x="447" y="0"/>
                    </a:lnTo>
                    <a:lnTo>
                      <a:pt x="1229" y="0"/>
                    </a:lnTo>
                    <a:lnTo>
                      <a:pt x="1229" y="176"/>
                    </a:lnTo>
                    <a:lnTo>
                      <a:pt x="2" y="176"/>
                    </a:lnTo>
                    <a:close/>
                  </a:path>
                </a:pathLst>
              </a:custGeom>
              <a:solidFill>
                <a:srgbClr val="FFFFFF"/>
              </a:solidFill>
              <a:ln w="9525">
                <a:noFill/>
                <a:round/>
                <a:headEnd/>
                <a:tailEnd/>
              </a:ln>
            </p:spPr>
            <p:txBody>
              <a:bodyPr/>
              <a:lstStyle/>
              <a:p>
                <a:endParaRPr lang="en-US"/>
              </a:p>
            </p:txBody>
          </p:sp>
          <p:sp>
            <p:nvSpPr>
              <p:cNvPr id="56" name="Rectangle 29"/>
              <p:cNvSpPr>
                <a:spLocks noChangeArrowheads="1"/>
              </p:cNvSpPr>
              <p:nvPr>
                <p:custDataLst>
                  <p:tags r:id="rId15"/>
                </p:custDataLst>
              </p:nvPr>
            </p:nvSpPr>
            <p:spPr bwMode="auto">
              <a:xfrm>
                <a:off x="7156463" y="3887784"/>
                <a:ext cx="63500" cy="131763"/>
              </a:xfrm>
              <a:prstGeom prst="rect">
                <a:avLst/>
              </a:prstGeom>
              <a:solidFill>
                <a:srgbClr val="000000"/>
              </a:solidFill>
              <a:ln w="9525">
                <a:noFill/>
                <a:miter lim="800000"/>
                <a:headEnd/>
                <a:tailEnd/>
              </a:ln>
            </p:spPr>
            <p:txBody>
              <a:bodyPr/>
              <a:lstStyle/>
              <a:p>
                <a:endParaRPr lang="en-US"/>
              </a:p>
            </p:txBody>
          </p:sp>
          <p:sp>
            <p:nvSpPr>
              <p:cNvPr id="57" name="Rectangle 30"/>
              <p:cNvSpPr>
                <a:spLocks noChangeArrowheads="1"/>
              </p:cNvSpPr>
              <p:nvPr>
                <p:custDataLst>
                  <p:tags r:id="rId16"/>
                </p:custDataLst>
              </p:nvPr>
            </p:nvSpPr>
            <p:spPr bwMode="auto">
              <a:xfrm>
                <a:off x="7067563" y="3887784"/>
                <a:ext cx="63500" cy="131763"/>
              </a:xfrm>
              <a:prstGeom prst="rect">
                <a:avLst/>
              </a:prstGeom>
              <a:solidFill>
                <a:srgbClr val="000000"/>
              </a:solidFill>
              <a:ln w="9525">
                <a:noFill/>
                <a:miter lim="800000"/>
                <a:headEnd/>
                <a:tailEnd/>
              </a:ln>
            </p:spPr>
            <p:txBody>
              <a:bodyPr/>
              <a:lstStyle/>
              <a:p>
                <a:endParaRPr lang="en-US"/>
              </a:p>
            </p:txBody>
          </p:sp>
          <p:sp>
            <p:nvSpPr>
              <p:cNvPr id="58" name="Rectangle 31"/>
              <p:cNvSpPr>
                <a:spLocks noChangeArrowheads="1"/>
              </p:cNvSpPr>
              <p:nvPr>
                <p:custDataLst>
                  <p:tags r:id="rId17"/>
                </p:custDataLst>
              </p:nvPr>
            </p:nvSpPr>
            <p:spPr bwMode="auto">
              <a:xfrm>
                <a:off x="7297751" y="3903659"/>
                <a:ext cx="50800" cy="50800"/>
              </a:xfrm>
              <a:prstGeom prst="rect">
                <a:avLst/>
              </a:prstGeom>
              <a:solidFill>
                <a:srgbClr val="000000"/>
              </a:solidFill>
              <a:ln w="9525">
                <a:noFill/>
                <a:miter lim="800000"/>
                <a:headEnd/>
                <a:tailEnd/>
              </a:ln>
            </p:spPr>
            <p:txBody>
              <a:bodyPr/>
              <a:lstStyle/>
              <a:p>
                <a:endParaRPr lang="en-US"/>
              </a:p>
            </p:txBody>
          </p:sp>
          <p:sp>
            <p:nvSpPr>
              <p:cNvPr id="59" name="Rectangle 32"/>
              <p:cNvSpPr>
                <a:spLocks noChangeArrowheads="1"/>
              </p:cNvSpPr>
              <p:nvPr>
                <p:custDataLst>
                  <p:tags r:id="rId18"/>
                </p:custDataLst>
              </p:nvPr>
            </p:nvSpPr>
            <p:spPr bwMode="auto">
              <a:xfrm>
                <a:off x="6707201" y="3903659"/>
                <a:ext cx="52388" cy="50800"/>
              </a:xfrm>
              <a:prstGeom prst="rect">
                <a:avLst/>
              </a:prstGeom>
              <a:solidFill>
                <a:srgbClr val="000000"/>
              </a:solidFill>
              <a:ln w="9525">
                <a:noFill/>
                <a:miter lim="800000"/>
                <a:headEnd/>
                <a:tailEnd/>
              </a:ln>
            </p:spPr>
            <p:txBody>
              <a:bodyPr/>
              <a:lstStyle/>
              <a:p>
                <a:endParaRPr lang="en-US"/>
              </a:p>
            </p:txBody>
          </p:sp>
          <p:sp>
            <p:nvSpPr>
              <p:cNvPr id="60" name="Rectangle 33"/>
              <p:cNvSpPr>
                <a:spLocks noChangeArrowheads="1"/>
              </p:cNvSpPr>
              <p:nvPr>
                <p:custDataLst>
                  <p:tags r:id="rId19"/>
                </p:custDataLst>
              </p:nvPr>
            </p:nvSpPr>
            <p:spPr bwMode="auto">
              <a:xfrm>
                <a:off x="6845313" y="3903659"/>
                <a:ext cx="52388" cy="50800"/>
              </a:xfrm>
              <a:prstGeom prst="rect">
                <a:avLst/>
              </a:prstGeom>
              <a:solidFill>
                <a:srgbClr val="000000"/>
              </a:solidFill>
              <a:ln w="9525">
                <a:noFill/>
                <a:miter lim="800000"/>
                <a:headEnd/>
                <a:tailEnd/>
              </a:ln>
            </p:spPr>
            <p:txBody>
              <a:bodyPr/>
              <a:lstStyle/>
              <a:p>
                <a:endParaRPr lang="en-US"/>
              </a:p>
            </p:txBody>
          </p:sp>
          <p:sp>
            <p:nvSpPr>
              <p:cNvPr id="61" name="Rectangle 34"/>
              <p:cNvSpPr>
                <a:spLocks noChangeArrowheads="1"/>
              </p:cNvSpPr>
              <p:nvPr>
                <p:custDataLst>
                  <p:tags r:id="rId20"/>
                </p:custDataLst>
              </p:nvPr>
            </p:nvSpPr>
            <p:spPr bwMode="auto">
              <a:xfrm>
                <a:off x="7412051" y="3903659"/>
                <a:ext cx="52388" cy="50800"/>
              </a:xfrm>
              <a:prstGeom prst="rect">
                <a:avLst/>
              </a:prstGeom>
              <a:solidFill>
                <a:srgbClr val="000000"/>
              </a:solidFill>
              <a:ln w="9525">
                <a:noFill/>
                <a:miter lim="800000"/>
                <a:headEnd/>
                <a:tailEnd/>
              </a:ln>
            </p:spPr>
            <p:txBody>
              <a:bodyPr/>
              <a:lstStyle/>
              <a:p>
                <a:endParaRPr lang="en-US"/>
              </a:p>
            </p:txBody>
          </p:sp>
          <p:sp>
            <p:nvSpPr>
              <p:cNvPr id="62" name="Rectangle 35"/>
              <p:cNvSpPr>
                <a:spLocks noChangeArrowheads="1"/>
              </p:cNvSpPr>
              <p:nvPr>
                <p:custDataLst>
                  <p:tags r:id="rId21"/>
                </p:custDataLst>
              </p:nvPr>
            </p:nvSpPr>
            <p:spPr bwMode="auto">
              <a:xfrm>
                <a:off x="7527938" y="3903659"/>
                <a:ext cx="50800" cy="50800"/>
              </a:xfrm>
              <a:prstGeom prst="rect">
                <a:avLst/>
              </a:prstGeom>
              <a:solidFill>
                <a:srgbClr val="000000"/>
              </a:solidFill>
              <a:ln w="9525">
                <a:noFill/>
                <a:miter lim="800000"/>
                <a:headEnd/>
                <a:tailEnd/>
              </a:ln>
            </p:spPr>
            <p:txBody>
              <a:bodyPr/>
              <a:lstStyle/>
              <a:p>
                <a:endParaRPr lang="en-US"/>
              </a:p>
            </p:txBody>
          </p:sp>
          <p:sp>
            <p:nvSpPr>
              <p:cNvPr id="63" name="Rectangle 36"/>
              <p:cNvSpPr>
                <a:spLocks noChangeArrowheads="1"/>
              </p:cNvSpPr>
              <p:nvPr>
                <p:custDataLst>
                  <p:tags r:id="rId22"/>
                </p:custDataLst>
              </p:nvPr>
            </p:nvSpPr>
            <p:spPr bwMode="auto">
              <a:xfrm>
                <a:off x="7412051" y="3621084"/>
                <a:ext cx="52388" cy="50800"/>
              </a:xfrm>
              <a:prstGeom prst="rect">
                <a:avLst/>
              </a:prstGeom>
              <a:solidFill>
                <a:srgbClr val="000000"/>
              </a:solidFill>
              <a:ln w="9525">
                <a:noFill/>
                <a:miter lim="800000"/>
                <a:headEnd/>
                <a:tailEnd/>
              </a:ln>
            </p:spPr>
            <p:txBody>
              <a:bodyPr/>
              <a:lstStyle/>
              <a:p>
                <a:endParaRPr lang="en-US"/>
              </a:p>
            </p:txBody>
          </p:sp>
          <p:sp>
            <p:nvSpPr>
              <p:cNvPr id="64" name="Rectangle 37"/>
              <p:cNvSpPr>
                <a:spLocks noChangeArrowheads="1"/>
              </p:cNvSpPr>
              <p:nvPr>
                <p:custDataLst>
                  <p:tags r:id="rId23"/>
                </p:custDataLst>
              </p:nvPr>
            </p:nvSpPr>
            <p:spPr bwMode="auto">
              <a:xfrm>
                <a:off x="7527938" y="3621084"/>
                <a:ext cx="50800" cy="50800"/>
              </a:xfrm>
              <a:prstGeom prst="rect">
                <a:avLst/>
              </a:prstGeom>
              <a:solidFill>
                <a:srgbClr val="000000"/>
              </a:solidFill>
              <a:ln w="9525">
                <a:noFill/>
                <a:miter lim="800000"/>
                <a:headEnd/>
                <a:tailEnd/>
              </a:ln>
            </p:spPr>
            <p:txBody>
              <a:bodyPr/>
              <a:lstStyle/>
              <a:p>
                <a:endParaRPr lang="en-US"/>
              </a:p>
            </p:txBody>
          </p:sp>
          <p:sp>
            <p:nvSpPr>
              <p:cNvPr id="65" name="Rectangle 38"/>
              <p:cNvSpPr>
                <a:spLocks noChangeArrowheads="1"/>
              </p:cNvSpPr>
              <p:nvPr>
                <p:custDataLst>
                  <p:tags r:id="rId24"/>
                </p:custDataLst>
              </p:nvPr>
            </p:nvSpPr>
            <p:spPr bwMode="auto">
              <a:xfrm>
                <a:off x="7412051" y="3505196"/>
                <a:ext cx="52388" cy="52388"/>
              </a:xfrm>
              <a:prstGeom prst="rect">
                <a:avLst/>
              </a:prstGeom>
              <a:solidFill>
                <a:srgbClr val="000000"/>
              </a:solidFill>
              <a:ln w="9525">
                <a:noFill/>
                <a:miter lim="800000"/>
                <a:headEnd/>
                <a:tailEnd/>
              </a:ln>
            </p:spPr>
            <p:txBody>
              <a:bodyPr/>
              <a:lstStyle/>
              <a:p>
                <a:endParaRPr lang="en-US"/>
              </a:p>
            </p:txBody>
          </p:sp>
          <p:sp>
            <p:nvSpPr>
              <p:cNvPr id="66" name="Rectangle 39"/>
              <p:cNvSpPr>
                <a:spLocks noChangeArrowheads="1"/>
              </p:cNvSpPr>
              <p:nvPr>
                <p:custDataLst>
                  <p:tags r:id="rId25"/>
                </p:custDataLst>
              </p:nvPr>
            </p:nvSpPr>
            <p:spPr bwMode="auto">
              <a:xfrm>
                <a:off x="7527938" y="3505196"/>
                <a:ext cx="50800" cy="52388"/>
              </a:xfrm>
              <a:prstGeom prst="rect">
                <a:avLst/>
              </a:prstGeom>
              <a:solidFill>
                <a:srgbClr val="000000"/>
              </a:solidFill>
              <a:ln w="9525">
                <a:noFill/>
                <a:miter lim="800000"/>
                <a:headEnd/>
                <a:tailEnd/>
              </a:ln>
            </p:spPr>
            <p:txBody>
              <a:bodyPr/>
              <a:lstStyle/>
              <a:p>
                <a:endParaRPr lang="en-US"/>
              </a:p>
            </p:txBody>
          </p:sp>
          <p:sp>
            <p:nvSpPr>
              <p:cNvPr id="67" name="Rectangle 40"/>
              <p:cNvSpPr>
                <a:spLocks noChangeArrowheads="1"/>
              </p:cNvSpPr>
              <p:nvPr>
                <p:custDataLst>
                  <p:tags r:id="rId26"/>
                </p:custDataLst>
              </p:nvPr>
            </p:nvSpPr>
            <p:spPr bwMode="auto">
              <a:xfrm>
                <a:off x="7186626" y="3621084"/>
                <a:ext cx="52388" cy="50800"/>
              </a:xfrm>
              <a:prstGeom prst="rect">
                <a:avLst/>
              </a:prstGeom>
              <a:solidFill>
                <a:srgbClr val="000000"/>
              </a:solidFill>
              <a:ln w="9525">
                <a:noFill/>
                <a:miter lim="800000"/>
                <a:headEnd/>
                <a:tailEnd/>
              </a:ln>
            </p:spPr>
            <p:txBody>
              <a:bodyPr/>
              <a:lstStyle/>
              <a:p>
                <a:endParaRPr lang="en-US"/>
              </a:p>
            </p:txBody>
          </p:sp>
          <p:sp>
            <p:nvSpPr>
              <p:cNvPr id="68" name="Rectangle 41"/>
              <p:cNvSpPr>
                <a:spLocks noChangeArrowheads="1"/>
              </p:cNvSpPr>
              <p:nvPr>
                <p:custDataLst>
                  <p:tags r:id="rId27"/>
                </p:custDataLst>
              </p:nvPr>
            </p:nvSpPr>
            <p:spPr bwMode="auto">
              <a:xfrm>
                <a:off x="7302513" y="3621084"/>
                <a:ext cx="50800" cy="50800"/>
              </a:xfrm>
              <a:prstGeom prst="rect">
                <a:avLst/>
              </a:prstGeom>
              <a:solidFill>
                <a:srgbClr val="000000"/>
              </a:solidFill>
              <a:ln w="9525">
                <a:noFill/>
                <a:miter lim="800000"/>
                <a:headEnd/>
                <a:tailEnd/>
              </a:ln>
            </p:spPr>
            <p:txBody>
              <a:bodyPr/>
              <a:lstStyle/>
              <a:p>
                <a:endParaRPr lang="en-US"/>
              </a:p>
            </p:txBody>
          </p:sp>
          <p:sp>
            <p:nvSpPr>
              <p:cNvPr id="69" name="Rectangle 42"/>
              <p:cNvSpPr>
                <a:spLocks noChangeArrowheads="1"/>
              </p:cNvSpPr>
              <p:nvPr>
                <p:custDataLst>
                  <p:tags r:id="rId28"/>
                </p:custDataLst>
              </p:nvPr>
            </p:nvSpPr>
            <p:spPr bwMode="auto">
              <a:xfrm>
                <a:off x="7077088" y="3621084"/>
                <a:ext cx="52388" cy="50800"/>
              </a:xfrm>
              <a:prstGeom prst="rect">
                <a:avLst/>
              </a:prstGeom>
              <a:solidFill>
                <a:srgbClr val="000000"/>
              </a:solidFill>
              <a:ln w="9525">
                <a:noFill/>
                <a:miter lim="800000"/>
                <a:headEnd/>
                <a:tailEnd/>
              </a:ln>
            </p:spPr>
            <p:txBody>
              <a:bodyPr/>
              <a:lstStyle/>
              <a:p>
                <a:endParaRPr lang="en-US"/>
              </a:p>
            </p:txBody>
          </p:sp>
          <p:sp>
            <p:nvSpPr>
              <p:cNvPr id="70" name="Rectangle 43"/>
              <p:cNvSpPr>
                <a:spLocks noChangeArrowheads="1"/>
              </p:cNvSpPr>
              <p:nvPr>
                <p:custDataLst>
                  <p:tags r:id="rId29"/>
                </p:custDataLst>
              </p:nvPr>
            </p:nvSpPr>
            <p:spPr bwMode="auto">
              <a:xfrm>
                <a:off x="7412051" y="3729034"/>
                <a:ext cx="52388" cy="50800"/>
              </a:xfrm>
              <a:prstGeom prst="rect">
                <a:avLst/>
              </a:prstGeom>
              <a:solidFill>
                <a:srgbClr val="000000"/>
              </a:solidFill>
              <a:ln w="9525">
                <a:noFill/>
                <a:miter lim="800000"/>
                <a:headEnd/>
                <a:tailEnd/>
              </a:ln>
            </p:spPr>
            <p:txBody>
              <a:bodyPr/>
              <a:lstStyle/>
              <a:p>
                <a:endParaRPr lang="en-US"/>
              </a:p>
            </p:txBody>
          </p:sp>
          <p:sp>
            <p:nvSpPr>
              <p:cNvPr id="71" name="Rectangle 44"/>
              <p:cNvSpPr>
                <a:spLocks noChangeArrowheads="1"/>
              </p:cNvSpPr>
              <p:nvPr>
                <p:custDataLst>
                  <p:tags r:id="rId30"/>
                </p:custDataLst>
              </p:nvPr>
            </p:nvSpPr>
            <p:spPr bwMode="auto">
              <a:xfrm>
                <a:off x="7527938" y="3729034"/>
                <a:ext cx="50800" cy="50800"/>
              </a:xfrm>
              <a:prstGeom prst="rect">
                <a:avLst/>
              </a:prstGeom>
              <a:solidFill>
                <a:srgbClr val="000000"/>
              </a:solidFill>
              <a:ln w="9525">
                <a:noFill/>
                <a:miter lim="800000"/>
                <a:headEnd/>
                <a:tailEnd/>
              </a:ln>
            </p:spPr>
            <p:txBody>
              <a:bodyPr/>
              <a:lstStyle/>
              <a:p>
                <a:endParaRPr lang="en-US"/>
              </a:p>
            </p:txBody>
          </p:sp>
          <p:sp>
            <p:nvSpPr>
              <p:cNvPr id="72" name="Rectangle 45"/>
              <p:cNvSpPr>
                <a:spLocks noChangeArrowheads="1"/>
              </p:cNvSpPr>
              <p:nvPr>
                <p:custDataLst>
                  <p:tags r:id="rId31"/>
                </p:custDataLst>
              </p:nvPr>
            </p:nvSpPr>
            <p:spPr bwMode="auto">
              <a:xfrm>
                <a:off x="7186626" y="3729034"/>
                <a:ext cx="52388" cy="50800"/>
              </a:xfrm>
              <a:prstGeom prst="rect">
                <a:avLst/>
              </a:prstGeom>
              <a:solidFill>
                <a:srgbClr val="000000"/>
              </a:solidFill>
              <a:ln w="9525">
                <a:noFill/>
                <a:miter lim="800000"/>
                <a:headEnd/>
                <a:tailEnd/>
              </a:ln>
            </p:spPr>
            <p:txBody>
              <a:bodyPr/>
              <a:lstStyle/>
              <a:p>
                <a:endParaRPr lang="en-US"/>
              </a:p>
            </p:txBody>
          </p:sp>
          <p:sp>
            <p:nvSpPr>
              <p:cNvPr id="73" name="Rectangle 46"/>
              <p:cNvSpPr>
                <a:spLocks noChangeArrowheads="1"/>
              </p:cNvSpPr>
              <p:nvPr>
                <p:custDataLst>
                  <p:tags r:id="rId32"/>
                </p:custDataLst>
              </p:nvPr>
            </p:nvSpPr>
            <p:spPr bwMode="auto">
              <a:xfrm>
                <a:off x="7302513" y="3729034"/>
                <a:ext cx="50800" cy="50800"/>
              </a:xfrm>
              <a:prstGeom prst="rect">
                <a:avLst/>
              </a:prstGeom>
              <a:solidFill>
                <a:srgbClr val="000000"/>
              </a:solidFill>
              <a:ln w="9525">
                <a:noFill/>
                <a:miter lim="800000"/>
                <a:headEnd/>
                <a:tailEnd/>
              </a:ln>
            </p:spPr>
            <p:txBody>
              <a:bodyPr/>
              <a:lstStyle/>
              <a:p>
                <a:endParaRPr lang="en-US"/>
              </a:p>
            </p:txBody>
          </p:sp>
          <p:sp>
            <p:nvSpPr>
              <p:cNvPr id="74" name="Rectangle 47"/>
              <p:cNvSpPr>
                <a:spLocks noChangeArrowheads="1"/>
              </p:cNvSpPr>
              <p:nvPr>
                <p:custDataLst>
                  <p:tags r:id="rId33"/>
                </p:custDataLst>
              </p:nvPr>
            </p:nvSpPr>
            <p:spPr bwMode="auto">
              <a:xfrm>
                <a:off x="7077088" y="3729034"/>
                <a:ext cx="52388" cy="50800"/>
              </a:xfrm>
              <a:prstGeom prst="rect">
                <a:avLst/>
              </a:prstGeom>
              <a:solidFill>
                <a:srgbClr val="000000"/>
              </a:solidFill>
              <a:ln w="9525">
                <a:noFill/>
                <a:miter lim="800000"/>
                <a:headEnd/>
                <a:tailEnd/>
              </a:ln>
            </p:spPr>
            <p:txBody>
              <a:bodyPr/>
              <a:lstStyle/>
              <a:p>
                <a:endParaRPr lang="en-US"/>
              </a:p>
            </p:txBody>
          </p:sp>
          <p:sp>
            <p:nvSpPr>
              <p:cNvPr id="75" name="Rectangle 48"/>
              <p:cNvSpPr>
                <a:spLocks noChangeArrowheads="1"/>
              </p:cNvSpPr>
              <p:nvPr>
                <p:custDataLst>
                  <p:tags r:id="rId34"/>
                </p:custDataLst>
              </p:nvPr>
            </p:nvSpPr>
            <p:spPr bwMode="auto">
              <a:xfrm>
                <a:off x="7412051" y="3390896"/>
                <a:ext cx="52388" cy="50800"/>
              </a:xfrm>
              <a:prstGeom prst="rect">
                <a:avLst/>
              </a:prstGeom>
              <a:solidFill>
                <a:srgbClr val="000000"/>
              </a:solidFill>
              <a:ln w="9525">
                <a:noFill/>
                <a:miter lim="800000"/>
                <a:headEnd/>
                <a:tailEnd/>
              </a:ln>
            </p:spPr>
            <p:txBody>
              <a:bodyPr/>
              <a:lstStyle/>
              <a:p>
                <a:endParaRPr lang="en-US"/>
              </a:p>
            </p:txBody>
          </p:sp>
          <p:sp>
            <p:nvSpPr>
              <p:cNvPr id="76" name="Rectangle 49"/>
              <p:cNvSpPr>
                <a:spLocks noChangeArrowheads="1"/>
              </p:cNvSpPr>
              <p:nvPr>
                <p:custDataLst>
                  <p:tags r:id="rId35"/>
                </p:custDataLst>
              </p:nvPr>
            </p:nvSpPr>
            <p:spPr bwMode="auto">
              <a:xfrm>
                <a:off x="7527938" y="3390896"/>
                <a:ext cx="50800" cy="50800"/>
              </a:xfrm>
              <a:prstGeom prst="rect">
                <a:avLst/>
              </a:prstGeom>
              <a:solidFill>
                <a:srgbClr val="000000"/>
              </a:solidFill>
              <a:ln w="9525">
                <a:noFill/>
                <a:miter lim="800000"/>
                <a:headEnd/>
                <a:tailEnd/>
              </a:ln>
            </p:spPr>
            <p:txBody>
              <a:bodyPr/>
              <a:lstStyle/>
              <a:p>
                <a:endParaRPr lang="en-US"/>
              </a:p>
            </p:txBody>
          </p:sp>
          <p:sp>
            <p:nvSpPr>
              <p:cNvPr id="77" name="Freeform 50"/>
              <p:cNvSpPr>
                <a:spLocks/>
              </p:cNvSpPr>
              <p:nvPr>
                <p:custDataLst>
                  <p:tags r:id="rId36"/>
                </p:custDataLst>
              </p:nvPr>
            </p:nvSpPr>
            <p:spPr bwMode="auto">
              <a:xfrm>
                <a:off x="7442213" y="3221034"/>
                <a:ext cx="107950" cy="95250"/>
              </a:xfrm>
              <a:custGeom>
                <a:avLst/>
                <a:gdLst>
                  <a:gd name="T0" fmla="*/ 2147483647 w 137"/>
                  <a:gd name="T1" fmla="*/ 0 h 118"/>
                  <a:gd name="T2" fmla="*/ 2147483647 w 137"/>
                  <a:gd name="T3" fmla="*/ 2147483647 h 118"/>
                  <a:gd name="T4" fmla="*/ 2147483647 w 137"/>
                  <a:gd name="T5" fmla="*/ 2147483647 h 118"/>
                  <a:gd name="T6" fmla="*/ 2147483647 w 137"/>
                  <a:gd name="T7" fmla="*/ 0 h 118"/>
                  <a:gd name="T8" fmla="*/ 0 w 137"/>
                  <a:gd name="T9" fmla="*/ 0 h 118"/>
                  <a:gd name="T10" fmla="*/ 0 w 137"/>
                  <a:gd name="T11" fmla="*/ 2147483647 h 118"/>
                  <a:gd name="T12" fmla="*/ 2147483647 w 137"/>
                  <a:gd name="T13" fmla="*/ 2147483647 h 118"/>
                  <a:gd name="T14" fmla="*/ 2147483647 w 137"/>
                  <a:gd name="T15" fmla="*/ 2147483647 h 118"/>
                  <a:gd name="T16" fmla="*/ 2147483647 w 137"/>
                  <a:gd name="T17" fmla="*/ 2147483647 h 118"/>
                  <a:gd name="T18" fmla="*/ 2147483647 w 137"/>
                  <a:gd name="T19" fmla="*/ 2147483647 h 118"/>
                  <a:gd name="T20" fmla="*/ 2147483647 w 137"/>
                  <a:gd name="T21" fmla="*/ 2147483647 h 118"/>
                  <a:gd name="T22" fmla="*/ 2147483647 w 137"/>
                  <a:gd name="T23" fmla="*/ 0 h 118"/>
                  <a:gd name="T24" fmla="*/ 2147483647 w 137"/>
                  <a:gd name="T25" fmla="*/ 0 h 1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7"/>
                  <a:gd name="T40" fmla="*/ 0 h 118"/>
                  <a:gd name="T41" fmla="*/ 137 w 137"/>
                  <a:gd name="T42" fmla="*/ 118 h 1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7" h="118">
                    <a:moveTo>
                      <a:pt x="97" y="0"/>
                    </a:moveTo>
                    <a:lnTo>
                      <a:pt x="97" y="40"/>
                    </a:lnTo>
                    <a:lnTo>
                      <a:pt x="40" y="40"/>
                    </a:lnTo>
                    <a:lnTo>
                      <a:pt x="40" y="0"/>
                    </a:lnTo>
                    <a:lnTo>
                      <a:pt x="0" y="0"/>
                    </a:lnTo>
                    <a:lnTo>
                      <a:pt x="0" y="118"/>
                    </a:lnTo>
                    <a:lnTo>
                      <a:pt x="40" y="118"/>
                    </a:lnTo>
                    <a:lnTo>
                      <a:pt x="40" y="80"/>
                    </a:lnTo>
                    <a:lnTo>
                      <a:pt x="97" y="80"/>
                    </a:lnTo>
                    <a:lnTo>
                      <a:pt x="97" y="118"/>
                    </a:lnTo>
                    <a:lnTo>
                      <a:pt x="137" y="118"/>
                    </a:lnTo>
                    <a:lnTo>
                      <a:pt x="137" y="0"/>
                    </a:lnTo>
                    <a:lnTo>
                      <a:pt x="97" y="0"/>
                    </a:lnTo>
                    <a:close/>
                  </a:path>
                </a:pathLst>
              </a:custGeom>
              <a:solidFill>
                <a:srgbClr val="FFFFFF"/>
              </a:solidFill>
              <a:ln w="9525">
                <a:noFill/>
                <a:round/>
                <a:headEnd/>
                <a:tailEnd/>
              </a:ln>
            </p:spPr>
            <p:txBody>
              <a:bodyPr/>
              <a:lstStyle/>
              <a:p>
                <a:endParaRPr lang="en-US"/>
              </a:p>
            </p:txBody>
          </p:sp>
          <p:sp>
            <p:nvSpPr>
              <p:cNvPr id="78" name="Freeform 51"/>
              <p:cNvSpPr>
                <a:spLocks/>
              </p:cNvSpPr>
              <p:nvPr>
                <p:custDataLst>
                  <p:tags r:id="rId37"/>
                </p:custDataLst>
              </p:nvPr>
            </p:nvSpPr>
            <p:spPr bwMode="auto">
              <a:xfrm>
                <a:off x="7551751" y="3492496"/>
                <a:ext cx="365125" cy="658813"/>
              </a:xfrm>
              <a:custGeom>
                <a:avLst/>
                <a:gdLst>
                  <a:gd name="T0" fmla="*/ 2147483647 w 461"/>
                  <a:gd name="T1" fmla="*/ 2147483647 h 831"/>
                  <a:gd name="T2" fmla="*/ 2147483647 w 461"/>
                  <a:gd name="T3" fmla="*/ 2147483647 h 831"/>
                  <a:gd name="T4" fmla="*/ 2147483647 w 461"/>
                  <a:gd name="T5" fmla="*/ 2147483647 h 831"/>
                  <a:gd name="T6" fmla="*/ 2147483647 w 461"/>
                  <a:gd name="T7" fmla="*/ 2147483647 h 831"/>
                  <a:gd name="T8" fmla="*/ 2147483647 w 461"/>
                  <a:gd name="T9" fmla="*/ 2147483647 h 831"/>
                  <a:gd name="T10" fmla="*/ 2147483647 w 461"/>
                  <a:gd name="T11" fmla="*/ 2147483647 h 831"/>
                  <a:gd name="T12" fmla="*/ 2147483647 w 461"/>
                  <a:gd name="T13" fmla="*/ 2147483647 h 831"/>
                  <a:gd name="T14" fmla="*/ 2147483647 w 461"/>
                  <a:gd name="T15" fmla="*/ 2147483647 h 831"/>
                  <a:gd name="T16" fmla="*/ 2147483647 w 461"/>
                  <a:gd name="T17" fmla="*/ 2147483647 h 831"/>
                  <a:gd name="T18" fmla="*/ 2147483647 w 461"/>
                  <a:gd name="T19" fmla="*/ 2147483647 h 831"/>
                  <a:gd name="T20" fmla="*/ 2147483647 w 461"/>
                  <a:gd name="T21" fmla="*/ 2147483647 h 831"/>
                  <a:gd name="T22" fmla="*/ 2147483647 w 461"/>
                  <a:gd name="T23" fmla="*/ 2147483647 h 831"/>
                  <a:gd name="T24" fmla="*/ 2147483647 w 461"/>
                  <a:gd name="T25" fmla="*/ 2147483647 h 831"/>
                  <a:gd name="T26" fmla="*/ 2147483647 w 461"/>
                  <a:gd name="T27" fmla="*/ 2147483647 h 831"/>
                  <a:gd name="T28" fmla="*/ 2147483647 w 461"/>
                  <a:gd name="T29" fmla="*/ 2147483647 h 831"/>
                  <a:gd name="T30" fmla="*/ 2147483647 w 461"/>
                  <a:gd name="T31" fmla="*/ 2147483647 h 831"/>
                  <a:gd name="T32" fmla="*/ 2147483647 w 461"/>
                  <a:gd name="T33" fmla="*/ 2147483647 h 831"/>
                  <a:gd name="T34" fmla="*/ 2147483647 w 461"/>
                  <a:gd name="T35" fmla="*/ 2147483647 h 831"/>
                  <a:gd name="T36" fmla="*/ 2147483647 w 461"/>
                  <a:gd name="T37" fmla="*/ 2147483647 h 831"/>
                  <a:gd name="T38" fmla="*/ 2147483647 w 461"/>
                  <a:gd name="T39" fmla="*/ 2147483647 h 831"/>
                  <a:gd name="T40" fmla="*/ 2147483647 w 461"/>
                  <a:gd name="T41" fmla="*/ 2147483647 h 831"/>
                  <a:gd name="T42" fmla="*/ 2147483647 w 461"/>
                  <a:gd name="T43" fmla="*/ 2147483647 h 831"/>
                  <a:gd name="T44" fmla="*/ 2147483647 w 461"/>
                  <a:gd name="T45" fmla="*/ 2147483647 h 831"/>
                  <a:gd name="T46" fmla="*/ 2147483647 w 461"/>
                  <a:gd name="T47" fmla="*/ 2147483647 h 831"/>
                  <a:gd name="T48" fmla="*/ 2147483647 w 461"/>
                  <a:gd name="T49" fmla="*/ 2147483647 h 831"/>
                  <a:gd name="T50" fmla="*/ 2147483647 w 461"/>
                  <a:gd name="T51" fmla="*/ 2147483647 h 831"/>
                  <a:gd name="T52" fmla="*/ 2147483647 w 461"/>
                  <a:gd name="T53" fmla="*/ 2147483647 h 831"/>
                  <a:gd name="T54" fmla="*/ 2147483647 w 461"/>
                  <a:gd name="T55" fmla="*/ 2147483647 h 831"/>
                  <a:gd name="T56" fmla="*/ 2147483647 w 461"/>
                  <a:gd name="T57" fmla="*/ 2147483647 h 831"/>
                  <a:gd name="T58" fmla="*/ 2147483647 w 461"/>
                  <a:gd name="T59" fmla="*/ 2147483647 h 831"/>
                  <a:gd name="T60" fmla="*/ 2147483647 w 461"/>
                  <a:gd name="T61" fmla="*/ 2147483647 h 831"/>
                  <a:gd name="T62" fmla="*/ 2147483647 w 461"/>
                  <a:gd name="T63" fmla="*/ 2147483647 h 831"/>
                  <a:gd name="T64" fmla="*/ 2147483647 w 461"/>
                  <a:gd name="T65" fmla="*/ 2147483647 h 831"/>
                  <a:gd name="T66" fmla="*/ 2147483647 w 461"/>
                  <a:gd name="T67" fmla="*/ 2147483647 h 83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61"/>
                  <a:gd name="T103" fmla="*/ 0 h 831"/>
                  <a:gd name="T104" fmla="*/ 461 w 461"/>
                  <a:gd name="T105" fmla="*/ 831 h 83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61" h="831">
                    <a:moveTo>
                      <a:pt x="461" y="230"/>
                    </a:moveTo>
                    <a:lnTo>
                      <a:pt x="460" y="207"/>
                    </a:lnTo>
                    <a:lnTo>
                      <a:pt x="456" y="185"/>
                    </a:lnTo>
                    <a:lnTo>
                      <a:pt x="451" y="163"/>
                    </a:lnTo>
                    <a:lnTo>
                      <a:pt x="444" y="142"/>
                    </a:lnTo>
                    <a:lnTo>
                      <a:pt x="435" y="122"/>
                    </a:lnTo>
                    <a:lnTo>
                      <a:pt x="423" y="102"/>
                    </a:lnTo>
                    <a:lnTo>
                      <a:pt x="409" y="85"/>
                    </a:lnTo>
                    <a:lnTo>
                      <a:pt x="394" y="68"/>
                    </a:lnTo>
                    <a:lnTo>
                      <a:pt x="377" y="53"/>
                    </a:lnTo>
                    <a:lnTo>
                      <a:pt x="359" y="39"/>
                    </a:lnTo>
                    <a:lnTo>
                      <a:pt x="340" y="27"/>
                    </a:lnTo>
                    <a:lnTo>
                      <a:pt x="319" y="17"/>
                    </a:lnTo>
                    <a:lnTo>
                      <a:pt x="299" y="10"/>
                    </a:lnTo>
                    <a:lnTo>
                      <a:pt x="277" y="4"/>
                    </a:lnTo>
                    <a:lnTo>
                      <a:pt x="254" y="1"/>
                    </a:lnTo>
                    <a:lnTo>
                      <a:pt x="231" y="0"/>
                    </a:lnTo>
                    <a:lnTo>
                      <a:pt x="208" y="1"/>
                    </a:lnTo>
                    <a:lnTo>
                      <a:pt x="185" y="4"/>
                    </a:lnTo>
                    <a:lnTo>
                      <a:pt x="163" y="10"/>
                    </a:lnTo>
                    <a:lnTo>
                      <a:pt x="141" y="18"/>
                    </a:lnTo>
                    <a:lnTo>
                      <a:pt x="121" y="27"/>
                    </a:lnTo>
                    <a:lnTo>
                      <a:pt x="102" y="39"/>
                    </a:lnTo>
                    <a:lnTo>
                      <a:pt x="84" y="53"/>
                    </a:lnTo>
                    <a:lnTo>
                      <a:pt x="68" y="68"/>
                    </a:lnTo>
                    <a:lnTo>
                      <a:pt x="53" y="84"/>
                    </a:lnTo>
                    <a:lnTo>
                      <a:pt x="39" y="101"/>
                    </a:lnTo>
                    <a:lnTo>
                      <a:pt x="28" y="121"/>
                    </a:lnTo>
                    <a:lnTo>
                      <a:pt x="19" y="140"/>
                    </a:lnTo>
                    <a:lnTo>
                      <a:pt x="11" y="162"/>
                    </a:lnTo>
                    <a:lnTo>
                      <a:pt x="5" y="184"/>
                    </a:lnTo>
                    <a:lnTo>
                      <a:pt x="1" y="207"/>
                    </a:lnTo>
                    <a:lnTo>
                      <a:pt x="0" y="230"/>
                    </a:lnTo>
                    <a:lnTo>
                      <a:pt x="1" y="253"/>
                    </a:lnTo>
                    <a:lnTo>
                      <a:pt x="5" y="275"/>
                    </a:lnTo>
                    <a:lnTo>
                      <a:pt x="11" y="297"/>
                    </a:lnTo>
                    <a:lnTo>
                      <a:pt x="18" y="318"/>
                    </a:lnTo>
                    <a:lnTo>
                      <a:pt x="28" y="339"/>
                    </a:lnTo>
                    <a:lnTo>
                      <a:pt x="39" y="358"/>
                    </a:lnTo>
                    <a:lnTo>
                      <a:pt x="53" y="376"/>
                    </a:lnTo>
                    <a:lnTo>
                      <a:pt x="68" y="393"/>
                    </a:lnTo>
                    <a:lnTo>
                      <a:pt x="83" y="407"/>
                    </a:lnTo>
                    <a:lnTo>
                      <a:pt x="99" y="419"/>
                    </a:lnTo>
                    <a:lnTo>
                      <a:pt x="117" y="430"/>
                    </a:lnTo>
                    <a:lnTo>
                      <a:pt x="134" y="439"/>
                    </a:lnTo>
                    <a:lnTo>
                      <a:pt x="152" y="446"/>
                    </a:lnTo>
                    <a:lnTo>
                      <a:pt x="172" y="452"/>
                    </a:lnTo>
                    <a:lnTo>
                      <a:pt x="191" y="456"/>
                    </a:lnTo>
                    <a:lnTo>
                      <a:pt x="211" y="458"/>
                    </a:lnTo>
                    <a:lnTo>
                      <a:pt x="211" y="831"/>
                    </a:lnTo>
                    <a:lnTo>
                      <a:pt x="251" y="831"/>
                    </a:lnTo>
                    <a:lnTo>
                      <a:pt x="251" y="458"/>
                    </a:lnTo>
                    <a:lnTo>
                      <a:pt x="271" y="456"/>
                    </a:lnTo>
                    <a:lnTo>
                      <a:pt x="291" y="452"/>
                    </a:lnTo>
                    <a:lnTo>
                      <a:pt x="310" y="446"/>
                    </a:lnTo>
                    <a:lnTo>
                      <a:pt x="329" y="439"/>
                    </a:lnTo>
                    <a:lnTo>
                      <a:pt x="346" y="430"/>
                    </a:lnTo>
                    <a:lnTo>
                      <a:pt x="363" y="419"/>
                    </a:lnTo>
                    <a:lnTo>
                      <a:pt x="379" y="407"/>
                    </a:lnTo>
                    <a:lnTo>
                      <a:pt x="394" y="393"/>
                    </a:lnTo>
                    <a:lnTo>
                      <a:pt x="409" y="376"/>
                    </a:lnTo>
                    <a:lnTo>
                      <a:pt x="423" y="358"/>
                    </a:lnTo>
                    <a:lnTo>
                      <a:pt x="435" y="339"/>
                    </a:lnTo>
                    <a:lnTo>
                      <a:pt x="444" y="318"/>
                    </a:lnTo>
                    <a:lnTo>
                      <a:pt x="451" y="297"/>
                    </a:lnTo>
                    <a:lnTo>
                      <a:pt x="456" y="275"/>
                    </a:lnTo>
                    <a:lnTo>
                      <a:pt x="460" y="253"/>
                    </a:lnTo>
                    <a:lnTo>
                      <a:pt x="461" y="230"/>
                    </a:lnTo>
                    <a:close/>
                  </a:path>
                </a:pathLst>
              </a:custGeom>
              <a:solidFill>
                <a:srgbClr val="000000"/>
              </a:solidFill>
              <a:ln w="9525">
                <a:noFill/>
                <a:round/>
                <a:headEnd/>
                <a:tailEnd/>
              </a:ln>
            </p:spPr>
            <p:txBody>
              <a:bodyPr/>
              <a:lstStyle/>
              <a:p>
                <a:endParaRPr lang="en-US"/>
              </a:p>
            </p:txBody>
          </p:sp>
          <p:sp>
            <p:nvSpPr>
              <p:cNvPr id="79" name="Freeform 52"/>
              <p:cNvSpPr>
                <a:spLocks/>
              </p:cNvSpPr>
              <p:nvPr>
                <p:custDataLst>
                  <p:tags r:id="rId38"/>
                </p:custDataLst>
              </p:nvPr>
            </p:nvSpPr>
            <p:spPr bwMode="auto">
              <a:xfrm>
                <a:off x="7583501" y="3524246"/>
                <a:ext cx="301625" cy="301625"/>
              </a:xfrm>
              <a:custGeom>
                <a:avLst/>
                <a:gdLst>
                  <a:gd name="T0" fmla="*/ 2147483647 w 381"/>
                  <a:gd name="T1" fmla="*/ 2147483647 h 380"/>
                  <a:gd name="T2" fmla="*/ 2147483647 w 381"/>
                  <a:gd name="T3" fmla="*/ 2147483647 h 380"/>
                  <a:gd name="T4" fmla="*/ 2147483647 w 381"/>
                  <a:gd name="T5" fmla="*/ 2147483647 h 380"/>
                  <a:gd name="T6" fmla="*/ 2147483647 w 381"/>
                  <a:gd name="T7" fmla="*/ 2147483647 h 380"/>
                  <a:gd name="T8" fmla="*/ 2147483647 w 381"/>
                  <a:gd name="T9" fmla="*/ 2147483647 h 380"/>
                  <a:gd name="T10" fmla="*/ 2147483647 w 381"/>
                  <a:gd name="T11" fmla="*/ 2147483647 h 380"/>
                  <a:gd name="T12" fmla="*/ 2147483647 w 381"/>
                  <a:gd name="T13" fmla="*/ 2147483647 h 380"/>
                  <a:gd name="T14" fmla="*/ 2147483647 w 381"/>
                  <a:gd name="T15" fmla="*/ 2147483647 h 380"/>
                  <a:gd name="T16" fmla="*/ 2147483647 w 381"/>
                  <a:gd name="T17" fmla="*/ 2147483647 h 380"/>
                  <a:gd name="T18" fmla="*/ 2147483647 w 381"/>
                  <a:gd name="T19" fmla="*/ 2147483647 h 380"/>
                  <a:gd name="T20" fmla="*/ 2147483647 w 381"/>
                  <a:gd name="T21" fmla="*/ 2147483647 h 380"/>
                  <a:gd name="T22" fmla="*/ 2147483647 w 381"/>
                  <a:gd name="T23" fmla="*/ 2147483647 h 380"/>
                  <a:gd name="T24" fmla="*/ 2147483647 w 381"/>
                  <a:gd name="T25" fmla="*/ 2147483647 h 380"/>
                  <a:gd name="T26" fmla="*/ 2147483647 w 381"/>
                  <a:gd name="T27" fmla="*/ 2147483647 h 380"/>
                  <a:gd name="T28" fmla="*/ 2147483647 w 381"/>
                  <a:gd name="T29" fmla="*/ 2147483647 h 380"/>
                  <a:gd name="T30" fmla="*/ 2147483647 w 381"/>
                  <a:gd name="T31" fmla="*/ 2147483647 h 380"/>
                  <a:gd name="T32" fmla="*/ 2147483647 w 381"/>
                  <a:gd name="T33" fmla="*/ 2147483647 h 380"/>
                  <a:gd name="T34" fmla="*/ 2147483647 w 381"/>
                  <a:gd name="T35" fmla="*/ 2147483647 h 380"/>
                  <a:gd name="T36" fmla="*/ 2147483647 w 381"/>
                  <a:gd name="T37" fmla="*/ 2147483647 h 380"/>
                  <a:gd name="T38" fmla="*/ 2147483647 w 381"/>
                  <a:gd name="T39" fmla="*/ 2147483647 h 380"/>
                  <a:gd name="T40" fmla="*/ 2147483647 w 381"/>
                  <a:gd name="T41" fmla="*/ 2147483647 h 380"/>
                  <a:gd name="T42" fmla="*/ 2147483647 w 381"/>
                  <a:gd name="T43" fmla="*/ 2147483647 h 380"/>
                  <a:gd name="T44" fmla="*/ 2147483647 w 381"/>
                  <a:gd name="T45" fmla="*/ 2147483647 h 380"/>
                  <a:gd name="T46" fmla="*/ 2147483647 w 381"/>
                  <a:gd name="T47" fmla="*/ 2147483647 h 380"/>
                  <a:gd name="T48" fmla="*/ 2147483647 w 381"/>
                  <a:gd name="T49" fmla="*/ 2147483647 h 380"/>
                  <a:gd name="T50" fmla="*/ 2147483647 w 381"/>
                  <a:gd name="T51" fmla="*/ 2147483647 h 380"/>
                  <a:gd name="T52" fmla="*/ 2147483647 w 381"/>
                  <a:gd name="T53" fmla="*/ 2147483647 h 380"/>
                  <a:gd name="T54" fmla="*/ 2147483647 w 381"/>
                  <a:gd name="T55" fmla="*/ 2147483647 h 380"/>
                  <a:gd name="T56" fmla="*/ 2147483647 w 381"/>
                  <a:gd name="T57" fmla="*/ 2147483647 h 380"/>
                  <a:gd name="T58" fmla="*/ 2147483647 w 381"/>
                  <a:gd name="T59" fmla="*/ 2147483647 h 380"/>
                  <a:gd name="T60" fmla="*/ 2147483647 w 381"/>
                  <a:gd name="T61" fmla="*/ 2147483647 h 380"/>
                  <a:gd name="T62" fmla="*/ 2147483647 w 381"/>
                  <a:gd name="T63" fmla="*/ 2147483647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1"/>
                  <a:gd name="T97" fmla="*/ 0 h 380"/>
                  <a:gd name="T98" fmla="*/ 381 w 381"/>
                  <a:gd name="T99" fmla="*/ 380 h 3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1" h="380">
                    <a:moveTo>
                      <a:pt x="190" y="380"/>
                    </a:moveTo>
                    <a:lnTo>
                      <a:pt x="171" y="379"/>
                    </a:lnTo>
                    <a:lnTo>
                      <a:pt x="153" y="377"/>
                    </a:lnTo>
                    <a:lnTo>
                      <a:pt x="134" y="372"/>
                    </a:lnTo>
                    <a:lnTo>
                      <a:pt x="117" y="367"/>
                    </a:lnTo>
                    <a:lnTo>
                      <a:pt x="100" y="359"/>
                    </a:lnTo>
                    <a:lnTo>
                      <a:pt x="85" y="349"/>
                    </a:lnTo>
                    <a:lnTo>
                      <a:pt x="69" y="338"/>
                    </a:lnTo>
                    <a:lnTo>
                      <a:pt x="55" y="325"/>
                    </a:lnTo>
                    <a:lnTo>
                      <a:pt x="42" y="311"/>
                    </a:lnTo>
                    <a:lnTo>
                      <a:pt x="31" y="296"/>
                    </a:lnTo>
                    <a:lnTo>
                      <a:pt x="21" y="280"/>
                    </a:lnTo>
                    <a:lnTo>
                      <a:pt x="13" y="263"/>
                    </a:lnTo>
                    <a:lnTo>
                      <a:pt x="8" y="246"/>
                    </a:lnTo>
                    <a:lnTo>
                      <a:pt x="3" y="227"/>
                    </a:lnTo>
                    <a:lnTo>
                      <a:pt x="1" y="209"/>
                    </a:lnTo>
                    <a:lnTo>
                      <a:pt x="0" y="190"/>
                    </a:lnTo>
                    <a:lnTo>
                      <a:pt x="1" y="172"/>
                    </a:lnTo>
                    <a:lnTo>
                      <a:pt x="3" y="153"/>
                    </a:lnTo>
                    <a:lnTo>
                      <a:pt x="8" y="135"/>
                    </a:lnTo>
                    <a:lnTo>
                      <a:pt x="13" y="118"/>
                    </a:lnTo>
                    <a:lnTo>
                      <a:pt x="21" y="100"/>
                    </a:lnTo>
                    <a:lnTo>
                      <a:pt x="31" y="84"/>
                    </a:lnTo>
                    <a:lnTo>
                      <a:pt x="42" y="69"/>
                    </a:lnTo>
                    <a:lnTo>
                      <a:pt x="55" y="55"/>
                    </a:lnTo>
                    <a:lnTo>
                      <a:pt x="69" y="43"/>
                    </a:lnTo>
                    <a:lnTo>
                      <a:pt x="85" y="31"/>
                    </a:lnTo>
                    <a:lnTo>
                      <a:pt x="100" y="22"/>
                    </a:lnTo>
                    <a:lnTo>
                      <a:pt x="117" y="14"/>
                    </a:lnTo>
                    <a:lnTo>
                      <a:pt x="134" y="8"/>
                    </a:lnTo>
                    <a:lnTo>
                      <a:pt x="153" y="4"/>
                    </a:lnTo>
                    <a:lnTo>
                      <a:pt x="171" y="1"/>
                    </a:lnTo>
                    <a:lnTo>
                      <a:pt x="190" y="0"/>
                    </a:lnTo>
                    <a:lnTo>
                      <a:pt x="208" y="1"/>
                    </a:lnTo>
                    <a:lnTo>
                      <a:pt x="227" y="4"/>
                    </a:lnTo>
                    <a:lnTo>
                      <a:pt x="245" y="8"/>
                    </a:lnTo>
                    <a:lnTo>
                      <a:pt x="262" y="14"/>
                    </a:lnTo>
                    <a:lnTo>
                      <a:pt x="279" y="22"/>
                    </a:lnTo>
                    <a:lnTo>
                      <a:pt x="296" y="31"/>
                    </a:lnTo>
                    <a:lnTo>
                      <a:pt x="311" y="43"/>
                    </a:lnTo>
                    <a:lnTo>
                      <a:pt x="324" y="55"/>
                    </a:lnTo>
                    <a:lnTo>
                      <a:pt x="337" y="69"/>
                    </a:lnTo>
                    <a:lnTo>
                      <a:pt x="349" y="84"/>
                    </a:lnTo>
                    <a:lnTo>
                      <a:pt x="358" y="100"/>
                    </a:lnTo>
                    <a:lnTo>
                      <a:pt x="366" y="118"/>
                    </a:lnTo>
                    <a:lnTo>
                      <a:pt x="373" y="135"/>
                    </a:lnTo>
                    <a:lnTo>
                      <a:pt x="377" y="153"/>
                    </a:lnTo>
                    <a:lnTo>
                      <a:pt x="380" y="172"/>
                    </a:lnTo>
                    <a:lnTo>
                      <a:pt x="381" y="190"/>
                    </a:lnTo>
                    <a:lnTo>
                      <a:pt x="380" y="210"/>
                    </a:lnTo>
                    <a:lnTo>
                      <a:pt x="377" y="228"/>
                    </a:lnTo>
                    <a:lnTo>
                      <a:pt x="372" y="247"/>
                    </a:lnTo>
                    <a:lnTo>
                      <a:pt x="366" y="264"/>
                    </a:lnTo>
                    <a:lnTo>
                      <a:pt x="358" y="281"/>
                    </a:lnTo>
                    <a:lnTo>
                      <a:pt x="347" y="296"/>
                    </a:lnTo>
                    <a:lnTo>
                      <a:pt x="337" y="311"/>
                    </a:lnTo>
                    <a:lnTo>
                      <a:pt x="324" y="325"/>
                    </a:lnTo>
                    <a:lnTo>
                      <a:pt x="311" y="337"/>
                    </a:lnTo>
                    <a:lnTo>
                      <a:pt x="297" y="348"/>
                    </a:lnTo>
                    <a:lnTo>
                      <a:pt x="281" y="357"/>
                    </a:lnTo>
                    <a:lnTo>
                      <a:pt x="263" y="365"/>
                    </a:lnTo>
                    <a:lnTo>
                      <a:pt x="246" y="372"/>
                    </a:lnTo>
                    <a:lnTo>
                      <a:pt x="228" y="377"/>
                    </a:lnTo>
                    <a:lnTo>
                      <a:pt x="209" y="379"/>
                    </a:lnTo>
                    <a:lnTo>
                      <a:pt x="190" y="380"/>
                    </a:lnTo>
                    <a:close/>
                  </a:path>
                </a:pathLst>
              </a:custGeom>
              <a:solidFill>
                <a:srgbClr val="FFFFFF"/>
              </a:solidFill>
              <a:ln w="9525">
                <a:noFill/>
                <a:round/>
                <a:headEnd/>
                <a:tailEnd/>
              </a:ln>
            </p:spPr>
            <p:txBody>
              <a:bodyPr/>
              <a:lstStyle/>
              <a:p>
                <a:endParaRPr lang="en-US"/>
              </a:p>
            </p:txBody>
          </p:sp>
          <p:sp>
            <p:nvSpPr>
              <p:cNvPr id="80" name="Freeform 53"/>
              <p:cNvSpPr>
                <a:spLocks/>
              </p:cNvSpPr>
              <p:nvPr>
                <p:custDataLst>
                  <p:tags r:id="rId39"/>
                </p:custDataLst>
              </p:nvPr>
            </p:nvSpPr>
            <p:spPr bwMode="auto">
              <a:xfrm>
                <a:off x="6645288" y="3582984"/>
                <a:ext cx="312738" cy="495300"/>
              </a:xfrm>
              <a:custGeom>
                <a:avLst/>
                <a:gdLst>
                  <a:gd name="T0" fmla="*/ 2147483647 w 395"/>
                  <a:gd name="T1" fmla="*/ 2147483647 h 625"/>
                  <a:gd name="T2" fmla="*/ 2147483647 w 395"/>
                  <a:gd name="T3" fmla="*/ 2147483647 h 625"/>
                  <a:gd name="T4" fmla="*/ 2147483647 w 395"/>
                  <a:gd name="T5" fmla="*/ 2147483647 h 625"/>
                  <a:gd name="T6" fmla="*/ 2147483647 w 395"/>
                  <a:gd name="T7" fmla="*/ 2147483647 h 625"/>
                  <a:gd name="T8" fmla="*/ 2147483647 w 395"/>
                  <a:gd name="T9" fmla="*/ 2147483647 h 625"/>
                  <a:gd name="T10" fmla="*/ 2147483647 w 395"/>
                  <a:gd name="T11" fmla="*/ 2147483647 h 625"/>
                  <a:gd name="T12" fmla="*/ 2147483647 w 395"/>
                  <a:gd name="T13" fmla="*/ 2147483647 h 625"/>
                  <a:gd name="T14" fmla="*/ 2147483647 w 395"/>
                  <a:gd name="T15" fmla="*/ 2147483647 h 625"/>
                  <a:gd name="T16" fmla="*/ 2147483647 w 395"/>
                  <a:gd name="T17" fmla="*/ 2147483647 h 625"/>
                  <a:gd name="T18" fmla="*/ 2147483647 w 395"/>
                  <a:gd name="T19" fmla="*/ 2147483647 h 625"/>
                  <a:gd name="T20" fmla="*/ 2147483647 w 395"/>
                  <a:gd name="T21" fmla="*/ 2147483647 h 625"/>
                  <a:gd name="T22" fmla="*/ 2147483647 w 395"/>
                  <a:gd name="T23" fmla="*/ 2147483647 h 625"/>
                  <a:gd name="T24" fmla="*/ 2147483647 w 395"/>
                  <a:gd name="T25" fmla="*/ 2147483647 h 625"/>
                  <a:gd name="T26" fmla="*/ 2147483647 w 395"/>
                  <a:gd name="T27" fmla="*/ 2147483647 h 625"/>
                  <a:gd name="T28" fmla="*/ 2147483647 w 395"/>
                  <a:gd name="T29" fmla="*/ 2147483647 h 625"/>
                  <a:gd name="T30" fmla="*/ 2147483647 w 395"/>
                  <a:gd name="T31" fmla="*/ 2147483647 h 625"/>
                  <a:gd name="T32" fmla="*/ 2147483647 w 395"/>
                  <a:gd name="T33" fmla="*/ 2147483647 h 625"/>
                  <a:gd name="T34" fmla="*/ 2147483647 w 395"/>
                  <a:gd name="T35" fmla="*/ 2147483647 h 625"/>
                  <a:gd name="T36" fmla="*/ 2147483647 w 395"/>
                  <a:gd name="T37" fmla="*/ 2147483647 h 625"/>
                  <a:gd name="T38" fmla="*/ 2147483647 w 395"/>
                  <a:gd name="T39" fmla="*/ 2147483647 h 625"/>
                  <a:gd name="T40" fmla="*/ 2147483647 w 395"/>
                  <a:gd name="T41" fmla="*/ 2147483647 h 625"/>
                  <a:gd name="T42" fmla="*/ 2147483647 w 395"/>
                  <a:gd name="T43" fmla="*/ 2147483647 h 625"/>
                  <a:gd name="T44" fmla="*/ 2147483647 w 395"/>
                  <a:gd name="T45" fmla="*/ 2147483647 h 625"/>
                  <a:gd name="T46" fmla="*/ 2147483647 w 395"/>
                  <a:gd name="T47" fmla="*/ 2147483647 h 625"/>
                  <a:gd name="T48" fmla="*/ 2147483647 w 395"/>
                  <a:gd name="T49" fmla="*/ 2147483647 h 625"/>
                  <a:gd name="T50" fmla="*/ 2147483647 w 395"/>
                  <a:gd name="T51" fmla="*/ 2147483647 h 625"/>
                  <a:gd name="T52" fmla="*/ 2147483647 w 395"/>
                  <a:gd name="T53" fmla="*/ 2147483647 h 625"/>
                  <a:gd name="T54" fmla="*/ 2147483647 w 395"/>
                  <a:gd name="T55" fmla="*/ 2147483647 h 625"/>
                  <a:gd name="T56" fmla="*/ 2147483647 w 395"/>
                  <a:gd name="T57" fmla="*/ 2147483647 h 625"/>
                  <a:gd name="T58" fmla="*/ 2147483647 w 395"/>
                  <a:gd name="T59" fmla="*/ 2147483647 h 625"/>
                  <a:gd name="T60" fmla="*/ 2147483647 w 395"/>
                  <a:gd name="T61" fmla="*/ 2147483647 h 625"/>
                  <a:gd name="T62" fmla="*/ 2147483647 w 395"/>
                  <a:gd name="T63" fmla="*/ 2147483647 h 625"/>
                  <a:gd name="T64" fmla="*/ 2147483647 w 395"/>
                  <a:gd name="T65" fmla="*/ 2147483647 h 625"/>
                  <a:gd name="T66" fmla="*/ 2147483647 w 395"/>
                  <a:gd name="T67" fmla="*/ 2147483647 h 6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95"/>
                  <a:gd name="T103" fmla="*/ 0 h 625"/>
                  <a:gd name="T104" fmla="*/ 395 w 395"/>
                  <a:gd name="T105" fmla="*/ 625 h 62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95" h="625">
                    <a:moveTo>
                      <a:pt x="395" y="198"/>
                    </a:moveTo>
                    <a:lnTo>
                      <a:pt x="394" y="179"/>
                    </a:lnTo>
                    <a:lnTo>
                      <a:pt x="391" y="159"/>
                    </a:lnTo>
                    <a:lnTo>
                      <a:pt x="387" y="141"/>
                    </a:lnTo>
                    <a:lnTo>
                      <a:pt x="380" y="122"/>
                    </a:lnTo>
                    <a:lnTo>
                      <a:pt x="372" y="105"/>
                    </a:lnTo>
                    <a:lnTo>
                      <a:pt x="363" y="89"/>
                    </a:lnTo>
                    <a:lnTo>
                      <a:pt x="351" y="73"/>
                    </a:lnTo>
                    <a:lnTo>
                      <a:pt x="337" y="59"/>
                    </a:lnTo>
                    <a:lnTo>
                      <a:pt x="323" y="45"/>
                    </a:lnTo>
                    <a:lnTo>
                      <a:pt x="307" y="33"/>
                    </a:lnTo>
                    <a:lnTo>
                      <a:pt x="291" y="23"/>
                    </a:lnTo>
                    <a:lnTo>
                      <a:pt x="274" y="15"/>
                    </a:lnTo>
                    <a:lnTo>
                      <a:pt x="256" y="8"/>
                    </a:lnTo>
                    <a:lnTo>
                      <a:pt x="237" y="3"/>
                    </a:lnTo>
                    <a:lnTo>
                      <a:pt x="218" y="1"/>
                    </a:lnTo>
                    <a:lnTo>
                      <a:pt x="198" y="0"/>
                    </a:lnTo>
                    <a:lnTo>
                      <a:pt x="177" y="1"/>
                    </a:lnTo>
                    <a:lnTo>
                      <a:pt x="158" y="3"/>
                    </a:lnTo>
                    <a:lnTo>
                      <a:pt x="139" y="9"/>
                    </a:lnTo>
                    <a:lnTo>
                      <a:pt x="121" y="16"/>
                    </a:lnTo>
                    <a:lnTo>
                      <a:pt x="103" y="24"/>
                    </a:lnTo>
                    <a:lnTo>
                      <a:pt x="87" y="33"/>
                    </a:lnTo>
                    <a:lnTo>
                      <a:pt x="72" y="45"/>
                    </a:lnTo>
                    <a:lnTo>
                      <a:pt x="57" y="58"/>
                    </a:lnTo>
                    <a:lnTo>
                      <a:pt x="45" y="73"/>
                    </a:lnTo>
                    <a:lnTo>
                      <a:pt x="33" y="87"/>
                    </a:lnTo>
                    <a:lnTo>
                      <a:pt x="24" y="104"/>
                    </a:lnTo>
                    <a:lnTo>
                      <a:pt x="16" y="121"/>
                    </a:lnTo>
                    <a:lnTo>
                      <a:pt x="9" y="139"/>
                    </a:lnTo>
                    <a:lnTo>
                      <a:pt x="3" y="158"/>
                    </a:lnTo>
                    <a:lnTo>
                      <a:pt x="1" y="177"/>
                    </a:lnTo>
                    <a:lnTo>
                      <a:pt x="0" y="198"/>
                    </a:lnTo>
                    <a:lnTo>
                      <a:pt x="1" y="218"/>
                    </a:lnTo>
                    <a:lnTo>
                      <a:pt x="3" y="237"/>
                    </a:lnTo>
                    <a:lnTo>
                      <a:pt x="8" y="256"/>
                    </a:lnTo>
                    <a:lnTo>
                      <a:pt x="15" y="274"/>
                    </a:lnTo>
                    <a:lnTo>
                      <a:pt x="23" y="291"/>
                    </a:lnTo>
                    <a:lnTo>
                      <a:pt x="33" y="308"/>
                    </a:lnTo>
                    <a:lnTo>
                      <a:pt x="45" y="323"/>
                    </a:lnTo>
                    <a:lnTo>
                      <a:pt x="57" y="336"/>
                    </a:lnTo>
                    <a:lnTo>
                      <a:pt x="70" y="348"/>
                    </a:lnTo>
                    <a:lnTo>
                      <a:pt x="84" y="358"/>
                    </a:lnTo>
                    <a:lnTo>
                      <a:pt x="98" y="369"/>
                    </a:lnTo>
                    <a:lnTo>
                      <a:pt x="113" y="376"/>
                    </a:lnTo>
                    <a:lnTo>
                      <a:pt x="129" y="383"/>
                    </a:lnTo>
                    <a:lnTo>
                      <a:pt x="144" y="388"/>
                    </a:lnTo>
                    <a:lnTo>
                      <a:pt x="161" y="392"/>
                    </a:lnTo>
                    <a:lnTo>
                      <a:pt x="177" y="394"/>
                    </a:lnTo>
                    <a:lnTo>
                      <a:pt x="177" y="625"/>
                    </a:lnTo>
                    <a:lnTo>
                      <a:pt x="218" y="625"/>
                    </a:lnTo>
                    <a:lnTo>
                      <a:pt x="218" y="394"/>
                    </a:lnTo>
                    <a:lnTo>
                      <a:pt x="235" y="392"/>
                    </a:lnTo>
                    <a:lnTo>
                      <a:pt x="251" y="388"/>
                    </a:lnTo>
                    <a:lnTo>
                      <a:pt x="267" y="383"/>
                    </a:lnTo>
                    <a:lnTo>
                      <a:pt x="282" y="376"/>
                    </a:lnTo>
                    <a:lnTo>
                      <a:pt x="297" y="369"/>
                    </a:lnTo>
                    <a:lnTo>
                      <a:pt x="311" y="358"/>
                    </a:lnTo>
                    <a:lnTo>
                      <a:pt x="325" y="348"/>
                    </a:lnTo>
                    <a:lnTo>
                      <a:pt x="337" y="336"/>
                    </a:lnTo>
                    <a:lnTo>
                      <a:pt x="351" y="323"/>
                    </a:lnTo>
                    <a:lnTo>
                      <a:pt x="363" y="308"/>
                    </a:lnTo>
                    <a:lnTo>
                      <a:pt x="372" y="291"/>
                    </a:lnTo>
                    <a:lnTo>
                      <a:pt x="380" y="274"/>
                    </a:lnTo>
                    <a:lnTo>
                      <a:pt x="387" y="256"/>
                    </a:lnTo>
                    <a:lnTo>
                      <a:pt x="391" y="237"/>
                    </a:lnTo>
                    <a:lnTo>
                      <a:pt x="394" y="218"/>
                    </a:lnTo>
                    <a:lnTo>
                      <a:pt x="395" y="198"/>
                    </a:lnTo>
                    <a:close/>
                  </a:path>
                </a:pathLst>
              </a:custGeom>
              <a:solidFill>
                <a:srgbClr val="000000"/>
              </a:solidFill>
              <a:ln w="9525">
                <a:noFill/>
                <a:round/>
                <a:headEnd/>
                <a:tailEnd/>
              </a:ln>
            </p:spPr>
            <p:txBody>
              <a:bodyPr/>
              <a:lstStyle/>
              <a:p>
                <a:endParaRPr lang="en-US"/>
              </a:p>
            </p:txBody>
          </p:sp>
          <p:sp>
            <p:nvSpPr>
              <p:cNvPr id="81" name="Freeform 54"/>
              <p:cNvSpPr>
                <a:spLocks/>
              </p:cNvSpPr>
              <p:nvPr>
                <p:custDataLst>
                  <p:tags r:id="rId40"/>
                </p:custDataLst>
              </p:nvPr>
            </p:nvSpPr>
            <p:spPr bwMode="auto">
              <a:xfrm>
                <a:off x="6677038" y="3614734"/>
                <a:ext cx="250825" cy="249238"/>
              </a:xfrm>
              <a:custGeom>
                <a:avLst/>
                <a:gdLst>
                  <a:gd name="T0" fmla="*/ 2147483647 w 316"/>
                  <a:gd name="T1" fmla="*/ 2147483647 h 315"/>
                  <a:gd name="T2" fmla="*/ 2147483647 w 316"/>
                  <a:gd name="T3" fmla="*/ 2147483647 h 315"/>
                  <a:gd name="T4" fmla="*/ 2147483647 w 316"/>
                  <a:gd name="T5" fmla="*/ 2147483647 h 315"/>
                  <a:gd name="T6" fmla="*/ 2147483647 w 316"/>
                  <a:gd name="T7" fmla="*/ 2147483647 h 315"/>
                  <a:gd name="T8" fmla="*/ 2147483647 w 316"/>
                  <a:gd name="T9" fmla="*/ 2147483647 h 315"/>
                  <a:gd name="T10" fmla="*/ 2147483647 w 316"/>
                  <a:gd name="T11" fmla="*/ 2147483647 h 315"/>
                  <a:gd name="T12" fmla="*/ 2147483647 w 316"/>
                  <a:gd name="T13" fmla="*/ 2147483647 h 315"/>
                  <a:gd name="T14" fmla="*/ 2147483647 w 316"/>
                  <a:gd name="T15" fmla="*/ 2147483647 h 315"/>
                  <a:gd name="T16" fmla="*/ 2147483647 w 316"/>
                  <a:gd name="T17" fmla="*/ 2147483647 h 315"/>
                  <a:gd name="T18" fmla="*/ 2147483647 w 316"/>
                  <a:gd name="T19" fmla="*/ 2147483647 h 315"/>
                  <a:gd name="T20" fmla="*/ 2147483647 w 316"/>
                  <a:gd name="T21" fmla="*/ 2147483647 h 315"/>
                  <a:gd name="T22" fmla="*/ 2147483647 w 316"/>
                  <a:gd name="T23" fmla="*/ 2147483647 h 315"/>
                  <a:gd name="T24" fmla="*/ 2147483647 w 316"/>
                  <a:gd name="T25" fmla="*/ 2147483647 h 315"/>
                  <a:gd name="T26" fmla="*/ 2147483647 w 316"/>
                  <a:gd name="T27" fmla="*/ 2147483647 h 315"/>
                  <a:gd name="T28" fmla="*/ 2147483647 w 316"/>
                  <a:gd name="T29" fmla="*/ 2147483647 h 315"/>
                  <a:gd name="T30" fmla="*/ 2147483647 w 316"/>
                  <a:gd name="T31" fmla="*/ 2147483647 h 315"/>
                  <a:gd name="T32" fmla="*/ 0 w 316"/>
                  <a:gd name="T33" fmla="*/ 2147483647 h 315"/>
                  <a:gd name="T34" fmla="*/ 2147483647 w 316"/>
                  <a:gd name="T35" fmla="*/ 2147483647 h 315"/>
                  <a:gd name="T36" fmla="*/ 2147483647 w 316"/>
                  <a:gd name="T37" fmla="*/ 2147483647 h 315"/>
                  <a:gd name="T38" fmla="*/ 2147483647 w 316"/>
                  <a:gd name="T39" fmla="*/ 2147483647 h 315"/>
                  <a:gd name="T40" fmla="*/ 2147483647 w 316"/>
                  <a:gd name="T41" fmla="*/ 2147483647 h 315"/>
                  <a:gd name="T42" fmla="*/ 2147483647 w 316"/>
                  <a:gd name="T43" fmla="*/ 2147483647 h 315"/>
                  <a:gd name="T44" fmla="*/ 2147483647 w 316"/>
                  <a:gd name="T45" fmla="*/ 2147483647 h 315"/>
                  <a:gd name="T46" fmla="*/ 2147483647 w 316"/>
                  <a:gd name="T47" fmla="*/ 2147483647 h 315"/>
                  <a:gd name="T48" fmla="*/ 2147483647 w 316"/>
                  <a:gd name="T49" fmla="*/ 2147483647 h 315"/>
                  <a:gd name="T50" fmla="*/ 2147483647 w 316"/>
                  <a:gd name="T51" fmla="*/ 2147483647 h 315"/>
                  <a:gd name="T52" fmla="*/ 2147483647 w 316"/>
                  <a:gd name="T53" fmla="*/ 2147483647 h 315"/>
                  <a:gd name="T54" fmla="*/ 2147483647 w 316"/>
                  <a:gd name="T55" fmla="*/ 2147483647 h 315"/>
                  <a:gd name="T56" fmla="*/ 2147483647 w 316"/>
                  <a:gd name="T57" fmla="*/ 2147483647 h 315"/>
                  <a:gd name="T58" fmla="*/ 2147483647 w 316"/>
                  <a:gd name="T59" fmla="*/ 2147483647 h 315"/>
                  <a:gd name="T60" fmla="*/ 2147483647 w 316"/>
                  <a:gd name="T61" fmla="*/ 2147483647 h 315"/>
                  <a:gd name="T62" fmla="*/ 2147483647 w 316"/>
                  <a:gd name="T63" fmla="*/ 2147483647 h 315"/>
                  <a:gd name="T64" fmla="*/ 2147483647 w 316"/>
                  <a:gd name="T65" fmla="*/ 0 h 315"/>
                  <a:gd name="T66" fmla="*/ 2147483647 w 316"/>
                  <a:gd name="T67" fmla="*/ 2147483647 h 315"/>
                  <a:gd name="T68" fmla="*/ 2147483647 w 316"/>
                  <a:gd name="T69" fmla="*/ 2147483647 h 315"/>
                  <a:gd name="T70" fmla="*/ 2147483647 w 316"/>
                  <a:gd name="T71" fmla="*/ 2147483647 h 315"/>
                  <a:gd name="T72" fmla="*/ 2147483647 w 316"/>
                  <a:gd name="T73" fmla="*/ 2147483647 h 315"/>
                  <a:gd name="T74" fmla="*/ 2147483647 w 316"/>
                  <a:gd name="T75" fmla="*/ 2147483647 h 315"/>
                  <a:gd name="T76" fmla="*/ 2147483647 w 316"/>
                  <a:gd name="T77" fmla="*/ 2147483647 h 315"/>
                  <a:gd name="T78" fmla="*/ 2147483647 w 316"/>
                  <a:gd name="T79" fmla="*/ 2147483647 h 315"/>
                  <a:gd name="T80" fmla="*/ 2147483647 w 316"/>
                  <a:gd name="T81" fmla="*/ 2147483647 h 315"/>
                  <a:gd name="T82" fmla="*/ 2147483647 w 316"/>
                  <a:gd name="T83" fmla="*/ 2147483647 h 315"/>
                  <a:gd name="T84" fmla="*/ 2147483647 w 316"/>
                  <a:gd name="T85" fmla="*/ 2147483647 h 315"/>
                  <a:gd name="T86" fmla="*/ 2147483647 w 316"/>
                  <a:gd name="T87" fmla="*/ 2147483647 h 315"/>
                  <a:gd name="T88" fmla="*/ 2147483647 w 316"/>
                  <a:gd name="T89" fmla="*/ 2147483647 h 315"/>
                  <a:gd name="T90" fmla="*/ 2147483647 w 316"/>
                  <a:gd name="T91" fmla="*/ 2147483647 h 315"/>
                  <a:gd name="T92" fmla="*/ 2147483647 w 316"/>
                  <a:gd name="T93" fmla="*/ 2147483647 h 315"/>
                  <a:gd name="T94" fmla="*/ 2147483647 w 316"/>
                  <a:gd name="T95" fmla="*/ 2147483647 h 315"/>
                  <a:gd name="T96" fmla="*/ 2147483647 w 316"/>
                  <a:gd name="T97" fmla="*/ 2147483647 h 315"/>
                  <a:gd name="T98" fmla="*/ 2147483647 w 316"/>
                  <a:gd name="T99" fmla="*/ 2147483647 h 315"/>
                  <a:gd name="T100" fmla="*/ 2147483647 w 316"/>
                  <a:gd name="T101" fmla="*/ 2147483647 h 315"/>
                  <a:gd name="T102" fmla="*/ 2147483647 w 316"/>
                  <a:gd name="T103" fmla="*/ 2147483647 h 315"/>
                  <a:gd name="T104" fmla="*/ 2147483647 w 316"/>
                  <a:gd name="T105" fmla="*/ 2147483647 h 315"/>
                  <a:gd name="T106" fmla="*/ 2147483647 w 316"/>
                  <a:gd name="T107" fmla="*/ 2147483647 h 315"/>
                  <a:gd name="T108" fmla="*/ 2147483647 w 316"/>
                  <a:gd name="T109" fmla="*/ 2147483647 h 315"/>
                  <a:gd name="T110" fmla="*/ 2147483647 w 316"/>
                  <a:gd name="T111" fmla="*/ 2147483647 h 315"/>
                  <a:gd name="T112" fmla="*/ 2147483647 w 316"/>
                  <a:gd name="T113" fmla="*/ 2147483647 h 31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16"/>
                  <a:gd name="T172" fmla="*/ 0 h 315"/>
                  <a:gd name="T173" fmla="*/ 316 w 316"/>
                  <a:gd name="T174" fmla="*/ 315 h 31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16" h="315">
                    <a:moveTo>
                      <a:pt x="158" y="315"/>
                    </a:moveTo>
                    <a:lnTo>
                      <a:pt x="142" y="314"/>
                    </a:lnTo>
                    <a:lnTo>
                      <a:pt x="127" y="311"/>
                    </a:lnTo>
                    <a:lnTo>
                      <a:pt x="112" y="308"/>
                    </a:lnTo>
                    <a:lnTo>
                      <a:pt x="97" y="303"/>
                    </a:lnTo>
                    <a:lnTo>
                      <a:pt x="83" y="296"/>
                    </a:lnTo>
                    <a:lnTo>
                      <a:pt x="70" y="290"/>
                    </a:lnTo>
                    <a:lnTo>
                      <a:pt x="58" y="280"/>
                    </a:lnTo>
                    <a:lnTo>
                      <a:pt x="46" y="270"/>
                    </a:lnTo>
                    <a:lnTo>
                      <a:pt x="36" y="258"/>
                    </a:lnTo>
                    <a:lnTo>
                      <a:pt x="27" y="246"/>
                    </a:lnTo>
                    <a:lnTo>
                      <a:pt x="19" y="233"/>
                    </a:lnTo>
                    <a:lnTo>
                      <a:pt x="12" y="219"/>
                    </a:lnTo>
                    <a:lnTo>
                      <a:pt x="7" y="204"/>
                    </a:lnTo>
                    <a:lnTo>
                      <a:pt x="4" y="189"/>
                    </a:lnTo>
                    <a:lnTo>
                      <a:pt x="1" y="174"/>
                    </a:lnTo>
                    <a:lnTo>
                      <a:pt x="0" y="158"/>
                    </a:lnTo>
                    <a:lnTo>
                      <a:pt x="1" y="142"/>
                    </a:lnTo>
                    <a:lnTo>
                      <a:pt x="4" y="127"/>
                    </a:lnTo>
                    <a:lnTo>
                      <a:pt x="7" y="112"/>
                    </a:lnTo>
                    <a:lnTo>
                      <a:pt x="12" y="97"/>
                    </a:lnTo>
                    <a:lnTo>
                      <a:pt x="19" y="83"/>
                    </a:lnTo>
                    <a:lnTo>
                      <a:pt x="27" y="71"/>
                    </a:lnTo>
                    <a:lnTo>
                      <a:pt x="36" y="58"/>
                    </a:lnTo>
                    <a:lnTo>
                      <a:pt x="46" y="46"/>
                    </a:lnTo>
                    <a:lnTo>
                      <a:pt x="58" y="36"/>
                    </a:lnTo>
                    <a:lnTo>
                      <a:pt x="70" y="27"/>
                    </a:lnTo>
                    <a:lnTo>
                      <a:pt x="83" y="19"/>
                    </a:lnTo>
                    <a:lnTo>
                      <a:pt x="97" y="12"/>
                    </a:lnTo>
                    <a:lnTo>
                      <a:pt x="112" y="7"/>
                    </a:lnTo>
                    <a:lnTo>
                      <a:pt x="127" y="4"/>
                    </a:lnTo>
                    <a:lnTo>
                      <a:pt x="142" y="1"/>
                    </a:lnTo>
                    <a:lnTo>
                      <a:pt x="158" y="0"/>
                    </a:lnTo>
                    <a:lnTo>
                      <a:pt x="173" y="1"/>
                    </a:lnTo>
                    <a:lnTo>
                      <a:pt x="189" y="4"/>
                    </a:lnTo>
                    <a:lnTo>
                      <a:pt x="204" y="7"/>
                    </a:lnTo>
                    <a:lnTo>
                      <a:pt x="218" y="12"/>
                    </a:lnTo>
                    <a:lnTo>
                      <a:pt x="232" y="19"/>
                    </a:lnTo>
                    <a:lnTo>
                      <a:pt x="245" y="27"/>
                    </a:lnTo>
                    <a:lnTo>
                      <a:pt x="258" y="36"/>
                    </a:lnTo>
                    <a:lnTo>
                      <a:pt x="270" y="46"/>
                    </a:lnTo>
                    <a:lnTo>
                      <a:pt x="280" y="58"/>
                    </a:lnTo>
                    <a:lnTo>
                      <a:pt x="289" y="71"/>
                    </a:lnTo>
                    <a:lnTo>
                      <a:pt x="297" y="83"/>
                    </a:lnTo>
                    <a:lnTo>
                      <a:pt x="303" y="97"/>
                    </a:lnTo>
                    <a:lnTo>
                      <a:pt x="309" y="112"/>
                    </a:lnTo>
                    <a:lnTo>
                      <a:pt x="312" y="127"/>
                    </a:lnTo>
                    <a:lnTo>
                      <a:pt x="315" y="142"/>
                    </a:lnTo>
                    <a:lnTo>
                      <a:pt x="316" y="158"/>
                    </a:lnTo>
                    <a:lnTo>
                      <a:pt x="312" y="189"/>
                    </a:lnTo>
                    <a:lnTo>
                      <a:pt x="303" y="219"/>
                    </a:lnTo>
                    <a:lnTo>
                      <a:pt x="288" y="246"/>
                    </a:lnTo>
                    <a:lnTo>
                      <a:pt x="270" y="269"/>
                    </a:lnTo>
                    <a:lnTo>
                      <a:pt x="245" y="288"/>
                    </a:lnTo>
                    <a:lnTo>
                      <a:pt x="219" y="302"/>
                    </a:lnTo>
                    <a:lnTo>
                      <a:pt x="189" y="311"/>
                    </a:lnTo>
                    <a:lnTo>
                      <a:pt x="158" y="315"/>
                    </a:lnTo>
                    <a:close/>
                  </a:path>
                </a:pathLst>
              </a:custGeom>
              <a:solidFill>
                <a:srgbClr val="FFFFFF"/>
              </a:solidFill>
              <a:ln w="9525">
                <a:noFill/>
                <a:round/>
                <a:headEnd/>
                <a:tailEnd/>
              </a:ln>
            </p:spPr>
            <p:txBody>
              <a:bodyPr/>
              <a:lstStyle/>
              <a:p>
                <a:endParaRPr lang="en-US"/>
              </a:p>
            </p:txBody>
          </p:sp>
          <p:sp>
            <p:nvSpPr>
              <p:cNvPr id="82" name="Freeform 55"/>
              <p:cNvSpPr>
                <a:spLocks/>
              </p:cNvSpPr>
              <p:nvPr>
                <p:custDataLst>
                  <p:tags r:id="rId41"/>
                </p:custDataLst>
              </p:nvPr>
            </p:nvSpPr>
            <p:spPr bwMode="auto">
              <a:xfrm>
                <a:off x="6854838" y="3698871"/>
                <a:ext cx="217488" cy="396875"/>
              </a:xfrm>
              <a:custGeom>
                <a:avLst/>
                <a:gdLst>
                  <a:gd name="T0" fmla="*/ 2147483647 w 274"/>
                  <a:gd name="T1" fmla="*/ 2147483647 h 500"/>
                  <a:gd name="T2" fmla="*/ 2147483647 w 274"/>
                  <a:gd name="T3" fmla="*/ 2147483647 h 500"/>
                  <a:gd name="T4" fmla="*/ 2147483647 w 274"/>
                  <a:gd name="T5" fmla="*/ 2147483647 h 500"/>
                  <a:gd name="T6" fmla="*/ 2147483647 w 274"/>
                  <a:gd name="T7" fmla="*/ 2147483647 h 500"/>
                  <a:gd name="T8" fmla="*/ 2147483647 w 274"/>
                  <a:gd name="T9" fmla="*/ 2147483647 h 500"/>
                  <a:gd name="T10" fmla="*/ 2147483647 w 274"/>
                  <a:gd name="T11" fmla="*/ 2147483647 h 500"/>
                  <a:gd name="T12" fmla="*/ 2147483647 w 274"/>
                  <a:gd name="T13" fmla="*/ 2147483647 h 500"/>
                  <a:gd name="T14" fmla="*/ 2147483647 w 274"/>
                  <a:gd name="T15" fmla="*/ 2147483647 h 500"/>
                  <a:gd name="T16" fmla="*/ 2147483647 w 274"/>
                  <a:gd name="T17" fmla="*/ 2147483647 h 500"/>
                  <a:gd name="T18" fmla="*/ 2147483647 w 274"/>
                  <a:gd name="T19" fmla="*/ 2147483647 h 500"/>
                  <a:gd name="T20" fmla="*/ 2147483647 w 274"/>
                  <a:gd name="T21" fmla="*/ 2147483647 h 500"/>
                  <a:gd name="T22" fmla="*/ 2147483647 w 274"/>
                  <a:gd name="T23" fmla="*/ 2147483647 h 500"/>
                  <a:gd name="T24" fmla="*/ 2147483647 w 274"/>
                  <a:gd name="T25" fmla="*/ 2147483647 h 500"/>
                  <a:gd name="T26" fmla="*/ 2147483647 w 274"/>
                  <a:gd name="T27" fmla="*/ 2147483647 h 500"/>
                  <a:gd name="T28" fmla="*/ 2147483647 w 274"/>
                  <a:gd name="T29" fmla="*/ 2147483647 h 500"/>
                  <a:gd name="T30" fmla="*/ 2147483647 w 274"/>
                  <a:gd name="T31" fmla="*/ 2147483647 h 500"/>
                  <a:gd name="T32" fmla="*/ 2147483647 w 274"/>
                  <a:gd name="T33" fmla="*/ 0 h 500"/>
                  <a:gd name="T34" fmla="*/ 2147483647 w 274"/>
                  <a:gd name="T35" fmla="*/ 2147483647 h 500"/>
                  <a:gd name="T36" fmla="*/ 2147483647 w 274"/>
                  <a:gd name="T37" fmla="*/ 2147483647 h 500"/>
                  <a:gd name="T38" fmla="*/ 2147483647 w 274"/>
                  <a:gd name="T39" fmla="*/ 2147483647 h 500"/>
                  <a:gd name="T40" fmla="*/ 2147483647 w 274"/>
                  <a:gd name="T41" fmla="*/ 2147483647 h 500"/>
                  <a:gd name="T42" fmla="*/ 2147483647 w 274"/>
                  <a:gd name="T43" fmla="*/ 2147483647 h 500"/>
                  <a:gd name="T44" fmla="*/ 2147483647 w 274"/>
                  <a:gd name="T45" fmla="*/ 2147483647 h 500"/>
                  <a:gd name="T46" fmla="*/ 2147483647 w 274"/>
                  <a:gd name="T47" fmla="*/ 2147483647 h 500"/>
                  <a:gd name="T48" fmla="*/ 0 w 274"/>
                  <a:gd name="T49" fmla="*/ 2147483647 h 500"/>
                  <a:gd name="T50" fmla="*/ 2147483647 w 274"/>
                  <a:gd name="T51" fmla="*/ 2147483647 h 500"/>
                  <a:gd name="T52" fmla="*/ 2147483647 w 274"/>
                  <a:gd name="T53" fmla="*/ 2147483647 h 500"/>
                  <a:gd name="T54" fmla="*/ 2147483647 w 274"/>
                  <a:gd name="T55" fmla="*/ 2147483647 h 500"/>
                  <a:gd name="T56" fmla="*/ 2147483647 w 274"/>
                  <a:gd name="T57" fmla="*/ 2147483647 h 500"/>
                  <a:gd name="T58" fmla="*/ 2147483647 w 274"/>
                  <a:gd name="T59" fmla="*/ 2147483647 h 500"/>
                  <a:gd name="T60" fmla="*/ 2147483647 w 274"/>
                  <a:gd name="T61" fmla="*/ 2147483647 h 500"/>
                  <a:gd name="T62" fmla="*/ 2147483647 w 274"/>
                  <a:gd name="T63" fmla="*/ 2147483647 h 500"/>
                  <a:gd name="T64" fmla="*/ 2147483647 w 274"/>
                  <a:gd name="T65" fmla="*/ 2147483647 h 500"/>
                  <a:gd name="T66" fmla="*/ 2147483647 w 274"/>
                  <a:gd name="T67" fmla="*/ 2147483647 h 500"/>
                  <a:gd name="T68" fmla="*/ 2147483647 w 274"/>
                  <a:gd name="T69" fmla="*/ 2147483647 h 500"/>
                  <a:gd name="T70" fmla="*/ 2147483647 w 274"/>
                  <a:gd name="T71" fmla="*/ 2147483647 h 500"/>
                  <a:gd name="T72" fmla="*/ 2147483647 w 274"/>
                  <a:gd name="T73" fmla="*/ 2147483647 h 500"/>
                  <a:gd name="T74" fmla="*/ 2147483647 w 274"/>
                  <a:gd name="T75" fmla="*/ 2147483647 h 500"/>
                  <a:gd name="T76" fmla="*/ 2147483647 w 274"/>
                  <a:gd name="T77" fmla="*/ 2147483647 h 500"/>
                  <a:gd name="T78" fmla="*/ 2147483647 w 274"/>
                  <a:gd name="T79" fmla="*/ 2147483647 h 500"/>
                  <a:gd name="T80" fmla="*/ 2147483647 w 274"/>
                  <a:gd name="T81" fmla="*/ 2147483647 h 500"/>
                  <a:gd name="T82" fmla="*/ 2147483647 w 274"/>
                  <a:gd name="T83" fmla="*/ 2147483647 h 500"/>
                  <a:gd name="T84" fmla="*/ 2147483647 w 274"/>
                  <a:gd name="T85" fmla="*/ 2147483647 h 500"/>
                  <a:gd name="T86" fmla="*/ 2147483647 w 274"/>
                  <a:gd name="T87" fmla="*/ 2147483647 h 500"/>
                  <a:gd name="T88" fmla="*/ 2147483647 w 274"/>
                  <a:gd name="T89" fmla="*/ 2147483647 h 500"/>
                  <a:gd name="T90" fmla="*/ 2147483647 w 274"/>
                  <a:gd name="T91" fmla="*/ 2147483647 h 500"/>
                  <a:gd name="T92" fmla="*/ 2147483647 w 274"/>
                  <a:gd name="T93" fmla="*/ 2147483647 h 500"/>
                  <a:gd name="T94" fmla="*/ 2147483647 w 274"/>
                  <a:gd name="T95" fmla="*/ 2147483647 h 500"/>
                  <a:gd name="T96" fmla="*/ 2147483647 w 274"/>
                  <a:gd name="T97" fmla="*/ 2147483647 h 500"/>
                  <a:gd name="T98" fmla="*/ 2147483647 w 274"/>
                  <a:gd name="T99" fmla="*/ 2147483647 h 500"/>
                  <a:gd name="T100" fmla="*/ 2147483647 w 274"/>
                  <a:gd name="T101" fmla="*/ 2147483647 h 500"/>
                  <a:gd name="T102" fmla="*/ 2147483647 w 274"/>
                  <a:gd name="T103" fmla="*/ 2147483647 h 500"/>
                  <a:gd name="T104" fmla="*/ 2147483647 w 274"/>
                  <a:gd name="T105" fmla="*/ 2147483647 h 500"/>
                  <a:gd name="T106" fmla="*/ 2147483647 w 274"/>
                  <a:gd name="T107" fmla="*/ 2147483647 h 500"/>
                  <a:gd name="T108" fmla="*/ 2147483647 w 274"/>
                  <a:gd name="T109" fmla="*/ 2147483647 h 500"/>
                  <a:gd name="T110" fmla="*/ 2147483647 w 274"/>
                  <a:gd name="T111" fmla="*/ 2147483647 h 500"/>
                  <a:gd name="T112" fmla="*/ 2147483647 w 274"/>
                  <a:gd name="T113" fmla="*/ 2147483647 h 500"/>
                  <a:gd name="T114" fmla="*/ 2147483647 w 274"/>
                  <a:gd name="T115" fmla="*/ 2147483647 h 500"/>
                  <a:gd name="T116" fmla="*/ 2147483647 w 274"/>
                  <a:gd name="T117" fmla="*/ 2147483647 h 500"/>
                  <a:gd name="T118" fmla="*/ 2147483647 w 274"/>
                  <a:gd name="T119" fmla="*/ 2147483647 h 5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4"/>
                  <a:gd name="T181" fmla="*/ 0 h 500"/>
                  <a:gd name="T182" fmla="*/ 274 w 274"/>
                  <a:gd name="T183" fmla="*/ 500 h 5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4" h="500">
                    <a:moveTo>
                      <a:pt x="274" y="137"/>
                    </a:moveTo>
                    <a:lnTo>
                      <a:pt x="273" y="123"/>
                    </a:lnTo>
                    <a:lnTo>
                      <a:pt x="272" y="110"/>
                    </a:lnTo>
                    <a:lnTo>
                      <a:pt x="268" y="97"/>
                    </a:lnTo>
                    <a:lnTo>
                      <a:pt x="264" y="84"/>
                    </a:lnTo>
                    <a:lnTo>
                      <a:pt x="258" y="73"/>
                    </a:lnTo>
                    <a:lnTo>
                      <a:pt x="251" y="61"/>
                    </a:lnTo>
                    <a:lnTo>
                      <a:pt x="243" y="51"/>
                    </a:lnTo>
                    <a:lnTo>
                      <a:pt x="234" y="40"/>
                    </a:lnTo>
                    <a:lnTo>
                      <a:pt x="223" y="31"/>
                    </a:lnTo>
                    <a:lnTo>
                      <a:pt x="213" y="23"/>
                    </a:lnTo>
                    <a:lnTo>
                      <a:pt x="201" y="16"/>
                    </a:lnTo>
                    <a:lnTo>
                      <a:pt x="189" y="10"/>
                    </a:lnTo>
                    <a:lnTo>
                      <a:pt x="177" y="6"/>
                    </a:lnTo>
                    <a:lnTo>
                      <a:pt x="163" y="2"/>
                    </a:lnTo>
                    <a:lnTo>
                      <a:pt x="151" y="1"/>
                    </a:lnTo>
                    <a:lnTo>
                      <a:pt x="137" y="0"/>
                    </a:lnTo>
                    <a:lnTo>
                      <a:pt x="109" y="2"/>
                    </a:lnTo>
                    <a:lnTo>
                      <a:pt x="84" y="10"/>
                    </a:lnTo>
                    <a:lnTo>
                      <a:pt x="60" y="23"/>
                    </a:lnTo>
                    <a:lnTo>
                      <a:pt x="40" y="40"/>
                    </a:lnTo>
                    <a:lnTo>
                      <a:pt x="23" y="60"/>
                    </a:lnTo>
                    <a:lnTo>
                      <a:pt x="10" y="84"/>
                    </a:lnTo>
                    <a:lnTo>
                      <a:pt x="2" y="110"/>
                    </a:lnTo>
                    <a:lnTo>
                      <a:pt x="0" y="137"/>
                    </a:lnTo>
                    <a:lnTo>
                      <a:pt x="1" y="151"/>
                    </a:lnTo>
                    <a:lnTo>
                      <a:pt x="2" y="164"/>
                    </a:lnTo>
                    <a:lnTo>
                      <a:pt x="6" y="176"/>
                    </a:lnTo>
                    <a:lnTo>
                      <a:pt x="10" y="188"/>
                    </a:lnTo>
                    <a:lnTo>
                      <a:pt x="16" y="201"/>
                    </a:lnTo>
                    <a:lnTo>
                      <a:pt x="23" y="212"/>
                    </a:lnTo>
                    <a:lnTo>
                      <a:pt x="31" y="223"/>
                    </a:lnTo>
                    <a:lnTo>
                      <a:pt x="40" y="233"/>
                    </a:lnTo>
                    <a:lnTo>
                      <a:pt x="48" y="240"/>
                    </a:lnTo>
                    <a:lnTo>
                      <a:pt x="56" y="247"/>
                    </a:lnTo>
                    <a:lnTo>
                      <a:pt x="65" y="254"/>
                    </a:lnTo>
                    <a:lnTo>
                      <a:pt x="75" y="258"/>
                    </a:lnTo>
                    <a:lnTo>
                      <a:pt x="85" y="263"/>
                    </a:lnTo>
                    <a:lnTo>
                      <a:pt x="95" y="266"/>
                    </a:lnTo>
                    <a:lnTo>
                      <a:pt x="106" y="269"/>
                    </a:lnTo>
                    <a:lnTo>
                      <a:pt x="116" y="271"/>
                    </a:lnTo>
                    <a:lnTo>
                      <a:pt x="116" y="500"/>
                    </a:lnTo>
                    <a:lnTo>
                      <a:pt x="156" y="500"/>
                    </a:lnTo>
                    <a:lnTo>
                      <a:pt x="156" y="271"/>
                    </a:lnTo>
                    <a:lnTo>
                      <a:pt x="167" y="269"/>
                    </a:lnTo>
                    <a:lnTo>
                      <a:pt x="177" y="266"/>
                    </a:lnTo>
                    <a:lnTo>
                      <a:pt x="187" y="263"/>
                    </a:lnTo>
                    <a:lnTo>
                      <a:pt x="198" y="258"/>
                    </a:lnTo>
                    <a:lnTo>
                      <a:pt x="207" y="254"/>
                    </a:lnTo>
                    <a:lnTo>
                      <a:pt x="216" y="247"/>
                    </a:lnTo>
                    <a:lnTo>
                      <a:pt x="226" y="240"/>
                    </a:lnTo>
                    <a:lnTo>
                      <a:pt x="234" y="233"/>
                    </a:lnTo>
                    <a:lnTo>
                      <a:pt x="243" y="223"/>
                    </a:lnTo>
                    <a:lnTo>
                      <a:pt x="251" y="212"/>
                    </a:lnTo>
                    <a:lnTo>
                      <a:pt x="258" y="201"/>
                    </a:lnTo>
                    <a:lnTo>
                      <a:pt x="264" y="188"/>
                    </a:lnTo>
                    <a:lnTo>
                      <a:pt x="268" y="176"/>
                    </a:lnTo>
                    <a:lnTo>
                      <a:pt x="272" y="164"/>
                    </a:lnTo>
                    <a:lnTo>
                      <a:pt x="273" y="151"/>
                    </a:lnTo>
                    <a:lnTo>
                      <a:pt x="274" y="137"/>
                    </a:lnTo>
                    <a:close/>
                  </a:path>
                </a:pathLst>
              </a:custGeom>
              <a:solidFill>
                <a:srgbClr val="000000"/>
              </a:solidFill>
              <a:ln w="9525">
                <a:noFill/>
                <a:round/>
                <a:headEnd/>
                <a:tailEnd/>
              </a:ln>
            </p:spPr>
            <p:txBody>
              <a:bodyPr/>
              <a:lstStyle/>
              <a:p>
                <a:endParaRPr lang="en-US"/>
              </a:p>
            </p:txBody>
          </p:sp>
          <p:sp>
            <p:nvSpPr>
              <p:cNvPr id="83" name="Freeform 56"/>
              <p:cNvSpPr>
                <a:spLocks/>
              </p:cNvSpPr>
              <p:nvPr>
                <p:custDataLst>
                  <p:tags r:id="rId42"/>
                </p:custDataLst>
              </p:nvPr>
            </p:nvSpPr>
            <p:spPr bwMode="auto">
              <a:xfrm>
                <a:off x="6888176" y="3730621"/>
                <a:ext cx="152400" cy="152400"/>
              </a:xfrm>
              <a:custGeom>
                <a:avLst/>
                <a:gdLst>
                  <a:gd name="T0" fmla="*/ 2147483647 w 194"/>
                  <a:gd name="T1" fmla="*/ 2147483647 h 193"/>
                  <a:gd name="T2" fmla="*/ 2147483647 w 194"/>
                  <a:gd name="T3" fmla="*/ 2147483647 h 193"/>
                  <a:gd name="T4" fmla="*/ 2147483647 w 194"/>
                  <a:gd name="T5" fmla="*/ 2147483647 h 193"/>
                  <a:gd name="T6" fmla="*/ 2147483647 w 194"/>
                  <a:gd name="T7" fmla="*/ 2147483647 h 193"/>
                  <a:gd name="T8" fmla="*/ 2147483647 w 194"/>
                  <a:gd name="T9" fmla="*/ 2147483647 h 193"/>
                  <a:gd name="T10" fmla="*/ 2147483647 w 194"/>
                  <a:gd name="T11" fmla="*/ 2147483647 h 193"/>
                  <a:gd name="T12" fmla="*/ 2147483647 w 194"/>
                  <a:gd name="T13" fmla="*/ 2147483647 h 193"/>
                  <a:gd name="T14" fmla="*/ 2147483647 w 194"/>
                  <a:gd name="T15" fmla="*/ 2147483647 h 193"/>
                  <a:gd name="T16" fmla="*/ 2147483647 w 194"/>
                  <a:gd name="T17" fmla="*/ 2147483647 h 193"/>
                  <a:gd name="T18" fmla="*/ 2147483647 w 194"/>
                  <a:gd name="T19" fmla="*/ 2147483647 h 193"/>
                  <a:gd name="T20" fmla="*/ 2147483647 w 194"/>
                  <a:gd name="T21" fmla="*/ 2147483647 h 193"/>
                  <a:gd name="T22" fmla="*/ 2147483647 w 194"/>
                  <a:gd name="T23" fmla="*/ 2147483647 h 193"/>
                  <a:gd name="T24" fmla="*/ 0 w 194"/>
                  <a:gd name="T25" fmla="*/ 2147483647 h 193"/>
                  <a:gd name="T26" fmla="*/ 2147483647 w 194"/>
                  <a:gd name="T27" fmla="*/ 2147483647 h 193"/>
                  <a:gd name="T28" fmla="*/ 2147483647 w 194"/>
                  <a:gd name="T29" fmla="*/ 2147483647 h 193"/>
                  <a:gd name="T30" fmla="*/ 2147483647 w 194"/>
                  <a:gd name="T31" fmla="*/ 2147483647 h 193"/>
                  <a:gd name="T32" fmla="*/ 2147483647 w 194"/>
                  <a:gd name="T33" fmla="*/ 2147483647 h 193"/>
                  <a:gd name="T34" fmla="*/ 2147483647 w 194"/>
                  <a:gd name="T35" fmla="*/ 2147483647 h 193"/>
                  <a:gd name="T36" fmla="*/ 2147483647 w 194"/>
                  <a:gd name="T37" fmla="*/ 2147483647 h 193"/>
                  <a:gd name="T38" fmla="*/ 2147483647 w 194"/>
                  <a:gd name="T39" fmla="*/ 2147483647 h 193"/>
                  <a:gd name="T40" fmla="*/ 2147483647 w 194"/>
                  <a:gd name="T41" fmla="*/ 2147483647 h 193"/>
                  <a:gd name="T42" fmla="*/ 2147483647 w 194"/>
                  <a:gd name="T43" fmla="*/ 2147483647 h 193"/>
                  <a:gd name="T44" fmla="*/ 2147483647 w 194"/>
                  <a:gd name="T45" fmla="*/ 2147483647 h 193"/>
                  <a:gd name="T46" fmla="*/ 2147483647 w 194"/>
                  <a:gd name="T47" fmla="*/ 0 h 193"/>
                  <a:gd name="T48" fmla="*/ 2147483647 w 194"/>
                  <a:gd name="T49" fmla="*/ 0 h 193"/>
                  <a:gd name="T50" fmla="*/ 2147483647 w 194"/>
                  <a:gd name="T51" fmla="*/ 0 h 193"/>
                  <a:gd name="T52" fmla="*/ 2147483647 w 194"/>
                  <a:gd name="T53" fmla="*/ 2147483647 h 193"/>
                  <a:gd name="T54" fmla="*/ 2147483647 w 194"/>
                  <a:gd name="T55" fmla="*/ 2147483647 h 193"/>
                  <a:gd name="T56" fmla="*/ 2147483647 w 194"/>
                  <a:gd name="T57" fmla="*/ 2147483647 h 193"/>
                  <a:gd name="T58" fmla="*/ 2147483647 w 194"/>
                  <a:gd name="T59" fmla="*/ 2147483647 h 193"/>
                  <a:gd name="T60" fmla="*/ 2147483647 w 194"/>
                  <a:gd name="T61" fmla="*/ 2147483647 h 193"/>
                  <a:gd name="T62" fmla="*/ 2147483647 w 194"/>
                  <a:gd name="T63" fmla="*/ 2147483647 h 193"/>
                  <a:gd name="T64" fmla="*/ 2147483647 w 194"/>
                  <a:gd name="T65" fmla="*/ 2147483647 h 193"/>
                  <a:gd name="T66" fmla="*/ 2147483647 w 194"/>
                  <a:gd name="T67" fmla="*/ 2147483647 h 193"/>
                  <a:gd name="T68" fmla="*/ 2147483647 w 194"/>
                  <a:gd name="T69" fmla="*/ 2147483647 h 193"/>
                  <a:gd name="T70" fmla="*/ 2147483647 w 194"/>
                  <a:gd name="T71" fmla="*/ 2147483647 h 193"/>
                  <a:gd name="T72" fmla="*/ 2147483647 w 194"/>
                  <a:gd name="T73" fmla="*/ 2147483647 h 193"/>
                  <a:gd name="T74" fmla="*/ 2147483647 w 194"/>
                  <a:gd name="T75" fmla="*/ 2147483647 h 193"/>
                  <a:gd name="T76" fmla="*/ 2147483647 w 194"/>
                  <a:gd name="T77" fmla="*/ 2147483647 h 193"/>
                  <a:gd name="T78" fmla="*/ 2147483647 w 194"/>
                  <a:gd name="T79" fmla="*/ 2147483647 h 193"/>
                  <a:gd name="T80" fmla="*/ 2147483647 w 194"/>
                  <a:gd name="T81" fmla="*/ 2147483647 h 193"/>
                  <a:gd name="T82" fmla="*/ 2147483647 w 194"/>
                  <a:gd name="T83" fmla="*/ 2147483647 h 193"/>
                  <a:gd name="T84" fmla="*/ 2147483647 w 194"/>
                  <a:gd name="T85" fmla="*/ 2147483647 h 193"/>
                  <a:gd name="T86" fmla="*/ 2147483647 w 194"/>
                  <a:gd name="T87" fmla="*/ 2147483647 h 193"/>
                  <a:gd name="T88" fmla="*/ 2147483647 w 194"/>
                  <a:gd name="T89" fmla="*/ 2147483647 h 19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4"/>
                  <a:gd name="T136" fmla="*/ 0 h 193"/>
                  <a:gd name="T137" fmla="*/ 194 w 194"/>
                  <a:gd name="T138" fmla="*/ 193 h 19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4" h="193">
                    <a:moveTo>
                      <a:pt x="97" y="193"/>
                    </a:moveTo>
                    <a:lnTo>
                      <a:pt x="86" y="193"/>
                    </a:lnTo>
                    <a:lnTo>
                      <a:pt x="77" y="191"/>
                    </a:lnTo>
                    <a:lnTo>
                      <a:pt x="68" y="188"/>
                    </a:lnTo>
                    <a:lnTo>
                      <a:pt x="59" y="185"/>
                    </a:lnTo>
                    <a:lnTo>
                      <a:pt x="51" y="181"/>
                    </a:lnTo>
                    <a:lnTo>
                      <a:pt x="43" y="177"/>
                    </a:lnTo>
                    <a:lnTo>
                      <a:pt x="35" y="171"/>
                    </a:lnTo>
                    <a:lnTo>
                      <a:pt x="28" y="164"/>
                    </a:lnTo>
                    <a:lnTo>
                      <a:pt x="16" y="149"/>
                    </a:lnTo>
                    <a:lnTo>
                      <a:pt x="7" y="133"/>
                    </a:lnTo>
                    <a:lnTo>
                      <a:pt x="2" y="116"/>
                    </a:lnTo>
                    <a:lnTo>
                      <a:pt x="0" y="97"/>
                    </a:lnTo>
                    <a:lnTo>
                      <a:pt x="2" y="78"/>
                    </a:lnTo>
                    <a:lnTo>
                      <a:pt x="7" y="59"/>
                    </a:lnTo>
                    <a:lnTo>
                      <a:pt x="16" y="43"/>
                    </a:lnTo>
                    <a:lnTo>
                      <a:pt x="28" y="28"/>
                    </a:lnTo>
                    <a:lnTo>
                      <a:pt x="35" y="22"/>
                    </a:lnTo>
                    <a:lnTo>
                      <a:pt x="43" y="17"/>
                    </a:lnTo>
                    <a:lnTo>
                      <a:pt x="51" y="12"/>
                    </a:lnTo>
                    <a:lnTo>
                      <a:pt x="59" y="7"/>
                    </a:lnTo>
                    <a:lnTo>
                      <a:pt x="68" y="5"/>
                    </a:lnTo>
                    <a:lnTo>
                      <a:pt x="77" y="3"/>
                    </a:lnTo>
                    <a:lnTo>
                      <a:pt x="86" y="0"/>
                    </a:lnTo>
                    <a:lnTo>
                      <a:pt x="97" y="0"/>
                    </a:lnTo>
                    <a:lnTo>
                      <a:pt x="106" y="0"/>
                    </a:lnTo>
                    <a:lnTo>
                      <a:pt x="115" y="3"/>
                    </a:lnTo>
                    <a:lnTo>
                      <a:pt x="124" y="5"/>
                    </a:lnTo>
                    <a:lnTo>
                      <a:pt x="134" y="7"/>
                    </a:lnTo>
                    <a:lnTo>
                      <a:pt x="142" y="12"/>
                    </a:lnTo>
                    <a:lnTo>
                      <a:pt x="150" y="17"/>
                    </a:lnTo>
                    <a:lnTo>
                      <a:pt x="158" y="22"/>
                    </a:lnTo>
                    <a:lnTo>
                      <a:pt x="165" y="28"/>
                    </a:lnTo>
                    <a:lnTo>
                      <a:pt x="177" y="43"/>
                    </a:lnTo>
                    <a:lnTo>
                      <a:pt x="187" y="59"/>
                    </a:lnTo>
                    <a:lnTo>
                      <a:pt x="191" y="78"/>
                    </a:lnTo>
                    <a:lnTo>
                      <a:pt x="194" y="97"/>
                    </a:lnTo>
                    <a:lnTo>
                      <a:pt x="191" y="116"/>
                    </a:lnTo>
                    <a:lnTo>
                      <a:pt x="186" y="134"/>
                    </a:lnTo>
                    <a:lnTo>
                      <a:pt x="177" y="150"/>
                    </a:lnTo>
                    <a:lnTo>
                      <a:pt x="165" y="164"/>
                    </a:lnTo>
                    <a:lnTo>
                      <a:pt x="151" y="177"/>
                    </a:lnTo>
                    <a:lnTo>
                      <a:pt x="135" y="185"/>
                    </a:lnTo>
                    <a:lnTo>
                      <a:pt x="116" y="191"/>
                    </a:lnTo>
                    <a:lnTo>
                      <a:pt x="97" y="193"/>
                    </a:lnTo>
                    <a:close/>
                  </a:path>
                </a:pathLst>
              </a:custGeom>
              <a:solidFill>
                <a:srgbClr val="FFFFFF"/>
              </a:solidFill>
              <a:ln w="9525">
                <a:noFill/>
                <a:round/>
                <a:headEnd/>
                <a:tailEnd/>
              </a:ln>
            </p:spPr>
            <p:txBody>
              <a:bodyPr/>
              <a:lstStyle/>
              <a:p>
                <a:endParaRPr lang="en-US"/>
              </a:p>
            </p:txBody>
          </p:sp>
        </p:grpSp>
        <p:pic>
          <p:nvPicPr>
            <p:cNvPr id="84" name="Picture 3"/>
            <p:cNvPicPr>
              <a:picLocks noChangeAspect="1" noChangeArrowheads="1"/>
            </p:cNvPicPr>
            <p:nvPr/>
          </p:nvPicPr>
          <p:blipFill>
            <a:blip r:embed="rId81" cstate="print"/>
            <a:srcRect/>
            <a:stretch>
              <a:fillRect/>
            </a:stretch>
          </p:blipFill>
          <p:spPr bwMode="auto">
            <a:xfrm>
              <a:off x="4648200" y="228600"/>
              <a:ext cx="762000" cy="672728"/>
            </a:xfrm>
            <a:prstGeom prst="rect">
              <a:avLst/>
            </a:prstGeom>
            <a:noFill/>
            <a:ln w="9525">
              <a:noFill/>
              <a:miter lim="800000"/>
              <a:headEnd/>
              <a:tailEnd/>
            </a:ln>
          </p:spPr>
        </p:pic>
        <p:sp>
          <p:nvSpPr>
            <p:cNvPr id="85" name="Right Arrow 84"/>
            <p:cNvSpPr/>
            <p:nvPr>
              <p:custDataLst>
                <p:tags r:id="rId7"/>
              </p:custDataLst>
            </p:nvPr>
          </p:nvSpPr>
          <p:spPr bwMode="auto">
            <a:xfrm>
              <a:off x="4562475" y="876300"/>
              <a:ext cx="1152525" cy="144463"/>
            </a:xfrm>
            <a:prstGeom prst="rightArrow">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solidFill>
                  <a:srgbClr val="000000"/>
                </a:solidFill>
              </a:endParaRPr>
            </a:p>
          </p:txBody>
        </p:sp>
        <p:sp>
          <p:nvSpPr>
            <p:cNvPr id="86" name="Documents"/>
            <p:cNvSpPr>
              <a:spLocks noEditPoints="1" noChangeArrowheads="1"/>
            </p:cNvSpPr>
            <p:nvPr>
              <p:custDataLst>
                <p:tags r:id="rId8"/>
              </p:custDataLst>
            </p:nvPr>
          </p:nvSpPr>
          <p:spPr bwMode="auto">
            <a:xfrm>
              <a:off x="4922837" y="685800"/>
              <a:ext cx="431800" cy="479425"/>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latin typeface="Arial"/>
              </a:endParaRPr>
            </a:p>
          </p:txBody>
        </p:sp>
        <p:pic>
          <p:nvPicPr>
            <p:cNvPr id="87" name="Picture 74" descr="LockIcon"/>
            <p:cNvPicPr>
              <a:picLocks noChangeAspect="1" noChangeArrowheads="1"/>
            </p:cNvPicPr>
            <p:nvPr>
              <p:custDataLst>
                <p:tags r:id="rId9"/>
              </p:custDataLst>
            </p:nvPr>
          </p:nvPicPr>
          <p:blipFill>
            <a:blip r:embed="rId79" cstate="print"/>
            <a:srcRect/>
            <a:stretch>
              <a:fillRect/>
            </a:stretch>
          </p:blipFill>
          <p:spPr bwMode="auto">
            <a:xfrm>
              <a:off x="5178425" y="1046163"/>
              <a:ext cx="249237" cy="261937"/>
            </a:xfrm>
            <a:prstGeom prst="rect">
              <a:avLst/>
            </a:prstGeom>
            <a:solidFill>
              <a:srgbClr val="C0C0C0">
                <a:alpha val="50195"/>
              </a:srgbClr>
            </a:solidFill>
            <a:ln w="9525">
              <a:noFill/>
              <a:miter lim="800000"/>
              <a:headEnd/>
              <a:tailEnd/>
            </a:ln>
          </p:spPr>
        </p:pic>
      </p:grpSp>
    </p:spTree>
    <p:extLst>
      <p:ext uri="{BB962C8B-B14F-4D97-AF65-F5344CB8AC3E}">
        <p14:creationId xmlns:p14="http://schemas.microsoft.com/office/powerpoint/2010/main" val="1912188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a:xfrm>
            <a:off x="990600" y="1143000"/>
            <a:ext cx="7772400" cy="4114800"/>
          </a:xfrm>
        </p:spPr>
        <p:txBody>
          <a:bodyPr/>
          <a:lstStyle/>
          <a:p>
            <a:r>
              <a:rPr lang="en-US" sz="2400" dirty="0" smtClean="0"/>
              <a:t>Overall Security and Privacy controls</a:t>
            </a:r>
          </a:p>
          <a:p>
            <a:r>
              <a:rPr lang="en-US" sz="2400" dirty="0" smtClean="0"/>
              <a:t>Consistent Time (CT)</a:t>
            </a:r>
          </a:p>
          <a:p>
            <a:r>
              <a:rPr lang="en-US" sz="2400" dirty="0" smtClean="0"/>
              <a:t>Audit Trails and Node Authentication (ATNA)</a:t>
            </a:r>
          </a:p>
          <a:p>
            <a:r>
              <a:rPr lang="en-US" sz="2400" dirty="0" smtClean="0"/>
              <a:t>Enterprise User Authentication (EUA)</a:t>
            </a:r>
          </a:p>
          <a:p>
            <a:r>
              <a:rPr lang="en-US" sz="2400" dirty="0" smtClean="0"/>
              <a:t>Cross-Enterprise User Assertion (XUA)</a:t>
            </a:r>
          </a:p>
          <a:p>
            <a:r>
              <a:rPr lang="en-US" sz="2400" dirty="0" smtClean="0"/>
              <a:t>Document Digital Signature (DSG)</a:t>
            </a:r>
          </a:p>
          <a:p>
            <a:r>
              <a:rPr lang="en-US" sz="2400" dirty="0" smtClean="0"/>
              <a:t>Basic Patient Privacy Consents (BPPC)</a:t>
            </a:r>
          </a:p>
          <a:p>
            <a:r>
              <a:rPr lang="en-US" sz="2400" dirty="0" smtClean="0"/>
              <a:t>Document Encryption (DEN)</a:t>
            </a:r>
          </a:p>
          <a:p>
            <a:r>
              <a:rPr lang="en-US" sz="2400" dirty="0" smtClean="0"/>
              <a:t>Access Control</a:t>
            </a:r>
          </a:p>
          <a:p>
            <a:r>
              <a:rPr lang="en-US" sz="2400" dirty="0" smtClean="0"/>
              <a:t>Conclusion </a:t>
            </a:r>
          </a:p>
        </p:txBody>
      </p:sp>
      <p:sp>
        <p:nvSpPr>
          <p:cNvPr id="111618" name="Rectangle 2"/>
          <p:cNvSpPr>
            <a:spLocks noGrp="1" noChangeArrowheads="1"/>
          </p:cNvSpPr>
          <p:nvPr>
            <p:ph type="title"/>
          </p:nvPr>
        </p:nvSpPr>
        <p:spPr/>
        <p:txBody>
          <a:bodyPr/>
          <a:lstStyle/>
          <a:p>
            <a:r>
              <a:rPr lang="en-US" smtClean="0"/>
              <a:t>Agenda</a:t>
            </a:r>
          </a:p>
        </p:txBody>
      </p:sp>
      <p:sp>
        <p:nvSpPr>
          <p:cNvPr id="2" name="Date Placeholder 1"/>
          <p:cNvSpPr>
            <a:spLocks noGrp="1"/>
          </p:cNvSpPr>
          <p:nvPr>
            <p:ph type="dt" sz="quarter" idx="10"/>
          </p:nvPr>
        </p:nvSpPr>
        <p:spPr/>
        <p:txBody>
          <a:bodyPr/>
          <a:lstStyle/>
          <a:p>
            <a:fld id="{D6D35181-E134-4AD3-A60D-284DBBCE34EA}" type="datetime4">
              <a:rPr lang="en-US" smtClean="0"/>
              <a:t>December 30, 2012</a:t>
            </a:fld>
            <a:endParaRPr lang="en-US" dirty="0"/>
          </a:p>
        </p:txBody>
      </p:sp>
      <p:sp>
        <p:nvSpPr>
          <p:cNvPr id="3" name="Slide Number Placeholder 2"/>
          <p:cNvSpPr>
            <a:spLocks noGrp="1"/>
          </p:cNvSpPr>
          <p:nvPr>
            <p:ph type="sldNum" sz="quarter" idx="11"/>
          </p:nvPr>
        </p:nvSpPr>
        <p:spPr/>
        <p:txBody>
          <a:bodyPr/>
          <a:lstStyle/>
          <a:p>
            <a:fld id="{7F854B47-F7CE-46EA-8C82-7BC8B313431D}" type="slidenum">
              <a:rPr lang="en-US" smtClean="0"/>
              <a:pPr/>
              <a:t>2</a:t>
            </a:fld>
            <a:endParaRPr lang="en-US"/>
          </a:p>
        </p:txBody>
      </p:sp>
      <p:sp>
        <p:nvSpPr>
          <p:cNvPr id="6" name="Left Brace 5"/>
          <p:cNvSpPr/>
          <p:nvPr/>
        </p:nvSpPr>
        <p:spPr bwMode="auto">
          <a:xfrm>
            <a:off x="609601" y="1295400"/>
            <a:ext cx="500416" cy="2514600"/>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endPara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7" name="TextBox 6"/>
          <p:cNvSpPr txBox="1"/>
          <p:nvPr/>
        </p:nvSpPr>
        <p:spPr>
          <a:xfrm rot="16200000">
            <a:off x="-421450" y="2229535"/>
            <a:ext cx="1415772" cy="646331"/>
          </a:xfrm>
          <a:prstGeom prst="rect">
            <a:avLst/>
          </a:prstGeom>
          <a:noFill/>
        </p:spPr>
        <p:txBody>
          <a:bodyPr wrap="none" rtlCol="0">
            <a:spAutoFit/>
          </a:bodyPr>
          <a:lstStyle/>
          <a:p>
            <a:r>
              <a:rPr lang="en-US" dirty="0" smtClean="0"/>
              <a:t>Part 1</a:t>
            </a:r>
            <a:endParaRPr lang="en-US" dirty="0"/>
          </a:p>
        </p:txBody>
      </p:sp>
      <p:sp>
        <p:nvSpPr>
          <p:cNvPr id="8" name="Left Brace 7"/>
          <p:cNvSpPr/>
          <p:nvPr/>
        </p:nvSpPr>
        <p:spPr bwMode="auto">
          <a:xfrm>
            <a:off x="598227" y="3810000"/>
            <a:ext cx="511789" cy="2362200"/>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endPara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9" name="TextBox 8"/>
          <p:cNvSpPr txBox="1"/>
          <p:nvPr/>
        </p:nvSpPr>
        <p:spPr>
          <a:xfrm rot="16200000">
            <a:off x="-421451" y="4667935"/>
            <a:ext cx="1415772" cy="646331"/>
          </a:xfrm>
          <a:prstGeom prst="rect">
            <a:avLst/>
          </a:prstGeom>
          <a:noFill/>
        </p:spPr>
        <p:txBody>
          <a:bodyPr wrap="none" rtlCol="0">
            <a:spAutoFit/>
          </a:bodyPr>
          <a:lstStyle/>
          <a:p>
            <a:r>
              <a:rPr lang="en-US" dirty="0" smtClean="0"/>
              <a:t>Part 2</a:t>
            </a:r>
            <a:endParaRPr lang="en-US" dirty="0"/>
          </a:p>
        </p:txBody>
      </p:sp>
    </p:spTree>
    <p:extLst>
      <p:ext uri="{BB962C8B-B14F-4D97-AF65-F5344CB8AC3E}">
        <p14:creationId xmlns:p14="http://schemas.microsoft.com/office/powerpoint/2010/main" val="556404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5257800" cy="4724400"/>
          </a:xfrm>
        </p:spPr>
        <p:txBody>
          <a:bodyPr>
            <a:normAutofit fontScale="85000" lnSpcReduction="20000"/>
          </a:bodyPr>
          <a:lstStyle/>
          <a:p>
            <a:endParaRPr lang="en-US" sz="2800" dirty="0" smtClean="0"/>
          </a:p>
          <a:p>
            <a:endParaRPr lang="en-US" sz="2800" dirty="0" smtClean="0"/>
          </a:p>
          <a:p>
            <a:endParaRPr lang="en-US" sz="2800" dirty="0" smtClean="0"/>
          </a:p>
          <a:p>
            <a:endParaRPr lang="en-US" sz="2800" dirty="0" smtClean="0"/>
          </a:p>
          <a:p>
            <a:endParaRPr lang="en-US" sz="2800" dirty="0" smtClean="0"/>
          </a:p>
          <a:p>
            <a:r>
              <a:rPr lang="en-US" sz="2800" dirty="0" smtClean="0"/>
              <a:t>Content profile to encrypt documents for recipients</a:t>
            </a:r>
          </a:p>
          <a:p>
            <a:r>
              <a:rPr lang="en-US" sz="2800" dirty="0" smtClean="0"/>
              <a:t>Content and transport independent</a:t>
            </a:r>
          </a:p>
          <a:p>
            <a:r>
              <a:rPr lang="en-US" sz="2800" dirty="0" smtClean="0"/>
              <a:t>Group with IHE actors for transport (XD*), identity and key management</a:t>
            </a:r>
          </a:p>
        </p:txBody>
      </p:sp>
      <p:sp>
        <p:nvSpPr>
          <p:cNvPr id="2067" name="Line 19"/>
          <p:cNvSpPr>
            <a:spLocks noChangeShapeType="1"/>
          </p:cNvSpPr>
          <p:nvPr/>
        </p:nvSpPr>
        <p:spPr bwMode="auto">
          <a:xfrm flipH="1" flipV="1">
            <a:off x="2438400" y="1752600"/>
            <a:ext cx="0" cy="228600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sz="1100">
              <a:solidFill>
                <a:schemeClr val="bg2"/>
              </a:solidFill>
              <a:latin typeface="+mj-lt"/>
            </a:endParaRPr>
          </a:p>
        </p:txBody>
      </p:sp>
      <p:sp>
        <p:nvSpPr>
          <p:cNvPr id="2064" name="Line 16"/>
          <p:cNvSpPr>
            <a:spLocks noChangeShapeType="1"/>
          </p:cNvSpPr>
          <p:nvPr/>
        </p:nvSpPr>
        <p:spPr bwMode="auto">
          <a:xfrm flipV="1">
            <a:off x="6629401" y="1752600"/>
            <a:ext cx="0" cy="228600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sz="1100">
              <a:solidFill>
                <a:schemeClr val="bg2"/>
              </a:solidFill>
              <a:latin typeface="+mj-lt"/>
            </a:endParaRPr>
          </a:p>
        </p:txBody>
      </p:sp>
      <p:sp>
        <p:nvSpPr>
          <p:cNvPr id="2" name="Title 1"/>
          <p:cNvSpPr>
            <a:spLocks noGrp="1"/>
          </p:cNvSpPr>
          <p:nvPr>
            <p:ph type="title"/>
          </p:nvPr>
        </p:nvSpPr>
        <p:spPr/>
        <p:txBody>
          <a:bodyPr/>
          <a:lstStyle/>
          <a:p>
            <a:r>
              <a:rPr lang="en-US" dirty="0" smtClean="0"/>
              <a:t>Encrypting a Document</a:t>
            </a:r>
            <a:endParaRPr lang="en-US" dirty="0"/>
          </a:p>
        </p:txBody>
      </p:sp>
      <p:sp>
        <p:nvSpPr>
          <p:cNvPr id="2059" name="Line 11"/>
          <p:cNvSpPr>
            <a:spLocks noChangeShapeType="1"/>
          </p:cNvSpPr>
          <p:nvPr/>
        </p:nvSpPr>
        <p:spPr bwMode="auto">
          <a:xfrm flipH="1">
            <a:off x="3200400" y="1566863"/>
            <a:ext cx="3790950" cy="0"/>
          </a:xfrm>
          <a:prstGeom prst="line">
            <a:avLst/>
          </a:prstGeom>
          <a:noFill/>
          <a:ln w="19050">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en-US" sz="1100">
              <a:solidFill>
                <a:schemeClr val="bg2"/>
              </a:solidFill>
              <a:latin typeface="+mj-lt"/>
            </a:endParaRPr>
          </a:p>
        </p:txBody>
      </p:sp>
      <p:sp>
        <p:nvSpPr>
          <p:cNvPr id="2060" name="Text Box 12"/>
          <p:cNvSpPr txBox="1">
            <a:spLocks noChangeArrowheads="1"/>
          </p:cNvSpPr>
          <p:nvPr/>
        </p:nvSpPr>
        <p:spPr bwMode="auto">
          <a:xfrm>
            <a:off x="1752600" y="1300163"/>
            <a:ext cx="1447800" cy="542925"/>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100" b="0" i="0" u="none" strike="noStrike" cap="none" normalizeH="0" baseline="0" dirty="0" smtClean="0">
                <a:ln>
                  <a:noFill/>
                </a:ln>
                <a:solidFill>
                  <a:schemeClr val="bg2"/>
                </a:solidFill>
                <a:effectLst/>
                <a:latin typeface="+mj-lt"/>
                <a:cs typeface="Arial" pitchFamily="34" charset="0"/>
              </a:rPr>
              <a:t>Content Creator </a:t>
            </a:r>
          </a:p>
        </p:txBody>
      </p:sp>
      <p:sp>
        <p:nvSpPr>
          <p:cNvPr id="2061" name="AutoShape 13"/>
          <p:cNvSpPr>
            <a:spLocks noChangeArrowheads="1"/>
          </p:cNvSpPr>
          <p:nvPr/>
        </p:nvSpPr>
        <p:spPr bwMode="auto">
          <a:xfrm>
            <a:off x="3811587" y="1138238"/>
            <a:ext cx="1504950" cy="857250"/>
          </a:xfrm>
          <a:prstGeom prst="cloudCallout">
            <a:avLst>
              <a:gd name="adj1" fmla="val -26667"/>
              <a:gd name="adj2" fmla="val 30000"/>
            </a:avLst>
          </a:prstGeom>
          <a:solidFill>
            <a:srgbClr val="FFFFFF"/>
          </a:solidFill>
          <a:ln w="9525">
            <a:solidFill>
              <a:srgbClr val="000000"/>
            </a:solidFill>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bg2"/>
              </a:solidFill>
              <a:effectLst/>
              <a:latin typeface="+mj-lt"/>
              <a:cs typeface="Arial" pitchFamily="34" charset="0"/>
            </a:endParaRPr>
          </a:p>
        </p:txBody>
      </p:sp>
      <p:sp>
        <p:nvSpPr>
          <p:cNvPr id="2062" name="Rectangle 14"/>
          <p:cNvSpPr>
            <a:spLocks noChangeArrowheads="1"/>
          </p:cNvSpPr>
          <p:nvPr/>
        </p:nvSpPr>
        <p:spPr bwMode="auto">
          <a:xfrm>
            <a:off x="3744912" y="1452563"/>
            <a:ext cx="1657350" cy="228600"/>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bg2"/>
                </a:solidFill>
                <a:effectLst/>
                <a:latin typeface="+mj-lt"/>
                <a:cs typeface="Arial" pitchFamily="34" charset="0"/>
              </a:rPr>
              <a:t>Share Content </a:t>
            </a:r>
            <a:r>
              <a:rPr kumimoji="0" lang="en-US" sz="1100" b="0" i="0" u="none" strike="noStrike" cap="none" normalizeH="0" baseline="0" dirty="0" smtClean="0">
                <a:ln>
                  <a:noFill/>
                </a:ln>
                <a:solidFill>
                  <a:schemeClr val="bg2"/>
                </a:solidFill>
                <a:effectLst/>
                <a:latin typeface="+mj-lt"/>
                <a:cs typeface="Arial" pitchFamily="34" charset="0"/>
                <a:sym typeface="Symbol" pitchFamily="18" charset="2"/>
              </a:rPr>
              <a:t></a:t>
            </a:r>
            <a:endParaRPr kumimoji="0" lang="en-US" sz="1100" b="0" i="0" u="none" strike="noStrike" cap="none" normalizeH="0" baseline="0" dirty="0" smtClean="0">
              <a:ln>
                <a:noFill/>
              </a:ln>
              <a:solidFill>
                <a:schemeClr val="bg2"/>
              </a:solidFill>
              <a:effectLst/>
              <a:latin typeface="+mj-lt"/>
              <a:cs typeface="Arial" pitchFamily="34" charset="0"/>
            </a:endParaRPr>
          </a:p>
        </p:txBody>
      </p:sp>
      <p:sp>
        <p:nvSpPr>
          <p:cNvPr id="2063" name="Text Box 15"/>
          <p:cNvSpPr txBox="1">
            <a:spLocks noChangeArrowheads="1"/>
          </p:cNvSpPr>
          <p:nvPr/>
        </p:nvSpPr>
        <p:spPr bwMode="auto">
          <a:xfrm>
            <a:off x="5943600" y="1300163"/>
            <a:ext cx="1447800" cy="542925"/>
          </a:xfrm>
          <a:prstGeom prst="rect">
            <a:avLst/>
          </a:prstGeom>
          <a:solidFill>
            <a:srgbClr val="FFFFFF"/>
          </a:solid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sz="1100" b="0" i="0" u="none" strike="noStrike" cap="none" normalizeH="0" baseline="0" smtClean="0">
                <a:ln>
                  <a:noFill/>
                </a:ln>
                <a:solidFill>
                  <a:schemeClr val="bg2"/>
                </a:solidFill>
                <a:effectLst/>
                <a:latin typeface="+mj-lt"/>
                <a:cs typeface="Arial" pitchFamily="34" charset="0"/>
              </a:rPr>
              <a:t>Content Consumer</a:t>
            </a:r>
          </a:p>
        </p:txBody>
      </p:sp>
      <p:sp>
        <p:nvSpPr>
          <p:cNvPr id="2065" name="Text Box 17"/>
          <p:cNvSpPr txBox="1">
            <a:spLocks noChangeArrowheads="1"/>
          </p:cNvSpPr>
          <p:nvPr/>
        </p:nvSpPr>
        <p:spPr bwMode="auto">
          <a:xfrm>
            <a:off x="3581400" y="2971800"/>
            <a:ext cx="1601787" cy="1555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effectLst/>
                <a:latin typeface="+mj-lt"/>
                <a:cs typeface="Arial" pitchFamily="34" charset="0"/>
              </a:rPr>
              <a:t>Share</a:t>
            </a:r>
            <a:r>
              <a:rPr kumimoji="0" lang="en-US" sz="1100" b="1" i="0" u="none" strike="noStrike" cap="none" normalizeH="0" baseline="0" dirty="0" smtClean="0">
                <a:ln>
                  <a:noFill/>
                </a:ln>
                <a:solidFill>
                  <a:schemeClr val="bg2"/>
                </a:solidFill>
                <a:effectLst/>
                <a:latin typeface="+mj-lt"/>
                <a:cs typeface="Arial" pitchFamily="34" charset="0"/>
              </a:rPr>
              <a:t> </a:t>
            </a:r>
            <a:r>
              <a:rPr kumimoji="0" lang="en-US" sz="1100" b="1" i="0" u="none" strike="noStrike" cap="none" normalizeH="0" baseline="0" dirty="0" smtClean="0">
                <a:ln>
                  <a:noFill/>
                </a:ln>
                <a:effectLst/>
                <a:latin typeface="+mj-lt"/>
                <a:cs typeface="Arial" pitchFamily="34" charset="0"/>
              </a:rPr>
              <a:t>Content</a:t>
            </a:r>
          </a:p>
        </p:txBody>
      </p:sp>
      <p:sp>
        <p:nvSpPr>
          <p:cNvPr id="2068" name="Rectangle 20"/>
          <p:cNvSpPr>
            <a:spLocks noChangeArrowheads="1"/>
          </p:cNvSpPr>
          <p:nvPr/>
        </p:nvSpPr>
        <p:spPr bwMode="auto">
          <a:xfrm>
            <a:off x="2362200" y="1989137"/>
            <a:ext cx="157163" cy="18208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1100">
              <a:solidFill>
                <a:schemeClr val="bg2"/>
              </a:solidFill>
              <a:latin typeface="+mj-lt"/>
            </a:endParaRPr>
          </a:p>
        </p:txBody>
      </p:sp>
      <p:sp>
        <p:nvSpPr>
          <p:cNvPr id="2069" name="Rectangle 21"/>
          <p:cNvSpPr>
            <a:spLocks noChangeArrowheads="1"/>
          </p:cNvSpPr>
          <p:nvPr/>
        </p:nvSpPr>
        <p:spPr bwMode="auto">
          <a:xfrm>
            <a:off x="6553200" y="2206625"/>
            <a:ext cx="174625" cy="16795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1100">
              <a:solidFill>
                <a:schemeClr val="bg2"/>
              </a:solidFill>
              <a:latin typeface="+mj-lt"/>
            </a:endParaRPr>
          </a:p>
        </p:txBody>
      </p:sp>
      <p:grpSp>
        <p:nvGrpSpPr>
          <p:cNvPr id="2070" name="Group 22"/>
          <p:cNvGrpSpPr>
            <a:grpSpLocks/>
          </p:cNvGrpSpPr>
          <p:nvPr/>
        </p:nvGrpSpPr>
        <p:grpSpPr bwMode="auto">
          <a:xfrm>
            <a:off x="2500313" y="2551112"/>
            <a:ext cx="304800" cy="257175"/>
            <a:chOff x="5175" y="7275"/>
            <a:chExt cx="480" cy="405"/>
          </a:xfrm>
        </p:grpSpPr>
        <p:sp>
          <p:nvSpPr>
            <p:cNvPr id="2071" name="Line 23"/>
            <p:cNvSpPr>
              <a:spLocks noChangeShapeType="1"/>
            </p:cNvSpPr>
            <p:nvPr/>
          </p:nvSpPr>
          <p:spPr bwMode="auto">
            <a:xfrm>
              <a:off x="5175" y="7680"/>
              <a:ext cx="480" cy="0"/>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sz="1100">
                <a:solidFill>
                  <a:schemeClr val="bg2"/>
                </a:solidFill>
                <a:latin typeface="+mj-lt"/>
              </a:endParaRPr>
            </a:p>
          </p:txBody>
        </p:sp>
        <p:sp>
          <p:nvSpPr>
            <p:cNvPr id="2072" name="Line 24"/>
            <p:cNvSpPr>
              <a:spLocks noChangeShapeType="1"/>
            </p:cNvSpPr>
            <p:nvPr/>
          </p:nvSpPr>
          <p:spPr bwMode="auto">
            <a:xfrm flipH="1">
              <a:off x="5655" y="7290"/>
              <a:ext cx="0" cy="37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100">
                <a:solidFill>
                  <a:schemeClr val="bg2"/>
                </a:solidFill>
                <a:latin typeface="+mj-lt"/>
              </a:endParaRPr>
            </a:p>
          </p:txBody>
        </p:sp>
        <p:sp>
          <p:nvSpPr>
            <p:cNvPr id="2073" name="Line 25"/>
            <p:cNvSpPr>
              <a:spLocks noChangeShapeType="1"/>
            </p:cNvSpPr>
            <p:nvPr/>
          </p:nvSpPr>
          <p:spPr bwMode="auto">
            <a:xfrm>
              <a:off x="5205" y="7275"/>
              <a:ext cx="45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100">
                <a:solidFill>
                  <a:schemeClr val="bg2"/>
                </a:solidFill>
                <a:latin typeface="+mj-lt"/>
              </a:endParaRPr>
            </a:p>
          </p:txBody>
        </p:sp>
      </p:grpSp>
      <p:sp>
        <p:nvSpPr>
          <p:cNvPr id="2074" name="Text Box 26"/>
          <p:cNvSpPr txBox="1">
            <a:spLocks noChangeArrowheads="1"/>
          </p:cNvSpPr>
          <p:nvPr/>
        </p:nvSpPr>
        <p:spPr bwMode="auto">
          <a:xfrm>
            <a:off x="2833688" y="2514600"/>
            <a:ext cx="1052512" cy="30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1" u="none" strike="noStrike" cap="none" normalizeH="0" baseline="0" dirty="0" smtClean="0">
                <a:ln>
                  <a:noFill/>
                </a:ln>
                <a:effectLst/>
                <a:latin typeface="+mj-lt"/>
                <a:cs typeface="Arial" pitchFamily="34" charset="0"/>
              </a:rPr>
              <a:t>encrypt document</a:t>
            </a:r>
            <a:endParaRPr kumimoji="0" lang="en-US" sz="1100" b="1" i="0" u="none" strike="noStrike" cap="none" normalizeH="0" baseline="0" dirty="0" smtClean="0">
              <a:ln>
                <a:noFill/>
              </a:ln>
              <a:effectLst/>
              <a:latin typeface="+mj-lt"/>
              <a:cs typeface="Arial" pitchFamily="34" charset="0"/>
            </a:endParaRPr>
          </a:p>
        </p:txBody>
      </p:sp>
      <p:grpSp>
        <p:nvGrpSpPr>
          <p:cNvPr id="2075" name="Group 27"/>
          <p:cNvGrpSpPr>
            <a:grpSpLocks/>
          </p:cNvGrpSpPr>
          <p:nvPr/>
        </p:nvGrpSpPr>
        <p:grpSpPr bwMode="auto">
          <a:xfrm>
            <a:off x="6718300" y="3543300"/>
            <a:ext cx="304800" cy="257175"/>
            <a:chOff x="5175" y="7275"/>
            <a:chExt cx="480" cy="405"/>
          </a:xfrm>
        </p:grpSpPr>
        <p:sp>
          <p:nvSpPr>
            <p:cNvPr id="2076" name="Line 28"/>
            <p:cNvSpPr>
              <a:spLocks noChangeShapeType="1"/>
            </p:cNvSpPr>
            <p:nvPr/>
          </p:nvSpPr>
          <p:spPr bwMode="auto">
            <a:xfrm>
              <a:off x="5175" y="7680"/>
              <a:ext cx="480" cy="0"/>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sz="1100">
                <a:solidFill>
                  <a:schemeClr val="bg2"/>
                </a:solidFill>
                <a:latin typeface="+mj-lt"/>
              </a:endParaRPr>
            </a:p>
          </p:txBody>
        </p:sp>
        <p:sp>
          <p:nvSpPr>
            <p:cNvPr id="2077" name="Line 29"/>
            <p:cNvSpPr>
              <a:spLocks noChangeShapeType="1"/>
            </p:cNvSpPr>
            <p:nvPr/>
          </p:nvSpPr>
          <p:spPr bwMode="auto">
            <a:xfrm flipH="1">
              <a:off x="5655" y="7290"/>
              <a:ext cx="0" cy="37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100">
                <a:solidFill>
                  <a:schemeClr val="bg2"/>
                </a:solidFill>
                <a:latin typeface="+mj-lt"/>
              </a:endParaRPr>
            </a:p>
          </p:txBody>
        </p:sp>
        <p:sp>
          <p:nvSpPr>
            <p:cNvPr id="2078" name="Line 30"/>
            <p:cNvSpPr>
              <a:spLocks noChangeShapeType="1"/>
            </p:cNvSpPr>
            <p:nvPr/>
          </p:nvSpPr>
          <p:spPr bwMode="auto">
            <a:xfrm>
              <a:off x="5205" y="7275"/>
              <a:ext cx="45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100">
                <a:solidFill>
                  <a:schemeClr val="bg2"/>
                </a:solidFill>
                <a:latin typeface="+mj-lt"/>
              </a:endParaRPr>
            </a:p>
          </p:txBody>
        </p:sp>
      </p:grpSp>
      <p:sp>
        <p:nvSpPr>
          <p:cNvPr id="2079" name="Text Box 31"/>
          <p:cNvSpPr txBox="1">
            <a:spLocks noChangeArrowheads="1"/>
          </p:cNvSpPr>
          <p:nvPr/>
        </p:nvSpPr>
        <p:spPr bwMode="auto">
          <a:xfrm>
            <a:off x="7061200" y="3505200"/>
            <a:ext cx="1016000" cy="30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1" u="none" strike="noStrike" cap="none" normalizeH="0" baseline="0" dirty="0" smtClean="0">
                <a:ln>
                  <a:noFill/>
                </a:ln>
                <a:effectLst/>
                <a:latin typeface="+mj-lt"/>
                <a:cs typeface="Arial" pitchFamily="34" charset="0"/>
              </a:rPr>
              <a:t>decrypt document</a:t>
            </a:r>
            <a:endParaRPr kumimoji="0" lang="en-US" sz="1100" b="1" i="0" u="none" strike="noStrike" cap="none" normalizeH="0" baseline="0" dirty="0" smtClean="0">
              <a:ln>
                <a:noFill/>
              </a:ln>
              <a:effectLst/>
              <a:latin typeface="+mj-lt"/>
              <a:cs typeface="Arial" pitchFamily="34" charset="0"/>
            </a:endParaRPr>
          </a:p>
        </p:txBody>
      </p:sp>
      <p:grpSp>
        <p:nvGrpSpPr>
          <p:cNvPr id="2080" name="Group 32"/>
          <p:cNvGrpSpPr>
            <a:grpSpLocks/>
          </p:cNvGrpSpPr>
          <p:nvPr/>
        </p:nvGrpSpPr>
        <p:grpSpPr bwMode="auto">
          <a:xfrm>
            <a:off x="2509838" y="2154237"/>
            <a:ext cx="304800" cy="257175"/>
            <a:chOff x="5175" y="7275"/>
            <a:chExt cx="480" cy="405"/>
          </a:xfrm>
        </p:grpSpPr>
        <p:sp>
          <p:nvSpPr>
            <p:cNvPr id="2081" name="Line 33"/>
            <p:cNvSpPr>
              <a:spLocks noChangeShapeType="1"/>
            </p:cNvSpPr>
            <p:nvPr/>
          </p:nvSpPr>
          <p:spPr bwMode="auto">
            <a:xfrm>
              <a:off x="5175" y="7680"/>
              <a:ext cx="480" cy="0"/>
            </a:xfrm>
            <a:prstGeom prst="line">
              <a:avLst/>
            </a:prstGeom>
            <a:noFill/>
            <a:ln w="9525">
              <a:solidFill>
                <a:srgbClr val="000000"/>
              </a:solidFill>
              <a:prstDash val="dash"/>
              <a:round/>
              <a:headEnd type="triangle" w="med" len="med"/>
              <a:tailEnd/>
            </a:ln>
          </p:spPr>
          <p:txBody>
            <a:bodyPr vert="horz" wrap="square" lIns="91440" tIns="45720" rIns="91440" bIns="45720" numCol="1" anchor="t" anchorCtr="0" compatLnSpc="1">
              <a:prstTxWarp prst="textNoShape">
                <a:avLst/>
              </a:prstTxWarp>
            </a:bodyPr>
            <a:lstStyle/>
            <a:p>
              <a:endParaRPr lang="en-US" sz="1100">
                <a:solidFill>
                  <a:schemeClr val="bg2"/>
                </a:solidFill>
                <a:latin typeface="+mj-lt"/>
              </a:endParaRPr>
            </a:p>
          </p:txBody>
        </p:sp>
        <p:sp>
          <p:nvSpPr>
            <p:cNvPr id="2082" name="Line 34"/>
            <p:cNvSpPr>
              <a:spLocks noChangeShapeType="1"/>
            </p:cNvSpPr>
            <p:nvPr/>
          </p:nvSpPr>
          <p:spPr bwMode="auto">
            <a:xfrm flipH="1">
              <a:off x="5655" y="7290"/>
              <a:ext cx="0" cy="375"/>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sz="1100">
                <a:solidFill>
                  <a:schemeClr val="bg2"/>
                </a:solidFill>
                <a:latin typeface="+mj-lt"/>
              </a:endParaRPr>
            </a:p>
          </p:txBody>
        </p:sp>
        <p:sp>
          <p:nvSpPr>
            <p:cNvPr id="2083" name="Line 35"/>
            <p:cNvSpPr>
              <a:spLocks noChangeShapeType="1"/>
            </p:cNvSpPr>
            <p:nvPr/>
          </p:nvSpPr>
          <p:spPr bwMode="auto">
            <a:xfrm>
              <a:off x="5205" y="7275"/>
              <a:ext cx="450" cy="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sz="1100">
                <a:solidFill>
                  <a:schemeClr val="bg2"/>
                </a:solidFill>
                <a:latin typeface="+mj-lt"/>
              </a:endParaRPr>
            </a:p>
          </p:txBody>
        </p:sp>
      </p:grpSp>
      <p:sp>
        <p:nvSpPr>
          <p:cNvPr id="2084" name="Text Box 36"/>
          <p:cNvSpPr txBox="1">
            <a:spLocks noChangeArrowheads="1"/>
          </p:cNvSpPr>
          <p:nvPr/>
        </p:nvSpPr>
        <p:spPr bwMode="auto">
          <a:xfrm>
            <a:off x="2843213" y="2057400"/>
            <a:ext cx="1196975" cy="30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1" u="none" strike="noStrike" cap="none" normalizeH="0" baseline="0" dirty="0" smtClean="0">
                <a:ln>
                  <a:noFill/>
                </a:ln>
                <a:effectLst/>
                <a:latin typeface="+mj-lt"/>
                <a:cs typeface="Arial" pitchFamily="34" charset="0"/>
              </a:rPr>
              <a:t>identity / key management</a:t>
            </a:r>
            <a:endParaRPr kumimoji="0" lang="en-US" sz="1100" b="0" i="0" u="none" strike="noStrike" cap="none" normalizeH="0" baseline="0" dirty="0" smtClean="0">
              <a:ln>
                <a:noFill/>
              </a:ln>
              <a:effectLst/>
              <a:latin typeface="+mj-lt"/>
              <a:cs typeface="Arial" pitchFamily="34" charset="0"/>
            </a:endParaRPr>
          </a:p>
        </p:txBody>
      </p:sp>
      <p:grpSp>
        <p:nvGrpSpPr>
          <p:cNvPr id="2085" name="Group 37"/>
          <p:cNvGrpSpPr>
            <a:grpSpLocks/>
          </p:cNvGrpSpPr>
          <p:nvPr/>
        </p:nvGrpSpPr>
        <p:grpSpPr bwMode="auto">
          <a:xfrm>
            <a:off x="6718300" y="3151188"/>
            <a:ext cx="304800" cy="257175"/>
            <a:chOff x="5175" y="7275"/>
            <a:chExt cx="480" cy="405"/>
          </a:xfrm>
        </p:grpSpPr>
        <p:sp>
          <p:nvSpPr>
            <p:cNvPr id="2086" name="Line 38"/>
            <p:cNvSpPr>
              <a:spLocks noChangeShapeType="1"/>
            </p:cNvSpPr>
            <p:nvPr/>
          </p:nvSpPr>
          <p:spPr bwMode="auto">
            <a:xfrm>
              <a:off x="5175" y="7680"/>
              <a:ext cx="480" cy="0"/>
            </a:xfrm>
            <a:prstGeom prst="line">
              <a:avLst/>
            </a:prstGeom>
            <a:noFill/>
            <a:ln w="9525">
              <a:solidFill>
                <a:srgbClr val="000000"/>
              </a:solidFill>
              <a:prstDash val="dash"/>
              <a:round/>
              <a:headEnd type="triangle" w="med" len="med"/>
              <a:tailEnd/>
            </a:ln>
          </p:spPr>
          <p:txBody>
            <a:bodyPr vert="horz" wrap="square" lIns="91440" tIns="45720" rIns="91440" bIns="45720" numCol="1" anchor="t" anchorCtr="0" compatLnSpc="1">
              <a:prstTxWarp prst="textNoShape">
                <a:avLst/>
              </a:prstTxWarp>
            </a:bodyPr>
            <a:lstStyle/>
            <a:p>
              <a:endParaRPr lang="en-US" sz="1100">
                <a:solidFill>
                  <a:schemeClr val="bg2"/>
                </a:solidFill>
                <a:latin typeface="+mj-lt"/>
              </a:endParaRPr>
            </a:p>
          </p:txBody>
        </p:sp>
        <p:sp>
          <p:nvSpPr>
            <p:cNvPr id="2087" name="Line 39"/>
            <p:cNvSpPr>
              <a:spLocks noChangeShapeType="1"/>
            </p:cNvSpPr>
            <p:nvPr/>
          </p:nvSpPr>
          <p:spPr bwMode="auto">
            <a:xfrm flipH="1">
              <a:off x="5655" y="7290"/>
              <a:ext cx="0" cy="375"/>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sz="1100">
                <a:solidFill>
                  <a:schemeClr val="bg2"/>
                </a:solidFill>
                <a:latin typeface="+mj-lt"/>
              </a:endParaRPr>
            </a:p>
          </p:txBody>
        </p:sp>
        <p:sp>
          <p:nvSpPr>
            <p:cNvPr id="2088" name="Line 40"/>
            <p:cNvSpPr>
              <a:spLocks noChangeShapeType="1"/>
            </p:cNvSpPr>
            <p:nvPr/>
          </p:nvSpPr>
          <p:spPr bwMode="auto">
            <a:xfrm>
              <a:off x="5205" y="7275"/>
              <a:ext cx="450" cy="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sz="1100">
                <a:solidFill>
                  <a:schemeClr val="bg2"/>
                </a:solidFill>
                <a:latin typeface="+mj-lt"/>
              </a:endParaRPr>
            </a:p>
          </p:txBody>
        </p:sp>
      </p:grpSp>
      <p:sp>
        <p:nvSpPr>
          <p:cNvPr id="2089" name="Text Box 41"/>
          <p:cNvSpPr txBox="1">
            <a:spLocks noChangeArrowheads="1"/>
          </p:cNvSpPr>
          <p:nvPr/>
        </p:nvSpPr>
        <p:spPr bwMode="auto">
          <a:xfrm>
            <a:off x="7086600" y="3048000"/>
            <a:ext cx="1560512" cy="30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1" u="none" strike="noStrike" cap="none" normalizeH="0" baseline="0" dirty="0" smtClean="0">
                <a:ln>
                  <a:noFill/>
                </a:ln>
                <a:effectLst/>
                <a:latin typeface="+mj-lt"/>
                <a:cs typeface="Arial" pitchFamily="34" charset="0"/>
              </a:rPr>
              <a:t>identity / key management</a:t>
            </a:r>
            <a:endParaRPr kumimoji="0" lang="en-US" sz="1100" b="0" i="0" u="none" strike="noStrike" cap="none" normalizeH="0" baseline="0" dirty="0" smtClean="0">
              <a:ln>
                <a:noFill/>
              </a:ln>
              <a:effectLst/>
              <a:latin typeface="+mj-lt"/>
              <a:cs typeface="Arial" pitchFamily="34" charset="0"/>
            </a:endParaRPr>
          </a:p>
        </p:txBody>
      </p:sp>
      <p:sp>
        <p:nvSpPr>
          <p:cNvPr id="2066" name="Line 18"/>
          <p:cNvSpPr>
            <a:spLocks noChangeShapeType="1"/>
          </p:cNvSpPr>
          <p:nvPr/>
        </p:nvSpPr>
        <p:spPr bwMode="auto">
          <a:xfrm>
            <a:off x="2514600" y="2971800"/>
            <a:ext cx="4038599"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1100">
              <a:solidFill>
                <a:schemeClr val="bg2"/>
              </a:solidFill>
              <a:latin typeface="+mj-lt"/>
            </a:endParaRPr>
          </a:p>
        </p:txBody>
      </p:sp>
      <p:sp>
        <p:nvSpPr>
          <p:cNvPr id="37" name="Rounded Rectangle 36"/>
          <p:cNvSpPr/>
          <p:nvPr/>
        </p:nvSpPr>
        <p:spPr>
          <a:xfrm>
            <a:off x="6990118" y="4300954"/>
            <a:ext cx="16764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ounded Rectangle 37"/>
          <p:cNvSpPr/>
          <p:nvPr/>
        </p:nvSpPr>
        <p:spPr>
          <a:xfrm>
            <a:off x="7066318" y="4681954"/>
            <a:ext cx="15240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ounded Rectangle 38"/>
          <p:cNvSpPr/>
          <p:nvPr/>
        </p:nvSpPr>
        <p:spPr>
          <a:xfrm>
            <a:off x="7142518" y="5139154"/>
            <a:ext cx="1371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a:t>
            </a:r>
            <a:endParaRPr lang="en-US" dirty="0"/>
          </a:p>
        </p:txBody>
      </p:sp>
      <p:sp>
        <p:nvSpPr>
          <p:cNvPr id="40" name="TextBox 39"/>
          <p:cNvSpPr txBox="1"/>
          <p:nvPr/>
        </p:nvSpPr>
        <p:spPr>
          <a:xfrm>
            <a:off x="7523518" y="4300954"/>
            <a:ext cx="562975" cy="338554"/>
          </a:xfrm>
          <a:prstGeom prst="rect">
            <a:avLst/>
          </a:prstGeom>
          <a:noFill/>
        </p:spPr>
        <p:txBody>
          <a:bodyPr wrap="none" rtlCol="0">
            <a:spAutoFit/>
          </a:bodyPr>
          <a:lstStyle/>
          <a:p>
            <a:r>
              <a:rPr lang="en-US" sz="1600" dirty="0" smtClean="0">
                <a:solidFill>
                  <a:schemeClr val="bg1"/>
                </a:solidFill>
              </a:rPr>
              <a:t>CMS</a:t>
            </a:r>
            <a:endParaRPr lang="en-US" dirty="0">
              <a:solidFill>
                <a:schemeClr val="bg1"/>
              </a:solidFill>
            </a:endParaRPr>
          </a:p>
        </p:txBody>
      </p:sp>
      <p:sp>
        <p:nvSpPr>
          <p:cNvPr id="41" name="TextBox 40"/>
          <p:cNvSpPr txBox="1"/>
          <p:nvPr/>
        </p:nvSpPr>
        <p:spPr>
          <a:xfrm>
            <a:off x="7142518" y="4758154"/>
            <a:ext cx="1338828" cy="338554"/>
          </a:xfrm>
          <a:prstGeom prst="rect">
            <a:avLst/>
          </a:prstGeom>
          <a:noFill/>
        </p:spPr>
        <p:txBody>
          <a:bodyPr wrap="none" rtlCol="0">
            <a:spAutoFit/>
          </a:bodyPr>
          <a:lstStyle/>
          <a:p>
            <a:r>
              <a:rPr lang="en-US" sz="1600" dirty="0" smtClean="0">
                <a:solidFill>
                  <a:schemeClr val="bg1"/>
                </a:solidFill>
              </a:rPr>
              <a:t>MIME-header</a:t>
            </a:r>
          </a:p>
        </p:txBody>
      </p:sp>
    </p:spTree>
    <p:extLst>
      <p:ext uri="{BB962C8B-B14F-4D97-AF65-F5344CB8AC3E}">
        <p14:creationId xmlns:p14="http://schemas.microsoft.com/office/powerpoint/2010/main" val="734482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
            <a:ext cx="8686800" cy="863600"/>
          </a:xfrm>
        </p:spPr>
        <p:txBody>
          <a:bodyPr/>
          <a:lstStyle/>
          <a:p>
            <a:r>
              <a:rPr lang="en-US" dirty="0" smtClean="0"/>
              <a:t>Encrypted Document – Metadata </a:t>
            </a:r>
            <a:endParaRPr lang="en-US" dirty="0"/>
          </a:p>
        </p:txBody>
      </p:sp>
      <p:sp>
        <p:nvSpPr>
          <p:cNvPr id="3" name="Content Placeholder 2"/>
          <p:cNvSpPr>
            <a:spLocks noGrp="1"/>
          </p:cNvSpPr>
          <p:nvPr>
            <p:ph idx="1"/>
          </p:nvPr>
        </p:nvSpPr>
        <p:spPr>
          <a:xfrm>
            <a:off x="685800" y="1066800"/>
            <a:ext cx="7772400" cy="5334000"/>
          </a:xfrm>
        </p:spPr>
        <p:txBody>
          <a:bodyPr>
            <a:normAutofit lnSpcReduction="10000"/>
          </a:bodyPr>
          <a:lstStyle/>
          <a:p>
            <a:r>
              <a:rPr lang="en-US" sz="2400" dirty="0" smtClean="0"/>
              <a:t>Document Sharing transports</a:t>
            </a:r>
          </a:p>
          <a:p>
            <a:pPr lvl="1"/>
            <a:r>
              <a:rPr lang="en-US" sz="2000" dirty="0" smtClean="0"/>
              <a:t>XDS Metadata:</a:t>
            </a:r>
          </a:p>
          <a:p>
            <a:pPr marL="457200" lvl="1" indent="0">
              <a:buNone/>
            </a:pPr>
            <a:endParaRPr lang="en-US" sz="2000" dirty="0"/>
          </a:p>
          <a:p>
            <a:pPr marL="457200" lvl="1" indent="0">
              <a:buNone/>
            </a:pPr>
            <a:endParaRPr lang="en-US" sz="2000" dirty="0" smtClean="0"/>
          </a:p>
          <a:p>
            <a:pPr lvl="1"/>
            <a:endParaRPr lang="en-US" sz="2000" dirty="0" smtClean="0"/>
          </a:p>
          <a:p>
            <a:endParaRPr lang="en-US" sz="2400" dirty="0" smtClean="0"/>
          </a:p>
          <a:p>
            <a:endParaRPr lang="en-US" sz="2400" dirty="0" smtClean="0"/>
          </a:p>
          <a:p>
            <a:endParaRPr lang="en-US" sz="2400" dirty="0" smtClean="0"/>
          </a:p>
          <a:p>
            <a:pPr lvl="1">
              <a:buNone/>
            </a:pPr>
            <a:endParaRPr lang="en-US" sz="2000" dirty="0" smtClean="0"/>
          </a:p>
          <a:p>
            <a:pPr lvl="1">
              <a:buNone/>
            </a:pPr>
            <a:r>
              <a:rPr lang="en-US" sz="2000" dirty="0" smtClean="0"/>
              <a:t>	other attributes are not affected by this profile</a:t>
            </a:r>
          </a:p>
          <a:p>
            <a:r>
              <a:rPr lang="en-US" sz="2400" dirty="0" smtClean="0"/>
              <a:t>Other transports</a:t>
            </a:r>
          </a:p>
          <a:p>
            <a:pPr lvl="1"/>
            <a:r>
              <a:rPr lang="en-US" sz="2000" dirty="0" smtClean="0"/>
              <a:t>file extension: “.p7m”</a:t>
            </a:r>
          </a:p>
          <a:p>
            <a:pPr lvl="1"/>
            <a:r>
              <a:rPr lang="en-US" sz="2000" dirty="0" smtClean="0"/>
              <a:t>mime-type: “application/pkcs7-mime”</a:t>
            </a:r>
          </a:p>
          <a:p>
            <a:endParaRPr lang="en-US" sz="2400" dirty="0"/>
          </a:p>
        </p:txBody>
      </p:sp>
      <p:graphicFrame>
        <p:nvGraphicFramePr>
          <p:cNvPr id="8" name="Table 7"/>
          <p:cNvGraphicFramePr>
            <a:graphicFrameLocks noGrp="1"/>
          </p:cNvGraphicFramePr>
          <p:nvPr>
            <p:extLst>
              <p:ext uri="{D42A27DB-BD31-4B8C-83A1-F6EECF244321}">
                <p14:modId xmlns:p14="http://schemas.microsoft.com/office/powerpoint/2010/main" val="1608931326"/>
              </p:ext>
            </p:extLst>
          </p:nvPr>
        </p:nvGraphicFramePr>
        <p:xfrm>
          <a:off x="990600" y="2133600"/>
          <a:ext cx="7620000" cy="2438401"/>
        </p:xfrm>
        <a:graphic>
          <a:graphicData uri="http://schemas.openxmlformats.org/drawingml/2006/table">
            <a:tbl>
              <a:tblPr/>
              <a:tblGrid>
                <a:gridCol w="2133600"/>
                <a:gridCol w="2817369"/>
                <a:gridCol w="2669031"/>
              </a:tblGrid>
              <a:tr h="624389">
                <a:tc>
                  <a:txBody>
                    <a:bodyPr/>
                    <a:lstStyle/>
                    <a:p>
                      <a:pPr marL="45720" marR="45720" algn="l">
                        <a:spcBef>
                          <a:spcPts val="200"/>
                        </a:spcBef>
                        <a:spcAft>
                          <a:spcPts val="200"/>
                        </a:spcAft>
                      </a:pPr>
                      <a:r>
                        <a:rPr lang="en-US" sz="1600" b="0" dirty="0" smtClean="0">
                          <a:solidFill>
                            <a:schemeClr val="bg2"/>
                          </a:solidFill>
                          <a:latin typeface="Arial"/>
                          <a:ea typeface="Arial"/>
                          <a:cs typeface="Times New Roman"/>
                        </a:rPr>
                        <a:t>XDS </a:t>
                      </a:r>
                      <a:r>
                        <a:rPr lang="en-US" sz="1600" b="0" dirty="0">
                          <a:solidFill>
                            <a:schemeClr val="bg2"/>
                          </a:solidFill>
                          <a:latin typeface="Arial"/>
                          <a:ea typeface="Arial"/>
                          <a:cs typeface="Times New Roman"/>
                        </a:rPr>
                        <a:t>Attribute</a:t>
                      </a:r>
                      <a:endParaRPr lang="en-US" sz="1400" b="0" dirty="0">
                        <a:solidFill>
                          <a:schemeClr val="bg2"/>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45720" marR="45720" algn="l">
                        <a:spcBef>
                          <a:spcPts val="200"/>
                        </a:spcBef>
                        <a:spcAft>
                          <a:spcPts val="200"/>
                        </a:spcAft>
                      </a:pPr>
                      <a:r>
                        <a:rPr lang="en-US" sz="1600" b="0" dirty="0">
                          <a:solidFill>
                            <a:schemeClr val="bg2"/>
                          </a:solidFill>
                          <a:latin typeface="Arial"/>
                          <a:ea typeface="Arial"/>
                          <a:cs typeface="Times New Roman"/>
                        </a:rPr>
                        <a:t>Document Encryption Requirement</a:t>
                      </a:r>
                      <a:endParaRPr lang="en-US" sz="1400" b="0" dirty="0">
                        <a:solidFill>
                          <a:schemeClr val="bg2"/>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45720" marR="45720" algn="l">
                        <a:spcBef>
                          <a:spcPts val="200"/>
                        </a:spcBef>
                        <a:spcAft>
                          <a:spcPts val="200"/>
                        </a:spcAft>
                      </a:pPr>
                      <a:r>
                        <a:rPr lang="en-US" sz="1600" b="0" dirty="0">
                          <a:solidFill>
                            <a:schemeClr val="bg2"/>
                          </a:solidFill>
                          <a:latin typeface="Arial"/>
                          <a:ea typeface="Arial"/>
                          <a:cs typeface="Times New Roman"/>
                        </a:rPr>
                        <a:t>Remark</a:t>
                      </a:r>
                      <a:endParaRPr lang="en-US" sz="1400" b="0" dirty="0">
                        <a:solidFill>
                          <a:schemeClr val="bg2"/>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r>
              <a:tr h="518289">
                <a:tc>
                  <a:txBody>
                    <a:bodyPr/>
                    <a:lstStyle/>
                    <a:p>
                      <a:pPr marL="45720" marR="45720">
                        <a:spcBef>
                          <a:spcPts val="200"/>
                        </a:spcBef>
                        <a:spcAft>
                          <a:spcPts val="200"/>
                        </a:spcAft>
                      </a:pPr>
                      <a:r>
                        <a:rPr lang="en-US" sz="1400" b="0">
                          <a:latin typeface="Times New Roman"/>
                          <a:ea typeface="Arial"/>
                          <a:cs typeface="Times New Roman"/>
                        </a:rPr>
                        <a:t>hash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spcBef>
                          <a:spcPts val="200"/>
                        </a:spcBef>
                        <a:spcAft>
                          <a:spcPts val="200"/>
                        </a:spcAft>
                      </a:pPr>
                      <a:r>
                        <a:rPr lang="en-US" sz="1400" b="0" dirty="0">
                          <a:latin typeface="Times New Roman"/>
                          <a:ea typeface="Arial"/>
                          <a:cs typeface="Times New Roman"/>
                        </a:rPr>
                        <a:t>No special requirement for Document Encryption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spcBef>
                          <a:spcPts val="200"/>
                        </a:spcBef>
                        <a:spcAft>
                          <a:spcPts val="200"/>
                        </a:spcAft>
                      </a:pPr>
                      <a:r>
                        <a:rPr lang="en-US" sz="1400" b="0" dirty="0">
                          <a:latin typeface="Times New Roman"/>
                          <a:ea typeface="Arial"/>
                          <a:cs typeface="Times New Roman"/>
                        </a:rPr>
                        <a:t>Hash is calculated over encrypted document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7434">
                <a:tc>
                  <a:txBody>
                    <a:bodyPr/>
                    <a:lstStyle/>
                    <a:p>
                      <a:pPr marL="45720" marR="45720">
                        <a:spcBef>
                          <a:spcPts val="200"/>
                        </a:spcBef>
                        <a:spcAft>
                          <a:spcPts val="200"/>
                        </a:spcAft>
                      </a:pPr>
                      <a:r>
                        <a:rPr lang="en-US" sz="1400" b="0">
                          <a:latin typeface="Times New Roman"/>
                          <a:ea typeface="Arial"/>
                          <a:cs typeface="Times New Roman"/>
                        </a:rPr>
                        <a:t>mimeType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spcBef>
                          <a:spcPts val="200"/>
                        </a:spcBef>
                        <a:spcAft>
                          <a:spcPts val="200"/>
                        </a:spcAft>
                      </a:pPr>
                      <a:r>
                        <a:rPr lang="en-US" sz="1400" b="0" dirty="0">
                          <a:latin typeface="Times New Roman"/>
                          <a:ea typeface="Arial"/>
                          <a:cs typeface="Times New Roman"/>
                        </a:rPr>
                        <a:t>Set to “application/pkcs7-mime”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spcBef>
                          <a:spcPts val="200"/>
                        </a:spcBef>
                        <a:spcAft>
                          <a:spcPts val="200"/>
                        </a:spcAft>
                      </a:pPr>
                      <a:r>
                        <a:rPr lang="en-US" sz="1400" b="0">
                          <a:latin typeface="Times New Roman"/>
                          <a:ea typeface="Arial"/>
                          <a:cs typeface="Times New Roman"/>
                        </a:rPr>
                        <a:t>Identifies document encrypted according to Document Encryption profile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289">
                <a:tc>
                  <a:txBody>
                    <a:bodyPr/>
                    <a:lstStyle/>
                    <a:p>
                      <a:pPr marL="45720" marR="45720">
                        <a:spcBef>
                          <a:spcPts val="200"/>
                        </a:spcBef>
                        <a:spcAft>
                          <a:spcPts val="200"/>
                        </a:spcAft>
                      </a:pPr>
                      <a:r>
                        <a:rPr lang="en-US" sz="1400" b="0">
                          <a:latin typeface="Times New Roman"/>
                          <a:ea typeface="Arial"/>
                          <a:cs typeface="Times New Roman"/>
                        </a:rPr>
                        <a:t>size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spcBef>
                          <a:spcPts val="200"/>
                        </a:spcBef>
                        <a:spcAft>
                          <a:spcPts val="200"/>
                        </a:spcAft>
                      </a:pPr>
                      <a:r>
                        <a:rPr lang="en-US" sz="1400" b="0" dirty="0">
                          <a:latin typeface="Times New Roman"/>
                          <a:ea typeface="Arial"/>
                          <a:cs typeface="Times New Roman"/>
                        </a:rPr>
                        <a:t>No special requirement for Document Encryption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spcBef>
                          <a:spcPts val="200"/>
                        </a:spcBef>
                        <a:spcAft>
                          <a:spcPts val="200"/>
                        </a:spcAft>
                      </a:pPr>
                      <a:r>
                        <a:rPr lang="en-US" sz="1400" b="0" dirty="0">
                          <a:latin typeface="Times New Roman"/>
                          <a:ea typeface="Arial"/>
                          <a:cs typeface="Times New Roman"/>
                        </a:rPr>
                        <a:t>Size of encrypted document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090375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XDM Media Encryption option</a:t>
            </a:r>
            <a:endParaRPr lang="en-US" sz="4000" dirty="0"/>
          </a:p>
        </p:txBody>
      </p:sp>
      <p:sp>
        <p:nvSpPr>
          <p:cNvPr id="4" name="Date Placeholder 3"/>
          <p:cNvSpPr>
            <a:spLocks noGrp="1"/>
          </p:cNvSpPr>
          <p:nvPr>
            <p:ph type="dt" sz="half" idx="10"/>
          </p:nvPr>
        </p:nvSpPr>
        <p:spPr>
          <a:xfrm>
            <a:off x="888123" y="5019503"/>
            <a:ext cx="2133600" cy="365125"/>
          </a:xfrm>
        </p:spPr>
        <p:txBody>
          <a:bodyPr/>
          <a:lstStyle/>
          <a:p>
            <a:fld id="{D013DACC-6A8D-4744-A783-9FCE56A4ADCF}" type="datetime1">
              <a:rPr lang="en-US" smtClean="0"/>
              <a:pPr/>
              <a:t>12/30/2012</a:t>
            </a:fld>
            <a:endParaRPr lang="en-US"/>
          </a:p>
        </p:txBody>
      </p:sp>
      <p:sp>
        <p:nvSpPr>
          <p:cNvPr id="5" name="Slide Number Placeholder 4"/>
          <p:cNvSpPr>
            <a:spLocks noGrp="1"/>
          </p:cNvSpPr>
          <p:nvPr>
            <p:ph type="sldNum" sz="quarter" idx="4294967295"/>
          </p:nvPr>
        </p:nvSpPr>
        <p:spPr>
          <a:xfrm>
            <a:off x="1802523" y="5019503"/>
            <a:ext cx="2133600" cy="365125"/>
          </a:xfrm>
          <a:prstGeom prst="rect">
            <a:avLst/>
          </a:prstGeom>
        </p:spPr>
        <p:txBody>
          <a:bodyPr/>
          <a:lstStyle/>
          <a:p>
            <a:fld id="{73ABFF67-E2F6-4B93-90E1-2E1D855C363D}" type="slidenum">
              <a:rPr lang="en-US" smtClean="0"/>
              <a:pPr/>
              <a:t>22</a:t>
            </a:fld>
            <a:endParaRPr lang="en-US" dirty="0"/>
          </a:p>
        </p:txBody>
      </p:sp>
      <p:sp>
        <p:nvSpPr>
          <p:cNvPr id="6" name="AutoShape 32"/>
          <p:cNvSpPr>
            <a:spLocks noChangeAspect="1" noChangeArrowheads="1" noTextEdit="1"/>
          </p:cNvSpPr>
          <p:nvPr/>
        </p:nvSpPr>
        <p:spPr bwMode="auto">
          <a:xfrm>
            <a:off x="381000" y="2991005"/>
            <a:ext cx="8305800" cy="3151225"/>
          </a:xfrm>
          <a:prstGeom prst="rect">
            <a:avLst/>
          </a:prstGeom>
          <a:solidFill>
            <a:schemeClr val="bg1"/>
          </a:solidFill>
          <a:ln w="28575">
            <a:solidFill>
              <a:schemeClr val="tx1"/>
            </a:solidFill>
          </a:ln>
        </p:spPr>
        <p:txBody>
          <a:bodyPr/>
          <a:lstStyle/>
          <a:p>
            <a:pPr>
              <a:defRPr/>
            </a:pPr>
            <a:endParaRPr lang="en-US"/>
          </a:p>
        </p:txBody>
      </p:sp>
      <p:pic>
        <p:nvPicPr>
          <p:cNvPr id="7" name="Picture 31"/>
          <p:cNvPicPr>
            <a:picLocks noChangeAspect="1" noChangeArrowheads="1"/>
          </p:cNvPicPr>
          <p:nvPr/>
        </p:nvPicPr>
        <p:blipFill>
          <a:blip r:embed="rId3" cstate="print"/>
          <a:srcRect t="53853" r="64960" b="20836"/>
          <a:stretch>
            <a:fillRect/>
          </a:stretch>
        </p:blipFill>
        <p:spPr bwMode="auto">
          <a:xfrm>
            <a:off x="1497135" y="4890582"/>
            <a:ext cx="1791859" cy="348752"/>
          </a:xfrm>
          <a:prstGeom prst="rect">
            <a:avLst/>
          </a:prstGeom>
          <a:solidFill>
            <a:schemeClr val="bg1"/>
          </a:solidFill>
        </p:spPr>
      </p:pic>
      <p:pic>
        <p:nvPicPr>
          <p:cNvPr id="8" name="Picture 30"/>
          <p:cNvPicPr>
            <a:picLocks noChangeAspect="1" noChangeArrowheads="1"/>
          </p:cNvPicPr>
          <p:nvPr/>
        </p:nvPicPr>
        <p:blipFill>
          <a:blip r:embed="rId4" cstate="print"/>
          <a:srcRect r="69807" b="39708"/>
          <a:stretch>
            <a:fillRect/>
          </a:stretch>
        </p:blipFill>
        <p:spPr bwMode="auto">
          <a:xfrm>
            <a:off x="838200" y="3200399"/>
            <a:ext cx="1968720" cy="1463747"/>
          </a:xfrm>
          <a:prstGeom prst="rect">
            <a:avLst/>
          </a:prstGeom>
          <a:solidFill>
            <a:schemeClr val="bg1"/>
          </a:solidFill>
        </p:spPr>
      </p:pic>
      <p:sp>
        <p:nvSpPr>
          <p:cNvPr id="10" name="Rectangle 29"/>
          <p:cNvSpPr>
            <a:spLocks noChangeArrowheads="1"/>
          </p:cNvSpPr>
          <p:nvPr/>
        </p:nvSpPr>
        <p:spPr bwMode="auto">
          <a:xfrm>
            <a:off x="1312188" y="4375036"/>
            <a:ext cx="143510" cy="289110"/>
          </a:xfrm>
          <a:prstGeom prst="rect">
            <a:avLst/>
          </a:prstGeom>
          <a:solidFill>
            <a:schemeClr val="bg1"/>
          </a:solidFill>
          <a:ln w="9525">
            <a:noFill/>
            <a:miter lim="800000"/>
            <a:headEnd/>
            <a:tailEnd/>
          </a:ln>
        </p:spPr>
        <p:txBody>
          <a:bodyPr/>
          <a:lstStyle/>
          <a:p>
            <a:pPr>
              <a:defRPr/>
            </a:pPr>
            <a:endParaRPr lang="en-US"/>
          </a:p>
        </p:txBody>
      </p:sp>
      <p:pic>
        <p:nvPicPr>
          <p:cNvPr id="12" name="Picture 28"/>
          <p:cNvPicPr>
            <a:picLocks noChangeAspect="1" noChangeArrowheads="1"/>
          </p:cNvPicPr>
          <p:nvPr/>
        </p:nvPicPr>
        <p:blipFill>
          <a:blip r:embed="rId3" cstate="print"/>
          <a:srcRect r="64960" b="58253"/>
          <a:stretch>
            <a:fillRect/>
          </a:stretch>
        </p:blipFill>
        <p:spPr bwMode="auto">
          <a:xfrm>
            <a:off x="1494103" y="4360883"/>
            <a:ext cx="1791859" cy="575188"/>
          </a:xfrm>
          <a:prstGeom prst="rect">
            <a:avLst/>
          </a:prstGeom>
          <a:solidFill>
            <a:schemeClr val="bg1"/>
          </a:solidFill>
        </p:spPr>
      </p:pic>
      <p:sp>
        <p:nvSpPr>
          <p:cNvPr id="13" name="Text Box 24"/>
          <p:cNvSpPr txBox="1">
            <a:spLocks noChangeArrowheads="1"/>
          </p:cNvSpPr>
          <p:nvPr/>
        </p:nvSpPr>
        <p:spPr bwMode="auto">
          <a:xfrm>
            <a:off x="3200400" y="3200399"/>
            <a:ext cx="2880320" cy="504056"/>
          </a:xfrm>
          <a:prstGeom prst="rect">
            <a:avLst/>
          </a:prstGeom>
          <a:noFill/>
          <a:ln w="9525">
            <a:noFill/>
            <a:miter lim="800000"/>
            <a:headEnd/>
            <a:tailEnd/>
          </a:ln>
        </p:spPr>
        <p:txBody>
          <a:bodyPr lIns="0" tIns="0" rIns="0" bIns="0"/>
          <a:lstStyle/>
          <a:p>
            <a:pPr eaLnBrk="0" hangingPunct="0">
              <a:defRPr/>
            </a:pPr>
            <a:r>
              <a:rPr lang="en-CA" sz="1400" dirty="0" smtClean="0">
                <a:latin typeface="Arial" pitchFamily="34" charset="0"/>
                <a:ea typeface="Times New Roman" pitchFamily="18" charset="0"/>
              </a:rPr>
              <a:t>IHE XDM Media Encryption option</a:t>
            </a:r>
            <a:r>
              <a:rPr lang="en-CA" sz="1400" dirty="0">
                <a:latin typeface="Arial" pitchFamily="34" charset="0"/>
                <a:ea typeface="Times New Roman" pitchFamily="18" charset="0"/>
              </a:rPr>
              <a:t/>
            </a:r>
            <a:br>
              <a:rPr lang="en-CA" sz="1400" dirty="0">
                <a:latin typeface="Arial" pitchFamily="34" charset="0"/>
                <a:ea typeface="Times New Roman" pitchFamily="18" charset="0"/>
              </a:rPr>
            </a:br>
            <a:endParaRPr lang="en-CA" sz="2400" dirty="0">
              <a:latin typeface="Arial" pitchFamily="34" charset="0"/>
            </a:endParaRPr>
          </a:p>
        </p:txBody>
      </p:sp>
      <p:pic>
        <p:nvPicPr>
          <p:cNvPr id="15" name="Picture 30"/>
          <p:cNvPicPr>
            <a:picLocks noChangeAspect="1" noChangeArrowheads="1"/>
          </p:cNvPicPr>
          <p:nvPr/>
        </p:nvPicPr>
        <p:blipFill>
          <a:blip r:embed="rId4" cstate="print"/>
          <a:srcRect r="69807" b="74890"/>
          <a:stretch>
            <a:fillRect/>
          </a:stretch>
        </p:blipFill>
        <p:spPr bwMode="auto">
          <a:xfrm>
            <a:off x="6400800" y="3352799"/>
            <a:ext cx="1968720" cy="609600"/>
          </a:xfrm>
          <a:prstGeom prst="rect">
            <a:avLst/>
          </a:prstGeom>
          <a:solidFill>
            <a:schemeClr val="bg1"/>
          </a:solidFill>
        </p:spPr>
      </p:pic>
      <p:sp>
        <p:nvSpPr>
          <p:cNvPr id="17" name="Text Box 24"/>
          <p:cNvSpPr txBox="1">
            <a:spLocks noChangeArrowheads="1"/>
          </p:cNvSpPr>
          <p:nvPr/>
        </p:nvSpPr>
        <p:spPr bwMode="auto">
          <a:xfrm>
            <a:off x="7092086" y="4005942"/>
            <a:ext cx="1442314" cy="228600"/>
          </a:xfrm>
          <a:prstGeom prst="rect">
            <a:avLst/>
          </a:prstGeom>
          <a:solidFill>
            <a:schemeClr val="bg1"/>
          </a:solidFill>
          <a:ln w="9525">
            <a:noFill/>
            <a:miter lim="800000"/>
            <a:headEnd/>
            <a:tailEnd/>
          </a:ln>
        </p:spPr>
        <p:txBody>
          <a:bodyPr lIns="0" tIns="0" rIns="0" bIns="0"/>
          <a:lstStyle/>
          <a:p>
            <a:pPr eaLnBrk="0" hangingPunct="0">
              <a:defRPr/>
            </a:pPr>
            <a:r>
              <a:rPr lang="en-CA" sz="1400" b="1" dirty="0" smtClean="0">
                <a:latin typeface="Arial" pitchFamily="34" charset="0"/>
                <a:ea typeface="Times New Roman" pitchFamily="18" charset="0"/>
              </a:rPr>
              <a:t>XDMME001.pk7</a:t>
            </a:r>
            <a:endParaRPr lang="en-CA" sz="2400" b="1" dirty="0">
              <a:latin typeface="Arial" pitchFamily="34" charset="0"/>
            </a:endParaRPr>
          </a:p>
        </p:txBody>
      </p:sp>
      <p:cxnSp>
        <p:nvCxnSpPr>
          <p:cNvPr id="25" name="Straight Arrow Connector 24"/>
          <p:cNvCxnSpPr/>
          <p:nvPr/>
        </p:nvCxnSpPr>
        <p:spPr>
          <a:xfrm>
            <a:off x="3048000" y="3428999"/>
            <a:ext cx="32004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57200" y="1143000"/>
            <a:ext cx="8229600" cy="1828800"/>
          </a:xfrm>
        </p:spPr>
        <p:txBody>
          <a:bodyPr>
            <a:normAutofit lnSpcReduction="10000"/>
          </a:bodyPr>
          <a:lstStyle/>
          <a:p>
            <a:r>
              <a:rPr lang="en-US" sz="2800" u="sng" dirty="0" smtClean="0"/>
              <a:t>XDM Media Encryption option</a:t>
            </a:r>
            <a:r>
              <a:rPr lang="en-US" sz="2800" dirty="0" smtClean="0"/>
              <a:t> encrypts whole XDM Media for recipient on e.g. USB, CD-ROM, DVD</a:t>
            </a:r>
          </a:p>
          <a:p>
            <a:pPr lvl="1"/>
            <a:r>
              <a:rPr lang="en-US" sz="2400" dirty="0" smtClean="0"/>
              <a:t>Similar to XDM Email option using S/MIME</a:t>
            </a:r>
          </a:p>
        </p:txBody>
      </p:sp>
      <p:pic>
        <p:nvPicPr>
          <p:cNvPr id="33" name="Picture 31"/>
          <p:cNvPicPr>
            <a:picLocks noChangeAspect="1" noChangeArrowheads="1"/>
          </p:cNvPicPr>
          <p:nvPr/>
        </p:nvPicPr>
        <p:blipFill>
          <a:blip r:embed="rId3" cstate="print"/>
          <a:srcRect l="1845" t="57306" r="89073" b="23732"/>
          <a:stretch>
            <a:fillRect/>
          </a:stretch>
        </p:blipFill>
        <p:spPr bwMode="auto">
          <a:xfrm>
            <a:off x="6571343" y="3966028"/>
            <a:ext cx="464457" cy="261257"/>
          </a:xfrm>
          <a:prstGeom prst="rect">
            <a:avLst/>
          </a:prstGeom>
          <a:solidFill>
            <a:schemeClr val="bg1"/>
          </a:solidFill>
        </p:spPr>
      </p:pic>
      <p:sp>
        <p:nvSpPr>
          <p:cNvPr id="30" name="Oval 29"/>
          <p:cNvSpPr/>
          <p:nvPr/>
        </p:nvSpPr>
        <p:spPr>
          <a:xfrm>
            <a:off x="6324600" y="3200399"/>
            <a:ext cx="2362200" cy="1143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9267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
            <a:ext cx="9067800" cy="863600"/>
          </a:xfrm>
        </p:spPr>
        <p:txBody>
          <a:bodyPr/>
          <a:lstStyle/>
          <a:p>
            <a:r>
              <a:rPr lang="en-US" sz="4000" dirty="0" smtClean="0"/>
              <a:t>DEN Encryption key management</a:t>
            </a:r>
            <a:endParaRPr lang="en-US" sz="4000" dirty="0"/>
          </a:p>
        </p:txBody>
      </p:sp>
      <p:sp>
        <p:nvSpPr>
          <p:cNvPr id="3" name="Content Placeholder 2"/>
          <p:cNvSpPr>
            <a:spLocks noGrp="1"/>
          </p:cNvSpPr>
          <p:nvPr>
            <p:ph idx="1"/>
          </p:nvPr>
        </p:nvSpPr>
        <p:spPr/>
        <p:txBody>
          <a:bodyPr>
            <a:normAutofit/>
          </a:bodyPr>
          <a:lstStyle/>
          <a:p>
            <a:r>
              <a:rPr lang="en-US" dirty="0" smtClean="0"/>
              <a:t>Supported technical key management</a:t>
            </a:r>
          </a:p>
          <a:p>
            <a:pPr lvl="1"/>
            <a:r>
              <a:rPr lang="en-US" dirty="0" smtClean="0"/>
              <a:t>digital certificate</a:t>
            </a:r>
          </a:p>
          <a:p>
            <a:pPr lvl="1"/>
            <a:r>
              <a:rPr lang="en-US" dirty="0" smtClean="0"/>
              <a:t>shared symmetric key</a:t>
            </a:r>
          </a:p>
          <a:p>
            <a:pPr lvl="1"/>
            <a:r>
              <a:rPr lang="en-US" dirty="0" smtClean="0"/>
              <a:t>Password</a:t>
            </a:r>
          </a:p>
          <a:p>
            <a:r>
              <a:rPr lang="en-US" dirty="0" smtClean="0"/>
              <a:t>Note that PWP and HPD profiles include support for Digital Certificate distribution</a:t>
            </a:r>
          </a:p>
          <a:p>
            <a:r>
              <a:rPr lang="en-US" dirty="0" smtClean="0"/>
              <a:t>Trust is a management concern that must be carefully considered</a:t>
            </a:r>
          </a:p>
        </p:txBody>
      </p:sp>
      <p:sp>
        <p:nvSpPr>
          <p:cNvPr id="4" name="Date Placeholder 3"/>
          <p:cNvSpPr>
            <a:spLocks noGrp="1"/>
          </p:cNvSpPr>
          <p:nvPr>
            <p:ph type="dt" sz="half" idx="10"/>
          </p:nvPr>
        </p:nvSpPr>
        <p:spPr/>
        <p:txBody>
          <a:bodyPr/>
          <a:lstStyle/>
          <a:p>
            <a:fld id="{D013DACC-6A8D-4744-A783-9FCE56A4ADCF}" type="datetime1">
              <a:rPr lang="en-US" smtClean="0"/>
              <a:pPr/>
              <a:t>12/30/2012</a:t>
            </a:fld>
            <a:endParaRPr lang="en-US"/>
          </a:p>
        </p:txBody>
      </p:sp>
      <p:sp>
        <p:nvSpPr>
          <p:cNvPr id="5" name="Slide Number Placeholder 4"/>
          <p:cNvSpPr>
            <a:spLocks noGrp="1"/>
          </p:cNvSpPr>
          <p:nvPr>
            <p:ph type="sldNum" sz="quarter" idx="4294967295"/>
          </p:nvPr>
        </p:nvSpPr>
        <p:spPr>
          <a:xfrm>
            <a:off x="3048000" y="6356350"/>
            <a:ext cx="2133600" cy="365125"/>
          </a:xfrm>
          <a:prstGeom prst="rect">
            <a:avLst/>
          </a:prstGeom>
        </p:spPr>
        <p:txBody>
          <a:bodyPr/>
          <a:lstStyle/>
          <a:p>
            <a:fld id="{73ABFF67-E2F6-4B93-90E1-2E1D855C363D}" type="slidenum">
              <a:rPr lang="en-US" smtClean="0"/>
              <a:pPr/>
              <a:t>23</a:t>
            </a:fld>
            <a:endParaRPr lang="en-US" dirty="0"/>
          </a:p>
        </p:txBody>
      </p:sp>
    </p:spTree>
    <p:extLst>
      <p:ext uri="{BB962C8B-B14F-4D97-AF65-F5344CB8AC3E}">
        <p14:creationId xmlns:p14="http://schemas.microsoft.com/office/powerpoint/2010/main" val="26893196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Grp="1" noChangeArrowheads="1"/>
          </p:cNvSpPr>
          <p:nvPr>
            <p:ph idx="1"/>
          </p:nvPr>
        </p:nvSpPr>
        <p:spPr>
          <a:xfrm>
            <a:off x="685800" y="1371600"/>
            <a:ext cx="7772400" cy="4953000"/>
          </a:xfrm>
        </p:spPr>
        <p:txBody>
          <a:bodyPr/>
          <a:lstStyle/>
          <a:p>
            <a:pPr eaLnBrk="1" hangingPunct="1">
              <a:defRPr/>
            </a:pPr>
            <a:r>
              <a:rPr lang="en-US" sz="2400" dirty="0" smtClean="0"/>
              <a:t>Key Properties</a:t>
            </a:r>
          </a:p>
          <a:p>
            <a:pPr lvl="1" eaLnBrk="1" hangingPunct="1">
              <a:defRPr/>
            </a:pPr>
            <a:r>
              <a:rPr lang="en-US" sz="2000" dirty="0" smtClean="0"/>
              <a:t>Encryption at Document or Media (XDM)</a:t>
            </a:r>
          </a:p>
          <a:p>
            <a:pPr lvl="1" eaLnBrk="1" hangingPunct="1">
              <a:defRPr/>
            </a:pPr>
            <a:r>
              <a:rPr lang="en-US" sz="2000" dirty="0" smtClean="0"/>
              <a:t>Flexible Key Management (PKI, Shared-Key, Password)</a:t>
            </a:r>
          </a:p>
          <a:p>
            <a:pPr lvl="1" eaLnBrk="1" hangingPunct="1">
              <a:defRPr/>
            </a:pPr>
            <a:r>
              <a:rPr lang="en-US" sz="2000" dirty="0" smtClean="0"/>
              <a:t>Complementary with other (ATNA, XDM, and Document)</a:t>
            </a:r>
          </a:p>
          <a:p>
            <a:pPr eaLnBrk="1" hangingPunct="1">
              <a:defRPr/>
            </a:pPr>
            <a:r>
              <a:rPr lang="en-US" sz="2400" dirty="0" smtClean="0"/>
              <a:t>Standards</a:t>
            </a:r>
          </a:p>
          <a:p>
            <a:pPr lvl="1"/>
            <a:r>
              <a:rPr lang="en-US" sz="2000" dirty="0"/>
              <a:t>Cryptographic Message Syntax (CMS) [RFC5652]</a:t>
            </a:r>
          </a:p>
          <a:p>
            <a:pPr lvl="1"/>
            <a:r>
              <a:rPr lang="en-US" sz="2000" dirty="0"/>
              <a:t>MIME [RFC2045</a:t>
            </a:r>
            <a:r>
              <a:rPr lang="en-US" sz="2000" dirty="0" smtClean="0"/>
              <a:t>]</a:t>
            </a:r>
          </a:p>
          <a:p>
            <a:pPr lvl="1">
              <a:tabLst>
                <a:tab pos="2511425" algn="l"/>
              </a:tabLst>
            </a:pPr>
            <a:r>
              <a:rPr lang="en-US" sz="2000" dirty="0"/>
              <a:t>bulk encryption: AES 128, 196, 256 in CBC mode</a:t>
            </a:r>
          </a:p>
          <a:p>
            <a:pPr lvl="1">
              <a:tabLst>
                <a:tab pos="2511425" algn="l"/>
              </a:tabLst>
            </a:pPr>
            <a:r>
              <a:rPr lang="en-US" sz="2000" dirty="0"/>
              <a:t>digest: 	SHA256</a:t>
            </a:r>
          </a:p>
          <a:p>
            <a:pPr lvl="1">
              <a:tabLst>
                <a:tab pos="2511425" algn="l"/>
              </a:tabLst>
            </a:pPr>
            <a:r>
              <a:rPr lang="en-US" sz="2000" dirty="0"/>
              <a:t>signature: 	RSA</a:t>
            </a:r>
          </a:p>
          <a:p>
            <a:pPr lvl="1">
              <a:tabLst>
                <a:tab pos="2511425" algn="l"/>
              </a:tabLst>
            </a:pPr>
            <a:r>
              <a:rPr lang="en-US" sz="2000" dirty="0"/>
              <a:t>key encryption: </a:t>
            </a:r>
            <a:r>
              <a:rPr lang="en-US" sz="2000" dirty="0" smtClean="0"/>
              <a:t>RSA </a:t>
            </a:r>
            <a:r>
              <a:rPr lang="en-US" sz="2000" dirty="0"/>
              <a:t>(certificate), </a:t>
            </a:r>
            <a:br>
              <a:rPr lang="en-US" sz="2000" dirty="0"/>
            </a:br>
            <a:r>
              <a:rPr lang="en-US" sz="2000" dirty="0"/>
              <a:t>	AES (shared key), </a:t>
            </a:r>
            <a:br>
              <a:rPr lang="en-US" sz="2000" dirty="0"/>
            </a:br>
            <a:r>
              <a:rPr lang="en-US" sz="2000" dirty="0"/>
              <a:t>	AES + PBKDF2 (password)</a:t>
            </a:r>
          </a:p>
          <a:p>
            <a:pPr lvl="1"/>
            <a:endParaRPr lang="en-US" sz="2000" dirty="0" smtClean="0"/>
          </a:p>
          <a:p>
            <a:pPr eaLnBrk="1" hangingPunct="1">
              <a:buFont typeface="Wingdings" pitchFamily="2" charset="2"/>
              <a:buNone/>
              <a:defRPr/>
            </a:pPr>
            <a:endParaRPr lang="en-US" sz="2400" dirty="0" smtClean="0"/>
          </a:p>
        </p:txBody>
      </p:sp>
      <p:sp>
        <p:nvSpPr>
          <p:cNvPr id="156674" name="Rectangle 2"/>
          <p:cNvSpPr>
            <a:spLocks noGrp="1" noChangeArrowheads="1"/>
          </p:cNvSpPr>
          <p:nvPr>
            <p:ph type="title"/>
          </p:nvPr>
        </p:nvSpPr>
        <p:spPr/>
        <p:txBody>
          <a:bodyPr/>
          <a:lstStyle/>
          <a:p>
            <a:pPr eaLnBrk="1" hangingPunct="1">
              <a:defRPr/>
            </a:pPr>
            <a:r>
              <a:rPr lang="en-US" sz="2800" dirty="0" smtClean="0"/>
              <a:t>Standards and Profiles Used</a:t>
            </a:r>
          </a:p>
        </p:txBody>
      </p:sp>
      <p:sp>
        <p:nvSpPr>
          <p:cNvPr id="2" name="Date Placeholder 1"/>
          <p:cNvSpPr>
            <a:spLocks noGrp="1"/>
          </p:cNvSpPr>
          <p:nvPr>
            <p:ph type="dt" sz="quarter" idx="10"/>
          </p:nvPr>
        </p:nvSpPr>
        <p:spPr/>
        <p:txBody>
          <a:bodyPr/>
          <a:lstStyle/>
          <a:p>
            <a:fld id="{13D7A78D-CFAA-4F7E-B8CF-0D285D3C7B60}"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24</a:t>
            </a:fld>
            <a:endParaRPr lang="en-US"/>
          </a:p>
        </p:txBody>
      </p:sp>
    </p:spTree>
    <p:extLst>
      <p:ext uri="{BB962C8B-B14F-4D97-AF65-F5344CB8AC3E}">
        <p14:creationId xmlns:p14="http://schemas.microsoft.com/office/powerpoint/2010/main" val="1951762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3" name="Rectangle 3"/>
          <p:cNvSpPr>
            <a:spLocks noGrp="1" noChangeArrowheads="1"/>
          </p:cNvSpPr>
          <p:nvPr>
            <p:ph idx="1"/>
          </p:nvPr>
        </p:nvSpPr>
        <p:spPr/>
        <p:txBody>
          <a:bodyPr/>
          <a:lstStyle/>
          <a:p>
            <a:pPr>
              <a:spcBef>
                <a:spcPct val="10000"/>
              </a:spcBef>
            </a:pPr>
            <a:r>
              <a:rPr lang="en-US" sz="2400" dirty="0" smtClean="0"/>
              <a:t>Status: Trial Implementation</a:t>
            </a:r>
          </a:p>
          <a:p>
            <a:pPr>
              <a:spcBef>
                <a:spcPct val="10000"/>
              </a:spcBef>
            </a:pPr>
            <a:r>
              <a:rPr lang="en-US" sz="2400" dirty="0" smtClean="0"/>
              <a:t>IHE ITI Technical Framework</a:t>
            </a:r>
          </a:p>
          <a:p>
            <a:pPr lvl="1">
              <a:spcBef>
                <a:spcPct val="10000"/>
              </a:spcBef>
            </a:pPr>
            <a:r>
              <a:rPr lang="en-US" dirty="0" err="1"/>
              <a:t>Vol</a:t>
            </a:r>
            <a:r>
              <a:rPr lang="en-US" dirty="0"/>
              <a:t> 1: Section </a:t>
            </a:r>
            <a:r>
              <a:rPr lang="en-US" dirty="0" smtClean="0"/>
              <a:t>32 – Document Encryption</a:t>
            </a:r>
          </a:p>
          <a:p>
            <a:pPr lvl="1">
              <a:spcBef>
                <a:spcPct val="10000"/>
              </a:spcBef>
            </a:pPr>
            <a:r>
              <a:rPr lang="en-US" dirty="0" err="1" smtClean="0"/>
              <a:t>Vol</a:t>
            </a:r>
            <a:r>
              <a:rPr lang="en-US" dirty="0" smtClean="0"/>
              <a:t> 3: Section 5.3 – Encrypted Document Content</a:t>
            </a:r>
          </a:p>
          <a:p>
            <a:pPr lvl="1">
              <a:spcBef>
                <a:spcPct val="10000"/>
              </a:spcBef>
            </a:pPr>
            <a:r>
              <a:rPr lang="en-US" dirty="0" smtClean="0"/>
              <a:t>Options added to other transactions</a:t>
            </a:r>
            <a:endParaRPr lang="en-US" dirty="0"/>
          </a:p>
          <a:p>
            <a:pPr lvl="2">
              <a:spcBef>
                <a:spcPct val="10000"/>
              </a:spcBef>
            </a:pPr>
            <a:r>
              <a:rPr lang="en-US" dirty="0" err="1" smtClean="0"/>
              <a:t>Vol</a:t>
            </a:r>
            <a:r>
              <a:rPr lang="en-US" dirty="0" smtClean="0"/>
              <a:t> 1: Section 16.2 - Add Encrypted XDM option</a:t>
            </a:r>
          </a:p>
          <a:p>
            <a:pPr lvl="2">
              <a:spcBef>
                <a:spcPct val="10000"/>
              </a:spcBef>
            </a:pPr>
            <a:r>
              <a:rPr lang="en-US" dirty="0" err="1" smtClean="0"/>
              <a:t>Vol</a:t>
            </a:r>
            <a:r>
              <a:rPr lang="en-US" dirty="0" smtClean="0"/>
              <a:t> 2b:  Section 3.32 – Add encrypted XDM</a:t>
            </a:r>
          </a:p>
        </p:txBody>
      </p:sp>
      <p:sp>
        <p:nvSpPr>
          <p:cNvPr id="148482" name="Rectangle 2"/>
          <p:cNvSpPr>
            <a:spLocks noGrp="1" noChangeArrowheads="1"/>
          </p:cNvSpPr>
          <p:nvPr>
            <p:ph type="title"/>
          </p:nvPr>
        </p:nvSpPr>
        <p:spPr/>
        <p:txBody>
          <a:bodyPr/>
          <a:lstStyle/>
          <a:p>
            <a:r>
              <a:rPr lang="en-US" sz="3600" dirty="0" smtClean="0"/>
              <a:t>DEN: References</a:t>
            </a:r>
            <a:endParaRPr lang="en-US" sz="3600" dirty="0"/>
          </a:p>
        </p:txBody>
      </p:sp>
      <p:sp>
        <p:nvSpPr>
          <p:cNvPr id="2" name="Date Placeholder 1"/>
          <p:cNvSpPr>
            <a:spLocks noGrp="1"/>
          </p:cNvSpPr>
          <p:nvPr>
            <p:ph type="dt" sz="quarter" idx="10"/>
          </p:nvPr>
        </p:nvSpPr>
        <p:spPr/>
        <p:txBody>
          <a:bodyPr/>
          <a:lstStyle/>
          <a:p>
            <a:fld id="{07D2B0C3-4BB9-4BE8-88DA-F86FB6812F4E}"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25</a:t>
            </a:fld>
            <a:endParaRPr lang="en-US"/>
          </a:p>
        </p:txBody>
      </p:sp>
    </p:spTree>
    <p:extLst>
      <p:ext uri="{BB962C8B-B14F-4D97-AF65-F5344CB8AC3E}">
        <p14:creationId xmlns:p14="http://schemas.microsoft.com/office/powerpoint/2010/main" val="17505870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fld id="{C04B553A-0E7D-4935-AB44-B38966757ABD}" type="datetime4">
              <a:rPr lang="en-US" smtClean="0"/>
              <a:t>December 30, 2012</a:t>
            </a:fld>
            <a:endParaRPr lang="en-US"/>
          </a:p>
        </p:txBody>
      </p:sp>
      <p:sp>
        <p:nvSpPr>
          <p:cNvPr id="4" name="Slide Number Placeholder 3"/>
          <p:cNvSpPr>
            <a:spLocks noGrp="1"/>
          </p:cNvSpPr>
          <p:nvPr>
            <p:ph type="sldNum" sz="quarter" idx="11"/>
          </p:nvPr>
        </p:nvSpPr>
        <p:spPr/>
        <p:txBody>
          <a:bodyPr/>
          <a:lstStyle/>
          <a:p>
            <a:fld id="{7F854B47-F7CE-46EA-8C82-7BC8B313431D}" type="slidenum">
              <a:rPr lang="en-US" smtClean="0"/>
              <a:pPr/>
              <a:t>26</a:t>
            </a:fld>
            <a:endParaRPr lang="en-US"/>
          </a:p>
        </p:txBody>
      </p:sp>
      <p:sp>
        <p:nvSpPr>
          <p:cNvPr id="5" name="Title 4"/>
          <p:cNvSpPr>
            <a:spLocks noGrp="1"/>
          </p:cNvSpPr>
          <p:nvPr>
            <p:ph type="title"/>
          </p:nvPr>
        </p:nvSpPr>
        <p:spPr/>
        <p:txBody>
          <a:bodyPr/>
          <a:lstStyle/>
          <a:p>
            <a:r>
              <a:rPr lang="en-US" dirty="0" smtClean="0"/>
              <a:t>Encryption </a:t>
            </a:r>
            <a:r>
              <a:rPr lang="en-US" dirty="0" err="1" smtClean="0"/>
              <a:t>need</a:t>
            </a:r>
            <a:r>
              <a:rPr lang="en-US" dirty="0" err="1" smtClean="0">
                <a:sym typeface="Wingdings" pitchFamily="2" charset="2"/>
              </a:rPr>
              <a:t></a:t>
            </a:r>
            <a:r>
              <a:rPr lang="en-US" dirty="0" err="1" smtClean="0"/>
              <a:t>IHE</a:t>
            </a:r>
            <a:r>
              <a:rPr lang="en-US" dirty="0" smtClean="0"/>
              <a:t> Profiles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61733570"/>
              </p:ext>
            </p:extLst>
          </p:nvPr>
        </p:nvGraphicFramePr>
        <p:xfrm>
          <a:off x="1" y="990600"/>
          <a:ext cx="9143999" cy="5418901"/>
        </p:xfrm>
        <a:graphic>
          <a:graphicData uri="http://schemas.openxmlformats.org/drawingml/2006/table">
            <a:tbl>
              <a:tblPr/>
              <a:tblGrid>
                <a:gridCol w="375341"/>
                <a:gridCol w="4501458"/>
                <a:gridCol w="533400"/>
                <a:gridCol w="685800"/>
                <a:gridCol w="609600"/>
                <a:gridCol w="838200"/>
                <a:gridCol w="838200"/>
                <a:gridCol w="762000"/>
              </a:tblGrid>
              <a:tr h="499773">
                <a:tc gridSpan="2">
                  <a:txBody>
                    <a:bodyPr/>
                    <a:lstStyle/>
                    <a:p>
                      <a:pPr marL="45720" marR="45720" algn="ctr">
                        <a:spcBef>
                          <a:spcPts val="200"/>
                        </a:spcBef>
                        <a:spcAft>
                          <a:spcPts val="200"/>
                        </a:spcAft>
                      </a:pPr>
                      <a:r>
                        <a:rPr lang="en-US" sz="2000" kern="1200" dirty="0">
                          <a:solidFill>
                            <a:schemeClr val="tx1"/>
                          </a:solidFill>
                          <a:effectLst/>
                          <a:latin typeface="Times New Roman"/>
                          <a:ea typeface="Times New Roman"/>
                          <a:cs typeface="+mn-cs"/>
                        </a:rPr>
                        <a:t>Use case</a:t>
                      </a: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marL="45720" marR="45720" algn="ctr">
                        <a:spcBef>
                          <a:spcPts val="200"/>
                        </a:spcBef>
                        <a:spcAft>
                          <a:spcPts val="200"/>
                        </a:spcAft>
                      </a:pPr>
                      <a:r>
                        <a:rPr lang="en-US" sz="1200" kern="1200" dirty="0" smtClean="0">
                          <a:solidFill>
                            <a:schemeClr val="tx1"/>
                          </a:solidFill>
                          <a:effectLst/>
                          <a:latin typeface="Times New Roman"/>
                          <a:ea typeface="Times New Roman"/>
                          <a:cs typeface="+mn-cs"/>
                        </a:rPr>
                        <a:t>Doc </a:t>
                      </a:r>
                      <a:r>
                        <a:rPr lang="en-US" sz="1200" kern="1200" dirty="0" err="1" smtClean="0">
                          <a:solidFill>
                            <a:schemeClr val="tx1"/>
                          </a:solidFill>
                          <a:effectLst/>
                          <a:latin typeface="Times New Roman"/>
                          <a:ea typeface="Times New Roman"/>
                          <a:cs typeface="+mn-cs"/>
                        </a:rPr>
                        <a:t>Enc</a:t>
                      </a:r>
                      <a:endParaRPr lang="en-US" sz="1200" kern="1200" dirty="0">
                        <a:solidFill>
                          <a:schemeClr val="tx1"/>
                        </a:solidFill>
                        <a:effectLst/>
                        <a:latin typeface="Times New Roman"/>
                        <a:ea typeface="Times New Roman"/>
                        <a:cs typeface="+mn-cs"/>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 marR="45720" algn="ctr">
                        <a:spcBef>
                          <a:spcPts val="200"/>
                        </a:spcBef>
                        <a:spcAft>
                          <a:spcPts val="200"/>
                        </a:spcAft>
                      </a:pPr>
                      <a:r>
                        <a:rPr lang="en-US" sz="1200" kern="1200" dirty="0">
                          <a:solidFill>
                            <a:schemeClr val="tx1"/>
                          </a:solidFill>
                          <a:effectLst/>
                          <a:latin typeface="Times New Roman"/>
                          <a:ea typeface="Times New Roman"/>
                          <a:cs typeface="+mn-cs"/>
                        </a:rPr>
                        <a:t>XDM Media </a:t>
                      </a:r>
                      <a:r>
                        <a:rPr lang="en-US" sz="1200" kern="1200" dirty="0" err="1" smtClean="0">
                          <a:solidFill>
                            <a:schemeClr val="tx1"/>
                          </a:solidFill>
                          <a:effectLst/>
                          <a:latin typeface="Times New Roman"/>
                          <a:ea typeface="Times New Roman"/>
                          <a:cs typeface="+mn-cs"/>
                        </a:rPr>
                        <a:t>Enc</a:t>
                      </a:r>
                      <a:r>
                        <a:rPr lang="en-US" sz="1200" kern="1200" dirty="0" smtClean="0">
                          <a:solidFill>
                            <a:schemeClr val="tx1"/>
                          </a:solidFill>
                          <a:effectLst/>
                          <a:latin typeface="Times New Roman"/>
                          <a:ea typeface="Times New Roman"/>
                          <a:cs typeface="+mn-cs"/>
                        </a:rPr>
                        <a:t> </a:t>
                      </a:r>
                      <a:r>
                        <a:rPr lang="en-US" sz="1200" kern="1200" dirty="0">
                          <a:solidFill>
                            <a:schemeClr val="tx1"/>
                          </a:solidFill>
                          <a:effectLst/>
                          <a:latin typeface="Times New Roman"/>
                          <a:ea typeface="Times New Roman"/>
                          <a:cs typeface="+mn-cs"/>
                        </a:rPr>
                        <a:t>option</a:t>
                      </a: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 marR="45720" algn="ctr">
                        <a:spcBef>
                          <a:spcPts val="200"/>
                        </a:spcBef>
                        <a:spcAft>
                          <a:spcPts val="200"/>
                        </a:spcAft>
                      </a:pPr>
                      <a:r>
                        <a:rPr lang="en-US" sz="1200" kern="1200" dirty="0">
                          <a:solidFill>
                            <a:schemeClr val="tx1"/>
                          </a:solidFill>
                          <a:effectLst/>
                          <a:latin typeface="Times New Roman"/>
                          <a:ea typeface="Times New Roman"/>
                          <a:cs typeface="+mn-cs"/>
                        </a:rPr>
                        <a:t>ATNA (TLS)</a:t>
                      </a: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 marR="45720" algn="ctr">
                        <a:spcBef>
                          <a:spcPts val="200"/>
                        </a:spcBef>
                        <a:spcAft>
                          <a:spcPts val="200"/>
                        </a:spcAft>
                      </a:pPr>
                      <a:r>
                        <a:rPr lang="en-US" sz="1200" kern="1200" dirty="0">
                          <a:solidFill>
                            <a:schemeClr val="tx1"/>
                          </a:solidFill>
                          <a:effectLst/>
                          <a:latin typeface="Times New Roman"/>
                          <a:ea typeface="Times New Roman"/>
                          <a:cs typeface="+mn-cs"/>
                        </a:rPr>
                        <a:t>ATNA (WS-Security)</a:t>
                      </a: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 marR="45720" algn="ctr">
                        <a:spcBef>
                          <a:spcPts val="200"/>
                        </a:spcBef>
                        <a:spcAft>
                          <a:spcPts val="200"/>
                        </a:spcAft>
                      </a:pPr>
                      <a:r>
                        <a:rPr lang="en-US" sz="1200" kern="1200" dirty="0">
                          <a:solidFill>
                            <a:schemeClr val="tx1"/>
                          </a:solidFill>
                          <a:effectLst/>
                          <a:latin typeface="Times New Roman"/>
                          <a:ea typeface="Times New Roman"/>
                          <a:cs typeface="+mn-cs"/>
                        </a:rPr>
                        <a:t>XDM </a:t>
                      </a:r>
                      <a:br>
                        <a:rPr lang="en-US" sz="1200" kern="1200" dirty="0">
                          <a:solidFill>
                            <a:schemeClr val="tx1"/>
                          </a:solidFill>
                          <a:effectLst/>
                          <a:latin typeface="Times New Roman"/>
                          <a:ea typeface="Times New Roman"/>
                          <a:cs typeface="+mn-cs"/>
                        </a:rPr>
                      </a:br>
                      <a:r>
                        <a:rPr lang="en-US" sz="1200" kern="1200" dirty="0">
                          <a:solidFill>
                            <a:schemeClr val="tx1"/>
                          </a:solidFill>
                          <a:effectLst/>
                          <a:latin typeface="Times New Roman"/>
                          <a:ea typeface="Times New Roman"/>
                          <a:cs typeface="+mn-cs"/>
                        </a:rPr>
                        <a:t>Email option</a:t>
                      </a:r>
                      <a:br>
                        <a:rPr lang="en-US" sz="1200" kern="1200" dirty="0">
                          <a:solidFill>
                            <a:schemeClr val="tx1"/>
                          </a:solidFill>
                          <a:effectLst/>
                          <a:latin typeface="Times New Roman"/>
                          <a:ea typeface="Times New Roman"/>
                          <a:cs typeface="+mn-cs"/>
                        </a:rPr>
                      </a:br>
                      <a:r>
                        <a:rPr lang="en-US" sz="1200" kern="1200" dirty="0" smtClean="0">
                          <a:solidFill>
                            <a:schemeClr val="tx1"/>
                          </a:solidFill>
                          <a:effectLst/>
                          <a:latin typeface="Times New Roman"/>
                          <a:ea typeface="Times New Roman"/>
                          <a:cs typeface="+mn-cs"/>
                        </a:rPr>
                        <a:t>(s/mime)</a:t>
                      </a:r>
                      <a:endParaRPr lang="en-US" sz="1200" kern="1200" dirty="0">
                        <a:solidFill>
                          <a:schemeClr val="tx1"/>
                        </a:solidFill>
                        <a:effectLst/>
                        <a:latin typeface="Times New Roman"/>
                        <a:ea typeface="Times New Roman"/>
                        <a:cs typeface="+mn-cs"/>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5720" marR="45720" algn="ctr">
                        <a:spcBef>
                          <a:spcPts val="200"/>
                        </a:spcBef>
                        <a:spcAft>
                          <a:spcPts val="200"/>
                        </a:spcAft>
                      </a:pPr>
                      <a:r>
                        <a:rPr lang="en-US" sz="1200" kern="1200" dirty="0">
                          <a:solidFill>
                            <a:schemeClr val="tx1"/>
                          </a:solidFill>
                          <a:effectLst/>
                          <a:latin typeface="Times New Roman"/>
                          <a:ea typeface="Times New Roman"/>
                          <a:cs typeface="+mn-cs"/>
                        </a:rPr>
                        <a:t>PDI privacy option</a:t>
                      </a:r>
                      <a:br>
                        <a:rPr lang="en-US" sz="1200" kern="1200" dirty="0">
                          <a:solidFill>
                            <a:schemeClr val="tx1"/>
                          </a:solidFill>
                          <a:effectLst/>
                          <a:latin typeface="Times New Roman"/>
                          <a:ea typeface="Times New Roman"/>
                          <a:cs typeface="+mn-cs"/>
                        </a:rPr>
                      </a:br>
                      <a:r>
                        <a:rPr lang="en-US" sz="1200" kern="1200" dirty="0">
                          <a:solidFill>
                            <a:schemeClr val="tx1"/>
                          </a:solidFill>
                          <a:effectLst/>
                          <a:latin typeface="Times New Roman"/>
                          <a:ea typeface="Times New Roman"/>
                          <a:cs typeface="+mn-cs"/>
                        </a:rPr>
                        <a:t>(CMS)</a:t>
                      </a: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74830">
                <a:tc>
                  <a:txBody>
                    <a:bodyPr/>
                    <a:lstStyle/>
                    <a:p>
                      <a:pPr marL="45720" marR="45720">
                        <a:spcBef>
                          <a:spcPts val="200"/>
                        </a:spcBef>
                        <a:spcAft>
                          <a:spcPts val="200"/>
                        </a:spcAft>
                      </a:pPr>
                      <a:r>
                        <a:rPr lang="en-US" sz="1200">
                          <a:effectLst/>
                          <a:latin typeface="Times New Roman"/>
                          <a:ea typeface="Times New Roman"/>
                        </a:rPr>
                        <a:t>1</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spcBef>
                          <a:spcPts val="200"/>
                        </a:spcBef>
                        <a:spcAft>
                          <a:spcPts val="200"/>
                        </a:spcAft>
                      </a:pPr>
                      <a:r>
                        <a:rPr lang="en-US" sz="1600" dirty="0">
                          <a:effectLst/>
                          <a:latin typeface="Times New Roman"/>
                          <a:ea typeface="Times New Roman"/>
                        </a:rPr>
                        <a:t>Point-to-point network exchange between machines </a:t>
                      </a:r>
                      <a:endParaRPr lang="en-US" sz="1600" dirty="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dirty="0">
                          <a:effectLst/>
                          <a:latin typeface="Times New Roman"/>
                          <a:ea typeface="Times New Roman"/>
                        </a:rPr>
                        <a:t>(x)</a:t>
                      </a:r>
                      <a:endParaRPr lang="en-US" sz="1200" dirty="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dirty="0">
                          <a:effectLst/>
                          <a:latin typeface="Times New Roman"/>
                          <a:ea typeface="Times New Roman"/>
                        </a:rPr>
                        <a:t> </a:t>
                      </a:r>
                      <a:endParaRPr lang="en-US" sz="1200" dirty="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9773">
                <a:tc>
                  <a:txBody>
                    <a:bodyPr/>
                    <a:lstStyle/>
                    <a:p>
                      <a:pPr marL="45720" marR="45720">
                        <a:spcBef>
                          <a:spcPts val="200"/>
                        </a:spcBef>
                        <a:spcAft>
                          <a:spcPts val="200"/>
                        </a:spcAft>
                      </a:pPr>
                      <a:r>
                        <a:rPr lang="en-US" sz="1200">
                          <a:effectLst/>
                          <a:latin typeface="Times New Roman"/>
                          <a:ea typeface="Times New Roman"/>
                        </a:rPr>
                        <a:t>2</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spcBef>
                          <a:spcPts val="200"/>
                        </a:spcBef>
                        <a:spcAft>
                          <a:spcPts val="200"/>
                        </a:spcAft>
                      </a:pPr>
                      <a:r>
                        <a:rPr lang="en-US" sz="1600">
                          <a:effectLst/>
                          <a:latin typeface="Times New Roman"/>
                          <a:ea typeface="Times New Roman"/>
                        </a:rPr>
                        <a:t>Network exchange between machines in different trust domains</a:t>
                      </a:r>
                      <a:endParaRPr lang="en-US" sz="16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797">
                <a:tc>
                  <a:txBody>
                    <a:bodyPr/>
                    <a:lstStyle/>
                    <a:p>
                      <a:pPr marL="45720" marR="45720">
                        <a:spcBef>
                          <a:spcPts val="200"/>
                        </a:spcBef>
                        <a:spcAft>
                          <a:spcPts val="200"/>
                        </a:spcAft>
                      </a:pPr>
                      <a:r>
                        <a:rPr lang="en-US" sz="1200">
                          <a:effectLst/>
                          <a:latin typeface="Times New Roman"/>
                          <a:ea typeface="Times New Roman"/>
                        </a:rPr>
                        <a:t>3</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spcBef>
                          <a:spcPts val="200"/>
                        </a:spcBef>
                        <a:spcAft>
                          <a:spcPts val="200"/>
                        </a:spcAft>
                      </a:pPr>
                      <a:r>
                        <a:rPr lang="en-US" sz="1600" dirty="0">
                          <a:effectLst/>
                          <a:latin typeface="Times New Roman"/>
                          <a:ea typeface="Times New Roman"/>
                        </a:rPr>
                        <a:t>Online exchange of documents where partially trusted intermediaries are necessary</a:t>
                      </a:r>
                      <a:endParaRPr lang="en-US" sz="1600" dirty="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dirty="0">
                          <a:effectLst/>
                          <a:latin typeface="Times New Roman"/>
                          <a:ea typeface="Times New Roman"/>
                        </a:rPr>
                        <a:t>X</a:t>
                      </a:r>
                      <a:endParaRPr lang="en-US" sz="1200" dirty="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marL="45720" marR="45720">
                        <a:spcBef>
                          <a:spcPts val="200"/>
                        </a:spcBef>
                        <a:spcAft>
                          <a:spcPts val="200"/>
                        </a:spcAft>
                      </a:pPr>
                      <a:r>
                        <a:rPr lang="en-US" sz="1200">
                          <a:effectLst/>
                          <a:latin typeface="Times New Roman"/>
                          <a:ea typeface="Times New Roman"/>
                        </a:rPr>
                        <a:t>4</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spcBef>
                          <a:spcPts val="200"/>
                        </a:spcBef>
                        <a:spcAft>
                          <a:spcPts val="200"/>
                        </a:spcAft>
                      </a:pPr>
                      <a:r>
                        <a:rPr lang="en-US" sz="1600" dirty="0">
                          <a:effectLst/>
                          <a:latin typeface="Times New Roman"/>
                          <a:ea typeface="Times New Roman"/>
                        </a:rPr>
                        <a:t>Exchange of medical documents using person-to-person Email</a:t>
                      </a:r>
                      <a:endParaRPr lang="en-US" sz="1600" dirty="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marL="45720" marR="45720">
                        <a:spcBef>
                          <a:spcPts val="200"/>
                        </a:spcBef>
                        <a:spcAft>
                          <a:spcPts val="200"/>
                        </a:spcAft>
                      </a:pPr>
                      <a:r>
                        <a:rPr lang="en-US" sz="1200">
                          <a:effectLst/>
                          <a:latin typeface="Times New Roman"/>
                          <a:ea typeface="Times New Roman"/>
                        </a:rPr>
                        <a:t>5</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spcBef>
                          <a:spcPts val="200"/>
                        </a:spcBef>
                        <a:spcAft>
                          <a:spcPts val="200"/>
                        </a:spcAft>
                      </a:pPr>
                      <a:r>
                        <a:rPr lang="en-US" sz="1600">
                          <a:effectLst/>
                          <a:latin typeface="Times New Roman"/>
                          <a:ea typeface="Times New Roman"/>
                        </a:rPr>
                        <a:t>Media data (DICOM) exchange between healthcare enterprises using physical media</a:t>
                      </a:r>
                      <a:endParaRPr lang="en-US" sz="16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887">
                <a:tc>
                  <a:txBody>
                    <a:bodyPr/>
                    <a:lstStyle/>
                    <a:p>
                      <a:pPr marL="45720" marR="45720">
                        <a:spcBef>
                          <a:spcPts val="200"/>
                        </a:spcBef>
                        <a:spcAft>
                          <a:spcPts val="200"/>
                        </a:spcAft>
                      </a:pPr>
                      <a:r>
                        <a:rPr lang="en-US" sz="1200">
                          <a:effectLst/>
                          <a:latin typeface="Times New Roman"/>
                          <a:ea typeface="Times New Roman"/>
                        </a:rPr>
                        <a:t>6</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spcBef>
                          <a:spcPts val="200"/>
                        </a:spcBef>
                        <a:spcAft>
                          <a:spcPts val="200"/>
                        </a:spcAft>
                      </a:pPr>
                      <a:r>
                        <a:rPr lang="en-US" sz="1600">
                          <a:effectLst/>
                          <a:latin typeface="Times New Roman"/>
                          <a:ea typeface="Times New Roman"/>
                        </a:rPr>
                        <a:t>Exchange health records using media</a:t>
                      </a:r>
                      <a:endParaRPr lang="en-US" sz="16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887">
                <a:tc>
                  <a:txBody>
                    <a:bodyPr/>
                    <a:lstStyle/>
                    <a:p>
                      <a:pPr marL="45720" marR="45720">
                        <a:spcBef>
                          <a:spcPts val="200"/>
                        </a:spcBef>
                        <a:spcAft>
                          <a:spcPts val="200"/>
                        </a:spcAft>
                      </a:pPr>
                      <a:r>
                        <a:rPr lang="en-US" sz="1200">
                          <a:effectLst/>
                          <a:latin typeface="Times New Roman"/>
                          <a:ea typeface="Times New Roman"/>
                        </a:rPr>
                        <a:t>7</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spcBef>
                          <a:spcPts val="200"/>
                        </a:spcBef>
                        <a:spcAft>
                          <a:spcPts val="200"/>
                        </a:spcAft>
                      </a:pPr>
                      <a:r>
                        <a:rPr lang="en-US" sz="1600">
                          <a:effectLst/>
                          <a:latin typeface="Times New Roman"/>
                          <a:ea typeface="Times New Roman"/>
                        </a:rPr>
                        <a:t>Media to media transfer</a:t>
                      </a:r>
                      <a:endParaRPr lang="en-US" sz="16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943">
                <a:tc>
                  <a:txBody>
                    <a:bodyPr/>
                    <a:lstStyle/>
                    <a:p>
                      <a:pPr marL="45720" marR="45720">
                        <a:spcBef>
                          <a:spcPts val="200"/>
                        </a:spcBef>
                        <a:spcAft>
                          <a:spcPts val="200"/>
                        </a:spcAft>
                      </a:pPr>
                      <a:r>
                        <a:rPr lang="en-US" sz="1200">
                          <a:effectLst/>
                          <a:latin typeface="Times New Roman"/>
                          <a:ea typeface="Times New Roman"/>
                        </a:rPr>
                        <a:t>8</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spcBef>
                          <a:spcPts val="200"/>
                        </a:spcBef>
                        <a:spcAft>
                          <a:spcPts val="200"/>
                        </a:spcAft>
                      </a:pPr>
                      <a:r>
                        <a:rPr lang="en-US" sz="1600">
                          <a:effectLst/>
                          <a:latin typeface="Times New Roman"/>
                          <a:ea typeface="Times New Roman"/>
                        </a:rPr>
                        <a:t>File clerk import</a:t>
                      </a:r>
                      <a:endParaRPr lang="en-US" sz="16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887">
                <a:tc>
                  <a:txBody>
                    <a:bodyPr/>
                    <a:lstStyle/>
                    <a:p>
                      <a:pPr marL="45720" marR="45720">
                        <a:spcBef>
                          <a:spcPts val="200"/>
                        </a:spcBef>
                        <a:spcAft>
                          <a:spcPts val="200"/>
                        </a:spcAft>
                      </a:pPr>
                      <a:r>
                        <a:rPr lang="en-US" sz="1200">
                          <a:effectLst/>
                          <a:latin typeface="Times New Roman"/>
                          <a:ea typeface="Times New Roman"/>
                        </a:rPr>
                        <a:t>9</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spcBef>
                          <a:spcPts val="200"/>
                        </a:spcBef>
                        <a:spcAft>
                          <a:spcPts val="200"/>
                        </a:spcAft>
                      </a:pPr>
                      <a:r>
                        <a:rPr lang="en-US" sz="1600">
                          <a:effectLst/>
                          <a:latin typeface="Times New Roman"/>
                          <a:ea typeface="Times New Roman"/>
                        </a:rPr>
                        <a:t>Unanticipated work-flows</a:t>
                      </a:r>
                      <a:endParaRPr lang="en-US" sz="16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781">
                <a:tc>
                  <a:txBody>
                    <a:bodyPr/>
                    <a:lstStyle/>
                    <a:p>
                      <a:pPr marL="45720" marR="45720">
                        <a:spcBef>
                          <a:spcPts val="200"/>
                        </a:spcBef>
                        <a:spcAft>
                          <a:spcPts val="200"/>
                        </a:spcAft>
                      </a:pPr>
                      <a:r>
                        <a:rPr lang="en-US" sz="1200">
                          <a:effectLst/>
                          <a:latin typeface="Times New Roman"/>
                          <a:ea typeface="Times New Roman"/>
                        </a:rPr>
                        <a:t>10</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spcBef>
                          <a:spcPts val="200"/>
                        </a:spcBef>
                        <a:spcAft>
                          <a:spcPts val="200"/>
                        </a:spcAft>
                      </a:pPr>
                      <a:r>
                        <a:rPr lang="en-US" sz="1600">
                          <a:effectLst/>
                          <a:latin typeface="Times New Roman"/>
                          <a:ea typeface="Times New Roman"/>
                        </a:rPr>
                        <a:t>Clinical trial</a:t>
                      </a:r>
                      <a:endParaRPr lang="en-US" sz="16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9887">
                <a:tc>
                  <a:txBody>
                    <a:bodyPr/>
                    <a:lstStyle/>
                    <a:p>
                      <a:pPr marL="45720" marR="45720">
                        <a:spcBef>
                          <a:spcPts val="200"/>
                        </a:spcBef>
                        <a:spcAft>
                          <a:spcPts val="200"/>
                        </a:spcAft>
                      </a:pPr>
                      <a:r>
                        <a:rPr lang="en-US" sz="1200">
                          <a:effectLst/>
                          <a:latin typeface="Times New Roman"/>
                          <a:ea typeface="Times New Roman"/>
                        </a:rPr>
                        <a:t>11</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spcBef>
                          <a:spcPts val="200"/>
                        </a:spcBef>
                        <a:spcAft>
                          <a:spcPts val="200"/>
                        </a:spcAft>
                      </a:pPr>
                      <a:r>
                        <a:rPr lang="en-US" sz="1600">
                          <a:effectLst/>
                          <a:latin typeface="Times New Roman"/>
                          <a:ea typeface="Times New Roman"/>
                        </a:rPr>
                        <a:t>Multiple recipients of secure document</a:t>
                      </a:r>
                      <a:endParaRPr lang="en-US" sz="16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591">
                <a:tc>
                  <a:txBody>
                    <a:bodyPr/>
                    <a:lstStyle/>
                    <a:p>
                      <a:pPr marL="45720" marR="45720">
                        <a:spcBef>
                          <a:spcPts val="200"/>
                        </a:spcBef>
                        <a:spcAft>
                          <a:spcPts val="200"/>
                        </a:spcAft>
                      </a:pPr>
                      <a:r>
                        <a:rPr lang="en-US" sz="1200">
                          <a:effectLst/>
                          <a:latin typeface="Times New Roman"/>
                          <a:ea typeface="Times New Roman"/>
                        </a:rPr>
                        <a:t>12</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spcBef>
                          <a:spcPts val="200"/>
                        </a:spcBef>
                        <a:spcAft>
                          <a:spcPts val="200"/>
                        </a:spcAft>
                      </a:pPr>
                      <a:r>
                        <a:rPr lang="en-US" sz="1600">
                          <a:effectLst/>
                          <a:latin typeface="Times New Roman"/>
                          <a:ea typeface="Times New Roman"/>
                        </a:rPr>
                        <a:t>Sharing with receivers only partially known a priori, a group or a role</a:t>
                      </a:r>
                      <a:endParaRPr lang="en-US" sz="16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830">
                <a:tc>
                  <a:txBody>
                    <a:bodyPr/>
                    <a:lstStyle/>
                    <a:p>
                      <a:pPr marL="45720" marR="45720">
                        <a:spcBef>
                          <a:spcPts val="200"/>
                        </a:spcBef>
                        <a:spcAft>
                          <a:spcPts val="200"/>
                        </a:spcAft>
                      </a:pPr>
                      <a:r>
                        <a:rPr lang="en-US" sz="1200">
                          <a:effectLst/>
                          <a:latin typeface="Times New Roman"/>
                          <a:ea typeface="Times New Roman"/>
                        </a:rPr>
                        <a:t>13</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spcBef>
                          <a:spcPts val="200"/>
                        </a:spcBef>
                        <a:spcAft>
                          <a:spcPts val="200"/>
                        </a:spcAft>
                      </a:pPr>
                      <a:r>
                        <a:rPr lang="en-US" sz="1600" dirty="0">
                          <a:effectLst/>
                          <a:latin typeface="Times New Roman"/>
                          <a:ea typeface="Times New Roman"/>
                        </a:rPr>
                        <a:t>Partial encrypted XDM submission set</a:t>
                      </a:r>
                      <a:endParaRPr lang="en-US" sz="1600" dirty="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X</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a:effectLst/>
                          <a:latin typeface="Times New Roman"/>
                          <a:ea typeface="Times New Roman"/>
                        </a:rPr>
                        <a:t> </a:t>
                      </a:r>
                      <a:endParaRPr lang="en-US" sz="120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5720" algn="ctr">
                        <a:spcBef>
                          <a:spcPts val="200"/>
                        </a:spcBef>
                        <a:spcAft>
                          <a:spcPts val="200"/>
                        </a:spcAft>
                      </a:pPr>
                      <a:r>
                        <a:rPr lang="en-US" sz="1200" dirty="0">
                          <a:effectLst/>
                          <a:latin typeface="Times New Roman"/>
                          <a:ea typeface="Times New Roman"/>
                        </a:rPr>
                        <a:t> </a:t>
                      </a:r>
                      <a:endParaRPr lang="en-US" sz="1200" dirty="0">
                        <a:effectLst/>
                        <a:latin typeface="Times New Roman"/>
                        <a:ea typeface="Arial"/>
                      </a:endParaRPr>
                    </a:p>
                  </a:txBody>
                  <a:tcPr marL="47847" marR="478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10983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smtClean="0"/>
              <a:t>ATNA + EUA + XUA + BPPC</a:t>
            </a:r>
            <a:endParaRPr lang="en-US" sz="2400" dirty="0"/>
          </a:p>
        </p:txBody>
      </p:sp>
      <p:sp>
        <p:nvSpPr>
          <p:cNvPr id="5" name="Text Placeholder 4"/>
          <p:cNvSpPr>
            <a:spLocks noGrp="1"/>
          </p:cNvSpPr>
          <p:nvPr>
            <p:ph type="body" idx="1"/>
          </p:nvPr>
        </p:nvSpPr>
        <p:spPr/>
        <p:txBody>
          <a:bodyPr/>
          <a:lstStyle/>
          <a:p>
            <a:r>
              <a:rPr lang="en-US" sz="2800" dirty="0" smtClean="0"/>
              <a:t>Access Controls leveraging the Security Profiles</a:t>
            </a:r>
            <a:endParaRPr lang="en-US" sz="2800" dirty="0"/>
          </a:p>
        </p:txBody>
      </p:sp>
      <p:sp>
        <p:nvSpPr>
          <p:cNvPr id="2" name="Date Placeholder 1"/>
          <p:cNvSpPr>
            <a:spLocks noGrp="1"/>
          </p:cNvSpPr>
          <p:nvPr>
            <p:ph type="dt" sz="quarter" idx="10"/>
          </p:nvPr>
        </p:nvSpPr>
        <p:spPr/>
        <p:txBody>
          <a:bodyPr/>
          <a:lstStyle/>
          <a:p>
            <a:fld id="{B89D901D-B3F2-47EA-8FC5-795F1028380E}" type="datetime4">
              <a:rPr lang="en-US" smtClean="0"/>
              <a:t>December 30, 2012</a:t>
            </a:fld>
            <a:endParaRPr lang="en-US" dirty="0"/>
          </a:p>
        </p:txBody>
      </p:sp>
      <p:sp>
        <p:nvSpPr>
          <p:cNvPr id="3" name="Slide Number Placeholder 2"/>
          <p:cNvSpPr>
            <a:spLocks noGrp="1"/>
          </p:cNvSpPr>
          <p:nvPr>
            <p:ph type="sldNum" sz="quarter" idx="11"/>
          </p:nvPr>
        </p:nvSpPr>
        <p:spPr/>
        <p:txBody>
          <a:bodyPr/>
          <a:lstStyle/>
          <a:p>
            <a:fld id="{9856AF86-4A80-4BC9-B214-6C3ABD17D2CA}" type="slidenum">
              <a:rPr lang="en-US" smtClean="0"/>
              <a:pPr/>
              <a:t>27</a:t>
            </a:fld>
            <a:endParaRPr lang="en-US"/>
          </a:p>
        </p:txBody>
      </p:sp>
    </p:spTree>
    <p:extLst>
      <p:ext uri="{BB962C8B-B14F-4D97-AF65-F5344CB8AC3E}">
        <p14:creationId xmlns:p14="http://schemas.microsoft.com/office/powerpoint/2010/main" val="37861905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8100"/>
            <a:ext cx="7772400" cy="863600"/>
          </a:xfrm>
        </p:spPr>
        <p:txBody>
          <a:bodyPr/>
          <a:lstStyle/>
          <a:p>
            <a:r>
              <a:rPr lang="en-US" dirty="0" smtClean="0"/>
              <a:t>Access Control  Whitepaper</a:t>
            </a:r>
            <a:endParaRPr lang="en-US" dirty="0"/>
          </a:p>
        </p:txBody>
      </p:sp>
      <p:sp>
        <p:nvSpPr>
          <p:cNvPr id="5" name="Content Placeholder 4"/>
          <p:cNvSpPr>
            <a:spLocks noGrp="1"/>
          </p:cNvSpPr>
          <p:nvPr>
            <p:ph idx="1"/>
          </p:nvPr>
        </p:nvSpPr>
        <p:spPr/>
        <p:txBody>
          <a:bodyPr/>
          <a:lstStyle/>
          <a:p>
            <a:r>
              <a:rPr lang="en-US" sz="2400" dirty="0" smtClean="0"/>
              <a:t>White  Paper published in 2009</a:t>
            </a:r>
          </a:p>
          <a:p>
            <a:r>
              <a:rPr lang="en-US" sz="2400" dirty="0" smtClean="0"/>
              <a:t>Examines Access Control domain</a:t>
            </a:r>
          </a:p>
          <a:p>
            <a:r>
              <a:rPr lang="en-US" sz="2400" dirty="0" smtClean="0"/>
              <a:t>Identifies components for Federated Access Control</a:t>
            </a:r>
          </a:p>
          <a:p>
            <a:pPr lvl="1"/>
            <a:r>
              <a:rPr lang="en-US" sz="2000" dirty="0" smtClean="0"/>
              <a:t>User Identity and Roles</a:t>
            </a:r>
          </a:p>
          <a:p>
            <a:pPr lvl="1"/>
            <a:r>
              <a:rPr lang="en-US" sz="2000" dirty="0" smtClean="0"/>
              <a:t>Patient Identity  </a:t>
            </a:r>
          </a:p>
          <a:p>
            <a:pPr lvl="1"/>
            <a:r>
              <a:rPr lang="en-US" sz="2000" dirty="0" smtClean="0"/>
              <a:t>Patient Consent Policies (</a:t>
            </a:r>
            <a:r>
              <a:rPr lang="en-US" sz="2000" dirty="0" err="1" smtClean="0"/>
              <a:t>e.g</a:t>
            </a:r>
            <a:r>
              <a:rPr lang="en-US" sz="2000" dirty="0" smtClean="0"/>
              <a:t> Opt-In, Opt-Out)</a:t>
            </a:r>
          </a:p>
          <a:p>
            <a:pPr lvl="1"/>
            <a:r>
              <a:rPr lang="en-US" sz="2000" dirty="0" smtClean="0"/>
              <a:t>Resource Domain (</a:t>
            </a:r>
            <a:r>
              <a:rPr lang="en-US" sz="2000" dirty="0" err="1" smtClean="0"/>
              <a:t>e.g</a:t>
            </a:r>
            <a:r>
              <a:rPr lang="en-US" sz="2000" dirty="0" smtClean="0"/>
              <a:t> XDS Registry)</a:t>
            </a:r>
          </a:p>
          <a:p>
            <a:pPr lvl="1"/>
            <a:r>
              <a:rPr lang="en-US" sz="2000" dirty="0" smtClean="0"/>
              <a:t>Context at Requesting (e.g. Purpose Of Use, Break-Glass)</a:t>
            </a:r>
          </a:p>
          <a:p>
            <a:r>
              <a:rPr lang="en-US" sz="2400" dirty="0" smtClean="0"/>
              <a:t>Includes explicit recommendations</a:t>
            </a:r>
          </a:p>
          <a:p>
            <a:r>
              <a:rPr lang="en-US" sz="2400" dirty="0" smtClean="0"/>
              <a:t>Shows how IHE profiles can be used</a:t>
            </a:r>
          </a:p>
        </p:txBody>
      </p:sp>
      <p:sp>
        <p:nvSpPr>
          <p:cNvPr id="2" name="Date Placeholder 1"/>
          <p:cNvSpPr>
            <a:spLocks noGrp="1"/>
          </p:cNvSpPr>
          <p:nvPr>
            <p:ph type="dt" sz="quarter" idx="10"/>
          </p:nvPr>
        </p:nvSpPr>
        <p:spPr/>
        <p:txBody>
          <a:bodyPr/>
          <a:lstStyle/>
          <a:p>
            <a:fld id="{5068F3B1-8FA4-4329-975C-6A468BDA1BB9}"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28</a:t>
            </a:fld>
            <a:endParaRPr lang="en-US"/>
          </a:p>
        </p:txBody>
      </p:sp>
    </p:spTree>
    <p:extLst>
      <p:ext uri="{BB962C8B-B14F-4D97-AF65-F5344CB8AC3E}">
        <p14:creationId xmlns:p14="http://schemas.microsoft.com/office/powerpoint/2010/main" val="7823657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Access Control model mapped to IHE Security and Privacy Profiles</a:t>
            </a:r>
            <a:endParaRPr lang="en-US" sz="4000" dirty="0"/>
          </a:p>
        </p:txBody>
      </p:sp>
      <p:pic>
        <p:nvPicPr>
          <p:cNvPr id="12290" name="Picture 2" descr="WPAC_Core_Domain_Model_with_Profi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12" y="1178700"/>
            <a:ext cx="8929502" cy="4770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360208" y="5445360"/>
            <a:ext cx="1170156" cy="270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rgbClr val="0000FF"/>
                </a:solidFill>
              </a:rPr>
              <a:t>XDS …</a:t>
            </a:r>
            <a:endParaRPr lang="en-US" sz="1400" b="1" dirty="0">
              <a:solidFill>
                <a:srgbClr val="0000FF"/>
              </a:solidFill>
            </a:endParaRPr>
          </a:p>
        </p:txBody>
      </p:sp>
      <p:sp>
        <p:nvSpPr>
          <p:cNvPr id="2" name="Date Placeholder 1"/>
          <p:cNvSpPr>
            <a:spLocks noGrp="1"/>
          </p:cNvSpPr>
          <p:nvPr>
            <p:ph type="dt" sz="quarter" idx="10"/>
          </p:nvPr>
        </p:nvSpPr>
        <p:spPr/>
        <p:txBody>
          <a:bodyPr/>
          <a:lstStyle/>
          <a:p>
            <a:fld id="{E17BEAE6-86CA-49C3-A4ED-981D5A56336D}"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0FCCEEC4-63EA-42F5-B578-96C217FA7F94}" type="slidenum">
              <a:rPr lang="en-US" smtClean="0"/>
              <a:pPr/>
              <a:t>29</a:t>
            </a:fld>
            <a:endParaRPr lang="en-US"/>
          </a:p>
        </p:txBody>
      </p:sp>
    </p:spTree>
    <p:extLst>
      <p:ext uri="{BB962C8B-B14F-4D97-AF65-F5344CB8AC3E}">
        <p14:creationId xmlns:p14="http://schemas.microsoft.com/office/powerpoint/2010/main" val="1701685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DSG</a:t>
            </a:r>
            <a:endParaRPr lang="en-US" dirty="0"/>
          </a:p>
        </p:txBody>
      </p:sp>
      <p:sp>
        <p:nvSpPr>
          <p:cNvPr id="4" name="Text Placeholder 3"/>
          <p:cNvSpPr>
            <a:spLocks noGrp="1"/>
          </p:cNvSpPr>
          <p:nvPr>
            <p:ph type="body" idx="1"/>
          </p:nvPr>
        </p:nvSpPr>
        <p:spPr/>
        <p:txBody>
          <a:bodyPr/>
          <a:lstStyle/>
          <a:p>
            <a:r>
              <a:rPr lang="en-US" dirty="0" smtClean="0"/>
              <a:t>Document Digital Signatures</a:t>
            </a:r>
            <a:endParaRPr lang="en-US" dirty="0"/>
          </a:p>
        </p:txBody>
      </p:sp>
      <p:sp>
        <p:nvSpPr>
          <p:cNvPr id="2" name="Date Placeholder 1"/>
          <p:cNvSpPr>
            <a:spLocks noGrp="1"/>
          </p:cNvSpPr>
          <p:nvPr>
            <p:ph type="dt" sz="quarter" idx="10"/>
          </p:nvPr>
        </p:nvSpPr>
        <p:spPr/>
        <p:txBody>
          <a:bodyPr/>
          <a:lstStyle/>
          <a:p>
            <a:fld id="{293B5175-4202-40E0-96C0-D3636523AC4C}" type="datetime4">
              <a:rPr lang="en-US" smtClean="0"/>
              <a:t>December 30, 2012</a:t>
            </a:fld>
            <a:endParaRPr lang="en-US" dirty="0"/>
          </a:p>
        </p:txBody>
      </p:sp>
      <p:sp>
        <p:nvSpPr>
          <p:cNvPr id="5" name="Slide Number Placeholder 4"/>
          <p:cNvSpPr>
            <a:spLocks noGrp="1"/>
          </p:cNvSpPr>
          <p:nvPr>
            <p:ph type="sldNum" sz="quarter" idx="11"/>
          </p:nvPr>
        </p:nvSpPr>
        <p:spPr/>
        <p:txBody>
          <a:bodyPr/>
          <a:lstStyle/>
          <a:p>
            <a:fld id="{9856AF86-4A80-4BC9-B214-6C3ABD17D2CA}" type="slidenum">
              <a:rPr lang="en-US" smtClean="0"/>
              <a:pPr/>
              <a:t>3</a:t>
            </a:fld>
            <a:endParaRPr lang="en-US"/>
          </a:p>
        </p:txBody>
      </p:sp>
    </p:spTree>
    <p:extLst>
      <p:ext uri="{BB962C8B-B14F-4D97-AF65-F5344CB8AC3E}">
        <p14:creationId xmlns:p14="http://schemas.microsoft.com/office/powerpoint/2010/main" val="19710082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Rectangle 4"/>
          <p:cNvSpPr>
            <a:spLocks noGrp="1" noChangeArrowheads="1"/>
          </p:cNvSpPr>
          <p:nvPr>
            <p:ph type="title"/>
          </p:nvPr>
        </p:nvSpPr>
        <p:spPr>
          <a:xfrm>
            <a:off x="2590800" y="89616"/>
            <a:ext cx="6477000" cy="1143000"/>
          </a:xfrm>
        </p:spPr>
        <p:txBody>
          <a:bodyPr/>
          <a:lstStyle/>
          <a:p>
            <a:pPr eaLnBrk="1" hangingPunct="1">
              <a:defRPr/>
            </a:pPr>
            <a:r>
              <a:rPr lang="en-US" sz="2800" dirty="0" smtClean="0"/>
              <a:t>Role-Based-Access-Control mapped to confidentialityCodes </a:t>
            </a:r>
            <a:br>
              <a:rPr lang="en-US" sz="2800" dirty="0" smtClean="0"/>
            </a:br>
            <a:r>
              <a:rPr lang="en-US" sz="2800" dirty="0" smtClean="0"/>
              <a:t>for OPT-IN </a:t>
            </a:r>
            <a:r>
              <a:rPr lang="en-US" sz="2800" dirty="0" smtClean="0">
                <a:sym typeface="Wingdings" pitchFamily="2" charset="2"/>
              </a:rPr>
              <a:t> Normal Sharing</a:t>
            </a:r>
            <a:endParaRPr lang="en-US" sz="2800" dirty="0" smtClean="0"/>
          </a:p>
        </p:txBody>
      </p:sp>
      <p:graphicFrame>
        <p:nvGraphicFramePr>
          <p:cNvPr id="148313" name="Group 857"/>
          <p:cNvGraphicFramePr>
            <a:graphicFrameLocks noGrp="1"/>
          </p:cNvGraphicFramePr>
          <p:nvPr>
            <p:extLst>
              <p:ext uri="{D42A27DB-BD31-4B8C-83A1-F6EECF244321}">
                <p14:modId xmlns:p14="http://schemas.microsoft.com/office/powerpoint/2010/main" val="1810239853"/>
              </p:ext>
            </p:extLst>
          </p:nvPr>
        </p:nvGraphicFramePr>
        <p:xfrm>
          <a:off x="261938" y="1453537"/>
          <a:ext cx="8424862" cy="4495799"/>
        </p:xfrm>
        <a:graphic>
          <a:graphicData uri="http://schemas.openxmlformats.org/drawingml/2006/table">
            <a:tbl>
              <a:tblPr/>
              <a:tblGrid>
                <a:gridCol w="3770312"/>
                <a:gridCol w="717550"/>
                <a:gridCol w="717550"/>
                <a:gridCol w="717550"/>
                <a:gridCol w="717550"/>
                <a:gridCol w="717550"/>
                <a:gridCol w="1066800"/>
              </a:tblGrid>
              <a:tr h="1677096">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rPr>
                        <a:t>Sensitivity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rPr>
                        <a:t>Functional Role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rPr>
                        <a:t>Billing Information </a:t>
                      </a:r>
                    </a:p>
                  </a:txBody>
                  <a:tcPr vert="eaVert"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rPr>
                        <a:t>Administrative Information </a:t>
                      </a:r>
                    </a:p>
                  </a:txBody>
                  <a:tcPr vert="eaVert"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rPr>
                        <a:t>General Clinical Information </a:t>
                      </a:r>
                    </a:p>
                  </a:txBody>
                  <a:tcPr vert="eaVert"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rPr>
                        <a:t>Sensitive Clinical Information </a:t>
                      </a:r>
                    </a:p>
                  </a:txBody>
                  <a:tcPr vert="eaVert"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rPr>
                        <a:t>Research Information </a:t>
                      </a:r>
                    </a:p>
                  </a:txBody>
                  <a:tcPr vert="eaVert"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rPr>
                        <a:t>Mediated by</a:t>
                      </a:r>
                      <a:br>
                        <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rPr>
                      </a:br>
                      <a:r>
                        <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rPr>
                        <a:t>Direct Care Provider </a:t>
                      </a:r>
                    </a:p>
                  </a:txBody>
                  <a:tcPr vert="eaVert"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r>
              <a:tr h="380303">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bg2"/>
                          </a:solidFill>
                          <a:effectLst/>
                          <a:latin typeface="Arial" pitchFamily="34" charset="0"/>
                          <a:ea typeface="+mn-ea"/>
                          <a:cs typeface="Arial" pitchFamily="34" charset="0"/>
                        </a:rPr>
                        <a:t>HL7 </a:t>
                      </a:r>
                      <a:r>
                        <a:rPr kumimoji="0" lang="en-US" sz="1200" b="0" i="0" u="none" strike="noStrike" kern="1200" cap="none" normalizeH="0" baseline="0" dirty="0" err="1" smtClean="0">
                          <a:ln>
                            <a:noFill/>
                          </a:ln>
                          <a:solidFill>
                            <a:schemeClr val="bg2"/>
                          </a:solidFill>
                          <a:effectLst/>
                          <a:latin typeface="Arial" pitchFamily="34" charset="0"/>
                          <a:ea typeface="+mn-ea"/>
                          <a:cs typeface="Arial" pitchFamily="34" charset="0"/>
                        </a:rPr>
                        <a:t>confidentialityCode</a:t>
                      </a:r>
                      <a:r>
                        <a:rPr kumimoji="0" lang="en-US" sz="1200" b="0" i="0" u="none" strike="noStrike" kern="1200" cap="none" normalizeH="0" baseline="0" dirty="0" smtClean="0">
                          <a:ln>
                            <a:noFill/>
                          </a:ln>
                          <a:solidFill>
                            <a:schemeClr val="bg2"/>
                          </a:solidFill>
                          <a:effectLst/>
                          <a:latin typeface="Arial" pitchFamily="34" charset="0"/>
                          <a:ea typeface="+mn-ea"/>
                          <a:cs typeface="Arial" pitchFamily="34" charset="0"/>
                        </a:rPr>
                        <a:t> (2.16.840.1.113883.5.25)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bg2"/>
                          </a:solidFill>
                          <a:effectLst/>
                          <a:latin typeface="Arial" pitchFamily="34" charset="0"/>
                          <a:ea typeface="+mn-ea"/>
                          <a:cs typeface="Arial" pitchFamily="34" charset="0"/>
                        </a:rPr>
                        <a:t>L</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bg2"/>
                          </a:solidFill>
                          <a:effectLst/>
                          <a:latin typeface="Arial" pitchFamily="34" charset="0"/>
                          <a:ea typeface="+mn-ea"/>
                          <a:cs typeface="Arial" pitchFamily="34" charset="0"/>
                        </a:rPr>
                        <a:t>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bg2"/>
                          </a:solidFill>
                          <a:effectLst/>
                          <a:latin typeface="Arial" pitchFamily="34" charset="0"/>
                          <a:ea typeface="+mn-ea"/>
                          <a:cs typeface="Arial" pitchFamily="34" charset="0"/>
                        </a:rPr>
                        <a:t>D</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bg2"/>
                          </a:solidFill>
                          <a:effectLst/>
                          <a:latin typeface="Arial" pitchFamily="34" charset="0"/>
                          <a:ea typeface="+mn-ea"/>
                          <a:cs typeface="Arial" pitchFamily="34" charset="0"/>
                        </a:rPr>
                        <a:t>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bg2"/>
                          </a:solidFill>
                          <a:effectLst/>
                          <a:latin typeface="Arial" pitchFamily="34" charset="0"/>
                          <a:ea typeface="+mn-ea"/>
                          <a:cs typeface="Arial" pitchFamily="34" charset="0"/>
                        </a:rPr>
                        <a:t>V</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bg2"/>
                          </a:solidFill>
                          <a:effectLst/>
                          <a:latin typeface="Arial" pitchFamily="34" charset="0"/>
                          <a:ea typeface="+mn-ea"/>
                          <a:cs typeface="Arial" pitchFamily="34" charset="0"/>
                        </a:rPr>
                        <a:t>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Administrative Staff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X</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X</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Dietary Staff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X</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General Care Provider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X</a:t>
                      </a: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X</a:t>
                      </a: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Direct Care Provider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X</a:t>
                      </a: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X</a:t>
                      </a: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X</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X</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Emergency Care Provider  (e.g. EMT)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X</a:t>
                      </a: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Researcher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X</a:t>
                      </a: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Patient or Legal Representative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X</a:t>
                      </a: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X</a:t>
                      </a: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X</a:t>
                      </a: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X</a:t>
                      </a: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Wave 4"/>
          <p:cNvSpPr/>
          <p:nvPr/>
        </p:nvSpPr>
        <p:spPr>
          <a:xfrm rot="20324033">
            <a:off x="91748" y="530724"/>
            <a:ext cx="2549920" cy="984642"/>
          </a:xfrm>
          <a:prstGeom prst="wave">
            <a:avLst>
              <a:gd name="adj1" fmla="val 7699"/>
              <a:gd name="adj2" fmla="val 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rgbClr val="C00000"/>
                </a:solidFill>
              </a:rPr>
              <a:t>Example only</a:t>
            </a:r>
            <a:endParaRPr lang="en-GB" sz="2400" dirty="0">
              <a:solidFill>
                <a:srgbClr val="C00000"/>
              </a:solidFill>
            </a:endParaRPr>
          </a:p>
        </p:txBody>
      </p:sp>
      <p:sp>
        <p:nvSpPr>
          <p:cNvPr id="2" name="Date Placeholder 1"/>
          <p:cNvSpPr>
            <a:spLocks noGrp="1"/>
          </p:cNvSpPr>
          <p:nvPr>
            <p:ph type="dt" sz="quarter" idx="10"/>
          </p:nvPr>
        </p:nvSpPr>
        <p:spPr/>
        <p:txBody>
          <a:bodyPr/>
          <a:lstStyle/>
          <a:p>
            <a:fld id="{F5BED684-BB78-4EAC-B1C5-3F2519B674BC}"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0FCCEEC4-63EA-42F5-B578-96C217FA7F94}" type="slidenum">
              <a:rPr lang="en-US" smtClean="0"/>
              <a:pPr/>
              <a:t>30</a:t>
            </a:fld>
            <a:endParaRPr lang="en-US"/>
          </a:p>
        </p:txBody>
      </p:sp>
    </p:spTree>
    <p:extLst>
      <p:ext uri="{BB962C8B-B14F-4D97-AF65-F5344CB8AC3E}">
        <p14:creationId xmlns:p14="http://schemas.microsoft.com/office/powerpoint/2010/main" val="23563431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Rectangle 4"/>
          <p:cNvSpPr>
            <a:spLocks noGrp="1" noChangeArrowheads="1"/>
          </p:cNvSpPr>
          <p:nvPr>
            <p:ph type="title"/>
          </p:nvPr>
        </p:nvSpPr>
        <p:spPr>
          <a:xfrm>
            <a:off x="2590800" y="83828"/>
            <a:ext cx="6477000" cy="1143000"/>
          </a:xfrm>
        </p:spPr>
        <p:txBody>
          <a:bodyPr/>
          <a:lstStyle/>
          <a:p>
            <a:pPr eaLnBrk="1" hangingPunct="1">
              <a:defRPr/>
            </a:pPr>
            <a:r>
              <a:rPr lang="en-US" sz="2800" dirty="0" smtClean="0"/>
              <a:t>Role-Based-Access-Control mapped to confidentialityCodes for OPT-OUT </a:t>
            </a:r>
            <a:r>
              <a:rPr lang="en-US" sz="2800" dirty="0" smtClean="0">
                <a:sym typeface="Wingdings" pitchFamily="2" charset="2"/>
              </a:rPr>
              <a:t></a:t>
            </a:r>
            <a:r>
              <a:rPr lang="en-US" sz="2800" dirty="0" smtClean="0"/>
              <a:t>Only Direct Care</a:t>
            </a:r>
          </a:p>
        </p:txBody>
      </p:sp>
      <p:graphicFrame>
        <p:nvGraphicFramePr>
          <p:cNvPr id="148313" name="Group 857"/>
          <p:cNvGraphicFramePr>
            <a:graphicFrameLocks noGrp="1"/>
          </p:cNvGraphicFramePr>
          <p:nvPr>
            <p:extLst>
              <p:ext uri="{D42A27DB-BD31-4B8C-83A1-F6EECF244321}">
                <p14:modId xmlns:p14="http://schemas.microsoft.com/office/powerpoint/2010/main" val="4268786696"/>
              </p:ext>
            </p:extLst>
          </p:nvPr>
        </p:nvGraphicFramePr>
        <p:xfrm>
          <a:off x="261938" y="1363525"/>
          <a:ext cx="8424862" cy="4892039"/>
        </p:xfrm>
        <a:graphic>
          <a:graphicData uri="http://schemas.openxmlformats.org/drawingml/2006/table">
            <a:tbl>
              <a:tblPr/>
              <a:tblGrid>
                <a:gridCol w="3770312"/>
                <a:gridCol w="717550"/>
                <a:gridCol w="717550"/>
                <a:gridCol w="717550"/>
                <a:gridCol w="717550"/>
                <a:gridCol w="717550"/>
                <a:gridCol w="1066800"/>
              </a:tblGrid>
              <a:tr h="1677096">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rPr>
                        <a:t>Sensitivity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rPr>
                        <a:t>Functional Role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rPr>
                        <a:t>Billing Information </a:t>
                      </a:r>
                    </a:p>
                  </a:txBody>
                  <a:tcPr vert="eaVert"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rPr>
                        <a:t>Administrative Information </a:t>
                      </a:r>
                    </a:p>
                  </a:txBody>
                  <a:tcPr vert="eaVert"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rPr>
                        <a:t>General Clinical Information </a:t>
                      </a:r>
                    </a:p>
                  </a:txBody>
                  <a:tcPr vert="eaVert"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rPr>
                        <a:t>Sensitive Clinical Information </a:t>
                      </a:r>
                    </a:p>
                  </a:txBody>
                  <a:tcPr vert="eaVert"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rPr>
                        <a:t>Research Information </a:t>
                      </a:r>
                    </a:p>
                  </a:txBody>
                  <a:tcPr vert="eaVert"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rPr>
                        <a:t>Mediated by</a:t>
                      </a:r>
                      <a:br>
                        <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rPr>
                      </a:br>
                      <a:r>
                        <a:rPr kumimoji="0" lang="en-US" sz="1400" b="0" i="0" u="none" strike="noStrike" kern="1200" cap="none" normalizeH="0" baseline="0" dirty="0" smtClean="0">
                          <a:ln>
                            <a:noFill/>
                          </a:ln>
                          <a:solidFill>
                            <a:schemeClr val="bg2"/>
                          </a:solidFill>
                          <a:effectLst/>
                          <a:latin typeface="Arial" pitchFamily="34" charset="0"/>
                          <a:ea typeface="+mn-ea"/>
                          <a:cs typeface="Arial" pitchFamily="34" charset="0"/>
                        </a:rPr>
                        <a:t>Direct Care Provider </a:t>
                      </a:r>
                    </a:p>
                  </a:txBody>
                  <a:tcPr vert="eaVert"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r>
              <a:tr h="380303">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bg2"/>
                          </a:solidFill>
                          <a:effectLst/>
                          <a:latin typeface="Arial" pitchFamily="34" charset="0"/>
                          <a:ea typeface="+mn-ea"/>
                          <a:cs typeface="Arial" pitchFamily="34" charset="0"/>
                        </a:rPr>
                        <a:t>HL7 </a:t>
                      </a:r>
                      <a:r>
                        <a:rPr kumimoji="0" lang="en-US" sz="1200" b="0" i="0" u="none" strike="noStrike" kern="1200" cap="none" normalizeH="0" baseline="0" dirty="0" err="1" smtClean="0">
                          <a:ln>
                            <a:noFill/>
                          </a:ln>
                          <a:solidFill>
                            <a:schemeClr val="bg2"/>
                          </a:solidFill>
                          <a:effectLst/>
                          <a:latin typeface="Arial" pitchFamily="34" charset="0"/>
                          <a:ea typeface="+mn-ea"/>
                          <a:cs typeface="Arial" pitchFamily="34" charset="0"/>
                        </a:rPr>
                        <a:t>confidentialityCode</a:t>
                      </a:r>
                      <a:r>
                        <a:rPr kumimoji="0" lang="en-US" sz="1200" b="0" i="0" u="none" strike="noStrike" kern="1200" cap="none" normalizeH="0" baseline="0" dirty="0" smtClean="0">
                          <a:ln>
                            <a:noFill/>
                          </a:ln>
                          <a:solidFill>
                            <a:schemeClr val="bg2"/>
                          </a:solidFill>
                          <a:effectLst/>
                          <a:latin typeface="Arial" pitchFamily="34" charset="0"/>
                          <a:ea typeface="+mn-ea"/>
                          <a:cs typeface="Arial" pitchFamily="34" charset="0"/>
                        </a:rPr>
                        <a:t> (2.16.840.1.113883.5.25)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bg2"/>
                          </a:solidFill>
                          <a:effectLst/>
                          <a:latin typeface="Arial" pitchFamily="34" charset="0"/>
                          <a:ea typeface="+mn-ea"/>
                          <a:cs typeface="Arial" pitchFamily="34" charset="0"/>
                        </a:rPr>
                        <a:t>L</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bg2"/>
                          </a:solidFill>
                          <a:effectLst/>
                          <a:latin typeface="Arial" pitchFamily="34" charset="0"/>
                          <a:ea typeface="+mn-ea"/>
                          <a:cs typeface="Arial" pitchFamily="34" charset="0"/>
                        </a:rPr>
                        <a:t>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bg2"/>
                          </a:solidFill>
                          <a:effectLst/>
                          <a:latin typeface="Arial" pitchFamily="34" charset="0"/>
                          <a:ea typeface="+mn-ea"/>
                          <a:cs typeface="Arial" pitchFamily="34" charset="0"/>
                        </a:rPr>
                        <a:t>D</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bg2"/>
                          </a:solidFill>
                          <a:effectLst/>
                          <a:latin typeface="Arial" pitchFamily="34" charset="0"/>
                          <a:ea typeface="+mn-ea"/>
                          <a:cs typeface="Arial" pitchFamily="34" charset="0"/>
                        </a:rPr>
                        <a:t>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bg2"/>
                          </a:solidFill>
                          <a:effectLst/>
                          <a:latin typeface="Arial" pitchFamily="34" charset="0"/>
                          <a:ea typeface="+mn-ea"/>
                          <a:cs typeface="Arial" pitchFamily="34" charset="0"/>
                        </a:rPr>
                        <a:t>V</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normalizeH="0" baseline="0" dirty="0" smtClean="0">
                          <a:ln>
                            <a:noFill/>
                          </a:ln>
                          <a:solidFill>
                            <a:schemeClr val="bg2"/>
                          </a:solidFill>
                          <a:effectLst/>
                          <a:latin typeface="Arial" pitchFamily="34" charset="0"/>
                          <a:ea typeface="+mn-ea"/>
                          <a:cs typeface="Arial" pitchFamily="34" charset="0"/>
                        </a:rPr>
                        <a:t>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9D9D9"/>
                    </a:solid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Administrative Staff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Dietary Staff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General Care Provider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Direct Care Provider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X</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810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Arial" pitchFamily="34" charset="0"/>
                          <a:cs typeface="Arial" pitchFamily="34" charset="0"/>
                        </a:rPr>
                        <a:t>Break Glass Permission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X</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128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Emergency Care Provider  (e.g. EMT)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Researcher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Patient or Legal Representative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X</a:t>
                      </a: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X</a:t>
                      </a: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X</a:t>
                      </a: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X</a:t>
                      </a: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Wave 5"/>
          <p:cNvSpPr/>
          <p:nvPr/>
        </p:nvSpPr>
        <p:spPr>
          <a:xfrm rot="20324033">
            <a:off x="89330" y="517846"/>
            <a:ext cx="2620931" cy="984642"/>
          </a:xfrm>
          <a:prstGeom prst="wave">
            <a:avLst>
              <a:gd name="adj1" fmla="val 7699"/>
              <a:gd name="adj2" fmla="val 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rgbClr val="C00000"/>
                </a:solidFill>
              </a:rPr>
              <a:t>Example only</a:t>
            </a:r>
            <a:endParaRPr lang="en-GB" sz="2400" dirty="0">
              <a:solidFill>
                <a:srgbClr val="C00000"/>
              </a:solidFill>
            </a:endParaRPr>
          </a:p>
        </p:txBody>
      </p:sp>
      <p:sp>
        <p:nvSpPr>
          <p:cNvPr id="2" name="Date Placeholder 1"/>
          <p:cNvSpPr>
            <a:spLocks noGrp="1"/>
          </p:cNvSpPr>
          <p:nvPr>
            <p:ph type="dt" sz="quarter" idx="10"/>
          </p:nvPr>
        </p:nvSpPr>
        <p:spPr/>
        <p:txBody>
          <a:bodyPr/>
          <a:lstStyle/>
          <a:p>
            <a:fld id="{7C88F21A-C2EE-49F3-AFD0-54C2BCC390DF}"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0FCCEEC4-63EA-42F5-B578-96C217FA7F94}" type="slidenum">
              <a:rPr lang="en-US" smtClean="0"/>
              <a:pPr/>
              <a:t>31</a:t>
            </a:fld>
            <a:endParaRPr lang="en-US"/>
          </a:p>
        </p:txBody>
      </p:sp>
    </p:spTree>
    <p:extLst>
      <p:ext uri="{BB962C8B-B14F-4D97-AF65-F5344CB8AC3E}">
        <p14:creationId xmlns:p14="http://schemas.microsoft.com/office/powerpoint/2010/main" val="2077199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323850" y="-152400"/>
            <a:ext cx="8743950" cy="1219200"/>
          </a:xfrm>
        </p:spPr>
        <p:txBody>
          <a:bodyPr/>
          <a:lstStyle/>
          <a:p>
            <a:pPr eaLnBrk="1" hangingPunct="1">
              <a:defRPr/>
            </a:pPr>
            <a:r>
              <a:rPr lang="en-US" sz="4000" dirty="0" smtClean="0"/>
              <a:t>Distributed Access Control – </a:t>
            </a:r>
            <a:r>
              <a:rPr lang="en-US" sz="3200" dirty="0" smtClean="0"/>
              <a:t>enabled by XUA</a:t>
            </a:r>
          </a:p>
        </p:txBody>
      </p:sp>
      <p:sp>
        <p:nvSpPr>
          <p:cNvPr id="29700" name="Rectangle 5"/>
          <p:cNvSpPr>
            <a:spLocks noChangeArrowheads="1"/>
          </p:cNvSpPr>
          <p:nvPr/>
        </p:nvSpPr>
        <p:spPr bwMode="auto">
          <a:xfrm>
            <a:off x="6172200" y="1066800"/>
            <a:ext cx="25908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XDS Registry</a:t>
            </a:r>
          </a:p>
        </p:txBody>
      </p:sp>
      <p:sp>
        <p:nvSpPr>
          <p:cNvPr id="29701" name="Rectangle 6"/>
          <p:cNvSpPr>
            <a:spLocks noChangeArrowheads="1"/>
          </p:cNvSpPr>
          <p:nvPr/>
        </p:nvSpPr>
        <p:spPr bwMode="auto">
          <a:xfrm>
            <a:off x="457200" y="1123950"/>
            <a:ext cx="2514600" cy="1314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XDS Document </a:t>
            </a:r>
          </a:p>
          <a:p>
            <a:pPr algn="ctr"/>
            <a:r>
              <a:rPr lang="en-US" sz="2000"/>
              <a:t>Consumer</a:t>
            </a:r>
          </a:p>
        </p:txBody>
      </p:sp>
      <p:sp>
        <p:nvSpPr>
          <p:cNvPr id="29702" name="Oval 7"/>
          <p:cNvSpPr>
            <a:spLocks noChangeArrowheads="1"/>
          </p:cNvSpPr>
          <p:nvPr/>
        </p:nvSpPr>
        <p:spPr bwMode="auto">
          <a:xfrm>
            <a:off x="2057400" y="1752600"/>
            <a:ext cx="914400" cy="685800"/>
          </a:xfrm>
          <a:prstGeom prst="ellipse">
            <a:avLst/>
          </a:prstGeom>
          <a:solidFill>
            <a:srgbClr val="FFFF00"/>
          </a:solidFill>
          <a:ln w="9525">
            <a:solidFill>
              <a:schemeClr val="bg2"/>
            </a:solidFill>
            <a:round/>
            <a:headEnd/>
            <a:tailEnd/>
          </a:ln>
          <a:effectLst/>
          <a:extLst/>
        </p:spPr>
        <p:txBody>
          <a:bodyPr wrap="none" anchor="ctr"/>
          <a:lstStyle/>
          <a:p>
            <a:pPr algn="ctr"/>
            <a:r>
              <a:rPr lang="en-US" sz="1050" dirty="0"/>
              <a:t>Access</a:t>
            </a:r>
          </a:p>
          <a:p>
            <a:pPr algn="ctr"/>
            <a:r>
              <a:rPr lang="en-US" sz="1050" dirty="0"/>
              <a:t>Control</a:t>
            </a:r>
          </a:p>
        </p:txBody>
      </p:sp>
      <p:sp>
        <p:nvSpPr>
          <p:cNvPr id="29703" name="Line 10"/>
          <p:cNvSpPr>
            <a:spLocks noChangeShapeType="1"/>
          </p:cNvSpPr>
          <p:nvPr/>
        </p:nvSpPr>
        <p:spPr bwMode="auto">
          <a:xfrm>
            <a:off x="2971800" y="2095500"/>
            <a:ext cx="3200400" cy="381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72052" name="Rectangle 20"/>
          <p:cNvSpPr>
            <a:spLocks noChangeArrowheads="1"/>
          </p:cNvSpPr>
          <p:nvPr/>
        </p:nvSpPr>
        <p:spPr bwMode="auto">
          <a:xfrm>
            <a:off x="6172200" y="2971800"/>
            <a:ext cx="25908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XDS Registry</a:t>
            </a:r>
          </a:p>
        </p:txBody>
      </p:sp>
      <p:sp>
        <p:nvSpPr>
          <p:cNvPr id="172053" name="Rectangle 21"/>
          <p:cNvSpPr>
            <a:spLocks noChangeArrowheads="1"/>
          </p:cNvSpPr>
          <p:nvPr/>
        </p:nvSpPr>
        <p:spPr bwMode="auto">
          <a:xfrm>
            <a:off x="457200" y="3028950"/>
            <a:ext cx="2514600" cy="1314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XDS Document </a:t>
            </a:r>
          </a:p>
          <a:p>
            <a:pPr algn="ctr"/>
            <a:r>
              <a:rPr lang="en-US" sz="2000"/>
              <a:t>Consumer</a:t>
            </a:r>
          </a:p>
        </p:txBody>
      </p:sp>
      <p:sp>
        <p:nvSpPr>
          <p:cNvPr id="172056" name="Oval 24"/>
          <p:cNvSpPr>
            <a:spLocks noChangeArrowheads="1"/>
          </p:cNvSpPr>
          <p:nvPr/>
        </p:nvSpPr>
        <p:spPr bwMode="auto">
          <a:xfrm>
            <a:off x="6172200" y="3657600"/>
            <a:ext cx="914400" cy="685800"/>
          </a:xfrm>
          <a:prstGeom prst="ellipse">
            <a:avLst/>
          </a:prstGeom>
          <a:solidFill>
            <a:srgbClr val="FFFF00"/>
          </a:solidFill>
          <a:ln w="9525">
            <a:solidFill>
              <a:schemeClr val="bg2"/>
            </a:solidFill>
            <a:round/>
            <a:headEnd/>
            <a:tailEnd/>
          </a:ln>
          <a:effectLst/>
          <a:extLst/>
        </p:spPr>
        <p:txBody>
          <a:bodyPr wrap="none" anchor="ctr"/>
          <a:lstStyle/>
          <a:p>
            <a:pPr algn="ctr"/>
            <a:r>
              <a:rPr lang="en-US" sz="1050" dirty="0"/>
              <a:t>Access</a:t>
            </a:r>
          </a:p>
          <a:p>
            <a:pPr algn="ctr"/>
            <a:r>
              <a:rPr lang="en-US" sz="1050" dirty="0"/>
              <a:t>Control</a:t>
            </a:r>
          </a:p>
        </p:txBody>
      </p:sp>
      <p:sp>
        <p:nvSpPr>
          <p:cNvPr id="172057" name="Line 25"/>
          <p:cNvSpPr>
            <a:spLocks noChangeShapeType="1"/>
          </p:cNvSpPr>
          <p:nvPr/>
        </p:nvSpPr>
        <p:spPr bwMode="auto">
          <a:xfrm>
            <a:off x="2971800" y="4000500"/>
            <a:ext cx="3200400" cy="381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72059" name="Rectangle 27"/>
          <p:cNvSpPr>
            <a:spLocks noChangeArrowheads="1"/>
          </p:cNvSpPr>
          <p:nvPr/>
        </p:nvSpPr>
        <p:spPr bwMode="auto">
          <a:xfrm>
            <a:off x="6172200" y="4800600"/>
            <a:ext cx="25908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XDS Registry</a:t>
            </a:r>
          </a:p>
        </p:txBody>
      </p:sp>
      <p:sp>
        <p:nvSpPr>
          <p:cNvPr id="172060" name="Rectangle 28"/>
          <p:cNvSpPr>
            <a:spLocks noChangeArrowheads="1"/>
          </p:cNvSpPr>
          <p:nvPr/>
        </p:nvSpPr>
        <p:spPr bwMode="auto">
          <a:xfrm>
            <a:off x="457200" y="4857750"/>
            <a:ext cx="2514600" cy="1314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XDS Document </a:t>
            </a:r>
          </a:p>
          <a:p>
            <a:pPr algn="ctr"/>
            <a:r>
              <a:rPr lang="en-US" sz="2000"/>
              <a:t>Consumer</a:t>
            </a:r>
          </a:p>
        </p:txBody>
      </p:sp>
      <p:sp>
        <p:nvSpPr>
          <p:cNvPr id="172061" name="Oval 29"/>
          <p:cNvSpPr>
            <a:spLocks noChangeArrowheads="1"/>
          </p:cNvSpPr>
          <p:nvPr/>
        </p:nvSpPr>
        <p:spPr bwMode="auto">
          <a:xfrm>
            <a:off x="2057400" y="5486400"/>
            <a:ext cx="914400" cy="685800"/>
          </a:xfrm>
          <a:prstGeom prst="ellipse">
            <a:avLst/>
          </a:prstGeom>
          <a:solidFill>
            <a:srgbClr val="FFFF00"/>
          </a:solidFill>
          <a:ln w="9525">
            <a:solidFill>
              <a:schemeClr val="bg2"/>
            </a:solidFill>
            <a:round/>
            <a:headEnd/>
            <a:tailEnd/>
          </a:ln>
          <a:effectLst/>
          <a:extLst/>
        </p:spPr>
        <p:txBody>
          <a:bodyPr wrap="none" anchor="ctr"/>
          <a:lstStyle/>
          <a:p>
            <a:pPr algn="ctr"/>
            <a:r>
              <a:rPr lang="en-US" sz="1050" dirty="0"/>
              <a:t>Access</a:t>
            </a:r>
          </a:p>
          <a:p>
            <a:pPr algn="ctr"/>
            <a:r>
              <a:rPr lang="en-US" sz="1050" dirty="0"/>
              <a:t>Control</a:t>
            </a:r>
          </a:p>
        </p:txBody>
      </p:sp>
      <p:sp>
        <p:nvSpPr>
          <p:cNvPr id="172063" name="Oval 31"/>
          <p:cNvSpPr>
            <a:spLocks noChangeArrowheads="1"/>
          </p:cNvSpPr>
          <p:nvPr/>
        </p:nvSpPr>
        <p:spPr bwMode="auto">
          <a:xfrm>
            <a:off x="6172200" y="5486400"/>
            <a:ext cx="914400" cy="685800"/>
          </a:xfrm>
          <a:prstGeom prst="ellipse">
            <a:avLst/>
          </a:prstGeom>
          <a:solidFill>
            <a:srgbClr val="FFFF00"/>
          </a:solidFill>
          <a:ln w="9525">
            <a:solidFill>
              <a:schemeClr val="bg2"/>
            </a:solidFill>
            <a:round/>
            <a:headEnd/>
            <a:tailEnd/>
          </a:ln>
          <a:effectLst/>
          <a:extLst/>
        </p:spPr>
        <p:txBody>
          <a:bodyPr wrap="none" anchor="ctr"/>
          <a:lstStyle/>
          <a:p>
            <a:pPr algn="ctr"/>
            <a:r>
              <a:rPr lang="en-US" sz="1050" dirty="0"/>
              <a:t>Access</a:t>
            </a:r>
          </a:p>
          <a:p>
            <a:pPr algn="ctr"/>
            <a:r>
              <a:rPr lang="en-US" sz="1050" dirty="0"/>
              <a:t>Control</a:t>
            </a:r>
          </a:p>
        </p:txBody>
      </p:sp>
      <p:sp>
        <p:nvSpPr>
          <p:cNvPr id="172064" name="Line 32"/>
          <p:cNvSpPr>
            <a:spLocks noChangeShapeType="1"/>
          </p:cNvSpPr>
          <p:nvPr/>
        </p:nvSpPr>
        <p:spPr bwMode="auto">
          <a:xfrm>
            <a:off x="2971800" y="5829300"/>
            <a:ext cx="3200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29716" name="WordArt 34"/>
          <p:cNvSpPr>
            <a:spLocks noChangeArrowheads="1" noChangeShapeType="1" noTextEdit="1"/>
          </p:cNvSpPr>
          <p:nvPr/>
        </p:nvSpPr>
        <p:spPr bwMode="auto">
          <a:xfrm rot="5400000">
            <a:off x="57150" y="933450"/>
            <a:ext cx="533400" cy="647700"/>
          </a:xfrm>
          <a:prstGeom prst="rect">
            <a:avLst/>
          </a:prstGeom>
        </p:spPr>
        <p:txBody>
          <a:bodyPr vert="wordArtVert" wrap="none" fromWordArt="1">
            <a:prstTxWarp prst="textPlain">
              <a:avLst>
                <a:gd name="adj" fmla="val 50000"/>
              </a:avLst>
            </a:prstTxWarp>
          </a:bodyPr>
          <a:lstStyle/>
          <a:p>
            <a:pPr algn="ctr" fontAlgn="auto"/>
            <a:r>
              <a:rPr lang="en-US" sz="2000" kern="10">
                <a:ln w="9525">
                  <a:solidFill>
                    <a:srgbClr val="000000"/>
                  </a:solidFill>
                  <a:round/>
                  <a:headEnd/>
                  <a:tailEnd/>
                </a:ln>
                <a:solidFill>
                  <a:srgbClr val="000000"/>
                </a:solidFill>
                <a:latin typeface="Arial Black"/>
              </a:rPr>
              <a:t>A</a:t>
            </a:r>
          </a:p>
        </p:txBody>
      </p:sp>
      <p:sp>
        <p:nvSpPr>
          <p:cNvPr id="172067" name="WordArt 35"/>
          <p:cNvSpPr>
            <a:spLocks noChangeArrowheads="1" noChangeShapeType="1" noTextEdit="1"/>
          </p:cNvSpPr>
          <p:nvPr/>
        </p:nvSpPr>
        <p:spPr bwMode="auto">
          <a:xfrm rot="5400000">
            <a:off x="57150" y="2838450"/>
            <a:ext cx="533400" cy="647700"/>
          </a:xfrm>
          <a:prstGeom prst="rect">
            <a:avLst/>
          </a:prstGeom>
        </p:spPr>
        <p:txBody>
          <a:bodyPr vert="wordArtVert" wrap="none" fromWordArt="1">
            <a:prstTxWarp prst="textPlain">
              <a:avLst>
                <a:gd name="adj" fmla="val 50000"/>
              </a:avLst>
            </a:prstTxWarp>
          </a:bodyPr>
          <a:lstStyle/>
          <a:p>
            <a:pPr algn="ctr" fontAlgn="auto"/>
            <a:r>
              <a:rPr lang="en-US" sz="2000" kern="10">
                <a:ln w="9525">
                  <a:solidFill>
                    <a:srgbClr val="000000"/>
                  </a:solidFill>
                  <a:round/>
                  <a:headEnd/>
                  <a:tailEnd/>
                </a:ln>
                <a:solidFill>
                  <a:srgbClr val="000000"/>
                </a:solidFill>
                <a:latin typeface="Arial Black"/>
              </a:rPr>
              <a:t>B</a:t>
            </a:r>
          </a:p>
        </p:txBody>
      </p:sp>
      <p:sp>
        <p:nvSpPr>
          <p:cNvPr id="172068" name="WordArt 36"/>
          <p:cNvSpPr>
            <a:spLocks noChangeArrowheads="1" noChangeShapeType="1" noTextEdit="1"/>
          </p:cNvSpPr>
          <p:nvPr/>
        </p:nvSpPr>
        <p:spPr bwMode="auto">
          <a:xfrm rot="5400000">
            <a:off x="57150" y="4743450"/>
            <a:ext cx="533400" cy="647700"/>
          </a:xfrm>
          <a:prstGeom prst="rect">
            <a:avLst/>
          </a:prstGeom>
        </p:spPr>
        <p:txBody>
          <a:bodyPr vert="wordArtVert" wrap="none" fromWordArt="1">
            <a:prstTxWarp prst="textPlain">
              <a:avLst>
                <a:gd name="adj" fmla="val 50000"/>
              </a:avLst>
            </a:prstTxWarp>
          </a:bodyPr>
          <a:lstStyle/>
          <a:p>
            <a:pPr algn="ctr" fontAlgn="auto"/>
            <a:r>
              <a:rPr lang="en-US" sz="2000" kern="10">
                <a:ln w="9525">
                  <a:solidFill>
                    <a:srgbClr val="000000"/>
                  </a:solidFill>
                  <a:round/>
                  <a:headEnd/>
                  <a:tailEnd/>
                </a:ln>
                <a:solidFill>
                  <a:srgbClr val="000000"/>
                </a:solidFill>
                <a:latin typeface="Arial Black"/>
              </a:rPr>
              <a:t>C</a:t>
            </a:r>
          </a:p>
        </p:txBody>
      </p:sp>
      <p:sp>
        <p:nvSpPr>
          <p:cNvPr id="2" name="TextBox 1"/>
          <p:cNvSpPr txBox="1"/>
          <p:nvPr/>
        </p:nvSpPr>
        <p:spPr>
          <a:xfrm>
            <a:off x="3941916" y="1718772"/>
            <a:ext cx="559769" cy="253916"/>
          </a:xfrm>
          <a:prstGeom prst="rect">
            <a:avLst/>
          </a:prstGeom>
          <a:noFill/>
        </p:spPr>
        <p:txBody>
          <a:bodyPr wrap="none" rtlCol="0">
            <a:spAutoFit/>
          </a:bodyPr>
          <a:lstStyle/>
          <a:p>
            <a:r>
              <a:rPr lang="en-US" sz="1050" b="1" dirty="0" smtClean="0"/>
              <a:t>ATNA</a:t>
            </a:r>
            <a:endParaRPr lang="en-US" sz="1050" b="1" dirty="0"/>
          </a:p>
        </p:txBody>
      </p:sp>
      <p:sp>
        <p:nvSpPr>
          <p:cNvPr id="24" name="TextBox 23"/>
          <p:cNvSpPr txBox="1"/>
          <p:nvPr/>
        </p:nvSpPr>
        <p:spPr>
          <a:xfrm>
            <a:off x="3862240" y="3661946"/>
            <a:ext cx="997389" cy="253916"/>
          </a:xfrm>
          <a:prstGeom prst="rect">
            <a:avLst/>
          </a:prstGeom>
          <a:noFill/>
        </p:spPr>
        <p:txBody>
          <a:bodyPr wrap="none" rtlCol="0">
            <a:spAutoFit/>
          </a:bodyPr>
          <a:lstStyle/>
          <a:p>
            <a:r>
              <a:rPr lang="en-US" sz="1050" b="1" dirty="0" smtClean="0"/>
              <a:t>ATNA + XUA</a:t>
            </a:r>
            <a:endParaRPr lang="en-US" sz="1050" b="1" dirty="0"/>
          </a:p>
        </p:txBody>
      </p:sp>
      <p:sp>
        <p:nvSpPr>
          <p:cNvPr id="25" name="TextBox 24"/>
          <p:cNvSpPr txBox="1"/>
          <p:nvPr/>
        </p:nvSpPr>
        <p:spPr>
          <a:xfrm>
            <a:off x="3612306" y="5486400"/>
            <a:ext cx="997389" cy="253916"/>
          </a:xfrm>
          <a:prstGeom prst="rect">
            <a:avLst/>
          </a:prstGeom>
          <a:noFill/>
        </p:spPr>
        <p:txBody>
          <a:bodyPr wrap="none" rtlCol="0">
            <a:spAutoFit/>
          </a:bodyPr>
          <a:lstStyle/>
          <a:p>
            <a:r>
              <a:rPr lang="en-US" sz="1050" b="1" dirty="0" smtClean="0"/>
              <a:t>ATNA + XUA</a:t>
            </a:r>
            <a:endParaRPr lang="en-US" sz="1050" b="1" dirty="0"/>
          </a:p>
        </p:txBody>
      </p:sp>
      <p:sp>
        <p:nvSpPr>
          <p:cNvPr id="3" name="Date Placeholder 2"/>
          <p:cNvSpPr>
            <a:spLocks noGrp="1"/>
          </p:cNvSpPr>
          <p:nvPr>
            <p:ph type="dt" sz="quarter" idx="10"/>
          </p:nvPr>
        </p:nvSpPr>
        <p:spPr/>
        <p:txBody>
          <a:bodyPr/>
          <a:lstStyle/>
          <a:p>
            <a:fld id="{B6D0B78B-587A-4D19-856C-3C00B32EA13E}" type="datetime4">
              <a:rPr lang="en-US" smtClean="0"/>
              <a:t>December 30, 2012</a:t>
            </a:fld>
            <a:endParaRPr lang="en-US"/>
          </a:p>
        </p:txBody>
      </p:sp>
      <p:sp>
        <p:nvSpPr>
          <p:cNvPr id="4" name="Slide Number Placeholder 3"/>
          <p:cNvSpPr>
            <a:spLocks noGrp="1"/>
          </p:cNvSpPr>
          <p:nvPr>
            <p:ph type="sldNum" sz="quarter" idx="11"/>
          </p:nvPr>
        </p:nvSpPr>
        <p:spPr/>
        <p:txBody>
          <a:bodyPr/>
          <a:lstStyle/>
          <a:p>
            <a:fld id="{7F854B47-F7CE-46EA-8C82-7BC8B313431D}" type="slidenum">
              <a:rPr lang="en-US" smtClean="0"/>
              <a:pPr/>
              <a:t>32</a:t>
            </a:fld>
            <a:endParaRPr lang="en-US"/>
          </a:p>
        </p:txBody>
      </p:sp>
    </p:spTree>
    <p:extLst>
      <p:ext uri="{BB962C8B-B14F-4D97-AF65-F5344CB8AC3E}">
        <p14:creationId xmlns:p14="http://schemas.microsoft.com/office/powerpoint/2010/main" val="2132744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052"/>
                                        </p:tgtEl>
                                        <p:attrNameLst>
                                          <p:attrName>style.visibility</p:attrName>
                                        </p:attrNameLst>
                                      </p:cBhvr>
                                      <p:to>
                                        <p:strVal val="visible"/>
                                      </p:to>
                                    </p:set>
                                    <p:animEffect transition="in" filter="blinds(horizontal)">
                                      <p:cBhvr>
                                        <p:cTn id="7" dur="500"/>
                                        <p:tgtEl>
                                          <p:spTgt spid="17205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2053"/>
                                        </p:tgtEl>
                                        <p:attrNameLst>
                                          <p:attrName>style.visibility</p:attrName>
                                        </p:attrNameLst>
                                      </p:cBhvr>
                                      <p:to>
                                        <p:strVal val="visible"/>
                                      </p:to>
                                    </p:set>
                                    <p:animEffect transition="in" filter="blinds(horizontal)">
                                      <p:cBhvr>
                                        <p:cTn id="10" dur="500"/>
                                        <p:tgtEl>
                                          <p:spTgt spid="17205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2056"/>
                                        </p:tgtEl>
                                        <p:attrNameLst>
                                          <p:attrName>style.visibility</p:attrName>
                                        </p:attrNameLst>
                                      </p:cBhvr>
                                      <p:to>
                                        <p:strVal val="visible"/>
                                      </p:to>
                                    </p:set>
                                    <p:animEffect transition="in" filter="blinds(horizontal)">
                                      <p:cBhvr>
                                        <p:cTn id="13" dur="500"/>
                                        <p:tgtEl>
                                          <p:spTgt spid="17205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2057"/>
                                        </p:tgtEl>
                                        <p:attrNameLst>
                                          <p:attrName>style.visibility</p:attrName>
                                        </p:attrNameLst>
                                      </p:cBhvr>
                                      <p:to>
                                        <p:strVal val="visible"/>
                                      </p:to>
                                    </p:set>
                                    <p:animEffect transition="in" filter="blinds(horizontal)">
                                      <p:cBhvr>
                                        <p:cTn id="16" dur="500"/>
                                        <p:tgtEl>
                                          <p:spTgt spid="17205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2067"/>
                                        </p:tgtEl>
                                        <p:attrNameLst>
                                          <p:attrName>style.visibility</p:attrName>
                                        </p:attrNameLst>
                                      </p:cBhvr>
                                      <p:to>
                                        <p:strVal val="visible"/>
                                      </p:to>
                                    </p:set>
                                    <p:animEffect transition="in" filter="blinds(horizontal)">
                                      <p:cBhvr>
                                        <p:cTn id="19" dur="500"/>
                                        <p:tgtEl>
                                          <p:spTgt spid="17206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72059"/>
                                        </p:tgtEl>
                                        <p:attrNameLst>
                                          <p:attrName>style.visibility</p:attrName>
                                        </p:attrNameLst>
                                      </p:cBhvr>
                                      <p:to>
                                        <p:strVal val="visible"/>
                                      </p:to>
                                    </p:set>
                                    <p:animEffect transition="in" filter="blinds(horizontal)">
                                      <p:cBhvr>
                                        <p:cTn id="24" dur="500"/>
                                        <p:tgtEl>
                                          <p:spTgt spid="17205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72060"/>
                                        </p:tgtEl>
                                        <p:attrNameLst>
                                          <p:attrName>style.visibility</p:attrName>
                                        </p:attrNameLst>
                                      </p:cBhvr>
                                      <p:to>
                                        <p:strVal val="visible"/>
                                      </p:to>
                                    </p:set>
                                    <p:animEffect transition="in" filter="blinds(horizontal)">
                                      <p:cBhvr>
                                        <p:cTn id="27" dur="500"/>
                                        <p:tgtEl>
                                          <p:spTgt spid="17206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72061"/>
                                        </p:tgtEl>
                                        <p:attrNameLst>
                                          <p:attrName>style.visibility</p:attrName>
                                        </p:attrNameLst>
                                      </p:cBhvr>
                                      <p:to>
                                        <p:strVal val="visible"/>
                                      </p:to>
                                    </p:set>
                                    <p:animEffect transition="in" filter="blinds(horizontal)">
                                      <p:cBhvr>
                                        <p:cTn id="30" dur="500"/>
                                        <p:tgtEl>
                                          <p:spTgt spid="17206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72063"/>
                                        </p:tgtEl>
                                        <p:attrNameLst>
                                          <p:attrName>style.visibility</p:attrName>
                                        </p:attrNameLst>
                                      </p:cBhvr>
                                      <p:to>
                                        <p:strVal val="visible"/>
                                      </p:to>
                                    </p:set>
                                    <p:animEffect transition="in" filter="blinds(horizontal)">
                                      <p:cBhvr>
                                        <p:cTn id="33" dur="500"/>
                                        <p:tgtEl>
                                          <p:spTgt spid="17206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72064"/>
                                        </p:tgtEl>
                                        <p:attrNameLst>
                                          <p:attrName>style.visibility</p:attrName>
                                        </p:attrNameLst>
                                      </p:cBhvr>
                                      <p:to>
                                        <p:strVal val="visible"/>
                                      </p:to>
                                    </p:set>
                                    <p:animEffect transition="in" filter="blinds(horizontal)">
                                      <p:cBhvr>
                                        <p:cTn id="36" dur="500"/>
                                        <p:tgtEl>
                                          <p:spTgt spid="17206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72068"/>
                                        </p:tgtEl>
                                        <p:attrNameLst>
                                          <p:attrName>style.visibility</p:attrName>
                                        </p:attrNameLst>
                                      </p:cBhvr>
                                      <p:to>
                                        <p:strVal val="visible"/>
                                      </p:to>
                                    </p:set>
                                    <p:animEffect transition="in" filter="blinds(horizontal)">
                                      <p:cBhvr>
                                        <p:cTn id="39" dur="500"/>
                                        <p:tgtEl>
                                          <p:spTgt spid="172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52" grpId="0" animBg="1"/>
      <p:bldP spid="172053" grpId="0" animBg="1"/>
      <p:bldP spid="172056" grpId="0" animBg="1"/>
      <p:bldP spid="172057" grpId="0" animBg="1"/>
      <p:bldP spid="172059" grpId="0" animBg="1"/>
      <p:bldP spid="172060" grpId="0" animBg="1"/>
      <p:bldP spid="172061" grpId="0" animBg="1"/>
      <p:bldP spid="172063" grpId="0" animBg="1"/>
      <p:bldP spid="172064" grpId="0" animBg="1"/>
      <p:bldP spid="172067" grpId="0" animBg="1"/>
      <p:bldP spid="17206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ctrTitle"/>
          </p:nvPr>
        </p:nvSpPr>
        <p:spPr>
          <a:xfrm>
            <a:off x="685800" y="2286000"/>
            <a:ext cx="7772400" cy="1143000"/>
          </a:xfrm>
        </p:spPr>
        <p:txBody>
          <a:bodyPr/>
          <a:lstStyle/>
          <a:p>
            <a:pPr eaLnBrk="1" hangingPunct="1">
              <a:defRPr/>
            </a:pPr>
            <a:r>
              <a:rPr lang="en-US" smtClean="0"/>
              <a:t>Conclusion</a:t>
            </a:r>
          </a:p>
        </p:txBody>
      </p:sp>
      <p:sp>
        <p:nvSpPr>
          <p:cNvPr id="71685" name="Rectangle 5"/>
          <p:cNvSpPr>
            <a:spLocks noGrp="1" noChangeArrowheads="1"/>
          </p:cNvSpPr>
          <p:nvPr>
            <p:ph type="subTitle" idx="1"/>
          </p:nvPr>
        </p:nvSpPr>
        <p:spPr/>
        <p:txBody>
          <a:bodyPr/>
          <a:lstStyle/>
          <a:p>
            <a:pPr eaLnBrk="1" hangingPunct="1">
              <a:defRPr/>
            </a:pPr>
            <a:endParaRPr lang="en-US" smtClean="0"/>
          </a:p>
        </p:txBody>
      </p:sp>
      <p:sp>
        <p:nvSpPr>
          <p:cNvPr id="2" name="Date Placeholder 1"/>
          <p:cNvSpPr>
            <a:spLocks noGrp="1"/>
          </p:cNvSpPr>
          <p:nvPr>
            <p:ph type="dt" sz="quarter" idx="4294967295"/>
          </p:nvPr>
        </p:nvSpPr>
        <p:spPr>
          <a:xfrm>
            <a:off x="228600" y="6357938"/>
            <a:ext cx="1905000" cy="457200"/>
          </a:xfrm>
        </p:spPr>
        <p:txBody>
          <a:bodyPr/>
          <a:lstStyle/>
          <a:p>
            <a:fld id="{B4849579-931D-4ACB-931E-0EDF888BB808}" type="datetime4">
              <a:rPr lang="en-US" smtClean="0"/>
              <a:t>December 30, 2012</a:t>
            </a:fld>
            <a:endParaRPr lang="en-US" dirty="0"/>
          </a:p>
        </p:txBody>
      </p:sp>
      <p:sp>
        <p:nvSpPr>
          <p:cNvPr id="3" name="Slide Number Placeholder 2"/>
          <p:cNvSpPr>
            <a:spLocks noGrp="1"/>
          </p:cNvSpPr>
          <p:nvPr>
            <p:ph type="sldNum" sz="quarter" idx="4294967295"/>
          </p:nvPr>
        </p:nvSpPr>
        <p:spPr>
          <a:xfrm>
            <a:off x="3733800" y="6357938"/>
            <a:ext cx="1295400" cy="457200"/>
          </a:xfrm>
        </p:spPr>
        <p:txBody>
          <a:bodyPr/>
          <a:lstStyle/>
          <a:p>
            <a:fld id="{1103CBAD-7FBF-4078-AB4B-2E38C3C98B92}" type="slidenum">
              <a:rPr lang="en-US" smtClean="0"/>
              <a:pPr/>
              <a:t>33</a:t>
            </a:fld>
            <a:endParaRPr lang="en-US"/>
          </a:p>
        </p:txBody>
      </p:sp>
    </p:spTree>
    <p:extLst>
      <p:ext uri="{BB962C8B-B14F-4D97-AF65-F5344CB8AC3E}">
        <p14:creationId xmlns:p14="http://schemas.microsoft.com/office/powerpoint/2010/main" val="38024216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38100"/>
            <a:ext cx="9144000" cy="863600"/>
          </a:xfrm>
        </p:spPr>
        <p:txBody>
          <a:bodyPr/>
          <a:lstStyle/>
          <a:p>
            <a:pPr eaLnBrk="1" hangingPunct="1">
              <a:defRPr/>
            </a:pPr>
            <a:r>
              <a:rPr lang="en-US" sz="4000" dirty="0" smtClean="0"/>
              <a:t>Supported Security </a:t>
            </a:r>
            <a:r>
              <a:rPr lang="en-US" sz="4000" dirty="0" err="1" smtClean="0"/>
              <a:t>Mis</a:t>
            </a:r>
            <a:r>
              <a:rPr lang="en-US" sz="4000" dirty="0" smtClean="0"/>
              <a:t>-Use-Cases</a:t>
            </a:r>
          </a:p>
        </p:txBody>
      </p:sp>
      <p:sp>
        <p:nvSpPr>
          <p:cNvPr id="54275" name="Rectangle 3"/>
          <p:cNvSpPr>
            <a:spLocks noGrp="1" noChangeArrowheads="1"/>
          </p:cNvSpPr>
          <p:nvPr>
            <p:ph type="body" idx="1"/>
          </p:nvPr>
        </p:nvSpPr>
        <p:spPr>
          <a:xfrm>
            <a:off x="-76200" y="1219200"/>
            <a:ext cx="9296400" cy="5486400"/>
          </a:xfrm>
        </p:spPr>
        <p:txBody>
          <a:bodyPr/>
          <a:lstStyle/>
          <a:p>
            <a:pPr eaLnBrk="1" hangingPunct="1">
              <a:lnSpc>
                <a:spcPct val="80000"/>
              </a:lnSpc>
              <a:defRPr/>
            </a:pPr>
            <a:r>
              <a:rPr lang="en-US" sz="1800" dirty="0" smtClean="0"/>
              <a:t>Prevent Indiscriminate attacks			</a:t>
            </a:r>
            <a:r>
              <a:rPr lang="en-US" sz="1800" dirty="0" smtClean="0">
                <a:sym typeface="Wingdings" pitchFamily="2" charset="2"/>
              </a:rPr>
              <a:t> Mutual </a:t>
            </a:r>
            <a:r>
              <a:rPr lang="en-US" sz="1800" dirty="0" err="1" smtClean="0">
                <a:sym typeface="Wingdings" pitchFamily="2" charset="2"/>
              </a:rPr>
              <a:t>Auth</a:t>
            </a:r>
            <a:r>
              <a:rPr lang="en-US" sz="1800" dirty="0" smtClean="0">
                <a:sym typeface="Wingdings" pitchFamily="2" charset="2"/>
              </a:rPr>
              <a:t> TLS</a:t>
            </a:r>
            <a:endParaRPr lang="en-US" sz="1800" dirty="0" smtClean="0"/>
          </a:p>
          <a:p>
            <a:pPr eaLnBrk="1" hangingPunct="1">
              <a:lnSpc>
                <a:spcPct val="80000"/>
              </a:lnSpc>
              <a:defRPr/>
            </a:pPr>
            <a:r>
              <a:rPr lang="en-US" sz="1800" dirty="0" smtClean="0"/>
              <a:t>Patient asks for Accounting of Disclosures 	</a:t>
            </a:r>
            <a:r>
              <a:rPr lang="en-US" sz="1800" dirty="0" smtClean="0">
                <a:sym typeface="Wingdings" pitchFamily="2" charset="2"/>
              </a:rPr>
              <a:t> informed by ATNA log</a:t>
            </a:r>
            <a:endParaRPr lang="en-US" sz="1800" dirty="0" smtClean="0"/>
          </a:p>
          <a:p>
            <a:pPr eaLnBrk="1" hangingPunct="1">
              <a:lnSpc>
                <a:spcPct val="80000"/>
              </a:lnSpc>
              <a:defRPr/>
            </a:pPr>
            <a:r>
              <a:rPr lang="en-US" sz="1800" dirty="0" smtClean="0"/>
              <a:t>Protect against malicious neighbor doctor	</a:t>
            </a:r>
            <a:r>
              <a:rPr lang="en-US" sz="1800" dirty="0" smtClean="0">
                <a:sym typeface="Wingdings" pitchFamily="2" charset="2"/>
              </a:rPr>
              <a:t> informed by ATNA log</a:t>
            </a:r>
            <a:endParaRPr lang="en-US" sz="1800" dirty="0" smtClean="0"/>
          </a:p>
          <a:p>
            <a:pPr eaLnBrk="1" hangingPunct="1">
              <a:lnSpc>
                <a:spcPct val="80000"/>
              </a:lnSpc>
              <a:defRPr/>
            </a:pPr>
            <a:r>
              <a:rPr lang="en-US" sz="1800" dirty="0" smtClean="0"/>
              <a:t>Patient that retracts consent to publish	</a:t>
            </a:r>
            <a:r>
              <a:rPr lang="en-US" sz="1800" dirty="0" smtClean="0">
                <a:sym typeface="Wingdings" pitchFamily="2" charset="2"/>
              </a:rPr>
              <a:t> Repository is local, manual</a:t>
            </a:r>
            <a:endParaRPr lang="en-US" sz="1800" dirty="0" smtClean="0"/>
          </a:p>
          <a:p>
            <a:pPr eaLnBrk="1" hangingPunct="1">
              <a:lnSpc>
                <a:spcPct val="80000"/>
              </a:lnSpc>
              <a:defRPr/>
            </a:pPr>
            <a:r>
              <a:rPr lang="en-US" sz="1800" dirty="0" smtClean="0"/>
              <a:t>Provider Privacy 				</a:t>
            </a:r>
            <a:r>
              <a:rPr lang="en-US" sz="1800" dirty="0" smtClean="0">
                <a:sym typeface="Wingdings" pitchFamily="2" charset="2"/>
              </a:rPr>
              <a:t> User identity is not exposed</a:t>
            </a:r>
            <a:endParaRPr lang="en-US" sz="1800" dirty="0" smtClean="0"/>
          </a:p>
          <a:p>
            <a:pPr eaLnBrk="1" hangingPunct="1">
              <a:lnSpc>
                <a:spcPct val="80000"/>
              </a:lnSpc>
              <a:defRPr/>
            </a:pPr>
            <a:r>
              <a:rPr lang="en-US" sz="1800" dirty="0" smtClean="0"/>
              <a:t>Malicious Data Mining			</a:t>
            </a:r>
            <a:r>
              <a:rPr lang="en-US" sz="1800" dirty="0" smtClean="0">
                <a:sym typeface="Wingdings" pitchFamily="2" charset="2"/>
              </a:rPr>
              <a:t> queries are all patient based</a:t>
            </a:r>
            <a:endParaRPr lang="en-US" sz="1800" dirty="0" smtClean="0"/>
          </a:p>
          <a:p>
            <a:pPr eaLnBrk="1" hangingPunct="1">
              <a:lnSpc>
                <a:spcPct val="80000"/>
              </a:lnSpc>
              <a:defRPr/>
            </a:pPr>
            <a:r>
              <a:rPr lang="en-US" sz="1800" dirty="0" smtClean="0"/>
              <a:t>Access to Emergency data set 		</a:t>
            </a:r>
            <a:r>
              <a:rPr lang="en-US" sz="1800" dirty="0" smtClean="0">
                <a:sym typeface="Wingdings" pitchFamily="2" charset="2"/>
              </a:rPr>
              <a:t> BPPC policy</a:t>
            </a:r>
            <a:endParaRPr lang="en-US" sz="1800" dirty="0" smtClean="0"/>
          </a:p>
          <a:p>
            <a:pPr eaLnBrk="1" hangingPunct="1">
              <a:lnSpc>
                <a:spcPct val="80000"/>
              </a:lnSpc>
              <a:defRPr/>
            </a:pPr>
            <a:r>
              <a:rPr lang="en-US" sz="1800" dirty="0" smtClean="0"/>
              <a:t>VIP 						</a:t>
            </a:r>
            <a:r>
              <a:rPr lang="en-US" sz="1800" dirty="0" smtClean="0">
                <a:sym typeface="Wingdings" pitchFamily="2" charset="2"/>
              </a:rPr>
              <a:t> XDR/M, BPPC, Access Control </a:t>
            </a:r>
            <a:endParaRPr lang="en-US" sz="1800" dirty="0" smtClean="0"/>
          </a:p>
          <a:p>
            <a:pPr eaLnBrk="1" hangingPunct="1">
              <a:lnSpc>
                <a:spcPct val="80000"/>
              </a:lnSpc>
              <a:defRPr/>
            </a:pPr>
            <a:r>
              <a:rPr lang="en-US" sz="1800" dirty="0" smtClean="0"/>
              <a:t>Domestic violence victim 			</a:t>
            </a:r>
            <a:r>
              <a:rPr lang="en-US" sz="1800" dirty="0" smtClean="0">
                <a:sym typeface="Wingdings" pitchFamily="2" charset="2"/>
              </a:rPr>
              <a:t> BPPC policy, Access Control </a:t>
            </a:r>
            <a:endParaRPr lang="en-US" sz="1800" dirty="0" smtClean="0"/>
          </a:p>
          <a:p>
            <a:pPr eaLnBrk="1" hangingPunct="1">
              <a:lnSpc>
                <a:spcPct val="80000"/>
              </a:lnSpc>
              <a:defRPr/>
            </a:pPr>
            <a:r>
              <a:rPr lang="en-US" sz="1800" dirty="0" smtClean="0"/>
              <a:t>Daughter with sensitive tests 			</a:t>
            </a:r>
            <a:r>
              <a:rPr lang="en-US" sz="1800" dirty="0" smtClean="0">
                <a:sym typeface="Wingdings" pitchFamily="2" charset="2"/>
              </a:rPr>
              <a:t> XDR/M BPPC policy</a:t>
            </a:r>
          </a:p>
          <a:p>
            <a:pPr eaLnBrk="1" hangingPunct="1">
              <a:lnSpc>
                <a:spcPct val="80000"/>
              </a:lnSpc>
              <a:defRPr/>
            </a:pPr>
            <a:r>
              <a:rPr lang="en-US" sz="1800" dirty="0" smtClean="0"/>
              <a:t>Sensitive topics				</a:t>
            </a:r>
            <a:r>
              <a:rPr lang="en-US" sz="1800" dirty="0" smtClean="0">
                <a:sym typeface="Wingdings" pitchFamily="2" charset="2"/>
              </a:rPr>
              <a:t> </a:t>
            </a:r>
            <a:r>
              <a:rPr lang="en-US" sz="1800" dirty="0" err="1" smtClean="0">
                <a:sym typeface="Wingdings" pitchFamily="2" charset="2"/>
              </a:rPr>
              <a:t>ConfidentialyCode</a:t>
            </a:r>
            <a:r>
              <a:rPr lang="en-US" sz="1800" dirty="0" smtClean="0">
                <a:sym typeface="Wingdings" pitchFamily="2" charset="2"/>
              </a:rPr>
              <a:t>, BPPC</a:t>
            </a:r>
            <a:endParaRPr lang="en-US" sz="1800" dirty="0" smtClean="0"/>
          </a:p>
          <a:p>
            <a:pPr eaLnBrk="1" hangingPunct="1">
              <a:lnSpc>
                <a:spcPct val="80000"/>
              </a:lnSpc>
              <a:defRPr/>
            </a:pPr>
            <a:r>
              <a:rPr lang="en-US" sz="1800" dirty="0" smtClean="0"/>
              <a:t>Legal Guardian (cooperative) 			</a:t>
            </a:r>
            <a:r>
              <a:rPr lang="en-US" sz="1800" dirty="0" smtClean="0">
                <a:sym typeface="Wingdings" pitchFamily="2" charset="2"/>
              </a:rPr>
              <a:t> BPPC </a:t>
            </a:r>
            <a:r>
              <a:rPr lang="en-US" sz="1800" dirty="0">
                <a:sym typeface="Wingdings" pitchFamily="2" charset="2"/>
              </a:rPr>
              <a:t>policy , Access Control </a:t>
            </a:r>
          </a:p>
          <a:p>
            <a:pPr eaLnBrk="1" hangingPunct="1">
              <a:lnSpc>
                <a:spcPct val="80000"/>
              </a:lnSpc>
              <a:defRPr/>
            </a:pPr>
            <a:r>
              <a:rPr lang="en-US" sz="1800" dirty="0" smtClean="0"/>
              <a:t>Care Giver (assists w/ care) 			</a:t>
            </a:r>
            <a:r>
              <a:rPr lang="en-US" sz="1800" dirty="0" smtClean="0">
                <a:sym typeface="Wingdings" pitchFamily="2" charset="2"/>
              </a:rPr>
              <a:t> BPPC policy </a:t>
            </a:r>
            <a:r>
              <a:rPr lang="en-US" sz="1800" dirty="0">
                <a:sym typeface="Wingdings" pitchFamily="2" charset="2"/>
              </a:rPr>
              <a:t>, Access </a:t>
            </a:r>
            <a:r>
              <a:rPr lang="en-US" sz="1800" dirty="0" smtClean="0">
                <a:sym typeface="Wingdings" pitchFamily="2" charset="2"/>
              </a:rPr>
              <a:t>Control</a:t>
            </a:r>
          </a:p>
          <a:p>
            <a:pPr eaLnBrk="1" hangingPunct="1">
              <a:lnSpc>
                <a:spcPct val="80000"/>
              </a:lnSpc>
              <a:defRPr/>
            </a:pPr>
            <a:r>
              <a:rPr lang="en-US" sz="1800" dirty="0" smtClean="0">
                <a:sym typeface="Wingdings" pitchFamily="2" charset="2"/>
              </a:rPr>
              <a:t>Lost/Stolen mobile memory			 Document Encryption</a:t>
            </a:r>
          </a:p>
          <a:p>
            <a:pPr lvl="1" eaLnBrk="1" hangingPunct="1">
              <a:lnSpc>
                <a:spcPct val="80000"/>
              </a:lnSpc>
              <a:defRPr/>
            </a:pPr>
            <a:endParaRPr lang="en-US" sz="1600" dirty="0" smtClean="0">
              <a:sym typeface="Wingdings" pitchFamily="2" charset="2"/>
            </a:endParaRPr>
          </a:p>
        </p:txBody>
      </p:sp>
      <p:sp>
        <p:nvSpPr>
          <p:cNvPr id="2" name="Date Placeholder 1"/>
          <p:cNvSpPr>
            <a:spLocks noGrp="1"/>
          </p:cNvSpPr>
          <p:nvPr>
            <p:ph type="dt" sz="quarter" idx="10"/>
          </p:nvPr>
        </p:nvSpPr>
        <p:spPr/>
        <p:txBody>
          <a:bodyPr/>
          <a:lstStyle/>
          <a:p>
            <a:fld id="{AF5603F8-7A01-491F-B07D-745F104C8BB4}"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34</a:t>
            </a:fld>
            <a:endParaRPr lang="en-US"/>
          </a:p>
        </p:txBody>
      </p:sp>
    </p:spTree>
    <p:extLst>
      <p:ext uri="{BB962C8B-B14F-4D97-AF65-F5344CB8AC3E}">
        <p14:creationId xmlns:p14="http://schemas.microsoft.com/office/powerpoint/2010/main" val="2062644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208" name="Group 2328"/>
          <p:cNvGraphicFramePr>
            <a:graphicFrameLocks noGrp="1"/>
          </p:cNvGraphicFramePr>
          <p:nvPr>
            <p:extLst>
              <p:ext uri="{D42A27DB-BD31-4B8C-83A1-F6EECF244321}">
                <p14:modId xmlns:p14="http://schemas.microsoft.com/office/powerpoint/2010/main" val="2532071104"/>
              </p:ext>
            </p:extLst>
          </p:nvPr>
        </p:nvGraphicFramePr>
        <p:xfrm>
          <a:off x="210250" y="908664"/>
          <a:ext cx="8705150" cy="5349239"/>
        </p:xfrm>
        <a:graphic>
          <a:graphicData uri="http://schemas.openxmlformats.org/drawingml/2006/table">
            <a:tbl>
              <a:tblPr/>
              <a:tblGrid>
                <a:gridCol w="4191000"/>
                <a:gridCol w="914400"/>
                <a:gridCol w="381000"/>
                <a:gridCol w="685800"/>
                <a:gridCol w="630984"/>
                <a:gridCol w="438915"/>
                <a:gridCol w="512068"/>
                <a:gridCol w="438915"/>
                <a:gridCol w="512068"/>
              </a:tblGrid>
              <a:tr h="2057399">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cs typeface="Times New Roman" charset="0"/>
                        </a:rPr>
                        <a:t>     </a:t>
                      </a:r>
                      <a:r>
                        <a:rPr kumimoji="0" lang="en-US" sz="2400" b="0" i="0" u="none" strike="noStrike" kern="1200" cap="none" normalizeH="0" baseline="0" dirty="0" smtClean="0">
                          <a:ln>
                            <a:noFill/>
                          </a:ln>
                          <a:solidFill>
                            <a:schemeClr val="tx1"/>
                          </a:solidFill>
                          <a:effectLst/>
                          <a:latin typeface="Arial" charset="0"/>
                          <a:ea typeface="+mn-ea"/>
                          <a:cs typeface="Arial" charset="0"/>
                        </a:rPr>
                        <a:t>Security &amp; Privacy Controls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kern="1200" cap="none" normalizeH="0" baseline="0" dirty="0" smtClean="0">
                        <a:ln>
                          <a:noFill/>
                        </a:ln>
                        <a:solidFill>
                          <a:schemeClr val="tx1"/>
                        </a:solidFill>
                        <a:effectLst/>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kern="1200" cap="none" normalizeH="0" baseline="0" dirty="0" smtClean="0">
                        <a:ln>
                          <a:noFill/>
                        </a:ln>
                        <a:solidFill>
                          <a:schemeClr val="tx1"/>
                        </a:solidFill>
                        <a:effectLst/>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kern="1200" cap="none" normalizeH="0" baseline="0" dirty="0" smtClean="0">
                        <a:ln>
                          <a:noFill/>
                        </a:ln>
                        <a:solidFill>
                          <a:schemeClr val="tx1"/>
                        </a:solidFill>
                        <a:effectLst/>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kern="1200" cap="none" normalizeH="0" baseline="0" dirty="0" smtClean="0">
                          <a:ln>
                            <a:noFill/>
                          </a:ln>
                          <a:solidFill>
                            <a:schemeClr val="tx1"/>
                          </a:solidFill>
                          <a:effectLst/>
                          <a:latin typeface="Arial" charset="0"/>
                          <a:ea typeface="+mn-ea"/>
                          <a:cs typeface="Arial" charset="0"/>
                        </a:rPr>
                        <a:t>IHE Profile</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Profile Issued</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Audit Log</a:t>
                      </a:r>
                    </a:p>
                  </a:txBody>
                  <a:tcPr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Identification and Authentication</a:t>
                      </a:r>
                    </a:p>
                  </a:txBody>
                  <a:tcPr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Data Access Control</a:t>
                      </a:r>
                    </a:p>
                  </a:txBody>
                  <a:tcPr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Secrecy</a:t>
                      </a:r>
                    </a:p>
                  </a:txBody>
                  <a:tcPr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Data Integrity</a:t>
                      </a:r>
                    </a:p>
                  </a:txBody>
                  <a:tcPr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Non-Repudiation</a:t>
                      </a:r>
                    </a:p>
                  </a:txBody>
                  <a:tcPr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Patient Privacy</a:t>
                      </a:r>
                    </a:p>
                  </a:txBody>
                  <a:tcPr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Audit Trails and Node Authentication</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Consistent Time</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Enterprise User Authentication</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dirty="0">
                        <a:solidFill>
                          <a:schemeClr val="tx1"/>
                        </a:solidFill>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a:t>
                      </a: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a:t>
                      </a: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a:t>
                      </a: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normalizeH="0" baseline="0" smtClean="0">
                          <a:ln>
                            <a:noFill/>
                          </a:ln>
                          <a:solidFill>
                            <a:schemeClr val="tx1"/>
                          </a:solidFill>
                          <a:effectLst/>
                          <a:latin typeface="Arial" charset="0"/>
                          <a:ea typeface="+mn-ea"/>
                          <a:cs typeface="Arial" charset="0"/>
                        </a:rPr>
                        <a:t>Cross-Enterprise User Assertion</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solidFill>
                          <a:schemeClr val="tx1"/>
                        </a:solidFill>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a:t>
                      </a: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Basic Patient Privacy Consents</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solidFill>
                          <a:schemeClr val="tx1"/>
                        </a:solidFill>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Personnel White Pages</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solidFill>
                          <a:schemeClr val="tx1"/>
                        </a:solidFill>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Healthcare Provider Directory</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dirty="0">
                        <a:solidFill>
                          <a:schemeClr val="tx1"/>
                        </a:solidFill>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Document Digital Signature </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Document Encryption </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Title 4"/>
          <p:cNvSpPr>
            <a:spLocks noGrp="1"/>
          </p:cNvSpPr>
          <p:nvPr>
            <p:ph type="title"/>
          </p:nvPr>
        </p:nvSpPr>
        <p:spPr>
          <a:xfrm>
            <a:off x="0" y="38100"/>
            <a:ext cx="9144000" cy="863600"/>
          </a:xfrm>
        </p:spPr>
        <p:txBody>
          <a:bodyPr/>
          <a:lstStyle/>
          <a:p>
            <a:r>
              <a:rPr lang="en-US" sz="3200" dirty="0" smtClean="0"/>
              <a:t>Profiles mapped to Security &amp; Privacy  Controls</a:t>
            </a:r>
            <a:endParaRPr lang="en-US" sz="3200" dirty="0"/>
          </a:p>
        </p:txBody>
      </p:sp>
      <p:sp>
        <p:nvSpPr>
          <p:cNvPr id="2" name="Date Placeholder 1"/>
          <p:cNvSpPr>
            <a:spLocks noGrp="1"/>
          </p:cNvSpPr>
          <p:nvPr>
            <p:ph type="dt" sz="quarter" idx="10"/>
          </p:nvPr>
        </p:nvSpPr>
        <p:spPr/>
        <p:txBody>
          <a:bodyPr/>
          <a:lstStyle/>
          <a:p>
            <a:fld id="{47006779-9239-4EBA-9D2C-9F1A1C1333C0}"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5A7F5ACF-F23E-4D05-9877-46626B4F9B46}" type="slidenum">
              <a:rPr lang="en-US" smtClean="0"/>
              <a:pPr/>
              <a:t>35</a:t>
            </a:fld>
            <a:endParaRPr lang="en-US"/>
          </a:p>
        </p:txBody>
      </p:sp>
    </p:spTree>
    <p:extLst>
      <p:ext uri="{BB962C8B-B14F-4D97-AF65-F5344CB8AC3E}">
        <p14:creationId xmlns:p14="http://schemas.microsoft.com/office/powerpoint/2010/main" val="7884082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
            <a:ext cx="9220200" cy="863600"/>
          </a:xfrm>
        </p:spPr>
        <p:txBody>
          <a:bodyPr/>
          <a:lstStyle/>
          <a:p>
            <a:r>
              <a:rPr lang="en-US" sz="3600" dirty="0" smtClean="0"/>
              <a:t>Cookbook for Security Considerations</a:t>
            </a:r>
            <a:endParaRPr lang="en-US" sz="3600" dirty="0"/>
          </a:p>
        </p:txBody>
      </p:sp>
      <p:sp>
        <p:nvSpPr>
          <p:cNvPr id="3" name="Content Placeholder 2"/>
          <p:cNvSpPr>
            <a:spLocks noGrp="1"/>
          </p:cNvSpPr>
          <p:nvPr>
            <p:ph idx="1"/>
          </p:nvPr>
        </p:nvSpPr>
        <p:spPr/>
        <p:txBody>
          <a:bodyPr/>
          <a:lstStyle/>
          <a:p>
            <a:r>
              <a:rPr lang="en-US" sz="2400" dirty="0" smtClean="0"/>
              <a:t>Consistent Process followed for all IHE Profiles during development</a:t>
            </a:r>
          </a:p>
          <a:p>
            <a:r>
              <a:rPr lang="en-US" sz="2400" dirty="0" smtClean="0"/>
              <a:t>Risk Assessment – Risks introduced by the existence of the new Profile</a:t>
            </a:r>
          </a:p>
          <a:p>
            <a:r>
              <a:rPr lang="en-US" sz="2400" dirty="0" smtClean="0"/>
              <a:t>Security Considerations section in Profile documentation</a:t>
            </a:r>
          </a:p>
          <a:p>
            <a:r>
              <a:rPr lang="en-US" sz="2400" dirty="0" smtClean="0"/>
              <a:t>Any residual risks that need to be handled in system development or deployment</a:t>
            </a:r>
          </a:p>
          <a:p>
            <a:r>
              <a:rPr lang="en-US" sz="2400" dirty="0" smtClean="0"/>
              <a:t>Any required or recommended grouping with security or privacy profiles</a:t>
            </a:r>
          </a:p>
          <a:p>
            <a:r>
              <a:rPr lang="en-US" sz="2400" dirty="0" smtClean="0"/>
              <a:t>Consistent with similar process in HL7 and elsewhere</a:t>
            </a:r>
          </a:p>
          <a:p>
            <a:endParaRPr lang="en-US" sz="2400" dirty="0"/>
          </a:p>
        </p:txBody>
      </p:sp>
      <p:sp>
        <p:nvSpPr>
          <p:cNvPr id="4" name="Date Placeholder 3"/>
          <p:cNvSpPr>
            <a:spLocks noGrp="1"/>
          </p:cNvSpPr>
          <p:nvPr>
            <p:ph type="dt" sz="quarter" idx="10"/>
          </p:nvPr>
        </p:nvSpPr>
        <p:spPr/>
        <p:txBody>
          <a:bodyPr/>
          <a:lstStyle/>
          <a:p>
            <a:fld id="{C4948152-BADC-49A9-9436-F5E37D298855}" type="datetime4">
              <a:rPr lang="en-US" smtClean="0"/>
              <a:t>December 30, 2012</a:t>
            </a:fld>
            <a:endParaRPr lang="en-US"/>
          </a:p>
        </p:txBody>
      </p:sp>
      <p:sp>
        <p:nvSpPr>
          <p:cNvPr id="5" name="Slide Number Placeholder 4"/>
          <p:cNvSpPr>
            <a:spLocks noGrp="1"/>
          </p:cNvSpPr>
          <p:nvPr>
            <p:ph type="sldNum" sz="quarter" idx="11"/>
          </p:nvPr>
        </p:nvSpPr>
        <p:spPr/>
        <p:txBody>
          <a:bodyPr/>
          <a:lstStyle/>
          <a:p>
            <a:fld id="{7F854B47-F7CE-46EA-8C82-7BC8B313431D}" type="slidenum">
              <a:rPr lang="en-US" smtClean="0"/>
              <a:pPr/>
              <a:t>36</a:t>
            </a:fld>
            <a:endParaRPr lang="en-US"/>
          </a:p>
        </p:txBody>
      </p:sp>
    </p:spTree>
    <p:extLst>
      <p:ext uri="{BB962C8B-B14F-4D97-AF65-F5344CB8AC3E}">
        <p14:creationId xmlns:p14="http://schemas.microsoft.com/office/powerpoint/2010/main" val="9355820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36699"/>
        </a:solidFill>
        <a:effectLst/>
      </p:bgPr>
    </p:bg>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152400" y="1066800"/>
            <a:ext cx="8915400" cy="5257800"/>
          </a:xfrm>
        </p:spPr>
        <p:txBody>
          <a:bodyPr/>
          <a:lstStyle/>
          <a:p>
            <a:pPr eaLnBrk="1" hangingPunct="1">
              <a:defRPr/>
            </a:pPr>
            <a:r>
              <a:rPr lang="en-US" sz="2400" dirty="0" smtClean="0"/>
              <a:t>IHE provides the Interoperability Profiles needed to enable Security and Privacy</a:t>
            </a:r>
          </a:p>
          <a:p>
            <a:pPr lvl="1" eaLnBrk="1" hangingPunct="1">
              <a:defRPr/>
            </a:pPr>
            <a:r>
              <a:rPr lang="en-US" sz="2000" dirty="0" smtClean="0"/>
              <a:t>Much of Security and Privacy is policy, operational environment, procedures, and functional capabilities of systems</a:t>
            </a:r>
          </a:p>
          <a:p>
            <a:pPr eaLnBrk="1" hangingPunct="1">
              <a:defRPr/>
            </a:pPr>
            <a:r>
              <a:rPr lang="en-US" sz="2400" dirty="0" smtClean="0"/>
              <a:t>As standards develop and mature new profiles will be created</a:t>
            </a:r>
          </a:p>
          <a:p>
            <a:pPr eaLnBrk="1" hangingPunct="1">
              <a:defRPr/>
            </a:pPr>
            <a:r>
              <a:rPr lang="en-US" sz="2400" dirty="0" smtClean="0"/>
              <a:t>Continuous Risk Assessment is necessary at all levels</a:t>
            </a:r>
          </a:p>
          <a:p>
            <a:pPr lvl="1" eaLnBrk="1" hangingPunct="1">
              <a:defRPr/>
            </a:pPr>
            <a:r>
              <a:rPr lang="en-US" sz="2000" dirty="0" smtClean="0"/>
              <a:t>Profile writing (Cookbook for Security Considerations)</a:t>
            </a:r>
          </a:p>
          <a:p>
            <a:pPr lvl="1" eaLnBrk="1" hangingPunct="1">
              <a:defRPr/>
            </a:pPr>
            <a:r>
              <a:rPr lang="en-US" sz="2000" dirty="0" smtClean="0"/>
              <a:t>System design and implementation </a:t>
            </a:r>
          </a:p>
          <a:p>
            <a:pPr lvl="1" eaLnBrk="1" hangingPunct="1">
              <a:defRPr/>
            </a:pPr>
            <a:r>
              <a:rPr lang="en-US" sz="2000" dirty="0" smtClean="0"/>
              <a:t>Network design</a:t>
            </a:r>
          </a:p>
          <a:p>
            <a:pPr lvl="1" eaLnBrk="1" hangingPunct="1">
              <a:defRPr/>
            </a:pPr>
            <a:r>
              <a:rPr lang="en-US" sz="2000" dirty="0" smtClean="0"/>
              <a:t>Physical layout</a:t>
            </a:r>
          </a:p>
          <a:p>
            <a:pPr lvl="1" eaLnBrk="1" hangingPunct="1">
              <a:defRPr/>
            </a:pPr>
            <a:r>
              <a:rPr lang="en-US" sz="2000" dirty="0" smtClean="0"/>
              <a:t>Organizational</a:t>
            </a:r>
          </a:p>
          <a:p>
            <a:pPr lvl="1" eaLnBrk="1" hangingPunct="1">
              <a:defRPr/>
            </a:pPr>
            <a:r>
              <a:rPr lang="en-US" sz="2000" dirty="0" smtClean="0"/>
              <a:t>Privacy/Security Domain</a:t>
            </a:r>
          </a:p>
          <a:p>
            <a:pPr lvl="1" eaLnBrk="1" hangingPunct="1">
              <a:defRPr/>
            </a:pPr>
            <a:r>
              <a:rPr lang="en-US" sz="2000" dirty="0" smtClean="0"/>
              <a:t>Community</a:t>
            </a:r>
          </a:p>
        </p:txBody>
      </p:sp>
      <p:sp>
        <p:nvSpPr>
          <p:cNvPr id="26626" name="Rectangle 2"/>
          <p:cNvSpPr>
            <a:spLocks noGrp="1" noChangeArrowheads="1"/>
          </p:cNvSpPr>
          <p:nvPr>
            <p:ph type="title"/>
          </p:nvPr>
        </p:nvSpPr>
        <p:spPr/>
        <p:txBody>
          <a:bodyPr/>
          <a:lstStyle/>
          <a:p>
            <a:pPr eaLnBrk="1" hangingPunct="1">
              <a:defRPr/>
            </a:pPr>
            <a:r>
              <a:rPr lang="en-US" smtClean="0"/>
              <a:t>Conclusion</a:t>
            </a:r>
          </a:p>
        </p:txBody>
      </p:sp>
      <p:sp>
        <p:nvSpPr>
          <p:cNvPr id="2" name="Date Placeholder 1"/>
          <p:cNvSpPr>
            <a:spLocks noGrp="1"/>
          </p:cNvSpPr>
          <p:nvPr>
            <p:ph type="dt" sz="quarter" idx="10"/>
          </p:nvPr>
        </p:nvSpPr>
        <p:spPr/>
        <p:txBody>
          <a:bodyPr/>
          <a:lstStyle/>
          <a:p>
            <a:fld id="{10BA9D0D-0BC9-4788-837D-0CD138EDA942}"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37</a:t>
            </a:fld>
            <a:endParaRPr lang="en-US"/>
          </a:p>
        </p:txBody>
      </p:sp>
    </p:spTree>
    <p:extLst>
      <p:ext uri="{BB962C8B-B14F-4D97-AF65-F5344CB8AC3E}">
        <p14:creationId xmlns:p14="http://schemas.microsoft.com/office/powerpoint/2010/main" val="2222490219"/>
      </p:ext>
    </p:extLst>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88F2536-96FD-4BD2-88D6-C19F6985CC14}" type="slidenum">
              <a:rPr lang="en-US"/>
              <a:pPr/>
              <a:t>38</a:t>
            </a:fld>
            <a:endParaRPr lang="en-US"/>
          </a:p>
        </p:txBody>
      </p:sp>
      <p:sp>
        <p:nvSpPr>
          <p:cNvPr id="631810" name="Rectangle 2"/>
          <p:cNvSpPr>
            <a:spLocks noGrp="1" noChangeArrowheads="1"/>
          </p:cNvSpPr>
          <p:nvPr>
            <p:ph type="title"/>
          </p:nvPr>
        </p:nvSpPr>
        <p:spPr>
          <a:xfrm>
            <a:off x="0" y="0"/>
            <a:ext cx="9144000" cy="914400"/>
          </a:xfrm>
        </p:spPr>
        <p:txBody>
          <a:bodyPr/>
          <a:lstStyle/>
          <a:p>
            <a:r>
              <a:rPr lang="en-US" sz="4800" b="1"/>
              <a:t>More Information</a:t>
            </a:r>
            <a:endParaRPr lang="en-US"/>
          </a:p>
        </p:txBody>
      </p:sp>
      <p:sp>
        <p:nvSpPr>
          <p:cNvPr id="631811" name="Rectangle 3"/>
          <p:cNvSpPr>
            <a:spLocks noChangeArrowheads="1"/>
          </p:cNvSpPr>
          <p:nvPr/>
        </p:nvSpPr>
        <p:spPr bwMode="auto">
          <a:xfrm>
            <a:off x="304800" y="1371600"/>
            <a:ext cx="8458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285750" indent="-285750">
              <a:spcBef>
                <a:spcPct val="20000"/>
              </a:spcBef>
              <a:spcAft>
                <a:spcPct val="20000"/>
              </a:spcAft>
              <a:buClr>
                <a:schemeClr val="accent1"/>
              </a:buClr>
              <a:buSzPct val="80000"/>
              <a:buFont typeface="Wingdings" pitchFamily="2" charset="2"/>
              <a:buBlip>
                <a:blip r:embed="rId3"/>
              </a:buBlip>
            </a:pPr>
            <a:r>
              <a:rPr lang="en-US" sz="2800" dirty="0">
                <a:solidFill>
                  <a:srgbClr val="FF9900"/>
                </a:solidFill>
                <a:effectLst>
                  <a:outerShdw blurRad="38100" dist="38100" dir="2700000" algn="tl">
                    <a:srgbClr val="000000"/>
                  </a:outerShdw>
                </a:effectLst>
              </a:rPr>
              <a:t>IHE Web site:  </a:t>
            </a:r>
            <a:r>
              <a:rPr lang="en-US" sz="2800" dirty="0">
                <a:solidFill>
                  <a:srgbClr val="FF9900"/>
                </a:solidFill>
                <a:effectLst>
                  <a:outerShdw blurRad="38100" dist="38100" dir="2700000" algn="tl">
                    <a:srgbClr val="000000"/>
                  </a:outerShdw>
                </a:effectLst>
                <a:hlinkClick r:id="rId4"/>
              </a:rPr>
              <a:t>www.ihe.net</a:t>
            </a:r>
            <a:endParaRPr lang="en-US" sz="2800" dirty="0">
              <a:solidFill>
                <a:srgbClr val="FF9900"/>
              </a:solidFill>
              <a:effectLst>
                <a:outerShdw blurRad="38100" dist="38100" dir="2700000" algn="tl">
                  <a:srgbClr val="000000"/>
                </a:outerShdw>
              </a:effectLst>
            </a:endParaRPr>
          </a:p>
          <a:p>
            <a:pPr marL="476250" lvl="1" indent="19050">
              <a:buClr>
                <a:srgbClr val="FF0066"/>
              </a:buClr>
              <a:buSzPct val="90000"/>
              <a:buFont typeface="Wingdings" pitchFamily="2" charset="2"/>
              <a:buChar char="Ø"/>
            </a:pPr>
            <a:r>
              <a:rPr lang="en-US" sz="2000" b="1" i="1" dirty="0">
                <a:effectLst>
                  <a:outerShdw blurRad="38100" dist="38100" dir="2700000" algn="tl">
                    <a:srgbClr val="000000"/>
                  </a:outerShdw>
                </a:effectLst>
              </a:rPr>
              <a:t> IHE official material</a:t>
            </a:r>
          </a:p>
          <a:p>
            <a:pPr marL="476250" lvl="1" indent="19050">
              <a:buClr>
                <a:srgbClr val="FF0066"/>
              </a:buClr>
              <a:buSzPct val="90000"/>
              <a:buFont typeface="Wingdings" pitchFamily="2" charset="2"/>
              <a:buChar char="Ø"/>
            </a:pPr>
            <a:r>
              <a:rPr lang="en-US" sz="2000" b="1" i="1" dirty="0">
                <a:effectLst>
                  <a:outerShdw blurRad="38100" dist="38100" dir="2700000" algn="tl">
                    <a:srgbClr val="000000"/>
                  </a:outerShdw>
                </a:effectLst>
              </a:rPr>
              <a:t>Technical Framework documents</a:t>
            </a:r>
          </a:p>
          <a:p>
            <a:pPr marL="285750" indent="-285750">
              <a:spcBef>
                <a:spcPct val="20000"/>
              </a:spcBef>
              <a:spcAft>
                <a:spcPct val="20000"/>
              </a:spcAft>
              <a:buClr>
                <a:schemeClr val="accent1"/>
              </a:buClr>
              <a:buSzPct val="80000"/>
              <a:buFont typeface="Wingdings" pitchFamily="2" charset="2"/>
              <a:buBlip>
                <a:blip r:embed="rId3"/>
              </a:buBlip>
            </a:pPr>
            <a:endParaRPr lang="en-US" sz="2800" dirty="0">
              <a:solidFill>
                <a:srgbClr val="FF9900"/>
              </a:solidFill>
              <a:effectLst>
                <a:outerShdw blurRad="38100" dist="38100" dir="2700000" algn="tl">
                  <a:srgbClr val="000000"/>
                </a:outerShdw>
              </a:effectLst>
            </a:endParaRPr>
          </a:p>
          <a:p>
            <a:pPr marL="285750" indent="-285750">
              <a:spcBef>
                <a:spcPct val="20000"/>
              </a:spcBef>
              <a:spcAft>
                <a:spcPct val="20000"/>
              </a:spcAft>
              <a:buClr>
                <a:schemeClr val="accent1"/>
              </a:buClr>
              <a:buSzPct val="80000"/>
              <a:buFont typeface="Wingdings" pitchFamily="2" charset="2"/>
              <a:buBlip>
                <a:blip r:embed="rId3"/>
              </a:buBlip>
            </a:pPr>
            <a:r>
              <a:rPr lang="en-US" sz="2800" dirty="0">
                <a:solidFill>
                  <a:srgbClr val="FF9900"/>
                </a:solidFill>
                <a:effectLst>
                  <a:outerShdw blurRad="38100" dist="38100" dir="2700000" algn="tl">
                    <a:srgbClr val="000000"/>
                  </a:outerShdw>
                </a:effectLst>
              </a:rPr>
              <a:t>IHE Wiki site: wiki.ihe.net	</a:t>
            </a:r>
            <a:endParaRPr lang="en-US" sz="2000" i="1" dirty="0">
              <a:solidFill>
                <a:srgbClr val="FF9900"/>
              </a:solidFill>
              <a:effectLst>
                <a:outerShdw blurRad="38100" dist="38100" dir="2700000" algn="tl">
                  <a:srgbClr val="000000"/>
                </a:outerShdw>
              </a:effectLst>
            </a:endParaRPr>
          </a:p>
          <a:p>
            <a:pPr marL="476250" lvl="1" indent="19050">
              <a:buClr>
                <a:srgbClr val="FF0066"/>
              </a:buClr>
              <a:buSzPct val="90000"/>
              <a:buFont typeface="Wingdings" pitchFamily="2" charset="2"/>
              <a:buChar char="Ø"/>
            </a:pPr>
            <a:r>
              <a:rPr lang="en-US" sz="2000" b="1" i="1" dirty="0">
                <a:effectLst>
                  <a:outerShdw blurRad="38100" dist="38100" dir="2700000" algn="tl">
                    <a:srgbClr val="000000"/>
                  </a:outerShdw>
                </a:effectLst>
              </a:rPr>
              <a:t> IHE committee pages</a:t>
            </a:r>
          </a:p>
          <a:p>
            <a:pPr marL="476250" lvl="1" indent="19050">
              <a:buClr>
                <a:srgbClr val="FF0066"/>
              </a:buClr>
              <a:buSzPct val="90000"/>
              <a:buFont typeface="Wingdings" pitchFamily="2" charset="2"/>
              <a:buChar char="Ø"/>
            </a:pPr>
            <a:r>
              <a:rPr lang="en-US" sz="2000" b="1" i="1" dirty="0">
                <a:effectLst>
                  <a:outerShdw blurRad="38100" dist="38100" dir="2700000" algn="tl">
                    <a:srgbClr val="000000"/>
                  </a:outerShdw>
                </a:effectLst>
              </a:rPr>
              <a:t> Implementation Notes</a:t>
            </a:r>
          </a:p>
          <a:p>
            <a:pPr marL="476250" lvl="1" indent="19050">
              <a:buClr>
                <a:srgbClr val="FF0066"/>
              </a:buClr>
              <a:buSzPct val="90000"/>
              <a:buFont typeface="Wingdings" pitchFamily="2" charset="2"/>
              <a:buChar char="Ø"/>
            </a:pPr>
            <a:r>
              <a:rPr lang="en-US" sz="2000" b="1" i="1" dirty="0">
                <a:effectLst>
                  <a:outerShdw blurRad="38100" dist="38100" dir="2700000" algn="tl">
                    <a:srgbClr val="000000"/>
                  </a:outerShdw>
                </a:effectLst>
              </a:rPr>
              <a:t> Ongoing committee work</a:t>
            </a:r>
          </a:p>
          <a:p>
            <a:pPr marL="285750" indent="-285750">
              <a:spcAft>
                <a:spcPct val="20000"/>
              </a:spcAft>
              <a:buClr>
                <a:schemeClr val="accent1"/>
              </a:buClr>
              <a:buSzPct val="80000"/>
              <a:buFont typeface="Wingdings" pitchFamily="2" charset="2"/>
              <a:buBlip>
                <a:blip r:embed="rId3"/>
              </a:buBlip>
            </a:pPr>
            <a:endParaRPr lang="en-US" sz="2000" i="1" dirty="0">
              <a:solidFill>
                <a:srgbClr val="FF9900"/>
              </a:solidFill>
              <a:effectLst>
                <a:outerShdw blurRad="38100" dist="38100" dir="2700000" algn="tl">
                  <a:srgbClr val="000000"/>
                </a:outerShdw>
              </a:effectLst>
            </a:endParaRPr>
          </a:p>
          <a:p>
            <a:pPr marL="285750" indent="-285750">
              <a:spcAft>
                <a:spcPct val="20000"/>
              </a:spcAft>
              <a:buClr>
                <a:schemeClr val="accent1"/>
              </a:buClr>
              <a:buSzPct val="80000"/>
              <a:buFont typeface="Wingdings" pitchFamily="2" charset="2"/>
              <a:buBlip>
                <a:blip r:embed="rId3"/>
              </a:buBlip>
            </a:pPr>
            <a:r>
              <a:rPr lang="en-US" sz="2800" i="1" dirty="0">
                <a:solidFill>
                  <a:srgbClr val="FF9900"/>
                </a:solidFill>
                <a:effectLst>
                  <a:outerShdw blurRad="38100" dist="38100" dir="2700000" algn="tl">
                    <a:srgbClr val="000000"/>
                  </a:outerShdw>
                </a:effectLst>
              </a:rPr>
              <a:t>IHE ITI technical committee mailing </a:t>
            </a:r>
            <a:r>
              <a:rPr lang="en-US" sz="2800" i="1" dirty="0" smtClean="0">
                <a:solidFill>
                  <a:srgbClr val="FF9900"/>
                </a:solidFill>
                <a:effectLst>
                  <a:outerShdw blurRad="38100" dist="38100" dir="2700000" algn="tl">
                    <a:srgbClr val="000000"/>
                  </a:outerShdw>
                </a:effectLst>
              </a:rPr>
              <a:t>list</a:t>
            </a:r>
          </a:p>
          <a:p>
            <a:pPr marL="476250" lvl="1" indent="19050">
              <a:buClr>
                <a:srgbClr val="FF0066"/>
              </a:buClr>
              <a:buSzPct val="90000"/>
              <a:buFont typeface="Wingdings" pitchFamily="2" charset="2"/>
              <a:buChar char="Ø"/>
            </a:pPr>
            <a:r>
              <a:rPr lang="en-US" sz="2000" b="1" i="1" dirty="0">
                <a:solidFill>
                  <a:srgbClr val="FFFFFF"/>
                </a:solidFill>
                <a:effectLst>
                  <a:outerShdw blurRad="38100" dist="38100" dir="2700000" algn="tl">
                    <a:srgbClr val="000000"/>
                  </a:outerShdw>
                </a:effectLst>
              </a:rPr>
              <a:t> </a:t>
            </a:r>
            <a:r>
              <a:rPr lang="en-US" sz="2000" b="1" i="1" dirty="0" smtClean="0">
                <a:solidFill>
                  <a:srgbClr val="FFFFFF"/>
                </a:solidFill>
                <a:effectLst>
                  <a:outerShdw blurRad="38100" dist="38100" dir="2700000" algn="tl">
                    <a:srgbClr val="000000"/>
                  </a:outerShdw>
                </a:effectLst>
              </a:rPr>
              <a:t>Instructions on the bottom of :</a:t>
            </a:r>
          </a:p>
          <a:p>
            <a:pPr marL="476250" lvl="1" indent="19050">
              <a:buClr>
                <a:srgbClr val="FF0066"/>
              </a:buClr>
              <a:buSzPct val="90000"/>
              <a:buFont typeface="Wingdings" pitchFamily="2" charset="2"/>
              <a:buChar char="Ø"/>
            </a:pPr>
            <a:r>
              <a:rPr lang="en-US" sz="2000" b="1" i="1" dirty="0">
                <a:solidFill>
                  <a:srgbClr val="FFFFFF"/>
                </a:solidFill>
                <a:effectLst>
                  <a:outerShdw blurRad="38100" dist="38100" dir="2700000" algn="tl">
                    <a:srgbClr val="000000"/>
                  </a:outerShdw>
                </a:effectLst>
                <a:hlinkClick r:id="rId5"/>
              </a:rPr>
              <a:t>http://</a:t>
            </a:r>
            <a:r>
              <a:rPr lang="en-US" sz="2000" b="1" i="1" dirty="0" smtClean="0">
                <a:solidFill>
                  <a:srgbClr val="FFFFFF"/>
                </a:solidFill>
                <a:effectLst>
                  <a:outerShdw blurRad="38100" dist="38100" dir="2700000" algn="tl">
                    <a:srgbClr val="000000"/>
                  </a:outerShdw>
                </a:effectLst>
                <a:hlinkClick r:id="rId5"/>
              </a:rPr>
              <a:t>www.ihe.net/IT_Infra/committees</a:t>
            </a:r>
            <a:endParaRPr lang="en-US" sz="2000" b="1" i="1" dirty="0" smtClean="0">
              <a:solidFill>
                <a:srgbClr val="FFFFFF"/>
              </a:solidFill>
              <a:effectLst>
                <a:outerShdw blurRad="38100" dist="38100" dir="2700000" algn="tl">
                  <a:srgbClr val="000000"/>
                </a:outerShdw>
              </a:effectLst>
            </a:endParaRPr>
          </a:p>
          <a:p>
            <a:pPr marL="476250" lvl="1" indent="19050">
              <a:buClr>
                <a:srgbClr val="FF0066"/>
              </a:buClr>
              <a:buSzPct val="90000"/>
              <a:buFont typeface="Wingdings" pitchFamily="2" charset="2"/>
              <a:buChar char="Ø"/>
            </a:pPr>
            <a:endParaRPr lang="en-US" sz="2000" b="1" i="1" dirty="0">
              <a:solidFill>
                <a:srgbClr val="FFFFFF"/>
              </a:solidFill>
              <a:effectLst>
                <a:outerShdw blurRad="38100" dist="38100" dir="2700000" algn="tl">
                  <a:srgbClr val="000000"/>
                </a:outerShdw>
              </a:effectLst>
            </a:endParaRPr>
          </a:p>
        </p:txBody>
      </p:sp>
      <p:sp>
        <p:nvSpPr>
          <p:cNvPr id="2" name="Date Placeholder 1"/>
          <p:cNvSpPr>
            <a:spLocks noGrp="1"/>
          </p:cNvSpPr>
          <p:nvPr>
            <p:ph type="dt" sz="quarter" idx="10"/>
          </p:nvPr>
        </p:nvSpPr>
        <p:spPr/>
        <p:txBody>
          <a:bodyPr/>
          <a:lstStyle/>
          <a:p>
            <a:fld id="{108EBD43-DC10-4952-BB1B-BFE598F4656B}" type="datetime4">
              <a:rPr lang="en-US" smtClean="0"/>
              <a:t>December 30, 2012</a:t>
            </a:fld>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1"/>
          </p:nvPr>
        </p:nvSpPr>
        <p:spPr/>
        <p:txBody>
          <a:bodyPr/>
          <a:lstStyle/>
          <a:p>
            <a:fld id="{C71F432C-CA1F-4ED2-AFEA-9271D5832961}" type="slidenum">
              <a:rPr lang="en-US"/>
              <a:pPr/>
              <a:t>39</a:t>
            </a:fld>
            <a:endParaRPr lang="en-US"/>
          </a:p>
        </p:txBody>
      </p:sp>
      <p:pic>
        <p:nvPicPr>
          <p:cNvPr id="512007" name="Picture 7" descr="Closing Glo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quarter" idx="10"/>
          </p:nvPr>
        </p:nvSpPr>
        <p:spPr/>
        <p:txBody>
          <a:bodyPr/>
          <a:lstStyle/>
          <a:p>
            <a:fld id="{A889F006-3A43-40F0-A202-B51B90324C25}" type="datetime4">
              <a:rPr lang="en-US" smtClean="0"/>
              <a:t>December 30, 2012</a:t>
            </a:fld>
            <a:endParaRPr lang="en-US"/>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400" dirty="0" smtClean="0"/>
              <a:t>Provide a way to Digitally Sign a document</a:t>
            </a:r>
          </a:p>
          <a:p>
            <a:r>
              <a:rPr lang="en-US" sz="2400" dirty="0" smtClean="0"/>
              <a:t>Support XDS, XDM, XDR, and XCA</a:t>
            </a:r>
          </a:p>
          <a:p>
            <a:pPr lvl="1"/>
            <a:r>
              <a:rPr lang="en-US" sz="2000" dirty="0" smtClean="0"/>
              <a:t>May be used elsewhere</a:t>
            </a:r>
          </a:p>
          <a:p>
            <a:r>
              <a:rPr lang="en-US" sz="2400" dirty="0" smtClean="0"/>
              <a:t>Support Non-Repudiation </a:t>
            </a:r>
            <a:r>
              <a:rPr lang="en-US" sz="2400" dirty="0" err="1" smtClean="0"/>
              <a:t>usecases</a:t>
            </a:r>
            <a:endParaRPr lang="en-US" sz="2400" dirty="0" smtClean="0"/>
          </a:p>
          <a:p>
            <a:r>
              <a:rPr lang="en-US" sz="2400" dirty="0" smtClean="0"/>
              <a:t>Support Document Integrity</a:t>
            </a:r>
          </a:p>
          <a:p>
            <a:r>
              <a:rPr lang="en-US" sz="2400" dirty="0" smtClean="0"/>
              <a:t>Provide strong evidence </a:t>
            </a:r>
            <a:r>
              <a:rPr lang="en-US" sz="2400" dirty="0"/>
              <a:t>of: Authorship, Approval, Review, and </a:t>
            </a:r>
            <a:r>
              <a:rPr lang="en-US" sz="2400" dirty="0" smtClean="0"/>
              <a:t>Authentication</a:t>
            </a:r>
          </a:p>
          <a:p>
            <a:r>
              <a:rPr lang="en-US" sz="2400" dirty="0" smtClean="0"/>
              <a:t>Allows Documents to be accessed independent of access to digital signature</a:t>
            </a:r>
          </a:p>
          <a:p>
            <a:r>
              <a:rPr lang="en-US" sz="2400" dirty="0" smtClean="0"/>
              <a:t>Support Multiple Signatures – counter and cosigned</a:t>
            </a:r>
            <a:endParaRPr lang="en-US" sz="2400" dirty="0"/>
          </a:p>
          <a:p>
            <a:endParaRPr lang="en-US" sz="2400" dirty="0"/>
          </a:p>
        </p:txBody>
      </p:sp>
      <p:sp>
        <p:nvSpPr>
          <p:cNvPr id="4" name="Title 3"/>
          <p:cNvSpPr>
            <a:spLocks noGrp="1"/>
          </p:cNvSpPr>
          <p:nvPr>
            <p:ph type="title"/>
          </p:nvPr>
        </p:nvSpPr>
        <p:spPr/>
        <p:txBody>
          <a:bodyPr/>
          <a:lstStyle/>
          <a:p>
            <a:r>
              <a:rPr lang="en-US" dirty="0" smtClean="0"/>
              <a:t>Introduction</a:t>
            </a:r>
            <a:endParaRPr lang="en-US" dirty="0"/>
          </a:p>
        </p:txBody>
      </p:sp>
      <p:sp>
        <p:nvSpPr>
          <p:cNvPr id="2" name="Date Placeholder 1"/>
          <p:cNvSpPr>
            <a:spLocks noGrp="1"/>
          </p:cNvSpPr>
          <p:nvPr>
            <p:ph type="dt" sz="quarter" idx="10"/>
          </p:nvPr>
        </p:nvSpPr>
        <p:spPr/>
        <p:txBody>
          <a:bodyPr/>
          <a:lstStyle/>
          <a:p>
            <a:fld id="{DC42236D-503E-44DF-8826-282E10FC54FF}"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4</a:t>
            </a:fld>
            <a:endParaRPr lang="en-US"/>
          </a:p>
        </p:txBody>
      </p:sp>
    </p:spTree>
    <p:extLst>
      <p:ext uri="{BB962C8B-B14F-4D97-AF65-F5344CB8AC3E}">
        <p14:creationId xmlns:p14="http://schemas.microsoft.com/office/powerpoint/2010/main" val="502095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Content Profile</a:t>
            </a:r>
            <a:endParaRPr lang="en-US" dirty="0"/>
          </a:p>
        </p:txBody>
      </p:sp>
      <p:sp>
        <p:nvSpPr>
          <p:cNvPr id="3" name="Content Placeholder 2"/>
          <p:cNvSpPr>
            <a:spLocks noGrp="1"/>
          </p:cNvSpPr>
          <p:nvPr>
            <p:ph sz="half" idx="1"/>
          </p:nvPr>
        </p:nvSpPr>
        <p:spPr>
          <a:xfrm>
            <a:off x="5029200" y="1143000"/>
            <a:ext cx="3810000" cy="4114800"/>
          </a:xfrm>
        </p:spPr>
        <p:txBody>
          <a:bodyPr/>
          <a:lstStyle/>
          <a:p>
            <a:pPr marL="0" indent="0">
              <a:buNone/>
            </a:pPr>
            <a:r>
              <a:rPr lang="en-US" u="sng" dirty="0" smtClean="0"/>
              <a:t>Signature Document</a:t>
            </a:r>
          </a:p>
          <a:p>
            <a:pPr marL="0" indent="0">
              <a:buNone/>
            </a:pPr>
            <a:r>
              <a:rPr lang="en-US" dirty="0" smtClean="0"/>
              <a:t>W3C </a:t>
            </a:r>
            <a:r>
              <a:rPr lang="en-US" dirty="0"/>
              <a:t>XML </a:t>
            </a:r>
            <a:r>
              <a:rPr lang="en-US" dirty="0" smtClean="0"/>
              <a:t>Signature</a:t>
            </a:r>
          </a:p>
          <a:p>
            <a:pPr marL="0" indent="0">
              <a:buNone/>
            </a:pPr>
            <a:r>
              <a:rPr lang="en-US" dirty="0" err="1" smtClean="0"/>
              <a:t>XadES</a:t>
            </a:r>
            <a:r>
              <a:rPr lang="en-US" dirty="0" smtClean="0"/>
              <a:t> profile</a:t>
            </a:r>
            <a:endParaRPr lang="en-US" dirty="0"/>
          </a:p>
          <a:p>
            <a:pPr marL="287338" lvl="1" indent="-177800"/>
            <a:r>
              <a:rPr lang="en-US" dirty="0"/>
              <a:t>credentials, </a:t>
            </a:r>
            <a:endParaRPr lang="en-US" dirty="0" smtClean="0"/>
          </a:p>
          <a:p>
            <a:pPr marL="287338" lvl="1" indent="-177800"/>
            <a:r>
              <a:rPr lang="en-US" dirty="0" smtClean="0"/>
              <a:t>timestamp</a:t>
            </a:r>
            <a:r>
              <a:rPr lang="en-US" dirty="0"/>
              <a:t>, </a:t>
            </a:r>
            <a:endParaRPr lang="en-US" dirty="0" smtClean="0"/>
          </a:p>
          <a:p>
            <a:pPr marL="287338" lvl="1" indent="-177800"/>
            <a:r>
              <a:rPr lang="en-US" dirty="0" smtClean="0"/>
              <a:t>Purpose of Signature</a:t>
            </a:r>
            <a:endParaRPr lang="en-US" dirty="0"/>
          </a:p>
          <a:p>
            <a:pPr marL="287338" lvl="1" indent="-177800"/>
            <a:r>
              <a:rPr lang="en-US" dirty="0" smtClean="0"/>
              <a:t>Manifest of signed documents</a:t>
            </a:r>
          </a:p>
          <a:p>
            <a:pPr marL="287338" lvl="1" indent="-177800"/>
            <a:r>
              <a:rPr lang="en-US" dirty="0" smtClean="0"/>
              <a:t>Signed documents stored independently (e.g. XDS)</a:t>
            </a:r>
            <a:endParaRPr lang="en-US" dirty="0"/>
          </a:p>
          <a:p>
            <a:endParaRPr lang="en-US" dirty="0" smtClean="0"/>
          </a:p>
        </p:txBody>
      </p:sp>
      <p:sp>
        <p:nvSpPr>
          <p:cNvPr id="4" name="Date Placeholder 3"/>
          <p:cNvSpPr>
            <a:spLocks noGrp="1"/>
          </p:cNvSpPr>
          <p:nvPr>
            <p:ph type="dt" sz="quarter" idx="10"/>
          </p:nvPr>
        </p:nvSpPr>
        <p:spPr/>
        <p:txBody>
          <a:bodyPr/>
          <a:lstStyle/>
          <a:p>
            <a:fld id="{C682B3EF-7DA4-4DF3-BDCE-E22E9E300094}" type="datetime4">
              <a:rPr lang="en-US" smtClean="0"/>
              <a:t>December 30, 2012</a:t>
            </a:fld>
            <a:endParaRPr lang="en-US"/>
          </a:p>
        </p:txBody>
      </p:sp>
      <p:sp>
        <p:nvSpPr>
          <p:cNvPr id="6" name="Slide Number Placeholder 5"/>
          <p:cNvSpPr>
            <a:spLocks noGrp="1"/>
          </p:cNvSpPr>
          <p:nvPr>
            <p:ph type="sldNum" sz="quarter" idx="11"/>
          </p:nvPr>
        </p:nvSpPr>
        <p:spPr/>
        <p:txBody>
          <a:bodyPr/>
          <a:lstStyle/>
          <a:p>
            <a:fld id="{4C4BB53A-E112-4B03-AC5A-1648FD45A5CD}" type="slidenum">
              <a:rPr lang="en-US" smtClean="0"/>
              <a:pPr/>
              <a:t>5</a:t>
            </a:fld>
            <a:endParaRPr lang="en-US"/>
          </a:p>
        </p:txBody>
      </p:sp>
      <p:sp>
        <p:nvSpPr>
          <p:cNvPr id="7" name="Content Placeholder 6"/>
          <p:cNvSpPr>
            <a:spLocks noGrp="1"/>
          </p:cNvSpPr>
          <p:nvPr>
            <p:ph sz="half" idx="2"/>
          </p:nvPr>
        </p:nvSpPr>
        <p:spPr>
          <a:xfrm>
            <a:off x="533400" y="1143000"/>
            <a:ext cx="3810000" cy="4114800"/>
          </a:xfrm>
        </p:spPr>
        <p:txBody>
          <a:bodyPr/>
          <a:lstStyle/>
          <a:p>
            <a:pPr marL="0" indent="0">
              <a:buNone/>
            </a:pPr>
            <a:r>
              <a:rPr lang="en-US" u="sng" dirty="0" smtClean="0"/>
              <a:t>XDS Metadata</a:t>
            </a:r>
          </a:p>
          <a:p>
            <a:pPr marL="0" indent="0">
              <a:buNone/>
            </a:pPr>
            <a:r>
              <a:rPr lang="en-US" dirty="0" smtClean="0"/>
              <a:t>Digital </a:t>
            </a:r>
            <a:r>
              <a:rPr lang="en-US" dirty="0"/>
              <a:t>Signature is recorded like any other document </a:t>
            </a:r>
          </a:p>
          <a:p>
            <a:pPr marL="287338" lvl="1" indent="-177800">
              <a:buFontTx/>
              <a:buChar char="-"/>
            </a:pPr>
            <a:r>
              <a:rPr lang="en-US" dirty="0" err="1"/>
              <a:t>ClassCode</a:t>
            </a:r>
            <a:r>
              <a:rPr lang="en-US" dirty="0"/>
              <a:t> = Digital Signature</a:t>
            </a:r>
          </a:p>
          <a:p>
            <a:pPr marL="287338" lvl="1" indent="-177800">
              <a:buFontTx/>
              <a:buChar char="-"/>
            </a:pPr>
            <a:r>
              <a:rPr lang="en-US" dirty="0" err="1"/>
              <a:t>formatCode</a:t>
            </a:r>
            <a:r>
              <a:rPr lang="en-US" dirty="0"/>
              <a:t> = </a:t>
            </a:r>
            <a:r>
              <a:rPr lang="en-US" dirty="0" err="1"/>
              <a:t>xmldsig</a:t>
            </a:r>
            <a:endParaRPr lang="en-US" dirty="0"/>
          </a:p>
          <a:p>
            <a:pPr marL="287338" lvl="1" indent="-177800">
              <a:buFontTx/>
              <a:buChar char="-"/>
            </a:pPr>
            <a:r>
              <a:rPr lang="en-US" dirty="0" err="1"/>
              <a:t>eventCodeList</a:t>
            </a:r>
            <a:r>
              <a:rPr lang="en-US" dirty="0"/>
              <a:t> = sig </a:t>
            </a:r>
            <a:r>
              <a:rPr lang="en-US" dirty="0" smtClean="0"/>
              <a:t>purpose</a:t>
            </a:r>
          </a:p>
          <a:p>
            <a:pPr marL="287338" lvl="1" indent="-177800">
              <a:buFontTx/>
              <a:buChar char="-"/>
            </a:pPr>
            <a:r>
              <a:rPr lang="en-US" dirty="0" smtClean="0"/>
              <a:t>Transform = signs</a:t>
            </a:r>
            <a:endParaRPr lang="en-US" dirty="0"/>
          </a:p>
        </p:txBody>
      </p:sp>
    </p:spTree>
    <p:extLst>
      <p:ext uri="{BB962C8B-B14F-4D97-AF65-F5344CB8AC3E}">
        <p14:creationId xmlns:p14="http://schemas.microsoft.com/office/powerpoint/2010/main" val="597562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Signature Purpose</a:t>
            </a:r>
            <a:endParaRPr lang="en-US" dirty="0"/>
          </a:p>
        </p:txBody>
      </p:sp>
      <p:sp>
        <p:nvSpPr>
          <p:cNvPr id="5" name="Content Placeholder 4"/>
          <p:cNvSpPr>
            <a:spLocks noGrp="1"/>
          </p:cNvSpPr>
          <p:nvPr>
            <p:ph sz="half" idx="2"/>
          </p:nvPr>
        </p:nvSpPr>
        <p:spPr>
          <a:xfrm>
            <a:off x="304800" y="1143000"/>
            <a:ext cx="8839200" cy="5029200"/>
          </a:xfrm>
        </p:spPr>
        <p:txBody>
          <a:bodyPr numCol="2"/>
          <a:lstStyle/>
          <a:p>
            <a:pPr>
              <a:buFontTx/>
              <a:buNone/>
            </a:pPr>
            <a:r>
              <a:rPr lang="en-US" sz="1800" dirty="0"/>
              <a:t>Purpose of Signature </a:t>
            </a:r>
            <a:r>
              <a:rPr lang="en-US" sz="1800" dirty="0" smtClean="0"/>
              <a:t>(ASTM E1762 )</a:t>
            </a:r>
          </a:p>
          <a:p>
            <a:r>
              <a:rPr lang="en-US" sz="1800" dirty="0" smtClean="0"/>
              <a:t>“Author” - Author’s signature,</a:t>
            </a:r>
          </a:p>
          <a:p>
            <a:r>
              <a:rPr lang="en-US" sz="1800" dirty="0" smtClean="0"/>
              <a:t>“</a:t>
            </a:r>
            <a:r>
              <a:rPr lang="en-US" sz="1800" dirty="0" err="1"/>
              <a:t>Author.Co</a:t>
            </a:r>
            <a:r>
              <a:rPr lang="en-US" sz="1800" dirty="0"/>
              <a:t>” - Coauthor’s signature</a:t>
            </a:r>
          </a:p>
          <a:p>
            <a:r>
              <a:rPr lang="en-US" sz="1800" dirty="0"/>
              <a:t>“Participant” - Co-participant’s signature</a:t>
            </a:r>
          </a:p>
          <a:p>
            <a:r>
              <a:rPr lang="en-CA" sz="1800" dirty="0"/>
              <a:t>“Transcriptionist/Recorder”</a:t>
            </a:r>
            <a:endParaRPr lang="en-US" sz="1800" dirty="0"/>
          </a:p>
          <a:p>
            <a:r>
              <a:rPr lang="en-US" sz="1800" dirty="0"/>
              <a:t>“Verification” - Verification signature</a:t>
            </a:r>
          </a:p>
          <a:p>
            <a:r>
              <a:rPr lang="en-US" sz="1800" dirty="0"/>
              <a:t>“Validation” - Validation signature</a:t>
            </a:r>
          </a:p>
          <a:p>
            <a:r>
              <a:rPr lang="en-US" sz="1800" dirty="0"/>
              <a:t>“Consent” - Consent signature</a:t>
            </a:r>
          </a:p>
          <a:p>
            <a:r>
              <a:rPr lang="en-US" sz="1800" dirty="0"/>
              <a:t>“Witness” - Witness signature</a:t>
            </a:r>
          </a:p>
          <a:p>
            <a:r>
              <a:rPr lang="en-US" sz="1800" dirty="0"/>
              <a:t>“</a:t>
            </a:r>
            <a:r>
              <a:rPr lang="en-US" sz="1800" dirty="0" err="1"/>
              <a:t>Witness.Event</a:t>
            </a:r>
            <a:r>
              <a:rPr lang="en-US" sz="1800" dirty="0"/>
              <a:t>” - Event witness </a:t>
            </a:r>
            <a:r>
              <a:rPr lang="en-US" sz="1800" dirty="0" smtClean="0"/>
              <a:t>signature</a:t>
            </a:r>
          </a:p>
          <a:p>
            <a:endParaRPr lang="en-US" sz="1800" dirty="0"/>
          </a:p>
          <a:p>
            <a:r>
              <a:rPr lang="en-US" sz="1800" dirty="0"/>
              <a:t>“</a:t>
            </a:r>
            <a:r>
              <a:rPr lang="en-US" sz="1800" dirty="0" err="1"/>
              <a:t>Witness.Identity</a:t>
            </a:r>
            <a:r>
              <a:rPr lang="en-US" sz="1800" dirty="0"/>
              <a:t>” - Identity witness signature such as a Notary</a:t>
            </a:r>
          </a:p>
          <a:p>
            <a:r>
              <a:rPr lang="en-US" sz="1800" dirty="0"/>
              <a:t>“</a:t>
            </a:r>
            <a:r>
              <a:rPr lang="en-US" sz="1800" dirty="0" err="1"/>
              <a:t>Witness.Consent</a:t>
            </a:r>
            <a:r>
              <a:rPr lang="en-US" sz="1800" dirty="0"/>
              <a:t>” - Consent witness signature</a:t>
            </a:r>
          </a:p>
          <a:p>
            <a:r>
              <a:rPr lang="en-CA" sz="1800" dirty="0"/>
              <a:t>“Interpreter”</a:t>
            </a:r>
            <a:endParaRPr lang="en-US" sz="1800" dirty="0"/>
          </a:p>
          <a:p>
            <a:r>
              <a:rPr lang="en-US" sz="1800" dirty="0"/>
              <a:t>“Review” - Review signature</a:t>
            </a:r>
          </a:p>
          <a:p>
            <a:r>
              <a:rPr lang="en-US" sz="1800" dirty="0"/>
              <a:t>“Source” - Source signature</a:t>
            </a:r>
          </a:p>
          <a:p>
            <a:r>
              <a:rPr lang="en-US" sz="1800" dirty="0"/>
              <a:t>“Addendum” - Addendum signature</a:t>
            </a:r>
          </a:p>
          <a:p>
            <a:r>
              <a:rPr lang="en-CA" sz="1800" dirty="0"/>
              <a:t>Administrative</a:t>
            </a:r>
          </a:p>
          <a:p>
            <a:r>
              <a:rPr lang="en-CA" sz="1800" dirty="0"/>
              <a:t>Timestamp</a:t>
            </a:r>
          </a:p>
          <a:p>
            <a:endParaRPr lang="en-US" sz="1800" dirty="0"/>
          </a:p>
        </p:txBody>
      </p:sp>
      <p:sp>
        <p:nvSpPr>
          <p:cNvPr id="4" name="Date Placeholder 3"/>
          <p:cNvSpPr>
            <a:spLocks noGrp="1"/>
          </p:cNvSpPr>
          <p:nvPr>
            <p:ph type="dt" sz="quarter" idx="10"/>
          </p:nvPr>
        </p:nvSpPr>
        <p:spPr/>
        <p:txBody>
          <a:bodyPr/>
          <a:lstStyle/>
          <a:p>
            <a:fld id="{C682B3EF-7DA4-4DF3-BDCE-E22E9E300094}" type="datetime4">
              <a:rPr lang="en-US" smtClean="0"/>
              <a:t>December 30, 2012</a:t>
            </a:fld>
            <a:endParaRPr lang="en-US"/>
          </a:p>
        </p:txBody>
      </p:sp>
      <p:sp>
        <p:nvSpPr>
          <p:cNvPr id="6" name="Slide Number Placeholder 5"/>
          <p:cNvSpPr>
            <a:spLocks noGrp="1"/>
          </p:cNvSpPr>
          <p:nvPr>
            <p:ph type="sldNum" sz="quarter" idx="11"/>
          </p:nvPr>
        </p:nvSpPr>
        <p:spPr/>
        <p:txBody>
          <a:bodyPr/>
          <a:lstStyle/>
          <a:p>
            <a:fld id="{4C4BB53A-E112-4B03-AC5A-1648FD45A5CD}" type="slidenum">
              <a:rPr lang="en-US" smtClean="0"/>
              <a:pPr/>
              <a:t>6</a:t>
            </a:fld>
            <a:endParaRPr lang="en-US"/>
          </a:p>
        </p:txBody>
      </p:sp>
    </p:spTree>
    <p:extLst>
      <p:ext uri="{BB962C8B-B14F-4D97-AF65-F5344CB8AC3E}">
        <p14:creationId xmlns:p14="http://schemas.microsoft.com/office/powerpoint/2010/main" val="1283740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signature + signed</a:t>
            </a:r>
            <a:endParaRPr lang="en-US" dirty="0"/>
          </a:p>
        </p:txBody>
      </p:sp>
      <p:sp>
        <p:nvSpPr>
          <p:cNvPr id="5" name="Date Placeholder 4"/>
          <p:cNvSpPr>
            <a:spLocks noGrp="1"/>
          </p:cNvSpPr>
          <p:nvPr>
            <p:ph type="dt" sz="quarter" idx="10"/>
          </p:nvPr>
        </p:nvSpPr>
        <p:spPr/>
        <p:txBody>
          <a:bodyPr/>
          <a:lstStyle/>
          <a:p>
            <a:fld id="{49F53688-E531-4E74-9E96-0EA3E35379A1}" type="datetime4">
              <a:rPr lang="en-US" smtClean="0"/>
              <a:t>December 30, 2012</a:t>
            </a:fld>
            <a:endParaRPr lang="en-US"/>
          </a:p>
        </p:txBody>
      </p:sp>
      <p:sp>
        <p:nvSpPr>
          <p:cNvPr id="6" name="Slide Number Placeholder 5"/>
          <p:cNvSpPr>
            <a:spLocks noGrp="1"/>
          </p:cNvSpPr>
          <p:nvPr>
            <p:ph type="sldNum" sz="quarter" idx="11"/>
          </p:nvPr>
        </p:nvSpPr>
        <p:spPr>
          <a:xfrm>
            <a:off x="7696200" y="6337300"/>
            <a:ext cx="1295400" cy="457200"/>
          </a:xfrm>
        </p:spPr>
        <p:txBody>
          <a:bodyPr/>
          <a:lstStyle/>
          <a:p>
            <a:fld id="{4C4BB53A-E112-4B03-AC5A-1648FD45A5CD}" type="slidenum">
              <a:rPr lang="en-US" smtClean="0"/>
              <a:pPr/>
              <a:t>7</a:t>
            </a:fld>
            <a:endParaRPr lang="en-US"/>
          </a:p>
        </p:txBody>
      </p:sp>
      <p:sp>
        <p:nvSpPr>
          <p:cNvPr id="9" name="Folded Corner 8"/>
          <p:cNvSpPr/>
          <p:nvPr/>
        </p:nvSpPr>
        <p:spPr bwMode="auto">
          <a:xfrm>
            <a:off x="1295400" y="3309784"/>
            <a:ext cx="2286000" cy="3036216"/>
          </a:xfrm>
          <a:prstGeom prst="foldedCorner">
            <a:avLst/>
          </a:prstGeom>
          <a:solidFill>
            <a:schemeClr val="tx1"/>
          </a:solidFill>
          <a:ln>
            <a:noFill/>
          </a:ln>
          <a:effectLst/>
          <a:extLst/>
        </p:spPr>
        <p:txBody>
          <a:bodyPr vert="horz" wrap="square" lIns="92075" tIns="46038" rIns="92075" bIns="46038" numCol="1" rtlCol="0" anchor="ctr" anchorCtr="0" compatLnSpc="1">
            <a:prstTxWarp prst="textNoShape">
              <a:avLst/>
            </a:prstTxWarp>
          </a:bodyPr>
          <a:lstStyle/>
          <a:p>
            <a:r>
              <a:rPr lang="en-US" sz="500" dirty="0">
                <a:solidFill>
                  <a:schemeClr val="tx1">
                    <a:lumMod val="75000"/>
                  </a:schemeClr>
                </a:solidFill>
              </a:rPr>
              <a:t>I swear by Apollo the Physician and Asclepius and </a:t>
            </a:r>
            <a:r>
              <a:rPr lang="en-US" sz="500" dirty="0" err="1">
                <a:solidFill>
                  <a:schemeClr val="tx1">
                    <a:lumMod val="75000"/>
                  </a:schemeClr>
                </a:solidFill>
              </a:rPr>
              <a:t>Hygieia</a:t>
            </a:r>
            <a:r>
              <a:rPr lang="en-US" sz="500" dirty="0">
                <a:solidFill>
                  <a:schemeClr val="tx1">
                    <a:lumMod val="75000"/>
                  </a:schemeClr>
                </a:solidFill>
              </a:rPr>
              <a:t> and </a:t>
            </a:r>
            <a:r>
              <a:rPr lang="en-US" sz="500" dirty="0" err="1">
                <a:solidFill>
                  <a:schemeClr val="tx1">
                    <a:lumMod val="75000"/>
                  </a:schemeClr>
                </a:solidFill>
              </a:rPr>
              <a:t>Panaceia</a:t>
            </a:r>
            <a:r>
              <a:rPr lang="en-US" sz="500" dirty="0">
                <a:solidFill>
                  <a:schemeClr val="tx1">
                    <a:lumMod val="75000"/>
                  </a:schemeClr>
                </a:solidFill>
              </a:rPr>
              <a:t> and all the gods, and goddesses, making them my witnesses, that I will fulfill according to my ability and judgment this oath and this covenant: To hold him who has taught me this art as equal to my parents and to live my life in partnership with him, and if he is in need of money to give him a share of mine, and to regard his offspring as equal to my brothers in male lineage and to teach them this art–if they desire to learn it–without fee and covenant; to give a share of precepts and oral instruction and all the other learning to my sons and to the sons of him who has instructed me and to pupils who have signed the covenant and have taken the oath according to medical law, but to no one else.</a:t>
            </a:r>
          </a:p>
          <a:p>
            <a:r>
              <a:rPr lang="en-US" sz="500" dirty="0">
                <a:solidFill>
                  <a:schemeClr val="tx1">
                    <a:lumMod val="75000"/>
                  </a:schemeClr>
                </a:solidFill>
              </a:rPr>
              <a:t>I will apply </a:t>
            </a:r>
            <a:r>
              <a:rPr lang="en-US" sz="500" dirty="0" err="1">
                <a:solidFill>
                  <a:schemeClr val="tx1">
                    <a:lumMod val="75000"/>
                  </a:schemeClr>
                </a:solidFill>
              </a:rPr>
              <a:t>dietic</a:t>
            </a:r>
            <a:r>
              <a:rPr lang="en-US" sz="500" dirty="0">
                <a:solidFill>
                  <a:schemeClr val="tx1">
                    <a:lumMod val="75000"/>
                  </a:schemeClr>
                </a:solidFill>
              </a:rPr>
              <a:t> measures for the benefit of the sick according to my ability and judgment; I will keep them from harm and injustice.</a:t>
            </a:r>
          </a:p>
          <a:p>
            <a:r>
              <a:rPr lang="en-US" sz="500" dirty="0">
                <a:solidFill>
                  <a:schemeClr val="tx1">
                    <a:lumMod val="75000"/>
                  </a:schemeClr>
                </a:solidFill>
              </a:rPr>
              <a:t>I will neither give a deadly drug to anybody if asked for it, nor will I make a suggestion to this effect. In purity and holiness I will guard my life and my art.</a:t>
            </a:r>
          </a:p>
          <a:p>
            <a:r>
              <a:rPr lang="en-US" sz="500" dirty="0">
                <a:solidFill>
                  <a:schemeClr val="tx1">
                    <a:lumMod val="75000"/>
                  </a:schemeClr>
                </a:solidFill>
              </a:rPr>
              <a:t>I will not use the knife, not even on sufferers from stone, but will withdraw in favor of such men as are engaged in this work.</a:t>
            </a:r>
          </a:p>
          <a:p>
            <a:r>
              <a:rPr lang="en-US" sz="500" dirty="0">
                <a:solidFill>
                  <a:schemeClr val="tx1">
                    <a:lumMod val="75000"/>
                  </a:schemeClr>
                </a:solidFill>
              </a:rPr>
              <a:t>Whatever houses I may visit, I will come for the benefit of the sick, remaining free of all intentional injustice, of all mischief and in particular of sexual relations with both female and male persons, be they free or slaves.</a:t>
            </a:r>
          </a:p>
          <a:p>
            <a:r>
              <a:rPr lang="en-US" sz="500" dirty="0">
                <a:solidFill>
                  <a:schemeClr val="tx1">
                    <a:lumMod val="75000"/>
                  </a:schemeClr>
                </a:solidFill>
              </a:rPr>
              <a:t>What I may see or hear in the course of treatment or even outside of the treatment in regard to the life of men, which on no account one must spread abroad, I will keep myself holding such things shameful to be spoken about.</a:t>
            </a:r>
          </a:p>
          <a:p>
            <a:r>
              <a:rPr lang="en-US" sz="500" dirty="0">
                <a:solidFill>
                  <a:schemeClr val="tx1">
                    <a:lumMod val="75000"/>
                  </a:schemeClr>
                </a:solidFill>
              </a:rPr>
              <a:t>If I fulfill this oath and do not violate it, may it be granted to me to enjoy life and art, being </a:t>
            </a:r>
            <a:r>
              <a:rPr lang="en-US" sz="500" dirty="0" err="1">
                <a:solidFill>
                  <a:schemeClr val="tx1">
                    <a:lumMod val="75000"/>
                  </a:schemeClr>
                </a:solidFill>
              </a:rPr>
              <a:t>honoured</a:t>
            </a:r>
            <a:r>
              <a:rPr lang="en-US" sz="500" dirty="0">
                <a:solidFill>
                  <a:schemeClr val="tx1">
                    <a:lumMod val="75000"/>
                  </a:schemeClr>
                </a:solidFill>
              </a:rPr>
              <a:t> with fame among all men for all time to come; if I transgress it and swear falsely, may the opposite of all this be my lot.</a:t>
            </a:r>
          </a:p>
        </p:txBody>
      </p:sp>
      <p:sp>
        <p:nvSpPr>
          <p:cNvPr id="10" name="TextBox 9"/>
          <p:cNvSpPr txBox="1"/>
          <p:nvPr/>
        </p:nvSpPr>
        <p:spPr>
          <a:xfrm>
            <a:off x="1143000" y="990600"/>
            <a:ext cx="2821606" cy="461665"/>
          </a:xfrm>
          <a:prstGeom prst="rect">
            <a:avLst/>
          </a:prstGeom>
          <a:noFill/>
        </p:spPr>
        <p:txBody>
          <a:bodyPr wrap="none" rtlCol="0">
            <a:spAutoFit/>
          </a:bodyPr>
          <a:lstStyle/>
          <a:p>
            <a:r>
              <a:rPr lang="en-US" sz="2400" dirty="0" smtClean="0"/>
              <a:t>Original Document </a:t>
            </a:r>
          </a:p>
        </p:txBody>
      </p:sp>
      <p:sp>
        <p:nvSpPr>
          <p:cNvPr id="11" name="Folded Corner 10"/>
          <p:cNvSpPr/>
          <p:nvPr/>
        </p:nvSpPr>
        <p:spPr bwMode="auto">
          <a:xfrm>
            <a:off x="5562600" y="3309784"/>
            <a:ext cx="2286000" cy="3036216"/>
          </a:xfrm>
          <a:prstGeom prst="foldedCorner">
            <a:avLst/>
          </a:prstGeom>
          <a:solidFill>
            <a:schemeClr val="tx1"/>
          </a:solidFill>
          <a:ln>
            <a:noFill/>
          </a:ln>
          <a:effectLst/>
          <a:extLst/>
        </p:spPr>
        <p:txBody>
          <a:bodyPr vert="horz" wrap="square" lIns="92075" tIns="46038" rIns="92075" bIns="46038" numCol="1" rtlCol="0" anchor="ctr" anchorCtr="0" compatLnSpc="1">
            <a:prstTxWarp prst="textNoShape">
              <a:avLst/>
            </a:prstTxWarp>
          </a:bodyPr>
          <a:lstStyle/>
          <a:p>
            <a:endParaRPr lang="en-US" sz="500" dirty="0">
              <a:solidFill>
                <a:schemeClr val="bg2"/>
              </a:solidFill>
              <a:effectLst/>
              <a:cs typeface="Arial" pitchFamily="34" charset="0"/>
            </a:endParaRPr>
          </a:p>
        </p:txBody>
      </p:sp>
      <p:sp>
        <p:nvSpPr>
          <p:cNvPr id="12" name="Right Brace 11"/>
          <p:cNvSpPr/>
          <p:nvPr/>
        </p:nvSpPr>
        <p:spPr bwMode="auto">
          <a:xfrm>
            <a:off x="3733800" y="3309784"/>
            <a:ext cx="762000" cy="2862415"/>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endParaRPr kumimoji="0" lang="en-US" sz="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13" name="TextBox 12"/>
          <p:cNvSpPr txBox="1"/>
          <p:nvPr/>
        </p:nvSpPr>
        <p:spPr>
          <a:xfrm rot="16200000">
            <a:off x="2991914" y="4402390"/>
            <a:ext cx="1829347" cy="461665"/>
          </a:xfrm>
          <a:prstGeom prst="rect">
            <a:avLst/>
          </a:prstGeom>
          <a:noFill/>
        </p:spPr>
        <p:txBody>
          <a:bodyPr wrap="none" rtlCol="0">
            <a:spAutoFit/>
          </a:bodyPr>
          <a:lstStyle/>
          <a:p>
            <a:r>
              <a:rPr lang="en-US" sz="2400" dirty="0" smtClean="0"/>
              <a:t>Hash coded</a:t>
            </a:r>
            <a:endParaRPr lang="en-US" sz="2400" dirty="0"/>
          </a:p>
        </p:txBody>
      </p:sp>
      <p:sp>
        <p:nvSpPr>
          <p:cNvPr id="14" name="TextBox 13"/>
          <p:cNvSpPr txBox="1"/>
          <p:nvPr/>
        </p:nvSpPr>
        <p:spPr>
          <a:xfrm>
            <a:off x="1295400" y="1371600"/>
            <a:ext cx="2286000" cy="1631216"/>
          </a:xfrm>
          <a:prstGeom prst="rect">
            <a:avLst/>
          </a:prstGeom>
          <a:solidFill>
            <a:schemeClr val="tx2">
              <a:lumMod val="20000"/>
              <a:lumOff val="80000"/>
            </a:schemeClr>
          </a:solidFill>
          <a:ln>
            <a:solidFill>
              <a:schemeClr val="bg2"/>
            </a:solidFill>
          </a:ln>
        </p:spPr>
        <p:txBody>
          <a:bodyPr wrap="square" rtlCol="0">
            <a:spAutoFit/>
          </a:bodyPr>
          <a:lstStyle/>
          <a:p>
            <a:r>
              <a:rPr lang="en-US" sz="2000" dirty="0" smtClean="0">
                <a:solidFill>
                  <a:schemeClr val="bg2"/>
                </a:solidFill>
                <a:effectLst/>
              </a:rPr>
              <a:t>Doc ID: 1.2.3.3</a:t>
            </a:r>
          </a:p>
          <a:p>
            <a:r>
              <a:rPr lang="en-US" sz="2000" dirty="0" err="1" smtClean="0">
                <a:solidFill>
                  <a:schemeClr val="bg2"/>
                </a:solidFill>
                <a:effectLst/>
              </a:rPr>
              <a:t>ClassCode</a:t>
            </a:r>
            <a:r>
              <a:rPr lang="en-US" sz="2000" dirty="0" smtClean="0">
                <a:solidFill>
                  <a:schemeClr val="bg2"/>
                </a:solidFill>
                <a:effectLst/>
              </a:rPr>
              <a:t>: </a:t>
            </a:r>
            <a:r>
              <a:rPr lang="en-US" sz="2000" dirty="0" err="1" smtClean="0">
                <a:solidFill>
                  <a:schemeClr val="bg2"/>
                </a:solidFill>
                <a:effectLst/>
              </a:rPr>
              <a:t>xphr</a:t>
            </a:r>
            <a:endParaRPr lang="en-US" sz="2000" dirty="0" smtClean="0">
              <a:solidFill>
                <a:schemeClr val="bg2"/>
              </a:solidFill>
              <a:effectLst/>
            </a:endParaRPr>
          </a:p>
          <a:p>
            <a:r>
              <a:rPr lang="en-US" sz="2000" dirty="0" smtClean="0">
                <a:solidFill>
                  <a:schemeClr val="bg2"/>
                </a:solidFill>
                <a:effectLst/>
              </a:rPr>
              <a:t>…</a:t>
            </a:r>
          </a:p>
          <a:p>
            <a:r>
              <a:rPr lang="en-US" sz="2000" dirty="0" smtClean="0">
                <a:solidFill>
                  <a:schemeClr val="bg2"/>
                </a:solidFill>
                <a:effectLst/>
              </a:rPr>
              <a:t>Association : Signed</a:t>
            </a:r>
            <a:endParaRPr lang="en-US" sz="2000" dirty="0">
              <a:solidFill>
                <a:schemeClr val="bg2"/>
              </a:solidFill>
              <a:effectLst/>
            </a:endParaRPr>
          </a:p>
        </p:txBody>
      </p:sp>
      <p:cxnSp>
        <p:nvCxnSpPr>
          <p:cNvPr id="16" name="Straight Connector 15"/>
          <p:cNvCxnSpPr>
            <a:stCxn id="12" idx="1"/>
          </p:cNvCxnSpPr>
          <p:nvPr/>
        </p:nvCxnSpPr>
        <p:spPr bwMode="auto">
          <a:xfrm>
            <a:off x="4495800" y="4740992"/>
            <a:ext cx="1066801" cy="806904"/>
          </a:xfrm>
          <a:prstGeom prst="line">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p:nvPr/>
        </p:nvCxnSpPr>
        <p:spPr bwMode="auto">
          <a:xfrm>
            <a:off x="3581399" y="1861985"/>
            <a:ext cx="1981201" cy="3395815"/>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a:stCxn id="14" idx="2"/>
            <a:endCxn id="9" idx="0"/>
          </p:cNvCxnSpPr>
          <p:nvPr/>
        </p:nvCxnSpPr>
        <p:spPr bwMode="auto">
          <a:xfrm>
            <a:off x="2438400" y="3002816"/>
            <a:ext cx="0" cy="306968"/>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5562600" y="1386722"/>
            <a:ext cx="2286000" cy="1631216"/>
          </a:xfrm>
          <a:prstGeom prst="rect">
            <a:avLst/>
          </a:prstGeom>
          <a:solidFill>
            <a:schemeClr val="tx2">
              <a:lumMod val="20000"/>
              <a:lumOff val="80000"/>
            </a:schemeClr>
          </a:solidFill>
          <a:ln>
            <a:solidFill>
              <a:schemeClr val="bg2"/>
            </a:solidFill>
          </a:ln>
        </p:spPr>
        <p:txBody>
          <a:bodyPr wrap="square" rtlCol="0">
            <a:spAutoFit/>
          </a:bodyPr>
          <a:lstStyle/>
          <a:p>
            <a:r>
              <a:rPr lang="en-US" sz="2000" dirty="0" smtClean="0">
                <a:solidFill>
                  <a:schemeClr val="bg2"/>
                </a:solidFill>
                <a:effectLst/>
              </a:rPr>
              <a:t>Doc ID: 1.2.3.4</a:t>
            </a:r>
          </a:p>
          <a:p>
            <a:r>
              <a:rPr lang="en-US" sz="2000" dirty="0" err="1" smtClean="0">
                <a:solidFill>
                  <a:schemeClr val="bg2"/>
                </a:solidFill>
                <a:effectLst/>
              </a:rPr>
              <a:t>ClassCode</a:t>
            </a:r>
            <a:r>
              <a:rPr lang="en-US" sz="2000" dirty="0" smtClean="0">
                <a:solidFill>
                  <a:schemeClr val="bg2"/>
                </a:solidFill>
                <a:effectLst/>
              </a:rPr>
              <a:t>: d-sig</a:t>
            </a:r>
          </a:p>
          <a:p>
            <a:r>
              <a:rPr lang="en-US" sz="2000" dirty="0" err="1" smtClean="0">
                <a:solidFill>
                  <a:schemeClr val="bg2"/>
                </a:solidFill>
                <a:effectLst/>
              </a:rPr>
              <a:t>typeCode</a:t>
            </a:r>
            <a:r>
              <a:rPr lang="en-US" sz="2000" dirty="0" smtClean="0">
                <a:solidFill>
                  <a:schemeClr val="bg2"/>
                </a:solidFill>
                <a:effectLst/>
              </a:rPr>
              <a:t>: E1762</a:t>
            </a:r>
          </a:p>
          <a:p>
            <a:r>
              <a:rPr lang="en-US" sz="2000" dirty="0" smtClean="0">
                <a:solidFill>
                  <a:schemeClr val="bg2"/>
                </a:solidFill>
                <a:effectLst/>
              </a:rPr>
              <a:t>…</a:t>
            </a:r>
          </a:p>
          <a:p>
            <a:r>
              <a:rPr lang="en-US" sz="2000" dirty="0" smtClean="0">
                <a:solidFill>
                  <a:schemeClr val="bg2"/>
                </a:solidFill>
                <a:effectLst/>
              </a:rPr>
              <a:t>Association: signs</a:t>
            </a:r>
            <a:endParaRPr lang="en-US" sz="2000" dirty="0">
              <a:solidFill>
                <a:schemeClr val="bg2"/>
              </a:solidFill>
              <a:effectLst/>
            </a:endParaRPr>
          </a:p>
        </p:txBody>
      </p:sp>
      <p:cxnSp>
        <p:nvCxnSpPr>
          <p:cNvPr id="26" name="Straight Arrow Connector 25"/>
          <p:cNvCxnSpPr/>
          <p:nvPr/>
        </p:nvCxnSpPr>
        <p:spPr bwMode="auto">
          <a:xfrm flipH="1" flipV="1">
            <a:off x="3581400" y="1557185"/>
            <a:ext cx="1981200" cy="121920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p:cNvCxnSpPr/>
          <p:nvPr/>
        </p:nvCxnSpPr>
        <p:spPr bwMode="auto">
          <a:xfrm>
            <a:off x="6716973" y="3001731"/>
            <a:ext cx="0" cy="306969"/>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5410200" y="973540"/>
            <a:ext cx="2993127" cy="461665"/>
          </a:xfrm>
          <a:prstGeom prst="rect">
            <a:avLst/>
          </a:prstGeom>
          <a:noFill/>
        </p:spPr>
        <p:txBody>
          <a:bodyPr wrap="none" rtlCol="0">
            <a:spAutoFit/>
          </a:bodyPr>
          <a:lstStyle/>
          <a:p>
            <a:r>
              <a:rPr lang="en-US" sz="2400" dirty="0" smtClean="0"/>
              <a:t>Signature Document</a:t>
            </a:r>
          </a:p>
        </p:txBody>
      </p:sp>
      <p:sp>
        <p:nvSpPr>
          <p:cNvPr id="31" name="TextBox 30"/>
          <p:cNvSpPr txBox="1"/>
          <p:nvPr/>
        </p:nvSpPr>
        <p:spPr>
          <a:xfrm>
            <a:off x="0" y="1997158"/>
            <a:ext cx="1210588" cy="646331"/>
          </a:xfrm>
          <a:prstGeom prst="rect">
            <a:avLst/>
          </a:prstGeom>
          <a:noFill/>
        </p:spPr>
        <p:txBody>
          <a:bodyPr wrap="none" rtlCol="0">
            <a:spAutoFit/>
          </a:bodyPr>
          <a:lstStyle/>
          <a:p>
            <a:r>
              <a:rPr lang="en-US" sz="1800" dirty="0" smtClean="0"/>
              <a:t>XDS</a:t>
            </a:r>
          </a:p>
          <a:p>
            <a:r>
              <a:rPr lang="en-US" sz="1800" dirty="0" smtClean="0"/>
              <a:t>Metadata </a:t>
            </a:r>
          </a:p>
        </p:txBody>
      </p:sp>
      <p:sp>
        <p:nvSpPr>
          <p:cNvPr id="32" name="TextBox 31"/>
          <p:cNvSpPr txBox="1"/>
          <p:nvPr/>
        </p:nvSpPr>
        <p:spPr>
          <a:xfrm>
            <a:off x="0" y="4343400"/>
            <a:ext cx="1236236" cy="369332"/>
          </a:xfrm>
          <a:prstGeom prst="rect">
            <a:avLst/>
          </a:prstGeom>
          <a:noFill/>
        </p:spPr>
        <p:txBody>
          <a:bodyPr wrap="none" rtlCol="0">
            <a:spAutoFit/>
          </a:bodyPr>
          <a:lstStyle/>
          <a:p>
            <a:r>
              <a:rPr lang="en-US" sz="1800" dirty="0" smtClean="0"/>
              <a:t>Document</a:t>
            </a:r>
          </a:p>
        </p:txBody>
      </p:sp>
      <p:sp>
        <p:nvSpPr>
          <p:cNvPr id="36" name="TextBox 35"/>
          <p:cNvSpPr txBox="1"/>
          <p:nvPr/>
        </p:nvSpPr>
        <p:spPr>
          <a:xfrm>
            <a:off x="5562601" y="3329790"/>
            <a:ext cx="2285999" cy="3016210"/>
          </a:xfrm>
          <a:prstGeom prst="rect">
            <a:avLst/>
          </a:prstGeom>
          <a:noFill/>
        </p:spPr>
        <p:txBody>
          <a:bodyPr wrap="square" rtlCol="0">
            <a:spAutoFit/>
          </a:bodyPr>
          <a:lstStyle/>
          <a:p>
            <a:r>
              <a:rPr lang="en-US" sz="500" dirty="0">
                <a:solidFill>
                  <a:schemeClr val="bg2"/>
                </a:solidFill>
                <a:effectLst/>
                <a:cs typeface="Arial" pitchFamily="34" charset="0"/>
              </a:rPr>
              <a:t>&lt;Signature Id="</a:t>
            </a:r>
            <a:r>
              <a:rPr lang="en-US" sz="500" i="1" dirty="0" err="1">
                <a:solidFill>
                  <a:schemeClr val="bg2"/>
                </a:solidFill>
                <a:effectLst/>
                <a:cs typeface="Arial" pitchFamily="34" charset="0"/>
              </a:rPr>
              <a:t>signatureOID</a:t>
            </a:r>
            <a:r>
              <a:rPr lang="en-US" sz="500" dirty="0">
                <a:solidFill>
                  <a:schemeClr val="bg2"/>
                </a:solidFill>
                <a:effectLst/>
                <a:cs typeface="Arial" pitchFamily="34" charset="0"/>
              </a:rPr>
              <a:t>" </a:t>
            </a:r>
            <a:r>
              <a:rPr lang="en-US" sz="500" dirty="0" err="1">
                <a:solidFill>
                  <a:schemeClr val="bg2"/>
                </a:solidFill>
                <a:effectLst/>
                <a:cs typeface="Arial" pitchFamily="34" charset="0"/>
              </a:rPr>
              <a:t>xmlns</a:t>
            </a:r>
            <a:r>
              <a:rPr lang="en-US" sz="500" dirty="0">
                <a:solidFill>
                  <a:schemeClr val="bg2"/>
                </a:solidFill>
                <a:effectLst/>
                <a:cs typeface="Arial" pitchFamily="34" charset="0"/>
              </a:rPr>
              <a:t>=http://www.w3.org/2000/09/xmldsig#  </a:t>
            </a:r>
            <a:r>
              <a:rPr lang="en-US" sz="500" dirty="0" err="1">
                <a:solidFill>
                  <a:schemeClr val="bg2"/>
                </a:solidFill>
                <a:effectLst/>
                <a:cs typeface="Arial" pitchFamily="34" charset="0"/>
              </a:rPr>
              <a:t>xmlns:xad</a:t>
            </a:r>
            <a:r>
              <a:rPr lang="en-US" sz="500" dirty="0">
                <a:solidFill>
                  <a:schemeClr val="bg2"/>
                </a:solidFill>
                <a:effectLst/>
                <a:cs typeface="Arial" pitchFamily="34" charset="0"/>
              </a:rPr>
              <a:t>=”</a:t>
            </a:r>
            <a:r>
              <a:rPr lang="en-US" sz="500" dirty="0" err="1">
                <a:solidFill>
                  <a:schemeClr val="bg2"/>
                </a:solidFill>
                <a:effectLst/>
                <a:cs typeface="Arial" pitchFamily="34" charset="0"/>
              </a:rPr>
              <a:t>xmlns</a:t>
            </a:r>
            <a:r>
              <a:rPr lang="en-US" sz="500" dirty="0">
                <a:solidFill>
                  <a:schemeClr val="bg2"/>
                </a:solidFill>
                <a:effectLst/>
                <a:cs typeface="Arial" pitchFamily="34" charset="0"/>
              </a:rPr>
              <a:t>="http://uri.etsi.org/01903/v1.1.1#"”&gt; </a:t>
            </a:r>
          </a:p>
          <a:p>
            <a:r>
              <a:rPr lang="en-US" sz="500" dirty="0">
                <a:solidFill>
                  <a:schemeClr val="bg2"/>
                </a:solidFill>
                <a:effectLst/>
                <a:cs typeface="Arial" pitchFamily="34" charset="0"/>
              </a:rPr>
              <a:t> &lt;</a:t>
            </a:r>
            <a:r>
              <a:rPr lang="en-US" sz="500" dirty="0" err="1">
                <a:solidFill>
                  <a:schemeClr val="bg2"/>
                </a:solidFill>
                <a:effectLst/>
                <a:cs typeface="Arial" pitchFamily="34" charset="0"/>
              </a:rPr>
              <a:t>SignedInfo</a:t>
            </a:r>
            <a:r>
              <a:rPr lang="en-US" sz="500" dirty="0">
                <a:solidFill>
                  <a:schemeClr val="bg2"/>
                </a:solidFill>
                <a:effectLst/>
                <a:cs typeface="Arial" pitchFamily="34" charset="0"/>
              </a:rPr>
              <a:t>&gt; </a:t>
            </a:r>
          </a:p>
          <a:p>
            <a:r>
              <a:rPr lang="en-US" sz="500" dirty="0">
                <a:solidFill>
                  <a:schemeClr val="bg2"/>
                </a:solidFill>
                <a:effectLst/>
                <a:cs typeface="Arial" pitchFamily="34" charset="0"/>
              </a:rPr>
              <a:t>  &lt;</a:t>
            </a:r>
            <a:r>
              <a:rPr lang="en-US" sz="500" dirty="0" err="1">
                <a:solidFill>
                  <a:schemeClr val="bg2"/>
                </a:solidFill>
                <a:effectLst/>
                <a:cs typeface="Arial" pitchFamily="34" charset="0"/>
              </a:rPr>
              <a:t>CanonicalizationMethod</a:t>
            </a:r>
            <a:r>
              <a:rPr lang="en-US" sz="500" dirty="0">
                <a:solidFill>
                  <a:schemeClr val="bg2"/>
                </a:solidFill>
                <a:effectLst/>
                <a:cs typeface="Arial" pitchFamily="34" charset="0"/>
              </a:rPr>
              <a:t> </a:t>
            </a:r>
          </a:p>
          <a:p>
            <a:r>
              <a:rPr lang="en-US" sz="500" dirty="0">
                <a:solidFill>
                  <a:schemeClr val="bg2"/>
                </a:solidFill>
                <a:effectLst/>
                <a:cs typeface="Arial" pitchFamily="34" charset="0"/>
              </a:rPr>
              <a:t>   Algorithm="http://www.w3.org/TR/2001/REC-xml-c14n-20010315#WithComments”/&gt; </a:t>
            </a:r>
          </a:p>
          <a:p>
            <a:r>
              <a:rPr lang="en-US" sz="500" dirty="0">
                <a:solidFill>
                  <a:schemeClr val="bg2"/>
                </a:solidFill>
                <a:effectLst/>
                <a:cs typeface="Arial" pitchFamily="34" charset="0"/>
              </a:rPr>
              <a:t>  &lt;</a:t>
            </a:r>
            <a:r>
              <a:rPr lang="en-US" sz="500" dirty="0" err="1">
                <a:solidFill>
                  <a:schemeClr val="bg2"/>
                </a:solidFill>
                <a:effectLst/>
                <a:cs typeface="Arial" pitchFamily="34" charset="0"/>
              </a:rPr>
              <a:t>SignatureMethod</a:t>
            </a:r>
            <a:r>
              <a:rPr lang="en-US" sz="500" dirty="0">
                <a:solidFill>
                  <a:schemeClr val="bg2"/>
                </a:solidFill>
                <a:effectLst/>
                <a:cs typeface="Arial" pitchFamily="34" charset="0"/>
              </a:rPr>
              <a:t> Algorithm="http://www.w3.org/2000/09/xmldsig#rsa-sha1"/&gt; </a:t>
            </a:r>
          </a:p>
          <a:p>
            <a:r>
              <a:rPr lang="it-IT" sz="500" dirty="0">
                <a:solidFill>
                  <a:schemeClr val="bg2"/>
                </a:solidFill>
                <a:effectLst/>
                <a:cs typeface="Arial" pitchFamily="34" charset="0"/>
              </a:rPr>
              <a:t>&lt;/SignedInfo&gt; </a:t>
            </a:r>
            <a:endParaRPr lang="en-US" sz="500" dirty="0">
              <a:solidFill>
                <a:schemeClr val="bg2"/>
              </a:solidFill>
              <a:effectLst/>
              <a:cs typeface="Arial" pitchFamily="34" charset="0"/>
            </a:endParaRPr>
          </a:p>
          <a:p>
            <a:r>
              <a:rPr lang="it-IT" sz="500" dirty="0">
                <a:solidFill>
                  <a:schemeClr val="bg2"/>
                </a:solidFill>
                <a:effectLst/>
                <a:cs typeface="Arial" pitchFamily="34" charset="0"/>
              </a:rPr>
              <a:t> &lt;SignatureValue&gt;</a:t>
            </a:r>
            <a:r>
              <a:rPr lang="it-IT" sz="500" i="1" dirty="0">
                <a:solidFill>
                  <a:schemeClr val="bg2"/>
                </a:solidFill>
                <a:effectLst/>
                <a:cs typeface="Arial" pitchFamily="34" charset="0"/>
              </a:rPr>
              <a:t>base64SignatureValue</a:t>
            </a:r>
            <a:r>
              <a:rPr lang="it-IT" sz="500" dirty="0">
                <a:solidFill>
                  <a:schemeClr val="bg2"/>
                </a:solidFill>
                <a:effectLst/>
                <a:cs typeface="Arial" pitchFamily="34" charset="0"/>
              </a:rPr>
              <a:t>&lt;/SignatureValue&gt;</a:t>
            </a:r>
            <a:endParaRPr lang="en-US" sz="500" dirty="0">
              <a:solidFill>
                <a:schemeClr val="bg2"/>
              </a:solidFill>
              <a:effectLst/>
              <a:cs typeface="Arial" pitchFamily="34" charset="0"/>
            </a:endParaRPr>
          </a:p>
          <a:p>
            <a:r>
              <a:rPr lang="it-IT" sz="500" dirty="0">
                <a:solidFill>
                  <a:schemeClr val="bg2"/>
                </a:solidFill>
                <a:effectLst/>
                <a:cs typeface="Arial" pitchFamily="34" charset="0"/>
              </a:rPr>
              <a:t> &lt;KeyInfo&gt; </a:t>
            </a:r>
            <a:endParaRPr lang="en-US" sz="500" dirty="0">
              <a:solidFill>
                <a:schemeClr val="bg2"/>
              </a:solidFill>
              <a:effectLst/>
              <a:cs typeface="Arial" pitchFamily="34" charset="0"/>
            </a:endParaRPr>
          </a:p>
          <a:p>
            <a:r>
              <a:rPr lang="it-IT" sz="500" dirty="0">
                <a:solidFill>
                  <a:schemeClr val="bg2"/>
                </a:solidFill>
                <a:effectLst/>
                <a:cs typeface="Arial" pitchFamily="34" charset="0"/>
              </a:rPr>
              <a:t>  &lt;X509Data&gt;</a:t>
            </a:r>
            <a:endParaRPr lang="en-US" sz="500" dirty="0">
              <a:solidFill>
                <a:schemeClr val="bg2"/>
              </a:solidFill>
              <a:effectLst/>
              <a:cs typeface="Arial" pitchFamily="34" charset="0"/>
            </a:endParaRPr>
          </a:p>
          <a:p>
            <a:r>
              <a:rPr lang="it-IT" sz="500" dirty="0">
                <a:solidFill>
                  <a:schemeClr val="bg2"/>
                </a:solidFill>
                <a:effectLst/>
                <a:cs typeface="Arial" pitchFamily="34" charset="0"/>
              </a:rPr>
              <a:t>   &lt;X509Certificate&gt;</a:t>
            </a:r>
            <a:r>
              <a:rPr lang="it-IT" sz="500" i="1" dirty="0">
                <a:solidFill>
                  <a:schemeClr val="bg2"/>
                </a:solidFill>
                <a:effectLst/>
                <a:cs typeface="Arial" pitchFamily="34" charset="0"/>
              </a:rPr>
              <a:t>base64X509certificate</a:t>
            </a:r>
            <a:r>
              <a:rPr lang="it-IT" sz="500" dirty="0">
                <a:solidFill>
                  <a:schemeClr val="bg2"/>
                </a:solidFill>
                <a:effectLst/>
                <a:cs typeface="Arial" pitchFamily="34" charset="0"/>
              </a:rPr>
              <a:t>&lt;X509Certificate&gt;</a:t>
            </a:r>
            <a:endParaRPr lang="en-US" sz="500" dirty="0">
              <a:solidFill>
                <a:schemeClr val="bg2"/>
              </a:solidFill>
              <a:effectLst/>
              <a:cs typeface="Arial" pitchFamily="34" charset="0"/>
            </a:endParaRPr>
          </a:p>
          <a:p>
            <a:r>
              <a:rPr lang="it-IT" sz="500" dirty="0">
                <a:solidFill>
                  <a:schemeClr val="bg2"/>
                </a:solidFill>
                <a:effectLst/>
                <a:cs typeface="Arial" pitchFamily="34" charset="0"/>
              </a:rPr>
              <a:t>  &lt;/X509Data&gt;</a:t>
            </a:r>
            <a:endParaRPr lang="en-US" sz="500" dirty="0">
              <a:solidFill>
                <a:schemeClr val="bg2"/>
              </a:solidFill>
              <a:effectLst/>
              <a:cs typeface="Arial" pitchFamily="34" charset="0"/>
            </a:endParaRPr>
          </a:p>
          <a:p>
            <a:r>
              <a:rPr lang="it-IT" sz="500" dirty="0">
                <a:solidFill>
                  <a:schemeClr val="bg2"/>
                </a:solidFill>
                <a:effectLst/>
                <a:cs typeface="Arial" pitchFamily="34" charset="0"/>
              </a:rPr>
              <a:t> </a:t>
            </a:r>
            <a:r>
              <a:rPr lang="en-US" sz="500" dirty="0">
                <a:solidFill>
                  <a:schemeClr val="bg2"/>
                </a:solidFill>
                <a:effectLst/>
                <a:cs typeface="Arial" pitchFamily="34" charset="0"/>
              </a:rPr>
              <a:t>&lt;/</a:t>
            </a:r>
            <a:r>
              <a:rPr lang="en-US" sz="500" dirty="0" err="1">
                <a:solidFill>
                  <a:schemeClr val="bg2"/>
                </a:solidFill>
                <a:effectLst/>
                <a:cs typeface="Arial" pitchFamily="34" charset="0"/>
              </a:rPr>
              <a:t>KeyInfo</a:t>
            </a:r>
            <a:r>
              <a:rPr lang="en-US" sz="500" dirty="0">
                <a:solidFill>
                  <a:schemeClr val="bg2"/>
                </a:solidFill>
                <a:effectLst/>
                <a:cs typeface="Arial" pitchFamily="34" charset="0"/>
              </a:rPr>
              <a:t>&gt;</a:t>
            </a:r>
          </a:p>
          <a:p>
            <a:r>
              <a:rPr lang="en-US" sz="500" dirty="0">
                <a:solidFill>
                  <a:schemeClr val="bg2"/>
                </a:solidFill>
                <a:effectLst/>
                <a:cs typeface="Arial" pitchFamily="34" charset="0"/>
              </a:rPr>
              <a:t> &lt;Object&gt;</a:t>
            </a:r>
          </a:p>
          <a:p>
            <a:r>
              <a:rPr lang="en-US" sz="500" dirty="0">
                <a:solidFill>
                  <a:schemeClr val="bg2"/>
                </a:solidFill>
                <a:effectLst/>
                <a:cs typeface="Arial" pitchFamily="34" charset="0"/>
              </a:rPr>
              <a:t>  &lt;</a:t>
            </a:r>
            <a:r>
              <a:rPr lang="en-US" sz="500" dirty="0" err="1">
                <a:solidFill>
                  <a:schemeClr val="bg2"/>
                </a:solidFill>
                <a:effectLst/>
                <a:cs typeface="Arial" pitchFamily="34" charset="0"/>
              </a:rPr>
              <a:t>xad:QualifyingProperties</a:t>
            </a:r>
            <a:r>
              <a:rPr lang="en-US" sz="500" dirty="0">
                <a:solidFill>
                  <a:schemeClr val="bg2"/>
                </a:solidFill>
                <a:effectLst/>
                <a:cs typeface="Arial" pitchFamily="34" charset="0"/>
              </a:rPr>
              <a:t>&gt;</a:t>
            </a:r>
          </a:p>
          <a:p>
            <a:r>
              <a:rPr lang="en-US" sz="500" dirty="0">
                <a:solidFill>
                  <a:schemeClr val="bg2"/>
                </a:solidFill>
                <a:effectLst/>
                <a:cs typeface="Arial" pitchFamily="34" charset="0"/>
              </a:rPr>
              <a:t>   &lt;</a:t>
            </a:r>
            <a:r>
              <a:rPr lang="en-US" sz="500" dirty="0" err="1">
                <a:solidFill>
                  <a:schemeClr val="bg2"/>
                </a:solidFill>
                <a:effectLst/>
                <a:cs typeface="Arial" pitchFamily="34" charset="0"/>
              </a:rPr>
              <a:t>xad:SignedProperties</a:t>
            </a:r>
            <a:r>
              <a:rPr lang="en-US" sz="500" dirty="0">
                <a:solidFill>
                  <a:schemeClr val="bg2"/>
                </a:solidFill>
                <a:effectLst/>
                <a:cs typeface="Arial" pitchFamily="34" charset="0"/>
              </a:rPr>
              <a:t>&gt;</a:t>
            </a:r>
          </a:p>
          <a:p>
            <a:r>
              <a:rPr lang="en-US" sz="500" dirty="0">
                <a:solidFill>
                  <a:schemeClr val="bg2"/>
                </a:solidFill>
                <a:effectLst/>
                <a:cs typeface="Arial" pitchFamily="34" charset="0"/>
              </a:rPr>
              <a:t>    ….</a:t>
            </a:r>
          </a:p>
          <a:p>
            <a:r>
              <a:rPr lang="en-US" sz="500" dirty="0">
                <a:solidFill>
                  <a:schemeClr val="bg2"/>
                </a:solidFill>
                <a:effectLst/>
                <a:cs typeface="Arial" pitchFamily="34" charset="0"/>
              </a:rPr>
              <a:t>   &lt;/</a:t>
            </a:r>
            <a:r>
              <a:rPr lang="en-US" sz="500" dirty="0" err="1">
                <a:solidFill>
                  <a:schemeClr val="bg2"/>
                </a:solidFill>
                <a:effectLst/>
                <a:cs typeface="Arial" pitchFamily="34" charset="0"/>
              </a:rPr>
              <a:t>SignedProperties</a:t>
            </a:r>
            <a:r>
              <a:rPr lang="en-US" sz="500" dirty="0">
                <a:solidFill>
                  <a:schemeClr val="bg2"/>
                </a:solidFill>
                <a:effectLst/>
                <a:cs typeface="Arial" pitchFamily="34" charset="0"/>
              </a:rPr>
              <a:t>&gt;</a:t>
            </a:r>
          </a:p>
          <a:p>
            <a:r>
              <a:rPr lang="en-US" sz="500" dirty="0">
                <a:solidFill>
                  <a:schemeClr val="bg2"/>
                </a:solidFill>
                <a:effectLst/>
                <a:cs typeface="Arial" pitchFamily="34" charset="0"/>
              </a:rPr>
              <a:t>  &lt;/</a:t>
            </a:r>
            <a:r>
              <a:rPr lang="en-US" sz="500" dirty="0" err="1">
                <a:solidFill>
                  <a:schemeClr val="bg2"/>
                </a:solidFill>
                <a:effectLst/>
                <a:cs typeface="Arial" pitchFamily="34" charset="0"/>
              </a:rPr>
              <a:t>QualifyingProperties</a:t>
            </a:r>
            <a:r>
              <a:rPr lang="en-US" sz="500" dirty="0">
                <a:solidFill>
                  <a:schemeClr val="bg2"/>
                </a:solidFill>
                <a:effectLst/>
                <a:cs typeface="Arial" pitchFamily="34" charset="0"/>
              </a:rPr>
              <a:t>&gt;  </a:t>
            </a:r>
          </a:p>
          <a:p>
            <a:r>
              <a:rPr lang="en-US" sz="500" dirty="0">
                <a:solidFill>
                  <a:schemeClr val="bg2"/>
                </a:solidFill>
                <a:effectLst/>
                <a:cs typeface="Arial" pitchFamily="34" charset="0"/>
              </a:rPr>
              <a:t>  &lt;</a:t>
            </a:r>
            <a:r>
              <a:rPr lang="en-US" sz="500" dirty="0" err="1">
                <a:solidFill>
                  <a:schemeClr val="bg2"/>
                </a:solidFill>
                <a:effectLst/>
                <a:cs typeface="Arial" pitchFamily="34" charset="0"/>
              </a:rPr>
              <a:t>SignatureProperties</a:t>
            </a:r>
            <a:r>
              <a:rPr lang="en-US" sz="500" dirty="0">
                <a:solidFill>
                  <a:schemeClr val="bg2"/>
                </a:solidFill>
                <a:effectLst/>
                <a:cs typeface="Arial" pitchFamily="34" charset="0"/>
              </a:rPr>
              <a:t>&gt;</a:t>
            </a:r>
          </a:p>
          <a:p>
            <a:r>
              <a:rPr lang="en-US" sz="500" dirty="0">
                <a:solidFill>
                  <a:schemeClr val="bg2"/>
                </a:solidFill>
                <a:effectLst/>
                <a:cs typeface="Arial" pitchFamily="34" charset="0"/>
              </a:rPr>
              <a:t>   &lt;</a:t>
            </a:r>
            <a:r>
              <a:rPr lang="en-US" sz="500" dirty="0" err="1">
                <a:solidFill>
                  <a:schemeClr val="bg2"/>
                </a:solidFill>
                <a:effectLst/>
                <a:cs typeface="Arial" pitchFamily="34" charset="0"/>
              </a:rPr>
              <a:t>SignatureProperty</a:t>
            </a:r>
            <a:r>
              <a:rPr lang="en-US" sz="500" dirty="0">
                <a:solidFill>
                  <a:schemeClr val="bg2"/>
                </a:solidFill>
                <a:effectLst/>
                <a:cs typeface="Arial" pitchFamily="34" charset="0"/>
              </a:rPr>
              <a:t> Id="</a:t>
            </a:r>
            <a:r>
              <a:rPr lang="en-US" sz="500" dirty="0" err="1">
                <a:solidFill>
                  <a:schemeClr val="bg2"/>
                </a:solidFill>
                <a:effectLst/>
                <a:cs typeface="Arial" pitchFamily="34" charset="0"/>
              </a:rPr>
              <a:t>purposeOfSignature</a:t>
            </a:r>
            <a:r>
              <a:rPr lang="en-US" sz="500" dirty="0">
                <a:solidFill>
                  <a:schemeClr val="bg2"/>
                </a:solidFill>
                <a:effectLst/>
                <a:cs typeface="Arial" pitchFamily="34" charset="0"/>
              </a:rPr>
              <a:t>" target=”</a:t>
            </a:r>
            <a:r>
              <a:rPr lang="en-US" sz="500" i="1" dirty="0" err="1">
                <a:solidFill>
                  <a:schemeClr val="bg2"/>
                </a:solidFill>
                <a:effectLst/>
                <a:cs typeface="Arial" pitchFamily="34" charset="0"/>
              </a:rPr>
              <a:t>signatureOID</a:t>
            </a:r>
            <a:r>
              <a:rPr lang="en-US" sz="500" i="1" dirty="0">
                <a:solidFill>
                  <a:schemeClr val="bg2"/>
                </a:solidFill>
                <a:effectLst/>
                <a:cs typeface="Arial" pitchFamily="34" charset="0"/>
              </a:rPr>
              <a:t>”</a:t>
            </a:r>
            <a:r>
              <a:rPr lang="en-US" sz="500" dirty="0">
                <a:solidFill>
                  <a:schemeClr val="bg2"/>
                </a:solidFill>
                <a:effectLst/>
                <a:cs typeface="Arial" pitchFamily="34" charset="0"/>
              </a:rPr>
              <a:t> &gt;</a:t>
            </a:r>
          </a:p>
          <a:p>
            <a:r>
              <a:rPr lang="en-US" sz="500" dirty="0">
                <a:solidFill>
                  <a:schemeClr val="bg2"/>
                </a:solidFill>
                <a:effectLst/>
                <a:cs typeface="Arial" pitchFamily="34" charset="0"/>
              </a:rPr>
              <a:t>     </a:t>
            </a:r>
            <a:r>
              <a:rPr lang="en-US" sz="500" i="1" dirty="0">
                <a:solidFill>
                  <a:schemeClr val="bg2"/>
                </a:solidFill>
                <a:effectLst/>
                <a:cs typeface="Arial" pitchFamily="34" charset="0"/>
              </a:rPr>
              <a:t>code</a:t>
            </a:r>
            <a:r>
              <a:rPr lang="en-US" sz="500" dirty="0">
                <a:solidFill>
                  <a:schemeClr val="bg2"/>
                </a:solidFill>
                <a:effectLst/>
                <a:cs typeface="Arial" pitchFamily="34" charset="0"/>
              </a:rPr>
              <a:t>&lt;/</a:t>
            </a:r>
            <a:r>
              <a:rPr lang="en-US" sz="500" dirty="0" err="1">
                <a:solidFill>
                  <a:schemeClr val="bg2"/>
                </a:solidFill>
                <a:effectLst/>
                <a:cs typeface="Arial" pitchFamily="34" charset="0"/>
              </a:rPr>
              <a:t>SignatureProperty</a:t>
            </a:r>
            <a:r>
              <a:rPr lang="en-US" sz="500" dirty="0">
                <a:solidFill>
                  <a:schemeClr val="bg2"/>
                </a:solidFill>
                <a:effectLst/>
                <a:cs typeface="Arial" pitchFamily="34" charset="0"/>
              </a:rPr>
              <a:t>&gt;</a:t>
            </a:r>
          </a:p>
          <a:p>
            <a:r>
              <a:rPr lang="en-US" sz="500" dirty="0">
                <a:solidFill>
                  <a:schemeClr val="bg2"/>
                </a:solidFill>
                <a:effectLst/>
                <a:cs typeface="Arial" pitchFamily="34" charset="0"/>
              </a:rPr>
              <a:t>  &lt;/</a:t>
            </a:r>
            <a:r>
              <a:rPr lang="en-US" sz="500" dirty="0" err="1">
                <a:solidFill>
                  <a:schemeClr val="bg2"/>
                </a:solidFill>
                <a:effectLst/>
                <a:cs typeface="Arial" pitchFamily="34" charset="0"/>
              </a:rPr>
              <a:t>SignatureProperties</a:t>
            </a:r>
            <a:r>
              <a:rPr lang="en-US" sz="500" dirty="0">
                <a:solidFill>
                  <a:schemeClr val="bg2"/>
                </a:solidFill>
                <a:effectLst/>
                <a:cs typeface="Arial" pitchFamily="34" charset="0"/>
              </a:rPr>
              <a:t>&gt;</a:t>
            </a:r>
          </a:p>
          <a:p>
            <a:r>
              <a:rPr lang="en-US" sz="500" dirty="0">
                <a:solidFill>
                  <a:schemeClr val="bg2"/>
                </a:solidFill>
                <a:effectLst/>
                <a:cs typeface="Arial" pitchFamily="34" charset="0"/>
              </a:rPr>
              <a:t>  &lt;Manifest Id="</a:t>
            </a:r>
            <a:r>
              <a:rPr lang="en-US" sz="500" dirty="0" err="1">
                <a:solidFill>
                  <a:schemeClr val="bg2"/>
                </a:solidFill>
                <a:effectLst/>
                <a:cs typeface="Arial" pitchFamily="34" charset="0"/>
              </a:rPr>
              <a:t>IHEManifest</a:t>
            </a:r>
            <a:r>
              <a:rPr lang="en-US" sz="500" dirty="0">
                <a:solidFill>
                  <a:schemeClr val="bg2"/>
                </a:solidFill>
                <a:effectLst/>
                <a:cs typeface="Arial" pitchFamily="34" charset="0"/>
              </a:rPr>
              <a:t>"&gt;</a:t>
            </a:r>
          </a:p>
          <a:p>
            <a:r>
              <a:rPr lang="en-US" sz="500" dirty="0">
                <a:solidFill>
                  <a:schemeClr val="bg2"/>
                </a:solidFill>
                <a:effectLst/>
                <a:cs typeface="Arial" pitchFamily="34" charset="0"/>
              </a:rPr>
              <a:t>   &lt;Reference URI=”</a:t>
            </a:r>
            <a:r>
              <a:rPr lang="en-US" sz="500" i="1" dirty="0">
                <a:solidFill>
                  <a:schemeClr val="bg2"/>
                </a:solidFill>
                <a:effectLst/>
                <a:cs typeface="Arial" pitchFamily="34" charset="0"/>
              </a:rPr>
              <a:t>urn:oid:1.2.840.97869786987.434536543</a:t>
            </a:r>
            <a:r>
              <a:rPr lang="en-US" sz="500" dirty="0">
                <a:solidFill>
                  <a:schemeClr val="bg2"/>
                </a:solidFill>
                <a:effectLst/>
                <a:cs typeface="Arial" pitchFamily="34" charset="0"/>
              </a:rPr>
              <a:t>”&gt; &lt;!</a:t>
            </a:r>
            <a:r>
              <a:rPr lang="en-US" sz="500" i="1" dirty="0">
                <a:solidFill>
                  <a:schemeClr val="bg2"/>
                </a:solidFill>
                <a:effectLst/>
                <a:cs typeface="Arial" pitchFamily="34" charset="0"/>
              </a:rPr>
              <a:t>-- document A--&gt;</a:t>
            </a:r>
            <a:endParaRPr lang="en-US" sz="500" dirty="0">
              <a:solidFill>
                <a:schemeClr val="bg2"/>
              </a:solidFill>
              <a:effectLst/>
              <a:cs typeface="Arial" pitchFamily="34" charset="0"/>
            </a:endParaRPr>
          </a:p>
          <a:p>
            <a:r>
              <a:rPr lang="en-US" sz="500" dirty="0">
                <a:solidFill>
                  <a:schemeClr val="bg2"/>
                </a:solidFill>
                <a:effectLst/>
                <a:cs typeface="Arial" pitchFamily="34" charset="0"/>
              </a:rPr>
              <a:t>    &lt;</a:t>
            </a:r>
            <a:r>
              <a:rPr lang="en-US" sz="500" dirty="0" err="1">
                <a:solidFill>
                  <a:schemeClr val="bg2"/>
                </a:solidFill>
                <a:effectLst/>
                <a:cs typeface="Arial" pitchFamily="34" charset="0"/>
              </a:rPr>
              <a:t>DigestMethod</a:t>
            </a:r>
            <a:r>
              <a:rPr lang="en-US" sz="500" dirty="0">
                <a:solidFill>
                  <a:schemeClr val="bg2"/>
                </a:solidFill>
                <a:effectLst/>
                <a:cs typeface="Arial" pitchFamily="34" charset="0"/>
              </a:rPr>
              <a:t> Algorithm="http://www.w3.org/2000/09/xmldsig#sha1"/&gt; </a:t>
            </a:r>
          </a:p>
          <a:p>
            <a:r>
              <a:rPr lang="en-US" sz="500" dirty="0">
                <a:solidFill>
                  <a:schemeClr val="bg2"/>
                </a:solidFill>
                <a:effectLst/>
                <a:cs typeface="Arial" pitchFamily="34" charset="0"/>
              </a:rPr>
              <a:t>    &lt;</a:t>
            </a:r>
            <a:r>
              <a:rPr lang="en-US" sz="500" dirty="0" err="1">
                <a:solidFill>
                  <a:schemeClr val="bg2"/>
                </a:solidFill>
                <a:effectLst/>
                <a:cs typeface="Arial" pitchFamily="34" charset="0"/>
              </a:rPr>
              <a:t>DigestValue</a:t>
            </a:r>
            <a:r>
              <a:rPr lang="en-US" sz="500" dirty="0">
                <a:solidFill>
                  <a:schemeClr val="bg2"/>
                </a:solidFill>
                <a:effectLst/>
                <a:cs typeface="Arial" pitchFamily="34" charset="0"/>
              </a:rPr>
              <a:t>&gt;</a:t>
            </a:r>
            <a:r>
              <a:rPr lang="en-US" sz="500" i="1" dirty="0">
                <a:solidFill>
                  <a:schemeClr val="bg2"/>
                </a:solidFill>
                <a:effectLst/>
                <a:cs typeface="Arial" pitchFamily="34" charset="0"/>
              </a:rPr>
              <a:t>base64DigestValue</a:t>
            </a:r>
            <a:r>
              <a:rPr lang="en-US" sz="500" dirty="0">
                <a:solidFill>
                  <a:schemeClr val="bg2"/>
                </a:solidFill>
                <a:effectLst/>
                <a:cs typeface="Arial" pitchFamily="34" charset="0"/>
              </a:rPr>
              <a:t>&lt;/</a:t>
            </a:r>
            <a:r>
              <a:rPr lang="en-US" sz="500" dirty="0" err="1">
                <a:solidFill>
                  <a:schemeClr val="bg2"/>
                </a:solidFill>
                <a:effectLst/>
                <a:cs typeface="Arial" pitchFamily="34" charset="0"/>
              </a:rPr>
              <a:t>DigestValue</a:t>
            </a:r>
            <a:r>
              <a:rPr lang="en-US" sz="500" dirty="0">
                <a:solidFill>
                  <a:schemeClr val="bg2"/>
                </a:solidFill>
                <a:effectLst/>
                <a:cs typeface="Arial" pitchFamily="34" charset="0"/>
              </a:rPr>
              <a:t>&gt; </a:t>
            </a:r>
          </a:p>
          <a:p>
            <a:r>
              <a:rPr lang="en-US" sz="500" dirty="0">
                <a:solidFill>
                  <a:schemeClr val="bg2"/>
                </a:solidFill>
                <a:effectLst/>
                <a:cs typeface="Arial" pitchFamily="34" charset="0"/>
              </a:rPr>
              <a:t>   &lt;/Reference&gt;  </a:t>
            </a:r>
          </a:p>
          <a:p>
            <a:r>
              <a:rPr lang="en-US" sz="500" dirty="0">
                <a:solidFill>
                  <a:schemeClr val="bg2"/>
                </a:solidFill>
                <a:effectLst/>
                <a:cs typeface="Arial" pitchFamily="34" charset="0"/>
              </a:rPr>
              <a:t>    &lt;</a:t>
            </a:r>
            <a:r>
              <a:rPr lang="en-US" sz="500" dirty="0" err="1">
                <a:solidFill>
                  <a:schemeClr val="bg2"/>
                </a:solidFill>
                <a:effectLst/>
                <a:cs typeface="Arial" pitchFamily="34" charset="0"/>
              </a:rPr>
              <a:t>DigestMethod</a:t>
            </a:r>
            <a:r>
              <a:rPr lang="en-US" sz="500" dirty="0">
                <a:solidFill>
                  <a:schemeClr val="bg2"/>
                </a:solidFill>
                <a:effectLst/>
                <a:cs typeface="Arial" pitchFamily="34" charset="0"/>
              </a:rPr>
              <a:t> Algorithm="http://www.w3.org/2000/09/xmldsig#sha1"/&gt; </a:t>
            </a:r>
          </a:p>
          <a:p>
            <a:r>
              <a:rPr lang="en-US" sz="500" dirty="0">
                <a:solidFill>
                  <a:schemeClr val="bg2"/>
                </a:solidFill>
                <a:effectLst/>
                <a:cs typeface="Arial" pitchFamily="34" charset="0"/>
              </a:rPr>
              <a:t>     &lt;</a:t>
            </a:r>
            <a:r>
              <a:rPr lang="en-US" sz="500" dirty="0" err="1">
                <a:solidFill>
                  <a:schemeClr val="bg2"/>
                </a:solidFill>
                <a:effectLst/>
                <a:cs typeface="Arial" pitchFamily="34" charset="0"/>
              </a:rPr>
              <a:t>DigestValue</a:t>
            </a:r>
            <a:r>
              <a:rPr lang="en-US" sz="500" dirty="0">
                <a:solidFill>
                  <a:schemeClr val="bg2"/>
                </a:solidFill>
                <a:effectLst/>
                <a:cs typeface="Arial" pitchFamily="34" charset="0"/>
              </a:rPr>
              <a:t>&gt;</a:t>
            </a:r>
            <a:r>
              <a:rPr lang="en-US" sz="500" i="1" dirty="0">
                <a:solidFill>
                  <a:schemeClr val="bg2"/>
                </a:solidFill>
                <a:effectLst/>
                <a:cs typeface="Arial" pitchFamily="34" charset="0"/>
              </a:rPr>
              <a:t>base64DigestValue</a:t>
            </a:r>
            <a:r>
              <a:rPr lang="en-US" sz="500" dirty="0">
                <a:solidFill>
                  <a:schemeClr val="bg2"/>
                </a:solidFill>
                <a:effectLst/>
                <a:cs typeface="Arial" pitchFamily="34" charset="0"/>
              </a:rPr>
              <a:t>&lt;/</a:t>
            </a:r>
            <a:r>
              <a:rPr lang="en-US" sz="500" dirty="0" err="1">
                <a:solidFill>
                  <a:schemeClr val="bg2"/>
                </a:solidFill>
                <a:effectLst/>
                <a:cs typeface="Arial" pitchFamily="34" charset="0"/>
              </a:rPr>
              <a:t>DigestValue</a:t>
            </a:r>
            <a:r>
              <a:rPr lang="en-US" sz="500" dirty="0">
                <a:solidFill>
                  <a:schemeClr val="bg2"/>
                </a:solidFill>
                <a:effectLst/>
                <a:cs typeface="Arial" pitchFamily="34" charset="0"/>
              </a:rPr>
              <a:t>&gt;</a:t>
            </a:r>
          </a:p>
          <a:p>
            <a:r>
              <a:rPr lang="en-US" sz="500" dirty="0">
                <a:solidFill>
                  <a:schemeClr val="bg2"/>
                </a:solidFill>
                <a:effectLst/>
                <a:cs typeface="Arial" pitchFamily="34" charset="0"/>
              </a:rPr>
              <a:t>    &lt;/</a:t>
            </a:r>
            <a:r>
              <a:rPr lang="en-US" sz="500" dirty="0" err="1">
                <a:solidFill>
                  <a:schemeClr val="bg2"/>
                </a:solidFill>
                <a:effectLst/>
                <a:cs typeface="Arial" pitchFamily="34" charset="0"/>
              </a:rPr>
              <a:t>DigestMethod</a:t>
            </a:r>
            <a:r>
              <a:rPr lang="en-US" sz="500" dirty="0">
                <a:solidFill>
                  <a:schemeClr val="bg2"/>
                </a:solidFill>
                <a:effectLst/>
                <a:cs typeface="Arial" pitchFamily="34" charset="0"/>
              </a:rPr>
              <a:t> </a:t>
            </a:r>
          </a:p>
          <a:p>
            <a:r>
              <a:rPr lang="en-US" sz="500" dirty="0">
                <a:solidFill>
                  <a:schemeClr val="bg2"/>
                </a:solidFill>
                <a:effectLst/>
                <a:cs typeface="Arial" pitchFamily="34" charset="0"/>
              </a:rPr>
              <a:t>   &lt;/Reference&gt;  </a:t>
            </a:r>
          </a:p>
          <a:p>
            <a:r>
              <a:rPr lang="en-US" sz="500" dirty="0">
                <a:solidFill>
                  <a:schemeClr val="bg2"/>
                </a:solidFill>
                <a:effectLst/>
                <a:cs typeface="Arial" pitchFamily="34" charset="0"/>
              </a:rPr>
              <a:t>  &lt;/Manifest&gt;</a:t>
            </a:r>
          </a:p>
          <a:p>
            <a:r>
              <a:rPr lang="en-US" sz="500" dirty="0">
                <a:solidFill>
                  <a:schemeClr val="bg2"/>
                </a:solidFill>
                <a:effectLst/>
                <a:cs typeface="Arial" pitchFamily="34" charset="0"/>
              </a:rPr>
              <a:t> &lt;/Object&gt;</a:t>
            </a:r>
          </a:p>
          <a:p>
            <a:r>
              <a:rPr lang="en-US" sz="500" dirty="0">
                <a:solidFill>
                  <a:schemeClr val="bg2"/>
                </a:solidFill>
                <a:effectLst/>
                <a:cs typeface="Arial" pitchFamily="34" charset="0"/>
              </a:rPr>
              <a:t>&lt;/Signature</a:t>
            </a:r>
            <a:r>
              <a:rPr lang="en-US" sz="500" dirty="0" smtClean="0">
                <a:solidFill>
                  <a:schemeClr val="bg2"/>
                </a:solidFill>
                <a:effectLst/>
                <a:cs typeface="Arial" pitchFamily="34" charset="0"/>
              </a:rPr>
              <a:t>&gt;</a:t>
            </a:r>
            <a:endParaRPr lang="en-US" sz="500" dirty="0">
              <a:solidFill>
                <a:schemeClr val="bg2"/>
              </a:solidFill>
              <a:effectLst/>
              <a:cs typeface="Arial" pitchFamily="34" charset="0"/>
            </a:endParaRPr>
          </a:p>
        </p:txBody>
      </p:sp>
      <p:sp>
        <p:nvSpPr>
          <p:cNvPr id="38" name="Smiley Face 37"/>
          <p:cNvSpPr/>
          <p:nvPr/>
        </p:nvSpPr>
        <p:spPr bwMode="auto">
          <a:xfrm>
            <a:off x="8306937" y="3043085"/>
            <a:ext cx="762000" cy="675463"/>
          </a:xfrm>
          <a:prstGeom prst="smileyFace">
            <a:avLst/>
          </a:prstGeom>
          <a:noFill/>
          <a:ln w="9525" cap="flat" cmpd="sng" algn="ctr">
            <a:solidFill>
              <a:schemeClr val="tx1"/>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endPara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endParaRPr>
          </a:p>
        </p:txBody>
      </p:sp>
      <p:cxnSp>
        <p:nvCxnSpPr>
          <p:cNvPr id="39" name="Straight Arrow Connector 38"/>
          <p:cNvCxnSpPr>
            <a:stCxn id="38" idx="3"/>
          </p:cNvCxnSpPr>
          <p:nvPr/>
        </p:nvCxnSpPr>
        <p:spPr bwMode="auto">
          <a:xfrm flipH="1">
            <a:off x="7848600" y="3619629"/>
            <a:ext cx="569929" cy="342771"/>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8152165" y="3810000"/>
            <a:ext cx="915635" cy="923330"/>
          </a:xfrm>
          <a:prstGeom prst="rect">
            <a:avLst/>
          </a:prstGeom>
          <a:noFill/>
        </p:spPr>
        <p:txBody>
          <a:bodyPr wrap="none" rtlCol="0">
            <a:spAutoFit/>
          </a:bodyPr>
          <a:lstStyle/>
          <a:p>
            <a:r>
              <a:rPr lang="en-US" sz="1800" dirty="0" smtClean="0"/>
              <a:t>Who?</a:t>
            </a:r>
          </a:p>
          <a:p>
            <a:r>
              <a:rPr lang="en-US" sz="1800" dirty="0" smtClean="0"/>
              <a:t>When?</a:t>
            </a:r>
            <a:endParaRPr lang="en-US" sz="1800" dirty="0"/>
          </a:p>
          <a:p>
            <a:r>
              <a:rPr lang="en-US" sz="1800" dirty="0" smtClean="0"/>
              <a:t>Why?</a:t>
            </a:r>
          </a:p>
        </p:txBody>
      </p:sp>
    </p:spTree>
    <p:extLst>
      <p:ext uri="{BB962C8B-B14F-4D97-AF65-F5344CB8AC3E}">
        <p14:creationId xmlns:p14="http://schemas.microsoft.com/office/powerpoint/2010/main" val="4148048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3" name="Rectangle 3"/>
          <p:cNvSpPr>
            <a:spLocks noGrp="1" noChangeArrowheads="1"/>
          </p:cNvSpPr>
          <p:nvPr>
            <p:ph idx="1"/>
          </p:nvPr>
        </p:nvSpPr>
        <p:spPr/>
        <p:txBody>
          <a:bodyPr/>
          <a:lstStyle/>
          <a:p>
            <a:pPr>
              <a:spcBef>
                <a:spcPct val="10000"/>
              </a:spcBef>
            </a:pPr>
            <a:r>
              <a:rPr lang="en-US" sz="2400" dirty="0" smtClean="0"/>
              <a:t>Status: Trial Implementation</a:t>
            </a:r>
          </a:p>
          <a:p>
            <a:pPr>
              <a:spcBef>
                <a:spcPct val="10000"/>
              </a:spcBef>
            </a:pPr>
            <a:r>
              <a:rPr lang="en-US" sz="2400" dirty="0" smtClean="0"/>
              <a:t>IHE ITI Supplement – Document Digital Signature</a:t>
            </a:r>
          </a:p>
          <a:p>
            <a:pPr lvl="1">
              <a:spcBef>
                <a:spcPct val="10000"/>
              </a:spcBef>
            </a:pPr>
            <a:r>
              <a:rPr lang="en-US" sz="2000" dirty="0" smtClean="0"/>
              <a:t>August  2009</a:t>
            </a:r>
          </a:p>
          <a:p>
            <a:pPr>
              <a:spcBef>
                <a:spcPct val="10000"/>
              </a:spcBef>
            </a:pPr>
            <a:r>
              <a:rPr lang="en-US" sz="2400" dirty="0" smtClean="0"/>
              <a:t>Standards Used</a:t>
            </a:r>
          </a:p>
          <a:p>
            <a:pPr lvl="1">
              <a:spcBef>
                <a:spcPct val="10000"/>
              </a:spcBef>
            </a:pPr>
            <a:r>
              <a:rPr lang="fr-FR" sz="2000" dirty="0"/>
              <a:t>W3C XML Signature</a:t>
            </a:r>
          </a:p>
          <a:p>
            <a:pPr lvl="1">
              <a:spcBef>
                <a:spcPct val="10000"/>
              </a:spcBef>
            </a:pPr>
            <a:r>
              <a:rPr lang="fr-FR" sz="2000" dirty="0" err="1"/>
              <a:t>XadES</a:t>
            </a:r>
            <a:r>
              <a:rPr lang="fr-FR" sz="2000" dirty="0"/>
              <a:t> </a:t>
            </a:r>
            <a:r>
              <a:rPr lang="fr-FR" sz="2000" dirty="0" smtClean="0"/>
              <a:t>profile</a:t>
            </a:r>
          </a:p>
          <a:p>
            <a:pPr lvl="1">
              <a:spcBef>
                <a:spcPct val="10000"/>
              </a:spcBef>
            </a:pPr>
            <a:r>
              <a:rPr lang="en-US" sz="2000" dirty="0" smtClean="0"/>
              <a:t>ASTM E1762 - Purpose </a:t>
            </a:r>
            <a:r>
              <a:rPr lang="en-US" sz="2000" dirty="0"/>
              <a:t>of </a:t>
            </a:r>
            <a:r>
              <a:rPr lang="en-US" sz="2000" dirty="0" smtClean="0"/>
              <a:t>Signature</a:t>
            </a:r>
            <a:endParaRPr lang="en-US" sz="2000" dirty="0"/>
          </a:p>
          <a:p>
            <a:pPr lvl="1">
              <a:spcBef>
                <a:spcPct val="10000"/>
              </a:spcBef>
            </a:pPr>
            <a:endParaRPr lang="fr-FR" sz="2000" dirty="0" smtClean="0"/>
          </a:p>
          <a:p>
            <a:pPr lvl="1">
              <a:spcBef>
                <a:spcPct val="10000"/>
              </a:spcBef>
            </a:pPr>
            <a:endParaRPr lang="fr-FR" sz="2000" dirty="0"/>
          </a:p>
        </p:txBody>
      </p:sp>
      <p:sp>
        <p:nvSpPr>
          <p:cNvPr id="148482" name="Rectangle 2"/>
          <p:cNvSpPr>
            <a:spLocks noGrp="1" noChangeArrowheads="1"/>
          </p:cNvSpPr>
          <p:nvPr>
            <p:ph type="title"/>
          </p:nvPr>
        </p:nvSpPr>
        <p:spPr/>
        <p:txBody>
          <a:bodyPr/>
          <a:lstStyle/>
          <a:p>
            <a:r>
              <a:rPr lang="en-US" sz="3600" dirty="0" smtClean="0"/>
              <a:t>DSG: References</a:t>
            </a:r>
            <a:endParaRPr lang="en-US" sz="3600" dirty="0"/>
          </a:p>
        </p:txBody>
      </p:sp>
      <p:sp>
        <p:nvSpPr>
          <p:cNvPr id="2" name="Date Placeholder 1"/>
          <p:cNvSpPr>
            <a:spLocks noGrp="1"/>
          </p:cNvSpPr>
          <p:nvPr>
            <p:ph type="dt" sz="quarter" idx="10"/>
          </p:nvPr>
        </p:nvSpPr>
        <p:spPr/>
        <p:txBody>
          <a:bodyPr/>
          <a:lstStyle/>
          <a:p>
            <a:fld id="{33A5D5DB-388A-4B7F-ABD6-70EC2AEB1129}"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8</a:t>
            </a:fld>
            <a:endParaRPr lang="en-US"/>
          </a:p>
        </p:txBody>
      </p:sp>
    </p:spTree>
    <p:extLst>
      <p:ext uri="{BB962C8B-B14F-4D97-AF65-F5344CB8AC3E}">
        <p14:creationId xmlns:p14="http://schemas.microsoft.com/office/powerpoint/2010/main" val="587490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defRPr/>
            </a:pPr>
            <a:r>
              <a:rPr lang="en-US" dirty="0" smtClean="0"/>
              <a:t>BPPC</a:t>
            </a:r>
          </a:p>
        </p:txBody>
      </p:sp>
      <p:sp>
        <p:nvSpPr>
          <p:cNvPr id="2" name="Text Placeholder 1"/>
          <p:cNvSpPr>
            <a:spLocks noGrp="1"/>
          </p:cNvSpPr>
          <p:nvPr>
            <p:ph type="body" idx="1"/>
          </p:nvPr>
        </p:nvSpPr>
        <p:spPr/>
        <p:txBody>
          <a:bodyPr/>
          <a:lstStyle/>
          <a:p>
            <a:r>
              <a:rPr lang="en-US" dirty="0"/>
              <a:t>Basic Patient Privacy Consent </a:t>
            </a:r>
          </a:p>
        </p:txBody>
      </p:sp>
      <p:sp>
        <p:nvSpPr>
          <p:cNvPr id="3" name="Date Placeholder 2"/>
          <p:cNvSpPr>
            <a:spLocks noGrp="1"/>
          </p:cNvSpPr>
          <p:nvPr>
            <p:ph type="dt" sz="quarter" idx="10"/>
          </p:nvPr>
        </p:nvSpPr>
        <p:spPr/>
        <p:txBody>
          <a:bodyPr/>
          <a:lstStyle/>
          <a:p>
            <a:fld id="{E5CC5C1D-7B2E-42B1-AEEB-43A0C6C79CAE}" type="datetime4">
              <a:rPr lang="en-US" smtClean="0"/>
              <a:t>December 30, 2012</a:t>
            </a:fld>
            <a:endParaRPr lang="en-US" dirty="0"/>
          </a:p>
        </p:txBody>
      </p:sp>
      <p:sp>
        <p:nvSpPr>
          <p:cNvPr id="4" name="Slide Number Placeholder 3"/>
          <p:cNvSpPr>
            <a:spLocks noGrp="1"/>
          </p:cNvSpPr>
          <p:nvPr>
            <p:ph type="sldNum" sz="quarter" idx="11"/>
          </p:nvPr>
        </p:nvSpPr>
        <p:spPr/>
        <p:txBody>
          <a:bodyPr/>
          <a:lstStyle/>
          <a:p>
            <a:fld id="{9856AF86-4A80-4BC9-B214-6C3ABD17D2CA}" type="slidenum">
              <a:rPr lang="en-US" smtClean="0"/>
              <a:pPr/>
              <a:t>9</a:t>
            </a:fld>
            <a:endParaRPr lang="en-US"/>
          </a:p>
        </p:txBody>
      </p:sp>
    </p:spTree>
    <p:extLst>
      <p:ext uri="{BB962C8B-B14F-4D97-AF65-F5344CB8AC3E}">
        <p14:creationId xmlns:p14="http://schemas.microsoft.com/office/powerpoint/2010/main" val="39637739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1"/>
  <p:tag name="COLORS" val="Scheme1;Scheme1;-2;-2;-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1"/>
  <p:tag name="COLORS" val="Scheme1;Scheme1;-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1"/>
  <p:tag name="COLORS" val="-1;Scheme1;Scheme2;Scheme1;-1;-2"/>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1"/>
  <p:tag name="COLORS" val="-1;Scheme1;Scheme2;Scheme1;-1;-1"/>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1"/>
  <p:tag name="COLORS" val="Scheme1;Scheme1;-2;-2;-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1"/>
  <p:tag name="COLORS" val="Scheme1;Scheme1;-2;-2;-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1"/>
  <p:tag name="COLORS" val="-1;Scheme1;-2;-2;-1;-2"/>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1"/>
  <p:tag name="COLORS" val="Scheme1;Scheme1;-2;-2;-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1"/>
  <p:tag name="COLORS" val="Scheme1;Scheme1;-2;-2;-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1"/>
  <p:tag name="COLORS" val="Scheme1;Scheme1;-2;-2;-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1"/>
  <p:tag name="COLORS" val="Scheme1;Scheme1;-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1"/>
  <p:tag name="COLORS" val="Scheme1;Scheme1;-2;-2;-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1"/>
  <p:tag name="COLORS" val="-1;Scheme1;Scheme2;Scheme1;-1;-2"/>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1"/>
  <p:tag name="COLORS" val="Scheme1;Scheme1;-2;-2;-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1"/>
  <p:tag name="COLORS" val="Scheme1;Scheme1;-2;-2;-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1"/>
  <p:tag name="COLORS" val="Scheme2;Scheme1;-2;-2;-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1"/>
  <p:tag name="COLORS" val="Scheme1;Scheme1;-2;-2;-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COLORS" val="-1;Scheme1;Scheme2;Scheme1;-1;-1"/>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1"/>
  <p:tag name="COLORS" val="-1;Scheme1;-2;-2;-1;-2"/>
</p:tagLst>
</file>

<file path=ppt/theme/theme1.xml><?xml version="1.0" encoding="utf-8"?>
<a:theme xmlns:a="http://schemas.openxmlformats.org/drawingml/2006/main" name="IHE Presentation Template-Aug 2004">
  <a:themeElements>
    <a:clrScheme name="IHE Presentation Template-Aug 2004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IHE Presentation Template-Aug 200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def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def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IHE Presentation Template-Aug 2004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IHE Presentation Template-Aug 2004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IHE Presentation Template-Aug 2004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IHE Presentation Template-Aug 2004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IHE Presentation Template-Aug 2004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HE Presentation Template-Aug 2004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themeOverride>
</file>

<file path=docProps/app.xml><?xml version="1.0" encoding="utf-8"?>
<Properties xmlns="http://schemas.openxmlformats.org/officeDocument/2006/extended-properties" xmlns:vt="http://schemas.openxmlformats.org/officeDocument/2006/docPropsVTypes">
  <Template/>
  <TotalTime>31259</TotalTime>
  <Words>4143</Words>
  <Application>Microsoft Office PowerPoint</Application>
  <PresentationFormat>On-screen Show (4:3)</PresentationFormat>
  <Paragraphs>862</Paragraphs>
  <Slides>39</Slides>
  <Notes>31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IHE Presentation Template-Aug 2004</vt:lpstr>
      <vt:lpstr>Bitmap Image</vt:lpstr>
      <vt:lpstr> Security and Privacy  Overview Part 2</vt:lpstr>
      <vt:lpstr>Agenda</vt:lpstr>
      <vt:lpstr>DSG</vt:lpstr>
      <vt:lpstr>Introduction</vt:lpstr>
      <vt:lpstr>Document Content Profile</vt:lpstr>
      <vt:lpstr>Document Signature Purpose</vt:lpstr>
      <vt:lpstr>Document signature + signed</vt:lpstr>
      <vt:lpstr>DSG: References</vt:lpstr>
      <vt:lpstr>BPPC</vt:lpstr>
      <vt:lpstr>Problem</vt:lpstr>
      <vt:lpstr>How does it work? (1 of 3)</vt:lpstr>
      <vt:lpstr>How does it work? (2 of 3)</vt:lpstr>
      <vt:lpstr>How does it work? (3 of 3)</vt:lpstr>
      <vt:lpstr>Standards and Profiles Used</vt:lpstr>
      <vt:lpstr>Enforcing BPPC OPT-OUT at the HIE </vt:lpstr>
      <vt:lpstr>BPPC Enables</vt:lpstr>
      <vt:lpstr>BPPC: References</vt:lpstr>
      <vt:lpstr>DEN</vt:lpstr>
      <vt:lpstr>DEN Overview</vt:lpstr>
      <vt:lpstr>Encrypting a Document</vt:lpstr>
      <vt:lpstr>Encrypted Document – Metadata </vt:lpstr>
      <vt:lpstr>XDM Media Encryption option</vt:lpstr>
      <vt:lpstr>DEN Encryption key management</vt:lpstr>
      <vt:lpstr>Standards and Profiles Used</vt:lpstr>
      <vt:lpstr>DEN: References</vt:lpstr>
      <vt:lpstr>Encryption needIHE Profiles</vt:lpstr>
      <vt:lpstr>ATNA + EUA + XUA + BPPC</vt:lpstr>
      <vt:lpstr>Access Control  Whitepaper</vt:lpstr>
      <vt:lpstr>Access Control model mapped to IHE Security and Privacy Profiles</vt:lpstr>
      <vt:lpstr>Role-Based-Access-Control mapped to confidentialityCodes  for OPT-IN  Normal Sharing</vt:lpstr>
      <vt:lpstr>Role-Based-Access-Control mapped to confidentialityCodes for OPT-OUT Only Direct Care</vt:lpstr>
      <vt:lpstr>Distributed Access Control – enabled by XUA</vt:lpstr>
      <vt:lpstr>Conclusion</vt:lpstr>
      <vt:lpstr>Supported Security Mis-Use-Cases</vt:lpstr>
      <vt:lpstr>Profiles mapped to Security &amp; Privacy  Controls</vt:lpstr>
      <vt:lpstr>Cookbook for Security Considerations</vt:lpstr>
      <vt:lpstr>Conclusion</vt:lpstr>
      <vt:lpstr>More Information</vt:lpstr>
      <vt:lpstr>PowerPoint Presentation</vt:lpstr>
    </vt:vector>
  </TitlesOfParts>
  <Company>GE Healthcare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and Privacy Overview</dc:title>
  <dc:creator>John Moehrke</dc:creator>
  <cp:keywords>ATNA, EUA, XUA, BPPC, Security, Privacy</cp:keywords>
  <cp:lastModifiedBy>John F. Moehrke</cp:lastModifiedBy>
  <cp:revision>555</cp:revision>
  <dcterms:created xsi:type="dcterms:W3CDTF">2003-01-10T23:44:00Z</dcterms:created>
  <dcterms:modified xsi:type="dcterms:W3CDTF">2012-12-31T02:58:59Z</dcterms:modified>
  <cp:category/>
</cp:coreProperties>
</file>