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2"/>
  </p:notesMasterIdLst>
  <p:sldIdLst>
    <p:sldId id="576" r:id="rId2"/>
    <p:sldId id="673" r:id="rId3"/>
    <p:sldId id="656" r:id="rId4"/>
    <p:sldId id="658" r:id="rId5"/>
    <p:sldId id="653" r:id="rId6"/>
    <p:sldId id="660" r:id="rId7"/>
    <p:sldId id="663" r:id="rId8"/>
    <p:sldId id="661" r:id="rId9"/>
    <p:sldId id="659" r:id="rId10"/>
    <p:sldId id="662" r:id="rId11"/>
    <p:sldId id="665" r:id="rId12"/>
    <p:sldId id="664" r:id="rId13"/>
    <p:sldId id="666" r:id="rId14"/>
    <p:sldId id="668" r:id="rId15"/>
    <p:sldId id="670" r:id="rId16"/>
    <p:sldId id="671" r:id="rId17"/>
    <p:sldId id="672" r:id="rId18"/>
    <p:sldId id="667" r:id="rId19"/>
    <p:sldId id="621" r:id="rId20"/>
    <p:sldId id="582" r:id="rId21"/>
  </p:sldIdLst>
  <p:sldSz cx="9144000" cy="6858000" type="screen4x3"/>
  <p:notesSz cx="6858000" cy="9144000"/>
  <p:defaultTextStyle>
    <a:defPPr>
      <a:defRPr lang="en-US"/>
    </a:defPPr>
    <a:lvl1pPr algn="l" rtl="0" fontAlgn="base">
      <a:spcBef>
        <a:spcPct val="0"/>
      </a:spcBef>
      <a:spcAft>
        <a:spcPct val="0"/>
      </a:spcAft>
      <a:buClr>
        <a:schemeClr val="bg1"/>
      </a:buClr>
      <a:buSzPct val="100000"/>
      <a:buFont typeface="Wingdings" panose="05000000000000000000" pitchFamily="2" charset="2"/>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1pPr>
    <a:lvl2pPr marL="457200" algn="l" rtl="0" fontAlgn="base">
      <a:spcBef>
        <a:spcPct val="0"/>
      </a:spcBef>
      <a:spcAft>
        <a:spcPct val="0"/>
      </a:spcAft>
      <a:buClr>
        <a:schemeClr val="bg1"/>
      </a:buClr>
      <a:buSzPct val="100000"/>
      <a:buFont typeface="Wingdings" panose="05000000000000000000" pitchFamily="2" charset="2"/>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2pPr>
    <a:lvl3pPr marL="914400" algn="l" rtl="0" fontAlgn="base">
      <a:spcBef>
        <a:spcPct val="0"/>
      </a:spcBef>
      <a:spcAft>
        <a:spcPct val="0"/>
      </a:spcAft>
      <a:buClr>
        <a:schemeClr val="bg1"/>
      </a:buClr>
      <a:buSzPct val="100000"/>
      <a:buFont typeface="Wingdings" panose="05000000000000000000" pitchFamily="2" charset="2"/>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3pPr>
    <a:lvl4pPr marL="1371600" algn="l" rtl="0" fontAlgn="base">
      <a:spcBef>
        <a:spcPct val="0"/>
      </a:spcBef>
      <a:spcAft>
        <a:spcPct val="0"/>
      </a:spcAft>
      <a:buClr>
        <a:schemeClr val="bg1"/>
      </a:buClr>
      <a:buSzPct val="100000"/>
      <a:buFont typeface="Wingdings" panose="05000000000000000000" pitchFamily="2" charset="2"/>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4pPr>
    <a:lvl5pPr marL="1828800" algn="l" rtl="0" fontAlgn="base">
      <a:spcBef>
        <a:spcPct val="0"/>
      </a:spcBef>
      <a:spcAft>
        <a:spcPct val="0"/>
      </a:spcAft>
      <a:buClr>
        <a:schemeClr val="bg1"/>
      </a:buClr>
      <a:buSzPct val="100000"/>
      <a:buFont typeface="Wingdings" panose="05000000000000000000" pitchFamily="2" charset="2"/>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5pPr>
    <a:lvl6pPr marL="2286000" algn="l" defTabSz="914400" rtl="0" eaLnBrk="1" latinLnBrk="0" hangingPunct="1">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6pPr>
    <a:lvl7pPr marL="2743200" algn="l" defTabSz="914400" rtl="0" eaLnBrk="1" latinLnBrk="0" hangingPunct="1">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7pPr>
    <a:lvl8pPr marL="3200400" algn="l" defTabSz="914400" rtl="0" eaLnBrk="1" latinLnBrk="0" hangingPunct="1">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8pPr>
    <a:lvl9pPr marL="3657600" algn="l" defTabSz="914400" rtl="0" eaLnBrk="1" latinLnBrk="0" hangingPunct="1">
      <a:defRPr sz="3600" kern="1200">
        <a:solidFill>
          <a:schemeClr val="tx1"/>
        </a:solidFill>
        <a:effectLst>
          <a:outerShdw blurRad="38100" dist="38100" dir="2700000" algn="tl">
            <a:srgbClr val="000000">
              <a:alpha val="43137"/>
            </a:srgbClr>
          </a:outerShdw>
        </a:effectLst>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ric Heflin" initials="E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33"/>
    <a:srgbClr val="FF99CC"/>
    <a:srgbClr val="FFCCFF"/>
    <a:srgbClr val="FFCC00"/>
    <a:srgbClr val="336699"/>
    <a:srgbClr val="666699"/>
    <a:srgbClr val="66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7" autoAdjust="0"/>
    <p:restoredTop sz="92070" autoAdjust="0"/>
  </p:normalViewPr>
  <p:slideViewPr>
    <p:cSldViewPr>
      <p:cViewPr varScale="1">
        <p:scale>
          <a:sx n="105" d="100"/>
          <a:sy n="105" d="100"/>
        </p:scale>
        <p:origin x="684"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45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slide" Target="slides/slide19.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Tx/>
              <a:buSzTx/>
              <a:buFontTx/>
              <a:buNone/>
              <a:defRPr sz="1200" smtClean="0">
                <a:effectLst/>
                <a:latin typeface="Times New Roman" pitchFamily="18" charset="0"/>
              </a:defRPr>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buClrTx/>
              <a:buSzTx/>
              <a:buFontTx/>
              <a:buNone/>
              <a:defRPr sz="1200" smtClean="0">
                <a:effectLst/>
                <a:latin typeface="Times New Roman" pitchFamily="18" charset="0"/>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buClrTx/>
              <a:buSzTx/>
              <a:buFontTx/>
              <a:buNone/>
              <a:defRPr sz="1200" smtClean="0">
                <a:effectLst/>
                <a:latin typeface="Times New Roman" pitchFamily="18" charset="0"/>
              </a:defRPr>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buClrTx/>
              <a:buSzTx/>
              <a:buFontTx/>
              <a:buNone/>
              <a:defRPr sz="1200">
                <a:effectLst/>
                <a:latin typeface="Times New Roman" panose="02020603050405020304" pitchFamily="18" charset="0"/>
              </a:defRPr>
            </a:lvl1pPr>
          </a:lstStyle>
          <a:p>
            <a:fld id="{4A4CA76D-BA66-4BF5-9281-A28D0D9C1B60}" type="slidenum">
              <a:rPr lang="en-US"/>
              <a:pPr/>
              <a:t>‹#›</a:t>
            </a:fld>
            <a:endParaRPr lang="en-US"/>
          </a:p>
        </p:txBody>
      </p:sp>
    </p:spTree>
    <p:extLst>
      <p:ext uri="{BB962C8B-B14F-4D97-AF65-F5344CB8AC3E}">
        <p14:creationId xmlns:p14="http://schemas.microsoft.com/office/powerpoint/2010/main" val="1876696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fld id="{80AAE802-9A2C-4E9B-BA1A-E20476E7088A}" type="slidenum">
              <a:rPr lang="en-US" sz="1200">
                <a:latin typeface="Times New Roman" panose="02020603050405020304" pitchFamily="18" charset="0"/>
              </a:rPr>
              <a:pPr eaLnBrk="1" hangingPunct="1"/>
              <a:t>1</a:t>
            </a:fld>
            <a:endParaRPr lang="en-US" sz="1200">
              <a:latin typeface="Times New Roman" panose="02020603050405020304" pitchFamily="18" charset="0"/>
            </a:endParaRPr>
          </a:p>
        </p:txBody>
      </p:sp>
      <p:sp>
        <p:nvSpPr>
          <p:cNvPr id="55299" name="Rectangle 1026"/>
          <p:cNvSpPr>
            <a:spLocks noGrp="1" noRot="1" noChangeAspect="1" noChangeArrowheads="1" noTextEdit="1"/>
          </p:cNvSpPr>
          <p:nvPr>
            <p:ph type="sldImg"/>
          </p:nvPr>
        </p:nvSpPr>
        <p:spPr>
          <a:xfrm>
            <a:off x="1143000" y="684213"/>
            <a:ext cx="4572000" cy="3429000"/>
          </a:xfrm>
          <a:ln/>
        </p:spPr>
      </p:sp>
      <p:sp>
        <p:nvSpPr>
          <p:cNvPr id="55300" name="Rectangle 1027"/>
          <p:cNvSpPr>
            <a:spLocks noGrp="1" noChangeArrowheads="1"/>
          </p:cNvSpPr>
          <p:nvPr>
            <p:ph type="body" idx="1"/>
          </p:nvPr>
        </p:nvSpPr>
        <p:spPr>
          <a:xfrm>
            <a:off x="914400" y="4343400"/>
            <a:ext cx="5029200" cy="4116388"/>
          </a:xfrm>
          <a:noFill/>
        </p:spPr>
        <p:txBody>
          <a:bodyPr/>
          <a:lstStyle/>
          <a:p>
            <a:pPr eaLnBrk="1" hangingPunct="1"/>
            <a:endParaRPr lang="fr-FR" smtClean="0"/>
          </a:p>
        </p:txBody>
      </p:sp>
    </p:spTree>
    <p:extLst>
      <p:ext uri="{BB962C8B-B14F-4D97-AF65-F5344CB8AC3E}">
        <p14:creationId xmlns:p14="http://schemas.microsoft.com/office/powerpoint/2010/main" val="202305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if On-Demand Document Source supported Persistence it must be grouped with a Document Source or Document Repository in order to submit the Stable </a:t>
            </a:r>
            <a:r>
              <a:rPr lang="en-US" baseline="0" dirty="0" err="1" smtClean="0"/>
              <a:t>DocumentENtry</a:t>
            </a:r>
            <a:r>
              <a:rPr lang="en-US" baseline="0" dirty="0" smtClean="0"/>
              <a:t> to the Document Registry.</a:t>
            </a:r>
            <a:endParaRPr lang="en-US" dirty="0"/>
          </a:p>
        </p:txBody>
      </p:sp>
      <p:sp>
        <p:nvSpPr>
          <p:cNvPr id="4" name="Slide Number Placeholder 3"/>
          <p:cNvSpPr>
            <a:spLocks noGrp="1"/>
          </p:cNvSpPr>
          <p:nvPr>
            <p:ph type="sldNum" sz="quarter" idx="10"/>
          </p:nvPr>
        </p:nvSpPr>
        <p:spPr/>
        <p:txBody>
          <a:bodyPr/>
          <a:lstStyle/>
          <a:p>
            <a:fld id="{4A4CA76D-BA66-4BF5-9281-A28D0D9C1B60}" type="slidenum">
              <a:rPr lang="en-US" smtClean="0"/>
              <a:pPr/>
              <a:t>14</a:t>
            </a:fld>
            <a:endParaRPr lang="en-US"/>
          </a:p>
        </p:txBody>
      </p:sp>
    </p:spTree>
    <p:extLst>
      <p:ext uri="{BB962C8B-B14F-4D97-AF65-F5344CB8AC3E}">
        <p14:creationId xmlns:p14="http://schemas.microsoft.com/office/powerpoint/2010/main" val="172975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4CA76D-BA66-4BF5-9281-A28D0D9C1B60}" type="slidenum">
              <a:rPr lang="en-US" smtClean="0"/>
              <a:pPr/>
              <a:t>16</a:t>
            </a:fld>
            <a:endParaRPr lang="en-US"/>
          </a:p>
        </p:txBody>
      </p:sp>
    </p:spTree>
    <p:extLst>
      <p:ext uri="{BB962C8B-B14F-4D97-AF65-F5344CB8AC3E}">
        <p14:creationId xmlns:p14="http://schemas.microsoft.com/office/powerpoint/2010/main" val="1173763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fld id="{75436597-EC59-4413-A5B9-D2F876C8559F}" type="slidenum">
              <a:rPr lang="en-US" sz="1200">
                <a:latin typeface="Times New Roman" panose="02020603050405020304" pitchFamily="18" charset="0"/>
              </a:rPr>
              <a:pPr eaLnBrk="1" hangingPunct="1"/>
              <a:t>19</a:t>
            </a:fld>
            <a:endParaRPr lang="en-US" sz="12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xfrm>
            <a:off x="1143000" y="684213"/>
            <a:ext cx="4572000" cy="3429000"/>
          </a:xfrm>
          <a:ln/>
        </p:spPr>
      </p:sp>
      <p:sp>
        <p:nvSpPr>
          <p:cNvPr id="82948" name="Rectangle 3"/>
          <p:cNvSpPr>
            <a:spLocks noGrp="1" noChangeArrowheads="1"/>
          </p:cNvSpPr>
          <p:nvPr>
            <p:ph type="body" idx="1"/>
          </p:nvPr>
        </p:nvSpPr>
        <p:spPr>
          <a:xfrm>
            <a:off x="914400" y="4343400"/>
            <a:ext cx="5029200" cy="4116388"/>
          </a:xfrm>
          <a:noFill/>
        </p:spPr>
        <p:txBody>
          <a:bodyPr/>
          <a:lstStyle/>
          <a:p>
            <a:pPr eaLnBrk="1" hangingPunct="1"/>
            <a:endParaRPr lang="en-US" smtClean="0"/>
          </a:p>
        </p:txBody>
      </p:sp>
    </p:spTree>
    <p:extLst>
      <p:ext uri="{BB962C8B-B14F-4D97-AF65-F5344CB8AC3E}">
        <p14:creationId xmlns:p14="http://schemas.microsoft.com/office/powerpoint/2010/main" val="3178271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fld id="{EF171AF6-F4B3-475F-B130-153C954FB5BA}" type="slidenum">
              <a:rPr lang="en-US" sz="1200">
                <a:latin typeface="Times New Roman" panose="02020603050405020304" pitchFamily="18" charset="0"/>
              </a:rPr>
              <a:pPr eaLnBrk="1" hangingPunct="1"/>
              <a:t>20</a:t>
            </a:fld>
            <a:endParaRPr lang="en-US" sz="120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xfrm>
            <a:off x="1143000" y="684213"/>
            <a:ext cx="4572000" cy="3429000"/>
          </a:xfrm>
          <a:ln/>
        </p:spPr>
      </p:sp>
      <p:sp>
        <p:nvSpPr>
          <p:cNvPr id="83972" name="Rectangle 3"/>
          <p:cNvSpPr>
            <a:spLocks noGrp="1" noChangeArrowheads="1"/>
          </p:cNvSpPr>
          <p:nvPr>
            <p:ph type="body" idx="1"/>
          </p:nvPr>
        </p:nvSpPr>
        <p:spPr>
          <a:xfrm>
            <a:off x="914400" y="4343400"/>
            <a:ext cx="5029200" cy="4116388"/>
          </a:xfrm>
          <a:noFill/>
        </p:spPr>
        <p:txBody>
          <a:bodyPr/>
          <a:lstStyle/>
          <a:p>
            <a:pPr eaLnBrk="1" hangingPunct="1"/>
            <a:endParaRPr lang="fr-FR" smtClean="0"/>
          </a:p>
        </p:txBody>
      </p:sp>
    </p:spTree>
    <p:extLst>
      <p:ext uri="{BB962C8B-B14F-4D97-AF65-F5344CB8AC3E}">
        <p14:creationId xmlns:p14="http://schemas.microsoft.com/office/powerpoint/2010/main" val="2491720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6666FF"/>
        </a:solidFill>
        <a:effectLst/>
      </p:bgPr>
    </p:bg>
    <p:spTree>
      <p:nvGrpSpPr>
        <p:cNvPr id="1" name=""/>
        <p:cNvGrpSpPr/>
        <p:nvPr/>
      </p:nvGrpSpPr>
      <p:grpSpPr>
        <a:xfrm>
          <a:off x="0" y="0"/>
          <a:ext cx="0" cy="0"/>
          <a:chOff x="0" y="0"/>
          <a:chExt cx="0" cy="0"/>
        </a:xfrm>
      </p:grpSpPr>
      <p:pic>
        <p:nvPicPr>
          <p:cNvPr id="4" name="Picture 19" descr="PowerPoint_bkgrd_lo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0" descr="ihe logo-with-TM-transparent-small"/>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10400" y="5224463"/>
            <a:ext cx="160020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buClrTx/>
              <a:buSzTx/>
              <a:buFontTx/>
              <a:buNone/>
            </a:pPr>
            <a:r>
              <a:rPr lang="en-US" sz="1400">
                <a:effectLst/>
                <a:latin typeface="Times New Roman" panose="02020603050405020304" pitchFamily="18" charset="0"/>
              </a:rPr>
              <a:t>September, 2005</a:t>
            </a:r>
          </a:p>
        </p:txBody>
      </p:sp>
      <p:sp>
        <p:nvSpPr>
          <p:cNvPr id="7" name="Rectangle 12"/>
          <p:cNvSpPr>
            <a:spLocks noChangeArrowheads="1"/>
          </p:cNvSpPr>
          <p:nvPr/>
        </p:nvSpPr>
        <p:spPr bwMode="auto">
          <a:xfrm>
            <a:off x="6248400" y="63579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algn="ctr" eaLnBrk="1" hangingPunct="1">
              <a:buClrTx/>
              <a:buSzTx/>
              <a:buFontTx/>
              <a:buNone/>
            </a:pPr>
            <a:r>
              <a:rPr lang="en-US" sz="1400">
                <a:effectLst/>
                <a:latin typeface="Times New Roman" panose="02020603050405020304" pitchFamily="18" charset="0"/>
              </a:rPr>
              <a:t>What IHE Delivers</a:t>
            </a:r>
          </a:p>
        </p:txBody>
      </p:sp>
      <p:sp>
        <p:nvSpPr>
          <p:cNvPr id="293893" name="Rectangle 5"/>
          <p:cNvSpPr>
            <a:spLocks noGrp="1" noChangeArrowheads="1"/>
          </p:cNvSpPr>
          <p:nvPr>
            <p:ph type="ctrTitle" sz="quarter"/>
          </p:nvPr>
        </p:nvSpPr>
        <p:spPr>
          <a:xfrm>
            <a:off x="685800" y="2286000"/>
            <a:ext cx="7772400" cy="1143000"/>
          </a:xfrm>
          <a:extLst>
            <a:ext uri="{909E8E84-426E-40DD-AFC4-6F175D3DCCD1}">
              <a14:hiddenFill xmlns:a14="http://schemas.microsoft.com/office/drawing/2010/main">
                <a:solidFill>
                  <a:schemeClr val="accent1"/>
                </a:solidFill>
              </a14:hiddenFill>
            </a:ext>
          </a:extLst>
        </p:spPr>
        <p:txBody>
          <a:bodyPr anchor="b"/>
          <a:lstStyle>
            <a:lvl1pPr>
              <a:defRPr>
                <a:solidFill>
                  <a:schemeClr val="tx1"/>
                </a:solidFill>
              </a:defRPr>
            </a:lvl1pPr>
          </a:lstStyle>
          <a:p>
            <a:pPr lvl="0"/>
            <a:r>
              <a:rPr lang="en-US" noProof="0" smtClean="0"/>
              <a:t>Click to edit Master title style</a:t>
            </a:r>
          </a:p>
        </p:txBody>
      </p:sp>
      <p:sp>
        <p:nvSpPr>
          <p:cNvPr id="293894" name="Rectangle 6"/>
          <p:cNvSpPr>
            <a:spLocks noGrp="1" noChangeArrowheads="1"/>
          </p:cNvSpPr>
          <p:nvPr>
            <p:ph type="subTitle" sz="quarter" idx="1"/>
          </p:nvPr>
        </p:nvSpPr>
        <p:spPr>
          <a:xfrm>
            <a:off x="381000" y="5257800"/>
            <a:ext cx="6400800" cy="990600"/>
          </a:xfrm>
        </p:spPr>
        <p:txBody>
          <a:bodyPr lIns="92075" tIns="46038" rIns="92075" bIns="46038" anchor="ctr"/>
          <a:lstStyle>
            <a:lvl1pPr marL="0" indent="0">
              <a:buFont typeface="Wingdings" pitchFamily="2" charset="2"/>
              <a:buNone/>
              <a:defRPr sz="2400">
                <a:solidFill>
                  <a:srgbClr val="FF9900"/>
                </a:solidFill>
                <a:effectLst>
                  <a:outerShdw blurRad="38100" dist="38100" dir="2700000" algn="tl">
                    <a:srgbClr val="000000"/>
                  </a:outerShdw>
                </a:effectLst>
              </a:defRPr>
            </a:lvl1pPr>
          </a:lstStyle>
          <a:p>
            <a:pPr lvl="0"/>
            <a:r>
              <a:rPr lang="en-US" noProof="0" smtClean="0"/>
              <a:t>Click to edit Master subtitle style</a:t>
            </a:r>
          </a:p>
        </p:txBody>
      </p:sp>
      <p:sp>
        <p:nvSpPr>
          <p:cNvPr id="8" name="Rectangle 9"/>
          <p:cNvSpPr>
            <a:spLocks noGrp="1" noChangeArrowheads="1"/>
          </p:cNvSpPr>
          <p:nvPr>
            <p:ph type="sldNum" sz="quarter" idx="10"/>
          </p:nvPr>
        </p:nvSpPr>
        <p:spPr>
          <a:xfrm>
            <a:off x="3733800" y="6357938"/>
            <a:ext cx="1295400" cy="457200"/>
          </a:xfrm>
        </p:spPr>
        <p:txBody>
          <a:bodyPr/>
          <a:lstStyle>
            <a:lvl1pPr>
              <a:defRPr>
                <a:latin typeface="Arial" panose="020B0604020202020204" pitchFamily="34" charset="0"/>
              </a:defRPr>
            </a:lvl1pPr>
          </a:lstStyle>
          <a:p>
            <a:fld id="{3FC54C52-CEA2-4215-90D6-E02D9861FFDD}" type="slidenum">
              <a:rPr lang="en-US"/>
              <a:pPr/>
              <a:t>‹#›</a:t>
            </a:fld>
            <a:endParaRPr lang="en-US"/>
          </a:p>
        </p:txBody>
      </p:sp>
    </p:spTree>
    <p:extLst>
      <p:ext uri="{BB962C8B-B14F-4D97-AF65-F5344CB8AC3E}">
        <p14:creationId xmlns:p14="http://schemas.microsoft.com/office/powerpoint/2010/main" val="359543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fld id="{79C47D6E-975C-4CD6-88B6-AE88420109D5}" type="slidenum">
              <a:rPr lang="en-US"/>
              <a:pPr/>
              <a:t>‹#›</a:t>
            </a:fld>
            <a:endParaRPr lang="en-US"/>
          </a:p>
        </p:txBody>
      </p:sp>
    </p:spTree>
    <p:extLst>
      <p:ext uri="{BB962C8B-B14F-4D97-AF65-F5344CB8AC3E}">
        <p14:creationId xmlns:p14="http://schemas.microsoft.com/office/powerpoint/2010/main" val="4252007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
            <a:ext cx="1943100" cy="5448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
            <a:ext cx="5676900" cy="5448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fld id="{8B92AE15-EB06-4CEC-8F02-42E12115CFB9}" type="slidenum">
              <a:rPr lang="en-US"/>
              <a:pPr/>
              <a:t>‹#›</a:t>
            </a:fld>
            <a:endParaRPr lang="en-US"/>
          </a:p>
        </p:txBody>
      </p:sp>
    </p:spTree>
    <p:extLst>
      <p:ext uri="{BB962C8B-B14F-4D97-AF65-F5344CB8AC3E}">
        <p14:creationId xmlns:p14="http://schemas.microsoft.com/office/powerpoint/2010/main" val="252827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fld id="{F62922A8-47FA-4DAE-A907-E4F13E2BF753}" type="slidenum">
              <a:rPr lang="en-US"/>
              <a:pPr/>
              <a:t>‹#›</a:t>
            </a:fld>
            <a:endParaRPr lang="en-US"/>
          </a:p>
        </p:txBody>
      </p:sp>
    </p:spTree>
    <p:extLst>
      <p:ext uri="{BB962C8B-B14F-4D97-AF65-F5344CB8AC3E}">
        <p14:creationId xmlns:p14="http://schemas.microsoft.com/office/powerpoint/2010/main" val="2508557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5" name="Rectangle 1034"/>
          <p:cNvSpPr>
            <a:spLocks noGrp="1" noChangeArrowheads="1"/>
          </p:cNvSpPr>
          <p:nvPr>
            <p:ph type="sldNum" sz="quarter" idx="11"/>
          </p:nvPr>
        </p:nvSpPr>
        <p:spPr>
          <a:ln/>
        </p:spPr>
        <p:txBody>
          <a:bodyPr/>
          <a:lstStyle>
            <a:lvl1pPr>
              <a:defRPr/>
            </a:lvl1pPr>
          </a:lstStyle>
          <a:p>
            <a:fld id="{0BBD5D17-5509-4E19-8FF5-A30E29D697E5}" type="slidenum">
              <a:rPr lang="en-US"/>
              <a:pPr/>
              <a:t>‹#›</a:t>
            </a:fld>
            <a:endParaRPr lang="en-US"/>
          </a:p>
        </p:txBody>
      </p:sp>
    </p:spTree>
    <p:extLst>
      <p:ext uri="{BB962C8B-B14F-4D97-AF65-F5344CB8AC3E}">
        <p14:creationId xmlns:p14="http://schemas.microsoft.com/office/powerpoint/2010/main" val="34147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fld id="{D5ECA04F-8710-4F9A-8DD6-2856BE2BA6A9}" type="slidenum">
              <a:rPr lang="en-US"/>
              <a:pPr/>
              <a:t>‹#›</a:t>
            </a:fld>
            <a:endParaRPr lang="en-US"/>
          </a:p>
        </p:txBody>
      </p:sp>
    </p:spTree>
    <p:extLst>
      <p:ext uri="{BB962C8B-B14F-4D97-AF65-F5344CB8AC3E}">
        <p14:creationId xmlns:p14="http://schemas.microsoft.com/office/powerpoint/2010/main" val="992766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8" name="Rectangle 1034"/>
          <p:cNvSpPr>
            <a:spLocks noGrp="1" noChangeArrowheads="1"/>
          </p:cNvSpPr>
          <p:nvPr>
            <p:ph type="sldNum" sz="quarter" idx="11"/>
          </p:nvPr>
        </p:nvSpPr>
        <p:spPr>
          <a:ln/>
        </p:spPr>
        <p:txBody>
          <a:bodyPr/>
          <a:lstStyle>
            <a:lvl1pPr>
              <a:defRPr/>
            </a:lvl1pPr>
          </a:lstStyle>
          <a:p>
            <a:fld id="{5C9EA3F0-60E0-403A-81A1-04AA9F3794D9}" type="slidenum">
              <a:rPr lang="en-US"/>
              <a:pPr/>
              <a:t>‹#›</a:t>
            </a:fld>
            <a:endParaRPr lang="en-US"/>
          </a:p>
        </p:txBody>
      </p:sp>
    </p:spTree>
    <p:extLst>
      <p:ext uri="{BB962C8B-B14F-4D97-AF65-F5344CB8AC3E}">
        <p14:creationId xmlns:p14="http://schemas.microsoft.com/office/powerpoint/2010/main" val="1784100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4" name="Rectangle 1034"/>
          <p:cNvSpPr>
            <a:spLocks noGrp="1" noChangeArrowheads="1"/>
          </p:cNvSpPr>
          <p:nvPr>
            <p:ph type="sldNum" sz="quarter" idx="11"/>
          </p:nvPr>
        </p:nvSpPr>
        <p:spPr>
          <a:ln/>
        </p:spPr>
        <p:txBody>
          <a:bodyPr/>
          <a:lstStyle>
            <a:lvl1pPr>
              <a:defRPr/>
            </a:lvl1pPr>
          </a:lstStyle>
          <a:p>
            <a:fld id="{9F5B466B-4A5F-4C43-897C-2955AA11F9C8}" type="slidenum">
              <a:rPr lang="en-US"/>
              <a:pPr/>
              <a:t>‹#›</a:t>
            </a:fld>
            <a:endParaRPr lang="en-US"/>
          </a:p>
        </p:txBody>
      </p:sp>
    </p:spTree>
    <p:extLst>
      <p:ext uri="{BB962C8B-B14F-4D97-AF65-F5344CB8AC3E}">
        <p14:creationId xmlns:p14="http://schemas.microsoft.com/office/powerpoint/2010/main" val="2667649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3" name="Rectangle 1034"/>
          <p:cNvSpPr>
            <a:spLocks noGrp="1" noChangeArrowheads="1"/>
          </p:cNvSpPr>
          <p:nvPr>
            <p:ph type="sldNum" sz="quarter" idx="11"/>
          </p:nvPr>
        </p:nvSpPr>
        <p:spPr>
          <a:ln/>
        </p:spPr>
        <p:txBody>
          <a:bodyPr/>
          <a:lstStyle>
            <a:lvl1pPr>
              <a:defRPr/>
            </a:lvl1pPr>
          </a:lstStyle>
          <a:p>
            <a:fld id="{E8A02FB1-0BC1-4B18-B822-2D86D1813D5E}" type="slidenum">
              <a:rPr lang="en-US"/>
              <a:pPr/>
              <a:t>‹#›</a:t>
            </a:fld>
            <a:endParaRPr lang="en-US"/>
          </a:p>
        </p:txBody>
      </p:sp>
    </p:spTree>
    <p:extLst>
      <p:ext uri="{BB962C8B-B14F-4D97-AF65-F5344CB8AC3E}">
        <p14:creationId xmlns:p14="http://schemas.microsoft.com/office/powerpoint/2010/main" val="288615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fld id="{0913C77B-C368-4F5F-AE96-1493A7F93B49}" type="slidenum">
              <a:rPr lang="en-US"/>
              <a:pPr/>
              <a:t>‹#›</a:t>
            </a:fld>
            <a:endParaRPr lang="en-US"/>
          </a:p>
        </p:txBody>
      </p:sp>
    </p:spTree>
    <p:extLst>
      <p:ext uri="{BB962C8B-B14F-4D97-AF65-F5344CB8AC3E}">
        <p14:creationId xmlns:p14="http://schemas.microsoft.com/office/powerpoint/2010/main" val="120610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2"/>
          <p:cNvSpPr>
            <a:spLocks noGrp="1" noChangeArrowheads="1"/>
          </p:cNvSpPr>
          <p:nvPr>
            <p:ph type="dt" sz="quarter" idx="10"/>
          </p:nvPr>
        </p:nvSpPr>
        <p:spPr>
          <a:ln/>
        </p:spPr>
        <p:txBody>
          <a:bodyPr/>
          <a:lstStyle>
            <a:lvl1pPr>
              <a:defRPr/>
            </a:lvl1pPr>
          </a:lstStyle>
          <a:p>
            <a:pPr>
              <a:defRPr/>
            </a:pPr>
            <a:r>
              <a:rPr lang="en-US"/>
              <a:t>September, 2005</a:t>
            </a:r>
          </a:p>
        </p:txBody>
      </p:sp>
      <p:sp>
        <p:nvSpPr>
          <p:cNvPr id="6" name="Rectangle 1034"/>
          <p:cNvSpPr>
            <a:spLocks noGrp="1" noChangeArrowheads="1"/>
          </p:cNvSpPr>
          <p:nvPr>
            <p:ph type="sldNum" sz="quarter" idx="11"/>
          </p:nvPr>
        </p:nvSpPr>
        <p:spPr>
          <a:ln/>
        </p:spPr>
        <p:txBody>
          <a:bodyPr/>
          <a:lstStyle>
            <a:lvl1pPr>
              <a:defRPr/>
            </a:lvl1pPr>
          </a:lstStyle>
          <a:p>
            <a:fld id="{FFE17CBE-9B90-4420-98F3-A1BBA0C11FA9}" type="slidenum">
              <a:rPr lang="en-US"/>
              <a:pPr/>
              <a:t>‹#›</a:t>
            </a:fld>
            <a:endParaRPr lang="en-US"/>
          </a:p>
        </p:txBody>
      </p:sp>
    </p:spTree>
    <p:extLst>
      <p:ext uri="{BB962C8B-B14F-4D97-AF65-F5344CB8AC3E}">
        <p14:creationId xmlns:p14="http://schemas.microsoft.com/office/powerpoint/2010/main" val="206858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6699"/>
        </a:solidFill>
        <a:effectLst/>
      </p:bgPr>
    </p:bg>
    <p:spTree>
      <p:nvGrpSpPr>
        <p:cNvPr id="1" name=""/>
        <p:cNvGrpSpPr/>
        <p:nvPr/>
      </p:nvGrpSpPr>
      <p:grpSpPr>
        <a:xfrm>
          <a:off x="0" y="0"/>
          <a:ext cx="0" cy="0"/>
          <a:chOff x="0" y="0"/>
          <a:chExt cx="0" cy="0"/>
        </a:xfrm>
      </p:grpSpPr>
      <p:pic>
        <p:nvPicPr>
          <p:cNvPr id="1026" name="Picture 1041" descr="Banner-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77" name="Line 1037"/>
          <p:cNvSpPr>
            <a:spLocks noChangeShapeType="1"/>
          </p:cNvSpPr>
          <p:nvPr userDrawn="1"/>
        </p:nvSpPr>
        <p:spPr bwMode="auto">
          <a:xfrm>
            <a:off x="0" y="912813"/>
            <a:ext cx="9144000" cy="0"/>
          </a:xfrm>
          <a:prstGeom prst="line">
            <a:avLst/>
          </a:prstGeom>
          <a:noFill/>
          <a:ln w="381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p>
        </p:txBody>
      </p:sp>
      <p:sp>
        <p:nvSpPr>
          <p:cNvPr id="1028" name="Rectangle 1030"/>
          <p:cNvSpPr>
            <a:spLocks noGrp="1" noChangeArrowheads="1"/>
          </p:cNvSpPr>
          <p:nvPr>
            <p:ph type="body" idx="1"/>
          </p:nvPr>
        </p:nvSpPr>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2872" name="Rectangle 1032"/>
          <p:cNvSpPr>
            <a:spLocks noGrp="1" noChangeArrowheads="1"/>
          </p:cNvSpPr>
          <p:nvPr>
            <p:ph type="dt" sz="quarter" idx="2"/>
          </p:nvPr>
        </p:nvSpPr>
        <p:spPr bwMode="auto">
          <a:xfrm>
            <a:off x="228600" y="63579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buClrTx/>
              <a:buSzTx/>
              <a:buFontTx/>
              <a:buNone/>
              <a:defRPr sz="1400" smtClean="0">
                <a:effectLst/>
                <a:latin typeface="Times New Roman" pitchFamily="18" charset="0"/>
              </a:defRPr>
            </a:lvl1pPr>
          </a:lstStyle>
          <a:p>
            <a:pPr>
              <a:defRPr/>
            </a:pPr>
            <a:r>
              <a:rPr lang="en-US" dirty="0" smtClean="0"/>
              <a:t>January 2014</a:t>
            </a:r>
            <a:endParaRPr lang="en-US" dirty="0"/>
          </a:p>
        </p:txBody>
      </p:sp>
      <p:sp>
        <p:nvSpPr>
          <p:cNvPr id="292874" name="Rectangle 1034"/>
          <p:cNvSpPr>
            <a:spLocks noGrp="1" noChangeArrowheads="1"/>
          </p:cNvSpPr>
          <p:nvPr>
            <p:ph type="sldNum" sz="quarter" idx="4"/>
          </p:nvPr>
        </p:nvSpPr>
        <p:spPr bwMode="auto">
          <a:xfrm>
            <a:off x="7626350" y="6337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buClrTx/>
              <a:buSzTx/>
              <a:buFontTx/>
              <a:buNone/>
              <a:defRPr sz="1600" b="1">
                <a:effectLst/>
                <a:latin typeface="Times New Roman" panose="02020603050405020304" pitchFamily="18" charset="0"/>
              </a:defRPr>
            </a:lvl1pPr>
          </a:lstStyle>
          <a:p>
            <a:fld id="{882BDE88-6976-4E8F-8599-2BA5C5C90CB8}" type="slidenum">
              <a:rPr lang="en-US"/>
              <a:pPr/>
              <a:t>‹#›</a:t>
            </a:fld>
            <a:endParaRPr lang="en-US"/>
          </a:p>
        </p:txBody>
      </p:sp>
      <p:pic>
        <p:nvPicPr>
          <p:cNvPr id="1031" name="Picture 1038" descr="taglin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590800" y="6429375"/>
            <a:ext cx="39624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29"/>
          <p:cNvSpPr>
            <a:spLocks noGrp="1" noChangeArrowheads="1"/>
          </p:cNvSpPr>
          <p:nvPr>
            <p:ph type="title"/>
          </p:nvPr>
        </p:nvSpPr>
        <p:spPr bwMode="auto">
          <a:xfrm>
            <a:off x="685800" y="38100"/>
            <a:ext cx="7772400" cy="8636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72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ftr="0" dt="0"/>
  <p:txStyles>
    <p:title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Arial" pitchFamily="34" charset="0"/>
        </a:defRPr>
      </a:lvl2pPr>
      <a:lvl3pPr algn="ctr" rtl="0" eaLnBrk="0" fontAlgn="base" hangingPunct="0">
        <a:spcBef>
          <a:spcPct val="0"/>
        </a:spcBef>
        <a:spcAft>
          <a:spcPct val="0"/>
        </a:spcAft>
        <a:defRPr sz="4400">
          <a:solidFill>
            <a:schemeClr val="bg2"/>
          </a:solidFill>
          <a:latin typeface="Arial" pitchFamily="34" charset="0"/>
        </a:defRPr>
      </a:lvl3pPr>
      <a:lvl4pPr algn="ctr" rtl="0" eaLnBrk="0" fontAlgn="base" hangingPunct="0">
        <a:spcBef>
          <a:spcPct val="0"/>
        </a:spcBef>
        <a:spcAft>
          <a:spcPct val="0"/>
        </a:spcAft>
        <a:defRPr sz="4400">
          <a:solidFill>
            <a:schemeClr val="bg2"/>
          </a:solidFill>
          <a:latin typeface="Arial" pitchFamily="34" charset="0"/>
        </a:defRPr>
      </a:lvl4pPr>
      <a:lvl5pPr algn="ctr" rtl="0" eaLnBrk="0" fontAlgn="base" hangingPunct="0">
        <a:spcBef>
          <a:spcPct val="0"/>
        </a:spcBef>
        <a:spcAft>
          <a:spcPct val="0"/>
        </a:spcAft>
        <a:defRPr sz="4400">
          <a:solidFill>
            <a:schemeClr val="bg2"/>
          </a:solidFill>
          <a:latin typeface="Arial" pitchFamily="34" charset="0"/>
        </a:defRPr>
      </a:lvl5pPr>
      <a:lvl6pPr marL="457200" algn="ctr" rtl="0" fontAlgn="base">
        <a:spcBef>
          <a:spcPct val="0"/>
        </a:spcBef>
        <a:spcAft>
          <a:spcPct val="0"/>
        </a:spcAft>
        <a:defRPr sz="4400">
          <a:solidFill>
            <a:schemeClr val="bg2"/>
          </a:solidFill>
          <a:latin typeface="Arial" pitchFamily="34" charset="0"/>
        </a:defRPr>
      </a:lvl6pPr>
      <a:lvl7pPr marL="914400" algn="ctr" rtl="0" fontAlgn="base">
        <a:spcBef>
          <a:spcPct val="0"/>
        </a:spcBef>
        <a:spcAft>
          <a:spcPct val="0"/>
        </a:spcAft>
        <a:defRPr sz="4400">
          <a:solidFill>
            <a:schemeClr val="bg2"/>
          </a:solidFill>
          <a:latin typeface="Arial" pitchFamily="34" charset="0"/>
        </a:defRPr>
      </a:lvl7pPr>
      <a:lvl8pPr marL="1371600" algn="ctr" rtl="0" fontAlgn="base">
        <a:spcBef>
          <a:spcPct val="0"/>
        </a:spcBef>
        <a:spcAft>
          <a:spcPct val="0"/>
        </a:spcAft>
        <a:defRPr sz="4400">
          <a:solidFill>
            <a:schemeClr val="bg2"/>
          </a:solidFill>
          <a:latin typeface="Arial" pitchFamily="34" charset="0"/>
        </a:defRPr>
      </a:lvl8pPr>
      <a:lvl9pPr marL="1828800" algn="ctr" rtl="0" fontAlgn="base">
        <a:spcBef>
          <a:spcPct val="0"/>
        </a:spcBef>
        <a:spcAft>
          <a:spcPct val="0"/>
        </a:spcAft>
        <a:defRPr sz="4400">
          <a:solidFill>
            <a:schemeClr val="bg2"/>
          </a:solidFill>
          <a:latin typeface="Arial" pitchFamily="34" charset="0"/>
        </a:defRPr>
      </a:lvl9pPr>
    </p:titleStyle>
    <p:bodyStyle>
      <a:lvl1pPr marL="342900" indent="-342900" algn="l" rtl="0" eaLnBrk="0" fontAlgn="base" hangingPunct="0">
        <a:spcBef>
          <a:spcPct val="20000"/>
        </a:spcBef>
        <a:spcAft>
          <a:spcPct val="20000"/>
        </a:spcAft>
        <a:buClr>
          <a:schemeClr val="accent1"/>
        </a:buClr>
        <a:buSzPct val="80000"/>
        <a:buFont typeface="Wingdings" panose="05000000000000000000" pitchFamily="2" charset="2"/>
        <a:buBlip>
          <a:blip r:embed="rId15"/>
        </a:buBlip>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66"/>
        </a:buClr>
        <a:buSzPct val="90000"/>
        <a:buFont typeface="Wingdings" panose="05000000000000000000" pitchFamily="2" charset="2"/>
        <a:buChar char="Ø"/>
        <a:defRPr sz="2400">
          <a:solidFill>
            <a:schemeClr val="tx1"/>
          </a:solidFill>
          <a:latin typeface="+mn-lt"/>
        </a:defRPr>
      </a:lvl2pPr>
      <a:lvl3pPr marL="1143000" indent="-228600" algn="l" rtl="0" eaLnBrk="0" fontAlgn="base" hangingPunct="0">
        <a:spcBef>
          <a:spcPct val="20000"/>
        </a:spcBef>
        <a:spcAft>
          <a:spcPct val="0"/>
        </a:spcAft>
        <a:buClr>
          <a:srgbClr val="FF0066"/>
        </a:buClr>
        <a:buSzPct val="60000"/>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a:solidFill>
            <a:schemeClr val="tx1"/>
          </a:solidFill>
          <a:latin typeface="+mn-lt"/>
        </a:defRPr>
      </a:lvl4pPr>
      <a:lvl5pPr marL="2057400" indent="-228600" algn="l" rtl="0" eaLnBrk="0" fontAlgn="base" hangingPunct="0">
        <a:spcBef>
          <a:spcPct val="20000"/>
        </a:spcBef>
        <a:spcAft>
          <a:spcPct val="0"/>
        </a:spcAft>
        <a:buClr>
          <a:schemeClr val="accent1"/>
        </a:buClr>
        <a:buChar char="•"/>
        <a:defRPr sz="1600">
          <a:solidFill>
            <a:schemeClr val="tx1"/>
          </a:solidFill>
          <a:latin typeface="+mn-lt"/>
        </a:defRPr>
      </a:lvl5pPr>
      <a:lvl6pPr marL="2514600" indent="-228600" algn="l" rtl="0" fontAlgn="base">
        <a:spcBef>
          <a:spcPct val="20000"/>
        </a:spcBef>
        <a:spcAft>
          <a:spcPct val="0"/>
        </a:spcAft>
        <a:buClr>
          <a:schemeClr val="accent1"/>
        </a:buClr>
        <a:buChar char="•"/>
        <a:defRPr sz="1600">
          <a:solidFill>
            <a:schemeClr val="tx1"/>
          </a:solidFill>
          <a:latin typeface="+mn-lt"/>
        </a:defRPr>
      </a:lvl6pPr>
      <a:lvl7pPr marL="2971800" indent="-228600" algn="l" rtl="0" fontAlgn="base">
        <a:spcBef>
          <a:spcPct val="20000"/>
        </a:spcBef>
        <a:spcAft>
          <a:spcPct val="0"/>
        </a:spcAft>
        <a:buClr>
          <a:schemeClr val="accent1"/>
        </a:buClr>
        <a:buChar char="•"/>
        <a:defRPr sz="1600">
          <a:solidFill>
            <a:schemeClr val="tx1"/>
          </a:solidFill>
          <a:latin typeface="+mn-lt"/>
        </a:defRPr>
      </a:lvl7pPr>
      <a:lvl8pPr marL="3429000" indent="-228600" algn="l" rtl="0" fontAlgn="base">
        <a:spcBef>
          <a:spcPct val="20000"/>
        </a:spcBef>
        <a:spcAft>
          <a:spcPct val="0"/>
        </a:spcAft>
        <a:buClr>
          <a:schemeClr val="accent1"/>
        </a:buClr>
        <a:buChar char="•"/>
        <a:defRPr sz="1600">
          <a:solidFill>
            <a:schemeClr val="tx1"/>
          </a:solidFill>
          <a:latin typeface="+mn-lt"/>
        </a:defRPr>
      </a:lvl8pPr>
      <a:lvl9pPr marL="3886200" indent="-228600" algn="l" rtl="0" fontAlgn="base">
        <a:spcBef>
          <a:spcPct val="20000"/>
        </a:spcBef>
        <a:spcAft>
          <a:spcPct val="0"/>
        </a:spcAft>
        <a:buClr>
          <a:schemeClr val="accent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ihe.n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10"/>
          </p:nvPr>
        </p:nvSpPr>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fld id="{03DE18FA-9C1E-4C1C-8D04-7C9DF7B45575}" type="slidenum">
              <a:rPr lang="en-US" sz="1600"/>
              <a:pPr eaLnBrk="1" hangingPunct="1"/>
              <a:t>1</a:t>
            </a:fld>
            <a:endParaRPr lang="en-US" sz="1600"/>
          </a:p>
        </p:txBody>
      </p:sp>
      <p:sp>
        <p:nvSpPr>
          <p:cNvPr id="7171" name="Rectangle 2052"/>
          <p:cNvSpPr>
            <a:spLocks noGrp="1" noChangeArrowheads="1"/>
          </p:cNvSpPr>
          <p:nvPr>
            <p:ph type="subTitle" idx="1"/>
          </p:nvPr>
        </p:nvSpPr>
        <p:spPr>
          <a:xfrm>
            <a:off x="228600" y="5105400"/>
            <a:ext cx="6400800" cy="838200"/>
          </a:xfrm>
          <a:noFill/>
        </p:spPr>
        <p:txBody>
          <a:bodyPr/>
          <a:lstStyle/>
          <a:p>
            <a:pPr eaLnBrk="1" hangingPunct="1">
              <a:lnSpc>
                <a:spcPct val="90000"/>
              </a:lnSpc>
              <a:spcAft>
                <a:spcPct val="0"/>
              </a:spcAft>
              <a:buClrTx/>
              <a:buSzTx/>
              <a:buFontTx/>
              <a:buNone/>
            </a:pPr>
            <a:r>
              <a:rPr lang="en-US" dirty="0" smtClean="0">
                <a:solidFill>
                  <a:schemeClr val="bg2"/>
                </a:solidFill>
                <a:effectLst/>
              </a:rPr>
              <a:t>IT Infrastructure Planning Committee</a:t>
            </a:r>
          </a:p>
          <a:p>
            <a:pPr eaLnBrk="1" hangingPunct="1">
              <a:lnSpc>
                <a:spcPct val="90000"/>
              </a:lnSpc>
              <a:spcAft>
                <a:spcPct val="0"/>
              </a:spcAft>
              <a:buClrTx/>
              <a:buSzTx/>
              <a:buFontTx/>
              <a:buNone/>
            </a:pPr>
            <a:r>
              <a:rPr lang="en-US" dirty="0" smtClean="0">
                <a:solidFill>
                  <a:schemeClr val="bg2"/>
                </a:solidFill>
                <a:effectLst/>
              </a:rPr>
              <a:t>Karen Witting – Ready Computing</a:t>
            </a:r>
          </a:p>
        </p:txBody>
      </p:sp>
      <p:sp>
        <p:nvSpPr>
          <p:cNvPr id="7172" name="Rectangle 2053"/>
          <p:cNvSpPr>
            <a:spLocks noGrp="1" noChangeArrowheads="1"/>
          </p:cNvSpPr>
          <p:nvPr>
            <p:ph type="ctrTitle"/>
          </p:nvPr>
        </p:nvSpPr>
        <p:spPr>
          <a:xfrm>
            <a:off x="685800" y="1066800"/>
            <a:ext cx="7772400" cy="2362200"/>
          </a:xfrm>
        </p:spPr>
        <p:txBody>
          <a:bodyPr/>
          <a:lstStyle/>
          <a:p>
            <a:pPr eaLnBrk="1" hangingPunct="1"/>
            <a:r>
              <a:rPr lang="en-US" sz="4800" b="1" dirty="0" smtClean="0"/>
              <a:t>XDS &amp; XCA: </a:t>
            </a:r>
            <a:br>
              <a:rPr lang="en-US" sz="4800" b="1" dirty="0" smtClean="0"/>
            </a:br>
            <a:r>
              <a:rPr lang="en-US" sz="4800" b="1" dirty="0" smtClean="0"/>
              <a:t>On-Demand Documents Option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18"/>
          <p:cNvSpPr>
            <a:spLocks noGrp="1"/>
          </p:cNvSpPr>
          <p:nvPr>
            <p:ph type="title"/>
          </p:nvPr>
        </p:nvSpPr>
        <p:spPr/>
        <p:txBody>
          <a:bodyPr/>
          <a:lstStyle/>
          <a:p>
            <a:r>
              <a:rPr lang="en-US" dirty="0" smtClean="0"/>
              <a:t>Retrieve Transactions</a:t>
            </a:r>
            <a:endParaRPr lang="en-US" dirty="0"/>
          </a:p>
        </p:txBody>
      </p:sp>
      <p:sp>
        <p:nvSpPr>
          <p:cNvPr id="120" name="Content Placeholder 119"/>
          <p:cNvSpPr>
            <a:spLocks noGrp="1"/>
          </p:cNvSpPr>
          <p:nvPr>
            <p:ph idx="1"/>
          </p:nvPr>
        </p:nvSpPr>
        <p:spPr>
          <a:xfrm>
            <a:off x="685800" y="1371600"/>
            <a:ext cx="7772400" cy="4724400"/>
          </a:xfrm>
        </p:spPr>
        <p:txBody>
          <a:bodyPr/>
          <a:lstStyle/>
          <a:p>
            <a:pPr marL="0" indent="0">
              <a:buNone/>
            </a:pPr>
            <a:r>
              <a:rPr lang="en-US" b="0" dirty="0" smtClean="0"/>
              <a:t>XDS (ITI-43) and XCA (ITI-39) Retrieve transactions updated to support retrieve of an On-Demand Document:</a:t>
            </a:r>
          </a:p>
          <a:p>
            <a:r>
              <a:rPr lang="en-US" b="0" dirty="0" err="1" smtClean="0"/>
              <a:t>NewDocumentUniqueId</a:t>
            </a:r>
            <a:r>
              <a:rPr lang="en-US" b="0" dirty="0" smtClean="0"/>
              <a:t> element in response contains </a:t>
            </a:r>
            <a:r>
              <a:rPr lang="en-US" b="0" dirty="0" err="1" smtClean="0"/>
              <a:t>uniqueID</a:t>
            </a:r>
            <a:r>
              <a:rPr lang="en-US" b="0" dirty="0" smtClean="0"/>
              <a:t> of document created in response to the retrieve of a On-Demand DocumentEntry</a:t>
            </a:r>
          </a:p>
          <a:p>
            <a:r>
              <a:rPr lang="en-US" b="0" dirty="0" smtClean="0"/>
              <a:t> </a:t>
            </a:r>
            <a:r>
              <a:rPr lang="en-US" b="0" dirty="0" err="1" smtClean="0"/>
              <a:t>NewRepositoryUniqueId</a:t>
            </a:r>
            <a:r>
              <a:rPr lang="en-US" b="0" dirty="0" smtClean="0"/>
              <a:t> used to identify the Document Repository containing the newly created document</a:t>
            </a:r>
          </a:p>
        </p:txBody>
      </p:sp>
      <p:sp>
        <p:nvSpPr>
          <p:cNvPr id="4" name="Slide Number Placeholder 3"/>
          <p:cNvSpPr>
            <a:spLocks noGrp="1"/>
          </p:cNvSpPr>
          <p:nvPr>
            <p:ph type="sldNum" sz="quarter" idx="11"/>
          </p:nvPr>
        </p:nvSpPr>
        <p:spPr/>
        <p:txBody>
          <a:bodyPr/>
          <a:lstStyle/>
          <a:p>
            <a:fld id="{F62922A8-47FA-4DAE-A907-E4F13E2BF753}" type="slidenum">
              <a:rPr lang="en-US" smtClean="0"/>
              <a:pPr/>
              <a:t>10</a:t>
            </a:fld>
            <a:endParaRPr lang="en-US"/>
          </a:p>
        </p:txBody>
      </p:sp>
    </p:spTree>
    <p:extLst>
      <p:ext uri="{BB962C8B-B14F-4D97-AF65-F5344CB8AC3E}">
        <p14:creationId xmlns:p14="http://schemas.microsoft.com/office/powerpoint/2010/main" val="139882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XCA new option</a:t>
            </a:r>
            <a:endParaRPr lang="en-US" dirty="0"/>
          </a:p>
        </p:txBody>
      </p:sp>
      <p:sp>
        <p:nvSpPr>
          <p:cNvPr id="4" name="Slide Number Placeholder 3"/>
          <p:cNvSpPr>
            <a:spLocks noGrp="1"/>
          </p:cNvSpPr>
          <p:nvPr>
            <p:ph type="sldNum" sz="quarter" idx="11"/>
          </p:nvPr>
        </p:nvSpPr>
        <p:spPr/>
        <p:txBody>
          <a:bodyPr/>
          <a:lstStyle/>
          <a:p>
            <a:fld id="{F62922A8-47FA-4DAE-A907-E4F13E2BF753}" type="slidenum">
              <a:rPr lang="en-US" smtClean="0"/>
              <a:pPr/>
              <a:t>11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25840591"/>
              </p:ext>
            </p:extLst>
          </p:nvPr>
        </p:nvGraphicFramePr>
        <p:xfrm>
          <a:off x="304800" y="1828800"/>
          <a:ext cx="8616951" cy="2895600"/>
        </p:xfrm>
        <a:graphic>
          <a:graphicData uri="http://schemas.openxmlformats.org/drawingml/2006/table">
            <a:tbl>
              <a:tblPr firstRow="1">
                <a:tableStyleId>{284E427A-3D55-4303-BF80-6455036E1DE7}</a:tableStyleId>
              </a:tblPr>
              <a:tblGrid>
                <a:gridCol w="2514600"/>
                <a:gridCol w="3230034"/>
                <a:gridCol w="2872317"/>
              </a:tblGrid>
              <a:tr h="0">
                <a:tc>
                  <a:txBody>
                    <a:bodyPr/>
                    <a:lstStyle/>
                    <a:p>
                      <a:pPr marL="45720" marR="45720" algn="ctr">
                        <a:spcBef>
                          <a:spcPts val="200"/>
                        </a:spcBef>
                        <a:spcAft>
                          <a:spcPts val="200"/>
                        </a:spcAft>
                      </a:pPr>
                      <a:r>
                        <a:rPr lang="en-US" sz="2400" dirty="0">
                          <a:effectLst/>
                        </a:rPr>
                        <a:t>Actor</a:t>
                      </a:r>
                      <a:endParaRPr lang="en-US"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 marR="45720" algn="ctr">
                        <a:spcBef>
                          <a:spcPts val="200"/>
                        </a:spcBef>
                        <a:spcAft>
                          <a:spcPts val="200"/>
                        </a:spcAft>
                      </a:pPr>
                      <a:r>
                        <a:rPr lang="en-US" sz="2400" dirty="0">
                          <a:effectLst/>
                        </a:rPr>
                        <a:t>Options</a:t>
                      </a:r>
                      <a:endParaRPr lang="en-US"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 marR="45720" algn="ctr">
                        <a:spcBef>
                          <a:spcPts val="200"/>
                        </a:spcBef>
                        <a:spcAft>
                          <a:spcPts val="200"/>
                        </a:spcAft>
                      </a:pPr>
                      <a:r>
                        <a:rPr lang="en-US" sz="2400" dirty="0">
                          <a:effectLst/>
                        </a:rPr>
                        <a:t>Vol. &amp; Section</a:t>
                      </a:r>
                      <a:endParaRPr lang="en-US"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r>
              <a:tr h="182245">
                <a:tc rowSpan="3">
                  <a:txBody>
                    <a:bodyPr/>
                    <a:lstStyle/>
                    <a:p>
                      <a:pPr marL="45720" marR="45720">
                        <a:spcBef>
                          <a:spcPts val="200"/>
                        </a:spcBef>
                        <a:spcAft>
                          <a:spcPts val="200"/>
                        </a:spcAft>
                      </a:pPr>
                      <a:r>
                        <a:rPr lang="en-US" sz="1800" dirty="0">
                          <a:effectLst/>
                        </a:rPr>
                        <a:t>Initiating Gateway</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45720" algn="ctr">
                        <a:spcBef>
                          <a:spcPts val="200"/>
                        </a:spcBef>
                        <a:spcAft>
                          <a:spcPts val="200"/>
                        </a:spcAft>
                      </a:pPr>
                      <a:r>
                        <a:rPr lang="en-US" sz="1800" dirty="0">
                          <a:effectLst/>
                        </a:rPr>
                        <a:t>XDS Affinity Domain Option</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45720">
                        <a:spcBef>
                          <a:spcPts val="200"/>
                        </a:spcBef>
                        <a:spcAft>
                          <a:spcPts val="200"/>
                        </a:spcAft>
                      </a:pPr>
                      <a:r>
                        <a:rPr lang="en-US" sz="1800">
                          <a:effectLst/>
                        </a:rPr>
                        <a:t>ITI TF-1: 18.2.1</a:t>
                      </a:r>
                      <a:endParaRPr lang="en-US" sz="1800">
                        <a:effectLst/>
                        <a:latin typeface="Times New Roman" panose="02020603050405020304" pitchFamily="18" charset="0"/>
                        <a:ea typeface="Times New Roman" panose="02020603050405020304" pitchFamily="18" charset="0"/>
                      </a:endParaRPr>
                    </a:p>
                  </a:txBody>
                  <a:tcPr marL="68580" marR="68580" marT="0" marB="0"/>
                </a:tc>
              </a:tr>
              <a:tr h="147955">
                <a:tc vMerge="1">
                  <a:txBody>
                    <a:bodyPr/>
                    <a:lstStyle/>
                    <a:p>
                      <a:endParaRPr lang="en-US"/>
                    </a:p>
                  </a:txBody>
                  <a:tcPr/>
                </a:tc>
                <a:tc>
                  <a:txBody>
                    <a:bodyPr/>
                    <a:lstStyle/>
                    <a:p>
                      <a:pPr marL="45720" marR="45720" algn="ctr">
                        <a:spcBef>
                          <a:spcPts val="200"/>
                        </a:spcBef>
                        <a:spcAft>
                          <a:spcPts val="200"/>
                        </a:spcAft>
                      </a:pPr>
                      <a:r>
                        <a:rPr lang="en-US" sz="1800" dirty="0">
                          <a:effectLst/>
                        </a:rPr>
                        <a:t>Asynchronous Web Services Exchange</a:t>
                      </a:r>
                      <a:endParaRPr lang="en-US"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45720">
                        <a:spcBef>
                          <a:spcPts val="200"/>
                        </a:spcBef>
                        <a:spcAft>
                          <a:spcPts val="200"/>
                        </a:spcAft>
                      </a:pPr>
                      <a:r>
                        <a:rPr lang="en-US" sz="1800">
                          <a:effectLst/>
                        </a:rPr>
                        <a:t>ITI TF-1: 18.2.2</a:t>
                      </a:r>
                      <a:endParaRPr lang="en-US" sz="1800">
                        <a:effectLst/>
                        <a:latin typeface="Times New Roman" panose="02020603050405020304" pitchFamily="18" charset="0"/>
                        <a:ea typeface="Times New Roman" panose="02020603050405020304" pitchFamily="18" charset="0"/>
                      </a:endParaRPr>
                    </a:p>
                  </a:txBody>
                  <a:tcPr marL="68580" marR="68580" marT="0" marB="0"/>
                </a:tc>
              </a:tr>
              <a:tr h="594360">
                <a:tc vMerge="1">
                  <a:txBody>
                    <a:bodyPr/>
                    <a:lstStyle/>
                    <a:p>
                      <a:endParaRPr lang="en-US"/>
                    </a:p>
                  </a:txBody>
                  <a:tcPr/>
                </a:tc>
                <a:tc>
                  <a:txBody>
                    <a:bodyPr/>
                    <a:lstStyle/>
                    <a:p>
                      <a:pPr marL="45720" marR="45720" algn="l">
                        <a:spcBef>
                          <a:spcPts val="200"/>
                        </a:spcBef>
                        <a:spcAft>
                          <a:spcPts val="200"/>
                        </a:spcAft>
                      </a:pPr>
                      <a:r>
                        <a:rPr lang="en-US" sz="2000" u="none" strike="noStrike" dirty="0">
                          <a:effectLst/>
                        </a:rPr>
                        <a:t>On-Demand Documents</a:t>
                      </a:r>
                      <a:endParaRPr lang="en-US" sz="2000" u="none"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45720" marR="45720">
                        <a:spcBef>
                          <a:spcPts val="200"/>
                        </a:spcBef>
                        <a:spcAft>
                          <a:spcPts val="200"/>
                        </a:spcAft>
                      </a:pPr>
                      <a:r>
                        <a:rPr lang="en-US" sz="2000" u="none" strike="noStrike" dirty="0">
                          <a:effectLst/>
                        </a:rPr>
                        <a:t>ITI TF-1: 18.2.4</a:t>
                      </a:r>
                      <a:endParaRPr lang="en-US" sz="2000" u="none" dirty="0">
                        <a:effectLst/>
                        <a:latin typeface="Times New Roman" panose="02020603050405020304" pitchFamily="18" charset="0"/>
                        <a:ea typeface="Times New Roman" panose="02020603050405020304" pitchFamily="18" charset="0"/>
                      </a:endParaRPr>
                    </a:p>
                  </a:txBody>
                  <a:tcPr marL="68580" marR="68580" marT="0" marB="0" anchor="ctr"/>
                </a:tc>
              </a:tr>
              <a:tr h="502920">
                <a:tc rowSpan="2">
                  <a:txBody>
                    <a:bodyPr/>
                    <a:lstStyle/>
                    <a:p>
                      <a:pPr marL="45720" marR="45720">
                        <a:spcBef>
                          <a:spcPts val="200"/>
                        </a:spcBef>
                        <a:spcAft>
                          <a:spcPts val="200"/>
                        </a:spcAft>
                      </a:pPr>
                      <a:r>
                        <a:rPr lang="en-US" sz="1800">
                          <a:effectLst/>
                        </a:rPr>
                        <a:t>Responding Gateway</a:t>
                      </a:r>
                      <a:endParaRPr lang="en-US"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45720" algn="l">
                        <a:spcBef>
                          <a:spcPts val="200"/>
                        </a:spcBef>
                        <a:spcAft>
                          <a:spcPts val="200"/>
                        </a:spcAft>
                      </a:pPr>
                      <a:r>
                        <a:rPr lang="en-US" sz="2000" u="none" strike="noStrike" dirty="0" smtClean="0">
                          <a:effectLst/>
                        </a:rPr>
                        <a:t>On-Demand </a:t>
                      </a:r>
                      <a:r>
                        <a:rPr lang="en-US" sz="2000" u="none" strike="noStrike" dirty="0">
                          <a:effectLst/>
                        </a:rPr>
                        <a:t>Documents</a:t>
                      </a:r>
                      <a:endParaRPr lang="en-US" sz="2000" u="none"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45720" marR="45720">
                        <a:spcBef>
                          <a:spcPts val="200"/>
                        </a:spcBef>
                        <a:spcAft>
                          <a:spcPts val="200"/>
                        </a:spcAft>
                      </a:pPr>
                      <a:r>
                        <a:rPr lang="en-US" sz="2000" u="none" strike="noStrike" dirty="0" smtClean="0">
                          <a:effectLst/>
                        </a:rPr>
                        <a:t>ITI </a:t>
                      </a:r>
                      <a:r>
                        <a:rPr lang="en-US" sz="2000" u="none" strike="noStrike" dirty="0">
                          <a:effectLst/>
                        </a:rPr>
                        <a:t>TF-1:18.2.4</a:t>
                      </a:r>
                      <a:endParaRPr lang="en-US" sz="2000" u="none" dirty="0">
                        <a:effectLst/>
                        <a:latin typeface="Times New Roman" panose="02020603050405020304" pitchFamily="18" charset="0"/>
                        <a:ea typeface="Times New Roman" panose="02020603050405020304" pitchFamily="18" charset="0"/>
                      </a:endParaRPr>
                    </a:p>
                  </a:txBody>
                  <a:tcPr marL="68580" marR="68580" marT="0" marB="0" anchor="ctr"/>
                </a:tc>
              </a:tr>
              <a:tr h="330835">
                <a:tc vMerge="1">
                  <a:txBody>
                    <a:bodyPr/>
                    <a:lstStyle/>
                    <a:p>
                      <a:endParaRPr lang="en-US"/>
                    </a:p>
                  </a:txBody>
                  <a:tcPr/>
                </a:tc>
                <a:tc>
                  <a:txBody>
                    <a:bodyPr/>
                    <a:lstStyle/>
                    <a:p>
                      <a:pPr marL="45720" marR="45720">
                        <a:spcBef>
                          <a:spcPts val="200"/>
                        </a:spcBef>
                        <a:spcAft>
                          <a:spcPts val="200"/>
                        </a:spcAft>
                      </a:pPr>
                      <a:r>
                        <a:rPr lang="en-US" sz="2000" u="none" strike="noStrike" dirty="0">
                          <a:effectLst/>
                        </a:rPr>
                        <a:t>Persistence of Retrieved Documents</a:t>
                      </a:r>
                      <a:endParaRPr lang="en-US" sz="2000" u="none"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 marR="45720">
                        <a:spcBef>
                          <a:spcPts val="200"/>
                        </a:spcBef>
                        <a:spcAft>
                          <a:spcPts val="200"/>
                        </a:spcAft>
                      </a:pPr>
                      <a:r>
                        <a:rPr lang="en-US" sz="2000" u="none" strike="noStrike" dirty="0">
                          <a:effectLst/>
                        </a:rPr>
                        <a:t>ITI TF-1: 18.2.5</a:t>
                      </a:r>
                      <a:endParaRPr lang="en-US" sz="2000" u="none" dirty="0">
                        <a:effectLst/>
                        <a:latin typeface="Times New Roman" panose="02020603050405020304" pitchFamily="18" charset="0"/>
                        <a:ea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4810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XDS new option and Actor</a:t>
            </a:r>
            <a:endParaRPr lang="en-US" dirty="0"/>
          </a:p>
        </p:txBody>
      </p:sp>
      <p:sp>
        <p:nvSpPr>
          <p:cNvPr id="4" name="Slide Number Placeholder 3"/>
          <p:cNvSpPr>
            <a:spLocks noGrp="1"/>
          </p:cNvSpPr>
          <p:nvPr>
            <p:ph type="sldNum" sz="quarter" idx="11"/>
          </p:nvPr>
        </p:nvSpPr>
        <p:spPr/>
        <p:txBody>
          <a:bodyPr/>
          <a:lstStyle/>
          <a:p>
            <a:fld id="{F62922A8-47FA-4DAE-A907-E4F13E2BF753}" type="slidenum">
              <a:rPr lang="en-US" smtClean="0"/>
              <a:pPr/>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965463275"/>
              </p:ext>
            </p:extLst>
          </p:nvPr>
        </p:nvGraphicFramePr>
        <p:xfrm>
          <a:off x="457200" y="1600200"/>
          <a:ext cx="8229598" cy="3916680"/>
        </p:xfrm>
        <a:graphic>
          <a:graphicData uri="http://schemas.openxmlformats.org/drawingml/2006/table">
            <a:tbl>
              <a:tblPr firstRow="1">
                <a:tableStyleId>{08FB837D-C827-4EFA-A057-4D05807E0F7C}</a:tableStyleId>
              </a:tblPr>
              <a:tblGrid>
                <a:gridCol w="2743200"/>
                <a:gridCol w="3124200"/>
                <a:gridCol w="2362198"/>
              </a:tblGrid>
              <a:tr h="138487">
                <a:tc>
                  <a:txBody>
                    <a:bodyPr/>
                    <a:lstStyle/>
                    <a:p>
                      <a:pPr marL="45720" marR="45720" algn="ctr">
                        <a:spcBef>
                          <a:spcPts val="200"/>
                        </a:spcBef>
                        <a:spcAft>
                          <a:spcPts val="200"/>
                        </a:spcAft>
                      </a:pPr>
                      <a:r>
                        <a:rPr lang="en-US" sz="2400" dirty="0">
                          <a:effectLst/>
                        </a:rPr>
                        <a:t>Actor</a:t>
                      </a:r>
                      <a:endParaRPr lang="en-US"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2319" marR="62319" marT="0" marB="0"/>
                </a:tc>
                <a:tc>
                  <a:txBody>
                    <a:bodyPr/>
                    <a:lstStyle/>
                    <a:p>
                      <a:pPr marL="45720" marR="45720" algn="ctr">
                        <a:spcBef>
                          <a:spcPts val="200"/>
                        </a:spcBef>
                        <a:spcAft>
                          <a:spcPts val="200"/>
                        </a:spcAft>
                      </a:pPr>
                      <a:r>
                        <a:rPr lang="en-US" sz="2400" dirty="0">
                          <a:effectLst/>
                        </a:rPr>
                        <a:t>Options</a:t>
                      </a:r>
                      <a:endParaRPr lang="en-US"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2319" marR="62319" marT="0" marB="0"/>
                </a:tc>
                <a:tc>
                  <a:txBody>
                    <a:bodyPr/>
                    <a:lstStyle/>
                    <a:p>
                      <a:pPr marL="45720" marR="45720" algn="ctr">
                        <a:spcBef>
                          <a:spcPts val="200"/>
                        </a:spcBef>
                        <a:spcAft>
                          <a:spcPts val="200"/>
                        </a:spcAft>
                      </a:pPr>
                      <a:r>
                        <a:rPr lang="en-US" sz="2400" dirty="0">
                          <a:effectLst/>
                        </a:rPr>
                        <a:t>Vol. &amp; Section</a:t>
                      </a:r>
                      <a:endParaRPr lang="en-US" sz="2400" b="1"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2319" marR="62319" marT="0" marB="0"/>
                </a:tc>
              </a:tr>
              <a:tr h="191574">
                <a:tc rowSpan="3">
                  <a:txBody>
                    <a:bodyPr/>
                    <a:lstStyle/>
                    <a:p>
                      <a:pPr marL="45720" marR="45720">
                        <a:spcBef>
                          <a:spcPts val="200"/>
                        </a:spcBef>
                        <a:spcAft>
                          <a:spcPts val="200"/>
                        </a:spcAft>
                      </a:pPr>
                      <a:r>
                        <a:rPr lang="en-US" sz="1800" dirty="0">
                          <a:effectLst/>
                        </a:rPr>
                        <a:t>Document </a:t>
                      </a:r>
                      <a:r>
                        <a:rPr lang="en-US" sz="1800" dirty="0" smtClean="0">
                          <a:effectLst/>
                        </a:rPr>
                        <a:t>Registry</a:t>
                      </a:r>
                      <a:endParaRPr lang="en-US" sz="1800"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400" dirty="0">
                          <a:effectLst/>
                        </a:rPr>
                        <a:t>Patient Identity Feed (Note 1)</a:t>
                      </a:r>
                      <a:endParaRPr lang="en-US" sz="1400"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400">
                          <a:effectLst/>
                        </a:rPr>
                        <a:t>ITI TF-2a: 3.8</a:t>
                      </a:r>
                      <a:endParaRPr lang="en-US" sz="1400">
                        <a:effectLst/>
                        <a:latin typeface="Times New Roman" panose="02020603050405020304" pitchFamily="18" charset="0"/>
                        <a:ea typeface="Times New Roman" panose="02020603050405020304" pitchFamily="18" charset="0"/>
                      </a:endParaRPr>
                    </a:p>
                  </a:txBody>
                  <a:tcPr marL="62319" marR="62319" marT="0" marB="0"/>
                </a:tc>
              </a:tr>
              <a:tr h="191574">
                <a:tc vMerge="1">
                  <a:txBody>
                    <a:bodyPr/>
                    <a:lstStyle/>
                    <a:p>
                      <a:endParaRPr lang="en-US"/>
                    </a:p>
                  </a:txBody>
                  <a:tcPr/>
                </a:tc>
                <a:tc>
                  <a:txBody>
                    <a:bodyPr/>
                    <a:lstStyle/>
                    <a:p>
                      <a:pPr marL="45720" marR="45720">
                        <a:spcBef>
                          <a:spcPts val="200"/>
                        </a:spcBef>
                        <a:spcAft>
                          <a:spcPts val="200"/>
                        </a:spcAft>
                      </a:pPr>
                      <a:r>
                        <a:rPr lang="en-US" sz="1400" dirty="0">
                          <a:effectLst/>
                        </a:rPr>
                        <a:t>Patient Identity Feed HL7v3 (Note 1)</a:t>
                      </a:r>
                      <a:endParaRPr lang="en-US" sz="1400"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400" dirty="0">
                          <a:effectLst/>
                        </a:rPr>
                        <a:t>ITI TF-2b: 3.44</a:t>
                      </a:r>
                      <a:endParaRPr lang="en-US" sz="1400" dirty="0">
                        <a:effectLst/>
                        <a:latin typeface="Times New Roman" panose="02020603050405020304" pitchFamily="18" charset="0"/>
                        <a:ea typeface="Times New Roman" panose="02020603050405020304" pitchFamily="18" charset="0"/>
                      </a:endParaRPr>
                    </a:p>
                  </a:txBody>
                  <a:tcPr marL="62319" marR="62319" marT="0" marB="0"/>
                </a:tc>
              </a:tr>
              <a:tr h="731520">
                <a:tc vMerge="1">
                  <a:txBody>
                    <a:bodyPr/>
                    <a:lstStyle/>
                    <a:p>
                      <a:endParaRPr lang="en-US"/>
                    </a:p>
                  </a:txBody>
                  <a:tcPr/>
                </a:tc>
                <a:tc>
                  <a:txBody>
                    <a:bodyPr/>
                    <a:lstStyle/>
                    <a:p>
                      <a:pPr marL="45720" marR="45720">
                        <a:spcBef>
                          <a:spcPts val="600"/>
                        </a:spcBef>
                        <a:spcAft>
                          <a:spcPts val="600"/>
                        </a:spcAft>
                      </a:pPr>
                      <a:r>
                        <a:rPr lang="en-US" sz="2000" u="none" strike="noStrike" dirty="0" smtClean="0">
                          <a:effectLst/>
                        </a:rPr>
                        <a:t>On-Demand Documents</a:t>
                      </a:r>
                    </a:p>
                  </a:txBody>
                  <a:tcPr marL="62319" marR="62319" marT="0" marB="0" anchor="ctr"/>
                </a:tc>
                <a:tc>
                  <a:txBody>
                    <a:bodyPr/>
                    <a:lstStyle/>
                    <a:p>
                      <a:pPr marL="45720" marR="45720">
                        <a:spcBef>
                          <a:spcPts val="200"/>
                        </a:spcBef>
                        <a:spcAft>
                          <a:spcPts val="200"/>
                        </a:spcAft>
                      </a:pPr>
                      <a:r>
                        <a:rPr lang="en-US" sz="2000" u="none" strike="noStrike" dirty="0" smtClean="0">
                          <a:effectLst/>
                        </a:rPr>
                        <a:t>ITI </a:t>
                      </a:r>
                      <a:r>
                        <a:rPr lang="en-US" sz="2000" u="none" strike="noStrike" dirty="0">
                          <a:effectLst/>
                        </a:rPr>
                        <a:t>TF-1: 10.2.6</a:t>
                      </a:r>
                      <a:endParaRPr lang="en-US" sz="2000" u="none" dirty="0">
                        <a:effectLst/>
                        <a:latin typeface="Times New Roman" panose="02020603050405020304" pitchFamily="18" charset="0"/>
                        <a:ea typeface="Times New Roman" panose="02020603050405020304" pitchFamily="18" charset="0"/>
                      </a:endParaRPr>
                    </a:p>
                  </a:txBody>
                  <a:tcPr marL="62319" marR="62319" marT="0" marB="0" anchor="ctr"/>
                </a:tc>
              </a:tr>
              <a:tr h="295439">
                <a:tc rowSpan="3">
                  <a:txBody>
                    <a:bodyPr/>
                    <a:lstStyle/>
                    <a:p>
                      <a:pPr marL="45720" marR="45720">
                        <a:spcBef>
                          <a:spcPts val="200"/>
                        </a:spcBef>
                        <a:spcAft>
                          <a:spcPts val="200"/>
                        </a:spcAft>
                      </a:pPr>
                      <a:r>
                        <a:rPr lang="en-US" sz="1800" dirty="0">
                          <a:effectLst/>
                        </a:rPr>
                        <a:t>Document Consumer</a:t>
                      </a:r>
                      <a:endParaRPr lang="en-US" sz="1800"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200" dirty="0">
                          <a:effectLst/>
                        </a:rPr>
                        <a:t>Basic Patient Privacy Enforcement</a:t>
                      </a:r>
                      <a:endParaRPr lang="en-US" sz="1200"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200">
                          <a:effectLst/>
                        </a:rPr>
                        <a:t>ITI TF-2a: 3.18.4.1.3.5</a:t>
                      </a:r>
                    </a:p>
                    <a:p>
                      <a:pPr marL="45720" marR="45720">
                        <a:spcBef>
                          <a:spcPts val="200"/>
                        </a:spcBef>
                        <a:spcAft>
                          <a:spcPts val="200"/>
                        </a:spcAft>
                      </a:pPr>
                      <a:r>
                        <a:rPr lang="en-US" sz="1200">
                          <a:effectLst/>
                        </a:rPr>
                        <a:t>ITI TF-2b: 3.43.4.1.3.1</a:t>
                      </a:r>
                      <a:endParaRPr lang="en-US" sz="1200">
                        <a:effectLst/>
                        <a:latin typeface="Times New Roman" panose="02020603050405020304" pitchFamily="18" charset="0"/>
                        <a:ea typeface="Times New Roman" panose="02020603050405020304" pitchFamily="18" charset="0"/>
                      </a:endParaRPr>
                    </a:p>
                  </a:txBody>
                  <a:tcPr marL="62319" marR="62319" marT="0" marB="0"/>
                </a:tc>
              </a:tr>
              <a:tr h="134448">
                <a:tc vMerge="1">
                  <a:txBody>
                    <a:bodyPr/>
                    <a:lstStyle/>
                    <a:p>
                      <a:endParaRPr lang="en-US"/>
                    </a:p>
                  </a:txBody>
                  <a:tcPr/>
                </a:tc>
                <a:tc>
                  <a:txBody>
                    <a:bodyPr/>
                    <a:lstStyle/>
                    <a:p>
                      <a:pPr marL="45720" marR="45720">
                        <a:spcBef>
                          <a:spcPts val="200"/>
                        </a:spcBef>
                        <a:spcAft>
                          <a:spcPts val="200"/>
                        </a:spcAft>
                      </a:pPr>
                      <a:r>
                        <a:rPr lang="en-US" sz="1200" dirty="0">
                          <a:effectLst/>
                        </a:rPr>
                        <a:t>Basic Patient Privacy Proof</a:t>
                      </a:r>
                      <a:endParaRPr lang="en-US" sz="1200"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200" dirty="0">
                          <a:effectLst/>
                        </a:rPr>
                        <a:t>ITI TF-2a: 3.18.4.1.3.6</a:t>
                      </a:r>
                      <a:endParaRPr lang="en-US" sz="1200" dirty="0">
                        <a:effectLst/>
                        <a:latin typeface="Times New Roman" panose="02020603050405020304" pitchFamily="18" charset="0"/>
                        <a:ea typeface="Times New Roman" panose="02020603050405020304" pitchFamily="18" charset="0"/>
                      </a:endParaRPr>
                    </a:p>
                  </a:txBody>
                  <a:tcPr marL="62319" marR="62319" marT="0" marB="0"/>
                </a:tc>
              </a:tr>
              <a:tr h="695960">
                <a:tc vMerge="1">
                  <a:txBody>
                    <a:bodyPr/>
                    <a:lstStyle/>
                    <a:p>
                      <a:endParaRPr lang="en-US"/>
                    </a:p>
                  </a:txBody>
                  <a:tcPr/>
                </a:tc>
                <a:tc>
                  <a:txBody>
                    <a:bodyPr/>
                    <a:lstStyle/>
                    <a:p>
                      <a:pPr marL="45720" marR="45720">
                        <a:spcBef>
                          <a:spcPts val="200"/>
                        </a:spcBef>
                        <a:spcAft>
                          <a:spcPts val="200"/>
                        </a:spcAft>
                      </a:pPr>
                      <a:r>
                        <a:rPr lang="en-US" sz="2000" u="none" strike="noStrike" dirty="0">
                          <a:effectLst/>
                        </a:rPr>
                        <a:t>On-Demand Documents</a:t>
                      </a:r>
                      <a:endParaRPr lang="en-US" sz="2000" u="none" dirty="0">
                        <a:effectLst/>
                        <a:latin typeface="Times New Roman" panose="02020603050405020304" pitchFamily="18" charset="0"/>
                        <a:ea typeface="Times New Roman" panose="02020603050405020304" pitchFamily="18" charset="0"/>
                      </a:endParaRPr>
                    </a:p>
                  </a:txBody>
                  <a:tcPr marL="62319" marR="62319" marT="0" marB="0" anchor="ctr"/>
                </a:tc>
                <a:tc>
                  <a:txBody>
                    <a:bodyPr/>
                    <a:lstStyle/>
                    <a:p>
                      <a:pPr marL="45720" marR="45720">
                        <a:spcBef>
                          <a:spcPts val="200"/>
                        </a:spcBef>
                        <a:spcAft>
                          <a:spcPts val="200"/>
                        </a:spcAft>
                      </a:pPr>
                      <a:r>
                        <a:rPr lang="en-US" sz="2000" u="none" strike="noStrike" dirty="0">
                          <a:effectLst/>
                        </a:rPr>
                        <a:t>ITI TF-1: 10.2.6</a:t>
                      </a:r>
                      <a:endParaRPr lang="en-US" sz="2000" u="none" dirty="0">
                        <a:effectLst/>
                        <a:latin typeface="Times New Roman" panose="02020603050405020304" pitchFamily="18" charset="0"/>
                        <a:ea typeface="Times New Roman" panose="02020603050405020304" pitchFamily="18" charset="0"/>
                      </a:endParaRPr>
                    </a:p>
                  </a:txBody>
                  <a:tcPr marL="62319" marR="62319" marT="0" marB="0" anchor="ctr"/>
                </a:tc>
              </a:tr>
              <a:tr h="134448">
                <a:tc rowSpan="2">
                  <a:txBody>
                    <a:bodyPr/>
                    <a:lstStyle/>
                    <a:p>
                      <a:pPr marL="45720" marR="45720">
                        <a:spcBef>
                          <a:spcPts val="200"/>
                        </a:spcBef>
                        <a:spcAft>
                          <a:spcPts val="200"/>
                        </a:spcAft>
                      </a:pPr>
                      <a:r>
                        <a:rPr lang="en-US" sz="1800" b="1" u="none" strike="noStrike" dirty="0">
                          <a:effectLst/>
                        </a:rPr>
                        <a:t>On-Demand Document Source</a:t>
                      </a:r>
                      <a:endParaRPr lang="en-US" sz="1800" b="1" u="none"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800" b="1" u="none" strike="noStrike" dirty="0">
                          <a:effectLst/>
                        </a:rPr>
                        <a:t>Persistence of Retrieved Documents</a:t>
                      </a:r>
                      <a:endParaRPr lang="en-US" sz="1800" b="1" u="none"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800" b="1" u="none" strike="noStrike" dirty="0">
                          <a:effectLst/>
                        </a:rPr>
                        <a:t>ITI TF-1: 10.2.7</a:t>
                      </a:r>
                      <a:endParaRPr lang="en-US" sz="1800" b="1" u="none" dirty="0">
                        <a:effectLst/>
                        <a:latin typeface="Times New Roman" panose="02020603050405020304" pitchFamily="18" charset="0"/>
                        <a:ea typeface="Times New Roman" panose="02020603050405020304" pitchFamily="18" charset="0"/>
                      </a:endParaRPr>
                    </a:p>
                  </a:txBody>
                  <a:tcPr marL="62319" marR="62319" marT="0" marB="0"/>
                </a:tc>
              </a:tr>
              <a:tr h="134448">
                <a:tc vMerge="1">
                  <a:txBody>
                    <a:bodyPr/>
                    <a:lstStyle/>
                    <a:p>
                      <a:endParaRPr lang="en-US"/>
                    </a:p>
                  </a:txBody>
                  <a:tcPr/>
                </a:tc>
                <a:tc>
                  <a:txBody>
                    <a:bodyPr/>
                    <a:lstStyle/>
                    <a:p>
                      <a:pPr marL="45720" marR="45720">
                        <a:spcBef>
                          <a:spcPts val="200"/>
                        </a:spcBef>
                        <a:spcAft>
                          <a:spcPts val="200"/>
                        </a:spcAft>
                      </a:pPr>
                      <a:r>
                        <a:rPr lang="en-US" sz="1800" b="1" u="none" strike="noStrike" dirty="0">
                          <a:effectLst/>
                        </a:rPr>
                        <a:t>Basic Patient Privacy Enforcement</a:t>
                      </a:r>
                      <a:endParaRPr lang="en-US" sz="1800" b="1" u="none" dirty="0">
                        <a:effectLst/>
                        <a:latin typeface="Times New Roman" panose="02020603050405020304" pitchFamily="18" charset="0"/>
                        <a:ea typeface="Times New Roman" panose="02020603050405020304" pitchFamily="18" charset="0"/>
                      </a:endParaRPr>
                    </a:p>
                  </a:txBody>
                  <a:tcPr marL="62319" marR="62319" marT="0" marB="0"/>
                </a:tc>
                <a:tc>
                  <a:txBody>
                    <a:bodyPr/>
                    <a:lstStyle/>
                    <a:p>
                      <a:pPr marL="45720" marR="45720">
                        <a:spcBef>
                          <a:spcPts val="200"/>
                        </a:spcBef>
                        <a:spcAft>
                          <a:spcPts val="200"/>
                        </a:spcAft>
                      </a:pPr>
                      <a:r>
                        <a:rPr lang="en-US" sz="1800" b="1" u="none" strike="noStrike" dirty="0">
                          <a:effectLst/>
                        </a:rPr>
                        <a:t>ITI TF-2b: 3.61.4.1.4.1</a:t>
                      </a:r>
                      <a:endParaRPr lang="en-US" sz="1800" b="1" u="none" dirty="0">
                        <a:effectLst/>
                        <a:latin typeface="Times New Roman" panose="02020603050405020304" pitchFamily="18" charset="0"/>
                        <a:ea typeface="Times New Roman" panose="02020603050405020304" pitchFamily="18" charset="0"/>
                      </a:endParaRPr>
                    </a:p>
                  </a:txBody>
                  <a:tcPr marL="62319" marR="62319" marT="0" marB="0"/>
                </a:tc>
              </a:tr>
            </a:tbl>
          </a:graphicData>
        </a:graphic>
      </p:graphicFrame>
      <p:sp>
        <p:nvSpPr>
          <p:cNvPr id="3" name="TextBox 2"/>
          <p:cNvSpPr txBox="1"/>
          <p:nvPr/>
        </p:nvSpPr>
        <p:spPr>
          <a:xfrm>
            <a:off x="533400" y="5562600"/>
            <a:ext cx="4267200" cy="307777"/>
          </a:xfrm>
          <a:prstGeom prst="rect">
            <a:avLst/>
          </a:prstGeom>
          <a:noFill/>
        </p:spPr>
        <p:txBody>
          <a:bodyPr wrap="square" rtlCol="0">
            <a:spAutoFit/>
          </a:bodyPr>
          <a:lstStyle/>
          <a:p>
            <a:r>
              <a:rPr lang="en-US" sz="1400" dirty="0" smtClean="0"/>
              <a:t>NOTE: Large type means a new option or Actor</a:t>
            </a:r>
            <a:endParaRPr lang="en-US" sz="1400" dirty="0"/>
          </a:p>
        </p:txBody>
      </p:sp>
    </p:spTree>
    <p:extLst>
      <p:ext uri="{BB962C8B-B14F-4D97-AF65-F5344CB8AC3E}">
        <p14:creationId xmlns:p14="http://schemas.microsoft.com/office/powerpoint/2010/main" val="250889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Persistence of Retrieved </a:t>
            </a:r>
            <a:r>
              <a:rPr lang="en-US" sz="3600" dirty="0" smtClean="0"/>
              <a:t>Documents</a:t>
            </a:r>
            <a:endParaRPr lang="en-US" sz="3600" dirty="0"/>
          </a:p>
        </p:txBody>
      </p:sp>
      <p:sp>
        <p:nvSpPr>
          <p:cNvPr id="3" name="Content Placeholder 2"/>
          <p:cNvSpPr>
            <a:spLocks noGrp="1"/>
          </p:cNvSpPr>
          <p:nvPr>
            <p:ph idx="1"/>
          </p:nvPr>
        </p:nvSpPr>
        <p:spPr/>
        <p:txBody>
          <a:bodyPr/>
          <a:lstStyle/>
          <a:p>
            <a:r>
              <a:rPr lang="en-US" sz="1800" dirty="0" smtClean="0"/>
              <a:t>Adds the requirement that documents created in response to a retrieve of an on-demand entry </a:t>
            </a:r>
            <a:r>
              <a:rPr lang="en-US" sz="1800" dirty="0" err="1" smtClean="0"/>
              <a:t>uniqueID</a:t>
            </a:r>
            <a:r>
              <a:rPr lang="en-US" sz="1800" dirty="0" smtClean="0"/>
              <a:t> will be persisted forever and available for later retrieval through the </a:t>
            </a:r>
            <a:r>
              <a:rPr lang="en-US" sz="1800" dirty="0" err="1" smtClean="0"/>
              <a:t>newUniqueID</a:t>
            </a:r>
            <a:r>
              <a:rPr lang="en-US" sz="1800" dirty="0" smtClean="0"/>
              <a:t> returned in the retrieve transaction.</a:t>
            </a:r>
          </a:p>
          <a:p>
            <a:r>
              <a:rPr lang="en-US" sz="1800" dirty="0" smtClean="0"/>
              <a:t>XDS</a:t>
            </a:r>
          </a:p>
          <a:p>
            <a:pPr lvl="1"/>
            <a:r>
              <a:rPr lang="en-US" sz="1600" dirty="0" smtClean="0"/>
              <a:t>The persistence must include a ITI-41 Provide and Register transaction submitting the Stable DocumentEntry reflecting the new document to the same Document Registry where the On-Demand Document is registered.</a:t>
            </a:r>
          </a:p>
          <a:p>
            <a:r>
              <a:rPr lang="en-US" sz="2000" dirty="0" smtClean="0"/>
              <a:t>XCA</a:t>
            </a:r>
          </a:p>
          <a:p>
            <a:pPr lvl="1"/>
            <a:r>
              <a:rPr lang="en-US" sz="1600" dirty="0" smtClean="0"/>
              <a:t>The persistence is internal to the Responding Gateway and need only reflect the registration of the Stable DocumentEntry in response to query requests and the return of the identical document upon a retrieve request specifying the </a:t>
            </a:r>
            <a:r>
              <a:rPr lang="en-US" sz="1600" dirty="0" err="1" smtClean="0"/>
              <a:t>newUniqueID</a:t>
            </a:r>
            <a:r>
              <a:rPr lang="en-US" sz="1600" dirty="0"/>
              <a:t>.</a:t>
            </a:r>
          </a:p>
        </p:txBody>
      </p:sp>
      <p:sp>
        <p:nvSpPr>
          <p:cNvPr id="4" name="Slide Number Placeholder 3"/>
          <p:cNvSpPr>
            <a:spLocks noGrp="1"/>
          </p:cNvSpPr>
          <p:nvPr>
            <p:ph type="sldNum" sz="quarter" idx="11"/>
          </p:nvPr>
        </p:nvSpPr>
        <p:spPr/>
        <p:txBody>
          <a:bodyPr/>
          <a:lstStyle/>
          <a:p>
            <a:fld id="{F62922A8-47FA-4DAE-A907-E4F13E2BF753}" type="slidenum">
              <a:rPr lang="en-US" smtClean="0"/>
              <a:pPr/>
              <a:t>13</a:t>
            </a:fld>
            <a:endParaRPr lang="en-US"/>
          </a:p>
        </p:txBody>
      </p:sp>
    </p:spTree>
    <p:extLst>
      <p:ext uri="{BB962C8B-B14F-4D97-AF65-F5344CB8AC3E}">
        <p14:creationId xmlns:p14="http://schemas.microsoft.com/office/powerpoint/2010/main" val="38228647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rgbClr val="000000"/>
                </a:solidFill>
              </a:rPr>
              <a:t>XDS On-Demand Documents Actors/Transactions</a:t>
            </a:r>
            <a:endParaRPr lang="en-US" dirty="0"/>
          </a:p>
        </p:txBody>
      </p:sp>
      <p:sp>
        <p:nvSpPr>
          <p:cNvPr id="3" name="Slide Number Placeholder 2"/>
          <p:cNvSpPr>
            <a:spLocks noGrp="1"/>
          </p:cNvSpPr>
          <p:nvPr>
            <p:ph type="sldNum" sz="quarter" idx="11"/>
          </p:nvPr>
        </p:nvSpPr>
        <p:spPr/>
        <p:txBody>
          <a:bodyPr/>
          <a:lstStyle/>
          <a:p>
            <a:fld id="{9F5B466B-4A5F-4C43-897C-2955AA11F9C8}" type="slidenum">
              <a:rPr lang="en-US" smtClean="0"/>
              <a:pPr/>
              <a:t>14</a:t>
            </a:fld>
            <a:endParaRPr lang="en-US"/>
          </a:p>
        </p:txBody>
      </p:sp>
      <p:pic>
        <p:nvPicPr>
          <p:cNvPr id="35" name="Picture 34"/>
          <p:cNvPicPr>
            <a:picLocks noChangeAspect="1"/>
          </p:cNvPicPr>
          <p:nvPr/>
        </p:nvPicPr>
        <p:blipFill>
          <a:blip r:embed="rId3"/>
          <a:stretch>
            <a:fillRect/>
          </a:stretch>
        </p:blipFill>
        <p:spPr>
          <a:xfrm>
            <a:off x="429888" y="1219200"/>
            <a:ext cx="8284224" cy="5203249"/>
          </a:xfrm>
          <a:prstGeom prst="rect">
            <a:avLst/>
          </a:prstGeom>
        </p:spPr>
      </p:pic>
    </p:spTree>
    <p:extLst>
      <p:ext uri="{BB962C8B-B14F-4D97-AF65-F5344CB8AC3E}">
        <p14:creationId xmlns:p14="http://schemas.microsoft.com/office/powerpoint/2010/main" val="3621736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XCA workflow </a:t>
            </a:r>
            <a:r>
              <a:rPr lang="en-US" sz="3200" dirty="0" smtClean="0"/>
              <a:t>example – with persistence</a:t>
            </a:r>
            <a:endParaRPr lang="en-US" sz="3200" dirty="0"/>
          </a:p>
        </p:txBody>
      </p:sp>
      <p:sp>
        <p:nvSpPr>
          <p:cNvPr id="3" name="Slide Number Placeholder 2"/>
          <p:cNvSpPr>
            <a:spLocks noGrp="1"/>
          </p:cNvSpPr>
          <p:nvPr>
            <p:ph type="sldNum" sz="quarter" idx="11"/>
          </p:nvPr>
        </p:nvSpPr>
        <p:spPr/>
        <p:txBody>
          <a:bodyPr/>
          <a:lstStyle/>
          <a:p>
            <a:fld id="{9F5B466B-4A5F-4C43-897C-2955AA11F9C8}" type="slidenum">
              <a:rPr lang="en-US" smtClean="0"/>
              <a:pPr/>
              <a:t>15</a:t>
            </a:fld>
            <a:endParaRPr lang="en-US"/>
          </a:p>
        </p:txBody>
      </p:sp>
      <p:sp>
        <p:nvSpPr>
          <p:cNvPr id="91" name="Text Box 45"/>
          <p:cNvSpPr txBox="1">
            <a:spLocks noChangeArrowheads="1"/>
          </p:cNvSpPr>
          <p:nvPr/>
        </p:nvSpPr>
        <p:spPr bwMode="auto">
          <a:xfrm>
            <a:off x="334645" y="861060"/>
            <a:ext cx="954405"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A Initiating</a:t>
            </a:r>
          </a:p>
        </p:txBody>
      </p:sp>
      <p:cxnSp>
        <p:nvCxnSpPr>
          <p:cNvPr id="92" name="Line 46"/>
          <p:cNvCxnSpPr>
            <a:cxnSpLocks noChangeShapeType="1"/>
          </p:cNvCxnSpPr>
          <p:nvPr/>
        </p:nvCxnSpPr>
        <p:spPr bwMode="auto">
          <a:xfrm flipV="1">
            <a:off x="809625" y="1217295"/>
            <a:ext cx="571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93" name="Text Box 48"/>
          <p:cNvSpPr txBox="1">
            <a:spLocks noChangeArrowheads="1"/>
          </p:cNvSpPr>
          <p:nvPr/>
        </p:nvSpPr>
        <p:spPr bwMode="auto">
          <a:xfrm>
            <a:off x="1878330" y="861060"/>
            <a:ext cx="944880"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B Initiating</a:t>
            </a:r>
          </a:p>
        </p:txBody>
      </p:sp>
      <p:cxnSp>
        <p:nvCxnSpPr>
          <p:cNvPr id="94" name="Line 49"/>
          <p:cNvCxnSpPr>
            <a:cxnSpLocks noChangeShapeType="1"/>
          </p:cNvCxnSpPr>
          <p:nvPr/>
        </p:nvCxnSpPr>
        <p:spPr bwMode="auto">
          <a:xfrm flipV="1">
            <a:off x="2353310" y="1217295"/>
            <a:ext cx="1587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95" name="Rectangle 94"/>
          <p:cNvSpPr>
            <a:spLocks noChangeArrowheads="1"/>
          </p:cNvSpPr>
          <p:nvPr/>
        </p:nvSpPr>
        <p:spPr bwMode="auto">
          <a:xfrm>
            <a:off x="690880" y="1573530"/>
            <a:ext cx="237490" cy="463105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nvGrpSpPr>
          <p:cNvPr id="96" name="Group 95"/>
          <p:cNvGrpSpPr>
            <a:grpSpLocks/>
          </p:cNvGrpSpPr>
          <p:nvPr/>
        </p:nvGrpSpPr>
        <p:grpSpPr bwMode="auto">
          <a:xfrm>
            <a:off x="4965700" y="2286000"/>
            <a:ext cx="304800" cy="257175"/>
            <a:chOff x="5175" y="7275"/>
            <a:chExt cx="480" cy="405"/>
          </a:xfrm>
          <a:noFill/>
        </p:grpSpPr>
        <p:cxnSp>
          <p:nvCxnSpPr>
            <p:cNvPr id="97" name="Line 130"/>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98" name="Line 131"/>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99" name="Line 132"/>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00" name="Text Box 133"/>
          <p:cNvSpPr txBox="1">
            <a:spLocks noChangeArrowheads="1"/>
          </p:cNvSpPr>
          <p:nvPr/>
        </p:nvSpPr>
        <p:spPr bwMode="auto">
          <a:xfrm>
            <a:off x="5203190" y="1692275"/>
            <a:ext cx="1068705"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Create On-Demand Entry # 5</a:t>
            </a:r>
            <a:endParaRPr lang="en-US" sz="1000" dirty="0">
              <a:effectLst/>
              <a:latin typeface="Times New Roman" panose="02020603050405020304" pitchFamily="18" charset="0"/>
              <a:ea typeface="Times New Roman" panose="02020603050405020304" pitchFamily="18" charset="0"/>
            </a:endParaRPr>
          </a:p>
        </p:txBody>
      </p:sp>
      <p:cxnSp>
        <p:nvCxnSpPr>
          <p:cNvPr id="101" name="Line 141"/>
          <p:cNvCxnSpPr>
            <a:cxnSpLocks noChangeShapeType="1"/>
          </p:cNvCxnSpPr>
          <p:nvPr/>
        </p:nvCxnSpPr>
        <p:spPr bwMode="auto">
          <a:xfrm>
            <a:off x="2472055" y="2998470"/>
            <a:ext cx="249364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02" name="Text Box 201"/>
          <p:cNvSpPr txBox="1">
            <a:spLocks noChangeArrowheads="1"/>
          </p:cNvSpPr>
          <p:nvPr/>
        </p:nvSpPr>
        <p:spPr bwMode="auto">
          <a:xfrm>
            <a:off x="1047115" y="1454785"/>
            <a:ext cx="1153795" cy="219075"/>
          </a:xfrm>
          <a:prstGeom prst="rect">
            <a:avLst/>
          </a:prstGeom>
          <a:noFill/>
          <a:ln>
            <a:noFill/>
          </a:ln>
          <a:extLst/>
        </p:spPr>
        <p:txBody>
          <a:bodyPr rot="0" vert="horz" wrap="square" lIns="0" tIns="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Query</a:t>
            </a:r>
          </a:p>
        </p:txBody>
      </p:sp>
      <p:sp>
        <p:nvSpPr>
          <p:cNvPr id="103" name="Text Box 206"/>
          <p:cNvSpPr txBox="1">
            <a:spLocks noChangeArrowheads="1"/>
          </p:cNvSpPr>
          <p:nvPr/>
        </p:nvSpPr>
        <p:spPr bwMode="auto">
          <a:xfrm>
            <a:off x="4490720" y="861060"/>
            <a:ext cx="916305"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D Responding</a:t>
            </a:r>
          </a:p>
        </p:txBody>
      </p:sp>
      <p:cxnSp>
        <p:nvCxnSpPr>
          <p:cNvPr id="104" name="Line 209"/>
          <p:cNvCxnSpPr>
            <a:cxnSpLocks noChangeShapeType="1"/>
          </p:cNvCxnSpPr>
          <p:nvPr/>
        </p:nvCxnSpPr>
        <p:spPr bwMode="auto">
          <a:xfrm flipV="1">
            <a:off x="928370" y="169227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Line 210"/>
          <p:cNvCxnSpPr>
            <a:cxnSpLocks noChangeShapeType="1"/>
          </p:cNvCxnSpPr>
          <p:nvPr/>
        </p:nvCxnSpPr>
        <p:spPr bwMode="auto">
          <a:xfrm flipV="1">
            <a:off x="4965700" y="1217295"/>
            <a:ext cx="0"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6" name="Line 211"/>
          <p:cNvCxnSpPr>
            <a:cxnSpLocks noChangeShapeType="1"/>
          </p:cNvCxnSpPr>
          <p:nvPr/>
        </p:nvCxnSpPr>
        <p:spPr bwMode="auto">
          <a:xfrm>
            <a:off x="2472055" y="228600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7" name="Line 213"/>
          <p:cNvCxnSpPr>
            <a:cxnSpLocks noChangeShapeType="1"/>
          </p:cNvCxnSpPr>
          <p:nvPr/>
        </p:nvCxnSpPr>
        <p:spPr bwMode="auto">
          <a:xfrm flipH="1">
            <a:off x="928370" y="192976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8" name="Line 214"/>
          <p:cNvCxnSpPr>
            <a:cxnSpLocks noChangeShapeType="1"/>
          </p:cNvCxnSpPr>
          <p:nvPr/>
        </p:nvCxnSpPr>
        <p:spPr bwMode="auto">
          <a:xfrm flipV="1">
            <a:off x="2472055" y="276098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9" name="Rectangle 108"/>
          <p:cNvSpPr>
            <a:spLocks noChangeArrowheads="1"/>
          </p:cNvSpPr>
          <p:nvPr/>
        </p:nvSpPr>
        <p:spPr bwMode="auto">
          <a:xfrm>
            <a:off x="2234565" y="2167255"/>
            <a:ext cx="237490" cy="949960"/>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10" name="Text Box 238"/>
          <p:cNvSpPr txBox="1">
            <a:spLocks noChangeArrowheads="1"/>
          </p:cNvSpPr>
          <p:nvPr/>
        </p:nvSpPr>
        <p:spPr bwMode="auto">
          <a:xfrm>
            <a:off x="1047115" y="1692275"/>
            <a:ext cx="2018665"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On-Demand Entry uniqueID=5</a:t>
            </a:r>
          </a:p>
        </p:txBody>
      </p:sp>
      <p:grpSp>
        <p:nvGrpSpPr>
          <p:cNvPr id="111" name="Group 110"/>
          <p:cNvGrpSpPr>
            <a:grpSpLocks/>
          </p:cNvGrpSpPr>
          <p:nvPr/>
        </p:nvGrpSpPr>
        <p:grpSpPr bwMode="auto">
          <a:xfrm>
            <a:off x="4965700" y="3473450"/>
            <a:ext cx="304800" cy="257175"/>
            <a:chOff x="5175" y="7275"/>
            <a:chExt cx="480" cy="405"/>
          </a:xfrm>
          <a:noFill/>
        </p:grpSpPr>
        <p:cxnSp>
          <p:nvCxnSpPr>
            <p:cNvPr id="112" name="Line 253"/>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13" name="Line 254"/>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14" name="Line 255"/>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grpSp>
        <p:nvGrpSpPr>
          <p:cNvPr id="115" name="Group 114"/>
          <p:cNvGrpSpPr>
            <a:grpSpLocks/>
          </p:cNvGrpSpPr>
          <p:nvPr/>
        </p:nvGrpSpPr>
        <p:grpSpPr bwMode="auto">
          <a:xfrm>
            <a:off x="4965700" y="1692275"/>
            <a:ext cx="304800" cy="257175"/>
            <a:chOff x="5175" y="7275"/>
            <a:chExt cx="480" cy="405"/>
          </a:xfrm>
          <a:noFill/>
        </p:grpSpPr>
        <p:cxnSp>
          <p:nvCxnSpPr>
            <p:cNvPr id="116" name="Line 257"/>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17" name="Line 258"/>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18" name="Line 259"/>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19" name="Text Box 261"/>
          <p:cNvSpPr txBox="1">
            <a:spLocks noChangeArrowheads="1"/>
          </p:cNvSpPr>
          <p:nvPr/>
        </p:nvSpPr>
        <p:spPr bwMode="auto">
          <a:xfrm>
            <a:off x="5203190" y="2167255"/>
            <a:ext cx="1068705"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a:effectLst/>
                <a:latin typeface="Times New Roman" panose="02020603050405020304" pitchFamily="18" charset="0"/>
                <a:ea typeface="Times New Roman" panose="02020603050405020304" pitchFamily="18" charset="0"/>
              </a:rPr>
              <a:t>Reuse On-Demand Entry # 5</a:t>
            </a:r>
            <a:endParaRPr lang="en-US" sz="1000">
              <a:effectLst/>
              <a:latin typeface="Times New Roman" panose="02020603050405020304" pitchFamily="18" charset="0"/>
              <a:ea typeface="Times New Roman" panose="02020603050405020304" pitchFamily="18" charset="0"/>
            </a:endParaRPr>
          </a:p>
        </p:txBody>
      </p:sp>
      <p:sp>
        <p:nvSpPr>
          <p:cNvPr id="120" name="Text Box 262"/>
          <p:cNvSpPr txBox="1">
            <a:spLocks noChangeArrowheads="1"/>
          </p:cNvSpPr>
          <p:nvPr/>
        </p:nvSpPr>
        <p:spPr bwMode="auto">
          <a:xfrm>
            <a:off x="2590800" y="2286000"/>
            <a:ext cx="1662430"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On-Demand Entry uniqueID=5</a:t>
            </a:r>
          </a:p>
        </p:txBody>
      </p:sp>
      <p:cxnSp>
        <p:nvCxnSpPr>
          <p:cNvPr id="121" name="Line 263"/>
          <p:cNvCxnSpPr>
            <a:cxnSpLocks noChangeShapeType="1"/>
          </p:cNvCxnSpPr>
          <p:nvPr/>
        </p:nvCxnSpPr>
        <p:spPr bwMode="auto">
          <a:xfrm flipH="1" flipV="1">
            <a:off x="2472055" y="252349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2" name="Text Box 264"/>
          <p:cNvSpPr txBox="1">
            <a:spLocks noChangeArrowheads="1"/>
          </p:cNvSpPr>
          <p:nvPr/>
        </p:nvSpPr>
        <p:spPr bwMode="auto">
          <a:xfrm>
            <a:off x="2590800" y="204851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Query</a:t>
            </a:r>
          </a:p>
        </p:txBody>
      </p:sp>
      <p:sp>
        <p:nvSpPr>
          <p:cNvPr id="123" name="Text Box 265"/>
          <p:cNvSpPr txBox="1">
            <a:spLocks noChangeArrowheads="1"/>
          </p:cNvSpPr>
          <p:nvPr/>
        </p:nvSpPr>
        <p:spPr bwMode="auto">
          <a:xfrm>
            <a:off x="3184525" y="861060"/>
            <a:ext cx="944880"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C Initiating</a:t>
            </a:r>
          </a:p>
        </p:txBody>
      </p:sp>
      <p:cxnSp>
        <p:nvCxnSpPr>
          <p:cNvPr id="124" name="Line 266"/>
          <p:cNvCxnSpPr>
            <a:cxnSpLocks noChangeShapeType="1"/>
          </p:cNvCxnSpPr>
          <p:nvPr/>
        </p:nvCxnSpPr>
        <p:spPr bwMode="auto">
          <a:xfrm flipV="1">
            <a:off x="3540760" y="1217295"/>
            <a:ext cx="1587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25" name="Text Box 267"/>
          <p:cNvSpPr txBox="1">
            <a:spLocks noChangeArrowheads="1"/>
          </p:cNvSpPr>
          <p:nvPr/>
        </p:nvSpPr>
        <p:spPr bwMode="auto">
          <a:xfrm>
            <a:off x="2590800" y="252349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grpSp>
        <p:nvGrpSpPr>
          <p:cNvPr id="126" name="Group 125"/>
          <p:cNvGrpSpPr>
            <a:grpSpLocks/>
          </p:cNvGrpSpPr>
          <p:nvPr/>
        </p:nvGrpSpPr>
        <p:grpSpPr bwMode="auto">
          <a:xfrm>
            <a:off x="4965700" y="2760980"/>
            <a:ext cx="304800" cy="257175"/>
            <a:chOff x="5175" y="7275"/>
            <a:chExt cx="480" cy="405"/>
          </a:xfrm>
          <a:noFill/>
        </p:grpSpPr>
        <p:cxnSp>
          <p:nvCxnSpPr>
            <p:cNvPr id="127" name="Line 269"/>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28" name="Line 270"/>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29" name="Line 271"/>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30" name="Text Box 272"/>
          <p:cNvSpPr txBox="1">
            <a:spLocks noChangeArrowheads="1"/>
          </p:cNvSpPr>
          <p:nvPr/>
        </p:nvSpPr>
        <p:spPr bwMode="auto">
          <a:xfrm>
            <a:off x="5321935" y="2642235"/>
            <a:ext cx="949960" cy="47498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smtClean="0">
                <a:effectLst/>
                <a:latin typeface="Times New Roman" panose="02020603050405020304" pitchFamily="18" charset="0"/>
                <a:ea typeface="Times New Roman" panose="02020603050405020304" pitchFamily="18" charset="0"/>
              </a:rPr>
              <a:t>Create and save Stable Entry </a:t>
            </a:r>
            <a:r>
              <a:rPr lang="en-US" sz="1000" i="1" dirty="0">
                <a:effectLst/>
                <a:latin typeface="Times New Roman" panose="02020603050405020304" pitchFamily="18" charset="0"/>
                <a:ea typeface="Times New Roman" panose="02020603050405020304" pitchFamily="18" charset="0"/>
              </a:rPr>
              <a:t># </a:t>
            </a:r>
            <a:r>
              <a:rPr lang="en-US" sz="1000" i="1" dirty="0" smtClean="0">
                <a:effectLst/>
                <a:latin typeface="Times New Roman" panose="02020603050405020304" pitchFamily="18" charset="0"/>
                <a:ea typeface="Times New Roman" panose="02020603050405020304" pitchFamily="18" charset="0"/>
              </a:rPr>
              <a:t>6</a:t>
            </a:r>
            <a:endParaRPr lang="en-US" sz="1000" dirty="0">
              <a:effectLst/>
              <a:latin typeface="Times New Roman" panose="02020603050405020304" pitchFamily="18" charset="0"/>
              <a:ea typeface="Times New Roman" panose="02020603050405020304" pitchFamily="18" charset="0"/>
            </a:endParaRPr>
          </a:p>
        </p:txBody>
      </p:sp>
      <p:sp>
        <p:nvSpPr>
          <p:cNvPr id="131" name="Text Box 274"/>
          <p:cNvSpPr txBox="1">
            <a:spLocks noChangeArrowheads="1"/>
          </p:cNvSpPr>
          <p:nvPr/>
        </p:nvSpPr>
        <p:spPr bwMode="auto">
          <a:xfrm>
            <a:off x="5321935" y="3473450"/>
            <a:ext cx="94996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a:effectLst/>
                <a:latin typeface="Times New Roman" panose="02020603050405020304" pitchFamily="18" charset="0"/>
                <a:ea typeface="Times New Roman" panose="02020603050405020304" pitchFamily="18" charset="0"/>
              </a:rPr>
              <a:t>Reuse # 6</a:t>
            </a:r>
            <a:endParaRPr lang="en-US" sz="1000">
              <a:effectLst/>
              <a:latin typeface="Times New Roman" panose="02020603050405020304" pitchFamily="18" charset="0"/>
              <a:ea typeface="Times New Roman" panose="02020603050405020304" pitchFamily="18" charset="0"/>
            </a:endParaRPr>
          </a:p>
        </p:txBody>
      </p:sp>
      <p:cxnSp>
        <p:nvCxnSpPr>
          <p:cNvPr id="132" name="Line 275"/>
          <p:cNvCxnSpPr>
            <a:cxnSpLocks noChangeShapeType="1"/>
          </p:cNvCxnSpPr>
          <p:nvPr/>
        </p:nvCxnSpPr>
        <p:spPr bwMode="auto">
          <a:xfrm flipV="1">
            <a:off x="928370" y="3473450"/>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 name="Line 276"/>
          <p:cNvCxnSpPr>
            <a:cxnSpLocks noChangeShapeType="1"/>
          </p:cNvCxnSpPr>
          <p:nvPr/>
        </p:nvCxnSpPr>
        <p:spPr bwMode="auto">
          <a:xfrm>
            <a:off x="928370" y="3710940"/>
            <a:ext cx="403733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34" name="Text Box 277"/>
          <p:cNvSpPr txBox="1">
            <a:spLocks noChangeArrowheads="1"/>
          </p:cNvSpPr>
          <p:nvPr/>
        </p:nvSpPr>
        <p:spPr bwMode="auto">
          <a:xfrm>
            <a:off x="1047115" y="5254625"/>
            <a:ext cx="1153795" cy="219075"/>
          </a:xfrm>
          <a:prstGeom prst="rect">
            <a:avLst/>
          </a:prstGeom>
          <a:noFill/>
          <a:ln>
            <a:noFill/>
          </a:ln>
          <a:extLst/>
        </p:spPr>
        <p:txBody>
          <a:bodyPr rot="0" vert="horz" wrap="square" lIns="0" tIns="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sp>
        <p:nvSpPr>
          <p:cNvPr id="135" name="Rectangle 134"/>
          <p:cNvSpPr>
            <a:spLocks noChangeArrowheads="1"/>
          </p:cNvSpPr>
          <p:nvPr/>
        </p:nvSpPr>
        <p:spPr bwMode="auto">
          <a:xfrm>
            <a:off x="3422015" y="3948430"/>
            <a:ext cx="237490" cy="130619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36" name="Line 278"/>
          <p:cNvCxnSpPr>
            <a:cxnSpLocks noChangeShapeType="1"/>
          </p:cNvCxnSpPr>
          <p:nvPr/>
        </p:nvCxnSpPr>
        <p:spPr bwMode="auto">
          <a:xfrm flipV="1">
            <a:off x="3659505" y="4067175"/>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Line 279"/>
          <p:cNvCxnSpPr>
            <a:cxnSpLocks noChangeShapeType="1"/>
          </p:cNvCxnSpPr>
          <p:nvPr/>
        </p:nvCxnSpPr>
        <p:spPr bwMode="auto">
          <a:xfrm>
            <a:off x="3659505" y="4304665"/>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38" name="Text Box 280"/>
          <p:cNvSpPr txBox="1">
            <a:spLocks noChangeArrowheads="1"/>
          </p:cNvSpPr>
          <p:nvPr/>
        </p:nvSpPr>
        <p:spPr bwMode="auto">
          <a:xfrm>
            <a:off x="3659505" y="382968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Query</a:t>
            </a:r>
          </a:p>
        </p:txBody>
      </p:sp>
      <p:sp>
        <p:nvSpPr>
          <p:cNvPr id="139" name="Text Box 281"/>
          <p:cNvSpPr txBox="1">
            <a:spLocks noChangeArrowheads="1"/>
          </p:cNvSpPr>
          <p:nvPr/>
        </p:nvSpPr>
        <p:spPr bwMode="auto">
          <a:xfrm>
            <a:off x="3896995" y="4067175"/>
            <a:ext cx="949960"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600"/>
              </a:spcAft>
            </a:pPr>
            <a:r>
              <a:rPr lang="en-US" sz="1000" dirty="0" err="1">
                <a:effectLst/>
                <a:latin typeface="Times New Roman" panose="02020603050405020304" pitchFamily="18" charset="0"/>
                <a:ea typeface="Times New Roman" panose="02020603050405020304" pitchFamily="18" charset="0"/>
              </a:rPr>
              <a:t>uniqueID</a:t>
            </a:r>
            <a:r>
              <a:rPr lang="en-US" sz="1000" dirty="0">
                <a:effectLst/>
                <a:latin typeface="Times New Roman" panose="02020603050405020304" pitchFamily="18" charset="0"/>
                <a:ea typeface="Times New Roman" panose="02020603050405020304" pitchFamily="18" charset="0"/>
              </a:rPr>
              <a:t>=5 &amp; 6</a:t>
            </a:r>
          </a:p>
        </p:txBody>
      </p:sp>
      <p:sp>
        <p:nvSpPr>
          <p:cNvPr id="140" name="Text Box 282"/>
          <p:cNvSpPr txBox="1">
            <a:spLocks noChangeArrowheads="1"/>
          </p:cNvSpPr>
          <p:nvPr/>
        </p:nvSpPr>
        <p:spPr bwMode="auto">
          <a:xfrm>
            <a:off x="5203190" y="3948430"/>
            <a:ext cx="1303655" cy="59372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Return On-Demand  Entry # </a:t>
            </a:r>
            <a:r>
              <a:rPr lang="en-US" sz="1000" i="1" dirty="0" smtClean="0">
                <a:effectLst/>
                <a:latin typeface="Times New Roman" panose="02020603050405020304" pitchFamily="18" charset="0"/>
                <a:ea typeface="Times New Roman" panose="02020603050405020304" pitchFamily="18" charset="0"/>
              </a:rPr>
              <a:t>and Stable </a:t>
            </a:r>
            <a:r>
              <a:rPr lang="en-US" sz="1000" i="1" dirty="0">
                <a:effectLst/>
                <a:latin typeface="Times New Roman" panose="02020603050405020304" pitchFamily="18" charset="0"/>
                <a:ea typeface="Times New Roman" panose="02020603050405020304" pitchFamily="18" charset="0"/>
              </a:rPr>
              <a:t># 6</a:t>
            </a:r>
            <a:endParaRPr lang="en-US" sz="1000" dirty="0">
              <a:effectLst/>
              <a:latin typeface="Times New Roman" panose="02020603050405020304" pitchFamily="18" charset="0"/>
              <a:ea typeface="Times New Roman" panose="02020603050405020304" pitchFamily="18" charset="0"/>
            </a:endParaRPr>
          </a:p>
        </p:txBody>
      </p:sp>
      <p:cxnSp>
        <p:nvCxnSpPr>
          <p:cNvPr id="141" name="Line 283"/>
          <p:cNvCxnSpPr>
            <a:cxnSpLocks noChangeShapeType="1"/>
          </p:cNvCxnSpPr>
          <p:nvPr/>
        </p:nvCxnSpPr>
        <p:spPr bwMode="auto">
          <a:xfrm flipV="1">
            <a:off x="3659505" y="4779645"/>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2" name="Text Box 284"/>
          <p:cNvSpPr txBox="1">
            <a:spLocks noChangeArrowheads="1"/>
          </p:cNvSpPr>
          <p:nvPr/>
        </p:nvSpPr>
        <p:spPr bwMode="auto">
          <a:xfrm>
            <a:off x="3778250" y="454215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grpSp>
        <p:nvGrpSpPr>
          <p:cNvPr id="143" name="Group 142"/>
          <p:cNvGrpSpPr>
            <a:grpSpLocks/>
          </p:cNvGrpSpPr>
          <p:nvPr/>
        </p:nvGrpSpPr>
        <p:grpSpPr bwMode="auto">
          <a:xfrm>
            <a:off x="4965700" y="4067175"/>
            <a:ext cx="304800" cy="257175"/>
            <a:chOff x="5175" y="7275"/>
            <a:chExt cx="480" cy="405"/>
          </a:xfrm>
          <a:noFill/>
        </p:grpSpPr>
        <p:cxnSp>
          <p:nvCxnSpPr>
            <p:cNvPr id="144" name="Line 286"/>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45" name="Line 287"/>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46" name="Line 288"/>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grpSp>
        <p:nvGrpSpPr>
          <p:cNvPr id="147" name="Group 146"/>
          <p:cNvGrpSpPr>
            <a:grpSpLocks/>
          </p:cNvGrpSpPr>
          <p:nvPr/>
        </p:nvGrpSpPr>
        <p:grpSpPr bwMode="auto">
          <a:xfrm>
            <a:off x="4965700" y="4779645"/>
            <a:ext cx="304800" cy="257175"/>
            <a:chOff x="5175" y="7275"/>
            <a:chExt cx="480" cy="405"/>
          </a:xfrm>
          <a:noFill/>
        </p:grpSpPr>
        <p:cxnSp>
          <p:nvCxnSpPr>
            <p:cNvPr id="148" name="Line 290"/>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49" name="Line 291"/>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50" name="Line 292"/>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cxnSp>
        <p:nvCxnSpPr>
          <p:cNvPr id="151" name="Line 294"/>
          <p:cNvCxnSpPr>
            <a:cxnSpLocks noChangeShapeType="1"/>
          </p:cNvCxnSpPr>
          <p:nvPr/>
        </p:nvCxnSpPr>
        <p:spPr bwMode="auto">
          <a:xfrm>
            <a:off x="3659505" y="5017135"/>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52" name="Text Box 295"/>
          <p:cNvSpPr txBox="1">
            <a:spLocks noChangeArrowheads="1"/>
          </p:cNvSpPr>
          <p:nvPr/>
        </p:nvSpPr>
        <p:spPr bwMode="auto">
          <a:xfrm>
            <a:off x="2709545" y="276098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6</a:t>
            </a:r>
          </a:p>
        </p:txBody>
      </p:sp>
      <p:sp>
        <p:nvSpPr>
          <p:cNvPr id="153" name="Text Box 297"/>
          <p:cNvSpPr txBox="1">
            <a:spLocks noChangeArrowheads="1"/>
          </p:cNvSpPr>
          <p:nvPr/>
        </p:nvSpPr>
        <p:spPr bwMode="auto">
          <a:xfrm>
            <a:off x="1047115" y="347345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6</a:t>
            </a:r>
          </a:p>
        </p:txBody>
      </p:sp>
      <p:sp>
        <p:nvSpPr>
          <p:cNvPr id="154" name="Text Box 298"/>
          <p:cNvSpPr txBox="1">
            <a:spLocks noChangeArrowheads="1"/>
          </p:cNvSpPr>
          <p:nvPr/>
        </p:nvSpPr>
        <p:spPr bwMode="auto">
          <a:xfrm>
            <a:off x="5203190" y="4660900"/>
            <a:ext cx="1068705" cy="47498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Create and save </a:t>
            </a:r>
            <a:r>
              <a:rPr lang="en-US" sz="1000" i="1" dirty="0" smtClean="0">
                <a:effectLst/>
                <a:latin typeface="Times New Roman" panose="02020603050405020304" pitchFamily="18" charset="0"/>
                <a:ea typeface="Times New Roman" panose="02020603050405020304" pitchFamily="18" charset="0"/>
              </a:rPr>
              <a:t>Stable # 7</a:t>
            </a:r>
            <a:endParaRPr lang="en-US" sz="1000" dirty="0">
              <a:effectLst/>
              <a:latin typeface="Times New Roman" panose="02020603050405020304" pitchFamily="18" charset="0"/>
              <a:ea typeface="Times New Roman" panose="02020603050405020304" pitchFamily="18" charset="0"/>
            </a:endParaRPr>
          </a:p>
        </p:txBody>
      </p:sp>
      <p:sp>
        <p:nvSpPr>
          <p:cNvPr id="155" name="Text Box 299"/>
          <p:cNvSpPr txBox="1">
            <a:spLocks noChangeArrowheads="1"/>
          </p:cNvSpPr>
          <p:nvPr/>
        </p:nvSpPr>
        <p:spPr bwMode="auto">
          <a:xfrm>
            <a:off x="3778250" y="477964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7</a:t>
            </a:r>
          </a:p>
        </p:txBody>
      </p:sp>
      <p:cxnSp>
        <p:nvCxnSpPr>
          <p:cNvPr id="156" name="Line 300"/>
          <p:cNvCxnSpPr>
            <a:cxnSpLocks noChangeShapeType="1"/>
          </p:cNvCxnSpPr>
          <p:nvPr/>
        </p:nvCxnSpPr>
        <p:spPr bwMode="auto">
          <a:xfrm flipV="1">
            <a:off x="928370" y="549211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7" name="Line 301"/>
          <p:cNvCxnSpPr>
            <a:cxnSpLocks noChangeShapeType="1"/>
          </p:cNvCxnSpPr>
          <p:nvPr/>
        </p:nvCxnSpPr>
        <p:spPr bwMode="auto">
          <a:xfrm>
            <a:off x="928370" y="5729605"/>
            <a:ext cx="403733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58" name="Text Box 302"/>
          <p:cNvSpPr txBox="1">
            <a:spLocks noChangeArrowheads="1"/>
          </p:cNvSpPr>
          <p:nvPr/>
        </p:nvSpPr>
        <p:spPr bwMode="auto">
          <a:xfrm>
            <a:off x="1047115" y="549211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7</a:t>
            </a:r>
          </a:p>
        </p:txBody>
      </p:sp>
      <p:sp>
        <p:nvSpPr>
          <p:cNvPr id="159" name="Text Box 303"/>
          <p:cNvSpPr txBox="1">
            <a:spLocks noChangeArrowheads="1"/>
          </p:cNvSpPr>
          <p:nvPr/>
        </p:nvSpPr>
        <p:spPr bwMode="auto">
          <a:xfrm>
            <a:off x="5321935" y="5492115"/>
            <a:ext cx="94996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a:effectLst/>
                <a:latin typeface="Times New Roman" panose="02020603050405020304" pitchFamily="18" charset="0"/>
                <a:ea typeface="Times New Roman" panose="02020603050405020304" pitchFamily="18" charset="0"/>
              </a:rPr>
              <a:t>Reuse # 7</a:t>
            </a:r>
            <a:endParaRPr lang="en-US" sz="1000">
              <a:effectLst/>
              <a:latin typeface="Times New Roman" panose="02020603050405020304" pitchFamily="18" charset="0"/>
              <a:ea typeface="Times New Roman" panose="02020603050405020304" pitchFamily="18" charset="0"/>
            </a:endParaRPr>
          </a:p>
        </p:txBody>
      </p:sp>
      <p:grpSp>
        <p:nvGrpSpPr>
          <p:cNvPr id="160" name="Group 159"/>
          <p:cNvGrpSpPr>
            <a:grpSpLocks/>
          </p:cNvGrpSpPr>
          <p:nvPr/>
        </p:nvGrpSpPr>
        <p:grpSpPr bwMode="auto">
          <a:xfrm>
            <a:off x="4965700" y="5492115"/>
            <a:ext cx="304800" cy="257175"/>
            <a:chOff x="5175" y="7275"/>
            <a:chExt cx="480" cy="405"/>
          </a:xfrm>
          <a:noFill/>
        </p:grpSpPr>
        <p:cxnSp>
          <p:nvCxnSpPr>
            <p:cNvPr id="161" name="Line 305"/>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62" name="Line 306"/>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63" name="Line 307"/>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cxnSp>
        <p:nvCxnSpPr>
          <p:cNvPr id="164" name="Line 308"/>
          <p:cNvCxnSpPr>
            <a:cxnSpLocks noChangeShapeType="1"/>
          </p:cNvCxnSpPr>
          <p:nvPr/>
        </p:nvCxnSpPr>
        <p:spPr bwMode="auto">
          <a:xfrm flipV="1">
            <a:off x="928370" y="596709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5" name="Line 309"/>
          <p:cNvCxnSpPr>
            <a:cxnSpLocks noChangeShapeType="1"/>
          </p:cNvCxnSpPr>
          <p:nvPr/>
        </p:nvCxnSpPr>
        <p:spPr bwMode="auto">
          <a:xfrm>
            <a:off x="928370" y="6204585"/>
            <a:ext cx="403733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66" name="Text Box 310"/>
          <p:cNvSpPr txBox="1">
            <a:spLocks noChangeArrowheads="1"/>
          </p:cNvSpPr>
          <p:nvPr/>
        </p:nvSpPr>
        <p:spPr bwMode="auto">
          <a:xfrm>
            <a:off x="1047115" y="572960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Query for id=7</a:t>
            </a:r>
          </a:p>
        </p:txBody>
      </p:sp>
      <p:sp>
        <p:nvSpPr>
          <p:cNvPr id="167" name="Text Box 311"/>
          <p:cNvSpPr txBox="1">
            <a:spLocks noChangeArrowheads="1"/>
          </p:cNvSpPr>
          <p:nvPr/>
        </p:nvSpPr>
        <p:spPr bwMode="auto">
          <a:xfrm>
            <a:off x="5321935" y="5848350"/>
            <a:ext cx="94996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Return </a:t>
            </a:r>
            <a:r>
              <a:rPr lang="en-US" sz="1000" i="1" dirty="0" smtClean="0">
                <a:effectLst/>
                <a:latin typeface="Times New Roman" panose="02020603050405020304" pitchFamily="18" charset="0"/>
                <a:ea typeface="Times New Roman" panose="02020603050405020304" pitchFamily="18" charset="0"/>
              </a:rPr>
              <a:t>Stable </a:t>
            </a:r>
            <a:r>
              <a:rPr lang="en-US" sz="1000" i="1" dirty="0">
                <a:effectLst/>
                <a:latin typeface="Times New Roman" panose="02020603050405020304" pitchFamily="18" charset="0"/>
                <a:ea typeface="Times New Roman" panose="02020603050405020304" pitchFamily="18" charset="0"/>
              </a:rPr>
              <a:t># 7</a:t>
            </a:r>
            <a:endParaRPr lang="en-US" sz="1000" dirty="0">
              <a:effectLst/>
              <a:latin typeface="Times New Roman" panose="02020603050405020304" pitchFamily="18" charset="0"/>
              <a:ea typeface="Times New Roman" panose="02020603050405020304" pitchFamily="18" charset="0"/>
            </a:endParaRPr>
          </a:p>
        </p:txBody>
      </p:sp>
      <p:grpSp>
        <p:nvGrpSpPr>
          <p:cNvPr id="168" name="Group 167"/>
          <p:cNvGrpSpPr>
            <a:grpSpLocks/>
          </p:cNvGrpSpPr>
          <p:nvPr/>
        </p:nvGrpSpPr>
        <p:grpSpPr bwMode="auto">
          <a:xfrm>
            <a:off x="4965700" y="5967095"/>
            <a:ext cx="304800" cy="257175"/>
            <a:chOff x="5175" y="7275"/>
            <a:chExt cx="480" cy="405"/>
          </a:xfrm>
          <a:noFill/>
        </p:grpSpPr>
        <p:cxnSp>
          <p:nvCxnSpPr>
            <p:cNvPr id="169" name="Line 313"/>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70" name="Line 314"/>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71" name="Line 315"/>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72" name="Text Box 316"/>
          <p:cNvSpPr txBox="1">
            <a:spLocks noChangeArrowheads="1"/>
          </p:cNvSpPr>
          <p:nvPr/>
        </p:nvSpPr>
        <p:spPr bwMode="auto">
          <a:xfrm>
            <a:off x="4965700" y="3235960"/>
            <a:ext cx="166243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No new data available</a:t>
            </a:r>
            <a:endParaRPr lang="en-US" sz="1000">
              <a:effectLst/>
              <a:latin typeface="Times New Roman" panose="02020603050405020304" pitchFamily="18" charset="0"/>
              <a:ea typeface="Times New Roman" panose="02020603050405020304" pitchFamily="18" charset="0"/>
            </a:endParaRPr>
          </a:p>
        </p:txBody>
      </p:sp>
      <p:sp>
        <p:nvSpPr>
          <p:cNvPr id="173" name="Text Box 317"/>
          <p:cNvSpPr txBox="1">
            <a:spLocks noChangeArrowheads="1"/>
          </p:cNvSpPr>
          <p:nvPr/>
        </p:nvSpPr>
        <p:spPr bwMode="auto">
          <a:xfrm>
            <a:off x="1047115" y="323596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sp>
        <p:nvSpPr>
          <p:cNvPr id="174" name="Text Box 318"/>
          <p:cNvSpPr txBox="1">
            <a:spLocks noChangeArrowheads="1"/>
          </p:cNvSpPr>
          <p:nvPr/>
        </p:nvSpPr>
        <p:spPr bwMode="auto">
          <a:xfrm>
            <a:off x="5203190" y="4423410"/>
            <a:ext cx="142494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New data available</a:t>
            </a:r>
            <a:endParaRPr lang="en-US" sz="10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a:t>
            </a:r>
          </a:p>
        </p:txBody>
      </p:sp>
      <p:sp>
        <p:nvSpPr>
          <p:cNvPr id="175" name="Text Box 319"/>
          <p:cNvSpPr txBox="1">
            <a:spLocks noChangeArrowheads="1"/>
          </p:cNvSpPr>
          <p:nvPr/>
        </p:nvSpPr>
        <p:spPr bwMode="auto">
          <a:xfrm>
            <a:off x="4965700" y="5135880"/>
            <a:ext cx="166243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No new data available</a:t>
            </a:r>
            <a:endParaRPr lang="en-US" sz="1000">
              <a:effectLst/>
              <a:latin typeface="Times New Roman" panose="02020603050405020304" pitchFamily="18" charset="0"/>
              <a:ea typeface="Times New Roman" panose="02020603050405020304" pitchFamily="18" charset="0"/>
            </a:endParaRPr>
          </a:p>
        </p:txBody>
      </p:sp>
      <p:sp>
        <p:nvSpPr>
          <p:cNvPr id="176" name="Rectangle 198"/>
          <p:cNvSpPr>
            <a:spLocks noChangeArrowheads="1"/>
          </p:cNvSpPr>
          <p:nvPr/>
        </p:nvSpPr>
        <p:spPr bwMode="auto">
          <a:xfrm>
            <a:off x="-4662805" y="-3250565"/>
            <a:ext cx="9144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77" name="Rectangular Callout 176"/>
          <p:cNvSpPr/>
          <p:nvPr/>
        </p:nvSpPr>
        <p:spPr bwMode="auto">
          <a:xfrm>
            <a:off x="6339205" y="1564005"/>
            <a:ext cx="2728594" cy="854075"/>
          </a:xfrm>
          <a:prstGeom prst="wedgeRectCallout">
            <a:avLst>
              <a:gd name="adj1" fmla="val -55147"/>
              <a:gd name="adj2" fmla="val 93442"/>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lang="en-US" sz="1200" dirty="0" smtClean="0">
                <a:effectLst/>
              </a:rPr>
              <a:t>Created new document #6 from the most current clinical information.  There is no document #5.</a:t>
            </a:r>
            <a:endParaRPr kumimoji="0" lang="en-US" sz="1200" b="0" i="0" u="none" strike="noStrike" cap="none" normalizeH="0" baseline="0" dirty="0" smtClean="0">
              <a:ln>
                <a:noFill/>
              </a:ln>
              <a:solidFill>
                <a:schemeClr val="tx1"/>
              </a:solidFill>
              <a:effectLst/>
            </a:endParaRPr>
          </a:p>
        </p:txBody>
      </p:sp>
      <p:sp>
        <p:nvSpPr>
          <p:cNvPr id="178" name="Rectangular Callout 177"/>
          <p:cNvSpPr/>
          <p:nvPr/>
        </p:nvSpPr>
        <p:spPr bwMode="auto">
          <a:xfrm>
            <a:off x="6553199" y="2770506"/>
            <a:ext cx="2514599" cy="506094"/>
          </a:xfrm>
          <a:prstGeom prst="wedgeRectCallout">
            <a:avLst>
              <a:gd name="adj1" fmla="val -65908"/>
              <a:gd name="adj2" fmla="val 10328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Since no</a:t>
            </a:r>
            <a:r>
              <a:rPr kumimoji="0" lang="en-US" sz="1200" b="0" i="0" u="none" strike="noStrike" cap="none" normalizeH="0" dirty="0" smtClean="0">
                <a:ln>
                  <a:noFill/>
                </a:ln>
                <a:solidFill>
                  <a:schemeClr val="tx1"/>
                </a:solidFill>
                <a:effectLst/>
              </a:rPr>
              <a:t> new data available chose to reuse #6 - optional</a:t>
            </a:r>
            <a:endParaRPr kumimoji="0" lang="en-US" sz="1200" b="0" i="0" u="none" strike="noStrike" cap="none" normalizeH="0" baseline="0" dirty="0" smtClean="0">
              <a:ln>
                <a:noFill/>
              </a:ln>
              <a:solidFill>
                <a:schemeClr val="tx1"/>
              </a:solidFill>
              <a:effectLst/>
            </a:endParaRPr>
          </a:p>
        </p:txBody>
      </p:sp>
      <p:sp>
        <p:nvSpPr>
          <p:cNvPr id="179" name="Rectangular Callout 178"/>
          <p:cNvSpPr/>
          <p:nvPr/>
        </p:nvSpPr>
        <p:spPr bwMode="auto">
          <a:xfrm>
            <a:off x="6553199" y="3520441"/>
            <a:ext cx="2514599" cy="506094"/>
          </a:xfrm>
          <a:prstGeom prst="wedgeRectCallout">
            <a:avLst>
              <a:gd name="adj1" fmla="val -65908"/>
              <a:gd name="adj2" fmla="val 10328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Assumes Query asks for both stable and on-demand</a:t>
            </a:r>
          </a:p>
        </p:txBody>
      </p:sp>
      <p:sp>
        <p:nvSpPr>
          <p:cNvPr id="180" name="Rectangular Callout 179"/>
          <p:cNvSpPr/>
          <p:nvPr/>
        </p:nvSpPr>
        <p:spPr bwMode="auto">
          <a:xfrm>
            <a:off x="6865619" y="4195762"/>
            <a:ext cx="2209798" cy="506094"/>
          </a:xfrm>
          <a:prstGeom prst="wedgeRectCallout">
            <a:avLst>
              <a:gd name="adj1" fmla="val -79011"/>
              <a:gd name="adj2" fmla="val 67153"/>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Must</a:t>
            </a:r>
            <a:r>
              <a:rPr kumimoji="0" lang="en-US" sz="1200" b="0" i="0" u="none" strike="noStrike" cap="none" normalizeH="0" dirty="0" smtClean="0">
                <a:ln>
                  <a:noFill/>
                </a:ln>
                <a:solidFill>
                  <a:schemeClr val="tx1"/>
                </a:solidFill>
                <a:effectLst/>
              </a:rPr>
              <a:t> create new document since new data is available.</a:t>
            </a:r>
            <a:endParaRPr kumimoji="0" lang="en-US" sz="1200" b="0" i="0" u="none" strike="noStrike" cap="none" normalizeH="0" baseline="0" dirty="0" smtClean="0">
              <a:ln>
                <a:noFill/>
              </a:ln>
              <a:solidFill>
                <a:schemeClr val="tx1"/>
              </a:solidFill>
              <a:effectLst/>
            </a:endParaRPr>
          </a:p>
        </p:txBody>
      </p:sp>
      <p:sp>
        <p:nvSpPr>
          <p:cNvPr id="181" name="Rectangular Callout 180"/>
          <p:cNvSpPr/>
          <p:nvPr/>
        </p:nvSpPr>
        <p:spPr bwMode="auto">
          <a:xfrm>
            <a:off x="6576694" y="4898389"/>
            <a:ext cx="2498723" cy="763589"/>
          </a:xfrm>
          <a:prstGeom prst="wedgeRectCallout">
            <a:avLst>
              <a:gd name="adj1" fmla="val -65908"/>
              <a:gd name="adj2" fmla="val 103289"/>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Allows initiator to access metadata for dynamically created document #7</a:t>
            </a:r>
          </a:p>
        </p:txBody>
      </p:sp>
    </p:spTree>
    <p:extLst>
      <p:ext uri="{BB962C8B-B14F-4D97-AF65-F5344CB8AC3E}">
        <p14:creationId xmlns:p14="http://schemas.microsoft.com/office/powerpoint/2010/main" val="2264605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XCA workflow </a:t>
            </a:r>
            <a:r>
              <a:rPr lang="en-US" sz="3200" dirty="0" smtClean="0"/>
              <a:t>example – no persistence</a:t>
            </a:r>
            <a:endParaRPr lang="en-US" sz="3200" dirty="0"/>
          </a:p>
        </p:txBody>
      </p:sp>
      <p:sp>
        <p:nvSpPr>
          <p:cNvPr id="3" name="Slide Number Placeholder 2"/>
          <p:cNvSpPr>
            <a:spLocks noGrp="1"/>
          </p:cNvSpPr>
          <p:nvPr>
            <p:ph type="sldNum" sz="quarter" idx="11"/>
          </p:nvPr>
        </p:nvSpPr>
        <p:spPr/>
        <p:txBody>
          <a:bodyPr/>
          <a:lstStyle/>
          <a:p>
            <a:fld id="{9F5B466B-4A5F-4C43-897C-2955AA11F9C8}" type="slidenum">
              <a:rPr lang="en-US" smtClean="0"/>
              <a:pPr/>
              <a:t>16</a:t>
            </a:fld>
            <a:endParaRPr lang="en-US"/>
          </a:p>
        </p:txBody>
      </p:sp>
      <p:sp>
        <p:nvSpPr>
          <p:cNvPr id="91" name="Text Box 45"/>
          <p:cNvSpPr txBox="1">
            <a:spLocks noChangeArrowheads="1"/>
          </p:cNvSpPr>
          <p:nvPr/>
        </p:nvSpPr>
        <p:spPr bwMode="auto">
          <a:xfrm>
            <a:off x="278130" y="910370"/>
            <a:ext cx="954405"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A Initiating</a:t>
            </a:r>
          </a:p>
        </p:txBody>
      </p:sp>
      <p:cxnSp>
        <p:nvCxnSpPr>
          <p:cNvPr id="92" name="Line 46"/>
          <p:cNvCxnSpPr>
            <a:cxnSpLocks noChangeShapeType="1"/>
          </p:cNvCxnSpPr>
          <p:nvPr/>
        </p:nvCxnSpPr>
        <p:spPr bwMode="auto">
          <a:xfrm flipV="1">
            <a:off x="753110" y="1266605"/>
            <a:ext cx="571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93" name="Text Box 48"/>
          <p:cNvSpPr txBox="1">
            <a:spLocks noChangeArrowheads="1"/>
          </p:cNvSpPr>
          <p:nvPr/>
        </p:nvSpPr>
        <p:spPr bwMode="auto">
          <a:xfrm>
            <a:off x="1821815" y="910370"/>
            <a:ext cx="944880"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B Initiating</a:t>
            </a:r>
          </a:p>
        </p:txBody>
      </p:sp>
      <p:cxnSp>
        <p:nvCxnSpPr>
          <p:cNvPr id="94" name="Line 49"/>
          <p:cNvCxnSpPr>
            <a:cxnSpLocks noChangeShapeType="1"/>
          </p:cNvCxnSpPr>
          <p:nvPr/>
        </p:nvCxnSpPr>
        <p:spPr bwMode="auto">
          <a:xfrm flipV="1">
            <a:off x="2296795" y="1266605"/>
            <a:ext cx="1587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95" name="Rectangle 94"/>
          <p:cNvSpPr>
            <a:spLocks noChangeArrowheads="1"/>
          </p:cNvSpPr>
          <p:nvPr/>
        </p:nvSpPr>
        <p:spPr bwMode="auto">
          <a:xfrm>
            <a:off x="634365" y="1622840"/>
            <a:ext cx="237490" cy="463105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nvGrpSpPr>
          <p:cNvPr id="96" name="Group 95"/>
          <p:cNvGrpSpPr>
            <a:grpSpLocks/>
          </p:cNvGrpSpPr>
          <p:nvPr/>
        </p:nvGrpSpPr>
        <p:grpSpPr bwMode="auto">
          <a:xfrm>
            <a:off x="4909185" y="2335310"/>
            <a:ext cx="304800" cy="257175"/>
            <a:chOff x="5175" y="7275"/>
            <a:chExt cx="480" cy="405"/>
          </a:xfrm>
          <a:noFill/>
        </p:grpSpPr>
        <p:cxnSp>
          <p:nvCxnSpPr>
            <p:cNvPr id="97" name="Line 130"/>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98" name="Line 131"/>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99" name="Line 132"/>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00" name="Text Box 133"/>
          <p:cNvSpPr txBox="1">
            <a:spLocks noChangeArrowheads="1"/>
          </p:cNvSpPr>
          <p:nvPr/>
        </p:nvSpPr>
        <p:spPr bwMode="auto">
          <a:xfrm>
            <a:off x="5146675" y="1741585"/>
            <a:ext cx="1068705"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a:effectLst/>
                <a:latin typeface="Times New Roman" panose="02020603050405020304" pitchFamily="18" charset="0"/>
                <a:ea typeface="Times New Roman" panose="02020603050405020304" pitchFamily="18" charset="0"/>
              </a:rPr>
              <a:t>Create On-Demand Entry # 5</a:t>
            </a:r>
            <a:endParaRPr lang="en-US" sz="1000">
              <a:effectLst/>
              <a:latin typeface="Times New Roman" panose="02020603050405020304" pitchFamily="18" charset="0"/>
              <a:ea typeface="Times New Roman" panose="02020603050405020304" pitchFamily="18" charset="0"/>
            </a:endParaRPr>
          </a:p>
        </p:txBody>
      </p:sp>
      <p:cxnSp>
        <p:nvCxnSpPr>
          <p:cNvPr id="101" name="Line 141"/>
          <p:cNvCxnSpPr>
            <a:cxnSpLocks noChangeShapeType="1"/>
          </p:cNvCxnSpPr>
          <p:nvPr/>
        </p:nvCxnSpPr>
        <p:spPr bwMode="auto">
          <a:xfrm>
            <a:off x="2415540" y="3047780"/>
            <a:ext cx="249364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02" name="Text Box 201"/>
          <p:cNvSpPr txBox="1">
            <a:spLocks noChangeArrowheads="1"/>
          </p:cNvSpPr>
          <p:nvPr/>
        </p:nvSpPr>
        <p:spPr bwMode="auto">
          <a:xfrm>
            <a:off x="990600" y="1504095"/>
            <a:ext cx="1153795" cy="219075"/>
          </a:xfrm>
          <a:prstGeom prst="rect">
            <a:avLst/>
          </a:prstGeom>
          <a:noFill/>
          <a:ln>
            <a:noFill/>
          </a:ln>
          <a:extLst/>
        </p:spPr>
        <p:txBody>
          <a:bodyPr rot="0" vert="horz" wrap="square" lIns="0" tIns="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Query</a:t>
            </a:r>
          </a:p>
        </p:txBody>
      </p:sp>
      <p:sp>
        <p:nvSpPr>
          <p:cNvPr id="103" name="Text Box 206"/>
          <p:cNvSpPr txBox="1">
            <a:spLocks noChangeArrowheads="1"/>
          </p:cNvSpPr>
          <p:nvPr/>
        </p:nvSpPr>
        <p:spPr bwMode="auto">
          <a:xfrm>
            <a:off x="4434205" y="910370"/>
            <a:ext cx="916305"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D Responding</a:t>
            </a:r>
          </a:p>
        </p:txBody>
      </p:sp>
      <p:cxnSp>
        <p:nvCxnSpPr>
          <p:cNvPr id="104" name="Line 209"/>
          <p:cNvCxnSpPr>
            <a:cxnSpLocks noChangeShapeType="1"/>
          </p:cNvCxnSpPr>
          <p:nvPr/>
        </p:nvCxnSpPr>
        <p:spPr bwMode="auto">
          <a:xfrm flipV="1">
            <a:off x="871855" y="174158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5" name="Line 210"/>
          <p:cNvCxnSpPr>
            <a:cxnSpLocks noChangeShapeType="1"/>
          </p:cNvCxnSpPr>
          <p:nvPr/>
        </p:nvCxnSpPr>
        <p:spPr bwMode="auto">
          <a:xfrm flipV="1">
            <a:off x="4909185" y="1266605"/>
            <a:ext cx="0"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06" name="Line 211"/>
          <p:cNvCxnSpPr>
            <a:cxnSpLocks noChangeShapeType="1"/>
          </p:cNvCxnSpPr>
          <p:nvPr/>
        </p:nvCxnSpPr>
        <p:spPr bwMode="auto">
          <a:xfrm>
            <a:off x="2415540" y="233531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7" name="Line 213"/>
          <p:cNvCxnSpPr>
            <a:cxnSpLocks noChangeShapeType="1"/>
          </p:cNvCxnSpPr>
          <p:nvPr/>
        </p:nvCxnSpPr>
        <p:spPr bwMode="auto">
          <a:xfrm flipH="1">
            <a:off x="871855" y="197907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8" name="Line 214"/>
          <p:cNvCxnSpPr>
            <a:cxnSpLocks noChangeShapeType="1"/>
          </p:cNvCxnSpPr>
          <p:nvPr/>
        </p:nvCxnSpPr>
        <p:spPr bwMode="auto">
          <a:xfrm flipV="1">
            <a:off x="2415540" y="281029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09" name="Rectangle 108"/>
          <p:cNvSpPr>
            <a:spLocks noChangeArrowheads="1"/>
          </p:cNvSpPr>
          <p:nvPr/>
        </p:nvSpPr>
        <p:spPr bwMode="auto">
          <a:xfrm>
            <a:off x="2178050" y="2216565"/>
            <a:ext cx="237490" cy="949960"/>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110" name="Text Box 238"/>
          <p:cNvSpPr txBox="1">
            <a:spLocks noChangeArrowheads="1"/>
          </p:cNvSpPr>
          <p:nvPr/>
        </p:nvSpPr>
        <p:spPr bwMode="auto">
          <a:xfrm>
            <a:off x="990600" y="1741585"/>
            <a:ext cx="2018665"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On-Demand Entry uniqueID=5</a:t>
            </a:r>
          </a:p>
        </p:txBody>
      </p:sp>
      <p:grpSp>
        <p:nvGrpSpPr>
          <p:cNvPr id="111" name="Group 110"/>
          <p:cNvGrpSpPr>
            <a:grpSpLocks/>
          </p:cNvGrpSpPr>
          <p:nvPr/>
        </p:nvGrpSpPr>
        <p:grpSpPr bwMode="auto">
          <a:xfrm>
            <a:off x="4909185" y="3522760"/>
            <a:ext cx="304800" cy="257175"/>
            <a:chOff x="5175" y="7275"/>
            <a:chExt cx="480" cy="405"/>
          </a:xfrm>
          <a:noFill/>
        </p:grpSpPr>
        <p:cxnSp>
          <p:nvCxnSpPr>
            <p:cNvPr id="112" name="Line 253"/>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13" name="Line 254"/>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14" name="Line 255"/>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grpSp>
        <p:nvGrpSpPr>
          <p:cNvPr id="115" name="Group 114"/>
          <p:cNvGrpSpPr>
            <a:grpSpLocks/>
          </p:cNvGrpSpPr>
          <p:nvPr/>
        </p:nvGrpSpPr>
        <p:grpSpPr bwMode="auto">
          <a:xfrm>
            <a:off x="4909185" y="1741585"/>
            <a:ext cx="304800" cy="257175"/>
            <a:chOff x="5175" y="7275"/>
            <a:chExt cx="480" cy="405"/>
          </a:xfrm>
          <a:noFill/>
        </p:grpSpPr>
        <p:cxnSp>
          <p:nvCxnSpPr>
            <p:cNvPr id="116" name="Line 257"/>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17" name="Line 258"/>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18" name="Line 259"/>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19" name="Text Box 261"/>
          <p:cNvSpPr txBox="1">
            <a:spLocks noChangeArrowheads="1"/>
          </p:cNvSpPr>
          <p:nvPr/>
        </p:nvSpPr>
        <p:spPr bwMode="auto">
          <a:xfrm>
            <a:off x="5146675" y="2216565"/>
            <a:ext cx="1068705"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Reuse On-Demand Entry # 5</a:t>
            </a:r>
            <a:endParaRPr lang="en-US" sz="1000" dirty="0">
              <a:effectLst/>
              <a:latin typeface="Times New Roman" panose="02020603050405020304" pitchFamily="18" charset="0"/>
              <a:ea typeface="Times New Roman" panose="02020603050405020304" pitchFamily="18" charset="0"/>
            </a:endParaRPr>
          </a:p>
        </p:txBody>
      </p:sp>
      <p:sp>
        <p:nvSpPr>
          <p:cNvPr id="120" name="Text Box 262"/>
          <p:cNvSpPr txBox="1">
            <a:spLocks noChangeArrowheads="1"/>
          </p:cNvSpPr>
          <p:nvPr/>
        </p:nvSpPr>
        <p:spPr bwMode="auto">
          <a:xfrm>
            <a:off x="2534285" y="2335310"/>
            <a:ext cx="1662430"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On-Demand Entry uniqueID=5</a:t>
            </a:r>
          </a:p>
        </p:txBody>
      </p:sp>
      <p:cxnSp>
        <p:nvCxnSpPr>
          <p:cNvPr id="121" name="Line 263"/>
          <p:cNvCxnSpPr>
            <a:cxnSpLocks noChangeShapeType="1"/>
          </p:cNvCxnSpPr>
          <p:nvPr/>
        </p:nvCxnSpPr>
        <p:spPr bwMode="auto">
          <a:xfrm flipH="1" flipV="1">
            <a:off x="2415540" y="257280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2" name="Text Box 264"/>
          <p:cNvSpPr txBox="1">
            <a:spLocks noChangeArrowheads="1"/>
          </p:cNvSpPr>
          <p:nvPr/>
        </p:nvSpPr>
        <p:spPr bwMode="auto">
          <a:xfrm>
            <a:off x="2534285" y="209782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Query</a:t>
            </a:r>
          </a:p>
        </p:txBody>
      </p:sp>
      <p:sp>
        <p:nvSpPr>
          <p:cNvPr id="123" name="Text Box 265"/>
          <p:cNvSpPr txBox="1">
            <a:spLocks noChangeArrowheads="1"/>
          </p:cNvSpPr>
          <p:nvPr/>
        </p:nvSpPr>
        <p:spPr bwMode="auto">
          <a:xfrm>
            <a:off x="3128010" y="910370"/>
            <a:ext cx="944880"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a:effectLst/>
                <a:latin typeface="Times New Roman" panose="02020603050405020304" pitchFamily="18" charset="0"/>
                <a:ea typeface="Times New Roman" panose="02020603050405020304" pitchFamily="18" charset="0"/>
              </a:rPr>
              <a:t>Community C Initiating</a:t>
            </a:r>
          </a:p>
        </p:txBody>
      </p:sp>
      <p:cxnSp>
        <p:nvCxnSpPr>
          <p:cNvPr id="124" name="Line 266"/>
          <p:cNvCxnSpPr>
            <a:cxnSpLocks noChangeShapeType="1"/>
          </p:cNvCxnSpPr>
          <p:nvPr/>
        </p:nvCxnSpPr>
        <p:spPr bwMode="auto">
          <a:xfrm flipV="1">
            <a:off x="3484245" y="1266605"/>
            <a:ext cx="1587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25" name="Text Box 267"/>
          <p:cNvSpPr txBox="1">
            <a:spLocks noChangeArrowheads="1"/>
          </p:cNvSpPr>
          <p:nvPr/>
        </p:nvSpPr>
        <p:spPr bwMode="auto">
          <a:xfrm>
            <a:off x="2534285" y="257280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grpSp>
        <p:nvGrpSpPr>
          <p:cNvPr id="126" name="Group 125"/>
          <p:cNvGrpSpPr>
            <a:grpSpLocks/>
          </p:cNvGrpSpPr>
          <p:nvPr/>
        </p:nvGrpSpPr>
        <p:grpSpPr bwMode="auto">
          <a:xfrm>
            <a:off x="4909185" y="2810290"/>
            <a:ext cx="304800" cy="257175"/>
            <a:chOff x="5175" y="7275"/>
            <a:chExt cx="480" cy="405"/>
          </a:xfrm>
          <a:noFill/>
        </p:grpSpPr>
        <p:cxnSp>
          <p:nvCxnSpPr>
            <p:cNvPr id="127" name="Line 269"/>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28" name="Line 270"/>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29" name="Line 271"/>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30" name="Text Box 272"/>
          <p:cNvSpPr txBox="1">
            <a:spLocks noChangeArrowheads="1"/>
          </p:cNvSpPr>
          <p:nvPr/>
        </p:nvSpPr>
        <p:spPr bwMode="auto">
          <a:xfrm>
            <a:off x="5265420" y="2691545"/>
            <a:ext cx="949960" cy="47498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N</a:t>
            </a:r>
            <a:r>
              <a:rPr lang="en-US" sz="1000" i="1" dirty="0" smtClean="0">
                <a:effectLst/>
                <a:latin typeface="Times New Roman" panose="02020603050405020304" pitchFamily="18" charset="0"/>
                <a:ea typeface="Times New Roman" panose="02020603050405020304" pitchFamily="18" charset="0"/>
              </a:rPr>
              <a:t>ew document </a:t>
            </a:r>
            <a:r>
              <a:rPr lang="en-US" sz="1000" i="1" dirty="0" err="1" smtClean="0">
                <a:effectLst/>
                <a:latin typeface="Times New Roman" panose="02020603050405020304" pitchFamily="18" charset="0"/>
                <a:ea typeface="Times New Roman" panose="02020603050405020304" pitchFamily="18" charset="0"/>
              </a:rPr>
              <a:t>uniqueID</a:t>
            </a:r>
            <a:r>
              <a:rPr lang="en-US" sz="1000" i="1" dirty="0" smtClean="0">
                <a:effectLst/>
                <a:latin typeface="Times New Roman" panose="02020603050405020304" pitchFamily="18" charset="0"/>
                <a:ea typeface="Times New Roman" panose="02020603050405020304" pitchFamily="18" charset="0"/>
              </a:rPr>
              <a:t>=6</a:t>
            </a:r>
            <a:endParaRPr lang="en-US" sz="1000" dirty="0">
              <a:effectLst/>
              <a:latin typeface="Times New Roman" panose="02020603050405020304" pitchFamily="18" charset="0"/>
              <a:ea typeface="Times New Roman" panose="02020603050405020304" pitchFamily="18" charset="0"/>
            </a:endParaRPr>
          </a:p>
        </p:txBody>
      </p:sp>
      <p:cxnSp>
        <p:nvCxnSpPr>
          <p:cNvPr id="132" name="Line 275"/>
          <p:cNvCxnSpPr>
            <a:cxnSpLocks noChangeShapeType="1"/>
          </p:cNvCxnSpPr>
          <p:nvPr/>
        </p:nvCxnSpPr>
        <p:spPr bwMode="auto">
          <a:xfrm flipV="1">
            <a:off x="871855" y="3522760"/>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 name="Line 276"/>
          <p:cNvCxnSpPr>
            <a:cxnSpLocks noChangeShapeType="1"/>
          </p:cNvCxnSpPr>
          <p:nvPr/>
        </p:nvCxnSpPr>
        <p:spPr bwMode="auto">
          <a:xfrm>
            <a:off x="871855" y="3760250"/>
            <a:ext cx="403733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34" name="Text Box 277"/>
          <p:cNvSpPr txBox="1">
            <a:spLocks noChangeArrowheads="1"/>
          </p:cNvSpPr>
          <p:nvPr/>
        </p:nvSpPr>
        <p:spPr bwMode="auto">
          <a:xfrm>
            <a:off x="990600" y="5303935"/>
            <a:ext cx="1153795" cy="219075"/>
          </a:xfrm>
          <a:prstGeom prst="rect">
            <a:avLst/>
          </a:prstGeom>
          <a:noFill/>
          <a:ln>
            <a:noFill/>
          </a:ln>
          <a:extLst/>
        </p:spPr>
        <p:txBody>
          <a:bodyPr rot="0" vert="horz" wrap="square" lIns="0" tIns="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sp>
        <p:nvSpPr>
          <p:cNvPr id="135" name="Rectangle 134"/>
          <p:cNvSpPr>
            <a:spLocks noChangeArrowheads="1"/>
          </p:cNvSpPr>
          <p:nvPr/>
        </p:nvSpPr>
        <p:spPr bwMode="auto">
          <a:xfrm>
            <a:off x="3365500" y="3997740"/>
            <a:ext cx="237490" cy="130619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136" name="Line 278"/>
          <p:cNvCxnSpPr>
            <a:cxnSpLocks noChangeShapeType="1"/>
          </p:cNvCxnSpPr>
          <p:nvPr/>
        </p:nvCxnSpPr>
        <p:spPr bwMode="auto">
          <a:xfrm flipV="1">
            <a:off x="3602990" y="4116485"/>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 name="Line 279"/>
          <p:cNvCxnSpPr>
            <a:cxnSpLocks noChangeShapeType="1"/>
          </p:cNvCxnSpPr>
          <p:nvPr/>
        </p:nvCxnSpPr>
        <p:spPr bwMode="auto">
          <a:xfrm>
            <a:off x="3602990" y="4353975"/>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38" name="Text Box 280"/>
          <p:cNvSpPr txBox="1">
            <a:spLocks noChangeArrowheads="1"/>
          </p:cNvSpPr>
          <p:nvPr/>
        </p:nvSpPr>
        <p:spPr bwMode="auto">
          <a:xfrm>
            <a:off x="3602990" y="387899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Query</a:t>
            </a:r>
          </a:p>
        </p:txBody>
      </p:sp>
      <p:sp>
        <p:nvSpPr>
          <p:cNvPr id="139" name="Text Box 281"/>
          <p:cNvSpPr txBox="1">
            <a:spLocks noChangeArrowheads="1"/>
          </p:cNvSpPr>
          <p:nvPr/>
        </p:nvSpPr>
        <p:spPr bwMode="auto">
          <a:xfrm>
            <a:off x="3840480" y="4116485"/>
            <a:ext cx="949960"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600"/>
              </a:spcAft>
            </a:pPr>
            <a:r>
              <a:rPr lang="en-US" sz="1000" dirty="0" err="1" smtClean="0">
                <a:effectLst/>
                <a:latin typeface="Times New Roman" panose="02020603050405020304" pitchFamily="18" charset="0"/>
                <a:ea typeface="Times New Roman" panose="02020603050405020304" pitchFamily="18" charset="0"/>
              </a:rPr>
              <a:t>uniqueID</a:t>
            </a:r>
            <a:r>
              <a:rPr lang="en-US" sz="1000" dirty="0" smtClean="0">
                <a:effectLst/>
                <a:latin typeface="Times New Roman" panose="02020603050405020304" pitchFamily="18" charset="0"/>
                <a:ea typeface="Times New Roman" panose="02020603050405020304" pitchFamily="18" charset="0"/>
              </a:rPr>
              <a:t>=5</a:t>
            </a:r>
            <a:endParaRPr lang="en-US" sz="1000" dirty="0">
              <a:effectLst/>
              <a:latin typeface="Times New Roman" panose="02020603050405020304" pitchFamily="18" charset="0"/>
              <a:ea typeface="Times New Roman" panose="02020603050405020304" pitchFamily="18" charset="0"/>
            </a:endParaRPr>
          </a:p>
        </p:txBody>
      </p:sp>
      <p:sp>
        <p:nvSpPr>
          <p:cNvPr id="140" name="Text Box 282"/>
          <p:cNvSpPr txBox="1">
            <a:spLocks noChangeArrowheads="1"/>
          </p:cNvSpPr>
          <p:nvPr/>
        </p:nvSpPr>
        <p:spPr bwMode="auto">
          <a:xfrm>
            <a:off x="5146675" y="3997740"/>
            <a:ext cx="1303655" cy="59372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smtClean="0">
                <a:effectLst/>
                <a:latin typeface="Times New Roman" panose="02020603050405020304" pitchFamily="18" charset="0"/>
                <a:ea typeface="Times New Roman" panose="02020603050405020304" pitchFamily="18" charset="0"/>
              </a:rPr>
              <a:t>Reuse </a:t>
            </a:r>
            <a:r>
              <a:rPr lang="en-US" sz="1000" i="1" dirty="0">
                <a:effectLst/>
                <a:latin typeface="Times New Roman" panose="02020603050405020304" pitchFamily="18" charset="0"/>
                <a:ea typeface="Times New Roman" panose="02020603050405020304" pitchFamily="18" charset="0"/>
              </a:rPr>
              <a:t>On-Demand  Entry # </a:t>
            </a:r>
            <a:r>
              <a:rPr lang="en-US" sz="1000" i="1" dirty="0" smtClean="0">
                <a:effectLst/>
                <a:latin typeface="Times New Roman" panose="02020603050405020304" pitchFamily="18" charset="0"/>
                <a:ea typeface="Times New Roman" panose="02020603050405020304" pitchFamily="18" charset="0"/>
              </a:rPr>
              <a:t>5</a:t>
            </a:r>
            <a:endParaRPr lang="en-US" sz="1000" dirty="0">
              <a:effectLst/>
              <a:latin typeface="Times New Roman" panose="02020603050405020304" pitchFamily="18" charset="0"/>
              <a:ea typeface="Times New Roman" panose="02020603050405020304" pitchFamily="18" charset="0"/>
            </a:endParaRPr>
          </a:p>
        </p:txBody>
      </p:sp>
      <p:cxnSp>
        <p:nvCxnSpPr>
          <p:cNvPr id="141" name="Line 283"/>
          <p:cNvCxnSpPr>
            <a:cxnSpLocks noChangeShapeType="1"/>
          </p:cNvCxnSpPr>
          <p:nvPr/>
        </p:nvCxnSpPr>
        <p:spPr bwMode="auto">
          <a:xfrm flipV="1">
            <a:off x="3602990" y="4828955"/>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42" name="Text Box 284"/>
          <p:cNvSpPr txBox="1">
            <a:spLocks noChangeArrowheads="1"/>
          </p:cNvSpPr>
          <p:nvPr/>
        </p:nvSpPr>
        <p:spPr bwMode="auto">
          <a:xfrm>
            <a:off x="3721735" y="459146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grpSp>
        <p:nvGrpSpPr>
          <p:cNvPr id="143" name="Group 142"/>
          <p:cNvGrpSpPr>
            <a:grpSpLocks/>
          </p:cNvGrpSpPr>
          <p:nvPr/>
        </p:nvGrpSpPr>
        <p:grpSpPr bwMode="auto">
          <a:xfrm>
            <a:off x="4909185" y="4116485"/>
            <a:ext cx="304800" cy="257175"/>
            <a:chOff x="5175" y="7275"/>
            <a:chExt cx="480" cy="405"/>
          </a:xfrm>
          <a:noFill/>
        </p:grpSpPr>
        <p:cxnSp>
          <p:nvCxnSpPr>
            <p:cNvPr id="144" name="Line 286"/>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45" name="Line 287"/>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46" name="Line 288"/>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grpSp>
        <p:nvGrpSpPr>
          <p:cNvPr id="147" name="Group 146"/>
          <p:cNvGrpSpPr>
            <a:grpSpLocks/>
          </p:cNvGrpSpPr>
          <p:nvPr/>
        </p:nvGrpSpPr>
        <p:grpSpPr bwMode="auto">
          <a:xfrm>
            <a:off x="4909185" y="4828955"/>
            <a:ext cx="304800" cy="257175"/>
            <a:chOff x="5175" y="7275"/>
            <a:chExt cx="480" cy="405"/>
          </a:xfrm>
          <a:noFill/>
        </p:grpSpPr>
        <p:cxnSp>
          <p:nvCxnSpPr>
            <p:cNvPr id="148" name="Line 290"/>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49" name="Line 291"/>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50" name="Line 292"/>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cxnSp>
        <p:nvCxnSpPr>
          <p:cNvPr id="151" name="Line 294"/>
          <p:cNvCxnSpPr>
            <a:cxnSpLocks noChangeShapeType="1"/>
          </p:cNvCxnSpPr>
          <p:nvPr/>
        </p:nvCxnSpPr>
        <p:spPr bwMode="auto">
          <a:xfrm>
            <a:off x="3602990" y="5066445"/>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52" name="Text Box 295"/>
          <p:cNvSpPr txBox="1">
            <a:spLocks noChangeArrowheads="1"/>
          </p:cNvSpPr>
          <p:nvPr/>
        </p:nvSpPr>
        <p:spPr bwMode="auto">
          <a:xfrm>
            <a:off x="2653030" y="281029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6</a:t>
            </a:r>
          </a:p>
        </p:txBody>
      </p:sp>
      <p:sp>
        <p:nvSpPr>
          <p:cNvPr id="153" name="Text Box 297"/>
          <p:cNvSpPr txBox="1">
            <a:spLocks noChangeArrowheads="1"/>
          </p:cNvSpPr>
          <p:nvPr/>
        </p:nvSpPr>
        <p:spPr bwMode="auto">
          <a:xfrm>
            <a:off x="990600" y="352276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Returns # </a:t>
            </a:r>
            <a:r>
              <a:rPr lang="en-US" sz="1000" dirty="0" smtClean="0">
                <a:effectLst/>
                <a:latin typeface="Times New Roman" panose="02020603050405020304" pitchFamily="18" charset="0"/>
                <a:ea typeface="Times New Roman" panose="02020603050405020304" pitchFamily="18" charset="0"/>
              </a:rPr>
              <a:t>7</a:t>
            </a:r>
            <a:endParaRPr lang="en-US" sz="1000" dirty="0">
              <a:effectLst/>
              <a:latin typeface="Times New Roman" panose="02020603050405020304" pitchFamily="18" charset="0"/>
              <a:ea typeface="Times New Roman" panose="02020603050405020304" pitchFamily="18" charset="0"/>
            </a:endParaRPr>
          </a:p>
        </p:txBody>
      </p:sp>
      <p:sp>
        <p:nvSpPr>
          <p:cNvPr id="155" name="Text Box 299"/>
          <p:cNvSpPr txBox="1">
            <a:spLocks noChangeArrowheads="1"/>
          </p:cNvSpPr>
          <p:nvPr/>
        </p:nvSpPr>
        <p:spPr bwMode="auto">
          <a:xfrm>
            <a:off x="3721735" y="482895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Returns # </a:t>
            </a:r>
            <a:r>
              <a:rPr lang="en-US" sz="1000" dirty="0" smtClean="0">
                <a:effectLst/>
                <a:latin typeface="Times New Roman" panose="02020603050405020304" pitchFamily="18" charset="0"/>
                <a:ea typeface="Times New Roman" panose="02020603050405020304" pitchFamily="18" charset="0"/>
              </a:rPr>
              <a:t>8</a:t>
            </a:r>
            <a:endParaRPr lang="en-US" sz="1000" dirty="0">
              <a:effectLst/>
              <a:latin typeface="Times New Roman" panose="02020603050405020304" pitchFamily="18" charset="0"/>
              <a:ea typeface="Times New Roman" panose="02020603050405020304" pitchFamily="18" charset="0"/>
            </a:endParaRPr>
          </a:p>
        </p:txBody>
      </p:sp>
      <p:cxnSp>
        <p:nvCxnSpPr>
          <p:cNvPr id="156" name="Line 300"/>
          <p:cNvCxnSpPr>
            <a:cxnSpLocks noChangeShapeType="1"/>
          </p:cNvCxnSpPr>
          <p:nvPr/>
        </p:nvCxnSpPr>
        <p:spPr bwMode="auto">
          <a:xfrm flipV="1">
            <a:off x="871855" y="554142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7" name="Line 301"/>
          <p:cNvCxnSpPr>
            <a:cxnSpLocks noChangeShapeType="1"/>
          </p:cNvCxnSpPr>
          <p:nvPr/>
        </p:nvCxnSpPr>
        <p:spPr bwMode="auto">
          <a:xfrm>
            <a:off x="871855" y="5778915"/>
            <a:ext cx="403733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58" name="Text Box 302"/>
          <p:cNvSpPr txBox="1">
            <a:spLocks noChangeArrowheads="1"/>
          </p:cNvSpPr>
          <p:nvPr/>
        </p:nvSpPr>
        <p:spPr bwMode="auto">
          <a:xfrm>
            <a:off x="990600" y="554142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Returns # </a:t>
            </a:r>
            <a:r>
              <a:rPr lang="en-US" sz="1000" dirty="0" smtClean="0">
                <a:effectLst/>
                <a:latin typeface="Times New Roman" panose="02020603050405020304" pitchFamily="18" charset="0"/>
                <a:ea typeface="Times New Roman" panose="02020603050405020304" pitchFamily="18" charset="0"/>
              </a:rPr>
              <a:t>9</a:t>
            </a:r>
            <a:endParaRPr lang="en-US" sz="1000" dirty="0">
              <a:effectLst/>
              <a:latin typeface="Times New Roman" panose="02020603050405020304" pitchFamily="18" charset="0"/>
              <a:ea typeface="Times New Roman" panose="02020603050405020304" pitchFamily="18" charset="0"/>
            </a:endParaRPr>
          </a:p>
        </p:txBody>
      </p:sp>
      <p:grpSp>
        <p:nvGrpSpPr>
          <p:cNvPr id="160" name="Group 159"/>
          <p:cNvGrpSpPr>
            <a:grpSpLocks/>
          </p:cNvGrpSpPr>
          <p:nvPr/>
        </p:nvGrpSpPr>
        <p:grpSpPr bwMode="auto">
          <a:xfrm>
            <a:off x="4909185" y="5541425"/>
            <a:ext cx="304800" cy="257175"/>
            <a:chOff x="5175" y="7275"/>
            <a:chExt cx="480" cy="405"/>
          </a:xfrm>
          <a:noFill/>
        </p:grpSpPr>
        <p:cxnSp>
          <p:nvCxnSpPr>
            <p:cNvPr id="161" name="Line 305"/>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62" name="Line 306"/>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63" name="Line 307"/>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cxnSp>
        <p:nvCxnSpPr>
          <p:cNvPr id="164" name="Line 308"/>
          <p:cNvCxnSpPr>
            <a:cxnSpLocks noChangeShapeType="1"/>
          </p:cNvCxnSpPr>
          <p:nvPr/>
        </p:nvCxnSpPr>
        <p:spPr bwMode="auto">
          <a:xfrm flipV="1">
            <a:off x="871855" y="6016405"/>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5" name="Line 309"/>
          <p:cNvCxnSpPr>
            <a:cxnSpLocks noChangeShapeType="1"/>
          </p:cNvCxnSpPr>
          <p:nvPr/>
        </p:nvCxnSpPr>
        <p:spPr bwMode="auto">
          <a:xfrm>
            <a:off x="871855" y="6253895"/>
            <a:ext cx="403733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66" name="Text Box 310"/>
          <p:cNvSpPr txBox="1">
            <a:spLocks noChangeArrowheads="1"/>
          </p:cNvSpPr>
          <p:nvPr/>
        </p:nvSpPr>
        <p:spPr bwMode="auto">
          <a:xfrm>
            <a:off x="990600" y="577891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 XCA Query for </a:t>
            </a:r>
            <a:r>
              <a:rPr lang="en-US" sz="1000" dirty="0" smtClean="0">
                <a:effectLst/>
                <a:latin typeface="Times New Roman" panose="02020603050405020304" pitchFamily="18" charset="0"/>
                <a:ea typeface="Times New Roman" panose="02020603050405020304" pitchFamily="18" charset="0"/>
              </a:rPr>
              <a:t>id=9</a:t>
            </a:r>
            <a:endParaRPr lang="en-US" sz="1000" dirty="0">
              <a:effectLst/>
              <a:latin typeface="Times New Roman" panose="02020603050405020304" pitchFamily="18" charset="0"/>
              <a:ea typeface="Times New Roman" panose="02020603050405020304" pitchFamily="18" charset="0"/>
            </a:endParaRPr>
          </a:p>
        </p:txBody>
      </p:sp>
      <p:sp>
        <p:nvSpPr>
          <p:cNvPr id="167" name="Text Box 311"/>
          <p:cNvSpPr txBox="1">
            <a:spLocks noChangeArrowheads="1"/>
          </p:cNvSpPr>
          <p:nvPr/>
        </p:nvSpPr>
        <p:spPr bwMode="auto">
          <a:xfrm>
            <a:off x="5265420" y="5897660"/>
            <a:ext cx="94996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smtClean="0">
                <a:effectLst/>
                <a:latin typeface="Times New Roman" panose="02020603050405020304" pitchFamily="18" charset="0"/>
                <a:ea typeface="Times New Roman" panose="02020603050405020304" pitchFamily="18" charset="0"/>
              </a:rPr>
              <a:t>Return no document found</a:t>
            </a:r>
            <a:endParaRPr lang="en-US" sz="1000" dirty="0">
              <a:effectLst/>
              <a:latin typeface="Times New Roman" panose="02020603050405020304" pitchFamily="18" charset="0"/>
              <a:ea typeface="Times New Roman" panose="02020603050405020304" pitchFamily="18" charset="0"/>
            </a:endParaRPr>
          </a:p>
        </p:txBody>
      </p:sp>
      <p:grpSp>
        <p:nvGrpSpPr>
          <p:cNvPr id="168" name="Group 167"/>
          <p:cNvGrpSpPr>
            <a:grpSpLocks/>
          </p:cNvGrpSpPr>
          <p:nvPr/>
        </p:nvGrpSpPr>
        <p:grpSpPr bwMode="auto">
          <a:xfrm>
            <a:off x="4909185" y="6016405"/>
            <a:ext cx="304800" cy="257175"/>
            <a:chOff x="5175" y="7275"/>
            <a:chExt cx="480" cy="405"/>
          </a:xfrm>
          <a:noFill/>
        </p:grpSpPr>
        <p:cxnSp>
          <p:nvCxnSpPr>
            <p:cNvPr id="169" name="Line 313"/>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70" name="Line 314"/>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71" name="Line 315"/>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72" name="Text Box 316"/>
          <p:cNvSpPr txBox="1">
            <a:spLocks noChangeArrowheads="1"/>
          </p:cNvSpPr>
          <p:nvPr/>
        </p:nvSpPr>
        <p:spPr bwMode="auto">
          <a:xfrm>
            <a:off x="4909185" y="3285270"/>
            <a:ext cx="166243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No new data available</a:t>
            </a:r>
            <a:endParaRPr lang="en-US" sz="1000">
              <a:effectLst/>
              <a:latin typeface="Times New Roman" panose="02020603050405020304" pitchFamily="18" charset="0"/>
              <a:ea typeface="Times New Roman" panose="02020603050405020304" pitchFamily="18" charset="0"/>
            </a:endParaRPr>
          </a:p>
        </p:txBody>
      </p:sp>
      <p:sp>
        <p:nvSpPr>
          <p:cNvPr id="173" name="Text Box 317"/>
          <p:cNvSpPr txBox="1">
            <a:spLocks noChangeArrowheads="1"/>
          </p:cNvSpPr>
          <p:nvPr/>
        </p:nvSpPr>
        <p:spPr bwMode="auto">
          <a:xfrm>
            <a:off x="990600" y="328527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sp>
        <p:nvSpPr>
          <p:cNvPr id="174" name="Text Box 318"/>
          <p:cNvSpPr txBox="1">
            <a:spLocks noChangeArrowheads="1"/>
          </p:cNvSpPr>
          <p:nvPr/>
        </p:nvSpPr>
        <p:spPr bwMode="auto">
          <a:xfrm>
            <a:off x="5146675" y="4472720"/>
            <a:ext cx="142494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b="1" dirty="0">
                <a:effectLst/>
                <a:latin typeface="Times New Roman" panose="02020603050405020304" pitchFamily="18" charset="0"/>
                <a:ea typeface="Times New Roman" panose="02020603050405020304" pitchFamily="18" charset="0"/>
              </a:rPr>
              <a:t>New data available</a:t>
            </a:r>
            <a:endParaRPr lang="en-US" sz="10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p>
        </p:txBody>
      </p:sp>
      <p:sp>
        <p:nvSpPr>
          <p:cNvPr id="175" name="Text Box 319"/>
          <p:cNvSpPr txBox="1">
            <a:spLocks noChangeArrowheads="1"/>
          </p:cNvSpPr>
          <p:nvPr/>
        </p:nvSpPr>
        <p:spPr bwMode="auto">
          <a:xfrm>
            <a:off x="4909185" y="5185190"/>
            <a:ext cx="1662430" cy="23749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b="1">
                <a:effectLst/>
                <a:latin typeface="Times New Roman" panose="02020603050405020304" pitchFamily="18" charset="0"/>
                <a:ea typeface="Times New Roman" panose="02020603050405020304" pitchFamily="18" charset="0"/>
              </a:rPr>
              <a:t>No new data available</a:t>
            </a:r>
            <a:endParaRPr lang="en-US" sz="1000">
              <a:effectLst/>
              <a:latin typeface="Times New Roman" panose="02020603050405020304" pitchFamily="18" charset="0"/>
              <a:ea typeface="Times New Roman" panose="02020603050405020304" pitchFamily="18" charset="0"/>
            </a:endParaRPr>
          </a:p>
        </p:txBody>
      </p:sp>
      <p:sp>
        <p:nvSpPr>
          <p:cNvPr id="176" name="Rectangle 198"/>
          <p:cNvSpPr>
            <a:spLocks noChangeArrowheads="1"/>
          </p:cNvSpPr>
          <p:nvPr/>
        </p:nvSpPr>
        <p:spPr bwMode="auto">
          <a:xfrm>
            <a:off x="-4719320" y="-3201255"/>
            <a:ext cx="9144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177" name="Text Box 272"/>
          <p:cNvSpPr txBox="1">
            <a:spLocks noChangeArrowheads="1"/>
          </p:cNvSpPr>
          <p:nvPr/>
        </p:nvSpPr>
        <p:spPr bwMode="auto">
          <a:xfrm>
            <a:off x="5233034" y="3477675"/>
            <a:ext cx="949960" cy="47498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N</a:t>
            </a:r>
            <a:r>
              <a:rPr lang="en-US" sz="1000" i="1" dirty="0" smtClean="0">
                <a:effectLst/>
                <a:latin typeface="Times New Roman" panose="02020603050405020304" pitchFamily="18" charset="0"/>
                <a:ea typeface="Times New Roman" panose="02020603050405020304" pitchFamily="18" charset="0"/>
              </a:rPr>
              <a:t>ew document </a:t>
            </a:r>
            <a:r>
              <a:rPr lang="en-US" sz="1000" i="1" dirty="0" err="1" smtClean="0">
                <a:effectLst/>
                <a:latin typeface="Times New Roman" panose="02020603050405020304" pitchFamily="18" charset="0"/>
                <a:ea typeface="Times New Roman" panose="02020603050405020304" pitchFamily="18" charset="0"/>
              </a:rPr>
              <a:t>uniqueID</a:t>
            </a:r>
            <a:r>
              <a:rPr lang="en-US" sz="1000" i="1" dirty="0" smtClean="0">
                <a:effectLst/>
                <a:latin typeface="Times New Roman" panose="02020603050405020304" pitchFamily="18" charset="0"/>
                <a:ea typeface="Times New Roman" panose="02020603050405020304" pitchFamily="18" charset="0"/>
              </a:rPr>
              <a:t>=7</a:t>
            </a:r>
            <a:endParaRPr lang="en-US" sz="1000" dirty="0">
              <a:effectLst/>
              <a:latin typeface="Times New Roman" panose="02020603050405020304" pitchFamily="18" charset="0"/>
              <a:ea typeface="Times New Roman" panose="02020603050405020304" pitchFamily="18" charset="0"/>
            </a:endParaRPr>
          </a:p>
        </p:txBody>
      </p:sp>
      <p:sp>
        <p:nvSpPr>
          <p:cNvPr id="179" name="Text Box 272"/>
          <p:cNvSpPr txBox="1">
            <a:spLocks noChangeArrowheads="1"/>
          </p:cNvSpPr>
          <p:nvPr/>
        </p:nvSpPr>
        <p:spPr bwMode="auto">
          <a:xfrm>
            <a:off x="5323522" y="4700050"/>
            <a:ext cx="949960" cy="47498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N</a:t>
            </a:r>
            <a:r>
              <a:rPr lang="en-US" sz="1000" i="1" dirty="0" smtClean="0">
                <a:effectLst/>
                <a:latin typeface="Times New Roman" panose="02020603050405020304" pitchFamily="18" charset="0"/>
                <a:ea typeface="Times New Roman" panose="02020603050405020304" pitchFamily="18" charset="0"/>
              </a:rPr>
              <a:t>ew document </a:t>
            </a:r>
            <a:r>
              <a:rPr lang="en-US" sz="1000" i="1" dirty="0" err="1" smtClean="0">
                <a:effectLst/>
                <a:latin typeface="Times New Roman" panose="02020603050405020304" pitchFamily="18" charset="0"/>
                <a:ea typeface="Times New Roman" panose="02020603050405020304" pitchFamily="18" charset="0"/>
              </a:rPr>
              <a:t>uniqueID</a:t>
            </a:r>
            <a:r>
              <a:rPr lang="en-US" sz="1000" i="1" dirty="0" smtClean="0">
                <a:effectLst/>
                <a:latin typeface="Times New Roman" panose="02020603050405020304" pitchFamily="18" charset="0"/>
                <a:ea typeface="Times New Roman" panose="02020603050405020304" pitchFamily="18" charset="0"/>
              </a:rPr>
              <a:t>=8</a:t>
            </a:r>
            <a:endParaRPr lang="en-US" sz="1000" dirty="0">
              <a:effectLst/>
              <a:latin typeface="Times New Roman" panose="02020603050405020304" pitchFamily="18" charset="0"/>
              <a:ea typeface="Times New Roman" panose="02020603050405020304" pitchFamily="18" charset="0"/>
            </a:endParaRPr>
          </a:p>
        </p:txBody>
      </p:sp>
      <p:sp>
        <p:nvSpPr>
          <p:cNvPr id="180" name="Text Box 272"/>
          <p:cNvSpPr txBox="1">
            <a:spLocks noChangeArrowheads="1"/>
          </p:cNvSpPr>
          <p:nvPr/>
        </p:nvSpPr>
        <p:spPr bwMode="auto">
          <a:xfrm>
            <a:off x="5284470" y="5405852"/>
            <a:ext cx="949960" cy="47498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i="1" dirty="0">
                <a:effectLst/>
                <a:latin typeface="Times New Roman" panose="02020603050405020304" pitchFamily="18" charset="0"/>
                <a:ea typeface="Times New Roman" panose="02020603050405020304" pitchFamily="18" charset="0"/>
              </a:rPr>
              <a:t>N</a:t>
            </a:r>
            <a:r>
              <a:rPr lang="en-US" sz="1000" i="1" dirty="0" smtClean="0">
                <a:effectLst/>
                <a:latin typeface="Times New Roman" panose="02020603050405020304" pitchFamily="18" charset="0"/>
                <a:ea typeface="Times New Roman" panose="02020603050405020304" pitchFamily="18" charset="0"/>
              </a:rPr>
              <a:t>ew document </a:t>
            </a:r>
            <a:r>
              <a:rPr lang="en-US" sz="1000" i="1" dirty="0" err="1" smtClean="0">
                <a:effectLst/>
                <a:latin typeface="Times New Roman" panose="02020603050405020304" pitchFamily="18" charset="0"/>
                <a:ea typeface="Times New Roman" panose="02020603050405020304" pitchFamily="18" charset="0"/>
              </a:rPr>
              <a:t>uniqueID</a:t>
            </a:r>
            <a:r>
              <a:rPr lang="en-US" sz="1000" i="1" dirty="0" smtClean="0">
                <a:effectLst/>
                <a:latin typeface="Times New Roman" panose="02020603050405020304" pitchFamily="18" charset="0"/>
                <a:ea typeface="Times New Roman" panose="02020603050405020304" pitchFamily="18" charset="0"/>
              </a:rPr>
              <a:t>=9</a:t>
            </a:r>
            <a:endParaRPr lang="en-US" sz="1000" dirty="0">
              <a:effectLst/>
              <a:latin typeface="Times New Roman" panose="02020603050405020304" pitchFamily="18" charset="0"/>
              <a:ea typeface="Times New Roman" panose="02020603050405020304" pitchFamily="18" charset="0"/>
            </a:endParaRPr>
          </a:p>
        </p:txBody>
      </p:sp>
      <p:sp>
        <p:nvSpPr>
          <p:cNvPr id="6" name="Rectangular Callout 5"/>
          <p:cNvSpPr/>
          <p:nvPr/>
        </p:nvSpPr>
        <p:spPr bwMode="auto">
          <a:xfrm>
            <a:off x="6571615" y="1902557"/>
            <a:ext cx="2471419" cy="628015"/>
          </a:xfrm>
          <a:prstGeom prst="wedgeRectCallout">
            <a:avLst>
              <a:gd name="adj1" fmla="val -67310"/>
              <a:gd name="adj2" fmla="val 10058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Since persistence is not supported the new document is not saved for later retrieval</a:t>
            </a:r>
          </a:p>
        </p:txBody>
      </p:sp>
      <p:sp>
        <p:nvSpPr>
          <p:cNvPr id="131" name="Rectangular Callout 130"/>
          <p:cNvSpPr/>
          <p:nvPr/>
        </p:nvSpPr>
        <p:spPr bwMode="auto">
          <a:xfrm>
            <a:off x="6623049" y="2791875"/>
            <a:ext cx="2419985" cy="789525"/>
          </a:xfrm>
          <a:prstGeom prst="wedgeRectCallout">
            <a:avLst>
              <a:gd name="adj1" fmla="val -72348"/>
              <a:gd name="adj2" fmla="val 6487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Since #6 was not saved it cannot be re-used so create a new document even though</a:t>
            </a:r>
            <a:r>
              <a:rPr kumimoji="0" lang="en-US" sz="1200" b="0" i="0" u="none" strike="noStrike" cap="none" normalizeH="0" dirty="0" smtClean="0">
                <a:ln>
                  <a:noFill/>
                </a:ln>
                <a:solidFill>
                  <a:schemeClr val="tx1"/>
                </a:solidFill>
                <a:effectLst/>
              </a:rPr>
              <a:t> the data has not changed.</a:t>
            </a:r>
            <a:endParaRPr kumimoji="0" lang="en-US" sz="1200" b="0" i="0" u="none" strike="noStrike" cap="none" normalizeH="0" baseline="0" dirty="0" smtClean="0">
              <a:ln>
                <a:noFill/>
              </a:ln>
              <a:solidFill>
                <a:schemeClr val="tx1"/>
              </a:solidFill>
              <a:effectLst/>
            </a:endParaRPr>
          </a:p>
        </p:txBody>
      </p:sp>
      <p:sp>
        <p:nvSpPr>
          <p:cNvPr id="154" name="Rectangular Callout 153"/>
          <p:cNvSpPr/>
          <p:nvPr/>
        </p:nvSpPr>
        <p:spPr bwMode="auto">
          <a:xfrm>
            <a:off x="6648766" y="5076605"/>
            <a:ext cx="2419985" cy="789525"/>
          </a:xfrm>
          <a:prstGeom prst="wedgeRectCallout">
            <a:avLst>
              <a:gd name="adj1" fmla="val -72348"/>
              <a:gd name="adj2" fmla="val 6487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Since persistence not supported, there is no metadata saved for the dynamically created object.</a:t>
            </a:r>
          </a:p>
        </p:txBody>
      </p:sp>
    </p:spTree>
    <p:extLst>
      <p:ext uri="{BB962C8B-B14F-4D97-AF65-F5344CB8AC3E}">
        <p14:creationId xmlns:p14="http://schemas.microsoft.com/office/powerpoint/2010/main" val="1620048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XDS On-Demand Workflow</a:t>
            </a:r>
          </a:p>
        </p:txBody>
      </p:sp>
      <p:sp>
        <p:nvSpPr>
          <p:cNvPr id="3" name="Slide Number Placeholder 2"/>
          <p:cNvSpPr>
            <a:spLocks noGrp="1"/>
          </p:cNvSpPr>
          <p:nvPr>
            <p:ph type="sldNum" sz="quarter" idx="11"/>
          </p:nvPr>
        </p:nvSpPr>
        <p:spPr/>
        <p:txBody>
          <a:bodyPr/>
          <a:lstStyle/>
          <a:p>
            <a:fld id="{9F5B466B-4A5F-4C43-897C-2955AA11F9C8}" type="slidenum">
              <a:rPr lang="en-US" smtClean="0"/>
              <a:pPr/>
              <a:t>17</a:t>
            </a:fld>
            <a:endParaRPr lang="en-US"/>
          </a:p>
        </p:txBody>
      </p:sp>
      <p:sp>
        <p:nvSpPr>
          <p:cNvPr id="4" name="Text Box 45"/>
          <p:cNvSpPr txBox="1">
            <a:spLocks noChangeArrowheads="1"/>
          </p:cNvSpPr>
          <p:nvPr/>
        </p:nvSpPr>
        <p:spPr bwMode="auto">
          <a:xfrm>
            <a:off x="2421256" y="941705"/>
            <a:ext cx="1271904" cy="47498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On-Demand Document Source </a:t>
            </a:r>
            <a:r>
              <a:rPr lang="en-US" sz="1000" dirty="0">
                <a:effectLst/>
                <a:latin typeface="Times New Roman" panose="02020603050405020304" pitchFamily="18" charset="0"/>
                <a:ea typeface="Times New Roman" panose="02020603050405020304" pitchFamily="18" charset="0"/>
              </a:rPr>
              <a:t>with Persistence</a:t>
            </a:r>
            <a:endParaRPr lang="en-US" sz="1100" dirty="0">
              <a:effectLst/>
              <a:latin typeface="Times New Roman" panose="02020603050405020304" pitchFamily="18" charset="0"/>
              <a:ea typeface="Times New Roman" panose="02020603050405020304" pitchFamily="18" charset="0"/>
            </a:endParaRPr>
          </a:p>
        </p:txBody>
      </p:sp>
      <p:cxnSp>
        <p:nvCxnSpPr>
          <p:cNvPr id="5" name="Line 46"/>
          <p:cNvCxnSpPr>
            <a:cxnSpLocks noChangeShapeType="1"/>
          </p:cNvCxnSpPr>
          <p:nvPr/>
        </p:nvCxnSpPr>
        <p:spPr bwMode="auto">
          <a:xfrm flipV="1">
            <a:off x="2995930" y="1416685"/>
            <a:ext cx="0" cy="510603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6" name="Text Box 48"/>
          <p:cNvSpPr txBox="1">
            <a:spLocks noChangeArrowheads="1"/>
          </p:cNvSpPr>
          <p:nvPr/>
        </p:nvSpPr>
        <p:spPr bwMode="auto">
          <a:xfrm>
            <a:off x="4075112" y="987743"/>
            <a:ext cx="944880"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Document Consumer </a:t>
            </a:r>
            <a:r>
              <a:rPr lang="en-US" sz="1200" dirty="0">
                <a:effectLst/>
                <a:latin typeface="Times New Roman" panose="02020603050405020304" pitchFamily="18" charset="0"/>
                <a:ea typeface="Times New Roman" panose="02020603050405020304" pitchFamily="18" charset="0"/>
              </a:rPr>
              <a:t>A</a:t>
            </a:r>
          </a:p>
        </p:txBody>
      </p:sp>
      <p:cxnSp>
        <p:nvCxnSpPr>
          <p:cNvPr id="7" name="Line 49"/>
          <p:cNvCxnSpPr>
            <a:cxnSpLocks noChangeShapeType="1"/>
          </p:cNvCxnSpPr>
          <p:nvPr/>
        </p:nvCxnSpPr>
        <p:spPr bwMode="auto">
          <a:xfrm flipV="1">
            <a:off x="4562475" y="1297940"/>
            <a:ext cx="1587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8" name="Rectangle 7"/>
          <p:cNvSpPr>
            <a:spLocks noChangeArrowheads="1"/>
          </p:cNvSpPr>
          <p:nvPr/>
        </p:nvSpPr>
        <p:spPr bwMode="auto">
          <a:xfrm>
            <a:off x="2877185" y="1654175"/>
            <a:ext cx="237490" cy="35623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grpSp>
        <p:nvGrpSpPr>
          <p:cNvPr id="9" name="Group 8"/>
          <p:cNvGrpSpPr>
            <a:grpSpLocks/>
          </p:cNvGrpSpPr>
          <p:nvPr/>
        </p:nvGrpSpPr>
        <p:grpSpPr bwMode="auto">
          <a:xfrm>
            <a:off x="7152005" y="2129155"/>
            <a:ext cx="304800" cy="257175"/>
            <a:chOff x="5175" y="7275"/>
            <a:chExt cx="480" cy="405"/>
          </a:xfrm>
          <a:noFill/>
        </p:grpSpPr>
        <p:cxnSp>
          <p:nvCxnSpPr>
            <p:cNvPr id="10" name="Line 130"/>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11" name="Line 131"/>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12" name="Line 132"/>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13" name="Text Box 133"/>
          <p:cNvSpPr txBox="1">
            <a:spLocks noChangeArrowheads="1"/>
          </p:cNvSpPr>
          <p:nvPr/>
        </p:nvSpPr>
        <p:spPr bwMode="auto">
          <a:xfrm>
            <a:off x="7551737" y="1535430"/>
            <a:ext cx="118745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i="1" dirty="0">
                <a:effectLst/>
                <a:latin typeface="Times New Roman" panose="02020603050405020304" pitchFamily="18" charset="0"/>
                <a:ea typeface="Times New Roman" panose="02020603050405020304" pitchFamily="18" charset="0"/>
              </a:rPr>
              <a:t>Save On-Demand Entry # 5</a:t>
            </a:r>
            <a:endParaRPr lang="en-US" sz="1200" dirty="0">
              <a:effectLst/>
              <a:latin typeface="Times New Roman" panose="02020603050405020304" pitchFamily="18" charset="0"/>
              <a:ea typeface="Times New Roman" panose="02020603050405020304" pitchFamily="18" charset="0"/>
            </a:endParaRPr>
          </a:p>
        </p:txBody>
      </p:sp>
      <p:cxnSp>
        <p:nvCxnSpPr>
          <p:cNvPr id="14" name="Line 141"/>
          <p:cNvCxnSpPr>
            <a:cxnSpLocks noChangeShapeType="1"/>
          </p:cNvCxnSpPr>
          <p:nvPr/>
        </p:nvCxnSpPr>
        <p:spPr bwMode="auto">
          <a:xfrm>
            <a:off x="3114675" y="3079115"/>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Text Box 206"/>
          <p:cNvSpPr txBox="1">
            <a:spLocks noChangeArrowheads="1"/>
          </p:cNvSpPr>
          <p:nvPr/>
        </p:nvSpPr>
        <p:spPr bwMode="auto">
          <a:xfrm>
            <a:off x="6677025" y="941705"/>
            <a:ext cx="916305"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Document </a:t>
            </a:r>
            <a:r>
              <a:rPr lang="en-US" sz="1200" dirty="0" smtClean="0">
                <a:effectLst/>
                <a:latin typeface="Times New Roman" panose="02020603050405020304" pitchFamily="18" charset="0"/>
                <a:ea typeface="Times New Roman" panose="02020603050405020304" pitchFamily="18" charset="0"/>
              </a:rPr>
              <a:t>Registry</a:t>
            </a:r>
            <a:endParaRPr lang="en-US" sz="1200" dirty="0">
              <a:effectLst/>
              <a:latin typeface="Times New Roman" panose="02020603050405020304" pitchFamily="18" charset="0"/>
              <a:ea typeface="Times New Roman" panose="02020603050405020304" pitchFamily="18" charset="0"/>
            </a:endParaRPr>
          </a:p>
        </p:txBody>
      </p:sp>
      <p:cxnSp>
        <p:nvCxnSpPr>
          <p:cNvPr id="16" name="Line 210"/>
          <p:cNvCxnSpPr>
            <a:cxnSpLocks noChangeShapeType="1"/>
          </p:cNvCxnSpPr>
          <p:nvPr/>
        </p:nvCxnSpPr>
        <p:spPr bwMode="auto">
          <a:xfrm flipV="1">
            <a:off x="7152005" y="1297940"/>
            <a:ext cx="0"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17" name="Line 211"/>
          <p:cNvCxnSpPr>
            <a:cxnSpLocks noChangeShapeType="1"/>
          </p:cNvCxnSpPr>
          <p:nvPr/>
        </p:nvCxnSpPr>
        <p:spPr bwMode="auto">
          <a:xfrm>
            <a:off x="4658360" y="2129155"/>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Line 214"/>
          <p:cNvCxnSpPr>
            <a:cxnSpLocks noChangeShapeType="1"/>
          </p:cNvCxnSpPr>
          <p:nvPr/>
        </p:nvCxnSpPr>
        <p:spPr bwMode="auto">
          <a:xfrm flipV="1">
            <a:off x="3114675" y="2366645"/>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19" name="Rectangle 18"/>
          <p:cNvSpPr>
            <a:spLocks noChangeArrowheads="1"/>
          </p:cNvSpPr>
          <p:nvPr/>
        </p:nvSpPr>
        <p:spPr bwMode="auto">
          <a:xfrm>
            <a:off x="4420870" y="2010410"/>
            <a:ext cx="237490" cy="1187450"/>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20" name="Text Box 238"/>
          <p:cNvSpPr txBox="1">
            <a:spLocks noChangeArrowheads="1"/>
          </p:cNvSpPr>
          <p:nvPr/>
        </p:nvSpPr>
        <p:spPr bwMode="auto">
          <a:xfrm>
            <a:off x="3233420" y="2485390"/>
            <a:ext cx="2018665"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Register new Stable Entry #6</a:t>
            </a:r>
          </a:p>
        </p:txBody>
      </p:sp>
      <p:grpSp>
        <p:nvGrpSpPr>
          <p:cNvPr id="21" name="Group 20"/>
          <p:cNvGrpSpPr>
            <a:grpSpLocks/>
          </p:cNvGrpSpPr>
          <p:nvPr/>
        </p:nvGrpSpPr>
        <p:grpSpPr bwMode="auto">
          <a:xfrm>
            <a:off x="7152005" y="1772920"/>
            <a:ext cx="304800" cy="118745"/>
            <a:chOff x="5175" y="7275"/>
            <a:chExt cx="480" cy="405"/>
          </a:xfrm>
          <a:noFill/>
        </p:grpSpPr>
        <p:cxnSp>
          <p:nvCxnSpPr>
            <p:cNvPr id="22" name="Line 257"/>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23" name="Line 258"/>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24" name="Line 259"/>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25" name="Text Box 262"/>
          <p:cNvSpPr txBox="1">
            <a:spLocks noChangeArrowheads="1"/>
          </p:cNvSpPr>
          <p:nvPr/>
        </p:nvSpPr>
        <p:spPr bwMode="auto">
          <a:xfrm>
            <a:off x="4777105" y="2129155"/>
            <a:ext cx="1662430"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On-Demand Entry uniqueID=5</a:t>
            </a:r>
          </a:p>
        </p:txBody>
      </p:sp>
      <p:cxnSp>
        <p:nvCxnSpPr>
          <p:cNvPr id="26" name="Line 263"/>
          <p:cNvCxnSpPr>
            <a:cxnSpLocks noChangeShapeType="1"/>
          </p:cNvCxnSpPr>
          <p:nvPr/>
        </p:nvCxnSpPr>
        <p:spPr bwMode="auto">
          <a:xfrm flipH="1" flipV="1">
            <a:off x="4658360" y="2366645"/>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Text Box 264"/>
          <p:cNvSpPr txBox="1">
            <a:spLocks noChangeArrowheads="1"/>
          </p:cNvSpPr>
          <p:nvPr/>
        </p:nvSpPr>
        <p:spPr bwMode="auto">
          <a:xfrm>
            <a:off x="4777105" y="189166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XDS Stored Query</a:t>
            </a:r>
          </a:p>
        </p:txBody>
      </p:sp>
      <p:sp>
        <p:nvSpPr>
          <p:cNvPr id="28" name="Text Box 265"/>
          <p:cNvSpPr txBox="1">
            <a:spLocks noChangeArrowheads="1"/>
          </p:cNvSpPr>
          <p:nvPr/>
        </p:nvSpPr>
        <p:spPr bwMode="auto">
          <a:xfrm>
            <a:off x="5267643" y="977899"/>
            <a:ext cx="944880" cy="320040"/>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dirty="0" smtClean="0">
                <a:effectLst/>
                <a:latin typeface="Times New Roman" panose="02020603050405020304" pitchFamily="18" charset="0"/>
                <a:ea typeface="Times New Roman" panose="02020603050405020304" pitchFamily="18" charset="0"/>
              </a:rPr>
              <a:t>Document Consumer </a:t>
            </a:r>
            <a:r>
              <a:rPr lang="en-US" sz="1200" dirty="0">
                <a:effectLst/>
                <a:latin typeface="Times New Roman" panose="02020603050405020304" pitchFamily="18" charset="0"/>
                <a:ea typeface="Times New Roman" panose="02020603050405020304" pitchFamily="18" charset="0"/>
              </a:rPr>
              <a:t>B</a:t>
            </a:r>
          </a:p>
        </p:txBody>
      </p:sp>
      <p:cxnSp>
        <p:nvCxnSpPr>
          <p:cNvPr id="29" name="Line 266"/>
          <p:cNvCxnSpPr>
            <a:cxnSpLocks noChangeShapeType="1"/>
          </p:cNvCxnSpPr>
          <p:nvPr/>
        </p:nvCxnSpPr>
        <p:spPr bwMode="auto">
          <a:xfrm flipV="1">
            <a:off x="5727065" y="1297940"/>
            <a:ext cx="15875" cy="522478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30" name="Text Box 267"/>
          <p:cNvSpPr txBox="1">
            <a:spLocks noChangeArrowheads="1"/>
          </p:cNvSpPr>
          <p:nvPr/>
        </p:nvSpPr>
        <p:spPr bwMode="auto">
          <a:xfrm>
            <a:off x="3233420" y="212915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XDS Retrieve # 5</a:t>
            </a:r>
          </a:p>
        </p:txBody>
      </p:sp>
      <p:grpSp>
        <p:nvGrpSpPr>
          <p:cNvPr id="31" name="Group 30"/>
          <p:cNvGrpSpPr>
            <a:grpSpLocks/>
          </p:cNvGrpSpPr>
          <p:nvPr/>
        </p:nvGrpSpPr>
        <p:grpSpPr bwMode="auto">
          <a:xfrm>
            <a:off x="7152005" y="2722880"/>
            <a:ext cx="304800" cy="118745"/>
            <a:chOff x="5175" y="7275"/>
            <a:chExt cx="480" cy="405"/>
          </a:xfrm>
          <a:noFill/>
        </p:grpSpPr>
        <p:cxnSp>
          <p:nvCxnSpPr>
            <p:cNvPr id="32" name="Line 269"/>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33" name="Line 270"/>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34" name="Line 271"/>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35" name="Text Box 272"/>
          <p:cNvSpPr txBox="1">
            <a:spLocks noChangeArrowheads="1"/>
          </p:cNvSpPr>
          <p:nvPr/>
        </p:nvSpPr>
        <p:spPr bwMode="auto">
          <a:xfrm>
            <a:off x="7508240" y="2590800"/>
            <a:ext cx="94996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i="1" dirty="0">
                <a:effectLst/>
                <a:latin typeface="Times New Roman" panose="02020603050405020304" pitchFamily="18" charset="0"/>
                <a:ea typeface="Times New Roman" panose="02020603050405020304" pitchFamily="18" charset="0"/>
              </a:rPr>
              <a:t>Save Stable</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i="1" dirty="0">
                <a:effectLst/>
                <a:latin typeface="Times New Roman" panose="02020603050405020304" pitchFamily="18" charset="0"/>
                <a:ea typeface="Times New Roman" panose="02020603050405020304" pitchFamily="18" charset="0"/>
              </a:rPr>
              <a:t> Entry # 6</a:t>
            </a:r>
            <a:endParaRPr lang="en-US" sz="1200" dirty="0">
              <a:effectLst/>
              <a:latin typeface="Times New Roman" panose="02020603050405020304" pitchFamily="18" charset="0"/>
              <a:ea typeface="Times New Roman" panose="02020603050405020304" pitchFamily="18" charset="0"/>
            </a:endParaRPr>
          </a:p>
        </p:txBody>
      </p:sp>
      <p:cxnSp>
        <p:nvCxnSpPr>
          <p:cNvPr id="36" name="Line 275"/>
          <p:cNvCxnSpPr>
            <a:cxnSpLocks noChangeShapeType="1"/>
          </p:cNvCxnSpPr>
          <p:nvPr/>
        </p:nvCxnSpPr>
        <p:spPr bwMode="auto">
          <a:xfrm flipV="1">
            <a:off x="3114675" y="4029075"/>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Line 276"/>
          <p:cNvCxnSpPr>
            <a:cxnSpLocks noChangeShapeType="1"/>
          </p:cNvCxnSpPr>
          <p:nvPr/>
        </p:nvCxnSpPr>
        <p:spPr bwMode="auto">
          <a:xfrm>
            <a:off x="3114675" y="3554095"/>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38" name="Text Box 277"/>
          <p:cNvSpPr txBox="1">
            <a:spLocks noChangeArrowheads="1"/>
          </p:cNvSpPr>
          <p:nvPr/>
        </p:nvSpPr>
        <p:spPr bwMode="auto">
          <a:xfrm>
            <a:off x="3233420" y="5335270"/>
            <a:ext cx="1153795" cy="219075"/>
          </a:xfrm>
          <a:prstGeom prst="rect">
            <a:avLst/>
          </a:prstGeom>
          <a:noFill/>
          <a:ln>
            <a:noFill/>
          </a:ln>
          <a:extLst/>
        </p:spPr>
        <p:txBody>
          <a:bodyPr rot="0" vert="horz" wrap="square" lIns="0" tIns="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XCA Retrieve # 5</a:t>
            </a:r>
          </a:p>
        </p:txBody>
      </p:sp>
      <p:sp>
        <p:nvSpPr>
          <p:cNvPr id="39" name="Rectangle 38"/>
          <p:cNvSpPr>
            <a:spLocks noChangeArrowheads="1"/>
          </p:cNvSpPr>
          <p:nvPr/>
        </p:nvSpPr>
        <p:spPr bwMode="auto">
          <a:xfrm>
            <a:off x="5608320" y="4029075"/>
            <a:ext cx="237490" cy="130619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cxnSp>
        <p:nvCxnSpPr>
          <p:cNvPr id="40" name="Line 278"/>
          <p:cNvCxnSpPr>
            <a:cxnSpLocks noChangeShapeType="1"/>
          </p:cNvCxnSpPr>
          <p:nvPr/>
        </p:nvCxnSpPr>
        <p:spPr bwMode="auto">
          <a:xfrm flipV="1">
            <a:off x="5845810" y="4147820"/>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Line 279"/>
          <p:cNvCxnSpPr>
            <a:cxnSpLocks noChangeShapeType="1"/>
          </p:cNvCxnSpPr>
          <p:nvPr/>
        </p:nvCxnSpPr>
        <p:spPr bwMode="auto">
          <a:xfrm>
            <a:off x="5845810" y="4385310"/>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42" name="Text Box 280"/>
          <p:cNvSpPr txBox="1">
            <a:spLocks noChangeArrowheads="1"/>
          </p:cNvSpPr>
          <p:nvPr/>
        </p:nvSpPr>
        <p:spPr bwMode="auto">
          <a:xfrm>
            <a:off x="5845810" y="391033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XDS Stored Query</a:t>
            </a:r>
          </a:p>
        </p:txBody>
      </p:sp>
      <p:sp>
        <p:nvSpPr>
          <p:cNvPr id="43" name="Text Box 281"/>
          <p:cNvSpPr txBox="1">
            <a:spLocks noChangeArrowheads="1"/>
          </p:cNvSpPr>
          <p:nvPr/>
        </p:nvSpPr>
        <p:spPr bwMode="auto">
          <a:xfrm>
            <a:off x="6083300" y="4147820"/>
            <a:ext cx="949960"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600"/>
              </a:spcAft>
            </a:pPr>
            <a:r>
              <a:rPr lang="en-US" sz="1000">
                <a:effectLst/>
                <a:latin typeface="Times New Roman" panose="02020603050405020304" pitchFamily="18" charset="0"/>
                <a:ea typeface="Times New Roman" panose="02020603050405020304" pitchFamily="18" charset="0"/>
              </a:rPr>
              <a:t>uniqueID=5 &amp; 6</a:t>
            </a:r>
          </a:p>
        </p:txBody>
      </p:sp>
      <p:sp>
        <p:nvSpPr>
          <p:cNvPr id="44" name="Text Box 282"/>
          <p:cNvSpPr txBox="1">
            <a:spLocks noChangeArrowheads="1"/>
          </p:cNvSpPr>
          <p:nvPr/>
        </p:nvSpPr>
        <p:spPr bwMode="auto">
          <a:xfrm>
            <a:off x="7389495" y="4029075"/>
            <a:ext cx="1551940" cy="59372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i="1" dirty="0" smtClean="0">
                <a:effectLst/>
                <a:latin typeface="Times New Roman" panose="02020603050405020304" pitchFamily="18" charset="0"/>
                <a:ea typeface="Times New Roman" panose="02020603050405020304" pitchFamily="18" charset="0"/>
              </a:rPr>
              <a:t>Return all </a:t>
            </a:r>
            <a:r>
              <a:rPr lang="en-US" sz="1200" i="1" dirty="0">
                <a:effectLst/>
                <a:latin typeface="Times New Roman" panose="02020603050405020304" pitchFamily="18" charset="0"/>
                <a:ea typeface="Times New Roman" panose="02020603050405020304" pitchFamily="18" charset="0"/>
              </a:rPr>
              <a:t>matching,  On-Demand  Entry # </a:t>
            </a:r>
            <a:r>
              <a:rPr lang="en-US" sz="1200" i="1" dirty="0" smtClean="0">
                <a:effectLst/>
                <a:latin typeface="Times New Roman" panose="02020603050405020304" pitchFamily="18" charset="0"/>
                <a:ea typeface="Times New Roman" panose="02020603050405020304" pitchFamily="18" charset="0"/>
              </a:rPr>
              <a:t>5 and </a:t>
            </a:r>
            <a:r>
              <a:rPr lang="en-US" sz="1200" i="1" dirty="0">
                <a:effectLst/>
                <a:latin typeface="Times New Roman" panose="02020603050405020304" pitchFamily="18" charset="0"/>
                <a:ea typeface="Times New Roman" panose="02020603050405020304" pitchFamily="18" charset="0"/>
              </a:rPr>
              <a:t>Stable # 6</a:t>
            </a:r>
            <a:endParaRPr lang="en-US" sz="1200" dirty="0">
              <a:effectLst/>
              <a:latin typeface="Times New Roman" panose="02020603050405020304" pitchFamily="18" charset="0"/>
              <a:ea typeface="Times New Roman" panose="02020603050405020304" pitchFamily="18" charset="0"/>
            </a:endParaRPr>
          </a:p>
        </p:txBody>
      </p:sp>
      <p:cxnSp>
        <p:nvCxnSpPr>
          <p:cNvPr id="45" name="Line 283"/>
          <p:cNvCxnSpPr>
            <a:cxnSpLocks noChangeShapeType="1"/>
          </p:cNvCxnSpPr>
          <p:nvPr/>
        </p:nvCxnSpPr>
        <p:spPr bwMode="auto">
          <a:xfrm flipV="1">
            <a:off x="3114675" y="509778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6" name="Text Box 284"/>
          <p:cNvSpPr txBox="1">
            <a:spLocks noChangeArrowheads="1"/>
          </p:cNvSpPr>
          <p:nvPr/>
        </p:nvSpPr>
        <p:spPr bwMode="auto">
          <a:xfrm>
            <a:off x="3233420" y="426656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XDS Retrieve # 5</a:t>
            </a:r>
          </a:p>
        </p:txBody>
      </p:sp>
      <p:grpSp>
        <p:nvGrpSpPr>
          <p:cNvPr id="47" name="Group 46"/>
          <p:cNvGrpSpPr>
            <a:grpSpLocks/>
          </p:cNvGrpSpPr>
          <p:nvPr/>
        </p:nvGrpSpPr>
        <p:grpSpPr bwMode="auto">
          <a:xfrm>
            <a:off x="7152005" y="4147820"/>
            <a:ext cx="304800" cy="257175"/>
            <a:chOff x="5175" y="7275"/>
            <a:chExt cx="480" cy="405"/>
          </a:xfrm>
          <a:noFill/>
        </p:grpSpPr>
        <p:cxnSp>
          <p:nvCxnSpPr>
            <p:cNvPr id="48" name="Line 286"/>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49" name="Line 287"/>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50" name="Line 288"/>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cxnSp>
        <p:nvCxnSpPr>
          <p:cNvPr id="51" name="Line 294"/>
          <p:cNvCxnSpPr>
            <a:cxnSpLocks noChangeShapeType="1"/>
          </p:cNvCxnSpPr>
          <p:nvPr/>
        </p:nvCxnSpPr>
        <p:spPr bwMode="auto">
          <a:xfrm>
            <a:off x="3114675" y="4504055"/>
            <a:ext cx="249364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2" name="Text Box 295"/>
          <p:cNvSpPr txBox="1">
            <a:spLocks noChangeArrowheads="1"/>
          </p:cNvSpPr>
          <p:nvPr/>
        </p:nvSpPr>
        <p:spPr bwMode="auto">
          <a:xfrm>
            <a:off x="3233420" y="284162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6</a:t>
            </a:r>
          </a:p>
        </p:txBody>
      </p:sp>
      <p:sp>
        <p:nvSpPr>
          <p:cNvPr id="53" name="Text Box 297"/>
          <p:cNvSpPr txBox="1">
            <a:spLocks noChangeArrowheads="1"/>
          </p:cNvSpPr>
          <p:nvPr/>
        </p:nvSpPr>
        <p:spPr bwMode="auto">
          <a:xfrm>
            <a:off x="3233420" y="379158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6</a:t>
            </a:r>
          </a:p>
        </p:txBody>
      </p:sp>
      <p:sp>
        <p:nvSpPr>
          <p:cNvPr id="54" name="Text Box 298"/>
          <p:cNvSpPr txBox="1">
            <a:spLocks noChangeArrowheads="1"/>
          </p:cNvSpPr>
          <p:nvPr/>
        </p:nvSpPr>
        <p:spPr bwMode="auto">
          <a:xfrm>
            <a:off x="7389495" y="4741545"/>
            <a:ext cx="1068705"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i="1" dirty="0">
                <a:effectLst/>
                <a:latin typeface="Times New Roman" panose="02020603050405020304" pitchFamily="18" charset="0"/>
                <a:ea typeface="Times New Roman" panose="02020603050405020304" pitchFamily="18" charset="0"/>
              </a:rPr>
              <a:t>Save Stable </a:t>
            </a:r>
            <a:endParaRPr lang="en-US" sz="12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200" i="1" dirty="0">
                <a:effectLst/>
                <a:latin typeface="Times New Roman" panose="02020603050405020304" pitchFamily="18" charset="0"/>
                <a:ea typeface="Times New Roman" panose="02020603050405020304" pitchFamily="18" charset="0"/>
              </a:rPr>
              <a:t>Entry # 7</a:t>
            </a:r>
            <a:endParaRPr lang="en-US" sz="1200" dirty="0">
              <a:effectLst/>
              <a:latin typeface="Times New Roman" panose="02020603050405020304" pitchFamily="18" charset="0"/>
              <a:ea typeface="Times New Roman" panose="02020603050405020304" pitchFamily="18" charset="0"/>
            </a:endParaRPr>
          </a:p>
        </p:txBody>
      </p:sp>
      <p:sp>
        <p:nvSpPr>
          <p:cNvPr id="55" name="Text Box 299"/>
          <p:cNvSpPr txBox="1">
            <a:spLocks noChangeArrowheads="1"/>
          </p:cNvSpPr>
          <p:nvPr/>
        </p:nvSpPr>
        <p:spPr bwMode="auto">
          <a:xfrm>
            <a:off x="3233420" y="486029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7</a:t>
            </a:r>
          </a:p>
        </p:txBody>
      </p:sp>
      <p:cxnSp>
        <p:nvCxnSpPr>
          <p:cNvPr id="56" name="Line 300"/>
          <p:cNvCxnSpPr>
            <a:cxnSpLocks noChangeShapeType="1"/>
          </p:cNvCxnSpPr>
          <p:nvPr/>
        </p:nvCxnSpPr>
        <p:spPr bwMode="auto">
          <a:xfrm flipV="1">
            <a:off x="3114675" y="5810250"/>
            <a:ext cx="130619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7" name="Line 301"/>
          <p:cNvCxnSpPr>
            <a:cxnSpLocks noChangeShapeType="1"/>
          </p:cNvCxnSpPr>
          <p:nvPr/>
        </p:nvCxnSpPr>
        <p:spPr bwMode="auto">
          <a:xfrm>
            <a:off x="3114675" y="5454015"/>
            <a:ext cx="130619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58" name="Text Box 302"/>
          <p:cNvSpPr txBox="1">
            <a:spLocks noChangeArrowheads="1"/>
          </p:cNvSpPr>
          <p:nvPr/>
        </p:nvSpPr>
        <p:spPr bwMode="auto">
          <a:xfrm>
            <a:off x="3233420" y="5572760"/>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Returns # 7</a:t>
            </a:r>
          </a:p>
        </p:txBody>
      </p:sp>
      <p:cxnSp>
        <p:nvCxnSpPr>
          <p:cNvPr id="59" name="Line 308"/>
          <p:cNvCxnSpPr>
            <a:cxnSpLocks noChangeShapeType="1"/>
          </p:cNvCxnSpPr>
          <p:nvPr/>
        </p:nvCxnSpPr>
        <p:spPr bwMode="auto">
          <a:xfrm flipV="1">
            <a:off x="4658360" y="6047740"/>
            <a:ext cx="249364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0" name="Line 309"/>
          <p:cNvCxnSpPr>
            <a:cxnSpLocks noChangeShapeType="1"/>
          </p:cNvCxnSpPr>
          <p:nvPr/>
        </p:nvCxnSpPr>
        <p:spPr bwMode="auto">
          <a:xfrm>
            <a:off x="4658360" y="6166485"/>
            <a:ext cx="2493645"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sp>
        <p:nvSpPr>
          <p:cNvPr id="61" name="Text Box 310"/>
          <p:cNvSpPr txBox="1">
            <a:spLocks noChangeArrowheads="1"/>
          </p:cNvSpPr>
          <p:nvPr/>
        </p:nvSpPr>
        <p:spPr bwMode="auto">
          <a:xfrm>
            <a:off x="4777105" y="5810250"/>
            <a:ext cx="201866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XDS Stored Query for id=7</a:t>
            </a:r>
          </a:p>
        </p:txBody>
      </p:sp>
      <p:sp>
        <p:nvSpPr>
          <p:cNvPr id="62" name="Text Box 311"/>
          <p:cNvSpPr txBox="1">
            <a:spLocks noChangeArrowheads="1"/>
          </p:cNvSpPr>
          <p:nvPr/>
        </p:nvSpPr>
        <p:spPr bwMode="auto">
          <a:xfrm>
            <a:off x="7508240" y="5928995"/>
            <a:ext cx="94996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i="1" dirty="0">
                <a:effectLst/>
                <a:latin typeface="Times New Roman" panose="02020603050405020304" pitchFamily="18" charset="0"/>
                <a:ea typeface="Times New Roman" panose="02020603050405020304" pitchFamily="18" charset="0"/>
              </a:rPr>
              <a:t>Return Stable # 7</a:t>
            </a:r>
            <a:endParaRPr lang="en-US" sz="1200" dirty="0">
              <a:effectLst/>
              <a:latin typeface="Times New Roman" panose="02020603050405020304" pitchFamily="18" charset="0"/>
              <a:ea typeface="Times New Roman" panose="02020603050405020304" pitchFamily="18" charset="0"/>
            </a:endParaRPr>
          </a:p>
        </p:txBody>
      </p:sp>
      <p:grpSp>
        <p:nvGrpSpPr>
          <p:cNvPr id="63" name="Group 62"/>
          <p:cNvGrpSpPr>
            <a:grpSpLocks/>
          </p:cNvGrpSpPr>
          <p:nvPr/>
        </p:nvGrpSpPr>
        <p:grpSpPr bwMode="auto">
          <a:xfrm>
            <a:off x="7152005" y="6047740"/>
            <a:ext cx="304800" cy="118745"/>
            <a:chOff x="5175" y="7275"/>
            <a:chExt cx="480" cy="405"/>
          </a:xfrm>
          <a:noFill/>
        </p:grpSpPr>
        <p:cxnSp>
          <p:nvCxnSpPr>
            <p:cNvPr id="64" name="Line 313"/>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65" name="Line 314"/>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66" name="Line 315"/>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67" name="Text Box 317"/>
          <p:cNvSpPr txBox="1">
            <a:spLocks noChangeArrowheads="1"/>
          </p:cNvSpPr>
          <p:nvPr/>
        </p:nvSpPr>
        <p:spPr bwMode="auto">
          <a:xfrm>
            <a:off x="3233420" y="3316605"/>
            <a:ext cx="1153795" cy="219075"/>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XDS Retrieve # 5</a:t>
            </a:r>
          </a:p>
        </p:txBody>
      </p:sp>
      <p:cxnSp>
        <p:nvCxnSpPr>
          <p:cNvPr id="68" name="Line 209"/>
          <p:cNvCxnSpPr>
            <a:cxnSpLocks noChangeShapeType="1"/>
          </p:cNvCxnSpPr>
          <p:nvPr/>
        </p:nvCxnSpPr>
        <p:spPr bwMode="auto">
          <a:xfrm flipV="1">
            <a:off x="3114675" y="1772920"/>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Line 320"/>
          <p:cNvCxnSpPr>
            <a:cxnSpLocks noChangeShapeType="1"/>
          </p:cNvCxnSpPr>
          <p:nvPr/>
        </p:nvCxnSpPr>
        <p:spPr bwMode="auto">
          <a:xfrm flipV="1">
            <a:off x="3114675" y="2722880"/>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0" name="Text Box 322"/>
          <p:cNvSpPr txBox="1">
            <a:spLocks noChangeArrowheads="1"/>
          </p:cNvSpPr>
          <p:nvPr/>
        </p:nvSpPr>
        <p:spPr bwMode="auto">
          <a:xfrm>
            <a:off x="7508239" y="2010410"/>
            <a:ext cx="1204595"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200" i="1" dirty="0">
                <a:effectLst/>
                <a:latin typeface="Times New Roman" panose="02020603050405020304" pitchFamily="18" charset="0"/>
                <a:ea typeface="Times New Roman" panose="02020603050405020304" pitchFamily="18" charset="0"/>
              </a:rPr>
              <a:t>Return all matching, only #5</a:t>
            </a:r>
            <a:endParaRPr lang="en-US" sz="1200" dirty="0">
              <a:effectLst/>
              <a:latin typeface="Times New Roman" panose="02020603050405020304" pitchFamily="18" charset="0"/>
              <a:ea typeface="Times New Roman" panose="02020603050405020304" pitchFamily="18" charset="0"/>
            </a:endParaRPr>
          </a:p>
        </p:txBody>
      </p:sp>
      <p:sp>
        <p:nvSpPr>
          <p:cNvPr id="71" name="Rectangle 70"/>
          <p:cNvSpPr>
            <a:spLocks noChangeArrowheads="1"/>
          </p:cNvSpPr>
          <p:nvPr/>
        </p:nvSpPr>
        <p:spPr bwMode="auto">
          <a:xfrm>
            <a:off x="2877185" y="2247900"/>
            <a:ext cx="237490" cy="949960"/>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2" name="Rectangle 71"/>
          <p:cNvSpPr>
            <a:spLocks noChangeArrowheads="1"/>
          </p:cNvSpPr>
          <p:nvPr/>
        </p:nvSpPr>
        <p:spPr bwMode="auto">
          <a:xfrm>
            <a:off x="4420870" y="3316605"/>
            <a:ext cx="237490" cy="949960"/>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3" name="Rectangle 72"/>
          <p:cNvSpPr>
            <a:spLocks noChangeArrowheads="1"/>
          </p:cNvSpPr>
          <p:nvPr/>
        </p:nvSpPr>
        <p:spPr bwMode="auto">
          <a:xfrm>
            <a:off x="2877185" y="3435350"/>
            <a:ext cx="237490" cy="712470"/>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4" name="Rectangle 73"/>
          <p:cNvSpPr>
            <a:spLocks noChangeArrowheads="1"/>
          </p:cNvSpPr>
          <p:nvPr/>
        </p:nvSpPr>
        <p:spPr bwMode="auto">
          <a:xfrm>
            <a:off x="2877185" y="4266565"/>
            <a:ext cx="237490" cy="949960"/>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5" name="Text Box 318"/>
          <p:cNvSpPr txBox="1">
            <a:spLocks noChangeArrowheads="1"/>
          </p:cNvSpPr>
          <p:nvPr/>
        </p:nvSpPr>
        <p:spPr bwMode="auto">
          <a:xfrm>
            <a:off x="2283460" y="4504055"/>
            <a:ext cx="71247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b="1">
                <a:effectLst/>
                <a:latin typeface="Times New Roman" panose="02020603050405020304" pitchFamily="18" charset="0"/>
                <a:ea typeface="Times New Roman" panose="02020603050405020304" pitchFamily="18" charset="0"/>
              </a:rPr>
              <a:t>New data available</a:t>
            </a:r>
            <a:endParaRPr lang="en-US" sz="10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 </a:t>
            </a:r>
          </a:p>
        </p:txBody>
      </p:sp>
      <p:cxnSp>
        <p:nvCxnSpPr>
          <p:cNvPr id="76" name="Line 327"/>
          <p:cNvCxnSpPr>
            <a:cxnSpLocks noChangeShapeType="1"/>
          </p:cNvCxnSpPr>
          <p:nvPr/>
        </p:nvCxnSpPr>
        <p:spPr bwMode="auto">
          <a:xfrm flipV="1">
            <a:off x="3114675" y="4860290"/>
            <a:ext cx="40373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7" name="Text Box 328"/>
          <p:cNvSpPr txBox="1">
            <a:spLocks noChangeArrowheads="1"/>
          </p:cNvSpPr>
          <p:nvPr/>
        </p:nvSpPr>
        <p:spPr bwMode="auto">
          <a:xfrm>
            <a:off x="3708400" y="4622800"/>
            <a:ext cx="2018665"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Register new Stable Entry #7</a:t>
            </a:r>
          </a:p>
        </p:txBody>
      </p:sp>
      <p:sp>
        <p:nvSpPr>
          <p:cNvPr id="78" name="Rectangle 77"/>
          <p:cNvSpPr>
            <a:spLocks noChangeArrowheads="1"/>
          </p:cNvSpPr>
          <p:nvPr/>
        </p:nvSpPr>
        <p:spPr bwMode="auto">
          <a:xfrm>
            <a:off x="4420870" y="5216525"/>
            <a:ext cx="237490" cy="106870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79" name="Rectangle 78"/>
          <p:cNvSpPr>
            <a:spLocks noChangeArrowheads="1"/>
          </p:cNvSpPr>
          <p:nvPr/>
        </p:nvSpPr>
        <p:spPr bwMode="auto">
          <a:xfrm>
            <a:off x="2877185" y="5335270"/>
            <a:ext cx="237490" cy="593725"/>
          </a:xfrm>
          <a:prstGeom prst="rect">
            <a:avLst/>
          </a:prstGeom>
          <a:noFill/>
          <a:ln w="9525">
            <a:solidFill>
              <a:srgbClr val="000000"/>
            </a:solidFill>
            <a:miter lim="800000"/>
            <a:headEnd/>
            <a:tailEnd/>
          </a:ln>
        </p:spPr>
        <p:txBody>
          <a:bodyPr rot="0" vert="horz" wrap="square" lIns="91440" tIns="45720" rIns="91440" bIns="45720" anchor="t" anchorCtr="0" upright="1">
            <a:noAutofit/>
          </a:bodyPr>
          <a:lstStyle/>
          <a:p>
            <a:endParaRPr lang="en-US"/>
          </a:p>
        </p:txBody>
      </p:sp>
      <p:sp>
        <p:nvSpPr>
          <p:cNvPr id="80" name="Text Box 331"/>
          <p:cNvSpPr txBox="1">
            <a:spLocks noChangeArrowheads="1"/>
          </p:cNvSpPr>
          <p:nvPr/>
        </p:nvSpPr>
        <p:spPr bwMode="auto">
          <a:xfrm>
            <a:off x="3233420" y="1535430"/>
            <a:ext cx="2018665" cy="237490"/>
          </a:xfrm>
          <a:prstGeom prst="rect">
            <a:avLst/>
          </a:prstGeom>
          <a:noFill/>
          <a:ln>
            <a:noFill/>
          </a:ln>
          <a:extLst/>
        </p:spPr>
        <p:txBody>
          <a:bodyPr rot="0" vert="horz" wrap="square" lIns="0" tIns="45720" rIns="0" bIns="0" anchor="t" anchorCtr="0" upright="1">
            <a:noAutofit/>
          </a:bodyPr>
          <a:lstStyle/>
          <a:p>
            <a:pPr marL="0" marR="0">
              <a:spcBef>
                <a:spcPts val="0"/>
              </a:spcBef>
              <a:spcAft>
                <a:spcPts val="0"/>
              </a:spcAft>
            </a:pPr>
            <a:r>
              <a:rPr lang="en-US" sz="1000">
                <a:effectLst/>
                <a:latin typeface="Times New Roman" panose="02020603050405020304" pitchFamily="18" charset="0"/>
                <a:ea typeface="Times New Roman" panose="02020603050405020304" pitchFamily="18" charset="0"/>
              </a:rPr>
              <a:t>Register new On-Demand Entry #5</a:t>
            </a:r>
          </a:p>
        </p:txBody>
      </p:sp>
      <p:grpSp>
        <p:nvGrpSpPr>
          <p:cNvPr id="81" name="Group 80"/>
          <p:cNvGrpSpPr>
            <a:grpSpLocks/>
          </p:cNvGrpSpPr>
          <p:nvPr/>
        </p:nvGrpSpPr>
        <p:grpSpPr bwMode="auto">
          <a:xfrm>
            <a:off x="7152005" y="4860290"/>
            <a:ext cx="304800" cy="118745"/>
            <a:chOff x="5175" y="7275"/>
            <a:chExt cx="480" cy="405"/>
          </a:xfrm>
          <a:noFill/>
        </p:grpSpPr>
        <p:cxnSp>
          <p:nvCxnSpPr>
            <p:cNvPr id="82" name="Line 290"/>
            <p:cNvCxnSpPr>
              <a:cxnSpLocks noChangeShapeType="1"/>
            </p:cNvCxnSpPr>
            <p:nvPr/>
          </p:nvCxnSpPr>
          <p:spPr bwMode="auto">
            <a:xfrm>
              <a:off x="5175" y="7680"/>
              <a:ext cx="480" cy="0"/>
            </a:xfrm>
            <a:prstGeom prst="line">
              <a:avLst/>
            </a:prstGeom>
            <a:grpFill/>
            <a:ln w="9525">
              <a:solidFill>
                <a:srgbClr val="000000"/>
              </a:solidFill>
              <a:round/>
              <a:headEnd type="triangle" w="med" len="med"/>
              <a:tailEnd/>
            </a:ln>
            <a:extLst/>
          </p:spPr>
        </p:cxnSp>
        <p:cxnSp>
          <p:nvCxnSpPr>
            <p:cNvPr id="83" name="Line 291"/>
            <p:cNvCxnSpPr>
              <a:cxnSpLocks noChangeShapeType="1"/>
            </p:cNvCxnSpPr>
            <p:nvPr/>
          </p:nvCxnSpPr>
          <p:spPr bwMode="auto">
            <a:xfrm flipH="1">
              <a:off x="5655" y="7290"/>
              <a:ext cx="0" cy="375"/>
            </a:xfrm>
            <a:prstGeom prst="line">
              <a:avLst/>
            </a:prstGeom>
            <a:grpFill/>
            <a:ln w="9525">
              <a:solidFill>
                <a:srgbClr val="000000"/>
              </a:solidFill>
              <a:round/>
              <a:headEnd/>
              <a:tailEnd/>
            </a:ln>
            <a:extLst/>
          </p:spPr>
        </p:cxnSp>
        <p:cxnSp>
          <p:nvCxnSpPr>
            <p:cNvPr id="84" name="Line 292"/>
            <p:cNvCxnSpPr>
              <a:cxnSpLocks noChangeShapeType="1"/>
            </p:cNvCxnSpPr>
            <p:nvPr/>
          </p:nvCxnSpPr>
          <p:spPr bwMode="auto">
            <a:xfrm>
              <a:off x="5205" y="7275"/>
              <a:ext cx="450" cy="0"/>
            </a:xfrm>
            <a:prstGeom prst="line">
              <a:avLst/>
            </a:prstGeom>
            <a:grpFill/>
            <a:ln w="9525">
              <a:solidFill>
                <a:srgbClr val="000000"/>
              </a:solidFill>
              <a:round/>
              <a:headEnd/>
              <a:tailEnd/>
            </a:ln>
            <a:extLst/>
          </p:spPr>
        </p:cxnSp>
      </p:grpSp>
      <p:sp>
        <p:nvSpPr>
          <p:cNvPr id="85" name="Text Box 332"/>
          <p:cNvSpPr txBox="1">
            <a:spLocks noChangeArrowheads="1"/>
          </p:cNvSpPr>
          <p:nvPr/>
        </p:nvSpPr>
        <p:spPr bwMode="auto">
          <a:xfrm>
            <a:off x="2283460" y="5454015"/>
            <a:ext cx="71247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b="1">
                <a:effectLst/>
                <a:latin typeface="Times New Roman" panose="02020603050405020304" pitchFamily="18" charset="0"/>
                <a:ea typeface="Times New Roman" panose="02020603050405020304" pitchFamily="18" charset="0"/>
              </a:rPr>
              <a:t>No new data available</a:t>
            </a:r>
            <a:endParaRPr lang="en-US" sz="1000">
              <a:effectLst/>
              <a:latin typeface="Times New Roman" panose="02020603050405020304" pitchFamily="18" charset="0"/>
              <a:ea typeface="Times New Roman" panose="02020603050405020304" pitchFamily="18" charset="0"/>
            </a:endParaRPr>
          </a:p>
        </p:txBody>
      </p:sp>
      <p:sp>
        <p:nvSpPr>
          <p:cNvPr id="86" name="Text Box 334"/>
          <p:cNvSpPr txBox="1">
            <a:spLocks noChangeArrowheads="1"/>
          </p:cNvSpPr>
          <p:nvPr/>
        </p:nvSpPr>
        <p:spPr bwMode="auto">
          <a:xfrm>
            <a:off x="2283460" y="3554095"/>
            <a:ext cx="712470" cy="356235"/>
          </a:xfrm>
          <a:prstGeom prst="rect">
            <a:avLst/>
          </a:prstGeom>
          <a:noFill/>
          <a:ln>
            <a:noFill/>
          </a:ln>
          <a:extLst/>
        </p:spPr>
        <p:txBody>
          <a:bodyPr rot="0" vert="horz" wrap="square" lIns="0" tIns="0" rIns="0" bIns="0" anchor="t" anchorCtr="0" upright="1">
            <a:noAutofit/>
          </a:bodyPr>
          <a:lstStyle/>
          <a:p>
            <a:pPr marL="0" marR="0" algn="ctr">
              <a:spcBef>
                <a:spcPts val="0"/>
              </a:spcBef>
              <a:spcAft>
                <a:spcPts val="0"/>
              </a:spcAft>
            </a:pPr>
            <a:r>
              <a:rPr lang="en-US" sz="1000" b="1">
                <a:effectLst/>
                <a:latin typeface="Times New Roman" panose="02020603050405020304" pitchFamily="18" charset="0"/>
                <a:ea typeface="Times New Roman" panose="02020603050405020304" pitchFamily="18" charset="0"/>
              </a:rPr>
              <a:t>No new data available</a:t>
            </a:r>
            <a:endParaRPr lang="en-US" sz="1000">
              <a:effectLst/>
              <a:latin typeface="Times New Roman" panose="02020603050405020304" pitchFamily="18" charset="0"/>
              <a:ea typeface="Times New Roman" panose="02020603050405020304" pitchFamily="18" charset="0"/>
            </a:endParaRPr>
          </a:p>
        </p:txBody>
      </p:sp>
      <p:sp>
        <p:nvSpPr>
          <p:cNvPr id="87" name="Rectangle 84"/>
          <p:cNvSpPr>
            <a:spLocks noChangeArrowheads="1"/>
          </p:cNvSpPr>
          <p:nvPr/>
        </p:nvSpPr>
        <p:spPr bwMode="auto">
          <a:xfrm>
            <a:off x="-2476500" y="-3169920"/>
            <a:ext cx="9144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p>
        </p:txBody>
      </p:sp>
      <p:sp>
        <p:nvSpPr>
          <p:cNvPr id="89" name="Rectangular Callout 88"/>
          <p:cNvSpPr/>
          <p:nvPr/>
        </p:nvSpPr>
        <p:spPr bwMode="auto">
          <a:xfrm>
            <a:off x="80646" y="1654175"/>
            <a:ext cx="2281554" cy="474979"/>
          </a:xfrm>
          <a:prstGeom prst="wedgeRectCallout">
            <a:avLst>
              <a:gd name="adj1" fmla="val 70941"/>
              <a:gd name="adj2" fmla="val -26182"/>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Source adds on-demand document for patient</a:t>
            </a:r>
          </a:p>
        </p:txBody>
      </p:sp>
      <p:sp>
        <p:nvSpPr>
          <p:cNvPr id="90" name="Rectangular Callout 89"/>
          <p:cNvSpPr/>
          <p:nvPr/>
        </p:nvSpPr>
        <p:spPr bwMode="auto">
          <a:xfrm>
            <a:off x="74294" y="2445385"/>
            <a:ext cx="2287905" cy="514985"/>
          </a:xfrm>
          <a:prstGeom prst="wedgeRectCallout">
            <a:avLst>
              <a:gd name="adj1" fmla="val 70941"/>
              <a:gd name="adj2" fmla="val -26182"/>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Creat</a:t>
            </a:r>
            <a:r>
              <a:rPr lang="en-US" sz="1200" dirty="0" smtClean="0">
                <a:effectLst/>
              </a:rPr>
              <a:t>e dynamic document and persist as stable</a:t>
            </a:r>
            <a:endParaRPr kumimoji="0" lang="en-US" sz="1200" b="0" i="0" u="none" strike="noStrike" cap="none" normalizeH="0" baseline="0" dirty="0" smtClean="0">
              <a:ln>
                <a:noFill/>
              </a:ln>
              <a:solidFill>
                <a:schemeClr val="tx1"/>
              </a:solidFill>
              <a:effectLst/>
            </a:endParaRPr>
          </a:p>
        </p:txBody>
      </p:sp>
      <p:sp>
        <p:nvSpPr>
          <p:cNvPr id="91" name="Rectangular Callout 90"/>
          <p:cNvSpPr/>
          <p:nvPr/>
        </p:nvSpPr>
        <p:spPr bwMode="auto">
          <a:xfrm>
            <a:off x="74294" y="4498340"/>
            <a:ext cx="2231707" cy="552133"/>
          </a:xfrm>
          <a:prstGeom prst="wedgeRectCallout">
            <a:avLst>
              <a:gd name="adj1" fmla="val 75380"/>
              <a:gd name="adj2" fmla="val 24583"/>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pPr>
            <a:r>
              <a:rPr kumimoji="0" lang="en-US" sz="1200" b="0" i="0" u="none" strike="noStrike" cap="none" normalizeH="0" baseline="0" dirty="0" smtClean="0">
                <a:ln>
                  <a:noFill/>
                </a:ln>
                <a:solidFill>
                  <a:schemeClr val="tx1"/>
                </a:solidFill>
                <a:effectLst/>
              </a:rPr>
              <a:t>Creat</a:t>
            </a:r>
            <a:r>
              <a:rPr lang="en-US" sz="1200" dirty="0" smtClean="0">
                <a:effectLst/>
              </a:rPr>
              <a:t>e new, updated dynamic document and persist as stable</a:t>
            </a:r>
            <a:endParaRPr kumimoji="0" lang="en-US" sz="1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954579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Compatibility</a:t>
            </a:r>
            <a:endParaRPr lang="en-US"/>
          </a:p>
        </p:txBody>
      </p:sp>
      <p:sp>
        <p:nvSpPr>
          <p:cNvPr id="4" name="Content Placeholder 3"/>
          <p:cNvSpPr>
            <a:spLocks noGrp="1"/>
          </p:cNvSpPr>
          <p:nvPr>
            <p:ph idx="1"/>
          </p:nvPr>
        </p:nvSpPr>
        <p:spPr>
          <a:xfrm>
            <a:off x="228600" y="1066800"/>
            <a:ext cx="8693150" cy="5486400"/>
          </a:xfrm>
        </p:spPr>
        <p:txBody>
          <a:bodyPr/>
          <a:lstStyle/>
          <a:p>
            <a:r>
              <a:rPr lang="en-US" sz="2000" dirty="0" smtClean="0"/>
              <a:t>On-Demand is an option in XDS and XCA and is designed so that Actors not implementing the option are not effected.</a:t>
            </a:r>
          </a:p>
          <a:p>
            <a:r>
              <a:rPr lang="en-US" sz="2000" dirty="0" smtClean="0"/>
              <a:t>Query Transaction</a:t>
            </a:r>
          </a:p>
          <a:p>
            <a:pPr lvl="1"/>
            <a:r>
              <a:rPr lang="en-US" sz="1800" dirty="0" smtClean="0"/>
              <a:t>The new parameter is ignored by a Document Registry/Responding Gateway not supporting the option.</a:t>
            </a:r>
          </a:p>
          <a:p>
            <a:pPr lvl="1"/>
            <a:r>
              <a:rPr lang="en-US" sz="1800" dirty="0" smtClean="0"/>
              <a:t>A Document Consumer not supporting the new option will never specify the new parameter and thus will never receive the new DocumentEntry type</a:t>
            </a:r>
          </a:p>
          <a:p>
            <a:r>
              <a:rPr lang="en-US" sz="2200" dirty="0" smtClean="0"/>
              <a:t>Retrieve Transaction</a:t>
            </a:r>
          </a:p>
          <a:p>
            <a:pPr lvl="1"/>
            <a:r>
              <a:rPr lang="en-US" sz="1800" dirty="0" smtClean="0"/>
              <a:t>A Document Consumer/Initiating Gateway not supporting the new option will never receive an On-Demand DocumentEntry and therefor will never initiate a retrieve request for an on-demand DocumentEntry.</a:t>
            </a:r>
          </a:p>
          <a:p>
            <a:pPr lvl="1"/>
            <a:endParaRPr lang="en-US" sz="1800" dirty="0" smtClean="0"/>
          </a:p>
          <a:p>
            <a:pPr lvl="1"/>
            <a:endParaRPr lang="en-US" sz="1800" dirty="0"/>
          </a:p>
        </p:txBody>
      </p:sp>
      <p:sp>
        <p:nvSpPr>
          <p:cNvPr id="3" name="Slide Number Placeholder 2"/>
          <p:cNvSpPr>
            <a:spLocks noGrp="1"/>
          </p:cNvSpPr>
          <p:nvPr>
            <p:ph type="sldNum" sz="quarter" idx="11"/>
          </p:nvPr>
        </p:nvSpPr>
        <p:spPr/>
        <p:txBody>
          <a:bodyPr/>
          <a:lstStyle/>
          <a:p>
            <a:fld id="{9F5B466B-4A5F-4C43-897C-2955AA11F9C8}" type="slidenum">
              <a:rPr lang="en-US" smtClean="0"/>
              <a:pPr/>
              <a:t>18</a:t>
            </a:fld>
            <a:endParaRPr lang="en-US"/>
          </a:p>
        </p:txBody>
      </p:sp>
    </p:spTree>
    <p:extLst>
      <p:ext uri="{BB962C8B-B14F-4D97-AF65-F5344CB8AC3E}">
        <p14:creationId xmlns:p14="http://schemas.microsoft.com/office/powerpoint/2010/main" val="3951063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p:cNvSpPr>
            <a:spLocks noGrp="1"/>
          </p:cNvSpPr>
          <p:nvPr>
            <p:ph type="sldNum" sz="quarter" idx="11"/>
          </p:nvPr>
        </p:nvSpPr>
        <p:spPr>
          <a:noFill/>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fld id="{7CF856C7-4F47-47E5-87A8-D171E379A2A8}" type="slidenum">
              <a:rPr lang="en-US" sz="1600">
                <a:latin typeface="Times New Roman" panose="02020603050405020304" pitchFamily="18" charset="0"/>
              </a:rPr>
              <a:pPr eaLnBrk="1" hangingPunct="1"/>
              <a:t>19</a:t>
            </a:fld>
            <a:endParaRPr lang="en-US" sz="1600">
              <a:latin typeface="Times New Roman" panose="02020603050405020304" pitchFamily="18" charset="0"/>
            </a:endParaRPr>
          </a:p>
        </p:txBody>
      </p:sp>
      <p:sp>
        <p:nvSpPr>
          <p:cNvPr id="52227" name="Rectangle 2"/>
          <p:cNvSpPr>
            <a:spLocks noGrp="1" noChangeArrowheads="1"/>
          </p:cNvSpPr>
          <p:nvPr>
            <p:ph type="title"/>
          </p:nvPr>
        </p:nvSpPr>
        <p:spPr>
          <a:xfrm>
            <a:off x="0" y="0"/>
            <a:ext cx="9144000" cy="914400"/>
          </a:xfrm>
        </p:spPr>
        <p:txBody>
          <a:bodyPr/>
          <a:lstStyle/>
          <a:p>
            <a:pPr eaLnBrk="1" hangingPunct="1"/>
            <a:r>
              <a:rPr lang="en-US" sz="4800" b="1" smtClean="0"/>
              <a:t>More Information</a:t>
            </a:r>
            <a:endParaRPr lang="en-US" smtClean="0"/>
          </a:p>
        </p:txBody>
      </p:sp>
      <p:sp>
        <p:nvSpPr>
          <p:cNvPr id="52228" name="Rectangle 3"/>
          <p:cNvSpPr>
            <a:spLocks noChangeArrowheads="1"/>
          </p:cNvSpPr>
          <p:nvPr/>
        </p:nvSpPr>
        <p:spPr bwMode="auto">
          <a:xfrm>
            <a:off x="304800" y="1905000"/>
            <a:ext cx="8458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marL="285750" indent="-285750" eaLnBrk="0" hangingPunct="0">
              <a:defRPr sz="3600">
                <a:solidFill>
                  <a:schemeClr val="tx1"/>
                </a:solidFill>
                <a:latin typeface="Arial" panose="020B0604020202020204" pitchFamily="34" charset="0"/>
              </a:defRPr>
            </a:lvl1pPr>
            <a:lvl2pPr marL="476250" indent="190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spcBef>
                <a:spcPct val="20000"/>
              </a:spcBef>
              <a:spcAft>
                <a:spcPct val="20000"/>
              </a:spcAft>
              <a:buClr>
                <a:schemeClr val="accent1"/>
              </a:buClr>
              <a:buSzPct val="80000"/>
              <a:buFont typeface="Wingdings" panose="05000000000000000000" pitchFamily="2" charset="2"/>
              <a:buBlip>
                <a:blip r:embed="rId3"/>
              </a:buBlip>
            </a:pPr>
            <a:r>
              <a:rPr lang="en-US" sz="2800">
                <a:solidFill>
                  <a:srgbClr val="FF9900"/>
                </a:solidFill>
                <a:effectLst/>
              </a:rPr>
              <a:t>IHE Web site:  </a:t>
            </a:r>
            <a:r>
              <a:rPr lang="en-US" sz="2800">
                <a:solidFill>
                  <a:srgbClr val="FF9900"/>
                </a:solidFill>
                <a:effectLst/>
                <a:hlinkClick r:id="rId4"/>
              </a:rPr>
              <a:t>www.ihe.net</a:t>
            </a:r>
            <a:endParaRPr lang="en-US" sz="2800">
              <a:solidFill>
                <a:srgbClr val="FF9900"/>
              </a:solidFill>
              <a:effectLst/>
            </a:endParaRPr>
          </a:p>
          <a:p>
            <a:pPr lvl="1" eaLnBrk="1" hangingPunct="1">
              <a:buClr>
                <a:srgbClr val="FF0066"/>
              </a:buClr>
              <a:buSzPct val="90000"/>
              <a:buFont typeface="Wingdings" panose="05000000000000000000" pitchFamily="2" charset="2"/>
              <a:buChar char="Ø"/>
            </a:pPr>
            <a:r>
              <a:rPr lang="en-US" sz="2000" b="1" i="1">
                <a:effectLst/>
              </a:rPr>
              <a:t> IHE official material</a:t>
            </a:r>
          </a:p>
          <a:p>
            <a:pPr lvl="1" eaLnBrk="1" hangingPunct="1">
              <a:buClr>
                <a:srgbClr val="FF0066"/>
              </a:buClr>
              <a:buSzPct val="90000"/>
              <a:buFont typeface="Wingdings" panose="05000000000000000000" pitchFamily="2" charset="2"/>
              <a:buChar char="Ø"/>
            </a:pPr>
            <a:r>
              <a:rPr lang="en-US" sz="2000" b="1" i="1">
                <a:effectLst/>
              </a:rPr>
              <a:t>Technical Framework documents</a:t>
            </a:r>
          </a:p>
          <a:p>
            <a:pPr eaLnBrk="1" hangingPunct="1">
              <a:spcBef>
                <a:spcPct val="20000"/>
              </a:spcBef>
              <a:spcAft>
                <a:spcPct val="20000"/>
              </a:spcAft>
              <a:buClr>
                <a:schemeClr val="accent1"/>
              </a:buClr>
              <a:buSzPct val="80000"/>
              <a:buFont typeface="Wingdings" panose="05000000000000000000" pitchFamily="2" charset="2"/>
              <a:buBlip>
                <a:blip r:embed="rId3"/>
              </a:buBlip>
            </a:pPr>
            <a:endParaRPr lang="en-US" sz="2000">
              <a:solidFill>
                <a:srgbClr val="FF9900"/>
              </a:solidFill>
              <a:effectLst/>
            </a:endParaRPr>
          </a:p>
          <a:p>
            <a:pPr eaLnBrk="1" hangingPunct="1">
              <a:spcBef>
                <a:spcPct val="20000"/>
              </a:spcBef>
              <a:spcAft>
                <a:spcPct val="20000"/>
              </a:spcAft>
              <a:buClr>
                <a:schemeClr val="accent1"/>
              </a:buClr>
              <a:buSzPct val="80000"/>
              <a:buFont typeface="Wingdings" panose="05000000000000000000" pitchFamily="2" charset="2"/>
              <a:buBlip>
                <a:blip r:embed="rId3"/>
              </a:buBlip>
            </a:pPr>
            <a:r>
              <a:rPr lang="en-US" sz="2800">
                <a:solidFill>
                  <a:srgbClr val="FF9900"/>
                </a:solidFill>
                <a:effectLst/>
              </a:rPr>
              <a:t>IHE Wiki site: wiki.ihe.net	</a:t>
            </a:r>
            <a:endParaRPr lang="en-US" sz="2000" i="1">
              <a:solidFill>
                <a:srgbClr val="FF9900"/>
              </a:solidFill>
              <a:effectLst/>
            </a:endParaRPr>
          </a:p>
          <a:p>
            <a:pPr lvl="1" eaLnBrk="1" hangingPunct="1">
              <a:buClr>
                <a:srgbClr val="FF0066"/>
              </a:buClr>
              <a:buSzPct val="90000"/>
              <a:buFont typeface="Wingdings" panose="05000000000000000000" pitchFamily="2" charset="2"/>
              <a:buChar char="Ø"/>
            </a:pPr>
            <a:r>
              <a:rPr lang="en-US" sz="2000" b="1" i="1">
                <a:effectLst/>
              </a:rPr>
              <a:t> IHE committee pages</a:t>
            </a:r>
          </a:p>
          <a:p>
            <a:pPr lvl="1" eaLnBrk="1" hangingPunct="1">
              <a:buClr>
                <a:srgbClr val="FF0066"/>
              </a:buClr>
              <a:buSzPct val="90000"/>
              <a:buFont typeface="Wingdings" panose="05000000000000000000" pitchFamily="2" charset="2"/>
              <a:buChar char="Ø"/>
            </a:pPr>
            <a:r>
              <a:rPr lang="en-US" sz="2000" b="1" i="1">
                <a:effectLst/>
              </a:rPr>
              <a:t> Implementation Notes</a:t>
            </a:r>
          </a:p>
          <a:p>
            <a:pPr lvl="1" eaLnBrk="1" hangingPunct="1">
              <a:buClr>
                <a:srgbClr val="FF0066"/>
              </a:buClr>
              <a:buSzPct val="90000"/>
              <a:buFont typeface="Wingdings" panose="05000000000000000000" pitchFamily="2" charset="2"/>
              <a:buChar char="Ø"/>
            </a:pPr>
            <a:r>
              <a:rPr lang="en-US" sz="2000" b="1" i="1">
                <a:effectLst/>
              </a:rPr>
              <a:t> Ongoing committee work</a:t>
            </a:r>
          </a:p>
          <a:p>
            <a:pPr eaLnBrk="1" hangingPunct="1">
              <a:spcAft>
                <a:spcPct val="20000"/>
              </a:spcAft>
              <a:buClr>
                <a:schemeClr val="accent1"/>
              </a:buClr>
              <a:buSzPct val="80000"/>
              <a:buFont typeface="Wingdings" panose="05000000000000000000" pitchFamily="2" charset="2"/>
              <a:buBlip>
                <a:blip r:embed="rId3"/>
              </a:buBlip>
            </a:pPr>
            <a:endParaRPr lang="en-US" sz="2000" i="1">
              <a:solidFill>
                <a:srgbClr val="FF9900"/>
              </a:solidFill>
              <a:effectLst/>
            </a:endParaRPr>
          </a:p>
          <a:p>
            <a:pPr eaLnBrk="1" hangingPunct="1">
              <a:spcAft>
                <a:spcPct val="20000"/>
              </a:spcAft>
              <a:buClr>
                <a:schemeClr val="accent1"/>
              </a:buClr>
              <a:buSzPct val="80000"/>
              <a:buFont typeface="Wingdings" panose="05000000000000000000" pitchFamily="2" charset="2"/>
              <a:buBlip>
                <a:blip r:embed="rId3"/>
              </a:buBlip>
            </a:pPr>
            <a:r>
              <a:rPr lang="en-US" sz="2800">
                <a:solidFill>
                  <a:srgbClr val="FF9900"/>
                </a:solidFill>
                <a:effectLst/>
              </a:rPr>
              <a:t>IHE ITI technical committee mailing list</a:t>
            </a:r>
          </a:p>
          <a:p>
            <a:pPr lvl="1" eaLnBrk="1" hangingPunct="1">
              <a:buClr>
                <a:srgbClr val="FF0066"/>
              </a:buClr>
              <a:buSzPct val="90000"/>
              <a:buFont typeface="Wingdings" panose="05000000000000000000" pitchFamily="2" charset="2"/>
              <a:buChar char="Ø"/>
            </a:pPr>
            <a:r>
              <a:rPr lang="en-US" sz="2000" b="1" i="1">
                <a:effectLst/>
              </a:rPr>
              <a:t> http://www.ihe.net/IT_infra/committees</a:t>
            </a:r>
          </a:p>
          <a:p>
            <a:pPr lvl="1" eaLnBrk="1" hangingPunct="1">
              <a:buClr>
                <a:srgbClr val="FF0066"/>
              </a:buClr>
              <a:buSzPct val="90000"/>
              <a:buFont typeface="Wingdings" panose="05000000000000000000" pitchFamily="2" charset="2"/>
              <a:buChar char="Ø"/>
            </a:pPr>
            <a:r>
              <a:rPr lang="en-US" sz="2000" b="1" i="1">
                <a:effectLst/>
              </a:rPr>
              <a:t>At the bottom of the page is a place to join the mailing list</a:t>
            </a:r>
          </a:p>
          <a:p>
            <a:pPr eaLnBrk="1" hangingPunct="1">
              <a:spcAft>
                <a:spcPct val="20000"/>
              </a:spcAft>
              <a:buClr>
                <a:schemeClr val="accent1"/>
              </a:buClr>
              <a:buSzPct val="80000"/>
            </a:pPr>
            <a:endParaRPr lang="en-US" sz="2000" i="1">
              <a:solidFill>
                <a:srgbClr val="FF9900"/>
              </a:solidFill>
              <a:effectLst/>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On-Demand?</a:t>
            </a:r>
            <a:endParaRPr lang="en-US" dirty="0"/>
          </a:p>
        </p:txBody>
      </p:sp>
      <p:sp>
        <p:nvSpPr>
          <p:cNvPr id="3" name="Content Placeholder 2"/>
          <p:cNvSpPr>
            <a:spLocks noGrp="1"/>
          </p:cNvSpPr>
          <p:nvPr>
            <p:ph idx="1"/>
          </p:nvPr>
        </p:nvSpPr>
        <p:spPr>
          <a:xfrm>
            <a:off x="685800" y="1066800"/>
            <a:ext cx="7772400" cy="5029200"/>
          </a:xfrm>
        </p:spPr>
        <p:txBody>
          <a:bodyPr/>
          <a:lstStyle/>
          <a:p>
            <a:r>
              <a:rPr lang="en-US" sz="2000" b="0" dirty="0"/>
              <a:t>Supports sources of healthcare data which can provide most recent or dynamic views of healthcare data</a:t>
            </a:r>
          </a:p>
          <a:p>
            <a:r>
              <a:rPr lang="en-US" sz="2000" b="0" dirty="0" smtClean="0"/>
              <a:t>When the restrictions of XDS and XCA stable document sharing are not acceptable:</a:t>
            </a:r>
          </a:p>
          <a:p>
            <a:pPr lvl="1"/>
            <a:r>
              <a:rPr lang="en-US" sz="1600" dirty="0" smtClean="0"/>
              <a:t>XDS/XCA stable document exchange </a:t>
            </a:r>
            <a:r>
              <a:rPr lang="en-US" sz="1600" dirty="0" smtClean="0"/>
              <a:t>supports only </a:t>
            </a:r>
            <a:r>
              <a:rPr lang="en-US" sz="1600" dirty="0" smtClean="0"/>
              <a:t>point-in-time </a:t>
            </a:r>
            <a:r>
              <a:rPr lang="en-US" sz="1600" dirty="0" smtClean="0"/>
              <a:t>documents containing historical clinical data</a:t>
            </a:r>
          </a:p>
          <a:p>
            <a:pPr lvl="1"/>
            <a:r>
              <a:rPr lang="en-US" sz="1600" dirty="0" smtClean="0"/>
              <a:t>XDS/XCA stable document exchange is not </a:t>
            </a:r>
            <a:r>
              <a:rPr lang="en-US" sz="1600" dirty="0" smtClean="0"/>
              <a:t>designed to provide most up-to-date data at the time of the request</a:t>
            </a:r>
          </a:p>
          <a:p>
            <a:r>
              <a:rPr lang="en-US" sz="2000" b="0" dirty="0" smtClean="0"/>
              <a:t>Allows an organization to provide a dynamic view of the clinical data for a patient where, through </a:t>
            </a:r>
            <a:r>
              <a:rPr lang="en-US" sz="2000" b="0" dirty="0"/>
              <a:t>a single request mechanism, </a:t>
            </a:r>
            <a:r>
              <a:rPr lang="en-US" sz="2000" b="0" dirty="0" smtClean="0"/>
              <a:t>they provide the most </a:t>
            </a:r>
            <a:r>
              <a:rPr lang="en-US" sz="2000" b="0" dirty="0"/>
              <a:t>current content available at the time of the request.</a:t>
            </a:r>
            <a:endParaRPr lang="en-US" sz="2000" b="0" dirty="0" smtClean="0"/>
          </a:p>
          <a:p>
            <a:r>
              <a:rPr lang="en-US" sz="2000" b="0" dirty="0" smtClean="0"/>
              <a:t>What on-demand can’t do:</a:t>
            </a:r>
          </a:p>
          <a:p>
            <a:pPr lvl="1"/>
            <a:r>
              <a:rPr lang="en-US" sz="1600" b="0" dirty="0" smtClean="0"/>
              <a:t>Not designed to deliver Documents created prior to the request</a:t>
            </a:r>
          </a:p>
          <a:p>
            <a:pPr lvl="1"/>
            <a:r>
              <a:rPr lang="en-US" sz="1600" b="0" dirty="0" smtClean="0"/>
              <a:t>Cannot provide robust source attestation because content </a:t>
            </a:r>
            <a:r>
              <a:rPr lang="en-US" sz="1600" b="0" dirty="0" smtClean="0">
                <a:solidFill>
                  <a:schemeClr val="tx1">
                    <a:lumMod val="95000"/>
                  </a:schemeClr>
                </a:solidFill>
              </a:rPr>
              <a:t>generated</a:t>
            </a:r>
            <a:r>
              <a:rPr lang="en-US" sz="1600" b="0" dirty="0" smtClean="0"/>
              <a:t> </a:t>
            </a:r>
            <a:r>
              <a:rPr lang="en-US" sz="1600" b="0" dirty="0" smtClean="0"/>
              <a:t>through automation</a:t>
            </a:r>
            <a:endParaRPr lang="en-US" sz="1600" b="0" dirty="0"/>
          </a:p>
        </p:txBody>
      </p:sp>
      <p:sp>
        <p:nvSpPr>
          <p:cNvPr id="4" name="Slide Number Placeholder 3"/>
          <p:cNvSpPr>
            <a:spLocks noGrp="1"/>
          </p:cNvSpPr>
          <p:nvPr>
            <p:ph type="sldNum" sz="quarter" idx="11"/>
          </p:nvPr>
        </p:nvSpPr>
        <p:spPr/>
        <p:txBody>
          <a:bodyPr/>
          <a:lstStyle/>
          <a:p>
            <a:fld id="{F62922A8-47FA-4DAE-A907-E4F13E2BF753}" type="slidenum">
              <a:rPr lang="en-US" smtClean="0"/>
              <a:pPr/>
              <a:t>2</a:t>
            </a:fld>
            <a:endParaRPr lang="en-US"/>
          </a:p>
        </p:txBody>
      </p:sp>
    </p:spTree>
    <p:extLst>
      <p:ext uri="{BB962C8B-B14F-4D97-AF65-F5344CB8AC3E}">
        <p14:creationId xmlns:p14="http://schemas.microsoft.com/office/powerpoint/2010/main" val="3449848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p:cNvSpPr>
            <a:spLocks noGrp="1"/>
          </p:cNvSpPr>
          <p:nvPr>
            <p:ph type="sldNum" sz="quarter" idx="11"/>
          </p:nvPr>
        </p:nvSpPr>
        <p:spPr>
          <a:noFill/>
        </p:spPr>
        <p:txBody>
          <a:bodyPr/>
          <a:lstStyle>
            <a:lvl1pPr eaLnBrk="0" hangingPunct="0">
              <a:defRPr sz="3600">
                <a:solidFill>
                  <a:schemeClr val="tx1"/>
                </a:solidFill>
                <a:latin typeface="Arial" panose="020B0604020202020204" pitchFamily="34" charset="0"/>
              </a:defRPr>
            </a:lvl1pPr>
            <a:lvl2pPr marL="742950" indent="-285750" eaLnBrk="0" hangingPunct="0">
              <a:defRPr sz="3600">
                <a:solidFill>
                  <a:schemeClr val="tx1"/>
                </a:solidFill>
                <a:latin typeface="Arial" panose="020B0604020202020204" pitchFamily="34" charset="0"/>
              </a:defRPr>
            </a:lvl2pPr>
            <a:lvl3pPr marL="1143000" indent="-228600" eaLnBrk="0" hangingPunct="0">
              <a:defRPr sz="3600">
                <a:solidFill>
                  <a:schemeClr val="tx1"/>
                </a:solidFill>
                <a:latin typeface="Arial" panose="020B0604020202020204" pitchFamily="34" charset="0"/>
              </a:defRPr>
            </a:lvl3pPr>
            <a:lvl4pPr marL="1600200" indent="-228600" eaLnBrk="0" hangingPunct="0">
              <a:defRPr sz="3600">
                <a:solidFill>
                  <a:schemeClr val="tx1"/>
                </a:solidFill>
                <a:latin typeface="Arial" panose="020B0604020202020204" pitchFamily="34" charset="0"/>
              </a:defRPr>
            </a:lvl4pPr>
            <a:lvl5pPr marL="2057400" indent="-228600" eaLnBrk="0" hangingPunct="0">
              <a:defRPr sz="36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1"/>
              </a:buClr>
              <a:buSzPct val="100000"/>
              <a:buFont typeface="Wingdings" panose="05000000000000000000" pitchFamily="2" charset="2"/>
              <a:defRPr sz="3600">
                <a:solidFill>
                  <a:schemeClr val="tx1"/>
                </a:solidFill>
                <a:latin typeface="Arial" panose="020B0604020202020204" pitchFamily="34" charset="0"/>
              </a:defRPr>
            </a:lvl9pPr>
          </a:lstStyle>
          <a:p>
            <a:pPr eaLnBrk="1" hangingPunct="1"/>
            <a:fld id="{1E5F6DEF-D2D1-41A5-83EF-9FD3F01F98C6}" type="slidenum">
              <a:rPr lang="en-US" sz="1600">
                <a:latin typeface="Times New Roman" panose="02020603050405020304" pitchFamily="18" charset="0"/>
              </a:rPr>
              <a:pPr eaLnBrk="1" hangingPunct="1"/>
              <a:t>20</a:t>
            </a:fld>
            <a:endParaRPr lang="en-US" sz="1600">
              <a:latin typeface="Times New Roman" panose="02020603050405020304" pitchFamily="18" charset="0"/>
            </a:endParaRPr>
          </a:p>
        </p:txBody>
      </p:sp>
      <p:pic>
        <p:nvPicPr>
          <p:cNvPr id="53251" name="Picture 7" descr="Closing Glo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gn="ctr"/>
            <a:r>
              <a:rPr lang="en-US" sz="3600" dirty="0" smtClean="0"/>
              <a:t>On-Demand Documents Overview</a:t>
            </a:r>
          </a:p>
        </p:txBody>
      </p:sp>
      <p:sp>
        <p:nvSpPr>
          <p:cNvPr id="80899" name="Rectangle 3"/>
          <p:cNvSpPr>
            <a:spLocks noGrp="1" noChangeArrowheads="1"/>
          </p:cNvSpPr>
          <p:nvPr>
            <p:ph type="body" idx="1"/>
          </p:nvPr>
        </p:nvSpPr>
        <p:spPr>
          <a:xfrm>
            <a:off x="381000" y="1371600"/>
            <a:ext cx="8458200" cy="4953000"/>
          </a:xfrm>
        </p:spPr>
        <p:txBody>
          <a:bodyPr/>
          <a:lstStyle/>
          <a:p>
            <a:pPr>
              <a:lnSpc>
                <a:spcPct val="90000"/>
              </a:lnSpc>
            </a:pPr>
            <a:r>
              <a:rPr lang="en-US" sz="2400" b="0" dirty="0" smtClean="0"/>
              <a:t>Enables a new type of Document Entry, which provides access to a service to generate dynamic data rather than a single document containing historical data.</a:t>
            </a:r>
          </a:p>
          <a:p>
            <a:pPr>
              <a:lnSpc>
                <a:spcPct val="90000"/>
              </a:lnSpc>
            </a:pPr>
            <a:r>
              <a:rPr lang="en-US" sz="2400" b="0" dirty="0" smtClean="0"/>
              <a:t>The On-Demand Document Entry references a service which is similar to a clinical query with </a:t>
            </a:r>
            <a:r>
              <a:rPr lang="en-US" sz="2400" b="0" smtClean="0"/>
              <a:t>no arguments:</a:t>
            </a:r>
            <a:endParaRPr lang="en-US" sz="2400" b="0" dirty="0" smtClean="0"/>
          </a:p>
          <a:p>
            <a:pPr lvl="1">
              <a:lnSpc>
                <a:spcPct val="90000"/>
              </a:lnSpc>
            </a:pPr>
            <a:r>
              <a:rPr lang="en-US" sz="2000" b="0" dirty="0" smtClean="0"/>
              <a:t>each defined service always generates the same </a:t>
            </a:r>
            <a:r>
              <a:rPr lang="en-US" sz="2000" b="0" dirty="0" smtClean="0"/>
              <a:t>document type</a:t>
            </a:r>
            <a:endParaRPr lang="en-US" sz="2000" b="0" dirty="0" smtClean="0"/>
          </a:p>
          <a:p>
            <a:pPr lvl="1">
              <a:lnSpc>
                <a:spcPct val="90000"/>
              </a:lnSpc>
            </a:pPr>
            <a:r>
              <a:rPr lang="en-US" sz="2000" b="0" dirty="0" smtClean="0"/>
              <a:t>the data will contain the most recent clinical </a:t>
            </a:r>
            <a:r>
              <a:rPr lang="en-US" sz="2000" b="0" dirty="0" smtClean="0">
                <a:solidFill>
                  <a:schemeClr val="tx1">
                    <a:lumMod val="95000"/>
                  </a:schemeClr>
                </a:solidFill>
              </a:rPr>
              <a:t>information</a:t>
            </a:r>
            <a:r>
              <a:rPr lang="en-US" sz="2000" b="0" dirty="0" smtClean="0"/>
              <a:t> </a:t>
            </a:r>
            <a:r>
              <a:rPr lang="en-US" sz="2000" b="0" dirty="0" smtClean="0"/>
              <a:t>available</a:t>
            </a:r>
          </a:p>
          <a:p>
            <a:pPr>
              <a:lnSpc>
                <a:spcPct val="90000"/>
              </a:lnSpc>
            </a:pPr>
            <a:r>
              <a:rPr lang="en-US" sz="2400" b="0" dirty="0" smtClean="0"/>
              <a:t>Supported as </a:t>
            </a:r>
            <a:r>
              <a:rPr lang="en-US" sz="2400" b="0" dirty="0" smtClean="0">
                <a:solidFill>
                  <a:schemeClr val="tx1">
                    <a:lumMod val="95000"/>
                  </a:schemeClr>
                </a:solidFill>
              </a:rPr>
              <a:t>an option </a:t>
            </a:r>
            <a:r>
              <a:rPr lang="en-US" sz="2400" b="0" dirty="0" smtClean="0"/>
              <a:t>of </a:t>
            </a:r>
            <a:r>
              <a:rPr lang="en-US" sz="2400" b="0" dirty="0" smtClean="0"/>
              <a:t>the XDS and XCA profiles</a:t>
            </a:r>
          </a:p>
          <a:p>
            <a:pPr>
              <a:lnSpc>
                <a:spcPct val="90000"/>
              </a:lnSpc>
            </a:pPr>
            <a:r>
              <a:rPr lang="en-US" sz="2400" b="0" dirty="0" smtClean="0">
                <a:solidFill>
                  <a:schemeClr val="tx1">
                    <a:lumMod val="95000"/>
                  </a:schemeClr>
                </a:solidFill>
              </a:rPr>
              <a:t>Status: </a:t>
            </a:r>
            <a:r>
              <a:rPr lang="en-US" sz="2400" b="0" dirty="0" smtClean="0"/>
              <a:t>Trial </a:t>
            </a:r>
            <a:r>
              <a:rPr lang="en-US" sz="2400" b="0" dirty="0" smtClean="0"/>
              <a:t>Implementation</a:t>
            </a:r>
            <a:endParaRPr lang="en-US" sz="2400" b="0" dirty="0"/>
          </a:p>
        </p:txBody>
      </p:sp>
    </p:spTree>
    <p:extLst>
      <p:ext uri="{BB962C8B-B14F-4D97-AF65-F5344CB8AC3E}">
        <p14:creationId xmlns:p14="http://schemas.microsoft.com/office/powerpoint/2010/main" val="813758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Profile updates</a:t>
            </a:r>
            <a:endParaRPr lang="en-US" dirty="0"/>
          </a:p>
        </p:txBody>
      </p:sp>
      <p:sp>
        <p:nvSpPr>
          <p:cNvPr id="3" name="Content Placeholder 2"/>
          <p:cNvSpPr>
            <a:spLocks noGrp="1"/>
          </p:cNvSpPr>
          <p:nvPr>
            <p:ph idx="1"/>
          </p:nvPr>
        </p:nvSpPr>
        <p:spPr>
          <a:xfrm>
            <a:off x="685800" y="1136650"/>
            <a:ext cx="7924800" cy="4965700"/>
          </a:xfrm>
        </p:spPr>
        <p:txBody>
          <a:bodyPr/>
          <a:lstStyle/>
          <a:p>
            <a:r>
              <a:rPr lang="en-US" sz="2400" dirty="0"/>
              <a:t>Common to XDS and XCA</a:t>
            </a:r>
            <a:endParaRPr lang="en-US" sz="2400" dirty="0" smtClean="0"/>
          </a:p>
          <a:p>
            <a:pPr lvl="1"/>
            <a:r>
              <a:rPr lang="en-US" sz="2000" b="1" dirty="0" smtClean="0"/>
              <a:t>Defined on-demand DocumentEntry</a:t>
            </a:r>
          </a:p>
          <a:p>
            <a:pPr lvl="1"/>
            <a:r>
              <a:rPr lang="en-US" sz="2000" b="1" dirty="0" smtClean="0"/>
              <a:t>Query:</a:t>
            </a:r>
            <a:r>
              <a:rPr lang="en-US" sz="2000" dirty="0" smtClean="0"/>
              <a:t> enhanced to support returning new type of Document Entry</a:t>
            </a:r>
          </a:p>
          <a:p>
            <a:pPr lvl="1"/>
            <a:r>
              <a:rPr lang="en-US" sz="2000" b="1" dirty="0" smtClean="0"/>
              <a:t>Retrieve:</a:t>
            </a:r>
            <a:r>
              <a:rPr lang="en-US" sz="2000" dirty="0" smtClean="0"/>
              <a:t> enhanced to support return of on-demand/dynamic document</a:t>
            </a:r>
          </a:p>
          <a:p>
            <a:pPr lvl="1"/>
            <a:r>
              <a:rPr lang="en-US" sz="2000" dirty="0" smtClean="0"/>
              <a:t>New On-Demand Document option</a:t>
            </a:r>
          </a:p>
          <a:p>
            <a:r>
              <a:rPr lang="en-US" sz="2400" dirty="0" smtClean="0"/>
              <a:t>XDS only</a:t>
            </a:r>
          </a:p>
          <a:p>
            <a:pPr lvl="1"/>
            <a:r>
              <a:rPr lang="en-US" sz="2000" dirty="0" smtClean="0"/>
              <a:t>New transaction enables registration of on-demand Document Entries (ITI-61)</a:t>
            </a:r>
          </a:p>
          <a:p>
            <a:pPr lvl="1"/>
            <a:r>
              <a:rPr lang="en-US" sz="2000" dirty="0" smtClean="0"/>
              <a:t>New Actor – On-Demand Document Source.  Initiates new transaction and responds to retrieve requests.</a:t>
            </a:r>
          </a:p>
        </p:txBody>
      </p:sp>
      <p:sp>
        <p:nvSpPr>
          <p:cNvPr id="4" name="Slide Number Placeholder 3"/>
          <p:cNvSpPr>
            <a:spLocks noGrp="1"/>
          </p:cNvSpPr>
          <p:nvPr>
            <p:ph type="sldNum" sz="quarter" idx="11"/>
          </p:nvPr>
        </p:nvSpPr>
        <p:spPr/>
        <p:txBody>
          <a:bodyPr/>
          <a:lstStyle/>
          <a:p>
            <a:fld id="{F62922A8-47FA-4DAE-A907-E4F13E2BF753}" type="slidenum">
              <a:rPr lang="en-US" smtClean="0"/>
              <a:pPr/>
              <a:t>4</a:t>
            </a:fld>
            <a:endParaRPr lang="en-US"/>
          </a:p>
        </p:txBody>
      </p:sp>
    </p:spTree>
    <p:extLst>
      <p:ext uri="{BB962C8B-B14F-4D97-AF65-F5344CB8AC3E}">
        <p14:creationId xmlns:p14="http://schemas.microsoft.com/office/powerpoint/2010/main" val="3249932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lgn="ctr"/>
            <a:r>
              <a:rPr lang="en-US" dirty="0" smtClean="0"/>
              <a:t>Document Entry types</a:t>
            </a:r>
          </a:p>
        </p:txBody>
      </p:sp>
      <p:sp>
        <p:nvSpPr>
          <p:cNvPr id="87043" name="Rectangle 3"/>
          <p:cNvSpPr>
            <a:spLocks noGrp="1" noChangeArrowheads="1"/>
          </p:cNvSpPr>
          <p:nvPr>
            <p:ph type="body" idx="1"/>
          </p:nvPr>
        </p:nvSpPr>
        <p:spPr>
          <a:xfrm>
            <a:off x="0" y="2057400"/>
            <a:ext cx="8991600" cy="4114800"/>
          </a:xfrm>
        </p:spPr>
        <p:txBody>
          <a:bodyPr/>
          <a:lstStyle/>
          <a:p>
            <a:r>
              <a:rPr lang="en-US" sz="2400" dirty="0" smtClean="0"/>
              <a:t>Document Entry types defined</a:t>
            </a:r>
          </a:p>
          <a:p>
            <a:pPr lvl="1"/>
            <a:r>
              <a:rPr lang="en-US" b="1" dirty="0" smtClean="0"/>
              <a:t>Stable Document Entry</a:t>
            </a:r>
            <a:r>
              <a:rPr lang="en-US" sz="2000" dirty="0" smtClean="0"/>
              <a:t> – metadata about a specific and already existing set of healthcare content formed into a document.</a:t>
            </a:r>
          </a:p>
          <a:p>
            <a:pPr lvl="1"/>
            <a:endParaRPr lang="en-US" sz="2000" dirty="0" smtClean="0"/>
          </a:p>
          <a:p>
            <a:pPr lvl="1"/>
            <a:r>
              <a:rPr lang="en-US" b="1" dirty="0" smtClean="0"/>
              <a:t>On-Demand Document Entry</a:t>
            </a:r>
            <a:r>
              <a:rPr lang="en-US" sz="2000" dirty="0" smtClean="0"/>
              <a:t> – metadata describing a type of healthcare content that could be created if requested.</a:t>
            </a:r>
          </a:p>
          <a:p>
            <a:pPr lvl="1"/>
            <a:endParaRPr lang="en-US" sz="2000" dirty="0" smtClean="0"/>
          </a:p>
        </p:txBody>
      </p:sp>
    </p:spTree>
    <p:extLst>
      <p:ext uri="{BB962C8B-B14F-4D97-AF65-F5344CB8AC3E}">
        <p14:creationId xmlns:p14="http://schemas.microsoft.com/office/powerpoint/2010/main" val="33861882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Static vs. On-Demand DocumentEntry (1)</a:t>
            </a:r>
            <a:endParaRPr lang="en-US" sz="3200" dirty="0"/>
          </a:p>
        </p:txBody>
      </p:sp>
      <p:sp>
        <p:nvSpPr>
          <p:cNvPr id="4" name="Slide Number Placeholder 3"/>
          <p:cNvSpPr>
            <a:spLocks noGrp="1"/>
          </p:cNvSpPr>
          <p:nvPr>
            <p:ph type="sldNum" sz="quarter" idx="11"/>
          </p:nvPr>
        </p:nvSpPr>
        <p:spPr/>
        <p:txBody>
          <a:bodyPr/>
          <a:lstStyle/>
          <a:p>
            <a:fld id="{F62922A8-47FA-4DAE-A907-E4F13E2BF753}" type="slidenum">
              <a:rPr lang="en-US" smtClean="0"/>
              <a:pPr/>
              <a:t>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78637063"/>
              </p:ext>
            </p:extLst>
          </p:nvPr>
        </p:nvGraphicFramePr>
        <p:xfrm>
          <a:off x="457200" y="1600200"/>
          <a:ext cx="8153400" cy="3840480"/>
        </p:xfrm>
        <a:graphic>
          <a:graphicData uri="http://schemas.openxmlformats.org/drawingml/2006/table">
            <a:tbl>
              <a:tblPr firstRow="1">
                <a:tableStyleId>{D7AC3CCA-C797-4891-BE02-D94E43425B78}</a:tableStyleId>
              </a:tblPr>
              <a:tblGrid>
                <a:gridCol w="4076700"/>
                <a:gridCol w="4076700"/>
              </a:tblGrid>
              <a:tr h="457200">
                <a:tc>
                  <a:txBody>
                    <a:bodyPr/>
                    <a:lstStyle/>
                    <a:p>
                      <a:r>
                        <a:rPr lang="en-US" dirty="0" smtClean="0"/>
                        <a:t> Static</a:t>
                      </a:r>
                      <a:r>
                        <a:rPr lang="en-US" baseline="0" dirty="0" smtClean="0"/>
                        <a:t> DocumentEntry</a:t>
                      </a:r>
                      <a:endParaRPr lang="en-US" dirty="0"/>
                    </a:p>
                  </a:txBody>
                  <a:tcPr/>
                </a:tc>
                <a:tc>
                  <a:txBody>
                    <a:bodyPr/>
                    <a:lstStyle/>
                    <a:p>
                      <a:r>
                        <a:rPr lang="en-US" dirty="0" smtClean="0"/>
                        <a:t>On-Demand</a:t>
                      </a:r>
                      <a:r>
                        <a:rPr lang="en-US" baseline="0" dirty="0" smtClean="0"/>
                        <a:t> DocumentEntry</a:t>
                      </a:r>
                      <a:endParaRPr lang="en-US" dirty="0"/>
                    </a:p>
                  </a:txBody>
                  <a:tcPr/>
                </a:tc>
              </a:tr>
              <a:tr h="639436">
                <a:tc>
                  <a:txBody>
                    <a:bodyPr/>
                    <a:lstStyle/>
                    <a:p>
                      <a:r>
                        <a:rPr lang="en-US" dirty="0" smtClean="0"/>
                        <a:t>Original</a:t>
                      </a:r>
                      <a:r>
                        <a:rPr lang="en-US" baseline="0" dirty="0" smtClean="0"/>
                        <a:t> DocumentEntry used in XDS and XCA.</a:t>
                      </a:r>
                      <a:endParaRPr lang="en-US" dirty="0">
                        <a:solidFill>
                          <a:srgbClr val="FFFF00"/>
                        </a:solidFill>
                      </a:endParaRPr>
                    </a:p>
                  </a:txBody>
                  <a:tcPr/>
                </a:tc>
                <a:tc>
                  <a:txBody>
                    <a:bodyPr/>
                    <a:lstStyle/>
                    <a:p>
                      <a:r>
                        <a:rPr lang="en-US" dirty="0" smtClean="0"/>
                        <a:t>New type of DocumentEntry created</a:t>
                      </a:r>
                      <a:r>
                        <a:rPr lang="en-US" baseline="0" dirty="0" smtClean="0"/>
                        <a:t> for support of on-demand documents.</a:t>
                      </a:r>
                      <a:endParaRPr lang="en-US" dirty="0">
                        <a:solidFill>
                          <a:srgbClr val="FFFF00"/>
                        </a:solidFill>
                      </a:endParaRPr>
                    </a:p>
                  </a:txBody>
                  <a:tcPr/>
                </a:tc>
              </a:tr>
              <a:tr h="639436">
                <a:tc>
                  <a:txBody>
                    <a:bodyPr/>
                    <a:lstStyle/>
                    <a:p>
                      <a:r>
                        <a:rPr lang="en-US" dirty="0" smtClean="0"/>
                        <a:t>Represents</a:t>
                      </a:r>
                      <a:r>
                        <a:rPr lang="en-US" baseline="0" dirty="0" smtClean="0"/>
                        <a:t> a s</a:t>
                      </a:r>
                      <a:r>
                        <a:rPr lang="en-US" dirty="0" smtClean="0"/>
                        <a:t>pecific</a:t>
                      </a:r>
                      <a:r>
                        <a:rPr lang="en-US" baseline="0" dirty="0" smtClean="0"/>
                        <a:t> instance of existing clinical data formatted in a document</a:t>
                      </a:r>
                      <a:endParaRPr lang="en-US" dirty="0">
                        <a:solidFill>
                          <a:srgbClr val="FFFF00"/>
                        </a:solidFill>
                      </a:endParaRPr>
                    </a:p>
                  </a:txBody>
                  <a:tcPr/>
                </a:tc>
                <a:tc>
                  <a:txBody>
                    <a:bodyPr/>
                    <a:lstStyle/>
                    <a:p>
                      <a:r>
                        <a:rPr lang="en-US" dirty="0" smtClean="0"/>
                        <a:t>Defines a</a:t>
                      </a:r>
                      <a:r>
                        <a:rPr lang="en-US" baseline="0" dirty="0" smtClean="0"/>
                        <a:t> collection of clinical data that hasn’t been created yet</a:t>
                      </a:r>
                      <a:endParaRPr lang="en-US" dirty="0">
                        <a:solidFill>
                          <a:srgbClr val="FFFF00"/>
                        </a:solidFill>
                      </a:endParaRPr>
                    </a:p>
                  </a:txBody>
                  <a:tcPr/>
                </a:tc>
              </a:tr>
              <a:tr h="639436">
                <a:tc>
                  <a:txBody>
                    <a:bodyPr/>
                    <a:lstStyle/>
                    <a:p>
                      <a:r>
                        <a:rPr lang="en-US" dirty="0" smtClean="0"/>
                        <a:t>Represents a specific</a:t>
                      </a:r>
                      <a:r>
                        <a:rPr lang="en-US" baseline="0" dirty="0" smtClean="0"/>
                        <a:t> </a:t>
                      </a:r>
                      <a:r>
                        <a:rPr lang="en-US" dirty="0" smtClean="0"/>
                        <a:t>document which present</a:t>
                      </a:r>
                      <a:r>
                        <a:rPr lang="en-US" baseline="0" dirty="0" smtClean="0"/>
                        <a:t>s a point in time view of the clinical data</a:t>
                      </a:r>
                      <a:endParaRPr lang="en-US" dirty="0">
                        <a:solidFill>
                          <a:srgbClr val="FFFF00"/>
                        </a:solidFill>
                      </a:endParaRPr>
                    </a:p>
                  </a:txBody>
                  <a:tcPr/>
                </a:tc>
                <a:tc>
                  <a:txBody>
                    <a:bodyPr/>
                    <a:lstStyle/>
                    <a:p>
                      <a:r>
                        <a:rPr lang="en-US" dirty="0" smtClean="0"/>
                        <a:t>Used to create an updated view of the defined clinical data at the time of the retrieve operation</a:t>
                      </a:r>
                      <a:endParaRPr lang="en-US" dirty="0">
                        <a:solidFill>
                          <a:srgbClr val="FFFF00"/>
                        </a:solidFill>
                      </a:endParaRPr>
                    </a:p>
                  </a:txBody>
                  <a:tcPr/>
                </a:tc>
              </a:tr>
              <a:tr h="639436">
                <a:tc>
                  <a:txBody>
                    <a:bodyPr/>
                    <a:lstStyle/>
                    <a:p>
                      <a:r>
                        <a:rPr lang="en-US" dirty="0" smtClean="0"/>
                        <a:t>Many per patient/document</a:t>
                      </a:r>
                      <a:r>
                        <a:rPr lang="en-US" baseline="0" dirty="0" smtClean="0"/>
                        <a:t> type, t</a:t>
                      </a:r>
                      <a:r>
                        <a:rPr lang="en-US" dirty="0" smtClean="0"/>
                        <a:t>ypically associated</a:t>
                      </a:r>
                      <a:r>
                        <a:rPr lang="en-US" baseline="0" dirty="0" smtClean="0"/>
                        <a:t> with a single clinical event or activity</a:t>
                      </a:r>
                      <a:endParaRPr lang="en-US" dirty="0">
                        <a:solidFill>
                          <a:srgbClr val="FFFF00"/>
                        </a:solidFill>
                      </a:endParaRPr>
                    </a:p>
                  </a:txBody>
                  <a:tcPr/>
                </a:tc>
                <a:tc>
                  <a:txBody>
                    <a:bodyPr/>
                    <a:lstStyle/>
                    <a:p>
                      <a:r>
                        <a:rPr lang="en-US" dirty="0" smtClean="0"/>
                        <a:t>One per patient/document type</a:t>
                      </a:r>
                      <a:r>
                        <a:rPr lang="en-US" baseline="0" dirty="0" smtClean="0"/>
                        <a:t> typically crossing many clinical events</a:t>
                      </a:r>
                      <a:r>
                        <a:rPr lang="en-US" strike="sngStrike" baseline="0" dirty="0" smtClean="0"/>
                        <a:t>.</a:t>
                      </a:r>
                      <a:endParaRPr lang="en-US" strike="sngStrike" dirty="0">
                        <a:solidFill>
                          <a:srgbClr val="FF0000"/>
                        </a:solidFill>
                      </a:endParaRPr>
                    </a:p>
                  </a:txBody>
                  <a:tcPr/>
                </a:tc>
              </a:tr>
            </a:tbl>
          </a:graphicData>
        </a:graphic>
      </p:graphicFrame>
    </p:spTree>
    <p:extLst>
      <p:ext uri="{BB962C8B-B14F-4D97-AF65-F5344CB8AC3E}">
        <p14:creationId xmlns:p14="http://schemas.microsoft.com/office/powerpoint/2010/main" val="35815616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Static vs. On-Demand DocumentEntry (2)</a:t>
            </a:r>
            <a:endParaRPr lang="en-US" sz="3200" dirty="0"/>
          </a:p>
        </p:txBody>
      </p:sp>
      <p:sp>
        <p:nvSpPr>
          <p:cNvPr id="4" name="Slide Number Placeholder 3"/>
          <p:cNvSpPr>
            <a:spLocks noGrp="1"/>
          </p:cNvSpPr>
          <p:nvPr>
            <p:ph type="sldNum" sz="quarter" idx="11"/>
          </p:nvPr>
        </p:nvSpPr>
        <p:spPr/>
        <p:txBody>
          <a:bodyPr/>
          <a:lstStyle/>
          <a:p>
            <a:fld id="{F62922A8-47FA-4DAE-A907-E4F13E2BF753}" type="slidenum">
              <a:rPr lang="en-US" smtClean="0"/>
              <a:pPr/>
              <a:t>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87679822"/>
              </p:ext>
            </p:extLst>
          </p:nvPr>
        </p:nvGraphicFramePr>
        <p:xfrm>
          <a:off x="533400" y="1828800"/>
          <a:ext cx="8153400" cy="3749040"/>
        </p:xfrm>
        <a:graphic>
          <a:graphicData uri="http://schemas.openxmlformats.org/drawingml/2006/table">
            <a:tbl>
              <a:tblPr firstRow="1">
                <a:tableStyleId>{D7AC3CCA-C797-4891-BE02-D94E43425B78}</a:tableStyleId>
              </a:tblPr>
              <a:tblGrid>
                <a:gridCol w="4076700"/>
                <a:gridCol w="4076700"/>
              </a:tblGrid>
              <a:tr h="457200">
                <a:tc>
                  <a:txBody>
                    <a:bodyPr/>
                    <a:lstStyle/>
                    <a:p>
                      <a:r>
                        <a:rPr lang="en-US" dirty="0" smtClean="0"/>
                        <a:t> Static</a:t>
                      </a:r>
                      <a:r>
                        <a:rPr lang="en-US" baseline="0" dirty="0" smtClean="0"/>
                        <a:t> DocumentEntry</a:t>
                      </a:r>
                      <a:endParaRPr lang="en-US" dirty="0"/>
                    </a:p>
                  </a:txBody>
                  <a:tcPr/>
                </a:tc>
                <a:tc>
                  <a:txBody>
                    <a:bodyPr/>
                    <a:lstStyle/>
                    <a:p>
                      <a:r>
                        <a:rPr lang="en-US" dirty="0" smtClean="0"/>
                        <a:t>On-Demand</a:t>
                      </a:r>
                      <a:r>
                        <a:rPr lang="en-US" baseline="0" dirty="0" smtClean="0"/>
                        <a:t> DocumentEntry</a:t>
                      </a:r>
                      <a:endParaRPr lang="en-US" dirty="0"/>
                    </a:p>
                  </a:txBody>
                  <a:tcPr/>
                </a:tc>
              </a:tr>
              <a:tr h="639436">
                <a:tc>
                  <a:txBody>
                    <a:bodyPr/>
                    <a:lstStyle/>
                    <a:p>
                      <a:r>
                        <a:rPr lang="en-US" dirty="0" err="1" smtClean="0"/>
                        <a:t>uniqueID</a:t>
                      </a:r>
                      <a:r>
                        <a:rPr lang="en-US" dirty="0" smtClean="0"/>
                        <a:t> used to retrieve an existing document which contains a point</a:t>
                      </a:r>
                      <a:r>
                        <a:rPr lang="en-US" baseline="0" dirty="0" smtClean="0"/>
                        <a:t> in time view of the data</a:t>
                      </a:r>
                      <a:endParaRPr lang="en-US" dirty="0">
                        <a:solidFill>
                          <a:srgbClr val="FFFF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uniqueID</a:t>
                      </a:r>
                      <a:r>
                        <a:rPr lang="en-US" dirty="0" smtClean="0"/>
                        <a:t> used to retrieve a new document containing the m</a:t>
                      </a:r>
                      <a:r>
                        <a:rPr lang="en-US" sz="1800" dirty="0" smtClean="0"/>
                        <a:t>ost recent clinical information </a:t>
                      </a:r>
                      <a:r>
                        <a:rPr lang="en-US" dirty="0" smtClean="0"/>
                        <a:t>at the time of the retrieve operation</a:t>
                      </a:r>
                      <a:endParaRPr lang="en-US" dirty="0" smtClean="0">
                        <a:solidFill>
                          <a:srgbClr val="FF0000"/>
                        </a:solidFill>
                      </a:endParaRPr>
                    </a:p>
                  </a:txBody>
                  <a:tcPr/>
                </a:tc>
              </a:tr>
              <a:tr h="639436">
                <a:tc>
                  <a:txBody>
                    <a:bodyPr/>
                    <a:lstStyle/>
                    <a:p>
                      <a:r>
                        <a:rPr lang="en-US" dirty="0" err="1" smtClean="0"/>
                        <a:t>uniqueID</a:t>
                      </a:r>
                      <a:r>
                        <a:rPr lang="en-US" dirty="0" smtClean="0"/>
                        <a:t> is the identifier of the document retrieved</a:t>
                      </a:r>
                      <a:endParaRPr lang="en-US" dirty="0">
                        <a:solidFill>
                          <a:srgbClr val="FFFF00"/>
                        </a:solidFill>
                      </a:endParaRPr>
                    </a:p>
                  </a:txBody>
                  <a:tcPr/>
                </a:tc>
                <a:tc>
                  <a:txBody>
                    <a:bodyPr/>
                    <a:lstStyle/>
                    <a:p>
                      <a:r>
                        <a:rPr lang="en-US" baseline="0" dirty="0" smtClean="0"/>
                        <a:t>Retrieved documents have a different identifier (not on-demand </a:t>
                      </a:r>
                      <a:r>
                        <a:rPr lang="en-US" baseline="0" dirty="0" err="1" smtClean="0"/>
                        <a:t>uniqueID</a:t>
                      </a:r>
                      <a:r>
                        <a:rPr lang="en-US" baseline="0" dirty="0" smtClean="0"/>
                        <a:t>)</a:t>
                      </a:r>
                      <a:endParaRPr lang="en-US" dirty="0">
                        <a:solidFill>
                          <a:srgbClr val="FFFF00"/>
                        </a:solidFill>
                      </a:endParaRPr>
                    </a:p>
                  </a:txBody>
                  <a:tcPr/>
                </a:tc>
              </a:tr>
              <a:tr h="639436">
                <a:tc>
                  <a:txBody>
                    <a:bodyPr/>
                    <a:lstStyle/>
                    <a:p>
                      <a:r>
                        <a:rPr lang="en-US" dirty="0" smtClean="0"/>
                        <a:t>All</a:t>
                      </a:r>
                      <a:r>
                        <a:rPr lang="en-US" baseline="0" dirty="0" smtClean="0"/>
                        <a:t> retrieve requests using the same </a:t>
                      </a:r>
                      <a:r>
                        <a:rPr lang="en-US" baseline="0" dirty="0" err="1" smtClean="0"/>
                        <a:t>uniqueID</a:t>
                      </a:r>
                      <a:r>
                        <a:rPr lang="en-US" baseline="0" dirty="0" smtClean="0"/>
                        <a:t> will always return exactly the same document</a:t>
                      </a:r>
                      <a:endParaRPr lang="en-US" dirty="0">
                        <a:solidFill>
                          <a:srgbClr val="FFFF00"/>
                        </a:solidFill>
                      </a:endParaRPr>
                    </a:p>
                  </a:txBody>
                  <a:tcPr/>
                </a:tc>
                <a:tc>
                  <a:txBody>
                    <a:bodyPr/>
                    <a:lstStyle/>
                    <a:p>
                      <a:r>
                        <a:rPr lang="en-US" dirty="0" smtClean="0"/>
                        <a:t>Future</a:t>
                      </a:r>
                      <a:r>
                        <a:rPr lang="en-US" baseline="0" dirty="0" smtClean="0"/>
                        <a:t> retrieve requests using the same </a:t>
                      </a:r>
                      <a:r>
                        <a:rPr lang="en-US" baseline="0" dirty="0" err="1" smtClean="0"/>
                        <a:t>uniqueID</a:t>
                      </a:r>
                      <a:r>
                        <a:rPr lang="en-US" baseline="0" dirty="0" smtClean="0"/>
                        <a:t> will rarely return the same document, only if the clinical data has not changed since the last request</a:t>
                      </a:r>
                      <a:endParaRPr lang="en-US" dirty="0">
                        <a:solidFill>
                          <a:srgbClr val="FFFF00"/>
                        </a:solidFill>
                      </a:endParaRPr>
                    </a:p>
                  </a:txBody>
                  <a:tcPr/>
                </a:tc>
              </a:tr>
            </a:tbl>
          </a:graphicData>
        </a:graphic>
      </p:graphicFrame>
    </p:spTree>
    <p:extLst>
      <p:ext uri="{BB962C8B-B14F-4D97-AF65-F5344CB8AC3E}">
        <p14:creationId xmlns:p14="http://schemas.microsoft.com/office/powerpoint/2010/main" val="4197314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smtClean="0"/>
              <a:t>Static vs. On-Demand DocumentEntry (3)</a:t>
            </a:r>
            <a:endParaRPr lang="en-US" sz="3200" dirty="0"/>
          </a:p>
        </p:txBody>
      </p:sp>
      <p:sp>
        <p:nvSpPr>
          <p:cNvPr id="4" name="Slide Number Placeholder 3"/>
          <p:cNvSpPr>
            <a:spLocks noGrp="1"/>
          </p:cNvSpPr>
          <p:nvPr>
            <p:ph type="sldNum" sz="quarter" idx="11"/>
          </p:nvPr>
        </p:nvSpPr>
        <p:spPr/>
        <p:txBody>
          <a:bodyPr/>
          <a:lstStyle/>
          <a:p>
            <a:fld id="{F62922A8-47FA-4DAE-A907-E4F13E2BF753}" type="slidenum">
              <a:rPr lang="en-US" smtClean="0"/>
              <a:pPr/>
              <a:t>8</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500453874"/>
              </p:ext>
            </p:extLst>
          </p:nvPr>
        </p:nvGraphicFramePr>
        <p:xfrm>
          <a:off x="457200" y="1143001"/>
          <a:ext cx="8153400" cy="5334000"/>
        </p:xfrm>
        <a:graphic>
          <a:graphicData uri="http://schemas.openxmlformats.org/drawingml/2006/table">
            <a:tbl>
              <a:tblPr firstRow="1">
                <a:tableStyleId>{D7AC3CCA-C797-4891-BE02-D94E43425B78}</a:tableStyleId>
              </a:tblPr>
              <a:tblGrid>
                <a:gridCol w="4076700"/>
                <a:gridCol w="4076700"/>
              </a:tblGrid>
              <a:tr h="353412">
                <a:tc>
                  <a:txBody>
                    <a:bodyPr/>
                    <a:lstStyle/>
                    <a:p>
                      <a:r>
                        <a:rPr lang="en-US" dirty="0" smtClean="0"/>
                        <a:t> Static</a:t>
                      </a:r>
                      <a:r>
                        <a:rPr lang="en-US" baseline="0" dirty="0" smtClean="0"/>
                        <a:t> DocumentEntry</a:t>
                      </a:r>
                      <a:endParaRPr lang="en-US" dirty="0">
                        <a:solidFill>
                          <a:schemeClr val="tx1">
                            <a:lumMod val="95000"/>
                          </a:schemeClr>
                        </a:solidFill>
                      </a:endParaRPr>
                    </a:p>
                  </a:txBody>
                  <a:tcPr/>
                </a:tc>
                <a:tc>
                  <a:txBody>
                    <a:bodyPr/>
                    <a:lstStyle/>
                    <a:p>
                      <a:r>
                        <a:rPr lang="en-US" dirty="0" smtClean="0"/>
                        <a:t>On-Demand</a:t>
                      </a:r>
                      <a:r>
                        <a:rPr lang="en-US" baseline="0" dirty="0" smtClean="0"/>
                        <a:t> DocumentEntry</a:t>
                      </a:r>
                      <a:endParaRPr lang="en-US" dirty="0">
                        <a:solidFill>
                          <a:schemeClr val="tx1">
                            <a:lumMod val="95000"/>
                          </a:schemeClr>
                        </a:solidFill>
                      </a:endParaRPr>
                    </a:p>
                  </a:txBody>
                  <a:tcPr/>
                </a:tc>
              </a:tr>
              <a:tr h="883531">
                <a:tc>
                  <a:txBody>
                    <a:bodyPr/>
                    <a:lstStyle/>
                    <a:p>
                      <a:r>
                        <a:rPr lang="en-US" baseline="0" dirty="0" smtClean="0"/>
                        <a:t>&lt;ExtrinsicObject objectType= "urn:uuid:7edca82f-054d-47f2-a032-9b2a5b5186c1”&gt;</a:t>
                      </a:r>
                      <a:endParaRPr lang="en-US" baseline="0" dirty="0" smtClean="0">
                        <a:solidFill>
                          <a:srgbClr val="FFFF00"/>
                        </a:solidFill>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&lt;ExtrinsicObject objectType= "urn:uuid:34268e47-fdf5-41a6-ba33-82133c465248”&gt;</a:t>
                      </a:r>
                      <a:endParaRPr lang="en-US" dirty="0" smtClean="0">
                        <a:solidFill>
                          <a:srgbClr val="FFFF00"/>
                        </a:solidFill>
                        <a:latin typeface="Times New Roman" panose="02020603050405020304" pitchFamily="18" charset="0"/>
                        <a:cs typeface="Times New Roman" panose="02020603050405020304" pitchFamily="18" charset="0"/>
                      </a:endParaRPr>
                    </a:p>
                  </a:txBody>
                  <a:tcPr/>
                </a:tc>
              </a:tr>
              <a:tr h="618471">
                <a:tc>
                  <a:txBody>
                    <a:bodyPr/>
                    <a:lstStyle/>
                    <a:p>
                      <a:r>
                        <a:rPr lang="en-US" dirty="0" smtClean="0"/>
                        <a:t>creationTime, hash, size</a:t>
                      </a:r>
                      <a:r>
                        <a:rPr lang="en-US" baseline="0" dirty="0" smtClean="0"/>
                        <a:t> metadata required</a:t>
                      </a:r>
                      <a:endParaRPr lang="en-US" baseline="0" dirty="0" smtClean="0">
                        <a:solidFill>
                          <a:srgbClr val="FFFF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creationTime, hash, size</a:t>
                      </a:r>
                      <a:r>
                        <a:rPr lang="en-US" baseline="0" dirty="0" smtClean="0"/>
                        <a:t> not supported – would have no meaning</a:t>
                      </a:r>
                      <a:endParaRPr lang="en-US" dirty="0" smtClean="0">
                        <a:solidFill>
                          <a:srgbClr val="FFFF00"/>
                        </a:solidFill>
                      </a:endParaRPr>
                    </a:p>
                  </a:txBody>
                  <a:tcPr/>
                </a:tc>
              </a:tr>
              <a:tr h="618471">
                <a:tc>
                  <a:txBody>
                    <a:bodyPr/>
                    <a:lstStyle/>
                    <a:p>
                      <a:r>
                        <a:rPr lang="en-US" dirty="0" smtClean="0"/>
                        <a:t>repositoryUniqueId</a:t>
                      </a:r>
                      <a:r>
                        <a:rPr lang="en-US" baseline="0" dirty="0" smtClean="0"/>
                        <a:t> refers to a Document Repository Actor</a:t>
                      </a:r>
                      <a:endParaRPr lang="en-US" dirty="0">
                        <a:solidFill>
                          <a:srgbClr val="FFFF00"/>
                        </a:solidFill>
                      </a:endParaRPr>
                    </a:p>
                  </a:txBody>
                  <a:tcPr/>
                </a:tc>
                <a:tc>
                  <a:txBody>
                    <a:bodyPr/>
                    <a:lstStyle/>
                    <a:p>
                      <a:r>
                        <a:rPr lang="en-US" dirty="0" smtClean="0"/>
                        <a:t>repositoryUniqueId</a:t>
                      </a:r>
                      <a:r>
                        <a:rPr lang="en-US" baseline="0" dirty="0" smtClean="0"/>
                        <a:t> refers to a On-Demand Document Source Actor</a:t>
                      </a:r>
                      <a:endParaRPr lang="en-US" dirty="0">
                        <a:solidFill>
                          <a:srgbClr val="FFFF00"/>
                        </a:solidFill>
                      </a:endParaRPr>
                    </a:p>
                  </a:txBody>
                  <a:tcPr/>
                </a:tc>
              </a:tr>
              <a:tr h="8835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serviceStartTime</a:t>
                      </a:r>
                      <a:r>
                        <a:rPr lang="en-US" dirty="0" smtClean="0"/>
                        <a:t>, </a:t>
                      </a:r>
                      <a:r>
                        <a:rPr lang="en-US" baseline="0" dirty="0" err="1" smtClean="0"/>
                        <a:t>serviceStopTime</a:t>
                      </a:r>
                      <a:r>
                        <a:rPr lang="en-US" baseline="0" dirty="0" smtClean="0"/>
                        <a:t> represents the starting/ending service time of data in the document</a:t>
                      </a:r>
                      <a:endParaRPr lang="en-US" dirty="0" smtClean="0">
                        <a:solidFill>
                          <a:srgbClr val="FFFF00"/>
                        </a:solidFill>
                      </a:endParaRPr>
                    </a:p>
                  </a:txBody>
                  <a:tcPr/>
                </a:tc>
                <a:tc>
                  <a:txBody>
                    <a:bodyPr/>
                    <a:lstStyle/>
                    <a:p>
                      <a:r>
                        <a:rPr lang="en-US" dirty="0" smtClean="0"/>
                        <a:t>Applicable for some</a:t>
                      </a:r>
                      <a:r>
                        <a:rPr lang="en-US" baseline="0" dirty="0" smtClean="0"/>
                        <a:t> </a:t>
                      </a:r>
                      <a:r>
                        <a:rPr lang="en-US" dirty="0" smtClean="0"/>
                        <a:t>On-Demand Documents, not required</a:t>
                      </a:r>
                      <a:endParaRPr lang="en-US" dirty="0">
                        <a:solidFill>
                          <a:srgbClr val="FFFF00"/>
                        </a:solidFill>
                      </a:endParaRPr>
                    </a:p>
                  </a:txBody>
                  <a:tcPr/>
                </a:tc>
              </a:tr>
              <a:tr h="1671783">
                <a:tc>
                  <a:txBody>
                    <a:bodyPr/>
                    <a:lstStyle/>
                    <a:p>
                      <a:r>
                        <a:rPr lang="en-US" dirty="0" smtClean="0"/>
                        <a:t>Query parameter</a:t>
                      </a:r>
                      <a:endParaRPr lang="en-US" baseline="0" dirty="0" smtClean="0"/>
                    </a:p>
                    <a:p>
                      <a:r>
                        <a:rPr lang="en-US" sz="1600" kern="1200" dirty="0" smtClean="0">
                          <a:effectLst/>
                        </a:rPr>
                        <a:t>&lt;Slot name="$XDSDocumentEntryType"&gt;</a:t>
                      </a:r>
                    </a:p>
                    <a:p>
                      <a:r>
                        <a:rPr lang="en-US" sz="1600" kern="1200" dirty="0" smtClean="0">
                          <a:effectLst/>
                        </a:rPr>
                        <a:t>&lt;ValueList&gt;&lt;Value&gt; </a:t>
                      </a:r>
                    </a:p>
                    <a:p>
                      <a:r>
                        <a:rPr lang="en-US" sz="1600" kern="1200" dirty="0" smtClean="0">
                          <a:effectLst/>
                        </a:rPr>
                        <a:t>('urn:uuid:7edca82f-054d-47f2-a032-9b2a5b5186c1') &lt;/Value&gt; &lt;ValueList&gt; &lt;/Slot&gt;</a:t>
                      </a:r>
                    </a:p>
                    <a:p>
                      <a:endParaRPr lang="en-US" dirty="0">
                        <a:solidFill>
                          <a:srgbClr val="FFFF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u="none" strike="noStrike" kern="1200" cap="none" spc="0" normalizeH="0" baseline="0" noProof="0" dirty="0" smtClean="0">
                          <a:ln>
                            <a:noFill/>
                          </a:ln>
                          <a:effectLst/>
                          <a:uLnTx/>
                          <a:uFillTx/>
                        </a:rPr>
                        <a:t>Query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smtClean="0">
                          <a:ln>
                            <a:noFill/>
                          </a:ln>
                          <a:effectLst/>
                          <a:uLnTx/>
                          <a:uFillTx/>
                        </a:rPr>
                        <a:t>&lt;Slot name="$XDSDocumentEntryType"&gt;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smtClean="0">
                          <a:ln>
                            <a:noFill/>
                          </a:ln>
                          <a:effectLst/>
                          <a:uLnTx/>
                          <a:uFillTx/>
                        </a:rPr>
                        <a:t>&lt;ValueList&gt;&lt;Value&gt;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dirty="0" smtClean="0">
                          <a:ln>
                            <a:noFill/>
                          </a:ln>
                          <a:effectLst/>
                          <a:uLnTx/>
                          <a:uFillTx/>
                        </a:rPr>
                        <a:t>('urn:uuid:34268e47-fdf5-41a6-ba33-82133c465248') &lt;/Value&gt; &lt;ValueList&gt; &lt;/Slot&gt;</a:t>
                      </a:r>
                      <a:endParaRPr kumimoji="0" lang="en-US" sz="1600" b="0" i="0" u="none" strike="noStrike" kern="1200" cap="none" spc="0" normalizeH="0" baseline="0" noProof="0" dirty="0" smtClean="0">
                        <a:ln>
                          <a:noFill/>
                        </a:ln>
                        <a:solidFill>
                          <a:srgbClr val="FFFF00"/>
                        </a:solidFill>
                        <a:effectLst/>
                        <a:uLnTx/>
                        <a:uFillTx/>
                        <a:latin typeface="Times New Roman" panose="02020603050405020304" pitchFamily="18" charset="0"/>
                        <a:ea typeface="+mn-ea"/>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65331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18"/>
          <p:cNvSpPr>
            <a:spLocks noGrp="1"/>
          </p:cNvSpPr>
          <p:nvPr>
            <p:ph type="title"/>
          </p:nvPr>
        </p:nvSpPr>
        <p:spPr/>
        <p:txBody>
          <a:bodyPr/>
          <a:lstStyle/>
          <a:p>
            <a:r>
              <a:rPr lang="en-US" dirty="0" smtClean="0"/>
              <a:t>Query Transactions</a:t>
            </a:r>
            <a:endParaRPr lang="en-US" dirty="0"/>
          </a:p>
        </p:txBody>
      </p:sp>
      <p:sp>
        <p:nvSpPr>
          <p:cNvPr id="120" name="Content Placeholder 119"/>
          <p:cNvSpPr>
            <a:spLocks noGrp="1"/>
          </p:cNvSpPr>
          <p:nvPr>
            <p:ph idx="1"/>
          </p:nvPr>
        </p:nvSpPr>
        <p:spPr>
          <a:xfrm>
            <a:off x="685800" y="1371600"/>
            <a:ext cx="7772400" cy="4724400"/>
          </a:xfrm>
        </p:spPr>
        <p:txBody>
          <a:bodyPr/>
          <a:lstStyle/>
          <a:p>
            <a:pPr marL="0" indent="0">
              <a:buNone/>
            </a:pPr>
            <a:r>
              <a:rPr lang="en-US" dirty="0" smtClean="0"/>
              <a:t>XDS (ITI-18) and XCA (ITI-38) Query transactions updated to support:</a:t>
            </a:r>
          </a:p>
          <a:p>
            <a:r>
              <a:rPr lang="en-US" dirty="0" smtClean="0"/>
              <a:t>New </a:t>
            </a:r>
            <a:r>
              <a:rPr lang="en-US" dirty="0" err="1" smtClean="0"/>
              <a:t>DocumentEntryType</a:t>
            </a:r>
            <a:r>
              <a:rPr lang="en-US" dirty="0" smtClean="0"/>
              <a:t> query parameter</a:t>
            </a:r>
          </a:p>
          <a:p>
            <a:pPr marL="0" lvl="0" indent="0" eaLnBrk="1" fontAlgn="auto" hangingPunct="1">
              <a:spcBef>
                <a:spcPts val="0"/>
              </a:spcBef>
              <a:spcAft>
                <a:spcPts val="0"/>
              </a:spcAft>
              <a:buClrTx/>
              <a:buSzTx/>
              <a:buNone/>
            </a:pPr>
            <a:r>
              <a:rPr lang="en-US" sz="1600" b="0" kern="12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600" b="0" kern="1200" dirty="0">
                <a:solidFill>
                  <a:schemeClr val="tx1">
                    <a:lumMod val="95000"/>
                  </a:schemeClr>
                </a:solidFill>
                <a:latin typeface="Times New Roman" panose="02020603050405020304" pitchFamily="18" charset="0"/>
                <a:cs typeface="Times New Roman" panose="02020603050405020304" pitchFamily="18" charset="0"/>
              </a:rPr>
              <a:t>Slot name="$XDSDocumentEntryType"&gt;</a:t>
            </a:r>
          </a:p>
          <a:p>
            <a:pPr marL="0" lvl="0" indent="0" eaLnBrk="1" fontAlgn="auto" hangingPunct="1">
              <a:spcBef>
                <a:spcPts val="0"/>
              </a:spcBef>
              <a:spcAft>
                <a:spcPts val="0"/>
              </a:spcAft>
              <a:buClrTx/>
              <a:buSzTx/>
              <a:buNone/>
            </a:pPr>
            <a:r>
              <a:rPr lang="en-US" sz="1600" b="0" kern="1200" dirty="0">
                <a:solidFill>
                  <a:schemeClr val="tx1">
                    <a:lumMod val="95000"/>
                  </a:schemeClr>
                </a:solidFill>
                <a:latin typeface="Times New Roman" panose="02020603050405020304" pitchFamily="18" charset="0"/>
                <a:cs typeface="Times New Roman" panose="02020603050405020304" pitchFamily="18" charset="0"/>
              </a:rPr>
              <a:t>&lt;ValueList&gt;&lt;Value&gt; </a:t>
            </a:r>
          </a:p>
          <a:p>
            <a:pPr marL="0" lvl="0" indent="0" eaLnBrk="1" fontAlgn="auto" hangingPunct="1">
              <a:spcBef>
                <a:spcPts val="0"/>
              </a:spcBef>
              <a:spcAft>
                <a:spcPts val="0"/>
              </a:spcAft>
              <a:buClrTx/>
              <a:buSzTx/>
              <a:buNone/>
            </a:pPr>
            <a:r>
              <a:rPr lang="en-US" sz="1600" b="0" kern="1200" dirty="0">
                <a:solidFill>
                  <a:schemeClr val="tx1">
                    <a:lumMod val="95000"/>
                  </a:schemeClr>
                </a:solidFill>
                <a:latin typeface="Times New Roman" panose="02020603050405020304" pitchFamily="18" charset="0"/>
                <a:cs typeface="Times New Roman" panose="02020603050405020304" pitchFamily="18" charset="0"/>
              </a:rPr>
              <a:t>(</a:t>
            </a:r>
            <a:r>
              <a:rPr lang="en-US" sz="1600" b="0" kern="1200" dirty="0" smtClean="0">
                <a:solidFill>
                  <a:schemeClr val="tx1">
                    <a:lumMod val="95000"/>
                  </a:schemeClr>
                </a:solidFill>
                <a:latin typeface="Times New Roman" panose="02020603050405020304" pitchFamily="18" charset="0"/>
                <a:cs typeface="Times New Roman" panose="02020603050405020304" pitchFamily="18" charset="0"/>
              </a:rPr>
              <a:t>'urn:uuid:7edca82f-054d-47f2-a032-9b2a5b5186c1‘, </a:t>
            </a:r>
            <a:r>
              <a:rPr lang="en-US" sz="1600" b="0" kern="1200" dirty="0">
                <a:solidFill>
                  <a:schemeClr val="tx1">
                    <a:lumMod val="95000"/>
                  </a:schemeClr>
                </a:solidFill>
                <a:latin typeface="Times New Roman" panose="02020603050405020304" pitchFamily="18" charset="0"/>
                <a:cs typeface="Times New Roman" panose="02020603050405020304" pitchFamily="18" charset="0"/>
              </a:rPr>
              <a:t>'urn:uuid:34268e47-fdf5-41a6-ba33-82133c465248'</a:t>
            </a:r>
            <a:r>
              <a:rPr lang="en-US" sz="1600" b="0" kern="1200" dirty="0" smtClean="0">
                <a:solidFill>
                  <a:schemeClr val="tx1">
                    <a:lumMod val="95000"/>
                  </a:schemeClr>
                </a:solidFill>
                <a:latin typeface="Times New Roman" panose="02020603050405020304" pitchFamily="18" charset="0"/>
                <a:cs typeface="Times New Roman" panose="02020603050405020304" pitchFamily="18" charset="0"/>
              </a:rPr>
              <a:t>) </a:t>
            </a:r>
          </a:p>
          <a:p>
            <a:pPr marL="0" lvl="0" indent="0" eaLnBrk="1" fontAlgn="auto" hangingPunct="1">
              <a:spcBef>
                <a:spcPts val="0"/>
              </a:spcBef>
              <a:spcAft>
                <a:spcPts val="0"/>
              </a:spcAft>
              <a:buClrTx/>
              <a:buSzTx/>
              <a:buNone/>
            </a:pPr>
            <a:r>
              <a:rPr lang="en-US" sz="1600" b="0" kern="1200" dirty="0" smtClean="0">
                <a:solidFill>
                  <a:schemeClr val="tx1">
                    <a:lumMod val="95000"/>
                  </a:schemeClr>
                </a:solidFill>
                <a:latin typeface="Times New Roman" panose="02020603050405020304" pitchFamily="18" charset="0"/>
                <a:cs typeface="Times New Roman" panose="02020603050405020304" pitchFamily="18" charset="0"/>
              </a:rPr>
              <a:t>&lt;/</a:t>
            </a:r>
            <a:r>
              <a:rPr lang="en-US" sz="1600" b="0" kern="1200" dirty="0">
                <a:solidFill>
                  <a:schemeClr val="tx1">
                    <a:lumMod val="95000"/>
                  </a:schemeClr>
                </a:solidFill>
                <a:latin typeface="Times New Roman" panose="02020603050405020304" pitchFamily="18" charset="0"/>
                <a:cs typeface="Times New Roman" panose="02020603050405020304" pitchFamily="18" charset="0"/>
              </a:rPr>
              <a:t>Value&gt; &lt;ValueList&gt; &lt;/Slot</a:t>
            </a:r>
            <a:r>
              <a:rPr lang="en-US" sz="1600" b="0" kern="1200" dirty="0" smtClean="0">
                <a:solidFill>
                  <a:schemeClr val="tx1">
                    <a:lumMod val="95000"/>
                  </a:schemeClr>
                </a:solidFill>
                <a:latin typeface="Times New Roman" panose="02020603050405020304" pitchFamily="18" charset="0"/>
                <a:cs typeface="Times New Roman" panose="02020603050405020304" pitchFamily="18" charset="0"/>
              </a:rPr>
              <a:t>&gt;</a:t>
            </a:r>
          </a:p>
          <a:p>
            <a:pPr lvl="1"/>
            <a:r>
              <a:rPr lang="en-US" dirty="0" smtClean="0"/>
              <a:t>Static only – default</a:t>
            </a:r>
          </a:p>
          <a:p>
            <a:r>
              <a:rPr lang="en-US" dirty="0" smtClean="0"/>
              <a:t>New ExtrinsicObject ObjectType in return list.  </a:t>
            </a:r>
          </a:p>
        </p:txBody>
      </p:sp>
      <p:sp>
        <p:nvSpPr>
          <p:cNvPr id="4" name="Slide Number Placeholder 3"/>
          <p:cNvSpPr>
            <a:spLocks noGrp="1"/>
          </p:cNvSpPr>
          <p:nvPr>
            <p:ph type="sldNum" sz="quarter" idx="11"/>
          </p:nvPr>
        </p:nvSpPr>
        <p:spPr/>
        <p:txBody>
          <a:bodyPr/>
          <a:lstStyle/>
          <a:p>
            <a:fld id="{F62922A8-47FA-4DAE-A907-E4F13E2BF753}" type="slidenum">
              <a:rPr lang="en-US" smtClean="0"/>
              <a:pPr/>
              <a:t>9</a:t>
            </a:fld>
            <a:endParaRPr lang="en-US"/>
          </a:p>
        </p:txBody>
      </p:sp>
    </p:spTree>
    <p:extLst>
      <p:ext uri="{BB962C8B-B14F-4D97-AF65-F5344CB8AC3E}">
        <p14:creationId xmlns:p14="http://schemas.microsoft.com/office/powerpoint/2010/main" val="2007000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IHE Presentation Template-Aug 2004">
  <a:themeElements>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IHE Presentation Template-Aug 200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bg1"/>
          </a:buClr>
          <a:buSzPct val="100000"/>
          <a:buFont typeface="Wingdings" pitchFamily="2" charset="2"/>
          <a:buNone/>
          <a:tabLst/>
          <a:defRPr kumimoji="0" lang="en-US" sz="36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IHE Presentation Template-Aug 2004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IHE Presentation Template-Aug 2004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IHE Presentation Template-Aug 2004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IHE Presentation Template-Aug 2004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Settings\parisch\Application Data\Microsoft\Templates\IHE Presentation Template-Aug 2004.pot</Template>
  <TotalTime>16482</TotalTime>
  <Words>1726</Words>
  <Application>Microsoft Office PowerPoint</Application>
  <PresentationFormat>On-screen Show (4:3)</PresentationFormat>
  <Paragraphs>285</Paragraphs>
  <Slides>20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Wingdings</vt:lpstr>
      <vt:lpstr>IHE Presentation Template-Aug 2004</vt:lpstr>
      <vt:lpstr>XDS &amp; XCA:  On-Demand Documents Option</vt:lpstr>
      <vt:lpstr>Why On-Demand?</vt:lpstr>
      <vt:lpstr>On-Demand Documents Overview</vt:lpstr>
      <vt:lpstr>Overview of Profile updates</vt:lpstr>
      <vt:lpstr>Document Entry types</vt:lpstr>
      <vt:lpstr>Static vs. On-Demand DocumentEntry (1)</vt:lpstr>
      <vt:lpstr>Static vs. On-Demand DocumentEntry (2)</vt:lpstr>
      <vt:lpstr>Static vs. On-Demand DocumentEntry (3)</vt:lpstr>
      <vt:lpstr>Query Transactions</vt:lpstr>
      <vt:lpstr>Retrieve Transactions</vt:lpstr>
      <vt:lpstr>XCA new option</vt:lpstr>
      <vt:lpstr>XDS new option and Actor</vt:lpstr>
      <vt:lpstr>Persistence of Retrieved Documents</vt:lpstr>
      <vt:lpstr>XDS On-Demand Documents Actors/Transactions</vt:lpstr>
      <vt:lpstr>XCA workflow example – with persistence</vt:lpstr>
      <vt:lpstr>XCA workflow example – no persistence</vt:lpstr>
      <vt:lpstr>XDS On-Demand Workflow</vt:lpstr>
      <vt:lpstr>Compatibility</vt:lpstr>
      <vt:lpstr>More Information</vt:lpstr>
      <vt:lpstr>PowerPoint Presentation</vt:lpstr>
    </vt:vector>
  </TitlesOfParts>
  <Company>GE Healthcare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Interoperability Workshop</dc:title>
  <dc:creator>Charles Parisot</dc:creator>
  <cp:lastModifiedBy>Karen Witting</cp:lastModifiedBy>
  <cp:revision>604</cp:revision>
  <dcterms:created xsi:type="dcterms:W3CDTF">2003-01-10T23:44:00Z</dcterms:created>
  <dcterms:modified xsi:type="dcterms:W3CDTF">2014-02-06T15:38:46Z</dcterms:modified>
</cp:coreProperties>
</file>