
<file path=[Content_Types].xml><?xml version="1.0" encoding="utf-8"?>
<Types xmlns="http://schemas.openxmlformats.org/package/2006/content-types">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84" d="100"/>
          <a:sy n="84" d="100"/>
        </p:scale>
        <p:origin x="90" y="14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03" name="Google Shape;10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14a590b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g514a590b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12" name="Google Shape;112;g514a590b3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514a590b37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g514a590b37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21" name="Google Shape;121;g514a590b37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14a590b37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514a590b37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0" name="Google Shape;130;g514a590b37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14a590b37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g514a590b37_0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139" name="Google Shape;139;g514a590b37_0_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8" name="Google Shape;18;p2"/>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9" name="Google Shape;19;p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1" name="Google Shape;21;p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5" name="Google Shape;75;p11"/>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6" name="Google Shape;76;p1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1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1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1" name="Google Shape;81;p1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2" name="Google Shape;82;p1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1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5"/>
        <p:cNvGrpSpPr/>
        <p:nvPr/>
      </p:nvGrpSpPr>
      <p:grpSpPr>
        <a:xfrm>
          <a:off x="0" y="0"/>
          <a:ext cx="0" cy="0"/>
          <a:chOff x="0" y="0"/>
          <a:chExt cx="0" cy="0"/>
        </a:xfrm>
      </p:grpSpPr>
      <p:pic>
        <p:nvPicPr>
          <p:cNvPr id="86" name="Google Shape;86;p13" descr="Background_Duo_266.jpg"/>
          <p:cNvPicPr preferRelativeResize="0"/>
          <p:nvPr/>
        </p:nvPicPr>
        <p:blipFill rotWithShape="1">
          <a:blip r:embed="rId2">
            <a:alphaModFix amt="60000"/>
          </a:blip>
          <a:srcRect/>
          <a:stretch/>
        </p:blipFill>
        <p:spPr>
          <a:xfrm>
            <a:off x="0" y="0"/>
            <a:ext cx="9144000" cy="5143500"/>
          </a:xfrm>
          <a:prstGeom prst="rect">
            <a:avLst/>
          </a:prstGeom>
          <a:noFill/>
          <a:ln>
            <a:noFill/>
          </a:ln>
        </p:spPr>
      </p:pic>
      <p:sp>
        <p:nvSpPr>
          <p:cNvPr id="87" name="Google Shape;87;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8" name="Google Shape;88;p1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1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a:off x="722313" y="2180035"/>
            <a:ext cx="7772400" cy="1125300"/>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31" name="Google Shape;31;p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6" name="Google Shape;36;p5"/>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457200" y="1151335"/>
            <a:ext cx="4040100" cy="4800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4" name="Google Shape;44;p6"/>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5" name="Google Shape;45;p6"/>
          <p:cNvSpPr txBox="1">
            <a:spLocks noGrp="1"/>
          </p:cNvSpPr>
          <p:nvPr>
            <p:ph type="body" idx="3"/>
          </p:nvPr>
        </p:nvSpPr>
        <p:spPr>
          <a:xfrm>
            <a:off x="4645025" y="1151335"/>
            <a:ext cx="4041900" cy="480000"/>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6" name="Google Shape;46;p6"/>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7" name="Google Shape;47;p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2" name="Google Shape;52;p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1" name="Google Shape;61;p9"/>
          <p:cNvSpPr txBox="1">
            <a:spLocks noGrp="1"/>
          </p:cNvSpPr>
          <p:nvPr>
            <p:ph type="body" idx="1"/>
          </p:nvPr>
        </p:nvSpPr>
        <p:spPr>
          <a:xfrm>
            <a:off x="3575050" y="204788"/>
            <a:ext cx="5111700" cy="438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8" name="Google Shape;68;p10"/>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0" name="Google Shape;70;p1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1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2" name="Google Shape;72;p1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Background_Duo_266.jpg"/>
          <p:cNvPicPr preferRelativeResize="0"/>
          <p:nvPr/>
        </p:nvPicPr>
        <p:blipFill rotWithShape="1">
          <a:blip r:embed="rId14">
            <a:alphaModFix amt="60000"/>
          </a:blip>
          <a:srcRect/>
          <a:stretch/>
        </p:blipFill>
        <p:spPr>
          <a:xfrm>
            <a:off x="0" y="0"/>
            <a:ext cx="9144000" cy="5143500"/>
          </a:xfrm>
          <a:prstGeom prst="rect">
            <a:avLst/>
          </a:prstGeom>
          <a:noFill/>
          <a:ln>
            <a:noFill/>
          </a:ln>
        </p:spPr>
      </p:pic>
      <p:sp>
        <p:nvSpPr>
          <p:cNvPr id="11" name="Google Shape;11;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3.png"/><Relationship Id="rId5" Type="http://schemas.openxmlformats.org/officeDocument/2006/relationships/image" Target="../media/image5.jp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descr="Background_Duo_266.jpg"/>
          <p:cNvPicPr preferRelativeResize="0"/>
          <p:nvPr/>
        </p:nvPicPr>
        <p:blipFill rotWithShape="1">
          <a:blip r:embed="rId5">
            <a:alphaModFix amt="60000"/>
          </a:blip>
          <a:srcRect/>
          <a:stretch/>
        </p:blipFill>
        <p:spPr>
          <a:xfrm>
            <a:off x="0" y="0"/>
            <a:ext cx="9144000" cy="5143500"/>
          </a:xfrm>
          <a:prstGeom prst="rect">
            <a:avLst/>
          </a:prstGeom>
          <a:noFill/>
          <a:ln>
            <a:noFill/>
          </a:ln>
        </p:spPr>
      </p:pic>
      <p:pic>
        <p:nvPicPr>
          <p:cNvPr id="96" name="Google Shape;96;p14"/>
          <p:cNvPicPr preferRelativeResize="0"/>
          <p:nvPr/>
        </p:nvPicPr>
        <p:blipFill rotWithShape="1">
          <a:blip r:embed="rId6">
            <a:alphaModFix/>
          </a:blip>
          <a:srcRect t="12502" b="12495"/>
          <a:stretch/>
        </p:blipFill>
        <p:spPr>
          <a:xfrm>
            <a:off x="0" y="1090"/>
            <a:ext cx="9144000" cy="5143500"/>
          </a:xfrm>
          <a:prstGeom prst="rect">
            <a:avLst/>
          </a:prstGeom>
          <a:noFill/>
          <a:ln>
            <a:noFill/>
          </a:ln>
        </p:spPr>
      </p:pic>
      <p:sp>
        <p:nvSpPr>
          <p:cNvPr id="97" name="Google Shape;97;p14"/>
          <p:cNvSpPr txBox="1">
            <a:spLocks noGrp="1"/>
          </p:cNvSpPr>
          <p:nvPr>
            <p:ph type="ctrTitle"/>
          </p:nvPr>
        </p:nvSpPr>
        <p:spPr>
          <a:xfrm>
            <a:off x="685800" y="2566811"/>
            <a:ext cx="7772400" cy="11025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100"/>
              <a:buFont typeface="Arial"/>
              <a:buNone/>
            </a:pPr>
            <a:r>
              <a:rPr lang="en-US" sz="3400" dirty="0">
                <a:solidFill>
                  <a:srgbClr val="5A4099"/>
                </a:solidFill>
                <a:latin typeface="Arial"/>
                <a:ea typeface="Arial"/>
                <a:cs typeface="Arial"/>
                <a:sym typeface="Arial"/>
              </a:rPr>
              <a:t>Patient Master Identity Registry </a:t>
            </a:r>
            <a:endParaRPr sz="3400" dirty="0">
              <a:solidFill>
                <a:srgbClr val="5A4099"/>
              </a:solidFill>
              <a:latin typeface="Arial"/>
              <a:ea typeface="Arial"/>
              <a:cs typeface="Arial"/>
              <a:sym typeface="Arial"/>
            </a:endParaRPr>
          </a:p>
          <a:p>
            <a:pPr marL="0" marR="0" lvl="0" indent="0" algn="ctr" rtl="0">
              <a:spcBef>
                <a:spcPts val="0"/>
              </a:spcBef>
              <a:spcAft>
                <a:spcPts val="0"/>
              </a:spcAft>
              <a:buClr>
                <a:schemeClr val="dk1"/>
              </a:buClr>
              <a:buSzPts val="1100"/>
              <a:buFont typeface="Arial"/>
              <a:buNone/>
            </a:pPr>
            <a:r>
              <a:rPr lang="en-US" dirty="0">
                <a:solidFill>
                  <a:srgbClr val="5A4099"/>
                </a:solidFill>
                <a:latin typeface="Arial"/>
                <a:ea typeface="Arial"/>
                <a:cs typeface="Arial"/>
                <a:sym typeface="Arial"/>
              </a:rPr>
              <a:t>(PMIR)</a:t>
            </a:r>
            <a:endParaRPr dirty="0">
              <a:solidFill>
                <a:srgbClr val="5A4099"/>
              </a:solidFill>
              <a:latin typeface="Arial"/>
              <a:ea typeface="Arial"/>
              <a:cs typeface="Arial"/>
              <a:sym typeface="Arial"/>
            </a:endParaRPr>
          </a:p>
        </p:txBody>
      </p:sp>
      <p:sp>
        <p:nvSpPr>
          <p:cNvPr id="98" name="Google Shape;98;p14"/>
          <p:cNvSpPr txBox="1">
            <a:spLocks noGrp="1"/>
          </p:cNvSpPr>
          <p:nvPr>
            <p:ph type="subTitle" idx="1"/>
          </p:nvPr>
        </p:nvSpPr>
        <p:spPr>
          <a:xfrm>
            <a:off x="1371600" y="4277771"/>
            <a:ext cx="6400800" cy="7899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595959"/>
              </a:buClr>
              <a:buFont typeface="Arial"/>
              <a:buNone/>
            </a:pPr>
            <a:r>
              <a:rPr lang="en-US" sz="2600">
                <a:solidFill>
                  <a:srgbClr val="595959"/>
                </a:solidFill>
                <a:latin typeface="Arial"/>
                <a:ea typeface="Arial"/>
                <a:cs typeface="Arial"/>
                <a:sym typeface="Arial"/>
              </a:rPr>
              <a:t>Presented by Luke Duncan</a:t>
            </a:r>
            <a:endParaRPr sz="2600" b="0" i="0" u="none" strike="noStrike" cap="none">
              <a:solidFill>
                <a:srgbClr val="595959"/>
              </a:solidFill>
              <a:latin typeface="Arial"/>
              <a:ea typeface="Arial"/>
              <a:cs typeface="Arial"/>
              <a:sym typeface="Arial"/>
            </a:endParaRPr>
          </a:p>
        </p:txBody>
      </p:sp>
      <p:pic>
        <p:nvPicPr>
          <p:cNvPr id="99" name="Google Shape;99;p14" descr="ihe-logo.png"/>
          <p:cNvPicPr preferRelativeResize="0"/>
          <p:nvPr/>
        </p:nvPicPr>
        <p:blipFill rotWithShape="1">
          <a:blip r:embed="rId7">
            <a:alphaModFix/>
          </a:blip>
          <a:srcRect/>
          <a:stretch/>
        </p:blipFill>
        <p:spPr>
          <a:xfrm>
            <a:off x="2357260" y="1294758"/>
            <a:ext cx="4429500" cy="1208400"/>
          </a:xfrm>
          <a:prstGeom prst="rect">
            <a:avLst/>
          </a:prstGeom>
          <a:noFill/>
          <a:ln>
            <a:noFill/>
          </a:ln>
        </p:spPr>
      </p:pic>
      <p:pic>
        <p:nvPicPr>
          <p:cNvPr id="5" name="Audio 4">
            <a:hlinkClick r:id="" action="ppaction://media"/>
            <a:extLst>
              <a:ext uri="{FF2B5EF4-FFF2-40B4-BE49-F238E27FC236}">
                <a16:creationId xmlns:a16="http://schemas.microsoft.com/office/drawing/2014/main" id="{CAE2B590-9D4D-48FD-A4A1-548F2DC08BF1}"/>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9770"/>
    </mc:Choice>
    <mc:Fallback>
      <p:transition spd="slow" advTm="97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15"/>
          <p:cNvPicPr preferRelativeResize="0"/>
          <p:nvPr/>
        </p:nvPicPr>
        <p:blipFill rotWithShape="1">
          <a:blip r:embed="rId5">
            <a:alphaModFix/>
          </a:blip>
          <a:srcRect t="12502" b="12495"/>
          <a:stretch/>
        </p:blipFill>
        <p:spPr>
          <a:xfrm>
            <a:off x="-37050" y="0"/>
            <a:ext cx="9180900" cy="5143500"/>
          </a:xfrm>
          <a:prstGeom prst="rect">
            <a:avLst/>
          </a:prstGeom>
          <a:noFill/>
          <a:ln>
            <a:noFill/>
          </a:ln>
        </p:spPr>
      </p:pic>
      <p:sp>
        <p:nvSpPr>
          <p:cNvPr id="106" name="Google Shape;106;p15"/>
          <p:cNvSpPr txBox="1">
            <a:spLocks noGrp="1"/>
          </p:cNvSpPr>
          <p:nvPr>
            <p:ph type="ctrTitle"/>
          </p:nvPr>
        </p:nvSpPr>
        <p:spPr>
          <a:xfrm>
            <a:off x="685800" y="673345"/>
            <a:ext cx="7772400" cy="56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A4099"/>
              </a:buClr>
              <a:buFont typeface="Arial"/>
              <a:buNone/>
            </a:pPr>
            <a:r>
              <a:rPr lang="en-US" sz="3000" b="1">
                <a:solidFill>
                  <a:srgbClr val="5A4099"/>
                </a:solidFill>
                <a:latin typeface="Arial"/>
                <a:ea typeface="Arial"/>
                <a:cs typeface="Arial"/>
                <a:sym typeface="Arial"/>
              </a:rPr>
              <a:t>What is the Supplement About?</a:t>
            </a:r>
            <a:endParaRPr sz="3000" b="1" i="0" u="none" strike="noStrike" cap="none">
              <a:solidFill>
                <a:srgbClr val="5A4099"/>
              </a:solidFill>
              <a:latin typeface="Arial"/>
              <a:ea typeface="Arial"/>
              <a:cs typeface="Arial"/>
              <a:sym typeface="Arial"/>
            </a:endParaRPr>
          </a:p>
        </p:txBody>
      </p:sp>
      <p:sp>
        <p:nvSpPr>
          <p:cNvPr id="107" name="Google Shape;107;p15"/>
          <p:cNvSpPr txBox="1">
            <a:spLocks noGrp="1"/>
          </p:cNvSpPr>
          <p:nvPr>
            <p:ph type="subTitle" idx="1"/>
          </p:nvPr>
        </p:nvSpPr>
        <p:spPr>
          <a:xfrm>
            <a:off x="509260" y="1383652"/>
            <a:ext cx="8125500" cy="364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100"/>
              <a:buFont typeface="Arial"/>
              <a:buNone/>
            </a:pPr>
            <a:r>
              <a:rPr lang="en-US" sz="1800" dirty="0">
                <a:solidFill>
                  <a:srgbClr val="595959"/>
                </a:solidFill>
                <a:latin typeface="Arial"/>
                <a:ea typeface="Arial"/>
                <a:cs typeface="Arial"/>
                <a:sym typeface="Arial"/>
              </a:rPr>
              <a:t>The Patient Master Identity Registry (PMIR) Profile supports the creating, updating and deprecating of identity information about a subject of care using the HL7 FHIR standard. Where “identity” information includes all information found in the FHIR Patient resource such as identifier, name, phone, gender, birth date, address, marital status, photo, others to contact, preference for language, general practitioner, and links to other instances of identities.</a:t>
            </a:r>
            <a:endParaRPr sz="1800" dirty="0">
              <a:solidFill>
                <a:srgbClr val="595959"/>
              </a:solidFill>
              <a:latin typeface="Arial"/>
              <a:ea typeface="Arial"/>
              <a:cs typeface="Arial"/>
              <a:sym typeface="Arial"/>
            </a:endParaRPr>
          </a:p>
          <a:p>
            <a:pPr marL="0" marR="0" lvl="0" indent="0" algn="l" rtl="0">
              <a:spcBef>
                <a:spcPts val="0"/>
              </a:spcBef>
              <a:spcAft>
                <a:spcPts val="0"/>
              </a:spcAft>
              <a:buClr>
                <a:schemeClr val="dk1"/>
              </a:buClr>
              <a:buSzPts val="1100"/>
              <a:buFont typeface="Arial"/>
              <a:buNone/>
            </a:pPr>
            <a:r>
              <a:rPr lang="en-US" sz="1800" dirty="0">
                <a:solidFill>
                  <a:srgbClr val="595959"/>
                </a:solidFill>
                <a:latin typeface="Arial"/>
                <a:ea typeface="Arial"/>
                <a:cs typeface="Arial"/>
                <a:sym typeface="Arial"/>
              </a:rPr>
              <a:t> </a:t>
            </a:r>
            <a:endParaRPr sz="1800" dirty="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r>
              <a:rPr lang="en-US" sz="1800" dirty="0">
                <a:solidFill>
                  <a:srgbClr val="595959"/>
                </a:solidFill>
                <a:latin typeface="Arial"/>
                <a:ea typeface="Arial"/>
                <a:cs typeface="Arial"/>
                <a:sym typeface="Arial"/>
              </a:rPr>
              <a:t>Beyond the basic create, retrieve, update, and delete (CRUD) transaction set, this profile addresses important patient safety issues related to the merging of two patient demographic records that have, in error, been established for the same person.</a:t>
            </a:r>
            <a:endParaRPr sz="1800" dirty="0">
              <a:solidFill>
                <a:srgbClr val="595959"/>
              </a:solidFill>
              <a:latin typeface="Arial"/>
              <a:ea typeface="Arial"/>
              <a:cs typeface="Arial"/>
              <a:sym typeface="Arial"/>
            </a:endParaRPr>
          </a:p>
        </p:txBody>
      </p:sp>
      <p:pic>
        <p:nvPicPr>
          <p:cNvPr id="108" name="Google Shape;108;p15" descr="ihe-logo.png"/>
          <p:cNvPicPr preferRelativeResize="0"/>
          <p:nvPr/>
        </p:nvPicPr>
        <p:blipFill rotWithShape="1">
          <a:blip r:embed="rId6">
            <a:alphaModFix/>
          </a:blip>
          <a:srcRect/>
          <a:stretch/>
        </p:blipFill>
        <p:spPr>
          <a:xfrm>
            <a:off x="617976" y="159801"/>
            <a:ext cx="1724400" cy="470400"/>
          </a:xfrm>
          <a:prstGeom prst="rect">
            <a:avLst/>
          </a:prstGeom>
          <a:noFill/>
          <a:ln>
            <a:noFill/>
          </a:ln>
        </p:spPr>
      </p:pic>
      <p:pic>
        <p:nvPicPr>
          <p:cNvPr id="3" name="Audio 2">
            <a:hlinkClick r:id="" action="ppaction://media"/>
            <a:extLst>
              <a:ext uri="{FF2B5EF4-FFF2-40B4-BE49-F238E27FC236}">
                <a16:creationId xmlns:a16="http://schemas.microsoft.com/office/drawing/2014/main" id="{B1A0F2B6-1DC7-4266-9909-31CF2B4DDDCF}"/>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6128"/>
    </mc:Choice>
    <mc:Fallback>
      <p:transition spd="slow" advTm="261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6"/>
          <p:cNvPicPr preferRelativeResize="0"/>
          <p:nvPr/>
        </p:nvPicPr>
        <p:blipFill rotWithShape="1">
          <a:blip r:embed="rId5">
            <a:alphaModFix/>
          </a:blip>
          <a:srcRect t="12502" b="12495"/>
          <a:stretch/>
        </p:blipFill>
        <p:spPr>
          <a:xfrm>
            <a:off x="-37050" y="0"/>
            <a:ext cx="9180900" cy="5143500"/>
          </a:xfrm>
          <a:prstGeom prst="rect">
            <a:avLst/>
          </a:prstGeom>
          <a:noFill/>
          <a:ln>
            <a:noFill/>
          </a:ln>
        </p:spPr>
      </p:pic>
      <p:sp>
        <p:nvSpPr>
          <p:cNvPr id="115" name="Google Shape;115;p16"/>
          <p:cNvSpPr txBox="1">
            <a:spLocks noGrp="1"/>
          </p:cNvSpPr>
          <p:nvPr>
            <p:ph type="ctrTitle"/>
          </p:nvPr>
        </p:nvSpPr>
        <p:spPr>
          <a:xfrm>
            <a:off x="685800" y="673345"/>
            <a:ext cx="7772400" cy="56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A4099"/>
              </a:buClr>
              <a:buFont typeface="Arial"/>
              <a:buNone/>
            </a:pPr>
            <a:r>
              <a:rPr lang="en-US" sz="3000" b="1">
                <a:solidFill>
                  <a:srgbClr val="5A4099"/>
                </a:solidFill>
                <a:latin typeface="Arial"/>
                <a:ea typeface="Arial"/>
                <a:cs typeface="Arial"/>
                <a:sym typeface="Arial"/>
              </a:rPr>
              <a:t>Which actors does it use?</a:t>
            </a:r>
            <a:endParaRPr sz="3000" b="1" i="0" u="none" strike="noStrike" cap="none">
              <a:solidFill>
                <a:srgbClr val="5A4099"/>
              </a:solidFill>
              <a:latin typeface="Arial"/>
              <a:ea typeface="Arial"/>
              <a:cs typeface="Arial"/>
              <a:sym typeface="Arial"/>
            </a:endParaRPr>
          </a:p>
        </p:txBody>
      </p:sp>
      <p:sp>
        <p:nvSpPr>
          <p:cNvPr id="116" name="Google Shape;116;p16"/>
          <p:cNvSpPr txBox="1">
            <a:spLocks noGrp="1"/>
          </p:cNvSpPr>
          <p:nvPr>
            <p:ph type="subTitle" idx="1"/>
          </p:nvPr>
        </p:nvSpPr>
        <p:spPr>
          <a:xfrm>
            <a:off x="509260" y="1383652"/>
            <a:ext cx="8125500" cy="364440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Clr>
                <a:srgbClr val="888888"/>
              </a:buClr>
              <a:buFont typeface="Arial"/>
              <a:buNone/>
            </a:pPr>
            <a:r>
              <a:rPr lang="en-US" sz="2000">
                <a:solidFill>
                  <a:srgbClr val="595959"/>
                </a:solidFill>
                <a:latin typeface="Arial"/>
                <a:ea typeface="Arial"/>
                <a:cs typeface="Arial"/>
                <a:sym typeface="Arial"/>
              </a:rPr>
              <a:t>This supplement defines:</a:t>
            </a:r>
            <a:endParaRPr sz="200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3 new actors</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Consumer</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Subscriber</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Manager</a:t>
            </a:r>
            <a:endParaRPr sz="200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3 reused actors</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Identity Source</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Demographics Consumer</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Patient Identifier Cross-reference Consumer</a:t>
            </a:r>
            <a:endParaRPr sz="200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endParaRPr sz="2000">
              <a:solidFill>
                <a:srgbClr val="595959"/>
              </a:solidFill>
              <a:latin typeface="Arial"/>
              <a:ea typeface="Arial"/>
              <a:cs typeface="Arial"/>
              <a:sym typeface="Arial"/>
            </a:endParaRPr>
          </a:p>
        </p:txBody>
      </p:sp>
      <p:pic>
        <p:nvPicPr>
          <p:cNvPr id="117" name="Google Shape;117;p16" descr="ihe-logo.png"/>
          <p:cNvPicPr preferRelativeResize="0"/>
          <p:nvPr/>
        </p:nvPicPr>
        <p:blipFill rotWithShape="1">
          <a:blip r:embed="rId6">
            <a:alphaModFix/>
          </a:blip>
          <a:srcRect/>
          <a:stretch/>
        </p:blipFill>
        <p:spPr>
          <a:xfrm>
            <a:off x="617976" y="159801"/>
            <a:ext cx="1724400" cy="470400"/>
          </a:xfrm>
          <a:prstGeom prst="rect">
            <a:avLst/>
          </a:prstGeom>
          <a:noFill/>
          <a:ln>
            <a:noFill/>
          </a:ln>
        </p:spPr>
      </p:pic>
      <p:pic>
        <p:nvPicPr>
          <p:cNvPr id="3" name="Audio 2">
            <a:hlinkClick r:id="" action="ppaction://media"/>
            <a:extLst>
              <a:ext uri="{FF2B5EF4-FFF2-40B4-BE49-F238E27FC236}">
                <a16:creationId xmlns:a16="http://schemas.microsoft.com/office/drawing/2014/main" id="{028938B1-4BC6-416D-9EA5-4A913FED749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648"/>
    </mc:Choice>
    <mc:Fallback>
      <p:transition spd="slow" advTm="236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17"/>
          <p:cNvPicPr preferRelativeResize="0"/>
          <p:nvPr/>
        </p:nvPicPr>
        <p:blipFill rotWithShape="1">
          <a:blip r:embed="rId5">
            <a:alphaModFix/>
          </a:blip>
          <a:srcRect t="12502" b="12495"/>
          <a:stretch/>
        </p:blipFill>
        <p:spPr>
          <a:xfrm>
            <a:off x="-37050" y="0"/>
            <a:ext cx="9180900" cy="5143500"/>
          </a:xfrm>
          <a:prstGeom prst="rect">
            <a:avLst/>
          </a:prstGeom>
          <a:noFill/>
          <a:ln>
            <a:noFill/>
          </a:ln>
        </p:spPr>
      </p:pic>
      <p:sp>
        <p:nvSpPr>
          <p:cNvPr id="124" name="Google Shape;124;p17"/>
          <p:cNvSpPr txBox="1">
            <a:spLocks noGrp="1"/>
          </p:cNvSpPr>
          <p:nvPr>
            <p:ph type="ctrTitle"/>
          </p:nvPr>
        </p:nvSpPr>
        <p:spPr>
          <a:xfrm>
            <a:off x="685800" y="673345"/>
            <a:ext cx="7772400" cy="56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A4099"/>
              </a:buClr>
              <a:buFont typeface="Arial"/>
              <a:buNone/>
            </a:pPr>
            <a:r>
              <a:rPr lang="en-US" sz="3000" b="1">
                <a:solidFill>
                  <a:srgbClr val="5A4099"/>
                </a:solidFill>
                <a:latin typeface="Arial"/>
                <a:ea typeface="Arial"/>
                <a:cs typeface="Arial"/>
                <a:sym typeface="Arial"/>
              </a:rPr>
              <a:t>Which transactions does it use?</a:t>
            </a:r>
            <a:endParaRPr sz="3000" b="1" i="0" u="none" strike="noStrike" cap="none">
              <a:solidFill>
                <a:srgbClr val="5A4099"/>
              </a:solidFill>
              <a:latin typeface="Arial"/>
              <a:ea typeface="Arial"/>
              <a:cs typeface="Arial"/>
              <a:sym typeface="Arial"/>
            </a:endParaRPr>
          </a:p>
        </p:txBody>
      </p:sp>
      <p:sp>
        <p:nvSpPr>
          <p:cNvPr id="125" name="Google Shape;125;p17"/>
          <p:cNvSpPr txBox="1">
            <a:spLocks noGrp="1"/>
          </p:cNvSpPr>
          <p:nvPr>
            <p:ph type="subTitle" idx="1"/>
          </p:nvPr>
        </p:nvSpPr>
        <p:spPr>
          <a:xfrm>
            <a:off x="509260" y="1383652"/>
            <a:ext cx="8125500" cy="3644400"/>
          </a:xfrm>
          <a:prstGeom prst="rect">
            <a:avLst/>
          </a:prstGeom>
          <a:noFill/>
          <a:ln>
            <a:noFill/>
          </a:ln>
        </p:spPr>
        <p:txBody>
          <a:bodyPr spcFirstLastPara="1" wrap="square" lIns="91425" tIns="45700" rIns="91425" bIns="45700" anchor="t" anchorCtr="0">
            <a:noAutofit/>
          </a:bodyPr>
          <a:lstStyle/>
          <a:p>
            <a:pPr marL="0" marR="0" lvl="1" indent="0" algn="l" rtl="0">
              <a:spcBef>
                <a:spcPts val="0"/>
              </a:spcBef>
              <a:spcAft>
                <a:spcPts val="0"/>
              </a:spcAft>
              <a:buClr>
                <a:srgbClr val="888888"/>
              </a:buClr>
              <a:buFont typeface="Arial"/>
              <a:buNone/>
            </a:pPr>
            <a:r>
              <a:rPr lang="en-US" sz="2000">
                <a:solidFill>
                  <a:srgbClr val="595959"/>
                </a:solidFill>
                <a:latin typeface="Arial"/>
                <a:ea typeface="Arial"/>
                <a:cs typeface="Arial"/>
                <a:sym typeface="Arial"/>
              </a:rPr>
              <a:t>This supplement defines:</a:t>
            </a:r>
            <a:endParaRPr sz="200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2 new transactions</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Identity Feed</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Subscribe to Patient Updates (4 interactions)</a:t>
            </a:r>
            <a:endParaRPr sz="2000">
              <a:solidFill>
                <a:srgbClr val="595959"/>
              </a:solidFill>
              <a:latin typeface="Arial"/>
              <a:ea typeface="Arial"/>
              <a:cs typeface="Arial"/>
              <a:sym typeface="Arial"/>
            </a:endParaRPr>
          </a:p>
          <a:p>
            <a:pPr marL="1371600" marR="0" lvl="2"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Subscribe to Patient Updates</a:t>
            </a:r>
            <a:endParaRPr sz="2000">
              <a:solidFill>
                <a:srgbClr val="595959"/>
              </a:solidFill>
              <a:latin typeface="Arial"/>
              <a:ea typeface="Arial"/>
              <a:cs typeface="Arial"/>
              <a:sym typeface="Arial"/>
            </a:endParaRPr>
          </a:p>
          <a:p>
            <a:pPr marL="1371600" marR="0" lvl="2"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Get Patient Subscription</a:t>
            </a:r>
            <a:endParaRPr sz="2000">
              <a:solidFill>
                <a:srgbClr val="595959"/>
              </a:solidFill>
              <a:latin typeface="Arial"/>
              <a:ea typeface="Arial"/>
              <a:cs typeface="Arial"/>
              <a:sym typeface="Arial"/>
            </a:endParaRPr>
          </a:p>
          <a:p>
            <a:pPr marL="1371600" marR="0" lvl="2"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Enable/Disable Patient Subscription</a:t>
            </a:r>
            <a:endParaRPr sz="2000">
              <a:solidFill>
                <a:srgbClr val="595959"/>
              </a:solidFill>
              <a:latin typeface="Arial"/>
              <a:ea typeface="Arial"/>
              <a:cs typeface="Arial"/>
              <a:sym typeface="Arial"/>
            </a:endParaRPr>
          </a:p>
          <a:p>
            <a:pPr marL="1371600" marR="0" lvl="2"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Delete Patient Subscription</a:t>
            </a:r>
            <a:endParaRPr sz="200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2 updated transactions</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Demographics Query [ITI-78]</a:t>
            </a:r>
            <a:endParaRPr sz="2000">
              <a:solidFill>
                <a:srgbClr val="595959"/>
              </a:solidFill>
              <a:latin typeface="Arial"/>
              <a:ea typeface="Arial"/>
              <a:cs typeface="Arial"/>
              <a:sym typeface="Arial"/>
            </a:endParaRPr>
          </a:p>
          <a:p>
            <a:pPr marL="914400" marR="0" lvl="1" indent="-355600" algn="l" rtl="0">
              <a:spcBef>
                <a:spcPts val="0"/>
              </a:spcBef>
              <a:spcAft>
                <a:spcPts val="0"/>
              </a:spcAft>
              <a:buClr>
                <a:srgbClr val="595959"/>
              </a:buClr>
              <a:buSzPts val="2000"/>
              <a:buFont typeface="Arial"/>
              <a:buChar char="○"/>
            </a:pPr>
            <a:r>
              <a:rPr lang="en-US" sz="2000">
                <a:solidFill>
                  <a:srgbClr val="595959"/>
                </a:solidFill>
                <a:latin typeface="Arial"/>
                <a:ea typeface="Arial"/>
                <a:cs typeface="Arial"/>
                <a:sym typeface="Arial"/>
              </a:rPr>
              <a:t>Mobile Patient Identifier Cross-reference Query [ITI-83]</a:t>
            </a:r>
            <a:endParaRPr sz="200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endParaRPr sz="2000">
              <a:solidFill>
                <a:srgbClr val="595959"/>
              </a:solidFill>
              <a:latin typeface="Arial"/>
              <a:ea typeface="Arial"/>
              <a:cs typeface="Arial"/>
              <a:sym typeface="Arial"/>
            </a:endParaRPr>
          </a:p>
        </p:txBody>
      </p:sp>
      <p:pic>
        <p:nvPicPr>
          <p:cNvPr id="126" name="Google Shape;126;p17" descr="ihe-logo.png"/>
          <p:cNvPicPr preferRelativeResize="0"/>
          <p:nvPr/>
        </p:nvPicPr>
        <p:blipFill rotWithShape="1">
          <a:blip r:embed="rId6">
            <a:alphaModFix/>
          </a:blip>
          <a:srcRect/>
          <a:stretch/>
        </p:blipFill>
        <p:spPr>
          <a:xfrm>
            <a:off x="617976" y="159801"/>
            <a:ext cx="1724400" cy="470400"/>
          </a:xfrm>
          <a:prstGeom prst="rect">
            <a:avLst/>
          </a:prstGeom>
          <a:noFill/>
          <a:ln>
            <a:noFill/>
          </a:ln>
        </p:spPr>
      </p:pic>
      <p:pic>
        <p:nvPicPr>
          <p:cNvPr id="2" name="Audio 1">
            <a:hlinkClick r:id="" action="ppaction://media"/>
            <a:extLst>
              <a:ext uri="{FF2B5EF4-FFF2-40B4-BE49-F238E27FC236}">
                <a16:creationId xmlns:a16="http://schemas.microsoft.com/office/drawing/2014/main" id="{3D9746EB-D468-4FEB-8C8B-6B6CFBF94D0B}"/>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8045"/>
    </mc:Choice>
    <mc:Fallback>
      <p:transition spd="slow" advTm="2804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18"/>
          <p:cNvPicPr preferRelativeResize="0"/>
          <p:nvPr/>
        </p:nvPicPr>
        <p:blipFill rotWithShape="1">
          <a:blip r:embed="rId5">
            <a:alphaModFix/>
          </a:blip>
          <a:srcRect t="12502" b="12495"/>
          <a:stretch/>
        </p:blipFill>
        <p:spPr>
          <a:xfrm>
            <a:off x="-37050" y="0"/>
            <a:ext cx="9180900" cy="5143500"/>
          </a:xfrm>
          <a:prstGeom prst="rect">
            <a:avLst/>
          </a:prstGeom>
          <a:noFill/>
          <a:ln>
            <a:noFill/>
          </a:ln>
        </p:spPr>
      </p:pic>
      <p:sp>
        <p:nvSpPr>
          <p:cNvPr id="133" name="Google Shape;133;p18"/>
          <p:cNvSpPr txBox="1">
            <a:spLocks noGrp="1"/>
          </p:cNvSpPr>
          <p:nvPr>
            <p:ph type="ctrTitle"/>
          </p:nvPr>
        </p:nvSpPr>
        <p:spPr>
          <a:xfrm>
            <a:off x="685800" y="673345"/>
            <a:ext cx="7772400" cy="56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A4099"/>
              </a:buClr>
              <a:buFont typeface="Arial"/>
              <a:buNone/>
            </a:pPr>
            <a:r>
              <a:rPr lang="en-US" sz="3000" b="1">
                <a:solidFill>
                  <a:srgbClr val="5A4099"/>
                </a:solidFill>
                <a:latin typeface="Arial"/>
                <a:ea typeface="Arial"/>
                <a:cs typeface="Arial"/>
                <a:sym typeface="Arial"/>
              </a:rPr>
              <a:t>Which standards does it use?</a:t>
            </a:r>
            <a:endParaRPr sz="3000" b="1" i="0" u="none" strike="noStrike" cap="none">
              <a:solidFill>
                <a:srgbClr val="5A4099"/>
              </a:solidFill>
              <a:latin typeface="Arial"/>
              <a:ea typeface="Arial"/>
              <a:cs typeface="Arial"/>
              <a:sym typeface="Arial"/>
            </a:endParaRPr>
          </a:p>
        </p:txBody>
      </p:sp>
      <p:sp>
        <p:nvSpPr>
          <p:cNvPr id="134" name="Google Shape;134;p18"/>
          <p:cNvSpPr txBox="1">
            <a:spLocks noGrp="1"/>
          </p:cNvSpPr>
          <p:nvPr>
            <p:ph type="subTitle" idx="1"/>
          </p:nvPr>
        </p:nvSpPr>
        <p:spPr>
          <a:xfrm>
            <a:off x="509260" y="1383652"/>
            <a:ext cx="8125500" cy="364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dirty="0">
                <a:solidFill>
                  <a:srgbClr val="595959"/>
                </a:solidFill>
                <a:latin typeface="Arial"/>
                <a:ea typeface="Arial"/>
                <a:cs typeface="Arial"/>
                <a:sym typeface="Arial"/>
              </a:rPr>
              <a:t>The Mobile Patient Identity Feed transaction is based on </a:t>
            </a:r>
            <a:r>
              <a:rPr lang="en-US" sz="2000" b="1" u="sng" dirty="0">
                <a:solidFill>
                  <a:srgbClr val="595959"/>
                </a:solidFill>
                <a:latin typeface="Arial"/>
                <a:ea typeface="Arial"/>
                <a:cs typeface="Arial"/>
                <a:sym typeface="Arial"/>
              </a:rPr>
              <a:t>HL7 FHIR R4</a:t>
            </a:r>
            <a:r>
              <a:rPr lang="en-US" sz="2000" dirty="0">
                <a:solidFill>
                  <a:srgbClr val="595959"/>
                </a:solidFill>
                <a:latin typeface="Arial"/>
                <a:ea typeface="Arial"/>
                <a:cs typeface="Arial"/>
                <a:sym typeface="Arial"/>
              </a:rPr>
              <a:t> messaging.</a:t>
            </a:r>
            <a:endParaRPr sz="2000" dirty="0">
              <a:solidFill>
                <a:srgbClr val="595959"/>
              </a:solidFill>
              <a:latin typeface="Arial"/>
              <a:ea typeface="Arial"/>
              <a:cs typeface="Arial"/>
              <a:sym typeface="Arial"/>
            </a:endParaRPr>
          </a:p>
          <a:p>
            <a:pPr marL="0" marR="0" lvl="0" indent="0" algn="l" rtl="0">
              <a:spcBef>
                <a:spcPts val="0"/>
              </a:spcBef>
              <a:spcAft>
                <a:spcPts val="0"/>
              </a:spcAft>
              <a:buNone/>
            </a:pPr>
            <a:endParaRPr sz="2000" dirty="0">
              <a:solidFill>
                <a:srgbClr val="595959"/>
              </a:solidFill>
              <a:latin typeface="Arial"/>
              <a:ea typeface="Arial"/>
              <a:cs typeface="Arial"/>
              <a:sym typeface="Arial"/>
            </a:endParaRPr>
          </a:p>
          <a:p>
            <a:pPr marL="0" marR="0" lvl="0" indent="0" algn="l" rtl="0">
              <a:spcBef>
                <a:spcPts val="0"/>
              </a:spcBef>
              <a:spcAft>
                <a:spcPts val="0"/>
              </a:spcAft>
              <a:buNone/>
            </a:pPr>
            <a:r>
              <a:rPr lang="en-US" sz="2000" dirty="0">
                <a:solidFill>
                  <a:srgbClr val="595959"/>
                </a:solidFill>
                <a:latin typeface="Arial"/>
                <a:ea typeface="Arial"/>
                <a:cs typeface="Arial"/>
                <a:sym typeface="Arial"/>
              </a:rPr>
              <a:t>The Subscribe to Patient Updates transaction is based on </a:t>
            </a:r>
            <a:r>
              <a:rPr lang="en-US" sz="2000" b="1" u="sng" dirty="0">
                <a:solidFill>
                  <a:srgbClr val="595959"/>
                </a:solidFill>
                <a:latin typeface="Arial"/>
                <a:ea typeface="Arial"/>
                <a:cs typeface="Arial"/>
                <a:sym typeface="Arial"/>
              </a:rPr>
              <a:t>HL7 FHIR R4</a:t>
            </a:r>
            <a:r>
              <a:rPr lang="en-US" sz="2000" dirty="0">
                <a:solidFill>
                  <a:srgbClr val="595959"/>
                </a:solidFill>
                <a:latin typeface="Arial"/>
                <a:ea typeface="Arial"/>
                <a:cs typeface="Arial"/>
                <a:sym typeface="Arial"/>
              </a:rPr>
              <a:t> RESTful interactions on Subscription.</a:t>
            </a:r>
            <a:endParaRPr sz="2000" dirty="0">
              <a:solidFill>
                <a:srgbClr val="595959"/>
              </a:solidFill>
              <a:latin typeface="Arial"/>
              <a:ea typeface="Arial"/>
              <a:cs typeface="Arial"/>
              <a:sym typeface="Arial"/>
            </a:endParaRPr>
          </a:p>
          <a:p>
            <a:pPr marL="0" marR="0" lvl="0" indent="0" algn="l" rtl="0">
              <a:spcBef>
                <a:spcPts val="0"/>
              </a:spcBef>
              <a:spcAft>
                <a:spcPts val="0"/>
              </a:spcAft>
              <a:buNone/>
            </a:pPr>
            <a:endParaRPr sz="2000" dirty="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r>
              <a:rPr lang="en-US" sz="2000" dirty="0">
                <a:solidFill>
                  <a:srgbClr val="595959"/>
                </a:solidFill>
                <a:latin typeface="Arial"/>
                <a:ea typeface="Arial"/>
                <a:cs typeface="Arial"/>
                <a:sym typeface="Arial"/>
              </a:rPr>
              <a:t>Mobile Patient Demographics Query [ITI-78] is based on </a:t>
            </a:r>
            <a:r>
              <a:rPr lang="en-US" sz="2000" b="1" u="sng" dirty="0">
                <a:solidFill>
                  <a:srgbClr val="595959"/>
                </a:solidFill>
                <a:latin typeface="Arial"/>
                <a:ea typeface="Arial"/>
                <a:cs typeface="Arial"/>
                <a:sym typeface="Arial"/>
              </a:rPr>
              <a:t>HL7 FHIR R4</a:t>
            </a:r>
            <a:r>
              <a:rPr lang="en-US" sz="2000" dirty="0">
                <a:solidFill>
                  <a:srgbClr val="595959"/>
                </a:solidFill>
                <a:latin typeface="Arial"/>
                <a:ea typeface="Arial"/>
                <a:cs typeface="Arial"/>
                <a:sym typeface="Arial"/>
              </a:rPr>
              <a:t> RESTful search on Patient.</a:t>
            </a:r>
            <a:endParaRPr sz="2000" dirty="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endParaRPr sz="2000" dirty="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r>
              <a:rPr lang="en-US" sz="2000" dirty="0">
                <a:solidFill>
                  <a:srgbClr val="595959"/>
                </a:solidFill>
                <a:latin typeface="Arial"/>
                <a:ea typeface="Arial"/>
                <a:cs typeface="Arial"/>
                <a:sym typeface="Arial"/>
              </a:rPr>
              <a:t>Mobile Patient Identifier Cross-reference Query [ITI-83] defines an </a:t>
            </a:r>
            <a:r>
              <a:rPr lang="en-US" sz="2000" b="1" u="sng" dirty="0">
                <a:solidFill>
                  <a:srgbClr val="595959"/>
                </a:solidFill>
                <a:latin typeface="Arial"/>
                <a:ea typeface="Arial"/>
                <a:cs typeface="Arial"/>
                <a:sym typeface="Arial"/>
              </a:rPr>
              <a:t>HL7 FHIR R4</a:t>
            </a:r>
            <a:r>
              <a:rPr lang="en-US" sz="2000" dirty="0">
                <a:solidFill>
                  <a:srgbClr val="595959"/>
                </a:solidFill>
                <a:latin typeface="Arial"/>
                <a:ea typeface="Arial"/>
                <a:cs typeface="Arial"/>
                <a:sym typeface="Arial"/>
              </a:rPr>
              <a:t> Operation.</a:t>
            </a:r>
            <a:endParaRPr sz="2000" dirty="0">
              <a:solidFill>
                <a:srgbClr val="595959"/>
              </a:solidFill>
              <a:latin typeface="Arial"/>
              <a:ea typeface="Arial"/>
              <a:cs typeface="Arial"/>
              <a:sym typeface="Arial"/>
            </a:endParaRPr>
          </a:p>
          <a:p>
            <a:pPr marL="0" marR="0" lvl="1" indent="0" algn="l" rtl="0">
              <a:spcBef>
                <a:spcPts val="0"/>
              </a:spcBef>
              <a:spcAft>
                <a:spcPts val="0"/>
              </a:spcAft>
              <a:buClr>
                <a:srgbClr val="888888"/>
              </a:buClr>
              <a:buFont typeface="Arial"/>
              <a:buNone/>
            </a:pPr>
            <a:endParaRPr sz="2000" dirty="0">
              <a:solidFill>
                <a:srgbClr val="595959"/>
              </a:solidFill>
              <a:latin typeface="Arial"/>
              <a:ea typeface="Arial"/>
              <a:cs typeface="Arial"/>
              <a:sym typeface="Arial"/>
            </a:endParaRPr>
          </a:p>
        </p:txBody>
      </p:sp>
      <p:pic>
        <p:nvPicPr>
          <p:cNvPr id="135" name="Google Shape;135;p18" descr="ihe-logo.png"/>
          <p:cNvPicPr preferRelativeResize="0"/>
          <p:nvPr/>
        </p:nvPicPr>
        <p:blipFill rotWithShape="1">
          <a:blip r:embed="rId6">
            <a:alphaModFix/>
          </a:blip>
          <a:srcRect/>
          <a:stretch/>
        </p:blipFill>
        <p:spPr>
          <a:xfrm>
            <a:off x="617976" y="159801"/>
            <a:ext cx="1724400" cy="470400"/>
          </a:xfrm>
          <a:prstGeom prst="rect">
            <a:avLst/>
          </a:prstGeom>
          <a:noFill/>
          <a:ln>
            <a:noFill/>
          </a:ln>
        </p:spPr>
      </p:pic>
      <p:pic>
        <p:nvPicPr>
          <p:cNvPr id="2" name="Audio 1">
            <a:hlinkClick r:id="" action="ppaction://media"/>
            <a:extLst>
              <a:ext uri="{FF2B5EF4-FFF2-40B4-BE49-F238E27FC236}">
                <a16:creationId xmlns:a16="http://schemas.microsoft.com/office/drawing/2014/main" id="{8B43459B-A053-4D56-BFC8-C44394ED812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3516"/>
    </mc:Choice>
    <mc:Fallback>
      <p:transition spd="slow" advTm="2351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19"/>
          <p:cNvPicPr preferRelativeResize="0"/>
          <p:nvPr/>
        </p:nvPicPr>
        <p:blipFill rotWithShape="1">
          <a:blip r:embed="rId5">
            <a:alphaModFix/>
          </a:blip>
          <a:srcRect t="12502" b="12495"/>
          <a:stretch/>
        </p:blipFill>
        <p:spPr>
          <a:xfrm>
            <a:off x="-37050" y="0"/>
            <a:ext cx="9180900" cy="5143500"/>
          </a:xfrm>
          <a:prstGeom prst="rect">
            <a:avLst/>
          </a:prstGeom>
          <a:noFill/>
          <a:ln>
            <a:noFill/>
          </a:ln>
        </p:spPr>
      </p:pic>
      <p:sp>
        <p:nvSpPr>
          <p:cNvPr id="142" name="Google Shape;142;p19"/>
          <p:cNvSpPr txBox="1">
            <a:spLocks noGrp="1"/>
          </p:cNvSpPr>
          <p:nvPr>
            <p:ph type="ctrTitle"/>
          </p:nvPr>
        </p:nvSpPr>
        <p:spPr>
          <a:xfrm>
            <a:off x="685800" y="673345"/>
            <a:ext cx="7772400" cy="5607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5A4099"/>
              </a:buClr>
              <a:buFont typeface="Arial"/>
              <a:buNone/>
            </a:pPr>
            <a:r>
              <a:rPr lang="en-US" sz="3000" b="1" dirty="0">
                <a:solidFill>
                  <a:srgbClr val="5A4099"/>
                </a:solidFill>
                <a:latin typeface="Arial"/>
                <a:ea typeface="Arial"/>
                <a:cs typeface="Arial"/>
                <a:sym typeface="Arial"/>
              </a:rPr>
              <a:t>Trial Implementation Feedback?</a:t>
            </a:r>
            <a:endParaRPr sz="3000" b="1" i="0" u="none" strike="noStrike" cap="none" dirty="0">
              <a:solidFill>
                <a:srgbClr val="5A4099"/>
              </a:solidFill>
              <a:latin typeface="Arial"/>
              <a:ea typeface="Arial"/>
              <a:cs typeface="Arial"/>
              <a:sym typeface="Arial"/>
            </a:endParaRPr>
          </a:p>
        </p:txBody>
      </p:sp>
      <p:sp>
        <p:nvSpPr>
          <p:cNvPr id="143" name="Google Shape;143;p19"/>
          <p:cNvSpPr txBox="1">
            <a:spLocks noGrp="1"/>
          </p:cNvSpPr>
          <p:nvPr>
            <p:ph type="subTitle" idx="1"/>
          </p:nvPr>
        </p:nvSpPr>
        <p:spPr>
          <a:xfrm>
            <a:off x="509260" y="1383652"/>
            <a:ext cx="8125500" cy="36444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rgbClr val="595959"/>
              </a:buClr>
              <a:buSzPts val="2000"/>
              <a:buFont typeface="Arial"/>
              <a:buChar char="●"/>
            </a:pPr>
            <a:r>
              <a:rPr lang="en-US" sz="2000" dirty="0">
                <a:solidFill>
                  <a:srgbClr val="595959"/>
                </a:solidFill>
                <a:latin typeface="Arial"/>
                <a:ea typeface="Arial"/>
                <a:cs typeface="Arial"/>
                <a:sym typeface="Arial"/>
              </a:rPr>
              <a:t>Should we include guidance on Provenance resources?</a:t>
            </a:r>
            <a:endParaRPr sz="2000" dirty="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dirty="0">
                <a:solidFill>
                  <a:srgbClr val="595959"/>
                </a:solidFill>
                <a:latin typeface="Arial"/>
                <a:ea typeface="Arial"/>
                <a:cs typeface="Arial"/>
                <a:sym typeface="Arial"/>
              </a:rPr>
              <a:t>Should Subscription be an option on the Patient Identity Manager instead of being required?</a:t>
            </a:r>
            <a:endParaRPr sz="2000" dirty="0">
              <a:solidFill>
                <a:srgbClr val="595959"/>
              </a:solidFill>
              <a:latin typeface="Arial"/>
              <a:ea typeface="Arial"/>
              <a:cs typeface="Arial"/>
              <a:sym typeface="Arial"/>
            </a:endParaRPr>
          </a:p>
          <a:p>
            <a:pPr marL="457200" marR="0" lvl="0" indent="-355600" algn="l" rtl="0">
              <a:spcBef>
                <a:spcPts val="0"/>
              </a:spcBef>
              <a:spcAft>
                <a:spcPts val="0"/>
              </a:spcAft>
              <a:buClr>
                <a:srgbClr val="595959"/>
              </a:buClr>
              <a:buSzPts val="2000"/>
              <a:buFont typeface="Arial"/>
              <a:buChar char="●"/>
            </a:pPr>
            <a:r>
              <a:rPr lang="en-US" sz="2000" dirty="0">
                <a:solidFill>
                  <a:srgbClr val="595959"/>
                </a:solidFill>
                <a:latin typeface="Arial"/>
                <a:ea typeface="Arial"/>
                <a:cs typeface="Arial"/>
                <a:sym typeface="Arial"/>
              </a:rPr>
              <a:t>Are the constraints realistic?</a:t>
            </a:r>
            <a:endParaRPr sz="2000" dirty="0">
              <a:solidFill>
                <a:srgbClr val="595959"/>
              </a:solidFill>
              <a:latin typeface="Arial"/>
              <a:ea typeface="Arial"/>
              <a:cs typeface="Arial"/>
              <a:sym typeface="Arial"/>
            </a:endParaRPr>
          </a:p>
        </p:txBody>
      </p:sp>
      <p:pic>
        <p:nvPicPr>
          <p:cNvPr id="144" name="Google Shape;144;p19" descr="ihe-logo.png"/>
          <p:cNvPicPr preferRelativeResize="0"/>
          <p:nvPr/>
        </p:nvPicPr>
        <p:blipFill rotWithShape="1">
          <a:blip r:embed="rId6">
            <a:alphaModFix/>
          </a:blip>
          <a:srcRect/>
          <a:stretch/>
        </p:blipFill>
        <p:spPr>
          <a:xfrm>
            <a:off x="617976" y="159801"/>
            <a:ext cx="1724400" cy="470400"/>
          </a:xfrm>
          <a:prstGeom prst="rect">
            <a:avLst/>
          </a:prstGeom>
          <a:noFill/>
          <a:ln>
            <a:noFill/>
          </a:ln>
        </p:spPr>
      </p:pic>
      <p:pic>
        <p:nvPicPr>
          <p:cNvPr id="2" name="Audio 1">
            <a:hlinkClick r:id="" action="ppaction://media"/>
            <a:extLst>
              <a:ext uri="{FF2B5EF4-FFF2-40B4-BE49-F238E27FC236}">
                <a16:creationId xmlns:a16="http://schemas.microsoft.com/office/drawing/2014/main" id="{C6258943-BBC2-4186-8975-75E80EF1B8C3}"/>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382000" y="438150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2278"/>
    </mc:Choice>
    <mc:Fallback>
      <p:transition spd="slow" advTm="222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347</Words>
  <Application>Microsoft Office PowerPoint</Application>
  <PresentationFormat>On-screen Show (16:9)</PresentationFormat>
  <Paragraphs>46</Paragraphs>
  <Slides>6</Slides>
  <Notes>6</Notes>
  <HiddenSlides>0</HiddenSlides>
  <MMClips>6</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Patient Master Identity Registry  (PMIR)</vt:lpstr>
      <vt:lpstr>What is the Supplement About?</vt:lpstr>
      <vt:lpstr>Which actors does it use?</vt:lpstr>
      <vt:lpstr>Which transactions does it use?</vt:lpstr>
      <vt:lpstr>Which standards does it use?</vt:lpstr>
      <vt:lpstr>Trial Implementation Feedback?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Patient Resource Identity Management  (PRIM)</dc:title>
  <dc:creator>Luke Duncan</dc:creator>
  <cp:lastModifiedBy>Luke Duncan</cp:lastModifiedBy>
  <cp:revision>9</cp:revision>
  <dcterms:modified xsi:type="dcterms:W3CDTF">2020-03-27T20:26:35Z</dcterms:modified>
</cp:coreProperties>
</file>