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1" r:id="rId2"/>
    <p:sldId id="257" r:id="rId3"/>
    <p:sldId id="258" r:id="rId4"/>
    <p:sldId id="260" r:id="rId5"/>
    <p:sldId id="264" r:id="rId6"/>
    <p:sldId id="263" r:id="rId7"/>
    <p:sldId id="259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696"/>
    <p:restoredTop sz="94632"/>
  </p:normalViewPr>
  <p:slideViewPr>
    <p:cSldViewPr snapToGrid="0" snapToObjects="1">
      <p:cViewPr>
        <p:scale>
          <a:sx n="100" d="100"/>
          <a:sy n="100" d="100"/>
        </p:scale>
        <p:origin x="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70393-9288-DD48-A766-CD327F7EE613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1AEF28-7744-A04C-B21F-F6017A7B8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7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1AEF28-7744-A04C-B21F-F6017A7B833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8442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E90F-FFB7-6440-B780-8D3AD3BB8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CC46B1-8F34-7346-AED2-D347B8615F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0557CD-134B-BC4E-B448-1FCAD340A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52C3F-493A-6249-BC32-300B29BB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88CE7-739A-3841-9C53-1BD938E8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150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52C-F30E-2243-97ED-F9B9138A5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8134C7-927F-5F40-800D-E140ADAB74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13877-02BC-A643-90F0-5D80EC865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01DF-DF60-8247-B6DE-9692004C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96625-DB22-5241-894E-62A384DB3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888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F15199-ED22-CA46-92DD-12C739764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35BC34-1791-3341-8E22-F07B8A80B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BA995-0414-C542-9347-20CFCC0F7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F43399-B7BA-A04D-B34E-59F715289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9594C2-3347-1141-AAB6-C00F53456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460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25820-A8CF-C948-8AF5-AF1DF88F8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34328-0352-6C48-866D-F58DA5D64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D5C4C-9BA5-604B-BF31-73345176F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4F04-D746-8248-9B6B-DF72F9042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9FFAE-74A3-C947-B909-70F9189CC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853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D4278-282C-B847-854F-5D8EA0CAE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F6937-04D7-8F45-BE78-FE62855D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D53A6-1237-524F-848F-A29897A63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607C1-4587-FE4E-8219-F5F138A19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37056-AF90-224F-905E-1B7779660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88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5215A-4C83-E640-ADC4-EEFD61BED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19151C-651D-D442-B3B7-EC6072A123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B4AABB-4349-EC4F-BD49-2824AAAD1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E4A90-777B-124D-9462-FD56361D0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3E193-02AA-4A4A-8E8F-7CD6F62E7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69618F-E2D5-924A-85E0-06ACB6511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78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438919-3FFF-A04B-8E4D-83637D2CB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F456E-B3E5-984F-924A-9A589ECC0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A69FCD-2C1E-8C4C-A4A6-5ABA781D50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2B56A1-B616-2C4B-8E1D-D6FB1B6D4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E45B0F-9F29-8249-B238-63D461B4F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C849E3-5B54-084F-91B8-BF0E427A8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885BA7-7C14-164E-BDD6-432CB0B2E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842936-9EC6-8E4B-A4B3-2C7FEAF37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7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676C9-D055-2C45-835B-C8719AAC4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01B54-D453-4C4F-BF59-C6081BD34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6A50A9-7D8D-6A47-B9CE-D84DDD3E8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4A0627-157D-994D-9A8D-5B677203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38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0E383E-F153-E240-9F68-35E272A0B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D2E4B-C526-4846-BB1F-84271C842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4682F-B2EE-814F-8644-3C7475513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52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2AC4F-FA5E-854A-B79B-B37F1F0DC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DB8F3-3C0E-5744-A3E9-B62DE89A03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86ED33-73E0-7C4E-B291-137167B688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A3915-1485-294E-B8C0-A0033436D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7B30E-2FC0-6945-BEE7-1AB2410C8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AB794E-C44D-1846-850F-36B31DB6B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7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84ACB-6925-1149-96AD-C1C354B8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B62277-527D-884C-A030-AA5CD41FD4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373D3-4E1E-2844-8DFF-7B17D547F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9757F1-DAEF-3946-B6A4-54D2809C2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61787F-FA76-214B-9F02-B5E595099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A5C58-C682-E74F-A998-1571ED22D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22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98C708-C0C4-6449-96B7-D50DCCA1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07C2E-A961-D847-8AA5-84843111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338148-BFB7-E949-A27C-4362C6D69B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90601-3E07-CF42-B623-D8BE419A4B6C}" type="datetimeFigureOut">
              <a:rPr lang="en-US" smtClean="0"/>
              <a:t>2/20/20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960FA-982A-E441-8304-8EA75A9777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CE751-9546-384B-9E69-F8B351A4F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74A0E-7160-454F-8818-69B41C3C86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04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125">
            <a:extLst>
              <a:ext uri="{FF2B5EF4-FFF2-40B4-BE49-F238E27FC236}">
                <a16:creationId xmlns:a16="http://schemas.microsoft.com/office/drawing/2014/main" id="{2F718CE6-0FAC-EB4D-8B95-63CBC79521D3}"/>
              </a:ext>
            </a:extLst>
          </p:cNvPr>
          <p:cNvSpPr txBox="1"/>
          <p:nvPr/>
        </p:nvSpPr>
        <p:spPr>
          <a:xfrm>
            <a:off x="8771221" y="1241933"/>
            <a:ext cx="3181029" cy="44627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  <a:r>
              <a:rPr lang="en-US" sz="1400" b="1" dirty="0"/>
              <a:t>                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3F0D704F-D4E4-C948-8E53-0C3E74484157}"/>
              </a:ext>
            </a:extLst>
          </p:cNvPr>
          <p:cNvSpPr/>
          <p:nvPr/>
        </p:nvSpPr>
        <p:spPr>
          <a:xfrm>
            <a:off x="738364" y="2646765"/>
            <a:ext cx="2301387" cy="259695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31954" y="3459270"/>
            <a:ext cx="2679441" cy="337946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915297" y="2158341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Responder</a:t>
            </a: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915297" y="160148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MHD Document Recipient</a:t>
            </a:r>
          </a:p>
          <a:p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915297" y="35973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915297" y="483502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915297" y="515740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915297" y="428513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915297" y="394396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6081817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ATNA Audit Record Repos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6455063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546351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mCSD</a:t>
            </a:r>
            <a:r>
              <a:rPr lang="en-US" sz="1400" dirty="0"/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915297" y="3151842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470578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</a:t>
            </a:r>
            <a:r>
              <a:rPr lang="en-US" sz="1400" dirty="0" err="1"/>
              <a:t>Mgr</a:t>
            </a:r>
            <a:endParaRPr lang="en-US" sz="1400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B64A9F5-8900-014E-943E-C71F6F0FB545}"/>
              </a:ext>
            </a:extLst>
          </p:cNvPr>
          <p:cNvCxnSpPr>
            <a:cxnSpLocks/>
            <a:stCxn id="15" idx="1"/>
            <a:endCxn id="33" idx="3"/>
          </p:cNvCxnSpPr>
          <p:nvPr/>
        </p:nvCxnSpPr>
        <p:spPr>
          <a:xfrm flipH="1">
            <a:off x="7110820" y="4097853"/>
            <a:ext cx="1804477" cy="115648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1B53CE8-A146-CF4E-A49E-C211867C2D61}"/>
              </a:ext>
            </a:extLst>
          </p:cNvPr>
          <p:cNvCxnSpPr>
            <a:cxnSpLocks/>
            <a:stCxn id="10" idx="1"/>
            <a:endCxn id="17" idx="3"/>
          </p:cNvCxnSpPr>
          <p:nvPr/>
        </p:nvCxnSpPr>
        <p:spPr>
          <a:xfrm flipH="1">
            <a:off x="7129261" y="4988912"/>
            <a:ext cx="1786036" cy="12467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44297" y="5100450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SVCM Terminology Repos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7433FB6-F225-2744-9064-64459D990126}"/>
              </a:ext>
            </a:extLst>
          </p:cNvPr>
          <p:cNvCxnSpPr>
            <a:cxnSpLocks/>
            <a:stCxn id="22" idx="3"/>
            <a:endCxn id="9" idx="1"/>
          </p:cNvCxnSpPr>
          <p:nvPr/>
        </p:nvCxnSpPr>
        <p:spPr>
          <a:xfrm flipV="1">
            <a:off x="7136501" y="3751253"/>
            <a:ext cx="1778796" cy="11084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6A2D918-9D49-C946-95E7-7C943FD56E0A}"/>
              </a:ext>
            </a:extLst>
          </p:cNvPr>
          <p:cNvCxnSpPr>
            <a:cxnSpLocks/>
            <a:stCxn id="13" idx="1"/>
            <a:endCxn id="19" idx="3"/>
          </p:cNvCxnSpPr>
          <p:nvPr/>
        </p:nvCxnSpPr>
        <p:spPr>
          <a:xfrm flipH="1">
            <a:off x="7158875" y="4546746"/>
            <a:ext cx="1756422" cy="117837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B5FA853-8A13-7C4E-AF8B-A833057E0298}"/>
              </a:ext>
            </a:extLst>
          </p:cNvPr>
          <p:cNvCxnSpPr>
            <a:cxnSpLocks/>
          </p:cNvCxnSpPr>
          <p:nvPr/>
        </p:nvCxnSpPr>
        <p:spPr>
          <a:xfrm flipH="1">
            <a:off x="7154370" y="5465181"/>
            <a:ext cx="2779472" cy="11561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0A63688-9EF0-984D-BC04-7E1FF7F31248}"/>
              </a:ext>
            </a:extLst>
          </p:cNvPr>
          <p:cNvCxnSpPr>
            <a:cxnSpLocks/>
          </p:cNvCxnSpPr>
          <p:nvPr/>
        </p:nvCxnSpPr>
        <p:spPr>
          <a:xfrm flipV="1">
            <a:off x="2923589" y="2309858"/>
            <a:ext cx="5991708" cy="82460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C8AD0A97-7E96-4343-BBE1-584FA6DF2D8F}"/>
              </a:ext>
            </a:extLst>
          </p:cNvPr>
          <p:cNvSpPr txBox="1"/>
          <p:nvPr/>
        </p:nvSpPr>
        <p:spPr>
          <a:xfrm>
            <a:off x="8114886" y="5385401"/>
            <a:ext cx="1167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</a:t>
            </a:r>
          </a:p>
          <a:p>
            <a:r>
              <a:rPr lang="en-US" sz="1200" dirty="0"/>
              <a:t>[ITI-20]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20C6D69-7042-2547-89F7-D83DE9D88758}"/>
              </a:ext>
            </a:extLst>
          </p:cNvPr>
          <p:cNvSpPr txBox="1"/>
          <p:nvPr/>
        </p:nvSpPr>
        <p:spPr>
          <a:xfrm>
            <a:off x="8360327" y="6015216"/>
            <a:ext cx="1242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Maintain Time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7584388" y="3477666"/>
            <a:ext cx="11287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6438690" y="2719786"/>
            <a:ext cx="26594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4338DDC-9FA1-D34F-9BBB-E2AB509BED02}"/>
              </a:ext>
            </a:extLst>
          </p:cNvPr>
          <p:cNvSpPr txBox="1"/>
          <p:nvPr/>
        </p:nvSpPr>
        <p:spPr>
          <a:xfrm>
            <a:off x="3215060" y="4024960"/>
            <a:ext cx="15335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  </a:t>
            </a:r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5DCF846-1BFA-2B45-BED6-D93F4672027C}"/>
              </a:ext>
            </a:extLst>
          </p:cNvPr>
          <p:cNvSpPr txBox="1"/>
          <p:nvPr/>
        </p:nvSpPr>
        <p:spPr>
          <a:xfrm>
            <a:off x="7596530" y="4712205"/>
            <a:ext cx="1265148" cy="668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Find Matching Care Services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9AE9888-0670-A44C-996F-A714ED9E2355}"/>
              </a:ext>
            </a:extLst>
          </p:cNvPr>
          <p:cNvSpPr txBox="1"/>
          <p:nvPr/>
        </p:nvSpPr>
        <p:spPr>
          <a:xfrm>
            <a:off x="8041288" y="429076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4F3BE91-6109-3C47-9E66-BDF3A64FF58E}"/>
              </a:ext>
            </a:extLst>
          </p:cNvPr>
          <p:cNvSpPr txBox="1"/>
          <p:nvPr/>
        </p:nvSpPr>
        <p:spPr>
          <a:xfrm>
            <a:off x="5670563" y="833725"/>
            <a:ext cx="26097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4907261" y="3972193"/>
            <a:ext cx="232882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PMIR Patient Identity Source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A8B69B13-8896-D745-B6B5-2372BF3C70C7}"/>
              </a:ext>
            </a:extLst>
          </p:cNvPr>
          <p:cNvCxnSpPr>
            <a:cxnSpLocks/>
          </p:cNvCxnSpPr>
          <p:nvPr/>
        </p:nvCxnSpPr>
        <p:spPr>
          <a:xfrm>
            <a:off x="6704697" y="4275175"/>
            <a:ext cx="0" cy="44558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E8735C90-85FE-9B46-9F13-26E8A6998FE7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2858433" y="3305731"/>
            <a:ext cx="6056864" cy="20832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5C13629-F15D-5A45-80E0-A98CA5E89ABC}"/>
              </a:ext>
            </a:extLst>
          </p:cNvPr>
          <p:cNvSpPr txBox="1"/>
          <p:nvPr/>
        </p:nvSpPr>
        <p:spPr>
          <a:xfrm>
            <a:off x="5107995" y="4265554"/>
            <a:ext cx="15048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38594" y="3617871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17887360-7281-E249-9B1A-C1D97D7DD0B7}"/>
              </a:ext>
            </a:extLst>
          </p:cNvPr>
          <p:cNvSpPr txBox="1"/>
          <p:nvPr/>
        </p:nvSpPr>
        <p:spPr>
          <a:xfrm>
            <a:off x="1900617" y="5710704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 Maintain Time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8915297" y="2766366"/>
            <a:ext cx="287657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IUA Authorization Server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A7F91DB-30E7-6248-BB5A-0116674421BE}"/>
              </a:ext>
            </a:extLst>
          </p:cNvPr>
          <p:cNvSpPr txBox="1"/>
          <p:nvPr/>
        </p:nvSpPr>
        <p:spPr>
          <a:xfrm>
            <a:off x="6137804" y="3095182"/>
            <a:ext cx="30874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81EA1C07-025A-CC47-94FF-44CECDEEDE59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2904807" y="4058001"/>
            <a:ext cx="2127071" cy="80167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DEA2B3D0-94EA-AE40-83A6-9337A341C8C4}"/>
              </a:ext>
            </a:extLst>
          </p:cNvPr>
          <p:cNvCxnSpPr>
            <a:cxnSpLocks/>
          </p:cNvCxnSpPr>
          <p:nvPr/>
        </p:nvCxnSpPr>
        <p:spPr>
          <a:xfrm>
            <a:off x="2070346" y="5092423"/>
            <a:ext cx="2906477" cy="151652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897B4BA-4601-5A4F-BDB1-E63E02505FEF}"/>
              </a:ext>
            </a:extLst>
          </p:cNvPr>
          <p:cNvCxnSpPr>
            <a:cxnSpLocks/>
            <a:endCxn id="124" idx="1"/>
          </p:cNvCxnSpPr>
          <p:nvPr/>
        </p:nvCxnSpPr>
        <p:spPr>
          <a:xfrm flipV="1">
            <a:off x="2909121" y="2920255"/>
            <a:ext cx="6006176" cy="4771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4C02FDA4-F4FF-B84F-826E-15351D71362C}"/>
              </a:ext>
            </a:extLst>
          </p:cNvPr>
          <p:cNvSpPr txBox="1"/>
          <p:nvPr/>
        </p:nvSpPr>
        <p:spPr>
          <a:xfrm>
            <a:off x="332452" y="2621331"/>
            <a:ext cx="28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 Doc Consumer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D669417-9DB4-9841-9E8F-699243A65CCB}"/>
              </a:ext>
            </a:extLst>
          </p:cNvPr>
          <p:cNvCxnSpPr>
            <a:cxnSpLocks/>
          </p:cNvCxnSpPr>
          <p:nvPr/>
        </p:nvCxnSpPr>
        <p:spPr>
          <a:xfrm flipV="1">
            <a:off x="2923589" y="3713945"/>
            <a:ext cx="601663" cy="2543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94DF256-830B-3B4B-A562-83E020B45D19}"/>
              </a:ext>
            </a:extLst>
          </p:cNvPr>
          <p:cNvSpPr txBox="1"/>
          <p:nvPr/>
        </p:nvSpPr>
        <p:spPr>
          <a:xfrm>
            <a:off x="3449634" y="3413905"/>
            <a:ext cx="20665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… [ITI-19] </a:t>
            </a:r>
            <a:br>
              <a:rPr lang="en-US" sz="1200" dirty="0"/>
            </a:br>
            <a:r>
              <a:rPr lang="en-US" sz="1200" dirty="0"/>
              <a:t>Authenticate </a:t>
            </a:r>
          </a:p>
          <a:p>
            <a:r>
              <a:rPr lang="en-US" sz="1200" dirty="0"/>
              <a:t>Node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161AE7F-1AA0-414D-8E45-131BC628F5DA}"/>
              </a:ext>
            </a:extLst>
          </p:cNvPr>
          <p:cNvCxnSpPr>
            <a:cxnSpLocks/>
          </p:cNvCxnSpPr>
          <p:nvPr/>
        </p:nvCxnSpPr>
        <p:spPr>
          <a:xfrm>
            <a:off x="2933150" y="4462798"/>
            <a:ext cx="2076354" cy="848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02358D7-9224-0347-A1B4-78826EB76769}"/>
              </a:ext>
            </a:extLst>
          </p:cNvPr>
          <p:cNvSpPr txBox="1"/>
          <p:nvPr/>
        </p:nvSpPr>
        <p:spPr>
          <a:xfrm>
            <a:off x="3426126" y="4914211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 </a:t>
            </a:r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FC3EE6E7-5D14-5540-A5C1-4C2EE825B4CA}"/>
              </a:ext>
            </a:extLst>
          </p:cNvPr>
          <p:cNvSpPr/>
          <p:nvPr/>
        </p:nvSpPr>
        <p:spPr>
          <a:xfrm>
            <a:off x="609999" y="137024"/>
            <a:ext cx="2440425" cy="242952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274B35B-EA28-1243-8D98-6060FCA19E39}"/>
              </a:ext>
            </a:extLst>
          </p:cNvPr>
          <p:cNvSpPr txBox="1"/>
          <p:nvPr/>
        </p:nvSpPr>
        <p:spPr>
          <a:xfrm>
            <a:off x="862508" y="439168"/>
            <a:ext cx="202038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Source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BFF705F-5F38-5A48-B9A2-B94CF16B2796}"/>
              </a:ext>
            </a:extLst>
          </p:cNvPr>
          <p:cNvSpPr txBox="1"/>
          <p:nvPr/>
        </p:nvSpPr>
        <p:spPr>
          <a:xfrm>
            <a:off x="859235" y="703891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12BE4D67-6BBF-8347-B1F1-176EE01945C5}"/>
              </a:ext>
            </a:extLst>
          </p:cNvPr>
          <p:cNvSpPr txBox="1"/>
          <p:nvPr/>
        </p:nvSpPr>
        <p:spPr>
          <a:xfrm>
            <a:off x="845209" y="2170752"/>
            <a:ext cx="2086078" cy="28174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680F37CF-24F9-8740-BD56-A698349C9C4E}"/>
              </a:ext>
            </a:extLst>
          </p:cNvPr>
          <p:cNvSpPr txBox="1"/>
          <p:nvPr/>
        </p:nvSpPr>
        <p:spPr>
          <a:xfrm>
            <a:off x="845208" y="1019135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424A331E-22C7-2E4E-A733-1DA1CD86D7FE}"/>
              </a:ext>
            </a:extLst>
          </p:cNvPr>
          <p:cNvSpPr txBox="1"/>
          <p:nvPr/>
        </p:nvSpPr>
        <p:spPr>
          <a:xfrm>
            <a:off x="396077" y="114638"/>
            <a:ext cx="28919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HIE Document Source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9B9704F-6FBA-8342-9728-DB33427DE327}"/>
              </a:ext>
            </a:extLst>
          </p:cNvPr>
          <p:cNvSpPr txBox="1"/>
          <p:nvPr/>
        </p:nvSpPr>
        <p:spPr>
          <a:xfrm>
            <a:off x="841342" y="1891560"/>
            <a:ext cx="2084036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226B5D5A-1BFD-C944-8C25-688A394B690A}"/>
              </a:ext>
            </a:extLst>
          </p:cNvPr>
          <p:cNvSpPr txBox="1"/>
          <p:nvPr/>
        </p:nvSpPr>
        <p:spPr>
          <a:xfrm>
            <a:off x="846715" y="132471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F3614EFB-95EF-F744-B84D-FE052B56E494}"/>
              </a:ext>
            </a:extLst>
          </p:cNvPr>
          <p:cNvCxnSpPr>
            <a:cxnSpLocks/>
            <a:stCxn id="105" idx="3"/>
          </p:cNvCxnSpPr>
          <p:nvPr/>
        </p:nvCxnSpPr>
        <p:spPr>
          <a:xfrm>
            <a:off x="2882894" y="577668"/>
            <a:ext cx="6034131" cy="123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72C390AA-7859-494F-82CA-2B2795ABA56D}"/>
              </a:ext>
            </a:extLst>
          </p:cNvPr>
          <p:cNvSpPr txBox="1"/>
          <p:nvPr/>
        </p:nvSpPr>
        <p:spPr>
          <a:xfrm>
            <a:off x="5991181" y="2175819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[ITI-66] or [ITI-67] or [ITI-68]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0CA89B3-DB78-7B4B-8552-32114ECD7204}"/>
              </a:ext>
            </a:extLst>
          </p:cNvPr>
          <p:cNvCxnSpPr>
            <a:cxnSpLocks/>
          </p:cNvCxnSpPr>
          <p:nvPr/>
        </p:nvCxnSpPr>
        <p:spPr>
          <a:xfrm>
            <a:off x="2931287" y="865959"/>
            <a:ext cx="705843" cy="13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77A3091A-A133-E24C-B111-1B5A9C95EBCE}"/>
              </a:ext>
            </a:extLst>
          </p:cNvPr>
          <p:cNvSpPr txBox="1"/>
          <p:nvPr/>
        </p:nvSpPr>
        <p:spPr>
          <a:xfrm>
            <a:off x="3563132" y="764279"/>
            <a:ext cx="2066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</a:t>
            </a:r>
          </a:p>
          <a:p>
            <a:r>
              <a:rPr lang="en-US" sz="1200" dirty="0"/>
              <a:t> [ITI-72]</a:t>
            </a:r>
          </a:p>
        </p:txBody>
      </p: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F0EE323D-D705-8845-86F2-3B95511DC117}"/>
              </a:ext>
            </a:extLst>
          </p:cNvPr>
          <p:cNvCxnSpPr>
            <a:cxnSpLocks/>
          </p:cNvCxnSpPr>
          <p:nvPr/>
        </p:nvCxnSpPr>
        <p:spPr>
          <a:xfrm>
            <a:off x="2959886" y="1965959"/>
            <a:ext cx="692840" cy="1567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AF22CEEF-FD27-B849-976B-2BD9D9BE98D9}"/>
              </a:ext>
            </a:extLst>
          </p:cNvPr>
          <p:cNvSpPr txBox="1"/>
          <p:nvPr/>
        </p:nvSpPr>
        <p:spPr>
          <a:xfrm>
            <a:off x="3637130" y="192275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  [ITI-20]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45DDFD8-7127-2542-A91E-8AB8F72EA444}"/>
              </a:ext>
            </a:extLst>
          </p:cNvPr>
          <p:cNvCxnSpPr>
            <a:cxnSpLocks/>
          </p:cNvCxnSpPr>
          <p:nvPr/>
        </p:nvCxnSpPr>
        <p:spPr>
          <a:xfrm>
            <a:off x="2909121" y="1233279"/>
            <a:ext cx="728009" cy="12722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A5648BB-37C8-B84A-935F-FE90B310E316}"/>
              </a:ext>
            </a:extLst>
          </p:cNvPr>
          <p:cNvSpPr txBox="1"/>
          <p:nvPr/>
        </p:nvSpPr>
        <p:spPr>
          <a:xfrm>
            <a:off x="3611582" y="1132266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or [ITI-83]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C6480C23-9F52-1145-842C-825C4402DD48}"/>
              </a:ext>
            </a:extLst>
          </p:cNvPr>
          <p:cNvCxnSpPr>
            <a:cxnSpLocks/>
          </p:cNvCxnSpPr>
          <p:nvPr/>
        </p:nvCxnSpPr>
        <p:spPr>
          <a:xfrm>
            <a:off x="2931389" y="1497203"/>
            <a:ext cx="696648" cy="11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28">
            <a:extLst>
              <a:ext uri="{FF2B5EF4-FFF2-40B4-BE49-F238E27FC236}">
                <a16:creationId xmlns:a16="http://schemas.microsoft.com/office/drawing/2014/main" id="{EBDBBCE7-62CE-5846-B72B-F93DC331B3D2}"/>
              </a:ext>
            </a:extLst>
          </p:cNvPr>
          <p:cNvSpPr txBox="1"/>
          <p:nvPr/>
        </p:nvSpPr>
        <p:spPr>
          <a:xfrm>
            <a:off x="3622433" y="1371905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[ITI-xx]</a:t>
            </a:r>
          </a:p>
        </p:txBody>
      </p: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CD7834B-1BBC-7D43-AD1E-065155C6095C}"/>
              </a:ext>
            </a:extLst>
          </p:cNvPr>
          <p:cNvCxnSpPr>
            <a:cxnSpLocks/>
          </p:cNvCxnSpPr>
          <p:nvPr/>
        </p:nvCxnSpPr>
        <p:spPr>
          <a:xfrm>
            <a:off x="2913902" y="2286165"/>
            <a:ext cx="738468" cy="1588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D9F92901-5108-B149-B90B-45D86C68672B}"/>
              </a:ext>
            </a:extLst>
          </p:cNvPr>
          <p:cNvSpPr txBox="1"/>
          <p:nvPr/>
        </p:nvSpPr>
        <p:spPr>
          <a:xfrm>
            <a:off x="3631711" y="2170038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[ITI-1]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71611B5D-421F-9B43-92CF-24B4730D3810}"/>
              </a:ext>
            </a:extLst>
          </p:cNvPr>
          <p:cNvSpPr txBox="1"/>
          <p:nvPr/>
        </p:nvSpPr>
        <p:spPr>
          <a:xfrm>
            <a:off x="850525" y="1614278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A7893E4-D09C-8A47-8C0E-6BEFDD5C6F22}"/>
              </a:ext>
            </a:extLst>
          </p:cNvPr>
          <p:cNvCxnSpPr>
            <a:cxnSpLocks/>
            <a:endCxn id="136" idx="1"/>
          </p:cNvCxnSpPr>
          <p:nvPr/>
        </p:nvCxnSpPr>
        <p:spPr>
          <a:xfrm>
            <a:off x="2929142" y="1716067"/>
            <a:ext cx="717809" cy="22373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FFA1FD5-C9F1-964A-9252-2840AB63B99F}"/>
              </a:ext>
            </a:extLst>
          </p:cNvPr>
          <p:cNvSpPr txBox="1"/>
          <p:nvPr/>
        </p:nvSpPr>
        <p:spPr>
          <a:xfrm>
            <a:off x="3646951" y="1599940"/>
            <a:ext cx="20665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BC37444-765E-AA44-9C6C-E039F62A5086}"/>
              </a:ext>
            </a:extLst>
          </p:cNvPr>
          <p:cNvSpPr txBox="1"/>
          <p:nvPr/>
        </p:nvSpPr>
        <p:spPr>
          <a:xfrm>
            <a:off x="870529" y="3015858"/>
            <a:ext cx="2015052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MHD Document Consumer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5B52B70-D9AA-8340-BD35-2EF27214B16F}"/>
              </a:ext>
            </a:extLst>
          </p:cNvPr>
          <p:cNvSpPr txBox="1"/>
          <p:nvPr/>
        </p:nvSpPr>
        <p:spPr>
          <a:xfrm>
            <a:off x="867256" y="3298702"/>
            <a:ext cx="204156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IUA Authorization Client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DFDE9A3-7375-B54C-AA05-BE8E98DED98C}"/>
              </a:ext>
            </a:extLst>
          </p:cNvPr>
          <p:cNvSpPr txBox="1"/>
          <p:nvPr/>
        </p:nvSpPr>
        <p:spPr>
          <a:xfrm>
            <a:off x="853230" y="4777595"/>
            <a:ext cx="2050940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CT Time Client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67C5598C-C5C6-984A-8AF0-2F4C12659D2B}"/>
              </a:ext>
            </a:extLst>
          </p:cNvPr>
          <p:cNvSpPr txBox="1"/>
          <p:nvPr/>
        </p:nvSpPr>
        <p:spPr>
          <a:xfrm>
            <a:off x="853229" y="3890674"/>
            <a:ext cx="205558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PDQm</a:t>
            </a:r>
            <a:r>
              <a:rPr lang="en-US" sz="1200" dirty="0"/>
              <a:t> or </a:t>
            </a:r>
            <a:r>
              <a:rPr lang="en-US" sz="1200" dirty="0" err="1"/>
              <a:t>PIXm</a:t>
            </a:r>
            <a:r>
              <a:rPr lang="en-US" sz="1200" dirty="0"/>
              <a:t> Consumer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1A9AA6F8-1FFC-834F-BB91-188F2578C66F}"/>
              </a:ext>
            </a:extLst>
          </p:cNvPr>
          <p:cNvSpPr txBox="1"/>
          <p:nvPr/>
        </p:nvSpPr>
        <p:spPr>
          <a:xfrm>
            <a:off x="860169" y="3596683"/>
            <a:ext cx="2048647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ATNA Secure Node/App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D45112-A255-5C49-A5FF-DFFA5A25EBD9}"/>
              </a:ext>
            </a:extLst>
          </p:cNvPr>
          <p:cNvSpPr txBox="1"/>
          <p:nvPr/>
        </p:nvSpPr>
        <p:spPr>
          <a:xfrm>
            <a:off x="854736" y="419625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SVCM Terminology Cons.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A7DB7D-8114-1744-92A1-4CC49D693983}"/>
              </a:ext>
            </a:extLst>
          </p:cNvPr>
          <p:cNvSpPr txBox="1"/>
          <p:nvPr/>
        </p:nvSpPr>
        <p:spPr>
          <a:xfrm>
            <a:off x="858546" y="4485817"/>
            <a:ext cx="2069433" cy="276999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200" dirty="0" err="1"/>
              <a:t>mCSD</a:t>
            </a:r>
            <a:r>
              <a:rPr lang="en-US" sz="1200" dirty="0"/>
              <a:t> Care Serv Select Cons</a:t>
            </a:r>
          </a:p>
        </p:txBody>
      </p:sp>
    </p:spTree>
    <p:extLst>
      <p:ext uri="{BB962C8B-B14F-4D97-AF65-F5344CB8AC3E}">
        <p14:creationId xmlns:p14="http://schemas.microsoft.com/office/powerpoint/2010/main" val="2163579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122918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57723" y="198140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57723" y="166494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57723" y="290885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57723" y="404643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57723" y="437073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57723" y="3537299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57723" y="32312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57723" y="2606994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670602" y="4844606"/>
            <a:ext cx="2554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(PMIR Source to Manager)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>
            <a:off x="10188931" y="4781541"/>
            <a:ext cx="0" cy="207645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764856" y="4269879"/>
            <a:ext cx="45825" cy="258812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2541788" y="189427"/>
            <a:ext cx="639261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Patient Registration and Discovery 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835343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0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31878" y="2250374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36216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912873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23472" y="5612916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943682" y="5325194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479245" y="5908288"/>
            <a:ext cx="364754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964172" y="5632742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7CEE6B81-D2E8-E848-A5E5-B5DA16CE9EF7}"/>
              </a:ext>
            </a:extLst>
          </p:cNvPr>
          <p:cNvCxnSpPr>
            <a:cxnSpLocks/>
          </p:cNvCxnSpPr>
          <p:nvPr/>
        </p:nvCxnSpPr>
        <p:spPr>
          <a:xfrm flipV="1">
            <a:off x="1831984" y="6390186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84E6AD7A-0647-0747-B37F-B9319FBB15BD}"/>
              </a:ext>
            </a:extLst>
          </p:cNvPr>
          <p:cNvSpPr txBox="1"/>
          <p:nvPr/>
        </p:nvSpPr>
        <p:spPr>
          <a:xfrm>
            <a:off x="2585038" y="6115806"/>
            <a:ext cx="31671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[ITI-78] </a:t>
            </a:r>
            <a:r>
              <a:rPr lang="en-US" sz="1200" dirty="0" err="1"/>
              <a:t>PDQm</a:t>
            </a:r>
            <a:r>
              <a:rPr lang="en-US" sz="1200" dirty="0"/>
              <a:t> Query or [ITI-83] </a:t>
            </a:r>
            <a:r>
              <a:rPr lang="en-US" sz="1200" dirty="0" err="1"/>
              <a:t>PIXm</a:t>
            </a:r>
            <a:r>
              <a:rPr lang="en-US" sz="1200" dirty="0"/>
              <a:t> Query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2479639" y="4514253"/>
            <a:ext cx="2346778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new patient is registered…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57723" y="2326256"/>
            <a:ext cx="290308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DA4A313-8BD0-BB46-A8EE-1B7DE795A0C1}"/>
              </a:ext>
            </a:extLst>
          </p:cNvPr>
          <p:cNvGrpSpPr/>
          <p:nvPr/>
        </p:nvGrpSpPr>
        <p:grpSpPr>
          <a:xfrm>
            <a:off x="374183" y="759648"/>
            <a:ext cx="3113115" cy="3474125"/>
            <a:chOff x="374184" y="1193093"/>
            <a:chExt cx="2955696" cy="3040680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3DFFB38A-6F63-894B-8AD3-EFDC6D76F8CF}"/>
                </a:ext>
              </a:extLst>
            </p:cNvPr>
            <p:cNvGrpSpPr/>
            <p:nvPr/>
          </p:nvGrpSpPr>
          <p:grpSpPr>
            <a:xfrm>
              <a:off x="374184" y="1193093"/>
              <a:ext cx="2955696" cy="3040680"/>
              <a:chOff x="361063" y="540385"/>
              <a:chExt cx="2955696" cy="2264262"/>
            </a:xfrm>
          </p:grpSpPr>
          <p:sp>
            <p:nvSpPr>
              <p:cNvPr id="67" name="Rounded Rectangle 66">
                <a:extLst>
                  <a:ext uri="{FF2B5EF4-FFF2-40B4-BE49-F238E27FC236}">
                    <a16:creationId xmlns:a16="http://schemas.microsoft.com/office/drawing/2014/main" id="{C0707E41-F60F-DF4D-911A-919304996A8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1D99C43-5A7D-F04C-B66B-A56F2F74BC98}"/>
                  </a:ext>
                </a:extLst>
              </p:cNvPr>
              <p:cNvSpPr txBox="1"/>
              <p:nvPr/>
            </p:nvSpPr>
            <p:spPr>
              <a:xfrm>
                <a:off x="361063" y="555356"/>
                <a:ext cx="2955696" cy="481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23EF342-960B-6346-A0E2-48F4DE74647D}"/>
                </a:ext>
              </a:extLst>
            </p:cNvPr>
            <p:cNvSpPr txBox="1"/>
            <p:nvPr/>
          </p:nvSpPr>
          <p:spPr>
            <a:xfrm>
              <a:off x="766338" y="1748900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MHD Document Source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9CCC6016-8229-2042-B5C3-58C9E2788812}"/>
                </a:ext>
              </a:extLst>
            </p:cNvPr>
            <p:cNvSpPr txBox="1"/>
            <p:nvPr/>
          </p:nvSpPr>
          <p:spPr>
            <a:xfrm>
              <a:off x="763065" y="2061751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659C73-F060-5E4B-9EEB-93D30B5F7117}"/>
                </a:ext>
              </a:extLst>
            </p:cNvPr>
            <p:cNvSpPr txBox="1"/>
            <p:nvPr/>
          </p:nvSpPr>
          <p:spPr>
            <a:xfrm>
              <a:off x="780902" y="387325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79CEB1B-CD74-6A47-A98A-E39FE7962217}"/>
                </a:ext>
              </a:extLst>
            </p:cNvPr>
            <p:cNvSpPr txBox="1"/>
            <p:nvPr/>
          </p:nvSpPr>
          <p:spPr>
            <a:xfrm>
              <a:off x="759053" y="2365334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DC912E8-4176-B644-90CA-106A4D4D0346}"/>
                </a:ext>
              </a:extLst>
            </p:cNvPr>
            <p:cNvSpPr txBox="1"/>
            <p:nvPr/>
          </p:nvSpPr>
          <p:spPr>
            <a:xfrm>
              <a:off x="787100" y="3548570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8E6989A-17E5-4A42-8A88-831C95207F9E}"/>
                </a:ext>
              </a:extLst>
            </p:cNvPr>
            <p:cNvSpPr txBox="1"/>
            <p:nvPr/>
          </p:nvSpPr>
          <p:spPr>
            <a:xfrm>
              <a:off x="762577" y="269460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6D2EBF3-2030-3848-8411-4FCED1B86BFE}"/>
                </a:ext>
              </a:extLst>
            </p:cNvPr>
            <p:cNvSpPr txBox="1"/>
            <p:nvPr/>
          </p:nvSpPr>
          <p:spPr>
            <a:xfrm>
              <a:off x="766313" y="3021494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720A3C1-A243-0743-BBBC-B475CE692B50}"/>
              </a:ext>
            </a:extLst>
          </p:cNvPr>
          <p:cNvCxnSpPr>
            <a:cxnSpLocks/>
          </p:cNvCxnSpPr>
          <p:nvPr/>
        </p:nvCxnSpPr>
        <p:spPr>
          <a:xfrm flipV="1">
            <a:off x="1834535" y="6700087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5ED07CD6-A9DA-D74D-88F3-CA9CF5A51863}"/>
              </a:ext>
            </a:extLst>
          </p:cNvPr>
          <p:cNvSpPr txBox="1"/>
          <p:nvPr/>
        </p:nvSpPr>
        <p:spPr>
          <a:xfrm>
            <a:off x="2572902" y="640203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1E45065-F35B-1240-A836-D39F1A912D8E}"/>
              </a:ext>
            </a:extLst>
          </p:cNvPr>
          <p:cNvSpPr txBox="1"/>
          <p:nvPr/>
        </p:nvSpPr>
        <p:spPr>
          <a:xfrm>
            <a:off x="6922945" y="500869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924333C-9CE1-6F4A-91C6-A47AF573F42D}"/>
              </a:ext>
            </a:extLst>
          </p:cNvPr>
          <p:cNvCxnSpPr>
            <a:cxnSpLocks/>
          </p:cNvCxnSpPr>
          <p:nvPr/>
        </p:nvCxnSpPr>
        <p:spPr>
          <a:xfrm>
            <a:off x="6335229" y="5325194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220E21B-C10A-1E42-8CA5-087723044057}"/>
              </a:ext>
            </a:extLst>
          </p:cNvPr>
          <p:cNvCxnSpPr>
            <a:cxnSpLocks/>
          </p:cNvCxnSpPr>
          <p:nvPr/>
        </p:nvCxnSpPr>
        <p:spPr>
          <a:xfrm flipV="1">
            <a:off x="1831182" y="6080285"/>
            <a:ext cx="4471176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7FD58BD-951D-4B43-A8AE-D46D34B76B38}"/>
              </a:ext>
            </a:extLst>
          </p:cNvPr>
          <p:cNvSpPr txBox="1"/>
          <p:nvPr/>
        </p:nvSpPr>
        <p:spPr>
          <a:xfrm>
            <a:off x="2589434" y="5821353"/>
            <a:ext cx="25082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</p:spTree>
    <p:extLst>
      <p:ext uri="{BB962C8B-B14F-4D97-AF65-F5344CB8AC3E}">
        <p14:creationId xmlns:p14="http://schemas.microsoft.com/office/powerpoint/2010/main" val="324752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89684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948971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42946" y="138582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42946" y="168336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42946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42946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42946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42946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42946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42945" y="227529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48248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120613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200964" y="4611512"/>
            <a:ext cx="234" cy="224648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644970"/>
            <a:ext cx="0" cy="321303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76728" y="174681"/>
            <a:ext cx="11634915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with Persistence Process Flow (binary stored at registry)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5971470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7274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5" y="638674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28118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934848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713421"/>
            <a:ext cx="8334071" cy="926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44568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85B4BA6-DB77-FA43-AE74-90D6F8F4D186}"/>
              </a:ext>
            </a:extLst>
          </p:cNvPr>
          <p:cNvSpPr txBox="1"/>
          <p:nvPr/>
        </p:nvSpPr>
        <p:spPr>
          <a:xfrm>
            <a:off x="8742946" y="1983372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8" name="Curved Right Arrow 47">
            <a:extLst>
              <a:ext uri="{FF2B5EF4-FFF2-40B4-BE49-F238E27FC236}">
                <a16:creationId xmlns:a16="http://schemas.microsoft.com/office/drawing/2014/main" id="{DDFDD6BB-36A8-CF44-9E02-A45D4332D6C3}"/>
              </a:ext>
            </a:extLst>
          </p:cNvPr>
          <p:cNvSpPr/>
          <p:nvPr/>
        </p:nvSpPr>
        <p:spPr>
          <a:xfrm flipH="1">
            <a:off x="10229528" y="614177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54DC77-3F2B-8A4A-BA1E-64695B38B730}"/>
              </a:ext>
            </a:extLst>
          </p:cNvPr>
          <p:cNvSpPr txBox="1"/>
          <p:nvPr/>
        </p:nvSpPr>
        <p:spPr>
          <a:xfrm>
            <a:off x="10825787" y="5832970"/>
            <a:ext cx="13183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Store metadata and binary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6BC7714-6EB0-9145-A227-212305A32C87}"/>
              </a:ext>
            </a:extLst>
          </p:cNvPr>
          <p:cNvGrpSpPr/>
          <p:nvPr/>
        </p:nvGrpSpPr>
        <p:grpSpPr>
          <a:xfrm>
            <a:off x="369682" y="1107175"/>
            <a:ext cx="3246409" cy="3778497"/>
            <a:chOff x="343820" y="1193093"/>
            <a:chExt cx="2955696" cy="3040680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75DEF20-5630-AD4F-BC30-E76658A3AF94}"/>
                </a:ext>
              </a:extLst>
            </p:cNvPr>
            <p:cNvGrpSpPr/>
            <p:nvPr/>
          </p:nvGrpSpPr>
          <p:grpSpPr>
            <a:xfrm>
              <a:off x="343820" y="1193093"/>
              <a:ext cx="2955696" cy="3040680"/>
              <a:chOff x="330699" y="540385"/>
              <a:chExt cx="2955696" cy="2264262"/>
            </a:xfrm>
          </p:grpSpPr>
          <p:sp>
            <p:nvSpPr>
              <p:cNvPr id="60" name="Rounded Rectangle 59">
                <a:extLst>
                  <a:ext uri="{FF2B5EF4-FFF2-40B4-BE49-F238E27FC236}">
                    <a16:creationId xmlns:a16="http://schemas.microsoft.com/office/drawing/2014/main" id="{590A742D-09A3-DD4D-AC3C-26C340001B67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DC40A22-737D-934A-B379-462CF138A36E}"/>
                  </a:ext>
                </a:extLst>
              </p:cNvPr>
              <p:cNvSpPr txBox="1"/>
              <p:nvPr/>
            </p:nvSpPr>
            <p:spPr>
              <a:xfrm>
                <a:off x="330699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704EC5B-9455-C64C-A299-A72AC09C982B}"/>
                </a:ext>
              </a:extLst>
            </p:cNvPr>
            <p:cNvSpPr txBox="1"/>
            <p:nvPr/>
          </p:nvSpPr>
          <p:spPr>
            <a:xfrm>
              <a:off x="764853" y="1745687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4C5314A-1D25-3240-9FD9-ABDD3E83A002}"/>
                </a:ext>
              </a:extLst>
            </p:cNvPr>
            <p:cNvSpPr txBox="1"/>
            <p:nvPr/>
          </p:nvSpPr>
          <p:spPr>
            <a:xfrm>
              <a:off x="761580" y="2058538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80FB906C-83A0-E446-A7B8-4CE42B83BFDE}"/>
                </a:ext>
              </a:extLst>
            </p:cNvPr>
            <p:cNvSpPr txBox="1"/>
            <p:nvPr/>
          </p:nvSpPr>
          <p:spPr>
            <a:xfrm>
              <a:off x="779417" y="387004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6EA9FA1-86BC-D74C-A2BC-A53CF14D0AA4}"/>
                </a:ext>
              </a:extLst>
            </p:cNvPr>
            <p:cNvSpPr txBox="1"/>
            <p:nvPr/>
          </p:nvSpPr>
          <p:spPr>
            <a:xfrm>
              <a:off x="757568" y="2362122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27EE4C8-8FB0-474B-B0FC-455F59E080E6}"/>
                </a:ext>
              </a:extLst>
            </p:cNvPr>
            <p:cNvSpPr txBox="1"/>
            <p:nvPr/>
          </p:nvSpPr>
          <p:spPr>
            <a:xfrm>
              <a:off x="785614" y="3545357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E776E6F-F731-7F42-8706-8FA8879B40DB}"/>
                </a:ext>
              </a:extLst>
            </p:cNvPr>
            <p:cNvSpPr txBox="1"/>
            <p:nvPr/>
          </p:nvSpPr>
          <p:spPr>
            <a:xfrm>
              <a:off x="761093" y="269139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3E6CEF4-73B5-0345-9522-BC91328D35A0}"/>
                </a:ext>
              </a:extLst>
            </p:cNvPr>
            <p:cNvSpPr txBox="1"/>
            <p:nvPr/>
          </p:nvSpPr>
          <p:spPr>
            <a:xfrm>
              <a:off x="764829" y="3018281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B2CF867-6EBA-7A4C-9673-7F43A0436E5E}"/>
              </a:ext>
            </a:extLst>
          </p:cNvPr>
          <p:cNvSpPr txBox="1"/>
          <p:nvPr/>
        </p:nvSpPr>
        <p:spPr>
          <a:xfrm>
            <a:off x="2079329" y="5971470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1F0F6F9-503F-424F-8545-289FAE3CD580}"/>
              </a:ext>
            </a:extLst>
          </p:cNvPr>
          <p:cNvCxnSpPr/>
          <p:nvPr/>
        </p:nvCxnSpPr>
        <p:spPr>
          <a:xfrm>
            <a:off x="1866583" y="6235439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3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90214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382807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47925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20255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03935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75035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15834" y="5667899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40014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03016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549957"/>
            <a:ext cx="13538" cy="231771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490978" y="143351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Document Publication Process Flow (Authorization Option)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642498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970084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217846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36146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94979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64479" y="670621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6A1C136-6250-6043-B34D-85C9FFD1C74D}"/>
              </a:ext>
            </a:extLst>
          </p:cNvPr>
          <p:cNvSpPr txBox="1"/>
          <p:nvPr/>
        </p:nvSpPr>
        <p:spPr>
          <a:xfrm>
            <a:off x="6118584" y="638674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008978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597329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342247"/>
            <a:ext cx="8362636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5098579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42946" y="138939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42946" y="1699807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42946" y="264473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42946" y="3782318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42946" y="41066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42946" y="3273184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42946" y="296711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42946" y="2317501"/>
            <a:ext cx="2906584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42945" y="1997261"/>
            <a:ext cx="2906585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13408" y="723910"/>
            <a:ext cx="3344169" cy="3776309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54558" y="1770753"/>
              <a:ext cx="220533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51285" y="208360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69122" y="3895112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47274" y="2387188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75319" y="3570423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50798" y="271646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54533" y="304334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5886054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886617" y="5201673"/>
            <a:ext cx="13183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document submission request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189B7123-38FE-2A43-AD7E-543F51129BC0}"/>
              </a:ext>
            </a:extLst>
          </p:cNvPr>
          <p:cNvCxnSpPr>
            <a:cxnSpLocks/>
          </p:cNvCxnSpPr>
          <p:nvPr/>
        </p:nvCxnSpPr>
        <p:spPr>
          <a:xfrm flipV="1">
            <a:off x="1838561" y="6532806"/>
            <a:ext cx="4006662" cy="7509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96D5CDF-1E62-064C-82B7-DF928F96E05E}"/>
              </a:ext>
            </a:extLst>
          </p:cNvPr>
          <p:cNvSpPr txBox="1"/>
          <p:nvPr/>
        </p:nvSpPr>
        <p:spPr>
          <a:xfrm>
            <a:off x="1870569" y="6271618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</p:spTree>
    <p:extLst>
      <p:ext uri="{BB962C8B-B14F-4D97-AF65-F5344CB8AC3E}">
        <p14:creationId xmlns:p14="http://schemas.microsoft.com/office/powerpoint/2010/main" val="24376507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775538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31878" y="3673329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31878" y="4261008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31878" y="304780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188461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31878" y="2595616"/>
            <a:ext cx="21046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31878" y="1245405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875424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09419" y="4837602"/>
            <a:ext cx="26924" cy="202039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67370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Discovery and Retrieval of Existing Documents Process Flow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96909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1917360" y="5559244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[ITI-67] Find Document </a:t>
            </a:r>
            <a:r>
              <a:rPr lang="en-US" sz="1200" dirty="0" err="1"/>
              <a:t>Referemces</a:t>
            </a:r>
            <a:r>
              <a:rPr lang="en-US" sz="1200" dirty="0"/>
              <a:t> (with Patient ID)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509272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40792" y="545042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1924057" y="517862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528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26934" y="764275"/>
            <a:ext cx="3379648" cy="3779861"/>
            <a:chOff x="289776" y="1193093"/>
            <a:chExt cx="2970600" cy="3040680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289776" y="1193093"/>
              <a:ext cx="2970600" cy="3040680"/>
              <a:chOff x="276655" y="540385"/>
              <a:chExt cx="2970600" cy="226426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276655" y="586784"/>
                <a:ext cx="2955696" cy="3871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15358" y="1745631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15358" y="2058144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715358" y="3839339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15358" y="2392713"/>
              <a:ext cx="2212618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PDQm</a:t>
              </a:r>
              <a:r>
                <a:rPr lang="en-US" sz="1400" b="1" dirty="0"/>
                <a:t> or </a:t>
              </a:r>
              <a:r>
                <a:rPr lang="en-US" sz="1400" b="1" dirty="0" err="1"/>
                <a:t>PIXm</a:t>
              </a:r>
              <a:r>
                <a:rPr lang="en-US" sz="1400" b="1" dirty="0"/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715358" y="3545301"/>
              <a:ext cx="2212618" cy="24758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15358" y="270155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15358" y="3018222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246065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40792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36650" y="6312334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</a:t>
            </a:r>
            <a:r>
              <a:rPr lang="en-US" sz="1200" dirty="0" err="1"/>
              <a:t>PIXm</a:t>
            </a:r>
            <a:r>
              <a:rPr lang="en-US" sz="1200" dirty="0"/>
              <a:t> and MHD transactions)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2D577EE-590D-1240-9C2A-E9C681C00A17}"/>
              </a:ext>
            </a:extLst>
          </p:cNvPr>
          <p:cNvCxnSpPr/>
          <p:nvPr/>
        </p:nvCxnSpPr>
        <p:spPr>
          <a:xfrm>
            <a:off x="1852512" y="5149881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53A3AED3-1158-0649-9262-D85D831B70A6}"/>
              </a:ext>
            </a:extLst>
          </p:cNvPr>
          <p:cNvSpPr txBox="1"/>
          <p:nvPr/>
        </p:nvSpPr>
        <p:spPr>
          <a:xfrm>
            <a:off x="1905598" y="4894331"/>
            <a:ext cx="4074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[ITI-83] </a:t>
            </a:r>
            <a:r>
              <a:rPr lang="en-US" sz="1200" dirty="0" err="1"/>
              <a:t>PIXm</a:t>
            </a:r>
            <a:r>
              <a:rPr lang="en-US" sz="1200" dirty="0"/>
              <a:t> Query with local Patient ID for ‘enterprise’ ID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E06057F-E4CF-2144-B9EC-FD1AE89C3E62}"/>
              </a:ext>
            </a:extLst>
          </p:cNvPr>
          <p:cNvSpPr txBox="1"/>
          <p:nvPr/>
        </p:nvSpPr>
        <p:spPr>
          <a:xfrm>
            <a:off x="1907957" y="4626347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2FA8D8-27F3-D44F-85A4-22EF7429957E}"/>
              </a:ext>
            </a:extLst>
          </p:cNvPr>
          <p:cNvCxnSpPr/>
          <p:nvPr/>
        </p:nvCxnSpPr>
        <p:spPr>
          <a:xfrm>
            <a:off x="1850165" y="488025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Curved Right Arrow 84">
            <a:extLst>
              <a:ext uri="{FF2B5EF4-FFF2-40B4-BE49-F238E27FC236}">
                <a16:creationId xmlns:a16="http://schemas.microsoft.com/office/drawing/2014/main" id="{F47B9AA5-34FD-1E4E-BC07-E70F58D2427C}"/>
              </a:ext>
            </a:extLst>
          </p:cNvPr>
          <p:cNvSpPr/>
          <p:nvPr/>
        </p:nvSpPr>
        <p:spPr>
          <a:xfrm flipH="1">
            <a:off x="5992025" y="5040935"/>
            <a:ext cx="567929" cy="347830"/>
          </a:xfrm>
          <a:prstGeom prst="curvedRightArrow">
            <a:avLst/>
          </a:prstGeom>
          <a:solidFill>
            <a:schemeClr val="tx1"/>
          </a:solidFill>
          <a:ln w="127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35B1527-8152-874F-8436-1361A13AE1E5}"/>
              </a:ext>
            </a:extLst>
          </p:cNvPr>
          <p:cNvSpPr txBox="1"/>
          <p:nvPr/>
        </p:nvSpPr>
        <p:spPr>
          <a:xfrm>
            <a:off x="6559364" y="5075340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03AA67D-3E2A-8F49-8480-1D39CF14AC60}"/>
              </a:ext>
            </a:extLst>
          </p:cNvPr>
          <p:cNvCxnSpPr>
            <a:cxnSpLocks/>
          </p:cNvCxnSpPr>
          <p:nvPr/>
        </p:nvCxnSpPr>
        <p:spPr>
          <a:xfrm>
            <a:off x="1850281" y="617439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2DE7CA31-4AA7-884B-98A7-82522EE55267}"/>
              </a:ext>
            </a:extLst>
          </p:cNvPr>
          <p:cNvSpPr txBox="1"/>
          <p:nvPr/>
        </p:nvSpPr>
        <p:spPr>
          <a:xfrm>
            <a:off x="1929080" y="5936727"/>
            <a:ext cx="38098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 Retrieve Document</a:t>
            </a:r>
          </a:p>
        </p:txBody>
      </p:sp>
    </p:spTree>
    <p:extLst>
      <p:ext uri="{BB962C8B-B14F-4D97-AF65-F5344CB8AC3E}">
        <p14:creationId xmlns:p14="http://schemas.microsoft.com/office/powerpoint/2010/main" val="4484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1113166"/>
            <a:ext cx="2610652" cy="397765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69978" y="2250374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BF6FEBE-A7FF-4944-89FE-6B0612FF48AC}"/>
              </a:ext>
            </a:extLst>
          </p:cNvPr>
          <p:cNvSpPr txBox="1"/>
          <p:nvPr/>
        </p:nvSpPr>
        <p:spPr>
          <a:xfrm>
            <a:off x="2072106" y="5508793"/>
            <a:ext cx="33738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[ITI-72] Incorporate Authorization Token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41192" y="1241187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48" idx="2"/>
          </p:cNvCxnSpPr>
          <p:nvPr/>
        </p:nvCxnSpPr>
        <p:spPr>
          <a:xfrm>
            <a:off x="10201198" y="4488401"/>
            <a:ext cx="13538" cy="237926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>
            <a:off x="1810681" y="3429000"/>
            <a:ext cx="0" cy="342900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260917" y="195506"/>
            <a:ext cx="8176700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Consent Management for Disclosure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>
            <a:cxnSpLocks/>
          </p:cNvCxnSpPr>
          <p:nvPr/>
        </p:nvCxnSpPr>
        <p:spPr>
          <a:xfrm>
            <a:off x="1838561" y="5511530"/>
            <a:ext cx="8337605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73DA713-A426-C24A-87E8-5D7907BA9A21}"/>
              </a:ext>
            </a:extLst>
          </p:cNvPr>
          <p:cNvCxnSpPr>
            <a:cxnSpLocks/>
          </p:cNvCxnSpPr>
          <p:nvPr/>
        </p:nvCxnSpPr>
        <p:spPr>
          <a:xfrm>
            <a:off x="1838561" y="5782842"/>
            <a:ext cx="8337605" cy="3004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069241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E4919AE-F5A5-DA4D-A911-90AB6DCFF233}"/>
              </a:ext>
            </a:extLst>
          </p:cNvPr>
          <p:cNvSpPr txBox="1"/>
          <p:nvPr/>
        </p:nvSpPr>
        <p:spPr>
          <a:xfrm>
            <a:off x="2059056" y="5230496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[ITI-71] Get Authorization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12884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[ITI-68] Retrieve Document request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8AFB18D-0715-C44D-8F01-57DFF11A8F00}"/>
              </a:ext>
            </a:extLst>
          </p:cNvPr>
          <p:cNvCxnSpPr>
            <a:cxnSpLocks/>
          </p:cNvCxnSpPr>
          <p:nvPr/>
        </p:nvCxnSpPr>
        <p:spPr>
          <a:xfrm flipH="1">
            <a:off x="5936343" y="6776558"/>
            <a:ext cx="4252588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9449176-E922-C543-BADA-C4180434F555}"/>
              </a:ext>
            </a:extLst>
          </p:cNvPr>
          <p:cNvCxnSpPr>
            <a:cxnSpLocks/>
          </p:cNvCxnSpPr>
          <p:nvPr/>
        </p:nvCxnSpPr>
        <p:spPr>
          <a:xfrm>
            <a:off x="1854860" y="5211279"/>
            <a:ext cx="8321306" cy="33331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3D97A5-A853-424E-A3C9-A86F91720C21}"/>
              </a:ext>
            </a:extLst>
          </p:cNvPr>
          <p:cNvSpPr txBox="1"/>
          <p:nvPr/>
        </p:nvSpPr>
        <p:spPr>
          <a:xfrm>
            <a:off x="2064737" y="4967611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80B90A-EB4B-444B-B07F-784F6AFBAA0B}"/>
              </a:ext>
            </a:extLst>
          </p:cNvPr>
          <p:cNvSpPr txBox="1"/>
          <p:nvPr/>
        </p:nvSpPr>
        <p:spPr>
          <a:xfrm>
            <a:off x="8575901" y="948971"/>
            <a:ext cx="3250593" cy="35394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EA501B4-B095-E343-859A-0C85E2324DCC}"/>
              </a:ext>
            </a:extLst>
          </p:cNvPr>
          <p:cNvSpPr txBox="1"/>
          <p:nvPr/>
        </p:nvSpPr>
        <p:spPr>
          <a:xfrm>
            <a:off x="8771082" y="134719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Responder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E3D9C3B-F9C0-D144-A31A-DA734BA8D879}"/>
              </a:ext>
            </a:extLst>
          </p:cNvPr>
          <p:cNvSpPr txBox="1"/>
          <p:nvPr/>
        </p:nvSpPr>
        <p:spPr>
          <a:xfrm>
            <a:off x="8771082" y="165760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39DB00B-CD2C-A044-81F6-E07E90195FB2}"/>
              </a:ext>
            </a:extLst>
          </p:cNvPr>
          <p:cNvSpPr txBox="1"/>
          <p:nvPr/>
        </p:nvSpPr>
        <p:spPr>
          <a:xfrm>
            <a:off x="8771082" y="260253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0D60BC-AAFF-2341-9C6E-4F9144CB8187}"/>
              </a:ext>
            </a:extLst>
          </p:cNvPr>
          <p:cNvSpPr txBox="1"/>
          <p:nvPr/>
        </p:nvSpPr>
        <p:spPr>
          <a:xfrm>
            <a:off x="8771082" y="374011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EFAA48-9FC8-D944-9015-ACBD27BC4476}"/>
              </a:ext>
            </a:extLst>
          </p:cNvPr>
          <p:cNvSpPr txBox="1"/>
          <p:nvPr/>
        </p:nvSpPr>
        <p:spPr>
          <a:xfrm>
            <a:off x="8771082" y="4064416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BE3905-D581-CE49-86AB-683964120D5A}"/>
              </a:ext>
            </a:extLst>
          </p:cNvPr>
          <p:cNvSpPr txBox="1"/>
          <p:nvPr/>
        </p:nvSpPr>
        <p:spPr>
          <a:xfrm>
            <a:off x="8771082" y="3230980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9AAB3F-A602-2C41-A789-ABC2AC07E614}"/>
              </a:ext>
            </a:extLst>
          </p:cNvPr>
          <p:cNvSpPr txBox="1"/>
          <p:nvPr/>
        </p:nvSpPr>
        <p:spPr>
          <a:xfrm>
            <a:off x="8771082" y="292491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C1DAFF-DAE3-8D48-8C2C-CCFB01AE3D0E}"/>
              </a:ext>
            </a:extLst>
          </p:cNvPr>
          <p:cNvSpPr txBox="1"/>
          <p:nvPr/>
        </p:nvSpPr>
        <p:spPr>
          <a:xfrm>
            <a:off x="8771082" y="2275297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CD876FF0-D381-D24C-AB0C-A5EFDDEA5424}"/>
              </a:ext>
            </a:extLst>
          </p:cNvPr>
          <p:cNvSpPr txBox="1"/>
          <p:nvPr/>
        </p:nvSpPr>
        <p:spPr>
          <a:xfrm>
            <a:off x="8771082" y="1970493"/>
            <a:ext cx="2891968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9438F1E-A850-494E-9485-96CB7757D932}"/>
              </a:ext>
            </a:extLst>
          </p:cNvPr>
          <p:cNvGrpSpPr/>
          <p:nvPr/>
        </p:nvGrpSpPr>
        <p:grpSpPr>
          <a:xfrm>
            <a:off x="364605" y="959186"/>
            <a:ext cx="3212517" cy="3413006"/>
            <a:chOff x="359886" y="1152202"/>
            <a:chExt cx="2955696" cy="308157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63D7ABD1-56FB-2747-AA89-D07A37AD47B7}"/>
                </a:ext>
              </a:extLst>
            </p:cNvPr>
            <p:cNvGrpSpPr/>
            <p:nvPr/>
          </p:nvGrpSpPr>
          <p:grpSpPr>
            <a:xfrm>
              <a:off x="359886" y="1152202"/>
              <a:ext cx="2955696" cy="3081571"/>
              <a:chOff x="346765" y="509935"/>
              <a:chExt cx="2955696" cy="2294712"/>
            </a:xfrm>
          </p:grpSpPr>
          <p:sp>
            <p:nvSpPr>
              <p:cNvPr id="73" name="Rounded Rectangle 72">
                <a:extLst>
                  <a:ext uri="{FF2B5EF4-FFF2-40B4-BE49-F238E27FC236}">
                    <a16:creationId xmlns:a16="http://schemas.microsoft.com/office/drawing/2014/main" id="{EF342544-C8E2-1747-B0E6-388C08EF8423}"/>
                  </a:ext>
                </a:extLst>
              </p:cNvPr>
              <p:cNvSpPr/>
              <p:nvPr/>
            </p:nvSpPr>
            <p:spPr>
              <a:xfrm>
                <a:off x="480128" y="540385"/>
                <a:ext cx="2767127" cy="2264262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903059BD-F0E4-2D41-B04D-D6D9B151B458}"/>
                  </a:ext>
                </a:extLst>
              </p:cNvPr>
              <p:cNvSpPr txBox="1"/>
              <p:nvPr/>
            </p:nvSpPr>
            <p:spPr>
              <a:xfrm>
                <a:off x="346765" y="509935"/>
                <a:ext cx="2955696" cy="4472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consumes documents</a:t>
                </a:r>
              </a:p>
            </p:txBody>
          </p:sp>
        </p:grp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ED1EE1F-778B-2A41-B9CF-03BD5313B33E}"/>
                </a:ext>
              </a:extLst>
            </p:cNvPr>
            <p:cNvSpPr txBox="1"/>
            <p:nvPr/>
          </p:nvSpPr>
          <p:spPr>
            <a:xfrm>
              <a:off x="788588" y="1708306"/>
              <a:ext cx="2190526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Consumer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9950D9C-B4A9-CF46-A2DC-F2F8E128D462}"/>
                </a:ext>
              </a:extLst>
            </p:cNvPr>
            <p:cNvSpPr txBox="1"/>
            <p:nvPr/>
          </p:nvSpPr>
          <p:spPr>
            <a:xfrm>
              <a:off x="773783" y="2020816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IUA Authorization Client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6B11A1C-1D32-E243-89A4-888C8765A9CD}"/>
                </a:ext>
              </a:extLst>
            </p:cNvPr>
            <p:cNvSpPr txBox="1"/>
            <p:nvPr/>
          </p:nvSpPr>
          <p:spPr>
            <a:xfrm>
              <a:off x="803152" y="3832664"/>
              <a:ext cx="2168677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550452C-838E-0E4F-BACE-31424C1459F0}"/>
                </a:ext>
              </a:extLst>
            </p:cNvPr>
            <p:cNvSpPr txBox="1"/>
            <p:nvPr/>
          </p:nvSpPr>
          <p:spPr>
            <a:xfrm>
              <a:off x="781303" y="2324735"/>
              <a:ext cx="2190525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0EEDAC9-90E5-4C44-AE21-145968787E0D}"/>
                </a:ext>
              </a:extLst>
            </p:cNvPr>
            <p:cNvSpPr txBox="1"/>
            <p:nvPr/>
          </p:nvSpPr>
          <p:spPr>
            <a:xfrm>
              <a:off x="809348" y="3507974"/>
              <a:ext cx="2181299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Secure Node/App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B4E197DC-0DB9-DC47-A80E-3FF2240DDDF5}"/>
                </a:ext>
              </a:extLst>
            </p:cNvPr>
            <p:cNvSpPr txBox="1"/>
            <p:nvPr/>
          </p:nvSpPr>
          <p:spPr>
            <a:xfrm>
              <a:off x="784829" y="2654010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AA05FD7-2A8E-5D48-B42C-95EFA54A0FB6}"/>
                </a:ext>
              </a:extLst>
            </p:cNvPr>
            <p:cNvSpPr txBox="1"/>
            <p:nvPr/>
          </p:nvSpPr>
          <p:spPr>
            <a:xfrm>
              <a:off x="788563" y="2980897"/>
              <a:ext cx="2202085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Consumer</a:t>
              </a:r>
            </a:p>
          </p:txBody>
        </p:sp>
      </p:grpSp>
      <p:sp>
        <p:nvSpPr>
          <p:cNvPr id="75" name="Curved Right Arrow 74">
            <a:extLst>
              <a:ext uri="{FF2B5EF4-FFF2-40B4-BE49-F238E27FC236}">
                <a16:creationId xmlns:a16="http://schemas.microsoft.com/office/drawing/2014/main" id="{B0B6A1B2-D318-E645-82B6-15546CE91082}"/>
              </a:ext>
            </a:extLst>
          </p:cNvPr>
          <p:cNvSpPr/>
          <p:nvPr/>
        </p:nvSpPr>
        <p:spPr>
          <a:xfrm flipH="1">
            <a:off x="10322465" y="6040802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F5D2D8E-FE6E-0747-A08F-F2A88254E6A3}"/>
              </a:ext>
            </a:extLst>
          </p:cNvPr>
          <p:cNvSpPr txBox="1"/>
          <p:nvPr/>
        </p:nvSpPr>
        <p:spPr>
          <a:xfrm>
            <a:off x="10904462" y="4923467"/>
            <a:ext cx="131834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Evaluate authorization token for retrieval of document. Access denied.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5B23BA8-3695-CA47-9FD9-D1DA2C042F92}"/>
              </a:ext>
            </a:extLst>
          </p:cNvPr>
          <p:cNvSpPr txBox="1"/>
          <p:nvPr/>
        </p:nvSpPr>
        <p:spPr>
          <a:xfrm>
            <a:off x="6118584" y="6457081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DF09632F-FA08-C647-AF48-8E3B7060AEFD}"/>
              </a:ext>
            </a:extLst>
          </p:cNvPr>
          <p:cNvCxnSpPr/>
          <p:nvPr/>
        </p:nvCxnSpPr>
        <p:spPr>
          <a:xfrm>
            <a:off x="1854860" y="6629337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AD9B1AF0-5E1E-5846-97D8-3E9951C36977}"/>
              </a:ext>
            </a:extLst>
          </p:cNvPr>
          <p:cNvSpPr txBox="1"/>
          <p:nvPr/>
        </p:nvSpPr>
        <p:spPr>
          <a:xfrm>
            <a:off x="1992922" y="6368606"/>
            <a:ext cx="419214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Events (for IUA and MHD transactions)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0B429AB-E365-354E-9E66-DD4014EC460C}"/>
              </a:ext>
            </a:extLst>
          </p:cNvPr>
          <p:cNvCxnSpPr>
            <a:cxnSpLocks/>
          </p:cNvCxnSpPr>
          <p:nvPr/>
        </p:nvCxnSpPr>
        <p:spPr>
          <a:xfrm flipH="1" flipV="1">
            <a:off x="1867733" y="6344192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45478DF-9179-4F40-9F60-E429B9441A63}"/>
              </a:ext>
            </a:extLst>
          </p:cNvPr>
          <p:cNvSpPr txBox="1"/>
          <p:nvPr/>
        </p:nvSpPr>
        <p:spPr>
          <a:xfrm>
            <a:off x="5973211" y="6118814"/>
            <a:ext cx="42139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Respond with  “403 Forbidden” (response is based on policy)</a:t>
            </a:r>
          </a:p>
        </p:txBody>
      </p:sp>
    </p:spTree>
    <p:extLst>
      <p:ext uri="{BB962C8B-B14F-4D97-AF65-F5344CB8AC3E}">
        <p14:creationId xmlns:p14="http://schemas.microsoft.com/office/powerpoint/2010/main" val="3119696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ounded Rectangle 111">
            <a:extLst>
              <a:ext uri="{FF2B5EF4-FFF2-40B4-BE49-F238E27FC236}">
                <a16:creationId xmlns:a16="http://schemas.microsoft.com/office/drawing/2014/main" id="{5B0FB12E-1FE8-404D-963C-53D2730624FE}"/>
              </a:ext>
            </a:extLst>
          </p:cNvPr>
          <p:cNvSpPr/>
          <p:nvPr/>
        </p:nvSpPr>
        <p:spPr>
          <a:xfrm>
            <a:off x="4741191" y="638109"/>
            <a:ext cx="2610652" cy="445271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alpha val="81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B05430-ACEE-514B-A8C7-62B728C543A8}"/>
              </a:ext>
            </a:extLst>
          </p:cNvPr>
          <p:cNvSpPr txBox="1"/>
          <p:nvPr/>
        </p:nvSpPr>
        <p:spPr>
          <a:xfrm>
            <a:off x="5062738" y="4039093"/>
            <a:ext cx="20665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ATNA Audit Record Repository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47F4C6-8F4B-A040-A348-C04565191AFE}"/>
              </a:ext>
            </a:extLst>
          </p:cNvPr>
          <p:cNvSpPr txBox="1"/>
          <p:nvPr/>
        </p:nvSpPr>
        <p:spPr>
          <a:xfrm>
            <a:off x="5062738" y="4690271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Server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E22B6C-CD3A-0247-873E-0536D4B75FB1}"/>
              </a:ext>
            </a:extLst>
          </p:cNvPr>
          <p:cNvSpPr txBox="1"/>
          <p:nvPr/>
        </p:nvSpPr>
        <p:spPr>
          <a:xfrm>
            <a:off x="5054252" y="3413571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Supplier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8DB848-B44A-0A44-BB1E-02BDC76D9115}"/>
              </a:ext>
            </a:extLst>
          </p:cNvPr>
          <p:cNvSpPr txBox="1"/>
          <p:nvPr/>
        </p:nvSpPr>
        <p:spPr>
          <a:xfrm>
            <a:off x="5031878" y="2250374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Manager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CCC8F6-0BE9-E74C-BC26-C3E8705BFEAF}"/>
              </a:ext>
            </a:extLst>
          </p:cNvPr>
          <p:cNvSpPr txBox="1"/>
          <p:nvPr/>
        </p:nvSpPr>
        <p:spPr>
          <a:xfrm>
            <a:off x="5054252" y="2961379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Repos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8DA894C-2A58-6C4E-9BAF-06970B94BE31}"/>
              </a:ext>
            </a:extLst>
          </p:cNvPr>
          <p:cNvSpPr txBox="1"/>
          <p:nvPr/>
        </p:nvSpPr>
        <p:spPr>
          <a:xfrm>
            <a:off x="5072312" y="1611168"/>
            <a:ext cx="2104623" cy="5232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Source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034A79B-E296-B443-8B7D-BE55F44DDD52}"/>
              </a:ext>
            </a:extLst>
          </p:cNvPr>
          <p:cNvSpPr txBox="1"/>
          <p:nvPr/>
        </p:nvSpPr>
        <p:spPr>
          <a:xfrm>
            <a:off x="4779334" y="700800"/>
            <a:ext cx="261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Central Infrastructure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B0171A6-A066-C14A-90BD-DD5F6843DCBB}"/>
              </a:ext>
            </a:extLst>
          </p:cNvPr>
          <p:cNvSpPr txBox="1"/>
          <p:nvPr/>
        </p:nvSpPr>
        <p:spPr>
          <a:xfrm>
            <a:off x="5065517" y="1137094"/>
            <a:ext cx="2066523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IUA Authorization Server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5936343" y="5102942"/>
            <a:ext cx="0" cy="175505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</p:cNvCxnSpPr>
          <p:nvPr/>
        </p:nvCxnSpPr>
        <p:spPr>
          <a:xfrm flipH="1">
            <a:off x="10188931" y="4261629"/>
            <a:ext cx="12266" cy="2596371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3262342-5CAE-CF46-BB8B-4EC776AA6EB9}"/>
              </a:ext>
            </a:extLst>
          </p:cNvPr>
          <p:cNvCxnSpPr>
            <a:cxnSpLocks/>
          </p:cNvCxnSpPr>
          <p:nvPr/>
        </p:nvCxnSpPr>
        <p:spPr>
          <a:xfrm flipH="1">
            <a:off x="1810681" y="3952747"/>
            <a:ext cx="39624" cy="290525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932E443-2893-AD41-AB93-83AC5F24D150}"/>
              </a:ext>
            </a:extLst>
          </p:cNvPr>
          <p:cNvSpPr txBox="1"/>
          <p:nvPr/>
        </p:nvSpPr>
        <p:spPr>
          <a:xfrm>
            <a:off x="2890139" y="83160"/>
            <a:ext cx="6539137" cy="46166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Author Reference Process Flow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F272F7F-3AEF-C941-AA83-3D6BA4AAB02D}"/>
              </a:ext>
            </a:extLst>
          </p:cNvPr>
          <p:cNvCxnSpPr/>
          <p:nvPr/>
        </p:nvCxnSpPr>
        <p:spPr>
          <a:xfrm>
            <a:off x="1879436" y="5717930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79EF9B5-1CC5-3045-8282-3541DB233741}"/>
              </a:ext>
            </a:extLst>
          </p:cNvPr>
          <p:cNvCxnSpPr>
            <a:cxnSpLocks/>
          </p:cNvCxnSpPr>
          <p:nvPr/>
        </p:nvCxnSpPr>
        <p:spPr>
          <a:xfrm>
            <a:off x="1855467" y="6106103"/>
            <a:ext cx="8333464" cy="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51C52039-E0E4-4142-839C-276D8248FD5E}"/>
              </a:ext>
            </a:extLst>
          </p:cNvPr>
          <p:cNvSpPr txBox="1"/>
          <p:nvPr/>
        </p:nvSpPr>
        <p:spPr>
          <a:xfrm>
            <a:off x="2037117" y="5862800"/>
            <a:ext cx="40084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[ITI-65] Provide Document Bundle (with author reference)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51A6E0-D30F-374C-AC25-2D4EE102AB9F}"/>
              </a:ext>
            </a:extLst>
          </p:cNvPr>
          <p:cNvCxnSpPr/>
          <p:nvPr/>
        </p:nvCxnSpPr>
        <p:spPr>
          <a:xfrm>
            <a:off x="1854860" y="5187132"/>
            <a:ext cx="4056907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A8B8259-3E38-8749-90B8-40765F8ECBA8}"/>
              </a:ext>
            </a:extLst>
          </p:cNvPr>
          <p:cNvSpPr txBox="1"/>
          <p:nvPr/>
        </p:nvSpPr>
        <p:spPr>
          <a:xfrm>
            <a:off x="2490978" y="4775483"/>
            <a:ext cx="128459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i="1" dirty="0"/>
              <a:t>Patient Discovery </a:t>
            </a:r>
          </a:p>
          <a:p>
            <a:r>
              <a:rPr lang="en-US" sz="1200" i="1" dirty="0"/>
              <a:t>Process Flow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E2ADA6E-8315-3544-87B8-B3410E824314}"/>
              </a:ext>
            </a:extLst>
          </p:cNvPr>
          <p:cNvSpPr txBox="1"/>
          <p:nvPr/>
        </p:nvSpPr>
        <p:spPr>
          <a:xfrm>
            <a:off x="1954849" y="5271622"/>
            <a:ext cx="40084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</a:t>
            </a:r>
          </a:p>
          <a:p>
            <a:r>
              <a:rPr lang="en-US" sz="1200" dirty="0"/>
              <a:t>(find Practitioner/</a:t>
            </a:r>
            <a:r>
              <a:rPr lang="en-US" sz="1200" dirty="0" err="1"/>
              <a:t>PractitionerRole</a:t>
            </a:r>
            <a:r>
              <a:rPr lang="en-US" sz="1200" dirty="0"/>
              <a:t> for document author)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FF538C78-F13C-FE4A-AC98-644B95173960}"/>
              </a:ext>
            </a:extLst>
          </p:cNvPr>
          <p:cNvCxnSpPr>
            <a:cxnSpLocks/>
          </p:cNvCxnSpPr>
          <p:nvPr/>
        </p:nvCxnSpPr>
        <p:spPr>
          <a:xfrm flipH="1" flipV="1">
            <a:off x="5999648" y="6612301"/>
            <a:ext cx="4135435" cy="1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044A3C-F283-9A4D-AF7A-309C8CA06D6E}"/>
              </a:ext>
            </a:extLst>
          </p:cNvPr>
          <p:cNvSpPr txBox="1"/>
          <p:nvPr/>
        </p:nvSpPr>
        <p:spPr>
          <a:xfrm>
            <a:off x="6051988" y="6307834"/>
            <a:ext cx="43493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[ITI-90] Find Matching Care Services  (for doc author, to confirm)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5F5D769-AC7A-0943-8F76-D710EB0ACC70}"/>
              </a:ext>
            </a:extLst>
          </p:cNvPr>
          <p:cNvSpPr txBox="1"/>
          <p:nvPr/>
        </p:nvSpPr>
        <p:spPr>
          <a:xfrm>
            <a:off x="8575901" y="948971"/>
            <a:ext cx="3250593" cy="360098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77F429-1AEA-0B45-A7F7-8A00C51B4F2C}"/>
              </a:ext>
            </a:extLst>
          </p:cNvPr>
          <p:cNvSpPr txBox="1"/>
          <p:nvPr/>
        </p:nvSpPr>
        <p:spPr>
          <a:xfrm>
            <a:off x="8742946" y="1399895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B10BB20-3FDA-8A4A-B547-E508AA38B1AB}"/>
              </a:ext>
            </a:extLst>
          </p:cNvPr>
          <p:cNvSpPr txBox="1"/>
          <p:nvPr/>
        </p:nvSpPr>
        <p:spPr>
          <a:xfrm>
            <a:off x="8742946" y="1697429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MHD Document Recipient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10C41FD-44AC-434E-900F-CAED18E392A7}"/>
              </a:ext>
            </a:extLst>
          </p:cNvPr>
          <p:cNvSpPr txBox="1"/>
          <p:nvPr/>
        </p:nvSpPr>
        <p:spPr>
          <a:xfrm>
            <a:off x="8742946" y="261660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PMIR Patient Identity Consumer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3577310-DFE6-8548-80D9-7346B9A812F8}"/>
              </a:ext>
            </a:extLst>
          </p:cNvPr>
          <p:cNvSpPr txBox="1"/>
          <p:nvPr/>
        </p:nvSpPr>
        <p:spPr>
          <a:xfrm>
            <a:off x="8742946" y="375418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ATNA Secure Node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FB5B1C5-A36B-5D42-9FF2-2296F6C03353}"/>
              </a:ext>
            </a:extLst>
          </p:cNvPr>
          <p:cNvSpPr txBox="1"/>
          <p:nvPr/>
        </p:nvSpPr>
        <p:spPr>
          <a:xfrm>
            <a:off x="8742946" y="4078484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794F758-5315-BC4A-B206-E5A21442C76C}"/>
              </a:ext>
            </a:extLst>
          </p:cNvPr>
          <p:cNvSpPr txBox="1"/>
          <p:nvPr/>
        </p:nvSpPr>
        <p:spPr>
          <a:xfrm>
            <a:off x="8742946" y="3245048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mCSD</a:t>
            </a:r>
            <a:r>
              <a:rPr lang="en-US" sz="1400" b="1" dirty="0"/>
              <a:t> Care Services Selective Consumer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507F289-D4FE-E64A-BAAE-EC0F5867E841}"/>
              </a:ext>
            </a:extLst>
          </p:cNvPr>
          <p:cNvSpPr txBox="1"/>
          <p:nvPr/>
        </p:nvSpPr>
        <p:spPr>
          <a:xfrm>
            <a:off x="8742946" y="293898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F65488B-160E-F847-B0C5-CD44FCBC1062}"/>
              </a:ext>
            </a:extLst>
          </p:cNvPr>
          <p:cNvSpPr txBox="1"/>
          <p:nvPr/>
        </p:nvSpPr>
        <p:spPr>
          <a:xfrm>
            <a:off x="8742946" y="2302065"/>
            <a:ext cx="2903930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Resource Server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732565A-7267-E547-BA33-8B1DA56D3551}"/>
              </a:ext>
            </a:extLst>
          </p:cNvPr>
          <p:cNvSpPr txBox="1"/>
          <p:nvPr/>
        </p:nvSpPr>
        <p:spPr>
          <a:xfrm>
            <a:off x="8742945" y="1997261"/>
            <a:ext cx="2903931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IUA Authorization Server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8398482F-7D3B-6E47-98B7-2184DA66372F}"/>
              </a:ext>
            </a:extLst>
          </p:cNvPr>
          <p:cNvGrpSpPr/>
          <p:nvPr/>
        </p:nvGrpSpPr>
        <p:grpSpPr>
          <a:xfrm>
            <a:off x="545123" y="1107174"/>
            <a:ext cx="3134231" cy="3520318"/>
            <a:chOff x="493249" y="1193092"/>
            <a:chExt cx="2752223" cy="310916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5E8AC2D4-2822-8F49-A7EC-9452F77FB9C8}"/>
                </a:ext>
              </a:extLst>
            </p:cNvPr>
            <p:cNvGrpSpPr/>
            <p:nvPr/>
          </p:nvGrpSpPr>
          <p:grpSpPr>
            <a:xfrm>
              <a:off x="493249" y="1193092"/>
              <a:ext cx="2752223" cy="3109160"/>
              <a:chOff x="480128" y="540384"/>
              <a:chExt cx="2752223" cy="2315256"/>
            </a:xfrm>
          </p:grpSpPr>
          <p:sp>
            <p:nvSpPr>
              <p:cNvPr id="71" name="Rounded Rectangle 70">
                <a:extLst>
                  <a:ext uri="{FF2B5EF4-FFF2-40B4-BE49-F238E27FC236}">
                    <a16:creationId xmlns:a16="http://schemas.microsoft.com/office/drawing/2014/main" id="{A65BC477-0D8A-3C4B-849F-B9CA7CB99541}"/>
                  </a:ext>
                </a:extLst>
              </p:cNvPr>
              <p:cNvSpPr/>
              <p:nvPr/>
            </p:nvSpPr>
            <p:spPr>
              <a:xfrm>
                <a:off x="480128" y="540384"/>
                <a:ext cx="2741720" cy="2315256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tx1">
                    <a:alpha val="81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7706F78-9DEA-6B4D-A5A0-5131E9ADA59C}"/>
                  </a:ext>
                </a:extLst>
              </p:cNvPr>
              <p:cNvSpPr txBox="1"/>
              <p:nvPr/>
            </p:nvSpPr>
            <p:spPr>
              <a:xfrm>
                <a:off x="490631" y="586784"/>
                <a:ext cx="2741720" cy="425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/>
                  <a:t>System that publishes documents</a:t>
                </a: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4E2BC92-D799-6947-B555-C9B0A9177716}"/>
                </a:ext>
              </a:extLst>
            </p:cNvPr>
            <p:cNvSpPr txBox="1"/>
            <p:nvPr/>
          </p:nvSpPr>
          <p:spPr>
            <a:xfrm>
              <a:off x="808230" y="1784068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MHD Document Source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120694E-A0F5-2F42-B22E-21FA8FBF3176}"/>
                </a:ext>
              </a:extLst>
            </p:cNvPr>
            <p:cNvSpPr txBox="1"/>
            <p:nvPr/>
          </p:nvSpPr>
          <p:spPr>
            <a:xfrm>
              <a:off x="793423" y="2096580"/>
              <a:ext cx="2205333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IUA Authorization Client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930948-32B0-8A49-A58F-C2E8A10D849A}"/>
                </a:ext>
              </a:extLst>
            </p:cNvPr>
            <p:cNvSpPr txBox="1"/>
            <p:nvPr/>
          </p:nvSpPr>
          <p:spPr>
            <a:xfrm>
              <a:off x="822793" y="3908426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Client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956611A8-ABF5-9F48-8633-40AAAEB77AAA}"/>
                </a:ext>
              </a:extLst>
            </p:cNvPr>
            <p:cNvSpPr txBox="1"/>
            <p:nvPr/>
          </p:nvSpPr>
          <p:spPr>
            <a:xfrm>
              <a:off x="800944" y="2400501"/>
              <a:ext cx="2212618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PDQm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or </a:t>
              </a:r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PIXm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Consumer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EFD6B6E-84B1-8A46-B20C-33BBF2673F32}"/>
                </a:ext>
              </a:extLst>
            </p:cNvPr>
            <p:cNvSpPr txBox="1"/>
            <p:nvPr/>
          </p:nvSpPr>
          <p:spPr>
            <a:xfrm>
              <a:off x="828990" y="3583737"/>
              <a:ext cx="2181299" cy="28599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ATNA Secure Node/App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859BA1D-B3DE-E94A-A12F-07A0D4ACCE9D}"/>
                </a:ext>
              </a:extLst>
            </p:cNvPr>
            <p:cNvSpPr txBox="1"/>
            <p:nvPr/>
          </p:nvSpPr>
          <p:spPr>
            <a:xfrm>
              <a:off x="804470" y="2729774"/>
              <a:ext cx="2202084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Cons.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D8591C3-B4B1-0744-9F9F-3A92347E737C}"/>
                </a:ext>
              </a:extLst>
            </p:cNvPr>
            <p:cNvSpPr txBox="1"/>
            <p:nvPr/>
          </p:nvSpPr>
          <p:spPr>
            <a:xfrm>
              <a:off x="808204" y="3056660"/>
              <a:ext cx="2202085" cy="486183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 err="1"/>
                <a:t>mCSD</a:t>
              </a:r>
              <a:r>
                <a:rPr lang="en-US" sz="1400" b="1" dirty="0"/>
                <a:t> Care Services Selective Consumer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863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75FDBD6-673A-934A-A3C1-3D00E1720A36}"/>
              </a:ext>
            </a:extLst>
          </p:cNvPr>
          <p:cNvSpPr txBox="1"/>
          <p:nvPr/>
        </p:nvSpPr>
        <p:spPr>
          <a:xfrm>
            <a:off x="8575901" y="623399"/>
            <a:ext cx="3250593" cy="366254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MHDS Document Registry</a:t>
            </a:r>
          </a:p>
          <a:p>
            <a:pPr algn="ctr"/>
            <a:endParaRPr lang="en-US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  <a:p>
            <a:pPr algn="ctr"/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A618DC-5EE9-0A45-B38E-52C96A710429}"/>
              </a:ext>
            </a:extLst>
          </p:cNvPr>
          <p:cNvSpPr txBox="1"/>
          <p:nvPr/>
        </p:nvSpPr>
        <p:spPr>
          <a:xfrm>
            <a:off x="8771083" y="107432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Responder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00586D-4C09-D341-ABC8-CCA7C32134B2}"/>
              </a:ext>
            </a:extLst>
          </p:cNvPr>
          <p:cNvSpPr txBox="1"/>
          <p:nvPr/>
        </p:nvSpPr>
        <p:spPr>
          <a:xfrm>
            <a:off x="8771083" y="1386893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MHD Document Recipient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FC4452-D360-5A44-868D-E5EA8687EEBA}"/>
              </a:ext>
            </a:extLst>
          </p:cNvPr>
          <p:cNvSpPr txBox="1"/>
          <p:nvPr/>
        </p:nvSpPr>
        <p:spPr>
          <a:xfrm>
            <a:off x="8771083" y="230306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PMIR Patient Identity Consumer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1FC17B-F8E3-5345-A1C2-28769AFAFD9F}"/>
              </a:ext>
            </a:extLst>
          </p:cNvPr>
          <p:cNvSpPr txBox="1"/>
          <p:nvPr/>
        </p:nvSpPr>
        <p:spPr>
          <a:xfrm>
            <a:off x="8771083" y="3440640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 dirty="0"/>
              <a:t>ATNA</a:t>
            </a:r>
            <a:r>
              <a:rPr lang="en-US" sz="1400" dirty="0"/>
              <a:t> </a:t>
            </a:r>
            <a:r>
              <a:rPr lang="en-US" sz="1400" b="1" dirty="0"/>
              <a:t>Secure 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521B-FF64-BC4C-8498-0A223DDC4A54}"/>
              </a:ext>
            </a:extLst>
          </p:cNvPr>
          <p:cNvSpPr txBox="1"/>
          <p:nvPr/>
        </p:nvSpPr>
        <p:spPr>
          <a:xfrm>
            <a:off x="8771083" y="3764942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CT Time Client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5BDF6-A35D-8049-AC91-DBA96647E51D}"/>
              </a:ext>
            </a:extLst>
          </p:cNvPr>
          <p:cNvSpPr txBox="1"/>
          <p:nvPr/>
        </p:nvSpPr>
        <p:spPr>
          <a:xfrm>
            <a:off x="8771083" y="2931506"/>
            <a:ext cx="2891969" cy="5232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chemeClr val="bg1">
                    <a:lumMod val="65000"/>
                  </a:schemeClr>
                </a:solidFill>
              </a:rPr>
              <a:t>mCSD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Care Services Selective Consumer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D09FAF-81BF-0242-9A5B-D33785891C2B}"/>
              </a:ext>
            </a:extLst>
          </p:cNvPr>
          <p:cNvSpPr txBox="1"/>
          <p:nvPr/>
        </p:nvSpPr>
        <p:spPr>
          <a:xfrm>
            <a:off x="8771083" y="262544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SVCM Terminology Consumer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61D68-B7EE-B444-B57A-53F5959CA062}"/>
              </a:ext>
            </a:extLst>
          </p:cNvPr>
          <p:cNvSpPr txBox="1"/>
          <p:nvPr/>
        </p:nvSpPr>
        <p:spPr>
          <a:xfrm>
            <a:off x="8771082" y="2001201"/>
            <a:ext cx="2891969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Resource Server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E416A5-4BAB-9442-B03C-3251EEB0287B}"/>
              </a:ext>
            </a:extLst>
          </p:cNvPr>
          <p:cNvSpPr txBox="1"/>
          <p:nvPr/>
        </p:nvSpPr>
        <p:spPr>
          <a:xfrm>
            <a:off x="3567732" y="4702954"/>
            <a:ext cx="25541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</a:t>
            </a:r>
          </a:p>
          <a:p>
            <a:r>
              <a:rPr lang="en-US" sz="1200" dirty="0"/>
              <a:t>Feed with Merge (PMIR Source to Manager)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E14523B-DC9C-F24A-BA1F-86DB5F13E36D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0188932" y="4285940"/>
            <a:ext cx="12266" cy="2572060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70C6582-B53A-1D44-A87C-E7F66D6A3306}"/>
              </a:ext>
            </a:extLst>
          </p:cNvPr>
          <p:cNvCxnSpPr>
            <a:cxnSpLocks/>
          </p:cNvCxnSpPr>
          <p:nvPr/>
        </p:nvCxnSpPr>
        <p:spPr>
          <a:xfrm>
            <a:off x="6349297" y="4559882"/>
            <a:ext cx="0" cy="222437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35D0337A-B740-BA41-985F-5104EDFA5006}"/>
              </a:ext>
            </a:extLst>
          </p:cNvPr>
          <p:cNvSpPr txBox="1"/>
          <p:nvPr/>
        </p:nvSpPr>
        <p:spPr>
          <a:xfrm>
            <a:off x="521679" y="632059"/>
            <a:ext cx="3979907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Update of Patient Identity after Authorized Merge</a:t>
            </a:r>
          </a:p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Process Flow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BCEC1F4-BBEC-4049-A923-F577DC2F4444}"/>
              </a:ext>
            </a:extLst>
          </p:cNvPr>
          <p:cNvGrpSpPr/>
          <p:nvPr/>
        </p:nvGrpSpPr>
        <p:grpSpPr>
          <a:xfrm>
            <a:off x="5154145" y="596198"/>
            <a:ext cx="2610652" cy="3945984"/>
            <a:chOff x="4741191" y="1144838"/>
            <a:chExt cx="2610652" cy="3945984"/>
          </a:xfrm>
        </p:grpSpPr>
        <p:sp>
          <p:nvSpPr>
            <p:cNvPr id="85" name="Rounded Rectangle 84">
              <a:extLst>
                <a:ext uri="{FF2B5EF4-FFF2-40B4-BE49-F238E27FC236}">
                  <a16:creationId xmlns:a16="http://schemas.microsoft.com/office/drawing/2014/main" id="{19228342-972A-C04F-937E-91A4CF87751F}"/>
                </a:ext>
              </a:extLst>
            </p:cNvPr>
            <p:cNvSpPr/>
            <p:nvPr/>
          </p:nvSpPr>
          <p:spPr>
            <a:xfrm>
              <a:off x="4741191" y="1144838"/>
              <a:ext cx="2610652" cy="394598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>
                  <a:alpha val="81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FDCE3ED1-EA4F-0E41-A99C-697034665FE2}"/>
                </a:ext>
              </a:extLst>
            </p:cNvPr>
            <p:cNvSpPr txBox="1"/>
            <p:nvPr/>
          </p:nvSpPr>
          <p:spPr>
            <a:xfrm>
              <a:off x="5062738" y="4039093"/>
              <a:ext cx="20665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ATNA Audit Record Repository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1CBEFDA-A9C5-7646-A7BA-875708448766}"/>
                </a:ext>
              </a:extLst>
            </p:cNvPr>
            <p:cNvSpPr txBox="1"/>
            <p:nvPr/>
          </p:nvSpPr>
          <p:spPr>
            <a:xfrm>
              <a:off x="5062738" y="4690271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CT Time Server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C2E840E-906E-CD44-BAFA-C0F0D196647C}"/>
                </a:ext>
              </a:extLst>
            </p:cNvPr>
            <p:cNvSpPr txBox="1"/>
            <p:nvPr/>
          </p:nvSpPr>
          <p:spPr>
            <a:xfrm>
              <a:off x="5054252" y="3413571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err="1">
                  <a:solidFill>
                    <a:schemeClr val="bg1">
                      <a:lumMod val="65000"/>
                    </a:schemeClr>
                  </a:solidFill>
                </a:rPr>
                <a:t>mCSD</a:t>
              </a:r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 Care Services Selective Supplier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AE22964-F4CB-784C-A941-EDB61E0B9AED}"/>
                </a:ext>
              </a:extLst>
            </p:cNvPr>
            <p:cNvSpPr txBox="1"/>
            <p:nvPr/>
          </p:nvSpPr>
          <p:spPr>
            <a:xfrm>
              <a:off x="5045946" y="2278510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Manager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A52728C7-CED4-0748-980D-01D0F961C21B}"/>
                </a:ext>
              </a:extLst>
            </p:cNvPr>
            <p:cNvSpPr txBox="1"/>
            <p:nvPr/>
          </p:nvSpPr>
          <p:spPr>
            <a:xfrm>
              <a:off x="5054252" y="2961379"/>
              <a:ext cx="2066523" cy="30777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>
                      <a:lumMod val="65000"/>
                    </a:schemeClr>
                  </a:solidFill>
                </a:rPr>
                <a:t>SVCM Terminology Repos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CA4FF496-21E7-B340-B423-96B764B16426}"/>
                </a:ext>
              </a:extLst>
            </p:cNvPr>
            <p:cNvSpPr txBox="1"/>
            <p:nvPr/>
          </p:nvSpPr>
          <p:spPr>
            <a:xfrm>
              <a:off x="5072312" y="1611168"/>
              <a:ext cx="2104623" cy="52322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US" sz="1400" b="1" dirty="0"/>
                <a:t>PMIR Patient Identity Source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A17E08C-7171-EC4C-BD91-FBA78CE983CA}"/>
                </a:ext>
              </a:extLst>
            </p:cNvPr>
            <p:cNvSpPr txBox="1"/>
            <p:nvPr/>
          </p:nvSpPr>
          <p:spPr>
            <a:xfrm>
              <a:off x="4741191" y="1193839"/>
              <a:ext cx="26106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HIE Central Infrastructure</a:t>
              </a:r>
            </a:p>
          </p:txBody>
        </p:sp>
      </p:grpSp>
      <p:sp>
        <p:nvSpPr>
          <p:cNvPr id="28" name="Curved Right Arrow 27">
            <a:extLst>
              <a:ext uri="{FF2B5EF4-FFF2-40B4-BE49-F238E27FC236}">
                <a16:creationId xmlns:a16="http://schemas.microsoft.com/office/drawing/2014/main" id="{2CE9A926-447F-5C43-A920-96EC9AB94DE1}"/>
              </a:ext>
            </a:extLst>
          </p:cNvPr>
          <p:cNvSpPr/>
          <p:nvPr/>
        </p:nvSpPr>
        <p:spPr>
          <a:xfrm>
            <a:off x="5781368" y="4701861"/>
            <a:ext cx="567929" cy="347830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0CA18088-21AE-4748-A61E-FF096E71AA02}"/>
              </a:ext>
            </a:extLst>
          </p:cNvPr>
          <p:cNvCxnSpPr>
            <a:cxnSpLocks/>
          </p:cNvCxnSpPr>
          <p:nvPr/>
        </p:nvCxnSpPr>
        <p:spPr>
          <a:xfrm>
            <a:off x="6319801" y="5530283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0F77EAFA-EB13-B94B-B869-2D9ABEC62714}"/>
              </a:ext>
            </a:extLst>
          </p:cNvPr>
          <p:cNvSpPr txBox="1"/>
          <p:nvPr/>
        </p:nvSpPr>
        <p:spPr>
          <a:xfrm>
            <a:off x="6841315" y="5251832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[ITI-93] Mobile Patient Identity Feed with merge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8E483FE-C288-8141-8234-E3F902CE85C8}"/>
              </a:ext>
            </a:extLst>
          </p:cNvPr>
          <p:cNvCxnSpPr>
            <a:cxnSpLocks/>
          </p:cNvCxnSpPr>
          <p:nvPr/>
        </p:nvCxnSpPr>
        <p:spPr>
          <a:xfrm flipH="1">
            <a:off x="6377434" y="5828291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B2746F1F-85E0-384B-B8B5-21CC90F860B4}"/>
              </a:ext>
            </a:extLst>
          </p:cNvPr>
          <p:cNvSpPr txBox="1"/>
          <p:nvPr/>
        </p:nvSpPr>
        <p:spPr>
          <a:xfrm>
            <a:off x="6808101" y="5552745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F8F1004-0CCB-D641-A52E-E611C2962413}"/>
              </a:ext>
            </a:extLst>
          </p:cNvPr>
          <p:cNvSpPr txBox="1"/>
          <p:nvPr/>
        </p:nvSpPr>
        <p:spPr>
          <a:xfrm>
            <a:off x="1805943" y="4232901"/>
            <a:ext cx="3020474" cy="2769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Two patient identities are merged…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40DC306-DA41-A24F-8D27-3210D77B5A25}"/>
              </a:ext>
            </a:extLst>
          </p:cNvPr>
          <p:cNvSpPr txBox="1"/>
          <p:nvPr/>
        </p:nvSpPr>
        <p:spPr>
          <a:xfrm>
            <a:off x="8783260" y="1706565"/>
            <a:ext cx="2854392" cy="307777"/>
          </a:xfrm>
          <a:prstGeom prst="rect">
            <a:avLst/>
          </a:prstGeom>
          <a:noFill/>
          <a:ln w="12700">
            <a:solidFill>
              <a:schemeClr val="tx1"/>
            </a:solidFill>
            <a:prstDash val="solid"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IUA Authorization Server</a:t>
            </a:r>
          </a:p>
        </p:txBody>
      </p:sp>
      <p:sp>
        <p:nvSpPr>
          <p:cNvPr id="43" name="Curved Right Arrow 42">
            <a:extLst>
              <a:ext uri="{FF2B5EF4-FFF2-40B4-BE49-F238E27FC236}">
                <a16:creationId xmlns:a16="http://schemas.microsoft.com/office/drawing/2014/main" id="{27C729B3-323D-2F47-87D6-A6A343D83C30}"/>
              </a:ext>
            </a:extLst>
          </p:cNvPr>
          <p:cNvSpPr/>
          <p:nvPr/>
        </p:nvSpPr>
        <p:spPr>
          <a:xfrm flipH="1">
            <a:off x="10230693" y="5984376"/>
            <a:ext cx="475222" cy="433105"/>
          </a:xfrm>
          <a:prstGeom prst="curvedRightArrow">
            <a:avLst/>
          </a:prstGeom>
          <a:solidFill>
            <a:schemeClr val="tx1"/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895D6E-87BF-B340-BCC4-171BA61F7613}"/>
              </a:ext>
            </a:extLst>
          </p:cNvPr>
          <p:cNvCxnSpPr>
            <a:cxnSpLocks/>
          </p:cNvCxnSpPr>
          <p:nvPr/>
        </p:nvCxnSpPr>
        <p:spPr>
          <a:xfrm flipH="1">
            <a:off x="6378606" y="6602309"/>
            <a:ext cx="3757720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8CE27B1-1A71-BC49-AF0D-8C5447B0E9C4}"/>
              </a:ext>
            </a:extLst>
          </p:cNvPr>
          <p:cNvSpPr txBox="1"/>
          <p:nvPr/>
        </p:nvSpPr>
        <p:spPr>
          <a:xfrm>
            <a:off x="6823341" y="6326763"/>
            <a:ext cx="26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[ITI-20] Record Audit Event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3FC962B-0F2F-5E47-BB59-84D91E13573D}"/>
              </a:ext>
            </a:extLst>
          </p:cNvPr>
          <p:cNvSpPr txBox="1"/>
          <p:nvPr/>
        </p:nvSpPr>
        <p:spPr>
          <a:xfrm>
            <a:off x="10676392" y="5595430"/>
            <a:ext cx="15424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Update stored Resources that are affected by patient merge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955C398-7382-C14F-8838-9FD56B0ADC32}"/>
              </a:ext>
            </a:extLst>
          </p:cNvPr>
          <p:cNvCxnSpPr>
            <a:cxnSpLocks/>
          </p:cNvCxnSpPr>
          <p:nvPr/>
        </p:nvCxnSpPr>
        <p:spPr>
          <a:xfrm>
            <a:off x="6345589" y="5218448"/>
            <a:ext cx="383963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7FBF03-A064-9142-B5EB-E0FFC4FEA2F9}"/>
              </a:ext>
            </a:extLst>
          </p:cNvPr>
          <p:cNvSpPr txBox="1"/>
          <p:nvPr/>
        </p:nvSpPr>
        <p:spPr>
          <a:xfrm>
            <a:off x="6823531" y="4939997"/>
            <a:ext cx="3502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[ITI-19] Authenticate Node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2285BA-E6F7-144B-A8B9-743AA1BE5DE3}"/>
              </a:ext>
            </a:extLst>
          </p:cNvPr>
          <p:cNvSpPr txBox="1"/>
          <p:nvPr/>
        </p:nvSpPr>
        <p:spPr>
          <a:xfrm>
            <a:off x="1818643" y="3636001"/>
            <a:ext cx="3020474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200" b="1" i="1" dirty="0"/>
              <a:t>A document for the patient was previously stored in the Document Registry…</a:t>
            </a:r>
          </a:p>
        </p:txBody>
      </p:sp>
    </p:spTree>
    <p:extLst>
      <p:ext uri="{BB962C8B-B14F-4D97-AF65-F5344CB8AC3E}">
        <p14:creationId xmlns:p14="http://schemas.microsoft.com/office/powerpoint/2010/main" val="749340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1302</Words>
  <Application>Microsoft Macintosh PowerPoint</Application>
  <PresentationFormat>Widescreen</PresentationFormat>
  <Paragraphs>397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103</cp:revision>
  <dcterms:created xsi:type="dcterms:W3CDTF">2020-02-04T16:26:38Z</dcterms:created>
  <dcterms:modified xsi:type="dcterms:W3CDTF">2020-02-20T21:51:03Z</dcterms:modified>
</cp:coreProperties>
</file>