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98" r:id="rId3"/>
  </p:sldMasterIdLst>
  <p:notesMasterIdLst>
    <p:notesMasterId r:id="rId31"/>
  </p:notesMasterIdLst>
  <p:sldIdLst>
    <p:sldId id="338" r:id="rId4"/>
    <p:sldId id="257" r:id="rId5"/>
    <p:sldId id="277" r:id="rId6"/>
    <p:sldId id="2677" r:id="rId7"/>
    <p:sldId id="2678" r:id="rId8"/>
    <p:sldId id="2552" r:id="rId9"/>
    <p:sldId id="577" r:id="rId10"/>
    <p:sldId id="313" r:id="rId11"/>
    <p:sldId id="2679" r:id="rId12"/>
    <p:sldId id="2699" r:id="rId13"/>
    <p:sldId id="2332" r:id="rId14"/>
    <p:sldId id="2340" r:id="rId15"/>
    <p:sldId id="2333" r:id="rId16"/>
    <p:sldId id="2341" r:id="rId17"/>
    <p:sldId id="2335" r:id="rId18"/>
    <p:sldId id="2680" r:id="rId19"/>
    <p:sldId id="2689" r:id="rId20"/>
    <p:sldId id="2693" r:id="rId21"/>
    <p:sldId id="2694" r:id="rId22"/>
    <p:sldId id="2695" r:id="rId23"/>
    <p:sldId id="2696" r:id="rId24"/>
    <p:sldId id="2697" r:id="rId25"/>
    <p:sldId id="2698" r:id="rId26"/>
    <p:sldId id="2690" r:id="rId27"/>
    <p:sldId id="2692" r:id="rId28"/>
    <p:sldId id="2691"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7" autoAdjust="0"/>
    <p:restoredTop sz="62470" autoAdjust="0"/>
  </p:normalViewPr>
  <p:slideViewPr>
    <p:cSldViewPr snapToGrid="0">
      <p:cViewPr varScale="1">
        <p:scale>
          <a:sx n="56" d="100"/>
          <a:sy n="56" d="100"/>
        </p:scale>
        <p:origin x="1050" y="78"/>
      </p:cViewPr>
      <p:guideLst/>
    </p:cSldViewPr>
  </p:slideViewPr>
  <p:outlineViewPr>
    <p:cViewPr>
      <p:scale>
        <a:sx n="33" d="100"/>
        <a:sy n="33" d="100"/>
      </p:scale>
      <p:origin x="0" y="-7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4408E-D27B-4590-8C3A-24168519D150}"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it-IT"/>
        </a:p>
      </dgm:t>
    </dgm:pt>
    <dgm:pt modelId="{80D73E25-1FBD-49A6-A7B4-6B2AD11CEF74}">
      <dgm:prSet phldrT="[Testo]"/>
      <dgm:spPr>
        <a:solidFill>
          <a:srgbClr val="FFC000">
            <a:alpha val="50000"/>
          </a:srgbClr>
        </a:solidFill>
      </dgm:spPr>
      <dgm:t>
        <a:bodyPr/>
        <a:lstStyle/>
        <a:p>
          <a:r>
            <a:rPr lang="it-IT" b="1" dirty="0" err="1"/>
            <a:t>Scoped</a:t>
          </a:r>
          <a:endParaRPr lang="it-IT" b="1" dirty="0"/>
        </a:p>
      </dgm:t>
    </dgm:pt>
    <dgm:pt modelId="{EEA39645-B6FE-44EC-ACD1-CE03370F94B2}" type="parTrans" cxnId="{462FCD62-CC59-427F-831F-288EC37685F9}">
      <dgm:prSet/>
      <dgm:spPr/>
      <dgm:t>
        <a:bodyPr/>
        <a:lstStyle/>
        <a:p>
          <a:endParaRPr lang="it-IT"/>
        </a:p>
      </dgm:t>
    </dgm:pt>
    <dgm:pt modelId="{D458B768-96A7-41B1-9177-7DEF73959CDC}" type="sibTrans" cxnId="{462FCD62-CC59-427F-831F-288EC37685F9}">
      <dgm:prSet/>
      <dgm:spPr/>
      <dgm:t>
        <a:bodyPr/>
        <a:lstStyle/>
        <a:p>
          <a:endParaRPr lang="it-IT"/>
        </a:p>
      </dgm:t>
    </dgm:pt>
    <dgm:pt modelId="{21C8EF51-BB2A-40E2-B42A-58DF16FEA3AB}">
      <dgm:prSet phldrT="[Testo]"/>
      <dgm:spPr>
        <a:solidFill>
          <a:srgbClr val="0070C0">
            <a:alpha val="50000"/>
          </a:srgbClr>
        </a:solidFill>
      </dgm:spPr>
      <dgm:t>
        <a:bodyPr/>
        <a:lstStyle/>
        <a:p>
          <a:r>
            <a:rPr lang="en-GB" dirty="0"/>
            <a:t>Snapshot in time of a subject of care’s health information and healthcare</a:t>
          </a:r>
          <a:endParaRPr lang="it-IT" dirty="0"/>
        </a:p>
      </dgm:t>
    </dgm:pt>
    <dgm:pt modelId="{3EDF8213-C829-4377-8750-8F6C8A2ECC52}" type="parTrans" cxnId="{D0DB68A3-05B0-4AF1-9563-CE047F91AFDD}">
      <dgm:prSet/>
      <dgm:spPr/>
      <dgm:t>
        <a:bodyPr/>
        <a:lstStyle/>
        <a:p>
          <a:endParaRPr lang="it-IT"/>
        </a:p>
      </dgm:t>
    </dgm:pt>
    <dgm:pt modelId="{DFFFB081-83DC-46B3-B7B3-0B8293712DC6}" type="sibTrans" cxnId="{D0DB68A3-05B0-4AF1-9563-CE047F91AFDD}">
      <dgm:prSet/>
      <dgm:spPr/>
      <dgm:t>
        <a:bodyPr/>
        <a:lstStyle/>
        <a:p>
          <a:endParaRPr lang="it-IT"/>
        </a:p>
      </dgm:t>
    </dgm:pt>
    <dgm:pt modelId="{20E0CBF7-F894-4374-AF49-5A0CADDC524B}">
      <dgm:prSet phldrT="[Testo]"/>
      <dgm:spPr>
        <a:solidFill>
          <a:srgbClr val="7030A0">
            <a:alpha val="50000"/>
          </a:srgbClr>
        </a:solidFill>
      </dgm:spPr>
      <dgm:t>
        <a:bodyPr/>
        <a:lstStyle/>
        <a:p>
          <a:r>
            <a:rPr lang="it-IT" b="1" dirty="0"/>
            <a:t>International</a:t>
          </a:r>
        </a:p>
      </dgm:t>
    </dgm:pt>
    <dgm:pt modelId="{68AE8777-0D96-487D-813B-0CF98AA623FC}" type="parTrans" cxnId="{C5C978A6-C9C1-43D9-85CB-5D83E2E44583}">
      <dgm:prSet/>
      <dgm:spPr/>
      <dgm:t>
        <a:bodyPr/>
        <a:lstStyle/>
        <a:p>
          <a:endParaRPr lang="it-IT"/>
        </a:p>
      </dgm:t>
    </dgm:pt>
    <dgm:pt modelId="{7B6B4891-5226-4083-A381-6BC5915E9856}" type="sibTrans" cxnId="{C5C978A6-C9C1-43D9-85CB-5D83E2E44583}">
      <dgm:prSet/>
      <dgm:spPr/>
      <dgm:t>
        <a:bodyPr/>
        <a:lstStyle/>
        <a:p>
          <a:endParaRPr lang="it-IT"/>
        </a:p>
      </dgm:t>
    </dgm:pt>
    <dgm:pt modelId="{6B5AE442-C874-4551-8EC3-A87568D50DE3}">
      <dgm:prSet phldrT="[Testo]"/>
      <dgm:spPr>
        <a:solidFill>
          <a:srgbClr val="7030A0">
            <a:alpha val="50000"/>
          </a:srgbClr>
        </a:solidFill>
      </dgm:spPr>
      <dgm:t>
        <a:bodyPr/>
        <a:lstStyle/>
        <a:p>
          <a:r>
            <a:rPr lang="en-GB" dirty="0"/>
            <a:t>generic solutions for </a:t>
          </a:r>
          <a:r>
            <a:rPr lang="en-GB" b="1" dirty="0"/>
            <a:t>global application </a:t>
          </a:r>
          <a:r>
            <a:rPr lang="en-GB" dirty="0"/>
            <a:t>beyond a particular region or country</a:t>
          </a:r>
          <a:r>
            <a:rPr lang="en-GB" b="1" dirty="0"/>
            <a:t>. </a:t>
          </a:r>
          <a:endParaRPr lang="it-IT" dirty="0"/>
        </a:p>
      </dgm:t>
    </dgm:pt>
    <dgm:pt modelId="{7D407E0C-C3AB-4FD9-8E4E-52B6F461E404}" type="parTrans" cxnId="{06B45808-7A29-47A6-A828-6534D20DE299}">
      <dgm:prSet/>
      <dgm:spPr/>
      <dgm:t>
        <a:bodyPr/>
        <a:lstStyle/>
        <a:p>
          <a:endParaRPr lang="it-IT"/>
        </a:p>
      </dgm:t>
    </dgm:pt>
    <dgm:pt modelId="{2B24F5B4-634D-4E8B-8062-9CF37AC46595}" type="sibTrans" cxnId="{06B45808-7A29-47A6-A828-6534D20DE299}">
      <dgm:prSet/>
      <dgm:spPr/>
      <dgm:t>
        <a:bodyPr/>
        <a:lstStyle/>
        <a:p>
          <a:endParaRPr lang="it-IT"/>
        </a:p>
      </dgm:t>
    </dgm:pt>
    <dgm:pt modelId="{85CEA682-A3F6-47BB-8B8D-966CAC8223D1}">
      <dgm:prSet phldrT="[Testo]"/>
      <dgm:spPr>
        <a:solidFill>
          <a:srgbClr val="FFC000">
            <a:alpha val="50000"/>
          </a:srgbClr>
        </a:solidFill>
      </dgm:spPr>
      <dgm:t>
        <a:bodyPr/>
        <a:lstStyle/>
        <a:p>
          <a:r>
            <a:rPr lang="en-GB" b="0" dirty="0"/>
            <a:t>Designed for </a:t>
          </a:r>
          <a:r>
            <a:rPr lang="en-GB" b="1" dirty="0"/>
            <a:t>Unscheduled </a:t>
          </a:r>
          <a:r>
            <a:rPr lang="en-GB" b="0" dirty="0"/>
            <a:t>(cross-border) </a:t>
          </a:r>
          <a:r>
            <a:rPr lang="en-GB" b="1" dirty="0"/>
            <a:t>care</a:t>
          </a:r>
          <a:endParaRPr lang="it-IT" b="1" dirty="0"/>
        </a:p>
      </dgm:t>
    </dgm:pt>
    <dgm:pt modelId="{6611FDF5-818A-48A9-A150-C7FBBB04CFC0}" type="parTrans" cxnId="{75D14AC1-3096-4940-B08D-F69A501119E4}">
      <dgm:prSet/>
      <dgm:spPr/>
      <dgm:t>
        <a:bodyPr/>
        <a:lstStyle/>
        <a:p>
          <a:endParaRPr lang="it-IT"/>
        </a:p>
      </dgm:t>
    </dgm:pt>
    <dgm:pt modelId="{A33F9C24-6963-4906-BA46-4304B2D9897E}" type="sibTrans" cxnId="{75D14AC1-3096-4940-B08D-F69A501119E4}">
      <dgm:prSet/>
      <dgm:spPr/>
      <dgm:t>
        <a:bodyPr/>
        <a:lstStyle/>
        <a:p>
          <a:endParaRPr lang="it-IT"/>
        </a:p>
      </dgm:t>
    </dgm:pt>
    <dgm:pt modelId="{D0422564-15D3-49BA-A29B-9A1DD0279B21}">
      <dgm:prSet phldrT="[Testo]"/>
      <dgm:spPr>
        <a:solidFill>
          <a:srgbClr val="FFC000">
            <a:alpha val="50000"/>
          </a:srgbClr>
        </a:solidFill>
      </dgm:spPr>
      <dgm:t>
        <a:bodyPr/>
        <a:lstStyle/>
        <a:p>
          <a:r>
            <a:rPr lang="en-GB" dirty="0"/>
            <a:t>…but </a:t>
          </a:r>
          <a:r>
            <a:rPr lang="en-GB" b="0" dirty="0"/>
            <a:t>it provides a </a:t>
          </a:r>
          <a:r>
            <a:rPr lang="en-GB" b="1" dirty="0"/>
            <a:t>base-line usable also within other scheduled or planned care cases</a:t>
          </a:r>
          <a:r>
            <a:rPr lang="en-GB" b="0" dirty="0"/>
            <a:t>.</a:t>
          </a:r>
        </a:p>
      </dgm:t>
    </dgm:pt>
    <dgm:pt modelId="{8B6D2125-326A-4019-A4EB-5A42276618B4}" type="parTrans" cxnId="{28AB8F65-D7B7-4CF6-B6B0-7F6BE5DA5FE2}">
      <dgm:prSet/>
      <dgm:spPr/>
      <dgm:t>
        <a:bodyPr/>
        <a:lstStyle/>
        <a:p>
          <a:endParaRPr lang="it-IT"/>
        </a:p>
      </dgm:t>
    </dgm:pt>
    <dgm:pt modelId="{6B407F5E-C12D-426D-B051-B1B7DEBBFD95}" type="sibTrans" cxnId="{28AB8F65-D7B7-4CF6-B6B0-7F6BE5DA5FE2}">
      <dgm:prSet/>
      <dgm:spPr/>
      <dgm:t>
        <a:bodyPr/>
        <a:lstStyle/>
        <a:p>
          <a:endParaRPr lang="it-IT"/>
        </a:p>
      </dgm:t>
    </dgm:pt>
    <dgm:pt modelId="{564EC648-6C1A-42D9-A977-0B12AC1811A4}">
      <dgm:prSet phldrT="[Testo]"/>
      <dgm:spPr>
        <a:solidFill>
          <a:srgbClr val="0070C0">
            <a:alpha val="50000"/>
          </a:srgbClr>
        </a:solidFill>
      </dgm:spPr>
      <dgm:t>
        <a:bodyPr/>
        <a:lstStyle/>
        <a:p>
          <a:r>
            <a:rPr lang="en-GB" b="1" dirty="0"/>
            <a:t>Health record extract </a:t>
          </a:r>
          <a:endParaRPr lang="it-IT" b="1" dirty="0"/>
        </a:p>
      </dgm:t>
    </dgm:pt>
    <dgm:pt modelId="{6BA4A291-64DC-4368-A76A-1DFED57E7343}" type="parTrans" cxnId="{DB1984AC-55D9-426A-AFBC-6ED30F6D1929}">
      <dgm:prSet/>
      <dgm:spPr/>
      <dgm:t>
        <a:bodyPr/>
        <a:lstStyle/>
        <a:p>
          <a:endParaRPr lang="it-IT"/>
        </a:p>
      </dgm:t>
    </dgm:pt>
    <dgm:pt modelId="{E511CD42-CF60-41B3-9D93-91002B5A7876}" type="sibTrans" cxnId="{DB1984AC-55D9-426A-AFBC-6ED30F6D1929}">
      <dgm:prSet/>
      <dgm:spPr/>
      <dgm:t>
        <a:bodyPr/>
        <a:lstStyle/>
        <a:p>
          <a:endParaRPr lang="it-IT"/>
        </a:p>
      </dgm:t>
    </dgm:pt>
    <dgm:pt modelId="{9CF3F17D-E07B-4A54-8F6F-421DE3098016}" type="pres">
      <dgm:prSet presAssocID="{6354408E-D27B-4590-8C3A-24168519D150}" presName="Name0" presStyleCnt="0">
        <dgm:presLayoutVars>
          <dgm:dir/>
          <dgm:resizeHandles val="exact"/>
        </dgm:presLayoutVars>
      </dgm:prSet>
      <dgm:spPr/>
    </dgm:pt>
    <dgm:pt modelId="{F64E54B8-DB17-4F82-B4B9-7F49CAFB1C73}" type="pres">
      <dgm:prSet presAssocID="{564EC648-6C1A-42D9-A977-0B12AC1811A4}" presName="Name5" presStyleLbl="vennNode1" presStyleIdx="0" presStyleCnt="3">
        <dgm:presLayoutVars>
          <dgm:bulletEnabled val="1"/>
        </dgm:presLayoutVars>
      </dgm:prSet>
      <dgm:spPr/>
    </dgm:pt>
    <dgm:pt modelId="{8D0150D5-E427-4C64-AADE-80C1C53C1F81}" type="pres">
      <dgm:prSet presAssocID="{E511CD42-CF60-41B3-9D93-91002B5A7876}" presName="space" presStyleCnt="0"/>
      <dgm:spPr/>
    </dgm:pt>
    <dgm:pt modelId="{53F03062-516A-46B2-A9EF-89C93F423C14}" type="pres">
      <dgm:prSet presAssocID="{20E0CBF7-F894-4374-AF49-5A0CADDC524B}" presName="Name5" presStyleLbl="vennNode1" presStyleIdx="1" presStyleCnt="3">
        <dgm:presLayoutVars>
          <dgm:bulletEnabled val="1"/>
        </dgm:presLayoutVars>
      </dgm:prSet>
      <dgm:spPr/>
    </dgm:pt>
    <dgm:pt modelId="{77BBB8FC-D4CA-467F-AAB3-8477B4BC7142}" type="pres">
      <dgm:prSet presAssocID="{7B6B4891-5226-4083-A381-6BC5915E9856}" presName="space" presStyleCnt="0"/>
      <dgm:spPr/>
    </dgm:pt>
    <dgm:pt modelId="{A5A018BA-2567-4976-983C-8D188AF74869}" type="pres">
      <dgm:prSet presAssocID="{80D73E25-1FBD-49A6-A7B4-6B2AD11CEF74}" presName="Name5" presStyleLbl="vennNode1" presStyleIdx="2" presStyleCnt="3">
        <dgm:presLayoutVars>
          <dgm:bulletEnabled val="1"/>
        </dgm:presLayoutVars>
      </dgm:prSet>
      <dgm:spPr/>
    </dgm:pt>
  </dgm:ptLst>
  <dgm:cxnLst>
    <dgm:cxn modelId="{06B45808-7A29-47A6-A828-6534D20DE299}" srcId="{20E0CBF7-F894-4374-AF49-5A0CADDC524B}" destId="{6B5AE442-C874-4551-8EC3-A87568D50DE3}" srcOrd="0" destOrd="0" parTransId="{7D407E0C-C3AB-4FD9-8E4E-52B6F461E404}" sibTransId="{2B24F5B4-634D-4E8B-8062-9CF37AC46595}"/>
    <dgm:cxn modelId="{49A2D35F-5EA6-4116-A990-D4944D26E87D}" type="presOf" srcId="{6B5AE442-C874-4551-8EC3-A87568D50DE3}" destId="{53F03062-516A-46B2-A9EF-89C93F423C14}" srcOrd="0" destOrd="1" presId="urn:microsoft.com/office/officeart/2005/8/layout/venn3"/>
    <dgm:cxn modelId="{462FCD62-CC59-427F-831F-288EC37685F9}" srcId="{6354408E-D27B-4590-8C3A-24168519D150}" destId="{80D73E25-1FBD-49A6-A7B4-6B2AD11CEF74}" srcOrd="2" destOrd="0" parTransId="{EEA39645-B6FE-44EC-ACD1-CE03370F94B2}" sibTransId="{D458B768-96A7-41B1-9177-7DEF73959CDC}"/>
    <dgm:cxn modelId="{28AB8F65-D7B7-4CF6-B6B0-7F6BE5DA5FE2}" srcId="{80D73E25-1FBD-49A6-A7B4-6B2AD11CEF74}" destId="{D0422564-15D3-49BA-A29B-9A1DD0279B21}" srcOrd="1" destOrd="0" parTransId="{8B6D2125-326A-4019-A4EB-5A42276618B4}" sibTransId="{6B407F5E-C12D-426D-B051-B1B7DEBBFD95}"/>
    <dgm:cxn modelId="{D191A54C-F1F1-40F9-9C36-6123B4AFE5C2}" type="presOf" srcId="{564EC648-6C1A-42D9-A977-0B12AC1811A4}" destId="{F64E54B8-DB17-4F82-B4B9-7F49CAFB1C73}" srcOrd="0" destOrd="0" presId="urn:microsoft.com/office/officeart/2005/8/layout/venn3"/>
    <dgm:cxn modelId="{6B0D296E-2870-4B13-8700-67782D994D84}" type="presOf" srcId="{85CEA682-A3F6-47BB-8B8D-966CAC8223D1}" destId="{A5A018BA-2567-4976-983C-8D188AF74869}" srcOrd="0" destOrd="1" presId="urn:microsoft.com/office/officeart/2005/8/layout/venn3"/>
    <dgm:cxn modelId="{F873E26F-5F87-4B1E-83E9-9F7DB47AFF55}" type="presOf" srcId="{6354408E-D27B-4590-8C3A-24168519D150}" destId="{9CF3F17D-E07B-4A54-8F6F-421DE3098016}" srcOrd="0" destOrd="0" presId="urn:microsoft.com/office/officeart/2005/8/layout/venn3"/>
    <dgm:cxn modelId="{27AFF17E-6AA0-4A87-BE7E-C21EF06EAEA0}" type="presOf" srcId="{80D73E25-1FBD-49A6-A7B4-6B2AD11CEF74}" destId="{A5A018BA-2567-4976-983C-8D188AF74869}" srcOrd="0" destOrd="0" presId="urn:microsoft.com/office/officeart/2005/8/layout/venn3"/>
    <dgm:cxn modelId="{992DD293-B239-4A59-9F5F-F6A36BFF33A8}" type="presOf" srcId="{D0422564-15D3-49BA-A29B-9A1DD0279B21}" destId="{A5A018BA-2567-4976-983C-8D188AF74869}" srcOrd="0" destOrd="2" presId="urn:microsoft.com/office/officeart/2005/8/layout/venn3"/>
    <dgm:cxn modelId="{CC6F6F95-AE26-4C86-BB6E-A0EA6063263C}" type="presOf" srcId="{20E0CBF7-F894-4374-AF49-5A0CADDC524B}" destId="{53F03062-516A-46B2-A9EF-89C93F423C14}" srcOrd="0" destOrd="0" presId="urn:microsoft.com/office/officeart/2005/8/layout/venn3"/>
    <dgm:cxn modelId="{D0DB68A3-05B0-4AF1-9563-CE047F91AFDD}" srcId="{564EC648-6C1A-42D9-A977-0B12AC1811A4}" destId="{21C8EF51-BB2A-40E2-B42A-58DF16FEA3AB}" srcOrd="0" destOrd="0" parTransId="{3EDF8213-C829-4377-8750-8F6C8A2ECC52}" sibTransId="{DFFFB081-83DC-46B3-B7B3-0B8293712DC6}"/>
    <dgm:cxn modelId="{C5C978A6-C9C1-43D9-85CB-5D83E2E44583}" srcId="{6354408E-D27B-4590-8C3A-24168519D150}" destId="{20E0CBF7-F894-4374-AF49-5A0CADDC524B}" srcOrd="1" destOrd="0" parTransId="{68AE8777-0D96-487D-813B-0CF98AA623FC}" sibTransId="{7B6B4891-5226-4083-A381-6BC5915E9856}"/>
    <dgm:cxn modelId="{DB1984AC-55D9-426A-AFBC-6ED30F6D1929}" srcId="{6354408E-D27B-4590-8C3A-24168519D150}" destId="{564EC648-6C1A-42D9-A977-0B12AC1811A4}" srcOrd="0" destOrd="0" parTransId="{6BA4A291-64DC-4368-A76A-1DFED57E7343}" sibTransId="{E511CD42-CF60-41B3-9D93-91002B5A7876}"/>
    <dgm:cxn modelId="{75D14AC1-3096-4940-B08D-F69A501119E4}" srcId="{80D73E25-1FBD-49A6-A7B4-6B2AD11CEF74}" destId="{85CEA682-A3F6-47BB-8B8D-966CAC8223D1}" srcOrd="0" destOrd="0" parTransId="{6611FDF5-818A-48A9-A150-C7FBBB04CFC0}" sibTransId="{A33F9C24-6963-4906-BA46-4304B2D9897E}"/>
    <dgm:cxn modelId="{521324F6-BD89-45D6-8BDC-494AAC0583BF}" type="presOf" srcId="{21C8EF51-BB2A-40E2-B42A-58DF16FEA3AB}" destId="{F64E54B8-DB17-4F82-B4B9-7F49CAFB1C73}" srcOrd="0" destOrd="1" presId="urn:microsoft.com/office/officeart/2005/8/layout/venn3"/>
    <dgm:cxn modelId="{A556FFB1-C342-406A-8778-E76AC976C13C}" type="presParOf" srcId="{9CF3F17D-E07B-4A54-8F6F-421DE3098016}" destId="{F64E54B8-DB17-4F82-B4B9-7F49CAFB1C73}" srcOrd="0" destOrd="0" presId="urn:microsoft.com/office/officeart/2005/8/layout/venn3"/>
    <dgm:cxn modelId="{7152F554-480A-4964-BAC6-7B5A077B329F}" type="presParOf" srcId="{9CF3F17D-E07B-4A54-8F6F-421DE3098016}" destId="{8D0150D5-E427-4C64-AADE-80C1C53C1F81}" srcOrd="1" destOrd="0" presId="urn:microsoft.com/office/officeart/2005/8/layout/venn3"/>
    <dgm:cxn modelId="{1AD50053-7C38-4FF5-99A7-B684E02542E0}" type="presParOf" srcId="{9CF3F17D-E07B-4A54-8F6F-421DE3098016}" destId="{53F03062-516A-46B2-A9EF-89C93F423C14}" srcOrd="2" destOrd="0" presId="urn:microsoft.com/office/officeart/2005/8/layout/venn3"/>
    <dgm:cxn modelId="{BA440496-8E1A-4A2F-A4B2-0FC01924282A}" type="presParOf" srcId="{9CF3F17D-E07B-4A54-8F6F-421DE3098016}" destId="{77BBB8FC-D4CA-467F-AAB3-8477B4BC7142}" srcOrd="3" destOrd="0" presId="urn:microsoft.com/office/officeart/2005/8/layout/venn3"/>
    <dgm:cxn modelId="{EA3FE5A8-11E2-4837-882E-CA4EEA46A768}" type="presParOf" srcId="{9CF3F17D-E07B-4A54-8F6F-421DE3098016}" destId="{A5A018BA-2567-4976-983C-8D188AF74869}" srcOrd="4"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54B8-DB17-4F82-B4B9-7F49CAFB1C73}">
      <dsp:nvSpPr>
        <dsp:cNvPr id="0" name=""/>
        <dsp:cNvSpPr/>
      </dsp:nvSpPr>
      <dsp:spPr>
        <a:xfrm>
          <a:off x="4300" y="350648"/>
          <a:ext cx="3760636" cy="3760636"/>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en-GB" sz="2300" b="1" kern="1200" dirty="0"/>
            <a:t>Health record extract </a:t>
          </a:r>
          <a:endParaRPr lang="it-IT" sz="2300" b="1" kern="1200" dirty="0"/>
        </a:p>
        <a:p>
          <a:pPr marL="171450" lvl="1" indent="-171450" algn="l" defTabSz="800100">
            <a:lnSpc>
              <a:spcPct val="90000"/>
            </a:lnSpc>
            <a:spcBef>
              <a:spcPct val="0"/>
            </a:spcBef>
            <a:spcAft>
              <a:spcPct val="15000"/>
            </a:spcAft>
            <a:buChar char="•"/>
          </a:pPr>
          <a:r>
            <a:rPr lang="en-GB" sz="1800" kern="1200" dirty="0"/>
            <a:t>Snapshot in time of a subject of care’s health information and healthcare</a:t>
          </a:r>
          <a:endParaRPr lang="it-IT" sz="1800" kern="1200" dirty="0"/>
        </a:p>
      </dsp:txBody>
      <dsp:txXfrm>
        <a:off x="555032" y="901380"/>
        <a:ext cx="2659172" cy="2659172"/>
      </dsp:txXfrm>
    </dsp:sp>
    <dsp:sp modelId="{53F03062-516A-46B2-A9EF-89C93F423C14}">
      <dsp:nvSpPr>
        <dsp:cNvPr id="0" name=""/>
        <dsp:cNvSpPr/>
      </dsp:nvSpPr>
      <dsp:spPr>
        <a:xfrm>
          <a:off x="3012809" y="350648"/>
          <a:ext cx="3760636" cy="3760636"/>
        </a:xfrm>
        <a:prstGeom prst="ellipse">
          <a:avLst/>
        </a:prstGeom>
        <a:solidFill>
          <a:srgbClr val="7030A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a:t>International</a:t>
          </a:r>
        </a:p>
        <a:p>
          <a:pPr marL="171450" lvl="1" indent="-171450" algn="l" defTabSz="800100">
            <a:lnSpc>
              <a:spcPct val="90000"/>
            </a:lnSpc>
            <a:spcBef>
              <a:spcPct val="0"/>
            </a:spcBef>
            <a:spcAft>
              <a:spcPct val="15000"/>
            </a:spcAft>
            <a:buChar char="•"/>
          </a:pPr>
          <a:r>
            <a:rPr lang="en-GB" sz="1800" kern="1200" dirty="0"/>
            <a:t>generic solutions for </a:t>
          </a:r>
          <a:r>
            <a:rPr lang="en-GB" sz="1800" b="1" kern="1200" dirty="0"/>
            <a:t>global application </a:t>
          </a:r>
          <a:r>
            <a:rPr lang="en-GB" sz="1800" kern="1200" dirty="0"/>
            <a:t>beyond a particular region or country</a:t>
          </a:r>
          <a:r>
            <a:rPr lang="en-GB" sz="1800" b="1" kern="1200" dirty="0"/>
            <a:t>. </a:t>
          </a:r>
          <a:endParaRPr lang="it-IT" sz="1800" kern="1200" dirty="0"/>
        </a:p>
      </dsp:txBody>
      <dsp:txXfrm>
        <a:off x="3563541" y="901380"/>
        <a:ext cx="2659172" cy="2659172"/>
      </dsp:txXfrm>
    </dsp:sp>
    <dsp:sp modelId="{A5A018BA-2567-4976-983C-8D188AF74869}">
      <dsp:nvSpPr>
        <dsp:cNvPr id="0" name=""/>
        <dsp:cNvSpPr/>
      </dsp:nvSpPr>
      <dsp:spPr>
        <a:xfrm>
          <a:off x="6021318" y="350648"/>
          <a:ext cx="3760636" cy="3760636"/>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err="1"/>
            <a:t>Scoped</a:t>
          </a:r>
          <a:endParaRPr lang="it-IT" sz="2300" b="1" kern="1200" dirty="0"/>
        </a:p>
        <a:p>
          <a:pPr marL="171450" lvl="1" indent="-171450" algn="l" defTabSz="800100">
            <a:lnSpc>
              <a:spcPct val="90000"/>
            </a:lnSpc>
            <a:spcBef>
              <a:spcPct val="0"/>
            </a:spcBef>
            <a:spcAft>
              <a:spcPct val="15000"/>
            </a:spcAft>
            <a:buChar char="•"/>
          </a:pPr>
          <a:r>
            <a:rPr lang="en-GB" sz="1800" b="0" kern="1200" dirty="0"/>
            <a:t>Designed for </a:t>
          </a:r>
          <a:r>
            <a:rPr lang="en-GB" sz="1800" b="1" kern="1200" dirty="0"/>
            <a:t>Unscheduled </a:t>
          </a:r>
          <a:r>
            <a:rPr lang="en-GB" sz="1800" b="0" kern="1200" dirty="0"/>
            <a:t>(cross-border) </a:t>
          </a:r>
          <a:r>
            <a:rPr lang="en-GB" sz="1800" b="1" kern="1200" dirty="0"/>
            <a:t>care</a:t>
          </a:r>
          <a:endParaRPr lang="it-IT" sz="1800" b="1" kern="1200" dirty="0"/>
        </a:p>
        <a:p>
          <a:pPr marL="171450" lvl="1" indent="-171450" algn="l" defTabSz="800100">
            <a:lnSpc>
              <a:spcPct val="90000"/>
            </a:lnSpc>
            <a:spcBef>
              <a:spcPct val="0"/>
            </a:spcBef>
            <a:spcAft>
              <a:spcPct val="15000"/>
            </a:spcAft>
            <a:buChar char="•"/>
          </a:pPr>
          <a:r>
            <a:rPr lang="en-GB" sz="1800" kern="1200" dirty="0"/>
            <a:t>…but </a:t>
          </a:r>
          <a:r>
            <a:rPr lang="en-GB" sz="1800" b="0" kern="1200" dirty="0"/>
            <a:t>it provides a </a:t>
          </a:r>
          <a:r>
            <a:rPr lang="en-GB" sz="1800" b="1" kern="1200" dirty="0"/>
            <a:t>base-line usable also within other scheduled or planned care cases</a:t>
          </a:r>
          <a:r>
            <a:rPr lang="en-GB" sz="1800" b="0" kern="1200" dirty="0"/>
            <a:t>.</a:t>
          </a:r>
        </a:p>
      </dsp:txBody>
      <dsp:txXfrm>
        <a:off x="6572050" y="901380"/>
        <a:ext cx="2659172" cy="265917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4/5/2024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dirty="0"/>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marL="0" marR="0" lvl="0" indent="0" algn="r" defTabSz="946580" rtl="0" eaLnBrk="1" fontAlgn="base" latinLnBrk="0" hangingPunct="1">
              <a:lnSpc>
                <a:spcPct val="100000"/>
              </a:lnSpc>
              <a:spcBef>
                <a:spcPct val="0"/>
              </a:spcBef>
              <a:spcAft>
                <a:spcPct val="0"/>
              </a:spcAft>
              <a:buClrTx/>
              <a:buSzTx/>
              <a:buFontTx/>
              <a:buNone/>
              <a:tabLst/>
              <a:defRPr/>
            </a:pPr>
            <a:fld id="{F4AC1A4D-C1B6-458D-9658-2E5D86FB6CBA}" type="slidenum">
              <a:rPr kumimoji="0" lang="en-US" sz="12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4658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15</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410205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Option-1… direct </a:t>
            </a:r>
            <a:r>
              <a:rPr lang="en-CA" b="1" dirty="0"/>
              <a:t>push</a:t>
            </a:r>
          </a:p>
        </p:txBody>
      </p:sp>
      <p:sp>
        <p:nvSpPr>
          <p:cNvPr id="4" name="Slide Number Placeholder 3"/>
          <p:cNvSpPr>
            <a:spLocks noGrp="1"/>
          </p:cNvSpPr>
          <p:nvPr>
            <p:ph type="sldNum" sz="quarter" idx="5"/>
          </p:nvPr>
        </p:nvSpPr>
        <p:spPr/>
        <p:txBody>
          <a:bodyPr/>
          <a:lstStyle/>
          <a:p>
            <a:fld id="{261EF482-84D7-4CEF-9547-C21C04852DBD}" type="slidenum">
              <a:rPr lang="en-US" smtClean="0"/>
              <a:t>19</a:t>
            </a:fld>
            <a:endParaRPr lang="en-US"/>
          </a:p>
        </p:txBody>
      </p:sp>
    </p:spTree>
    <p:extLst>
      <p:ext uri="{BB962C8B-B14F-4D97-AF65-F5344CB8AC3E}">
        <p14:creationId xmlns:p14="http://schemas.microsoft.com/office/powerpoint/2010/main" val="335172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XDS</a:t>
            </a:r>
          </a:p>
        </p:txBody>
      </p:sp>
      <p:sp>
        <p:nvSpPr>
          <p:cNvPr id="4" name="Slide Number Placeholder 3"/>
          <p:cNvSpPr>
            <a:spLocks noGrp="1"/>
          </p:cNvSpPr>
          <p:nvPr>
            <p:ph type="sldNum" sz="quarter" idx="5"/>
          </p:nvPr>
        </p:nvSpPr>
        <p:spPr/>
        <p:txBody>
          <a:bodyPr/>
          <a:lstStyle/>
          <a:p>
            <a:fld id="{261EF482-84D7-4CEF-9547-C21C04852DBD}" type="slidenum">
              <a:rPr lang="en-US" smtClean="0"/>
              <a:t>20</a:t>
            </a:fld>
            <a:endParaRPr lang="en-US"/>
          </a:p>
        </p:txBody>
      </p:sp>
    </p:spTree>
    <p:extLst>
      <p:ext uri="{BB962C8B-B14F-4D97-AF65-F5344CB8AC3E}">
        <p14:creationId xmlns:p14="http://schemas.microsoft.com/office/powerpoint/2010/main" val="350459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FHIR-based IPS document</a:t>
            </a:r>
          </a:p>
        </p:txBody>
      </p:sp>
      <p:sp>
        <p:nvSpPr>
          <p:cNvPr id="4" name="Slide Number Placeholder 3"/>
          <p:cNvSpPr>
            <a:spLocks noGrp="1"/>
          </p:cNvSpPr>
          <p:nvPr>
            <p:ph type="sldNum" sz="quarter" idx="5"/>
          </p:nvPr>
        </p:nvSpPr>
        <p:spPr/>
        <p:txBody>
          <a:bodyPr/>
          <a:lstStyle/>
          <a:p>
            <a:fld id="{261EF482-84D7-4CEF-9547-C21C04852DBD}" type="slidenum">
              <a:rPr lang="en-US" smtClean="0"/>
              <a:t>21</a:t>
            </a:fld>
            <a:endParaRPr lang="en-US"/>
          </a:p>
        </p:txBody>
      </p:sp>
    </p:spTree>
    <p:extLst>
      <p:ext uri="{BB962C8B-B14F-4D97-AF65-F5344CB8AC3E}">
        <p14:creationId xmlns:p14="http://schemas.microsoft.com/office/powerpoint/2010/main" val="19720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XCA (either FHIR based or not…)</a:t>
            </a:r>
          </a:p>
        </p:txBody>
      </p:sp>
      <p:sp>
        <p:nvSpPr>
          <p:cNvPr id="4" name="Slide Number Placeholder 3"/>
          <p:cNvSpPr>
            <a:spLocks noGrp="1"/>
          </p:cNvSpPr>
          <p:nvPr>
            <p:ph type="sldNum" sz="quarter" idx="5"/>
          </p:nvPr>
        </p:nvSpPr>
        <p:spPr/>
        <p:txBody>
          <a:bodyPr/>
          <a:lstStyle/>
          <a:p>
            <a:fld id="{261EF482-84D7-4CEF-9547-C21C04852DBD}" type="slidenum">
              <a:rPr lang="en-US" smtClean="0"/>
              <a:t>22</a:t>
            </a:fld>
            <a:endParaRPr lang="en-US"/>
          </a:p>
        </p:txBody>
      </p:sp>
    </p:spTree>
    <p:extLst>
      <p:ext uri="{BB962C8B-B14F-4D97-AF65-F5344CB8AC3E}">
        <p14:creationId xmlns:p14="http://schemas.microsoft.com/office/powerpoint/2010/main" val="394153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Option-3: the IPS is not created by a human… it is built on-demand from content in the HIE</a:t>
            </a:r>
          </a:p>
        </p:txBody>
      </p:sp>
      <p:sp>
        <p:nvSpPr>
          <p:cNvPr id="4" name="Slide Number Placeholder 3"/>
          <p:cNvSpPr>
            <a:spLocks noGrp="1"/>
          </p:cNvSpPr>
          <p:nvPr>
            <p:ph type="sldNum" sz="quarter" idx="5"/>
          </p:nvPr>
        </p:nvSpPr>
        <p:spPr/>
        <p:txBody>
          <a:bodyPr/>
          <a:lstStyle/>
          <a:p>
            <a:fld id="{261EF482-84D7-4CEF-9547-C21C04852DBD}" type="slidenum">
              <a:rPr lang="en-US" smtClean="0"/>
              <a:t>23</a:t>
            </a:fld>
            <a:endParaRPr lang="en-US"/>
          </a:p>
        </p:txBody>
      </p:sp>
    </p:spTree>
    <p:extLst>
      <p:ext uri="{BB962C8B-B14F-4D97-AF65-F5344CB8AC3E}">
        <p14:creationId xmlns:p14="http://schemas.microsoft.com/office/powerpoint/2010/main" val="266753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IHE Connectathon is about testing both at the Profile level, but also at the overall workflow.</a:t>
            </a:r>
          </a:p>
        </p:txBody>
      </p:sp>
      <p:sp>
        <p:nvSpPr>
          <p:cNvPr id="4" name="Slide Number Placeholder 3"/>
          <p:cNvSpPr>
            <a:spLocks noGrp="1"/>
          </p:cNvSpPr>
          <p:nvPr>
            <p:ph type="sldNum" sz="quarter" idx="5"/>
          </p:nvPr>
        </p:nvSpPr>
        <p:spPr/>
        <p:txBody>
          <a:bodyPr/>
          <a:lstStyle/>
          <a:p>
            <a:fld id="{261EF482-84D7-4CEF-9547-C21C04852DBD}" type="slidenum">
              <a:rPr lang="en-US" smtClean="0"/>
              <a:t>26</a:t>
            </a:fld>
            <a:endParaRPr lang="en-US"/>
          </a:p>
        </p:txBody>
      </p:sp>
    </p:spTree>
    <p:extLst>
      <p:ext uri="{BB962C8B-B14F-4D97-AF65-F5344CB8AC3E}">
        <p14:creationId xmlns:p14="http://schemas.microsoft.com/office/powerpoint/2010/main" val="22030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SDO’s had unprecedented collaboration on this initiative, each provided standards artefacts designed to be complementary, and highlighting the strengths of each SDO.  CEN and ISO provide specifications that define the data model and IPS content;  HL7 contributed 2 implementation guides designed to assist implementers with both FHIR and CDA implementations.  SNOMED International supplied a free IPS terminology set with accompanying hierarchical ontology.  And IHE supplied profiles designed to further address implementation and allow for rigorous conformance testing.</a:t>
            </a:r>
            <a:endParaRPr dirty="0"/>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008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Clr>
                <a:schemeClr val="accent1"/>
              </a:buClr>
            </a:pPr>
            <a:r>
              <a:rPr lang="en-US" dirty="0"/>
              <a:t>A standardized set of basic clinical data</a:t>
            </a:r>
          </a:p>
          <a:p>
            <a:pPr marL="457200" indent="-457200">
              <a:buClr>
                <a:schemeClr val="accent1"/>
              </a:buClr>
            </a:pPr>
            <a:r>
              <a:rPr lang="en-US" dirty="0"/>
              <a:t>Includes most important health and care related facts, such as Medications, Allergies, Problems, Immunizations, Results and Procedures</a:t>
            </a:r>
          </a:p>
          <a:p>
            <a:pPr marL="457200" indent="-457200">
              <a:buClr>
                <a:schemeClr val="accent1"/>
              </a:buClr>
            </a:pPr>
            <a:r>
              <a:rPr lang="en-US" dirty="0"/>
              <a:t>A summarized version of a patient’s clinical data provides health professionals the essential information needed for care</a:t>
            </a:r>
          </a:p>
          <a:p>
            <a:pPr marL="457200" marR="0" lvl="0" indent="-457200" algn="l" defTabSz="914400" rtl="0" eaLnBrk="1" fontAlgn="auto" latinLnBrk="0" hangingPunct="1">
              <a:lnSpc>
                <a:spcPct val="100000"/>
              </a:lnSpc>
              <a:spcBef>
                <a:spcPts val="0"/>
              </a:spcBef>
              <a:spcAft>
                <a:spcPts val="0"/>
              </a:spcAft>
              <a:buClr>
                <a:schemeClr val="accent1"/>
              </a:buClr>
              <a:buSzTx/>
              <a:buFontTx/>
              <a:buNone/>
              <a:tabLst/>
              <a:defRPr/>
            </a:pPr>
            <a:r>
              <a:rPr lang="en-US" b="1" dirty="0">
                <a:solidFill>
                  <a:schemeClr val="accent1"/>
                </a:solidFill>
                <a:latin typeface="+mn-lt"/>
              </a:rPr>
              <a:t>The International Patient Summary is a minimal and non-exhaustive set of basic clinical data of a patient, specialty-agnostic, condition-independent, but readily usable by all clinicians for the unscheduled (cross-border) patient care.</a:t>
            </a:r>
          </a:p>
          <a:p>
            <a:pPr marL="457200" indent="-457200">
              <a:buClr>
                <a:schemeClr val="accent1"/>
              </a:buClr>
            </a:pP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4</a:t>
            </a:fld>
            <a:endParaRPr lang="en-US" dirty="0"/>
          </a:p>
        </p:txBody>
      </p:sp>
    </p:spTree>
    <p:extLst>
      <p:ext uri="{BB962C8B-B14F-4D97-AF65-F5344CB8AC3E}">
        <p14:creationId xmlns:p14="http://schemas.microsoft.com/office/powerpoint/2010/main" val="259066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The IPS is a Health record extract, a snapshot in time of a subject of care’s health information and current healthcare</a:t>
            </a:r>
          </a:p>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It is international in scope so a generic specification, with expected regional or country specializations expected</a:t>
            </a:r>
          </a:p>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Although originally designed for cross-border unscheduled care, the IPS has also been implemented to support both scheduled and unscheduled care within a particular country, crossing other boundaries such as provinces, states, cities, and even organizations.  Although designed to ensure global adoption across national borders, the IPS has been recognized as a useful tool to support care across any geographic or organizational boundary.</a:t>
            </a:r>
            <a:endParaRPr dirty="0"/>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349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D5156"/>
                </a:solidFill>
                <a:effectLst/>
                <a:latin typeface="arial" panose="020B0604020202020204" pitchFamily="34" charset="0"/>
              </a:rPr>
              <a:t>Final Draft International Standard, passed the ballot</a:t>
            </a:r>
          </a:p>
          <a:p>
            <a:r>
              <a:rPr lang="en-US" b="0" i="0" dirty="0">
                <a:solidFill>
                  <a:srgbClr val="4D5156"/>
                </a:solidFill>
                <a:effectLst/>
                <a:latin typeface="arial" panose="020B0604020202020204" pitchFamily="34" charset="0"/>
              </a:rPr>
              <a:t>Several organization are looking at these standard </a:t>
            </a:r>
          </a:p>
          <a:p>
            <a:r>
              <a:rPr lang="en-US" b="0" i="0" dirty="0">
                <a:solidFill>
                  <a:srgbClr val="4D5156"/>
                </a:solidFill>
                <a:effectLst/>
                <a:latin typeface="arial" panose="020B0604020202020204" pitchFamily="34" charset="0"/>
              </a:rPr>
              <a:t>WHO for the recently started Immunization card specification based on FHIR</a:t>
            </a:r>
          </a:p>
          <a:p>
            <a:r>
              <a:rPr lang="en-US" b="0" i="0" dirty="0">
                <a:solidFill>
                  <a:srgbClr val="4D5156"/>
                </a:solidFill>
                <a:effectLst/>
                <a:latin typeface="arial" panose="020B0604020202020204" pitchFamily="34" charset="0"/>
              </a:rPr>
              <a:t>Some EU funded project as InteropEHRate; Smarthealth; Gatekeeper,</a:t>
            </a:r>
          </a:p>
          <a:p>
            <a:r>
              <a:rPr lang="en-US" dirty="0"/>
              <a:t>EU cross border services eHN/eHDSI (analysis path to migrate to IPS; some IPS solution has been adopted)</a:t>
            </a:r>
          </a:p>
          <a:p>
            <a:r>
              <a:rPr lang="en-US" dirty="0"/>
              <a:t>National eHEalth project (e.g. New Zealand,Argentina)</a:t>
            </a:r>
          </a:p>
          <a:p>
            <a:endParaRPr lang="en-US" b="0" i="0" dirty="0">
              <a:solidFill>
                <a:srgbClr val="4D5156"/>
              </a:solidFill>
              <a:effectLst/>
              <a:latin typeface="arial" panose="020B0604020202020204" pitchFamily="34" charset="0"/>
            </a:endParaRPr>
          </a:p>
          <a:p>
            <a:endParaRPr lang="en-US" dirty="0"/>
          </a:p>
        </p:txBody>
      </p:sp>
      <p:sp>
        <p:nvSpPr>
          <p:cNvPr id="4" name="Segnaposto numero diapositiva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0F83B3-0C21-BA46-891E-E923391B397A}" type="slidenum">
              <a:rPr kumimoji="0" lang="it-IT"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it-IT"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586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8</a:t>
            </a:fld>
            <a:endParaRPr lang="en-US" dirty="0"/>
          </a:p>
        </p:txBody>
      </p:sp>
    </p:spTree>
    <p:extLst>
      <p:ext uri="{BB962C8B-B14F-4D97-AF65-F5344CB8AC3E}">
        <p14:creationId xmlns:p14="http://schemas.microsoft.com/office/powerpoint/2010/main" val="412095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dirty="0"/>
          </a:p>
        </p:txBody>
      </p:sp>
    </p:spTree>
    <p:extLst>
      <p:ext uri="{BB962C8B-B14F-4D97-AF65-F5344CB8AC3E}">
        <p14:creationId xmlns:p14="http://schemas.microsoft.com/office/powerpoint/2010/main" val="389929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11</a:t>
            </a:fld>
            <a:endParaRPr lang="en-US" dirty="0"/>
          </a:p>
        </p:txBody>
      </p:sp>
    </p:spTree>
    <p:extLst>
      <p:ext uri="{BB962C8B-B14F-4D97-AF65-F5344CB8AC3E}">
        <p14:creationId xmlns:p14="http://schemas.microsoft.com/office/powerpoint/2010/main" val="378935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dirty="0"/>
          </a:p>
        </p:txBody>
      </p:sp>
    </p:spTree>
    <p:extLst>
      <p:ext uri="{BB962C8B-B14F-4D97-AF65-F5344CB8AC3E}">
        <p14:creationId xmlns:p14="http://schemas.microsoft.com/office/powerpoint/2010/main" val="111663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60078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51"/>
        <p:cNvGrpSpPr/>
        <p:nvPr/>
      </p:nvGrpSpPr>
      <p:grpSpPr>
        <a:xfrm>
          <a:off x="0" y="0"/>
          <a:ext cx="0" cy="0"/>
          <a:chOff x="0" y="0"/>
          <a:chExt cx="0" cy="0"/>
        </a:xfrm>
      </p:grpSpPr>
      <p:pic>
        <p:nvPicPr>
          <p:cNvPr id="52" name="Google Shape;52;p4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0" y="373500"/>
            <a:ext cx="400050" cy="435950"/>
          </a:xfrm>
          <a:prstGeom prst="rect">
            <a:avLst/>
          </a:prstGeom>
          <a:noFill/>
          <a:ln>
            <a:noFill/>
          </a:ln>
        </p:spPr>
      </p:pic>
      <p:sp>
        <p:nvSpPr>
          <p:cNvPr id="54" name="Google Shape;54;p41"/>
          <p:cNvSpPr>
            <a:spLocks noGrp="1"/>
          </p:cNvSpPr>
          <p:nvPr>
            <p:ph type="pic" idx="2"/>
          </p:nvPr>
        </p:nvSpPr>
        <p:spPr>
          <a:xfrm>
            <a:off x="13568021" y="6710021"/>
            <a:ext cx="918000" cy="918000"/>
          </a:xfrm>
          <a:prstGeom prst="rect">
            <a:avLst/>
          </a:prstGeom>
          <a:noFill/>
          <a:ln>
            <a:noFill/>
          </a:ln>
        </p:spPr>
      </p:sp>
      <p:sp>
        <p:nvSpPr>
          <p:cNvPr id="55" name="Google Shape;55;p41"/>
          <p:cNvSpPr txBox="1">
            <a:spLocks noGrp="1"/>
          </p:cNvSpPr>
          <p:nvPr>
            <p:ph type="ctrTitle"/>
          </p:nvPr>
        </p:nvSpPr>
        <p:spPr>
          <a:xfrm>
            <a:off x="457200" y="365760"/>
            <a:ext cx="7287768" cy="553998"/>
          </a:xfrm>
          <a:prstGeom prst="rect">
            <a:avLst/>
          </a:prstGeom>
          <a:noFill/>
          <a:ln>
            <a:noFill/>
          </a:ln>
        </p:spPr>
        <p:txBody>
          <a:bodyPr spcFirstLastPara="1" wrap="square" lIns="91425" tIns="0" rIns="91425" bIns="0" anchor="t" anchorCtr="0">
            <a:spAutoFit/>
          </a:bodyPr>
          <a:lstStyle>
            <a:lvl1pPr lvl="0" algn="l">
              <a:lnSpc>
                <a:spcPct val="100000"/>
              </a:lnSpc>
              <a:spcBef>
                <a:spcPts val="0"/>
              </a:spcBef>
              <a:spcAft>
                <a:spcPts val="0"/>
              </a:spcAft>
              <a:buClr>
                <a:schemeClr val="accent1"/>
              </a:buClr>
              <a:buSzPts val="3600"/>
              <a:buFont typeface="Trebuchet MS"/>
              <a:buNone/>
              <a:defRPr sz="3600" b="1">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6" name="Google Shape;56;p41"/>
          <p:cNvGrpSpPr/>
          <p:nvPr/>
        </p:nvGrpSpPr>
        <p:grpSpPr>
          <a:xfrm>
            <a:off x="11152259" y="150635"/>
            <a:ext cx="894148" cy="882138"/>
            <a:chOff x="9241877" y="3976244"/>
            <a:chExt cx="2599770" cy="2467903"/>
          </a:xfrm>
        </p:grpSpPr>
        <p:sp>
          <p:nvSpPr>
            <p:cNvPr id="57" name="Google Shape;57;p41"/>
            <p:cNvSpPr/>
            <p:nvPr/>
          </p:nvSpPr>
          <p:spPr>
            <a:xfrm>
              <a:off x="9241877" y="3976244"/>
              <a:ext cx="2599770" cy="246790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pic>
          <p:nvPicPr>
            <p:cNvPr id="58" name="Google Shape;58;p41" descr="Logo&#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9309706" y="3992367"/>
              <a:ext cx="2475894" cy="2379156"/>
            </a:xfrm>
            <a:prstGeom prst="rect">
              <a:avLst/>
            </a:prstGeom>
            <a:noFill/>
            <a:ln>
              <a:noFill/>
            </a:ln>
          </p:spPr>
        </p:pic>
      </p:grpSp>
      <p:pic>
        <p:nvPicPr>
          <p:cNvPr id="60" name="Google Shape;60;p41" descr="Icon&#10;&#10;Description automatically generated"/>
          <p:cNvPicPr preferRelativeResize="0"/>
          <p:nvPr/>
        </p:nvPicPr>
        <p:blipFill rotWithShape="1">
          <a:blip r:embed="rId4">
            <a:alphaModFix/>
          </a:blip>
          <a:srcRect/>
          <a:stretch/>
        </p:blipFill>
        <p:spPr>
          <a:xfrm>
            <a:off x="11212201" y="5888080"/>
            <a:ext cx="770073" cy="770073"/>
          </a:xfrm>
          <a:prstGeom prst="rect">
            <a:avLst/>
          </a:prstGeom>
          <a:noFill/>
          <a:ln>
            <a:noFill/>
          </a:ln>
        </p:spPr>
      </p:pic>
      <p:sp>
        <p:nvSpPr>
          <p:cNvPr id="61" name="Google Shape;61;p41"/>
          <p:cNvSpPr txBox="1"/>
          <p:nvPr/>
        </p:nvSpPr>
        <p:spPr>
          <a:xfrm>
            <a:off x="11305816" y="6079874"/>
            <a:ext cx="5736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dirty="0">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56D8BDF2-740E-0AA1-82BE-A9D07137782B}"/>
              </a:ext>
            </a:extLst>
          </p:cNvPr>
          <p:cNvSpPr>
            <a:spLocks noGrp="1"/>
          </p:cNvSpPr>
          <p:nvPr>
            <p:ph idx="10"/>
          </p:nvPr>
        </p:nvSpPr>
        <p:spPr>
          <a:xfrm>
            <a:off x="457200" y="1371600"/>
            <a:ext cx="10826496" cy="456285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6741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2D860F6-DE1C-4697-BCBA-A25A15CD8A46}" type="slidenum">
              <a:rPr lang="en-US" smtClean="0"/>
              <a:pPr>
                <a:defRPr/>
              </a:pPr>
              <a:t>‹#›</a:t>
            </a:fld>
            <a:endParaRPr lang="en-US" dirty="0"/>
          </a:p>
        </p:txBody>
      </p:sp>
    </p:spTree>
    <p:extLst>
      <p:ext uri="{BB962C8B-B14F-4D97-AF65-F5344CB8AC3E}">
        <p14:creationId xmlns:p14="http://schemas.microsoft.com/office/powerpoint/2010/main" val="282272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36892F5-F7A2-420A-8BF3-D2A2054912B1}" type="slidenum">
              <a:rPr lang="en-US" smtClean="0"/>
              <a:pPr>
                <a:defRPr/>
              </a:pPr>
              <a:t>‹#›</a:t>
            </a:fld>
            <a:endParaRPr lang="en-US" dirty="0"/>
          </a:p>
        </p:txBody>
      </p:sp>
    </p:spTree>
    <p:extLst>
      <p:ext uri="{BB962C8B-B14F-4D97-AF65-F5344CB8AC3E}">
        <p14:creationId xmlns:p14="http://schemas.microsoft.com/office/powerpoint/2010/main" val="12325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AD7DE82F-4696-4FF6-8778-E37DABD114B0}" type="slidenum">
              <a:rPr lang="en-US" smtClean="0"/>
              <a:pPr>
                <a:defRPr/>
              </a:pPr>
              <a:t>‹#›</a:t>
            </a:fld>
            <a:endParaRPr lang="en-US" dirty="0"/>
          </a:p>
        </p:txBody>
      </p:sp>
    </p:spTree>
    <p:extLst>
      <p:ext uri="{BB962C8B-B14F-4D97-AF65-F5344CB8AC3E}">
        <p14:creationId xmlns:p14="http://schemas.microsoft.com/office/powerpoint/2010/main" val="446742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6549248D-5A39-4A77-9EE0-7D79E3983858}" type="slidenum">
              <a:rPr lang="en-US" smtClean="0"/>
              <a:pPr>
                <a:defRPr/>
              </a:pPr>
              <a:t>‹#›</a:t>
            </a:fld>
            <a:endParaRPr lang="en-US" dirty="0"/>
          </a:p>
        </p:txBody>
      </p:sp>
    </p:spTree>
    <p:extLst>
      <p:ext uri="{BB962C8B-B14F-4D97-AF65-F5344CB8AC3E}">
        <p14:creationId xmlns:p14="http://schemas.microsoft.com/office/powerpoint/2010/main" val="347835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UNCLASSIFIED/FOR OFFICIAL USE ONLY</a:t>
            </a:r>
          </a:p>
        </p:txBody>
      </p:sp>
      <p:sp>
        <p:nvSpPr>
          <p:cNvPr id="9" name="Slide Number Placeholder 8"/>
          <p:cNvSpPr>
            <a:spLocks noGrp="1"/>
          </p:cNvSpPr>
          <p:nvPr>
            <p:ph type="sldNum" sz="quarter" idx="12"/>
          </p:nvPr>
        </p:nvSpPr>
        <p:spPr/>
        <p:txBody>
          <a:bodyPr/>
          <a:lstStyle/>
          <a:p>
            <a:pPr>
              <a:defRPr/>
            </a:pPr>
            <a:fld id="{AD4A5A80-6153-447E-9519-A7A575095711}" type="slidenum">
              <a:rPr lang="en-US" smtClean="0"/>
              <a:pPr>
                <a:defRPr/>
              </a:pPr>
              <a:t>‹#›</a:t>
            </a:fld>
            <a:endParaRPr lang="en-US" dirty="0"/>
          </a:p>
        </p:txBody>
      </p:sp>
    </p:spTree>
    <p:extLst>
      <p:ext uri="{BB962C8B-B14F-4D97-AF65-F5344CB8AC3E}">
        <p14:creationId xmlns:p14="http://schemas.microsoft.com/office/powerpoint/2010/main" val="2529848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UNCLASSIFIED/FOR OFFICIAL USE ONLY</a:t>
            </a:r>
          </a:p>
        </p:txBody>
      </p:sp>
      <p:sp>
        <p:nvSpPr>
          <p:cNvPr id="5" name="Slide Number Placeholder 4"/>
          <p:cNvSpPr>
            <a:spLocks noGrp="1"/>
          </p:cNvSpPr>
          <p:nvPr>
            <p:ph type="sldNum" sz="quarter" idx="12"/>
          </p:nvPr>
        </p:nvSpPr>
        <p:spPr/>
        <p:txBody>
          <a:bodyPr/>
          <a:lstStyle/>
          <a:p>
            <a:pPr>
              <a:defRPr/>
            </a:pPr>
            <a:fld id="{51D8D543-11D4-4534-8434-B77AFDE1EC8B}" type="slidenum">
              <a:rPr lang="en-US" smtClean="0"/>
              <a:pPr>
                <a:defRPr/>
              </a:pPr>
              <a:t>‹#›</a:t>
            </a:fld>
            <a:endParaRPr lang="en-US" dirty="0"/>
          </a:p>
        </p:txBody>
      </p:sp>
    </p:spTree>
    <p:extLst>
      <p:ext uri="{BB962C8B-B14F-4D97-AF65-F5344CB8AC3E}">
        <p14:creationId xmlns:p14="http://schemas.microsoft.com/office/powerpoint/2010/main" val="2474964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UNCLASSIFIED/FOR OFFICIAL USE ONLY</a:t>
            </a:r>
          </a:p>
        </p:txBody>
      </p:sp>
      <p:sp>
        <p:nvSpPr>
          <p:cNvPr id="4" name="Slide Number Placeholder 3"/>
          <p:cNvSpPr>
            <a:spLocks noGrp="1"/>
          </p:cNvSpPr>
          <p:nvPr>
            <p:ph type="sldNum" sz="quarter" idx="12"/>
          </p:nvPr>
        </p:nvSpPr>
        <p:spPr/>
        <p:txBody>
          <a:bodyPr/>
          <a:lstStyle/>
          <a:p>
            <a:pPr>
              <a:defRPr/>
            </a:pPr>
            <a:fld id="{DC2A7E19-1FF1-4347-89A2-6943D6569BAF}" type="slidenum">
              <a:rPr lang="en-US" smtClean="0"/>
              <a:pPr>
                <a:defRPr/>
              </a:pPr>
              <a:t>‹#›</a:t>
            </a:fld>
            <a:endParaRPr lang="en-US" dirty="0"/>
          </a:p>
        </p:txBody>
      </p:sp>
    </p:spTree>
    <p:extLst>
      <p:ext uri="{BB962C8B-B14F-4D97-AF65-F5344CB8AC3E}">
        <p14:creationId xmlns:p14="http://schemas.microsoft.com/office/powerpoint/2010/main" val="221155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47274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7F26EC25-F845-4F41-BC9F-2CF213F4D6D6}" type="slidenum">
              <a:rPr lang="en-US" smtClean="0"/>
              <a:pPr>
                <a:defRPr/>
              </a:pPr>
              <a:t>‹#›</a:t>
            </a:fld>
            <a:endParaRPr lang="en-US" dirty="0"/>
          </a:p>
        </p:txBody>
      </p:sp>
    </p:spTree>
    <p:extLst>
      <p:ext uri="{BB962C8B-B14F-4D97-AF65-F5344CB8AC3E}">
        <p14:creationId xmlns:p14="http://schemas.microsoft.com/office/powerpoint/2010/main" val="331599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ECED18E5-258F-43E9-96F3-31355A9A37A9}" type="slidenum">
              <a:rPr lang="en-US" smtClean="0"/>
              <a:pPr>
                <a:defRPr/>
              </a:pPr>
              <a:t>‹#›</a:t>
            </a:fld>
            <a:endParaRPr lang="en-US" dirty="0"/>
          </a:p>
        </p:txBody>
      </p:sp>
    </p:spTree>
    <p:extLst>
      <p:ext uri="{BB962C8B-B14F-4D97-AF65-F5344CB8AC3E}">
        <p14:creationId xmlns:p14="http://schemas.microsoft.com/office/powerpoint/2010/main" val="157320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099C2A83-EF00-401F-BC21-C4B046CA19AB}" type="slidenum">
              <a:rPr lang="en-US" smtClean="0"/>
              <a:pPr>
                <a:defRPr/>
              </a:pPr>
              <a:t>‹#›</a:t>
            </a:fld>
            <a:endParaRPr lang="en-US" dirty="0"/>
          </a:p>
        </p:txBody>
      </p:sp>
    </p:spTree>
    <p:extLst>
      <p:ext uri="{BB962C8B-B14F-4D97-AF65-F5344CB8AC3E}">
        <p14:creationId xmlns:p14="http://schemas.microsoft.com/office/powerpoint/2010/main" val="2872499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850C496-3AA9-45BC-97EB-A98B2975A250}" type="slidenum">
              <a:rPr lang="en-US" smtClean="0"/>
              <a:pPr>
                <a:defRPr/>
              </a:pPr>
              <a:t>‹#›</a:t>
            </a:fld>
            <a:endParaRPr lang="en-US" dirty="0"/>
          </a:p>
        </p:txBody>
      </p:sp>
    </p:spTree>
    <p:extLst>
      <p:ext uri="{BB962C8B-B14F-4D97-AF65-F5344CB8AC3E}">
        <p14:creationId xmlns:p14="http://schemas.microsoft.com/office/powerpoint/2010/main" val="563889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dirty="0"/>
          </a:p>
        </p:txBody>
      </p:sp>
      <p:pic>
        <p:nvPicPr>
          <p:cNvPr id="7" name="Picture 6" descr="Background_Duo_266.jpg">
            <a:extLst>
              <a:ext uri="{FF2B5EF4-FFF2-40B4-BE49-F238E27FC236}">
                <a16:creationId xmlns:a16="http://schemas.microsoft.com/office/drawing/2014/main" id="{DFBC25E3-3531-47DD-9D12-AD2DA68DEA80}"/>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978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dirty="0"/>
          </a:p>
        </p:txBody>
      </p:sp>
    </p:spTree>
    <p:extLst>
      <p:ext uri="{BB962C8B-B14F-4D97-AF65-F5344CB8AC3E}">
        <p14:creationId xmlns:p14="http://schemas.microsoft.com/office/powerpoint/2010/main" val="2228130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889958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036991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187785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26910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982035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779357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3596510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4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75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0884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dirty="0"/>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9603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dirty="0"/>
          </a:p>
        </p:txBody>
      </p:sp>
    </p:spTree>
    <p:extLst>
      <p:ext uri="{BB962C8B-B14F-4D97-AF65-F5344CB8AC3E}">
        <p14:creationId xmlns:p14="http://schemas.microsoft.com/office/powerpoint/2010/main" val="2793740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7939C3E-B5AB-4E49-A695-631B6560C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06971" y="6366884"/>
            <a:ext cx="3338286" cy="290286"/>
          </a:xfrm>
          <a:prstGeom prst="rect">
            <a:avLst/>
          </a:prstGeom>
        </p:spPr>
      </p:pic>
      <p:grpSp>
        <p:nvGrpSpPr>
          <p:cNvPr id="8" name="Graphic 4">
            <a:extLst>
              <a:ext uri="{FF2B5EF4-FFF2-40B4-BE49-F238E27FC236}">
                <a16:creationId xmlns:a16="http://schemas.microsoft.com/office/drawing/2014/main" id="{A9D83B11-0DA6-49F0-9208-EACD7017A656}"/>
              </a:ext>
            </a:extLst>
          </p:cNvPr>
          <p:cNvGrpSpPr/>
          <p:nvPr userDrawn="1"/>
        </p:nvGrpSpPr>
        <p:grpSpPr>
          <a:xfrm>
            <a:off x="-4653872" y="-1698171"/>
            <a:ext cx="8979131" cy="8766628"/>
            <a:chOff x="4781592" y="2447357"/>
            <a:chExt cx="231299" cy="225825"/>
          </a:xfrm>
        </p:grpSpPr>
        <p:sp>
          <p:nvSpPr>
            <p:cNvPr id="9" name="Freeform: Shape 8">
              <a:extLst>
                <a:ext uri="{FF2B5EF4-FFF2-40B4-BE49-F238E27FC236}">
                  <a16:creationId xmlns:a16="http://schemas.microsoft.com/office/drawing/2014/main" id="{7562A5B4-B233-4F86-95EC-9DA1D413EE68}"/>
                </a:ext>
              </a:extLst>
            </p:cNvPr>
            <p:cNvSpPr/>
            <p:nvPr/>
          </p:nvSpPr>
          <p:spPr>
            <a:xfrm>
              <a:off x="4803267" y="2447357"/>
              <a:ext cx="189368" cy="155740"/>
            </a:xfrm>
            <a:custGeom>
              <a:avLst/>
              <a:gdLst>
                <a:gd name="connsiteX0" fmla="*/ 188887 w 189368"/>
                <a:gd name="connsiteY0" fmla="*/ 85255 h 155740"/>
                <a:gd name="connsiteX1" fmla="*/ 85255 w 189368"/>
                <a:gd name="connsiteY1" fmla="*/ 483 h 155740"/>
                <a:gd name="connsiteX2" fmla="*/ 483 w 189368"/>
                <a:gd name="connsiteY2" fmla="*/ 104115 h 155740"/>
                <a:gd name="connsiteX3" fmla="*/ 12484 w 189368"/>
                <a:gd name="connsiteY3" fmla="*/ 141548 h 155740"/>
                <a:gd name="connsiteX4" fmla="*/ 77445 w 189368"/>
                <a:gd name="connsiteY4" fmla="*/ 101257 h 155740"/>
                <a:gd name="connsiteX5" fmla="*/ 166980 w 189368"/>
                <a:gd name="connsiteY5" fmla="*/ 155740 h 155740"/>
                <a:gd name="connsiteX6" fmla="*/ 188887 w 189368"/>
                <a:gd name="connsiteY6" fmla="*/ 85255 h 155740"/>
                <a:gd name="connsiteX7" fmla="*/ 100209 w 189368"/>
                <a:gd name="connsiteY7" fmla="*/ 41916 h 155740"/>
                <a:gd name="connsiteX8" fmla="*/ 21247 w 189368"/>
                <a:gd name="connsiteY8" fmla="*/ 69825 h 155740"/>
                <a:gd name="connsiteX9" fmla="*/ 101162 w 189368"/>
                <a:gd name="connsiteY9" fmla="*/ 20676 h 155740"/>
                <a:gd name="connsiteX10" fmla="*/ 173361 w 189368"/>
                <a:gd name="connsiteY10" fmla="*/ 79159 h 155740"/>
                <a:gd name="connsiteX11" fmla="*/ 100209 w 189368"/>
                <a:gd name="connsiteY11" fmla="*/ 41916 h 15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368" h="155740">
                  <a:moveTo>
                    <a:pt x="188887" y="85255"/>
                  </a:moveTo>
                  <a:cubicBezTo>
                    <a:pt x="183648" y="33249"/>
                    <a:pt x="137262" y="-4756"/>
                    <a:pt x="85255" y="483"/>
                  </a:cubicBezTo>
                  <a:cubicBezTo>
                    <a:pt x="33249" y="5721"/>
                    <a:pt x="-4756" y="52108"/>
                    <a:pt x="483" y="104115"/>
                  </a:cubicBezTo>
                  <a:cubicBezTo>
                    <a:pt x="1816" y="117735"/>
                    <a:pt x="6102" y="130404"/>
                    <a:pt x="12484" y="141548"/>
                  </a:cubicBezTo>
                  <a:cubicBezTo>
                    <a:pt x="26295" y="119640"/>
                    <a:pt x="49727" y="104019"/>
                    <a:pt x="77445" y="101257"/>
                  </a:cubicBezTo>
                  <a:cubicBezTo>
                    <a:pt x="116973" y="97257"/>
                    <a:pt x="152978" y="120498"/>
                    <a:pt x="166980" y="155740"/>
                  </a:cubicBezTo>
                  <a:cubicBezTo>
                    <a:pt x="182982" y="136785"/>
                    <a:pt x="191554" y="111830"/>
                    <a:pt x="188887" y="85255"/>
                  </a:cubicBezTo>
                  <a:close/>
                  <a:moveTo>
                    <a:pt x="100209" y="41916"/>
                  </a:moveTo>
                  <a:cubicBezTo>
                    <a:pt x="53251" y="41154"/>
                    <a:pt x="21247" y="69825"/>
                    <a:pt x="21247" y="69825"/>
                  </a:cubicBezTo>
                  <a:cubicBezTo>
                    <a:pt x="21247" y="69825"/>
                    <a:pt x="35058" y="18961"/>
                    <a:pt x="101162" y="20676"/>
                  </a:cubicBezTo>
                  <a:cubicBezTo>
                    <a:pt x="157455" y="22104"/>
                    <a:pt x="173361" y="79159"/>
                    <a:pt x="173361" y="79159"/>
                  </a:cubicBezTo>
                  <a:cubicBezTo>
                    <a:pt x="173361" y="79159"/>
                    <a:pt x="139929" y="42583"/>
                    <a:pt x="100209" y="41916"/>
                  </a:cubicBezTo>
                  <a:close/>
                </a:path>
              </a:pathLst>
            </a:custGeom>
            <a:solidFill>
              <a:srgbClr val="57A345"/>
            </a:solidFill>
            <a:ln w="9525" cap="flat">
              <a:noFill/>
              <a:prstDash val="solid"/>
              <a:miter/>
            </a:ln>
          </p:spPr>
          <p:txBody>
            <a:bodyPr rtlCol="0" anchor="ctr"/>
            <a:lstStyle/>
            <a:p>
              <a:endParaRPr lang="nl-BE"/>
            </a:p>
          </p:txBody>
        </p:sp>
        <p:sp>
          <p:nvSpPr>
            <p:cNvPr id="10" name="Freeform: Shape 9">
              <a:extLst>
                <a:ext uri="{FF2B5EF4-FFF2-40B4-BE49-F238E27FC236}">
                  <a16:creationId xmlns:a16="http://schemas.microsoft.com/office/drawing/2014/main" id="{9C65C63A-7AB6-42EE-BB73-8033A5602664}"/>
                </a:ext>
              </a:extLst>
            </p:cNvPr>
            <p:cNvSpPr/>
            <p:nvPr/>
          </p:nvSpPr>
          <p:spPr>
            <a:xfrm>
              <a:off x="4828889" y="2482581"/>
              <a:ext cx="184002" cy="190601"/>
            </a:xfrm>
            <a:custGeom>
              <a:avLst/>
              <a:gdLst>
                <a:gd name="connsiteX0" fmla="*/ 125159 w 184002"/>
                <a:gd name="connsiteY0" fmla="*/ 7264 h 190601"/>
                <a:gd name="connsiteX1" fmla="*/ 86201 w 184002"/>
                <a:gd name="connsiteY1" fmla="*/ 25 h 190601"/>
                <a:gd name="connsiteX2" fmla="*/ 90964 w 184002"/>
                <a:gd name="connsiteY2" fmla="*/ 76891 h 190601"/>
                <a:gd name="connsiteX3" fmla="*/ 0 w 184002"/>
                <a:gd name="connsiteY3" fmla="*/ 130327 h 190601"/>
                <a:gd name="connsiteX4" fmla="*/ 52007 w 184002"/>
                <a:gd name="connsiteY4" fmla="*/ 183286 h 190601"/>
                <a:gd name="connsiteX5" fmla="*/ 176689 w 184002"/>
                <a:gd name="connsiteY5" fmla="*/ 131851 h 190601"/>
                <a:gd name="connsiteX6" fmla="*/ 125159 w 184002"/>
                <a:gd name="connsiteY6" fmla="*/ 7264 h 190601"/>
                <a:gd name="connsiteX7" fmla="*/ 152114 w 184002"/>
                <a:gd name="connsiteY7" fmla="*/ 131946 h 190601"/>
                <a:gd name="connsiteX8" fmla="*/ 65818 w 184002"/>
                <a:gd name="connsiteY8" fmla="*/ 168141 h 190601"/>
                <a:gd name="connsiteX9" fmla="*/ 133731 w 184002"/>
                <a:gd name="connsiteY9" fmla="*/ 120992 h 190601"/>
                <a:gd name="connsiteX10" fmla="*/ 146590 w 184002"/>
                <a:gd name="connsiteY10" fmla="*/ 37648 h 190601"/>
                <a:gd name="connsiteX11" fmla="*/ 152114 w 184002"/>
                <a:gd name="connsiteY11" fmla="*/ 131946 h 1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002" h="190601">
                  <a:moveTo>
                    <a:pt x="125159" y="7264"/>
                  </a:moveTo>
                  <a:cubicBezTo>
                    <a:pt x="112395" y="1930"/>
                    <a:pt x="99155" y="-261"/>
                    <a:pt x="86201" y="25"/>
                  </a:cubicBezTo>
                  <a:cubicBezTo>
                    <a:pt x="99060" y="22789"/>
                    <a:pt x="101727" y="50888"/>
                    <a:pt x="90964" y="76891"/>
                  </a:cubicBezTo>
                  <a:cubicBezTo>
                    <a:pt x="75629" y="113848"/>
                    <a:pt x="37814" y="134708"/>
                    <a:pt x="0" y="130327"/>
                  </a:cubicBezTo>
                  <a:cubicBezTo>
                    <a:pt x="9144" y="153472"/>
                    <a:pt x="27242" y="172999"/>
                    <a:pt x="52007" y="183286"/>
                  </a:cubicBezTo>
                  <a:cubicBezTo>
                    <a:pt x="100679" y="203479"/>
                    <a:pt x="156401" y="180428"/>
                    <a:pt x="176689" y="131851"/>
                  </a:cubicBezTo>
                  <a:cubicBezTo>
                    <a:pt x="196882" y="83273"/>
                    <a:pt x="173831" y="27457"/>
                    <a:pt x="125159" y="7264"/>
                  </a:cubicBezTo>
                  <a:close/>
                  <a:moveTo>
                    <a:pt x="152114" y="131946"/>
                  </a:moveTo>
                  <a:cubicBezTo>
                    <a:pt x="124016" y="181190"/>
                    <a:pt x="65818" y="168141"/>
                    <a:pt x="65818" y="168141"/>
                  </a:cubicBezTo>
                  <a:cubicBezTo>
                    <a:pt x="65818" y="168141"/>
                    <a:pt x="114205" y="155949"/>
                    <a:pt x="133731" y="120992"/>
                  </a:cubicBezTo>
                  <a:cubicBezTo>
                    <a:pt x="156877" y="79749"/>
                    <a:pt x="146590" y="37648"/>
                    <a:pt x="146590" y="37648"/>
                  </a:cubicBezTo>
                  <a:cubicBezTo>
                    <a:pt x="146590" y="37648"/>
                    <a:pt x="185166" y="74129"/>
                    <a:pt x="152114" y="131946"/>
                  </a:cubicBezTo>
                  <a:close/>
                </a:path>
              </a:pathLst>
            </a:custGeom>
            <a:solidFill>
              <a:srgbClr val="F28932"/>
            </a:solidFill>
            <a:ln w="9525" cap="flat">
              <a:noFill/>
              <a:prstDash val="solid"/>
              <a:miter/>
            </a:ln>
          </p:spPr>
          <p:txBody>
            <a:bodyPr rtlCol="0" anchor="ctr"/>
            <a:lstStyle/>
            <a:p>
              <a:endParaRPr lang="nl-BE"/>
            </a:p>
          </p:txBody>
        </p:sp>
        <p:sp>
          <p:nvSpPr>
            <p:cNvPr id="11" name="Freeform: Shape 10">
              <a:extLst>
                <a:ext uri="{FF2B5EF4-FFF2-40B4-BE49-F238E27FC236}">
                  <a16:creationId xmlns:a16="http://schemas.microsoft.com/office/drawing/2014/main" id="{24B6E94A-CB29-4F9E-B267-E6527731A67D}"/>
                </a:ext>
              </a:extLst>
            </p:cNvPr>
            <p:cNvSpPr/>
            <p:nvPr/>
          </p:nvSpPr>
          <p:spPr>
            <a:xfrm>
              <a:off x="4781592" y="2481923"/>
              <a:ext cx="180360" cy="190568"/>
            </a:xfrm>
            <a:custGeom>
              <a:avLst/>
              <a:gdLst>
                <a:gd name="connsiteX0" fmla="*/ 110352 w 180360"/>
                <a:gd name="connsiteY0" fmla="*/ 106125 h 190568"/>
                <a:gd name="connsiteX1" fmla="*/ 106542 w 180360"/>
                <a:gd name="connsiteY1" fmla="*/ 683 h 190568"/>
                <a:gd name="connsiteX2" fmla="*/ 35200 w 180360"/>
                <a:gd name="connsiteY2" fmla="*/ 21257 h 190568"/>
                <a:gd name="connsiteX3" fmla="*/ 21388 w 180360"/>
                <a:gd name="connsiteY3" fmla="*/ 155369 h 190568"/>
                <a:gd name="connsiteX4" fmla="*/ 155500 w 180360"/>
                <a:gd name="connsiteY4" fmla="*/ 169181 h 190568"/>
                <a:gd name="connsiteX5" fmla="*/ 180361 w 180360"/>
                <a:gd name="connsiteY5" fmla="*/ 138320 h 190568"/>
                <a:gd name="connsiteX6" fmla="*/ 110352 w 180360"/>
                <a:gd name="connsiteY6" fmla="*/ 106125 h 190568"/>
                <a:gd name="connsiteX7" fmla="*/ 32914 w 180360"/>
                <a:gd name="connsiteY7" fmla="*/ 133748 h 190568"/>
                <a:gd name="connsiteX8" fmla="*/ 42058 w 180360"/>
                <a:gd name="connsiteY8" fmla="*/ 40688 h 190568"/>
                <a:gd name="connsiteX9" fmla="*/ 51297 w 180360"/>
                <a:gd name="connsiteY9" fmla="*/ 122794 h 190568"/>
                <a:gd name="connsiteX10" fmla="*/ 118543 w 180360"/>
                <a:gd name="connsiteY10" fmla="*/ 173657 h 190568"/>
                <a:gd name="connsiteX11" fmla="*/ 32914 w 180360"/>
                <a:gd name="connsiteY11" fmla="*/ 133748 h 19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60" h="190568">
                  <a:moveTo>
                    <a:pt x="110352" y="106125"/>
                  </a:moveTo>
                  <a:cubicBezTo>
                    <a:pt x="85111" y="75074"/>
                    <a:pt x="84730" y="31925"/>
                    <a:pt x="106542" y="683"/>
                  </a:cubicBezTo>
                  <a:cubicBezTo>
                    <a:pt x="81777" y="-2269"/>
                    <a:pt x="55964" y="4303"/>
                    <a:pt x="35200" y="21257"/>
                  </a:cubicBezTo>
                  <a:cubicBezTo>
                    <a:pt x="-5663" y="54500"/>
                    <a:pt x="-11854" y="114507"/>
                    <a:pt x="21388" y="155369"/>
                  </a:cubicBezTo>
                  <a:cubicBezTo>
                    <a:pt x="54631" y="196232"/>
                    <a:pt x="114638" y="202423"/>
                    <a:pt x="155500" y="169181"/>
                  </a:cubicBezTo>
                  <a:cubicBezTo>
                    <a:pt x="166168" y="160513"/>
                    <a:pt x="174455" y="149940"/>
                    <a:pt x="180361" y="138320"/>
                  </a:cubicBezTo>
                  <a:cubicBezTo>
                    <a:pt x="154167" y="138891"/>
                    <a:pt x="128164" y="127937"/>
                    <a:pt x="110352" y="106125"/>
                  </a:cubicBezTo>
                  <a:close/>
                  <a:moveTo>
                    <a:pt x="32914" y="133748"/>
                  </a:moveTo>
                  <a:cubicBezTo>
                    <a:pt x="3005" y="85646"/>
                    <a:pt x="42058" y="40688"/>
                    <a:pt x="42058" y="40688"/>
                  </a:cubicBezTo>
                  <a:cubicBezTo>
                    <a:pt x="42058" y="40688"/>
                    <a:pt x="29866" y="89075"/>
                    <a:pt x="51297" y="122794"/>
                  </a:cubicBezTo>
                  <a:cubicBezTo>
                    <a:pt x="76633" y="162704"/>
                    <a:pt x="118543" y="173657"/>
                    <a:pt x="118543" y="173657"/>
                  </a:cubicBezTo>
                  <a:cubicBezTo>
                    <a:pt x="118543" y="173657"/>
                    <a:pt x="68156" y="190231"/>
                    <a:pt x="32914" y="133748"/>
                  </a:cubicBezTo>
                  <a:close/>
                </a:path>
              </a:pathLst>
            </a:custGeom>
            <a:solidFill>
              <a:srgbClr val="464FA1"/>
            </a:solidFill>
            <a:ln w="9525" cap="flat">
              <a:noFill/>
              <a:prstDash val="solid"/>
              <a:miter/>
            </a:ln>
          </p:spPr>
          <p:txBody>
            <a:bodyPr rtlCol="0" anchor="ctr"/>
            <a:lstStyle/>
            <a:p>
              <a:endParaRPr lang="nl-BE"/>
            </a:p>
          </p:txBody>
        </p:sp>
        <p:sp>
          <p:nvSpPr>
            <p:cNvPr id="12" name="Freeform: Shape 11">
              <a:extLst>
                <a:ext uri="{FF2B5EF4-FFF2-40B4-BE49-F238E27FC236}">
                  <a16:creationId xmlns:a16="http://schemas.microsoft.com/office/drawing/2014/main" id="{96BBFD08-A75F-4809-BD66-6985009DAF9C}"/>
                </a:ext>
              </a:extLst>
            </p:cNvPr>
            <p:cNvSpPr/>
            <p:nvPr/>
          </p:nvSpPr>
          <p:spPr>
            <a:xfrm>
              <a:off x="4803641" y="2447411"/>
              <a:ext cx="103257" cy="141493"/>
            </a:xfrm>
            <a:custGeom>
              <a:avLst/>
              <a:gdLst>
                <a:gd name="connsiteX0" fmla="*/ 103257 w 103257"/>
                <a:gd name="connsiteY0" fmla="*/ 42148 h 141493"/>
                <a:gd name="connsiteX1" fmla="*/ 100209 w 103257"/>
                <a:gd name="connsiteY1" fmla="*/ 41958 h 141493"/>
                <a:gd name="connsiteX2" fmla="*/ 21247 w 103257"/>
                <a:gd name="connsiteY2" fmla="*/ 69771 h 141493"/>
                <a:gd name="connsiteX3" fmla="*/ 101162 w 103257"/>
                <a:gd name="connsiteY3" fmla="*/ 20622 h 141493"/>
                <a:gd name="connsiteX4" fmla="*/ 103257 w 103257"/>
                <a:gd name="connsiteY4" fmla="*/ 20812 h 141493"/>
                <a:gd name="connsiteX5" fmla="*/ 103257 w 103257"/>
                <a:gd name="connsiteY5" fmla="*/ 429 h 141493"/>
                <a:gd name="connsiteX6" fmla="*/ 85255 w 103257"/>
                <a:gd name="connsiteY6" fmla="*/ 429 h 141493"/>
                <a:gd name="connsiteX7" fmla="*/ 483 w 103257"/>
                <a:gd name="connsiteY7" fmla="*/ 104061 h 141493"/>
                <a:gd name="connsiteX8" fmla="*/ 12484 w 103257"/>
                <a:gd name="connsiteY8" fmla="*/ 141494 h 141493"/>
                <a:gd name="connsiteX9" fmla="*/ 77445 w 103257"/>
                <a:gd name="connsiteY9" fmla="*/ 101203 h 141493"/>
                <a:gd name="connsiteX10" fmla="*/ 103257 w 103257"/>
                <a:gd name="connsiteY10" fmla="*/ 102537 h 141493"/>
                <a:gd name="connsiteX11" fmla="*/ 103257 w 103257"/>
                <a:gd name="connsiteY11" fmla="*/ 42148 h 14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57" h="141493">
                  <a:moveTo>
                    <a:pt x="103257" y="42148"/>
                  </a:moveTo>
                  <a:cubicBezTo>
                    <a:pt x="102210" y="42053"/>
                    <a:pt x="101162" y="41958"/>
                    <a:pt x="100209" y="41958"/>
                  </a:cubicBezTo>
                  <a:cubicBezTo>
                    <a:pt x="53251" y="41100"/>
                    <a:pt x="21247" y="69771"/>
                    <a:pt x="21247" y="69771"/>
                  </a:cubicBezTo>
                  <a:cubicBezTo>
                    <a:pt x="21247" y="69771"/>
                    <a:pt x="35058" y="18907"/>
                    <a:pt x="101162" y="20622"/>
                  </a:cubicBezTo>
                  <a:cubicBezTo>
                    <a:pt x="101924" y="20622"/>
                    <a:pt x="102591" y="20812"/>
                    <a:pt x="103257" y="20812"/>
                  </a:cubicBezTo>
                  <a:lnTo>
                    <a:pt x="103257" y="429"/>
                  </a:lnTo>
                  <a:cubicBezTo>
                    <a:pt x="97352" y="-143"/>
                    <a:pt x="91351" y="-143"/>
                    <a:pt x="85255" y="429"/>
                  </a:cubicBezTo>
                  <a:cubicBezTo>
                    <a:pt x="33249" y="5667"/>
                    <a:pt x="-4756" y="52054"/>
                    <a:pt x="483" y="104061"/>
                  </a:cubicBezTo>
                  <a:cubicBezTo>
                    <a:pt x="1816" y="117681"/>
                    <a:pt x="6102" y="130350"/>
                    <a:pt x="12484" y="141494"/>
                  </a:cubicBezTo>
                  <a:cubicBezTo>
                    <a:pt x="26295" y="119586"/>
                    <a:pt x="49727" y="103965"/>
                    <a:pt x="77445" y="101203"/>
                  </a:cubicBezTo>
                  <a:cubicBezTo>
                    <a:pt x="86303" y="100346"/>
                    <a:pt x="94971" y="100822"/>
                    <a:pt x="103257" y="102537"/>
                  </a:cubicBezTo>
                  <a:lnTo>
                    <a:pt x="103257" y="42148"/>
                  </a:lnTo>
                  <a:close/>
                </a:path>
              </a:pathLst>
            </a:custGeom>
            <a:solidFill>
              <a:srgbClr val="57A345"/>
            </a:solidFill>
            <a:ln w="9525" cap="flat">
              <a:noFill/>
              <a:prstDash val="solid"/>
              <a:miter/>
            </a:ln>
          </p:spPr>
          <p:txBody>
            <a:bodyPr rtlCol="0" anchor="ctr"/>
            <a:lstStyle/>
            <a:p>
              <a:endParaRPr lang="nl-BE"/>
            </a:p>
          </p:txBody>
        </p:sp>
      </p:grpSp>
      <p:sp>
        <p:nvSpPr>
          <p:cNvPr id="2" name="Title 1">
            <a:extLst>
              <a:ext uri="{FF2B5EF4-FFF2-40B4-BE49-F238E27FC236}">
                <a16:creationId xmlns:a16="http://schemas.microsoft.com/office/drawing/2014/main" id="{E5EE0128-91DC-4DCC-8020-E67D05B3F111}"/>
              </a:ext>
            </a:extLst>
          </p:cNvPr>
          <p:cNvSpPr>
            <a:spLocks noGrp="1"/>
          </p:cNvSpPr>
          <p:nvPr>
            <p:ph type="ctrTitle"/>
          </p:nvPr>
        </p:nvSpPr>
        <p:spPr>
          <a:xfrm>
            <a:off x="4747260" y="752569"/>
            <a:ext cx="5920740" cy="2387600"/>
          </a:xfrm>
        </p:spPr>
        <p:txBody>
          <a:bodyPr anchor="b"/>
          <a:lstStyle>
            <a:lvl1pPr algn="l">
              <a:defRPr sz="6000"/>
            </a:lvl1pPr>
          </a:lstStyle>
          <a:p>
            <a:r>
              <a:rPr lang="en-US"/>
              <a:t>Click to edit Master title style</a:t>
            </a:r>
            <a:endParaRPr lang="nl-BE" dirty="0"/>
          </a:p>
        </p:txBody>
      </p:sp>
      <p:sp>
        <p:nvSpPr>
          <p:cNvPr id="3" name="Subtitle 2">
            <a:extLst>
              <a:ext uri="{FF2B5EF4-FFF2-40B4-BE49-F238E27FC236}">
                <a16:creationId xmlns:a16="http://schemas.microsoft.com/office/drawing/2014/main" id="{3EBC808A-A465-4F02-8281-D9EB43465EFF}"/>
              </a:ext>
            </a:extLst>
          </p:cNvPr>
          <p:cNvSpPr>
            <a:spLocks noGrp="1"/>
          </p:cNvSpPr>
          <p:nvPr>
            <p:ph type="subTitle" idx="1"/>
          </p:nvPr>
        </p:nvSpPr>
        <p:spPr>
          <a:xfrm>
            <a:off x="4747260" y="3232244"/>
            <a:ext cx="5920740" cy="165576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cxnSp>
        <p:nvCxnSpPr>
          <p:cNvPr id="13" name="Straight Connector 12">
            <a:extLst>
              <a:ext uri="{FF2B5EF4-FFF2-40B4-BE49-F238E27FC236}">
                <a16:creationId xmlns:a16="http://schemas.microsoft.com/office/drawing/2014/main" id="{C04E5DAB-84D9-4125-853B-5B83C8DE371D}"/>
              </a:ext>
            </a:extLst>
          </p:cNvPr>
          <p:cNvCxnSpPr>
            <a:cxnSpLocks/>
          </p:cNvCxnSpPr>
          <p:nvPr userDrawn="1"/>
        </p:nvCxnSpPr>
        <p:spPr>
          <a:xfrm>
            <a:off x="4747260" y="3151621"/>
            <a:ext cx="6924890" cy="0"/>
          </a:xfrm>
          <a:prstGeom prst="line">
            <a:avLst/>
          </a:prstGeom>
          <a:ln w="25400">
            <a:solidFill>
              <a:srgbClr val="57A3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186432"/>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4A70-373F-4254-AA42-366F7BB2FC3C}"/>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15B522CF-73EA-401E-B9DC-B0560BE48B62}"/>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6" name="Slide Number Placeholder 5">
            <a:extLst>
              <a:ext uri="{FF2B5EF4-FFF2-40B4-BE49-F238E27FC236}">
                <a16:creationId xmlns:a16="http://schemas.microsoft.com/office/drawing/2014/main" id="{328D6903-6A54-4057-B1E9-7D35AA7DD7C1}"/>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145037522"/>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0A33-851D-4EDB-B496-F2405A56EC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E8CBD086-9F6B-4778-B22C-F811A85EE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891748EE-3AB5-4977-BBDA-CC68B8B5CEAC}"/>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43411136"/>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915247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D954-C3FA-4A17-A4EF-2E336D666AC1}"/>
              </a:ext>
            </a:extLst>
          </p:cNvPr>
          <p:cNvSpPr>
            <a:spLocks noGrp="1"/>
          </p:cNvSpPr>
          <p:nvPr>
            <p:ph type="title"/>
          </p:nvPr>
        </p:nvSpPr>
        <p:spPr/>
        <p:txBody>
          <a:bodyPr/>
          <a:lstStyle/>
          <a:p>
            <a:r>
              <a:rPr lang="en-US"/>
              <a:t>Click to edit Master title style</a:t>
            </a:r>
            <a:endParaRPr lang="nl-BE"/>
          </a:p>
        </p:txBody>
      </p:sp>
      <p:sp>
        <p:nvSpPr>
          <p:cNvPr id="5" name="Slide Number Placeholder 4">
            <a:extLst>
              <a:ext uri="{FF2B5EF4-FFF2-40B4-BE49-F238E27FC236}">
                <a16:creationId xmlns:a16="http://schemas.microsoft.com/office/drawing/2014/main" id="{C8A164E1-A42B-4CEA-AB0A-5A64E0E35898}"/>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1297199063"/>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1B413-12F6-44D1-8EE8-8A3568866688}"/>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202525009"/>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4/5/2024</a:t>
            </a:fld>
            <a:endParaRPr lang="en-US" dirty="0"/>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4.jpe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Layout" Target="../slideLayouts/slideLayout39.xml"/><Relationship Id="rId7" Type="http://schemas.openxmlformats.org/officeDocument/2006/relationships/image" Target="../media/image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3.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4/5/2024</a:t>
            </a:fld>
            <a:endParaRPr lang="en-US" dirty="0"/>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dirty="0"/>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p:nvPicPr>
        <p:blipFill>
          <a:blip r:embed="rId26">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t>UNCLASSIFIED/FOR OFFICIAL USE ONLY</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dirty="0"/>
          </a:p>
        </p:txBody>
      </p:sp>
    </p:spTree>
    <p:extLst>
      <p:ext uri="{BB962C8B-B14F-4D97-AF65-F5344CB8AC3E}">
        <p14:creationId xmlns:p14="http://schemas.microsoft.com/office/powerpoint/2010/main" val="34739640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1" name="Graphic 4">
            <a:extLst>
              <a:ext uri="{FF2B5EF4-FFF2-40B4-BE49-F238E27FC236}">
                <a16:creationId xmlns:a16="http://schemas.microsoft.com/office/drawing/2014/main" id="{6FB7B385-195D-4240-BBB9-FC54F67CDAD7}"/>
              </a:ext>
            </a:extLst>
          </p:cNvPr>
          <p:cNvGrpSpPr/>
          <p:nvPr userDrawn="1"/>
        </p:nvGrpSpPr>
        <p:grpSpPr>
          <a:xfrm>
            <a:off x="8126735" y="-798286"/>
            <a:ext cx="8696678" cy="8490858"/>
            <a:chOff x="4781592" y="2447357"/>
            <a:chExt cx="231299" cy="225825"/>
          </a:xfrm>
        </p:grpSpPr>
        <p:sp>
          <p:nvSpPr>
            <p:cNvPr id="22" name="Freeform: Shape 21">
              <a:extLst>
                <a:ext uri="{FF2B5EF4-FFF2-40B4-BE49-F238E27FC236}">
                  <a16:creationId xmlns:a16="http://schemas.microsoft.com/office/drawing/2014/main" id="{ACF02F1C-6ACE-411F-B4A1-B81D2785F59F}"/>
                </a:ext>
              </a:extLst>
            </p:cNvPr>
            <p:cNvSpPr/>
            <p:nvPr/>
          </p:nvSpPr>
          <p:spPr>
            <a:xfrm>
              <a:off x="4803267" y="2447357"/>
              <a:ext cx="189368" cy="155740"/>
            </a:xfrm>
            <a:custGeom>
              <a:avLst/>
              <a:gdLst>
                <a:gd name="connsiteX0" fmla="*/ 188887 w 189368"/>
                <a:gd name="connsiteY0" fmla="*/ 85255 h 155740"/>
                <a:gd name="connsiteX1" fmla="*/ 85255 w 189368"/>
                <a:gd name="connsiteY1" fmla="*/ 483 h 155740"/>
                <a:gd name="connsiteX2" fmla="*/ 483 w 189368"/>
                <a:gd name="connsiteY2" fmla="*/ 104115 h 155740"/>
                <a:gd name="connsiteX3" fmla="*/ 12484 w 189368"/>
                <a:gd name="connsiteY3" fmla="*/ 141548 h 155740"/>
                <a:gd name="connsiteX4" fmla="*/ 77445 w 189368"/>
                <a:gd name="connsiteY4" fmla="*/ 101257 h 155740"/>
                <a:gd name="connsiteX5" fmla="*/ 166980 w 189368"/>
                <a:gd name="connsiteY5" fmla="*/ 155740 h 155740"/>
                <a:gd name="connsiteX6" fmla="*/ 188887 w 189368"/>
                <a:gd name="connsiteY6" fmla="*/ 85255 h 155740"/>
                <a:gd name="connsiteX7" fmla="*/ 100209 w 189368"/>
                <a:gd name="connsiteY7" fmla="*/ 41916 h 155740"/>
                <a:gd name="connsiteX8" fmla="*/ 21247 w 189368"/>
                <a:gd name="connsiteY8" fmla="*/ 69825 h 155740"/>
                <a:gd name="connsiteX9" fmla="*/ 101162 w 189368"/>
                <a:gd name="connsiteY9" fmla="*/ 20676 h 155740"/>
                <a:gd name="connsiteX10" fmla="*/ 173361 w 189368"/>
                <a:gd name="connsiteY10" fmla="*/ 79159 h 155740"/>
                <a:gd name="connsiteX11" fmla="*/ 100209 w 189368"/>
                <a:gd name="connsiteY11" fmla="*/ 41916 h 15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368" h="155740">
                  <a:moveTo>
                    <a:pt x="188887" y="85255"/>
                  </a:moveTo>
                  <a:cubicBezTo>
                    <a:pt x="183648" y="33249"/>
                    <a:pt x="137262" y="-4756"/>
                    <a:pt x="85255" y="483"/>
                  </a:cubicBezTo>
                  <a:cubicBezTo>
                    <a:pt x="33249" y="5721"/>
                    <a:pt x="-4756" y="52108"/>
                    <a:pt x="483" y="104115"/>
                  </a:cubicBezTo>
                  <a:cubicBezTo>
                    <a:pt x="1816" y="117735"/>
                    <a:pt x="6102" y="130404"/>
                    <a:pt x="12484" y="141548"/>
                  </a:cubicBezTo>
                  <a:cubicBezTo>
                    <a:pt x="26295" y="119640"/>
                    <a:pt x="49727" y="104019"/>
                    <a:pt x="77445" y="101257"/>
                  </a:cubicBezTo>
                  <a:cubicBezTo>
                    <a:pt x="116973" y="97257"/>
                    <a:pt x="152978" y="120498"/>
                    <a:pt x="166980" y="155740"/>
                  </a:cubicBezTo>
                  <a:cubicBezTo>
                    <a:pt x="182982" y="136785"/>
                    <a:pt x="191554" y="111830"/>
                    <a:pt x="188887" y="85255"/>
                  </a:cubicBezTo>
                  <a:close/>
                  <a:moveTo>
                    <a:pt x="100209" y="41916"/>
                  </a:moveTo>
                  <a:cubicBezTo>
                    <a:pt x="53251" y="41154"/>
                    <a:pt x="21247" y="69825"/>
                    <a:pt x="21247" y="69825"/>
                  </a:cubicBezTo>
                  <a:cubicBezTo>
                    <a:pt x="21247" y="69825"/>
                    <a:pt x="35058" y="18961"/>
                    <a:pt x="101162" y="20676"/>
                  </a:cubicBezTo>
                  <a:cubicBezTo>
                    <a:pt x="157455" y="22104"/>
                    <a:pt x="173361" y="79159"/>
                    <a:pt x="173361" y="79159"/>
                  </a:cubicBezTo>
                  <a:cubicBezTo>
                    <a:pt x="173361" y="79159"/>
                    <a:pt x="139929" y="42583"/>
                    <a:pt x="100209" y="41916"/>
                  </a:cubicBezTo>
                  <a:close/>
                </a:path>
              </a:pathLst>
            </a:custGeom>
            <a:solidFill>
              <a:schemeClr val="bg1">
                <a:lumMod val="85000"/>
              </a:schemeClr>
            </a:solidFill>
            <a:ln w="9525" cap="flat">
              <a:noFill/>
              <a:prstDash val="solid"/>
              <a:miter/>
            </a:ln>
          </p:spPr>
          <p:txBody>
            <a:bodyPr rtlCol="0" anchor="ctr"/>
            <a:lstStyle/>
            <a:p>
              <a:endParaRPr lang="nl-BE"/>
            </a:p>
          </p:txBody>
        </p:sp>
        <p:sp>
          <p:nvSpPr>
            <p:cNvPr id="23" name="Freeform: Shape 22">
              <a:extLst>
                <a:ext uri="{FF2B5EF4-FFF2-40B4-BE49-F238E27FC236}">
                  <a16:creationId xmlns:a16="http://schemas.microsoft.com/office/drawing/2014/main" id="{3981132A-94BD-49BA-835C-A734716C5E49}"/>
                </a:ext>
              </a:extLst>
            </p:cNvPr>
            <p:cNvSpPr/>
            <p:nvPr/>
          </p:nvSpPr>
          <p:spPr>
            <a:xfrm>
              <a:off x="4828889" y="2482581"/>
              <a:ext cx="184002" cy="190601"/>
            </a:xfrm>
            <a:custGeom>
              <a:avLst/>
              <a:gdLst>
                <a:gd name="connsiteX0" fmla="*/ 125159 w 184002"/>
                <a:gd name="connsiteY0" fmla="*/ 7264 h 190601"/>
                <a:gd name="connsiteX1" fmla="*/ 86201 w 184002"/>
                <a:gd name="connsiteY1" fmla="*/ 25 h 190601"/>
                <a:gd name="connsiteX2" fmla="*/ 90964 w 184002"/>
                <a:gd name="connsiteY2" fmla="*/ 76891 h 190601"/>
                <a:gd name="connsiteX3" fmla="*/ 0 w 184002"/>
                <a:gd name="connsiteY3" fmla="*/ 130327 h 190601"/>
                <a:gd name="connsiteX4" fmla="*/ 52007 w 184002"/>
                <a:gd name="connsiteY4" fmla="*/ 183286 h 190601"/>
                <a:gd name="connsiteX5" fmla="*/ 176689 w 184002"/>
                <a:gd name="connsiteY5" fmla="*/ 131851 h 190601"/>
                <a:gd name="connsiteX6" fmla="*/ 125159 w 184002"/>
                <a:gd name="connsiteY6" fmla="*/ 7264 h 190601"/>
                <a:gd name="connsiteX7" fmla="*/ 152114 w 184002"/>
                <a:gd name="connsiteY7" fmla="*/ 131946 h 190601"/>
                <a:gd name="connsiteX8" fmla="*/ 65818 w 184002"/>
                <a:gd name="connsiteY8" fmla="*/ 168141 h 190601"/>
                <a:gd name="connsiteX9" fmla="*/ 133731 w 184002"/>
                <a:gd name="connsiteY9" fmla="*/ 120992 h 190601"/>
                <a:gd name="connsiteX10" fmla="*/ 146590 w 184002"/>
                <a:gd name="connsiteY10" fmla="*/ 37648 h 190601"/>
                <a:gd name="connsiteX11" fmla="*/ 152114 w 184002"/>
                <a:gd name="connsiteY11" fmla="*/ 131946 h 1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002" h="190601">
                  <a:moveTo>
                    <a:pt x="125159" y="7264"/>
                  </a:moveTo>
                  <a:cubicBezTo>
                    <a:pt x="112395" y="1930"/>
                    <a:pt x="99155" y="-261"/>
                    <a:pt x="86201" y="25"/>
                  </a:cubicBezTo>
                  <a:cubicBezTo>
                    <a:pt x="99060" y="22789"/>
                    <a:pt x="101727" y="50888"/>
                    <a:pt x="90964" y="76891"/>
                  </a:cubicBezTo>
                  <a:cubicBezTo>
                    <a:pt x="75629" y="113848"/>
                    <a:pt x="37814" y="134708"/>
                    <a:pt x="0" y="130327"/>
                  </a:cubicBezTo>
                  <a:cubicBezTo>
                    <a:pt x="9144" y="153472"/>
                    <a:pt x="27242" y="172999"/>
                    <a:pt x="52007" y="183286"/>
                  </a:cubicBezTo>
                  <a:cubicBezTo>
                    <a:pt x="100679" y="203479"/>
                    <a:pt x="156401" y="180428"/>
                    <a:pt x="176689" y="131851"/>
                  </a:cubicBezTo>
                  <a:cubicBezTo>
                    <a:pt x="196882" y="83273"/>
                    <a:pt x="173831" y="27457"/>
                    <a:pt x="125159" y="7264"/>
                  </a:cubicBezTo>
                  <a:close/>
                  <a:moveTo>
                    <a:pt x="152114" y="131946"/>
                  </a:moveTo>
                  <a:cubicBezTo>
                    <a:pt x="124016" y="181190"/>
                    <a:pt x="65818" y="168141"/>
                    <a:pt x="65818" y="168141"/>
                  </a:cubicBezTo>
                  <a:cubicBezTo>
                    <a:pt x="65818" y="168141"/>
                    <a:pt x="114205" y="155949"/>
                    <a:pt x="133731" y="120992"/>
                  </a:cubicBezTo>
                  <a:cubicBezTo>
                    <a:pt x="156877" y="79749"/>
                    <a:pt x="146590" y="37648"/>
                    <a:pt x="146590" y="37648"/>
                  </a:cubicBezTo>
                  <a:cubicBezTo>
                    <a:pt x="146590" y="37648"/>
                    <a:pt x="185166" y="74129"/>
                    <a:pt x="152114" y="131946"/>
                  </a:cubicBezTo>
                  <a:close/>
                </a:path>
              </a:pathLst>
            </a:custGeom>
            <a:solidFill>
              <a:schemeClr val="bg1">
                <a:lumMod val="95000"/>
              </a:schemeClr>
            </a:solidFill>
            <a:ln w="9525" cap="flat">
              <a:noFill/>
              <a:prstDash val="solid"/>
              <a:miter/>
            </a:ln>
          </p:spPr>
          <p:txBody>
            <a:bodyPr rtlCol="0" anchor="ctr"/>
            <a:lstStyle/>
            <a:p>
              <a:endParaRPr lang="nl-BE"/>
            </a:p>
          </p:txBody>
        </p:sp>
        <p:sp>
          <p:nvSpPr>
            <p:cNvPr id="24" name="Freeform: Shape 23">
              <a:extLst>
                <a:ext uri="{FF2B5EF4-FFF2-40B4-BE49-F238E27FC236}">
                  <a16:creationId xmlns:a16="http://schemas.microsoft.com/office/drawing/2014/main" id="{32174B8E-E2F1-44FC-8262-6BD8AD085CBB}"/>
                </a:ext>
              </a:extLst>
            </p:cNvPr>
            <p:cNvSpPr/>
            <p:nvPr/>
          </p:nvSpPr>
          <p:spPr>
            <a:xfrm>
              <a:off x="4781592" y="2481923"/>
              <a:ext cx="180360" cy="190568"/>
            </a:xfrm>
            <a:custGeom>
              <a:avLst/>
              <a:gdLst>
                <a:gd name="connsiteX0" fmla="*/ 110352 w 180360"/>
                <a:gd name="connsiteY0" fmla="*/ 106125 h 190568"/>
                <a:gd name="connsiteX1" fmla="*/ 106542 w 180360"/>
                <a:gd name="connsiteY1" fmla="*/ 683 h 190568"/>
                <a:gd name="connsiteX2" fmla="*/ 35200 w 180360"/>
                <a:gd name="connsiteY2" fmla="*/ 21257 h 190568"/>
                <a:gd name="connsiteX3" fmla="*/ 21388 w 180360"/>
                <a:gd name="connsiteY3" fmla="*/ 155369 h 190568"/>
                <a:gd name="connsiteX4" fmla="*/ 155500 w 180360"/>
                <a:gd name="connsiteY4" fmla="*/ 169181 h 190568"/>
                <a:gd name="connsiteX5" fmla="*/ 180361 w 180360"/>
                <a:gd name="connsiteY5" fmla="*/ 138320 h 190568"/>
                <a:gd name="connsiteX6" fmla="*/ 110352 w 180360"/>
                <a:gd name="connsiteY6" fmla="*/ 106125 h 190568"/>
                <a:gd name="connsiteX7" fmla="*/ 32914 w 180360"/>
                <a:gd name="connsiteY7" fmla="*/ 133748 h 190568"/>
                <a:gd name="connsiteX8" fmla="*/ 42058 w 180360"/>
                <a:gd name="connsiteY8" fmla="*/ 40688 h 190568"/>
                <a:gd name="connsiteX9" fmla="*/ 51297 w 180360"/>
                <a:gd name="connsiteY9" fmla="*/ 122794 h 190568"/>
                <a:gd name="connsiteX10" fmla="*/ 118543 w 180360"/>
                <a:gd name="connsiteY10" fmla="*/ 173657 h 190568"/>
                <a:gd name="connsiteX11" fmla="*/ 32914 w 180360"/>
                <a:gd name="connsiteY11" fmla="*/ 133748 h 19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60" h="190568">
                  <a:moveTo>
                    <a:pt x="110352" y="106125"/>
                  </a:moveTo>
                  <a:cubicBezTo>
                    <a:pt x="85111" y="75074"/>
                    <a:pt x="84730" y="31925"/>
                    <a:pt x="106542" y="683"/>
                  </a:cubicBezTo>
                  <a:cubicBezTo>
                    <a:pt x="81777" y="-2269"/>
                    <a:pt x="55964" y="4303"/>
                    <a:pt x="35200" y="21257"/>
                  </a:cubicBezTo>
                  <a:cubicBezTo>
                    <a:pt x="-5663" y="54500"/>
                    <a:pt x="-11854" y="114507"/>
                    <a:pt x="21388" y="155369"/>
                  </a:cubicBezTo>
                  <a:cubicBezTo>
                    <a:pt x="54631" y="196232"/>
                    <a:pt x="114638" y="202423"/>
                    <a:pt x="155500" y="169181"/>
                  </a:cubicBezTo>
                  <a:cubicBezTo>
                    <a:pt x="166168" y="160513"/>
                    <a:pt x="174455" y="149940"/>
                    <a:pt x="180361" y="138320"/>
                  </a:cubicBezTo>
                  <a:cubicBezTo>
                    <a:pt x="154167" y="138891"/>
                    <a:pt x="128164" y="127937"/>
                    <a:pt x="110352" y="106125"/>
                  </a:cubicBezTo>
                  <a:close/>
                  <a:moveTo>
                    <a:pt x="32914" y="133748"/>
                  </a:moveTo>
                  <a:cubicBezTo>
                    <a:pt x="3005" y="85646"/>
                    <a:pt x="42058" y="40688"/>
                    <a:pt x="42058" y="40688"/>
                  </a:cubicBezTo>
                  <a:cubicBezTo>
                    <a:pt x="42058" y="40688"/>
                    <a:pt x="29866" y="89075"/>
                    <a:pt x="51297" y="122794"/>
                  </a:cubicBezTo>
                  <a:cubicBezTo>
                    <a:pt x="76633" y="162704"/>
                    <a:pt x="118543" y="173657"/>
                    <a:pt x="118543" y="173657"/>
                  </a:cubicBezTo>
                  <a:cubicBezTo>
                    <a:pt x="118543" y="173657"/>
                    <a:pt x="68156" y="190231"/>
                    <a:pt x="32914" y="133748"/>
                  </a:cubicBezTo>
                  <a:close/>
                </a:path>
              </a:pathLst>
            </a:custGeom>
            <a:solidFill>
              <a:schemeClr val="bg1">
                <a:lumMod val="75000"/>
              </a:schemeClr>
            </a:solidFill>
            <a:ln w="9525" cap="flat">
              <a:noFill/>
              <a:prstDash val="solid"/>
              <a:miter/>
            </a:ln>
          </p:spPr>
          <p:txBody>
            <a:bodyPr rtlCol="0" anchor="ctr"/>
            <a:lstStyle/>
            <a:p>
              <a:endParaRPr lang="nl-BE"/>
            </a:p>
          </p:txBody>
        </p:sp>
        <p:sp>
          <p:nvSpPr>
            <p:cNvPr id="25" name="Freeform: Shape 24">
              <a:extLst>
                <a:ext uri="{FF2B5EF4-FFF2-40B4-BE49-F238E27FC236}">
                  <a16:creationId xmlns:a16="http://schemas.microsoft.com/office/drawing/2014/main" id="{BB72D274-5B53-48A2-8461-B019BA01EFD2}"/>
                </a:ext>
              </a:extLst>
            </p:cNvPr>
            <p:cNvSpPr/>
            <p:nvPr/>
          </p:nvSpPr>
          <p:spPr>
            <a:xfrm>
              <a:off x="4803641" y="2447411"/>
              <a:ext cx="103257" cy="141493"/>
            </a:xfrm>
            <a:custGeom>
              <a:avLst/>
              <a:gdLst>
                <a:gd name="connsiteX0" fmla="*/ 103257 w 103257"/>
                <a:gd name="connsiteY0" fmla="*/ 42148 h 141493"/>
                <a:gd name="connsiteX1" fmla="*/ 100209 w 103257"/>
                <a:gd name="connsiteY1" fmla="*/ 41958 h 141493"/>
                <a:gd name="connsiteX2" fmla="*/ 21247 w 103257"/>
                <a:gd name="connsiteY2" fmla="*/ 69771 h 141493"/>
                <a:gd name="connsiteX3" fmla="*/ 101162 w 103257"/>
                <a:gd name="connsiteY3" fmla="*/ 20622 h 141493"/>
                <a:gd name="connsiteX4" fmla="*/ 103257 w 103257"/>
                <a:gd name="connsiteY4" fmla="*/ 20812 h 141493"/>
                <a:gd name="connsiteX5" fmla="*/ 103257 w 103257"/>
                <a:gd name="connsiteY5" fmla="*/ 429 h 141493"/>
                <a:gd name="connsiteX6" fmla="*/ 85255 w 103257"/>
                <a:gd name="connsiteY6" fmla="*/ 429 h 141493"/>
                <a:gd name="connsiteX7" fmla="*/ 483 w 103257"/>
                <a:gd name="connsiteY7" fmla="*/ 104061 h 141493"/>
                <a:gd name="connsiteX8" fmla="*/ 12484 w 103257"/>
                <a:gd name="connsiteY8" fmla="*/ 141494 h 141493"/>
                <a:gd name="connsiteX9" fmla="*/ 77445 w 103257"/>
                <a:gd name="connsiteY9" fmla="*/ 101203 h 141493"/>
                <a:gd name="connsiteX10" fmla="*/ 103257 w 103257"/>
                <a:gd name="connsiteY10" fmla="*/ 102537 h 141493"/>
                <a:gd name="connsiteX11" fmla="*/ 103257 w 103257"/>
                <a:gd name="connsiteY11" fmla="*/ 42148 h 14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57" h="141493">
                  <a:moveTo>
                    <a:pt x="103257" y="42148"/>
                  </a:moveTo>
                  <a:cubicBezTo>
                    <a:pt x="102210" y="42053"/>
                    <a:pt x="101162" y="41958"/>
                    <a:pt x="100209" y="41958"/>
                  </a:cubicBezTo>
                  <a:cubicBezTo>
                    <a:pt x="53251" y="41100"/>
                    <a:pt x="21247" y="69771"/>
                    <a:pt x="21247" y="69771"/>
                  </a:cubicBezTo>
                  <a:cubicBezTo>
                    <a:pt x="21247" y="69771"/>
                    <a:pt x="35058" y="18907"/>
                    <a:pt x="101162" y="20622"/>
                  </a:cubicBezTo>
                  <a:cubicBezTo>
                    <a:pt x="101924" y="20622"/>
                    <a:pt x="102591" y="20812"/>
                    <a:pt x="103257" y="20812"/>
                  </a:cubicBezTo>
                  <a:lnTo>
                    <a:pt x="103257" y="429"/>
                  </a:lnTo>
                  <a:cubicBezTo>
                    <a:pt x="97352" y="-143"/>
                    <a:pt x="91351" y="-143"/>
                    <a:pt x="85255" y="429"/>
                  </a:cubicBezTo>
                  <a:cubicBezTo>
                    <a:pt x="33249" y="5667"/>
                    <a:pt x="-4756" y="52054"/>
                    <a:pt x="483" y="104061"/>
                  </a:cubicBezTo>
                  <a:cubicBezTo>
                    <a:pt x="1816" y="117681"/>
                    <a:pt x="6102" y="130350"/>
                    <a:pt x="12484" y="141494"/>
                  </a:cubicBezTo>
                  <a:cubicBezTo>
                    <a:pt x="26295" y="119586"/>
                    <a:pt x="49727" y="103965"/>
                    <a:pt x="77445" y="101203"/>
                  </a:cubicBezTo>
                  <a:cubicBezTo>
                    <a:pt x="86303" y="100346"/>
                    <a:pt x="94971" y="100822"/>
                    <a:pt x="103257" y="102537"/>
                  </a:cubicBezTo>
                  <a:lnTo>
                    <a:pt x="103257" y="42148"/>
                  </a:lnTo>
                  <a:close/>
                </a:path>
              </a:pathLst>
            </a:custGeom>
            <a:solidFill>
              <a:schemeClr val="bg1">
                <a:lumMod val="85000"/>
              </a:schemeClr>
            </a:solidFill>
            <a:ln w="9525" cap="flat">
              <a:noFill/>
              <a:prstDash val="solid"/>
              <a:miter/>
            </a:ln>
          </p:spPr>
          <p:txBody>
            <a:bodyPr rtlCol="0" anchor="ctr"/>
            <a:lstStyle/>
            <a:p>
              <a:endParaRPr lang="nl-BE"/>
            </a:p>
          </p:txBody>
        </p:sp>
      </p:grpSp>
      <p:sp>
        <p:nvSpPr>
          <p:cNvPr id="29" name="Rectangle 28">
            <a:extLst>
              <a:ext uri="{FF2B5EF4-FFF2-40B4-BE49-F238E27FC236}">
                <a16:creationId xmlns:a16="http://schemas.microsoft.com/office/drawing/2014/main" id="{2EDAFC4C-59DA-489F-9E77-C14E84DBFBFE}"/>
              </a:ext>
            </a:extLst>
          </p:cNvPr>
          <p:cNvSpPr/>
          <p:nvPr userDrawn="1"/>
        </p:nvSpPr>
        <p:spPr>
          <a:xfrm>
            <a:off x="6357257" y="0"/>
            <a:ext cx="5834743" cy="6857987"/>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a:extLst>
              <a:ext uri="{FF2B5EF4-FFF2-40B4-BE49-F238E27FC236}">
                <a16:creationId xmlns:a16="http://schemas.microsoft.com/office/drawing/2014/main" id="{744FC826-357A-4799-910E-39C506968B70}"/>
              </a:ext>
            </a:extLst>
          </p:cNvPr>
          <p:cNvSpPr>
            <a:spLocks noGrp="1"/>
          </p:cNvSpPr>
          <p:nvPr>
            <p:ph type="title"/>
          </p:nvPr>
        </p:nvSpPr>
        <p:spPr>
          <a:xfrm>
            <a:off x="596640" y="154644"/>
            <a:ext cx="11061960" cy="1055685"/>
          </a:xfrm>
          <a:prstGeom prst="rect">
            <a:avLst/>
          </a:prstGeom>
        </p:spPr>
        <p:txBody>
          <a:bodyPr vert="horz" lIns="91440" tIns="45720" rIns="91440" bIns="45720" rtlCol="0" anchor="b">
            <a:normAutofit/>
          </a:bodyPr>
          <a:lstStyle/>
          <a:p>
            <a:r>
              <a:rPr lang="en-US"/>
              <a:t>Click to edit Master title style</a:t>
            </a:r>
            <a:endParaRPr lang="nl-BE" dirty="0"/>
          </a:p>
        </p:txBody>
      </p:sp>
      <p:sp>
        <p:nvSpPr>
          <p:cNvPr id="3" name="Text Placeholder 2">
            <a:extLst>
              <a:ext uri="{FF2B5EF4-FFF2-40B4-BE49-F238E27FC236}">
                <a16:creationId xmlns:a16="http://schemas.microsoft.com/office/drawing/2014/main" id="{E89A1E1F-3037-4607-A2CE-528CBE1F376A}"/>
              </a:ext>
            </a:extLst>
          </p:cNvPr>
          <p:cNvSpPr>
            <a:spLocks noGrp="1"/>
          </p:cNvSpPr>
          <p:nvPr>
            <p:ph type="body" idx="1"/>
          </p:nvPr>
        </p:nvSpPr>
        <p:spPr>
          <a:xfrm>
            <a:off x="596640" y="1780066"/>
            <a:ext cx="11061960" cy="38436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9" name="Graphic 8">
            <a:extLst>
              <a:ext uri="{FF2B5EF4-FFF2-40B4-BE49-F238E27FC236}">
                <a16:creationId xmlns:a16="http://schemas.microsoft.com/office/drawing/2014/main" id="{F048427B-0D99-4EEA-A5A3-738D2B299A1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68350" y="6278406"/>
            <a:ext cx="2824734" cy="245629"/>
          </a:xfrm>
          <a:prstGeom prst="rect">
            <a:avLst/>
          </a:prstGeom>
        </p:spPr>
      </p:pic>
      <p:sp>
        <p:nvSpPr>
          <p:cNvPr id="10" name="Slide Number Placeholder 5">
            <a:extLst>
              <a:ext uri="{FF2B5EF4-FFF2-40B4-BE49-F238E27FC236}">
                <a16:creationId xmlns:a16="http://schemas.microsoft.com/office/drawing/2014/main" id="{18B74206-F737-459A-8D59-38AEA5909396}"/>
              </a:ext>
            </a:extLst>
          </p:cNvPr>
          <p:cNvSpPr>
            <a:spLocks noGrp="1"/>
          </p:cNvSpPr>
          <p:nvPr>
            <p:ph type="sldNum" sz="quarter" idx="4"/>
          </p:nvPr>
        </p:nvSpPr>
        <p:spPr>
          <a:xfrm>
            <a:off x="8915400" y="626491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DB65-48D9-4077-82D0-59C09678B829}" type="slidenum">
              <a:rPr lang="nl-BE" smtClean="0"/>
              <a:t>‹#›</a:t>
            </a:fld>
            <a:endParaRPr lang="nl-BE" dirty="0"/>
          </a:p>
        </p:txBody>
      </p:sp>
      <p:cxnSp>
        <p:nvCxnSpPr>
          <p:cNvPr id="12" name="Straight Connector 11">
            <a:extLst>
              <a:ext uri="{FF2B5EF4-FFF2-40B4-BE49-F238E27FC236}">
                <a16:creationId xmlns:a16="http://schemas.microsoft.com/office/drawing/2014/main" id="{E23ED4C6-286C-4B7D-931D-26516DED78C5}"/>
              </a:ext>
            </a:extLst>
          </p:cNvPr>
          <p:cNvCxnSpPr>
            <a:cxnSpLocks/>
          </p:cNvCxnSpPr>
          <p:nvPr userDrawn="1"/>
        </p:nvCxnSpPr>
        <p:spPr>
          <a:xfrm>
            <a:off x="692150" y="6088380"/>
            <a:ext cx="10980000" cy="0"/>
          </a:xfrm>
          <a:prstGeom prst="line">
            <a:avLst/>
          </a:prstGeom>
          <a:ln w="25400">
            <a:solidFill>
              <a:srgbClr val="57A34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AEF3F4-208B-48E7-B21A-48BC4994F930}"/>
              </a:ext>
            </a:extLst>
          </p:cNvPr>
          <p:cNvCxnSpPr>
            <a:cxnSpLocks/>
          </p:cNvCxnSpPr>
          <p:nvPr userDrawn="1"/>
        </p:nvCxnSpPr>
        <p:spPr>
          <a:xfrm>
            <a:off x="692150" y="1340821"/>
            <a:ext cx="10980000" cy="0"/>
          </a:xfrm>
          <a:prstGeom prst="line">
            <a:avLst/>
          </a:prstGeom>
          <a:ln w="25400">
            <a:solidFill>
              <a:srgbClr val="F289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240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hf hdr="0" ftr="0" dt="0"/>
  <p:txStyles>
    <p:titleStyle>
      <a:lvl1pPr algn="l" defTabSz="914400" rtl="0" eaLnBrk="1" latinLnBrk="0" hangingPunct="1">
        <a:lnSpc>
          <a:spcPct val="100000"/>
        </a:lnSpc>
        <a:spcBef>
          <a:spcPct val="0"/>
        </a:spcBef>
        <a:buNone/>
        <a:defRPr sz="3600" kern="1200">
          <a:solidFill>
            <a:srgbClr val="1C3E70"/>
          </a:solidFill>
          <a:latin typeface="Georgia" panose="02040502050405020303" pitchFamily="18"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lumMod val="50000"/>
              <a:lumOff val="50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files.ihe.net/ITI/sIP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tiff"/><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hyperlink" Target="https://profiles.ihe.net/ITI"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4.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0.emf"/><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profiles.ihe.net/ITI/sIPS" TargetMode="External"/><Relationship Id="rId2" Type="http://schemas.openxmlformats.org/officeDocument/2006/relationships/hyperlink" Target="mailto:JohnMoehrke@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hyperlink" Target="http://www.bbc.com/news/business-43583670" TargetMode="External"/><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international-patient-summary.net/" TargetMode="External"/><Relationship Id="rId4" Type="http://schemas.openxmlformats.org/officeDocument/2006/relationships/image" Target="../media/image13.png"/><Relationship Id="rId9" Type="http://schemas.openxmlformats.org/officeDocument/2006/relationships/image" Target="../media/image18.tiff"/></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bbc.com/news/business-43583670" TargetMode="External"/><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international-patient-summary.n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2" Type="http://schemas.openxmlformats.org/officeDocument/2006/relationships/notesSlide" Target="../notesSlides/notesSlide6.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2" Type="http://schemas.openxmlformats.org/officeDocument/2006/relationships/notesSlide" Target="../notesSlides/notesSlide7.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a:xfrm>
            <a:off x="584791" y="2130426"/>
            <a:ext cx="10972800" cy="1470025"/>
          </a:xfrm>
        </p:spPr>
        <p:txBody>
          <a:bodyPr>
            <a:normAutofit/>
          </a:bodyPr>
          <a:lstStyle/>
          <a:p>
            <a:r>
              <a:rPr lang="en-US" dirty="0">
                <a:solidFill>
                  <a:srgbClr val="000000"/>
                </a:solidFill>
                <a:latin typeface="Arial" charset="0"/>
                <a:cs typeface="Arial" charset="0"/>
              </a:rPr>
              <a:t>Sharing of IPS (sIPS)</a:t>
            </a:r>
            <a:br>
              <a:rPr lang="en-US" dirty="0">
                <a:solidFill>
                  <a:srgbClr val="000000"/>
                </a:solidFill>
                <a:latin typeface="Arial" charset="0"/>
                <a:cs typeface="Arial" charset="0"/>
              </a:rPr>
            </a:br>
            <a:r>
              <a:rPr lang="en-US" sz="2400" dirty="0">
                <a:solidFill>
                  <a:srgbClr val="000000"/>
                </a:solidFill>
                <a:latin typeface="Arial" charset="0"/>
                <a:cs typeface="Arial" charset="0"/>
                <a:hlinkClick r:id="rId3"/>
              </a:rPr>
              <a:t>https://profiles.ihe.net/ITI/sIPS</a:t>
            </a:r>
            <a:r>
              <a:rPr lang="en-US" sz="2400" dirty="0">
                <a:solidFill>
                  <a:srgbClr val="000000"/>
                </a:solidFill>
                <a:latin typeface="Arial" charset="0"/>
                <a:cs typeface="Arial" charset="0"/>
              </a:rPr>
              <a:t> </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fontScale="92500" lnSpcReduction="2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marL="0" marR="0" lvl="0" indent="0" algn="ctr" defTabSz="899320" rtl="0" eaLnBrk="1" fontAlgn="base" latinLnBrk="0" hangingPunct="1">
              <a:lnSpc>
                <a:spcPct val="100000"/>
              </a:lnSpc>
              <a:spcBef>
                <a:spcPct val="0"/>
              </a:spcBef>
              <a:spcAft>
                <a:spcPct val="0"/>
              </a:spcAft>
              <a:buClrTx/>
              <a:buSzTx/>
              <a:buFontTx/>
              <a:buNone/>
              <a:tabLst/>
              <a:defRPr/>
            </a:pPr>
            <a:br>
              <a:rPr kumimoji="0" lang="en-US" sz="4324" b="0" i="0" u="none" strike="noStrike" kern="1200" cap="none" spc="0" normalizeH="0" baseline="0" noProof="0" dirty="0">
                <a:ln>
                  <a:noFill/>
                </a:ln>
                <a:solidFill>
                  <a:srgbClr val="000000"/>
                </a:solidFill>
                <a:effectLst/>
                <a:uLnTx/>
                <a:uFillTx/>
                <a:latin typeface="Arial" charset="0"/>
                <a:ea typeface="+mn-ea"/>
                <a:cs typeface="Arial" charset="0"/>
              </a:rPr>
            </a:br>
            <a:br>
              <a:rPr kumimoji="0" lang="en-US" sz="3265" b="0" i="0" u="none" strike="noStrike" kern="1200" cap="none" spc="0" normalizeH="0" baseline="0" noProof="0" dirty="0">
                <a:ln>
                  <a:noFill/>
                </a:ln>
                <a:solidFill>
                  <a:srgbClr val="000000"/>
                </a:solidFill>
                <a:effectLst/>
                <a:uLnTx/>
                <a:uFillTx/>
                <a:latin typeface="Arial" charset="0"/>
                <a:ea typeface="+mn-ea"/>
                <a:cs typeface="Arial" charset="0"/>
              </a:rPr>
            </a:br>
            <a:endParaRPr kumimoji="0" lang="en-US" sz="3265" b="0" i="0" u="none" strike="noStrike" kern="1200" cap="none" spc="0" normalizeH="0" baseline="0" noProof="0" dirty="0">
              <a:ln>
                <a:noFill/>
              </a:ln>
              <a:solidFill>
                <a:srgbClr val="000000"/>
              </a:solidFill>
              <a:effectLst/>
              <a:uLnTx/>
              <a:uFillTx/>
              <a:latin typeface="Arial" charset="0"/>
              <a:ea typeface="+mn-ea"/>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007186" y="93068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6867" rtl="0" eaLnBrk="1" fontAlgn="base" latinLnBrk="0" hangingPunct="1">
                <a:lnSpc>
                  <a:spcPct val="100000"/>
                </a:lnSpc>
                <a:spcBef>
                  <a:spcPct val="0"/>
                </a:spcBef>
                <a:spcAft>
                  <a:spcPct val="0"/>
                </a:spcAft>
                <a:buClrTx/>
                <a:buSzTx/>
                <a:buFontTx/>
                <a:buNone/>
                <a:tabLst/>
                <a:defRPr/>
              </a:pPr>
              <a:endParaRPr kumimoji="0" lang="en-US" sz="1191" b="0" i="0" u="none" strike="noStrike" kern="1200" cap="none" spc="0" normalizeH="0" baseline="0" noProof="0" dirty="0">
                <a:ln>
                  <a:noFill/>
                </a:ln>
                <a:solidFill>
                  <a:srgbClr val="FFFFFF"/>
                </a:solidFill>
                <a:effectLst/>
                <a:uLnTx/>
                <a:uFillTx/>
                <a:latin typeface="Arial"/>
                <a:ea typeface="+mn-ea"/>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a:extLst>
              <a:ext uri="{FF2B5EF4-FFF2-40B4-BE49-F238E27FC236}">
                <a16:creationId xmlns:a16="http://schemas.microsoft.com/office/drawing/2014/main" id="{C97D375C-8E99-914E-9F49-53063C3F376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90152" y="284656"/>
            <a:ext cx="1562078" cy="1707189"/>
          </a:xfrm>
          <a:prstGeom prst="rect">
            <a:avLst/>
          </a:prstGeom>
        </p:spPr>
      </p:pic>
      <p:pic>
        <p:nvPicPr>
          <p:cNvPr id="1026" name="Picture 2" descr="logo fhir">
            <a:extLst>
              <a:ext uri="{FF2B5EF4-FFF2-40B4-BE49-F238E27FC236}">
                <a16:creationId xmlns:a16="http://schemas.microsoft.com/office/drawing/2014/main" id="{FD3957AF-3D14-50B5-C55D-D08DD8A36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843" y="929366"/>
            <a:ext cx="3777623" cy="90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040726-D4BC-E6ED-1045-705358D68918}"/>
              </a:ext>
            </a:extLst>
          </p:cNvPr>
          <p:cNvSpPr>
            <a:spLocks noGrp="1"/>
          </p:cNvSpPr>
          <p:nvPr>
            <p:ph type="title"/>
          </p:nvPr>
        </p:nvSpPr>
        <p:spPr/>
        <p:txBody>
          <a:bodyPr/>
          <a:lstStyle/>
          <a:p>
            <a:r>
              <a:rPr lang="en-US" dirty="0"/>
              <a:t>Push</a:t>
            </a:r>
          </a:p>
        </p:txBody>
      </p:sp>
      <p:sp>
        <p:nvSpPr>
          <p:cNvPr id="2" name="Slide Number Placeholder 1">
            <a:extLst>
              <a:ext uri="{FF2B5EF4-FFF2-40B4-BE49-F238E27FC236}">
                <a16:creationId xmlns:a16="http://schemas.microsoft.com/office/drawing/2014/main" id="{5B009F16-0BA0-A3DA-D969-12DE5AD43AA5}"/>
              </a:ext>
            </a:extLst>
          </p:cNvPr>
          <p:cNvSpPr>
            <a:spLocks noGrp="1"/>
          </p:cNvSpPr>
          <p:nvPr>
            <p:ph type="sldNum" sz="quarter" idx="12"/>
          </p:nvPr>
        </p:nvSpPr>
        <p:spPr/>
        <p:txBody>
          <a:bodyPr/>
          <a:lstStyle/>
          <a:p>
            <a:pPr>
              <a:defRPr/>
            </a:pPr>
            <a:fld id="{DC2A7E19-1FF1-4347-89A2-6943D6569BAF}" type="slidenum">
              <a:rPr lang="en-US" smtClean="0"/>
              <a:pPr>
                <a:defRPr/>
              </a:pPr>
              <a:t>10</a:t>
            </a:fld>
            <a:endParaRPr lang="en-US" dirty="0"/>
          </a:p>
        </p:txBody>
      </p:sp>
      <p:pic>
        <p:nvPicPr>
          <p:cNvPr id="4" name="Picture 2">
            <a:extLst>
              <a:ext uri="{FF2B5EF4-FFF2-40B4-BE49-F238E27FC236}">
                <a16:creationId xmlns:a16="http://schemas.microsoft.com/office/drawing/2014/main" id="{1A64F0B9-CD22-41D1-F44C-4B6D278D1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46" y="1257947"/>
            <a:ext cx="9160594" cy="515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0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p:txBody>
          <a:bodyPr>
            <a:normAutofit fontScale="77500" lnSpcReduction="2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Authenticatable</a:t>
            </a:r>
            <a:r>
              <a:rPr lang="en-US" dirty="0"/>
              <a:t> -- Potential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idx="4294967295"/>
          </p:nvPr>
        </p:nvSpPr>
        <p:spPr>
          <a:xfrm>
            <a:off x="0" y="258763"/>
            <a:ext cx="3316288" cy="4786312"/>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67100" y="119063"/>
            <a:ext cx="8724900" cy="6656387"/>
          </a:xfrm>
        </p:spPr>
      </p:pic>
    </p:spTree>
    <p:extLst>
      <p:ext uri="{BB962C8B-B14F-4D97-AF65-F5344CB8AC3E}">
        <p14:creationId xmlns:p14="http://schemas.microsoft.com/office/powerpoint/2010/main" val="133451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a:xfrm>
            <a:off x="609601" y="273050"/>
            <a:ext cx="5407490" cy="1162050"/>
          </a:xfrm>
        </p:spPr>
        <p:txBody>
          <a:bodyPr anchor="t">
            <a:normAutofit/>
          </a:bodyPr>
          <a:lstStyle/>
          <a:p>
            <a:r>
              <a:rPr lang="en-US" sz="2800" dirty="0"/>
              <a:t>Various Formats and Encodings</a:t>
            </a:r>
          </a:p>
        </p:txBody>
      </p:sp>
      <p:sp>
        <p:nvSpPr>
          <p:cNvPr id="16" name="Text Placeholder 15">
            <a:extLst>
              <a:ext uri="{FF2B5EF4-FFF2-40B4-BE49-F238E27FC236}">
                <a16:creationId xmlns:a16="http://schemas.microsoft.com/office/drawing/2014/main" id="{96C285B7-FE9F-621E-B84A-937886FF55B9}"/>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2000" dirty="0"/>
              <a:t>Content agnostic</a:t>
            </a:r>
          </a:p>
          <a:p>
            <a:pPr marL="285750" indent="-285750">
              <a:buFont typeface="Arial" panose="020B0604020202020204" pitchFamily="34" charset="0"/>
              <a:buChar char="•"/>
            </a:pPr>
            <a:r>
              <a:rPr lang="en-US" sz="2000" dirty="0"/>
              <a:t>Metadata enable discovery</a:t>
            </a:r>
          </a:p>
          <a:p>
            <a:pPr marL="285750" indent="-285750">
              <a:buFont typeface="Arial" panose="020B0604020202020204" pitchFamily="34" charset="0"/>
              <a:buChar char="•"/>
            </a:pPr>
            <a:r>
              <a:rPr lang="en-US" sz="2000" dirty="0"/>
              <a:t>CDA, C-CDA, C32, etc</a:t>
            </a:r>
          </a:p>
          <a:p>
            <a:pPr marL="285750" indent="-285750">
              <a:buFont typeface="Arial" panose="020B0604020202020204" pitchFamily="34" charset="0"/>
              <a:buChar char="•"/>
            </a:pPr>
            <a:r>
              <a:rPr lang="en-US" sz="2000" dirty="0"/>
              <a:t>FHIR Documents</a:t>
            </a:r>
          </a:p>
          <a:p>
            <a:pPr marL="285750" indent="-285750">
              <a:buFont typeface="Arial" panose="020B0604020202020204" pitchFamily="34" charset="0"/>
              <a:buChar char="•"/>
            </a:pPr>
            <a:r>
              <a:rPr lang="en-US" sz="2000" dirty="0"/>
              <a:t>DICOM Documents</a:t>
            </a:r>
          </a:p>
          <a:p>
            <a:pPr marL="285750" indent="-285750">
              <a:buFont typeface="Arial" panose="020B0604020202020204" pitchFamily="34" charset="0"/>
              <a:buChar char="•"/>
            </a:pPr>
            <a:r>
              <a:rPr lang="en-US" sz="2000" dirty="0"/>
              <a:t>PDF/Text</a:t>
            </a:r>
          </a:p>
          <a:p>
            <a:pPr marL="285750" indent="-285750">
              <a:buFont typeface="Arial" panose="020B0604020202020204" pitchFamily="34" charset="0"/>
              <a:buChar char="•"/>
            </a:pPr>
            <a:r>
              <a:rPr lang="en-US" sz="2000" dirty="0"/>
              <a:t>Graphics (JPEG, MPEG, TIFF…)</a:t>
            </a:r>
          </a:p>
          <a:p>
            <a:pPr marL="285750" indent="-285750">
              <a:buFont typeface="Arial" panose="020B0604020202020204" pitchFamily="34" charset="0"/>
              <a:buChar char="•"/>
            </a:pPr>
            <a:r>
              <a:rPr lang="en-US" sz="2000" dirty="0"/>
              <a:t>Document Relationships</a:t>
            </a:r>
          </a:p>
          <a:p>
            <a:pPr marL="742950" lvl="1" indent="-285750">
              <a:buFont typeface="Arial" panose="020B0604020202020204" pitchFamily="34" charset="0"/>
              <a:buChar char="•"/>
            </a:pPr>
            <a:r>
              <a:rPr lang="en-US" sz="1800" dirty="0"/>
              <a:t>Transforms</a:t>
            </a:r>
          </a:p>
          <a:p>
            <a:pPr marL="742950" lvl="1" indent="-285750">
              <a:buFont typeface="Arial" panose="020B0604020202020204" pitchFamily="34" charset="0"/>
              <a:buChar char="•"/>
            </a:pPr>
            <a:r>
              <a:rPr lang="en-US" sz="1800" dirty="0"/>
              <a:t>Signs</a:t>
            </a:r>
          </a:p>
          <a:p>
            <a:pPr marL="742950" lvl="1" indent="-285750">
              <a:buFont typeface="Arial" panose="020B0604020202020204" pitchFamily="34" charset="0"/>
              <a:buChar char="•"/>
            </a:pPr>
            <a:r>
              <a:rPr lang="en-US" sz="1800" dirty="0"/>
              <a:t>Replaces</a:t>
            </a:r>
          </a:p>
          <a:p>
            <a:pPr marL="285750" indent="-285750">
              <a:buFont typeface="Arial" panose="020B0604020202020204" pitchFamily="34" charset="0"/>
              <a:buChar char="•"/>
            </a:pPr>
            <a:r>
              <a:rPr lang="en-US" sz="2000" dirty="0"/>
              <a:t>Special </a:t>
            </a:r>
          </a:p>
          <a:p>
            <a:pPr marL="742950" lvl="1" indent="-285750">
              <a:buFont typeface="Arial" panose="020B0604020202020204" pitchFamily="34" charset="0"/>
              <a:buChar char="•"/>
            </a:pPr>
            <a:r>
              <a:rPr lang="en-US" sz="1800" dirty="0"/>
              <a:t>On-Demand Document</a:t>
            </a:r>
          </a:p>
          <a:p>
            <a:pPr marL="742950" lvl="1" indent="-285750">
              <a:buFont typeface="Arial" panose="020B0604020202020204" pitchFamily="34" charset="0"/>
              <a:buChar char="•"/>
            </a:pPr>
            <a:r>
              <a:rPr lang="en-US" sz="1800" dirty="0"/>
              <a:t>Delayed Document Assembly</a:t>
            </a:r>
          </a:p>
          <a:p>
            <a:pPr marL="285750" indent="-285750">
              <a:buFont typeface="Arial" panose="020B0604020202020204" pitchFamily="34" charset="0"/>
              <a:buChar char="•"/>
            </a:pPr>
            <a:endParaRPr lang="en-US" sz="2000" dirty="0"/>
          </a:p>
        </p:txBody>
      </p:sp>
      <p:sp>
        <p:nvSpPr>
          <p:cNvPr id="5" name="Cylinder 4">
            <a:extLst>
              <a:ext uri="{FF2B5EF4-FFF2-40B4-BE49-F238E27FC236}">
                <a16:creationId xmlns:a16="http://schemas.microsoft.com/office/drawing/2014/main" id="{5613FF2C-B867-49B5-B615-099FC902CF05}"/>
              </a:ext>
            </a:extLst>
          </p:cNvPr>
          <p:cNvSpPr/>
          <p:nvPr/>
        </p:nvSpPr>
        <p:spPr>
          <a:xfrm>
            <a:off x="6017091" y="1269254"/>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5668176" y="2929610"/>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a:p>
            <a:pPr algn="ctr"/>
            <a:r>
              <a:rPr lang="en-US" dirty="0"/>
              <a:t>FHIR IPS</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6822717" y="3659515"/>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7952232" y="364348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CDA-IPS</a:t>
            </a:r>
          </a:p>
        </p:txBody>
      </p:sp>
      <p:sp>
        <p:nvSpPr>
          <p:cNvPr id="9" name="Flowchart: Document 8">
            <a:extLst>
              <a:ext uri="{FF2B5EF4-FFF2-40B4-BE49-F238E27FC236}">
                <a16:creationId xmlns:a16="http://schemas.microsoft.com/office/drawing/2014/main" id="{CF16B176-BAA4-4363-81E1-345A2B0FBA28}"/>
              </a:ext>
            </a:extLst>
          </p:cNvPr>
          <p:cNvSpPr/>
          <p:nvPr/>
        </p:nvSpPr>
        <p:spPr>
          <a:xfrm>
            <a:off x="9101187" y="364348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6125376" y="2023233"/>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6660291" y="3122105"/>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6712979" y="3106070"/>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6582576" y="3106073"/>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10328530" y="364348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6582576" y="3090036"/>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9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01AC-45B3-4BD1-A49F-F7515CE8DAA1}"/>
              </a:ext>
            </a:extLst>
          </p:cNvPr>
          <p:cNvSpPr>
            <a:spLocks noGrp="1"/>
          </p:cNvSpPr>
          <p:nvPr>
            <p:ph type="title"/>
          </p:nvPr>
        </p:nvSpPr>
        <p:spPr/>
        <p:txBody>
          <a:bodyPr/>
          <a:lstStyle/>
          <a:p>
            <a:r>
              <a:rPr lang="en-US" dirty="0"/>
              <a:t>Supporting Infrastructure Profiles</a:t>
            </a:r>
          </a:p>
        </p:txBody>
      </p:sp>
      <p:sp>
        <p:nvSpPr>
          <p:cNvPr id="3" name="Content Placeholder 2">
            <a:extLst>
              <a:ext uri="{FF2B5EF4-FFF2-40B4-BE49-F238E27FC236}">
                <a16:creationId xmlns:a16="http://schemas.microsoft.com/office/drawing/2014/main" id="{3E7F296E-AC5C-4058-9836-0F4ECABABA6B}"/>
              </a:ext>
            </a:extLst>
          </p:cNvPr>
          <p:cNvSpPr>
            <a:spLocks noGrp="1"/>
          </p:cNvSpPr>
          <p:nvPr>
            <p:ph sz="half" idx="1"/>
          </p:nvPr>
        </p:nvSpPr>
        <p:spPr/>
        <p:txBody>
          <a:bodyPr>
            <a:normAutofit fontScale="85000" lnSpcReduction="20000"/>
          </a:bodyPr>
          <a:lstStyle/>
          <a:p>
            <a:r>
              <a:rPr lang="en-US" dirty="0"/>
              <a:t>Security &amp; Privacy </a:t>
            </a:r>
          </a:p>
          <a:p>
            <a:pPr lvl="1"/>
            <a:r>
              <a:rPr lang="en-US" dirty="0"/>
              <a:t>ATNA, XUA, CT, SeR, </a:t>
            </a:r>
          </a:p>
          <a:p>
            <a:pPr lvl="1"/>
            <a:r>
              <a:rPr lang="en-US" dirty="0"/>
              <a:t>DSG, DEN</a:t>
            </a:r>
          </a:p>
          <a:p>
            <a:pPr lvl="1"/>
            <a:r>
              <a:rPr lang="en-US" dirty="0"/>
              <a:t>BPPC, APPC, PCF</a:t>
            </a:r>
          </a:p>
          <a:p>
            <a:pPr lvl="1"/>
            <a:r>
              <a:rPr lang="en-US" dirty="0"/>
              <a:t>IUA, BALP</a:t>
            </a:r>
          </a:p>
          <a:p>
            <a:r>
              <a:rPr lang="en-US" dirty="0"/>
              <a:t>Patient Identity</a:t>
            </a:r>
          </a:p>
          <a:p>
            <a:pPr lvl="1"/>
            <a:r>
              <a:rPr lang="en-US" dirty="0"/>
              <a:t>PDQ, PIX, PAM</a:t>
            </a:r>
          </a:p>
          <a:p>
            <a:pPr lvl="1"/>
            <a:r>
              <a:rPr lang="en-US" dirty="0"/>
              <a:t>XCPD</a:t>
            </a:r>
          </a:p>
          <a:p>
            <a:pPr lvl="1"/>
            <a:r>
              <a:rPr lang="en-US" dirty="0"/>
              <a:t>PMIR, PDQm, PIXm</a:t>
            </a:r>
          </a:p>
          <a:p>
            <a:r>
              <a:rPr lang="en-US" dirty="0"/>
              <a:t>Provider Identity, Services Discovery</a:t>
            </a:r>
          </a:p>
          <a:p>
            <a:pPr lvl="1"/>
            <a:r>
              <a:rPr lang="en-US" dirty="0"/>
              <a:t>HPD, CSD, PWP, mCSD</a:t>
            </a:r>
          </a:p>
          <a:p>
            <a:r>
              <a:rPr lang="en-US" dirty="0"/>
              <a:t>Workflow</a:t>
            </a:r>
          </a:p>
          <a:p>
            <a:pPr lvl="1"/>
            <a:r>
              <a:rPr lang="en-US" dirty="0"/>
              <a:t>XDW</a:t>
            </a:r>
          </a:p>
        </p:txBody>
      </p:sp>
      <p:sp>
        <p:nvSpPr>
          <p:cNvPr id="4" name="Footer Placeholder 3">
            <a:extLst>
              <a:ext uri="{FF2B5EF4-FFF2-40B4-BE49-F238E27FC236}">
                <a16:creationId xmlns:a16="http://schemas.microsoft.com/office/drawing/2014/main" id="{4B0DF151-DF49-49CA-9804-E57DDF976B9C}"/>
              </a:ext>
            </a:extLst>
          </p:cNvPr>
          <p:cNvSpPr>
            <a:spLocks noGrp="1"/>
          </p:cNvSpPr>
          <p:nvPr>
            <p:ph type="ftr" sz="quarter" idx="11"/>
          </p:nvPr>
        </p:nvSpPr>
        <p:spPr/>
        <p:txBody>
          <a:bodyPr/>
          <a:lstStyle/>
          <a:p>
            <a:r>
              <a:rPr lang="en-US" dirty="0"/>
              <a:t>#InsideIHE</a:t>
            </a:r>
          </a:p>
        </p:txBody>
      </p:sp>
      <p:sp>
        <p:nvSpPr>
          <p:cNvPr id="17" name="TextBox 16">
            <a:extLst>
              <a:ext uri="{FF2B5EF4-FFF2-40B4-BE49-F238E27FC236}">
                <a16:creationId xmlns:a16="http://schemas.microsoft.com/office/drawing/2014/main" id="{9E162DEF-8EC6-3EFC-631B-66658F211954}"/>
              </a:ext>
            </a:extLst>
          </p:cNvPr>
          <p:cNvSpPr txBox="1"/>
          <p:nvPr/>
        </p:nvSpPr>
        <p:spPr>
          <a:xfrm>
            <a:off x="4059382" y="5721927"/>
            <a:ext cx="4090992" cy="523220"/>
          </a:xfrm>
          <a:prstGeom prst="rect">
            <a:avLst/>
          </a:prstGeom>
          <a:noFill/>
        </p:spPr>
        <p:txBody>
          <a:bodyPr wrap="none" rtlCol="0">
            <a:spAutoFit/>
          </a:bodyPr>
          <a:lstStyle/>
          <a:p>
            <a:r>
              <a:rPr lang="en-US" sz="2800" dirty="0">
                <a:hlinkClick r:id="rId2"/>
              </a:rPr>
              <a:t>https://profiles.ihe.net/ITI</a:t>
            </a:r>
            <a:r>
              <a:rPr lang="en-US" sz="2800" dirty="0"/>
              <a:t> </a:t>
            </a:r>
          </a:p>
        </p:txBody>
      </p:sp>
    </p:spTree>
    <p:extLst>
      <p:ext uri="{BB962C8B-B14F-4D97-AF65-F5344CB8AC3E}">
        <p14:creationId xmlns:p14="http://schemas.microsoft.com/office/powerpoint/2010/main" val="40910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D0664F-9EA5-D3D9-E822-7361775A5814}"/>
              </a:ext>
            </a:extLst>
          </p:cNvPr>
          <p:cNvGrpSpPr/>
          <p:nvPr/>
        </p:nvGrpSpPr>
        <p:grpSpPr>
          <a:xfrm>
            <a:off x="1125415" y="1245996"/>
            <a:ext cx="9797143" cy="5475863"/>
            <a:chOff x="366956" y="-8528"/>
            <a:chExt cx="11269051" cy="6730387"/>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 Summary</a:t>
              </a:r>
            </a:p>
            <a:p>
              <a:pPr algn="ctr"/>
              <a:endParaRPr lang="en-US" sz="1400"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Episode</a:t>
              </a:r>
            </a:p>
            <a:p>
              <a:pPr algn="ctr"/>
              <a:r>
                <a:rPr lang="en-US" sz="1400"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Discharge</a:t>
              </a:r>
            </a:p>
            <a:p>
              <a:pPr algn="ctr"/>
              <a:r>
                <a:rPr lang="en-US" sz="1400" dirty="0"/>
                <a:t>Summary</a:t>
              </a:r>
            </a:p>
            <a:p>
              <a:pPr algn="ctr"/>
              <a:r>
                <a:rPr lang="en-US" sz="1400"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Etc…</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Observation</a:t>
                </a:r>
              </a:p>
              <a:p>
                <a:pPr marL="285750" indent="-285750">
                  <a:buFont typeface="Arial" panose="020B0604020202020204" pitchFamily="34" charset="0"/>
                  <a:buChar char="•"/>
                </a:pPr>
                <a:r>
                  <a:rPr lang="en-US" sz="1400" dirty="0" err="1"/>
                  <a:t>Obs</a:t>
                </a:r>
                <a:r>
                  <a:rPr lang="en-US" sz="1400" dirty="0"/>
                  <a:t> 1</a:t>
                </a:r>
              </a:p>
              <a:p>
                <a:pPr marL="285750" indent="-285750">
                  <a:buFont typeface="Arial" panose="020B0604020202020204" pitchFamily="34" charset="0"/>
                  <a:buChar char="•"/>
                </a:pPr>
                <a:r>
                  <a:rPr lang="en-US" sz="1400" dirty="0" err="1"/>
                  <a:t>Obs</a:t>
                </a:r>
                <a:r>
                  <a:rPr lang="en-US" sz="1400" dirty="0"/>
                  <a:t> 2</a:t>
                </a:r>
              </a:p>
              <a:p>
                <a:pPr marL="285750" indent="-285750">
                  <a:buFont typeface="Arial" panose="020B0604020202020204" pitchFamily="34" charset="0"/>
                  <a:buChar char="•"/>
                </a:pPr>
                <a:r>
                  <a:rPr lang="en-US" sz="1400" dirty="0" err="1"/>
                  <a:t>Obs</a:t>
                </a:r>
                <a:r>
                  <a:rPr lang="en-US" sz="1400"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Allergy</a:t>
                </a:r>
              </a:p>
              <a:p>
                <a:pPr marL="285750" indent="-285750">
                  <a:buFont typeface="Arial" panose="020B0604020202020204" pitchFamily="34" charset="0"/>
                  <a:buChar char="•"/>
                </a:pPr>
                <a:r>
                  <a:rPr lang="en-US" sz="1400" dirty="0"/>
                  <a:t>Al 1</a:t>
                </a:r>
              </a:p>
              <a:p>
                <a:pPr marL="285750" indent="-285750">
                  <a:buFont typeface="Arial" panose="020B0604020202020204" pitchFamily="34" charset="0"/>
                  <a:buChar char="•"/>
                </a:pPr>
                <a:r>
                  <a:rPr lang="en-US" sz="1400" dirty="0"/>
                  <a:t>Al 2</a:t>
                </a:r>
              </a:p>
              <a:p>
                <a:pPr marL="285750" indent="-285750">
                  <a:buFont typeface="Arial" panose="020B0604020202020204" pitchFamily="34" charset="0"/>
                  <a:buChar char="•"/>
                </a:pPr>
                <a:r>
                  <a:rPr lang="en-US" sz="1400"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Medication</a:t>
                </a:r>
              </a:p>
              <a:p>
                <a:pPr marL="285750" indent="-285750">
                  <a:buFont typeface="Arial" panose="020B0604020202020204" pitchFamily="34" charset="0"/>
                  <a:buChar char="•"/>
                </a:pPr>
                <a:r>
                  <a:rPr lang="en-US" sz="1400" dirty="0"/>
                  <a:t>Med 1</a:t>
                </a:r>
              </a:p>
              <a:p>
                <a:pPr marL="285750" indent="-285750">
                  <a:buFont typeface="Arial" panose="020B0604020202020204" pitchFamily="34" charset="0"/>
                  <a:buChar char="•"/>
                </a:pPr>
                <a:r>
                  <a:rPr lang="en-US" sz="1400" dirty="0"/>
                  <a:t>Med 2</a:t>
                </a:r>
              </a:p>
              <a:p>
                <a:pPr marL="285750" indent="-285750">
                  <a:buFont typeface="Arial" panose="020B0604020202020204" pitchFamily="34" charset="0"/>
                  <a:buChar char="•"/>
                </a:pPr>
                <a:r>
                  <a:rPr lang="en-US" sz="1400"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Immunization</a:t>
                </a:r>
              </a:p>
              <a:p>
                <a:pPr marL="285750" indent="-285750">
                  <a:buFont typeface="Arial" panose="020B0604020202020204" pitchFamily="34" charset="0"/>
                  <a:buChar char="•"/>
                </a:pPr>
                <a:r>
                  <a:rPr lang="en-US" sz="1400" dirty="0" err="1"/>
                  <a:t>Imm</a:t>
                </a:r>
                <a:r>
                  <a:rPr lang="en-US" sz="1400" dirty="0"/>
                  <a:t> 1</a:t>
                </a:r>
              </a:p>
              <a:p>
                <a:pPr marL="285750" indent="-285750">
                  <a:buFont typeface="Arial" panose="020B0604020202020204" pitchFamily="34" charset="0"/>
                  <a:buChar char="•"/>
                </a:pPr>
                <a:r>
                  <a:rPr lang="en-US" sz="1400" dirty="0" err="1"/>
                  <a:t>Imm</a:t>
                </a:r>
                <a:r>
                  <a:rPr lang="en-US" sz="1400" dirty="0"/>
                  <a:t> 2</a:t>
                </a:r>
              </a:p>
              <a:p>
                <a:pPr marL="285750" indent="-285750">
                  <a:buFont typeface="Arial" panose="020B0604020202020204" pitchFamily="34" charset="0"/>
                  <a:buChar char="•"/>
                </a:pPr>
                <a:r>
                  <a:rPr lang="en-US" sz="1400" dirty="0" err="1"/>
                  <a:t>Imm</a:t>
                </a:r>
                <a:r>
                  <a:rPr lang="en-US" sz="1400"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Provenance</a:t>
                </a:r>
              </a:p>
              <a:p>
                <a:pPr marL="285750" indent="-285750">
                  <a:buFont typeface="Arial" panose="020B0604020202020204" pitchFamily="34" charset="0"/>
                  <a:buChar char="•"/>
                </a:pPr>
                <a:r>
                  <a:rPr lang="en-US" sz="1400" dirty="0">
                    <a:solidFill>
                      <a:schemeClr val="tx1"/>
                    </a:solidFill>
                  </a:rPr>
                  <a:t>Prov 1</a:t>
                </a:r>
              </a:p>
              <a:p>
                <a:pPr marL="285750" indent="-285750">
                  <a:buFont typeface="Arial" panose="020B0604020202020204" pitchFamily="34" charset="0"/>
                  <a:buChar char="•"/>
                </a:pPr>
                <a:r>
                  <a:rPr lang="en-US" sz="1400" dirty="0">
                    <a:solidFill>
                      <a:schemeClr val="tx1"/>
                    </a:solidFill>
                  </a:rPr>
                  <a:t>Prov 2</a:t>
                </a:r>
              </a:p>
              <a:p>
                <a:pPr marL="285750" indent="-285750">
                  <a:buFont typeface="Arial" panose="020B0604020202020204" pitchFamily="34" charset="0"/>
                  <a:buChar char="•"/>
                </a:pPr>
                <a:r>
                  <a:rPr lang="en-US" sz="1400"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C82B20-3255-49A0-8FE2-857EC909BBD8}"/>
                </a:ext>
              </a:extLst>
            </p:cNvPr>
            <p:cNvSpPr/>
            <p:nvPr/>
          </p:nvSpPr>
          <p:spPr>
            <a:xfrm>
              <a:off x="1757791" y="1252855"/>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sp>
          <p:nvSpPr>
            <p:cNvPr id="59" name="Oval 58">
              <a:extLst>
                <a:ext uri="{FF2B5EF4-FFF2-40B4-BE49-F238E27FC236}">
                  <a16:creationId xmlns:a16="http://schemas.microsoft.com/office/drawing/2014/main" id="{DDF9F025-C44A-476D-879A-0092C64A0653}"/>
                </a:ext>
              </a:extLst>
            </p:cNvPr>
            <p:cNvSpPr/>
            <p:nvPr/>
          </p:nvSpPr>
          <p:spPr>
            <a:xfrm>
              <a:off x="5366735" y="1283793"/>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sp>
          <p:nvSpPr>
            <p:cNvPr id="60" name="Oval 59">
              <a:extLst>
                <a:ext uri="{FF2B5EF4-FFF2-40B4-BE49-F238E27FC236}">
                  <a16:creationId xmlns:a16="http://schemas.microsoft.com/office/drawing/2014/main" id="{956C33E4-41E8-480A-8EAE-3143C177F953}"/>
                </a:ext>
              </a:extLst>
            </p:cNvPr>
            <p:cNvSpPr/>
            <p:nvPr/>
          </p:nvSpPr>
          <p:spPr>
            <a:xfrm>
              <a:off x="7668768" y="6076088"/>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p>
          </p:txBody>
        </p:sp>
        <p:sp>
          <p:nvSpPr>
            <p:cNvPr id="61" name="Oval 60">
              <a:extLst>
                <a:ext uri="{FF2B5EF4-FFF2-40B4-BE49-F238E27FC236}">
                  <a16:creationId xmlns:a16="http://schemas.microsoft.com/office/drawing/2014/main" id="{31609A51-451C-4CA2-B453-ABFFEFEDFED3}"/>
                </a:ext>
              </a:extLst>
            </p:cNvPr>
            <p:cNvSpPr/>
            <p:nvPr/>
          </p:nvSpPr>
          <p:spPr>
            <a:xfrm>
              <a:off x="9416423" y="2491206"/>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grpSp>
      <p:sp>
        <p:nvSpPr>
          <p:cNvPr id="11" name="Title 10">
            <a:extLst>
              <a:ext uri="{FF2B5EF4-FFF2-40B4-BE49-F238E27FC236}">
                <a16:creationId xmlns:a16="http://schemas.microsoft.com/office/drawing/2014/main" id="{FFB3086A-D42D-124E-F7A4-A8D2E8F88C34}"/>
              </a:ext>
            </a:extLst>
          </p:cNvPr>
          <p:cNvSpPr>
            <a:spLocks noGrp="1"/>
          </p:cNvSpPr>
          <p:nvPr>
            <p:ph type="title" idx="4294967295"/>
          </p:nvPr>
        </p:nvSpPr>
        <p:spPr>
          <a:xfrm>
            <a:off x="0" y="365125"/>
            <a:ext cx="10515600" cy="974725"/>
          </a:xfrm>
        </p:spPr>
        <p:txBody>
          <a:bodyPr/>
          <a:lstStyle/>
          <a:p>
            <a:r>
              <a:rPr lang="en-US" dirty="0"/>
              <a:t>mXDE – Consuming Documents as Resources</a:t>
            </a:r>
          </a:p>
        </p:txBody>
      </p:sp>
    </p:spTree>
    <p:extLst>
      <p:ext uri="{BB962C8B-B14F-4D97-AF65-F5344CB8AC3E}">
        <p14:creationId xmlns:p14="http://schemas.microsoft.com/office/powerpoint/2010/main" val="30322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115EAE1-DA15-4087-0FFB-754DB4AA3777}"/>
              </a:ext>
            </a:extLst>
          </p:cNvPr>
          <p:cNvSpPr>
            <a:spLocks noGrp="1"/>
          </p:cNvSpPr>
          <p:nvPr>
            <p:ph type="body" idx="1"/>
          </p:nvPr>
        </p:nvSpPr>
        <p:spPr/>
        <p:txBody>
          <a:bodyPr>
            <a:normAutofit/>
          </a:bodyPr>
          <a:lstStyle/>
          <a:p>
            <a:r>
              <a:rPr lang="en-US" sz="4800" dirty="0"/>
              <a:t>Sharing of IPS (sIPS)</a:t>
            </a:r>
          </a:p>
        </p:txBody>
      </p:sp>
    </p:spTree>
    <p:extLst>
      <p:ext uri="{BB962C8B-B14F-4D97-AF65-F5344CB8AC3E}">
        <p14:creationId xmlns:p14="http://schemas.microsoft.com/office/powerpoint/2010/main" val="238670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1D7-5A47-2572-7EFF-31C6CC2C52C3}"/>
              </a:ext>
            </a:extLst>
          </p:cNvPr>
          <p:cNvSpPr>
            <a:spLocks noGrp="1"/>
          </p:cNvSpPr>
          <p:nvPr>
            <p:ph type="title"/>
          </p:nvPr>
        </p:nvSpPr>
        <p:spPr>
          <a:xfrm>
            <a:off x="1746738" y="38982"/>
            <a:ext cx="9607062" cy="1146907"/>
          </a:xfrm>
        </p:spPr>
        <p:txBody>
          <a:bodyPr/>
          <a:lstStyle/>
          <a:p>
            <a:pPr algn="ctr"/>
            <a:r>
              <a:rPr lang="en-US" dirty="0"/>
              <a:t>IHE Sharing of IPS (sIPS)</a:t>
            </a:r>
          </a:p>
        </p:txBody>
      </p:sp>
      <p:sp>
        <p:nvSpPr>
          <p:cNvPr id="9" name="Arrow: Right 8">
            <a:extLst>
              <a:ext uri="{FF2B5EF4-FFF2-40B4-BE49-F238E27FC236}">
                <a16:creationId xmlns:a16="http://schemas.microsoft.com/office/drawing/2014/main" id="{F57CDA27-AED5-129B-F6C4-C146D28AF725}"/>
              </a:ext>
            </a:extLst>
          </p:cNvPr>
          <p:cNvSpPr/>
          <p:nvPr/>
        </p:nvSpPr>
        <p:spPr>
          <a:xfrm>
            <a:off x="1406284" y="2332047"/>
            <a:ext cx="47133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10" name="TextBox 9">
            <a:extLst>
              <a:ext uri="{FF2B5EF4-FFF2-40B4-BE49-F238E27FC236}">
                <a16:creationId xmlns:a16="http://schemas.microsoft.com/office/drawing/2014/main" id="{20D63258-9770-4EF9-215D-898A7BD34323}"/>
              </a:ext>
            </a:extLst>
          </p:cNvPr>
          <p:cNvSpPr txBox="1"/>
          <p:nvPr/>
        </p:nvSpPr>
        <p:spPr>
          <a:xfrm>
            <a:off x="2265514" y="1077917"/>
            <a:ext cx="1178015" cy="646331"/>
          </a:xfrm>
          <a:prstGeom prst="rect">
            <a:avLst/>
          </a:prstGeom>
          <a:noFill/>
        </p:spPr>
        <p:txBody>
          <a:bodyPr wrap="none" rtlCol="0">
            <a:spAutoFit/>
          </a:bodyPr>
          <a:lstStyle/>
          <a:p>
            <a:pPr algn="ctr"/>
            <a:r>
              <a:rPr lang="en-US" b="1" dirty="0"/>
              <a:t>Document</a:t>
            </a:r>
            <a:br>
              <a:rPr lang="en-US" b="1" dirty="0"/>
            </a:br>
            <a:r>
              <a:rPr lang="en-US" b="1" dirty="0"/>
              <a:t>(IPS) </a:t>
            </a:r>
          </a:p>
        </p:txBody>
      </p:sp>
      <p:sp>
        <p:nvSpPr>
          <p:cNvPr id="11" name="TextBox 10">
            <a:extLst>
              <a:ext uri="{FF2B5EF4-FFF2-40B4-BE49-F238E27FC236}">
                <a16:creationId xmlns:a16="http://schemas.microsoft.com/office/drawing/2014/main" id="{543DD345-A057-6C2B-B1C4-C7A8F75B2CEF}"/>
              </a:ext>
            </a:extLst>
          </p:cNvPr>
          <p:cNvSpPr txBox="1"/>
          <p:nvPr/>
        </p:nvSpPr>
        <p:spPr>
          <a:xfrm>
            <a:off x="10660488" y="1083208"/>
            <a:ext cx="1241430" cy="646331"/>
          </a:xfrm>
          <a:prstGeom prst="rect">
            <a:avLst/>
          </a:prstGeom>
          <a:noFill/>
        </p:spPr>
        <p:txBody>
          <a:bodyPr wrap="none" rtlCol="0">
            <a:spAutoFit/>
          </a:bodyPr>
          <a:lstStyle/>
          <a:p>
            <a:r>
              <a:rPr lang="en-US" b="1" dirty="0"/>
              <a:t>Content</a:t>
            </a:r>
          </a:p>
          <a:p>
            <a:r>
              <a:rPr lang="en-US" b="1" dirty="0"/>
              <a:t>Consumers</a:t>
            </a:r>
          </a:p>
        </p:txBody>
      </p:sp>
      <p:sp>
        <p:nvSpPr>
          <p:cNvPr id="18" name="Rectangle: Rounded Corners 17">
            <a:extLst>
              <a:ext uri="{FF2B5EF4-FFF2-40B4-BE49-F238E27FC236}">
                <a16:creationId xmlns:a16="http://schemas.microsoft.com/office/drawing/2014/main" id="{C41355E8-5AE3-1C00-411C-5463696DA9AB}"/>
              </a:ext>
            </a:extLst>
          </p:cNvPr>
          <p:cNvSpPr/>
          <p:nvPr/>
        </p:nvSpPr>
        <p:spPr>
          <a:xfrm>
            <a:off x="1868067" y="2222246"/>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grpSp>
        <p:nvGrpSpPr>
          <p:cNvPr id="5" name="Group 4">
            <a:extLst>
              <a:ext uri="{FF2B5EF4-FFF2-40B4-BE49-F238E27FC236}">
                <a16:creationId xmlns:a16="http://schemas.microsoft.com/office/drawing/2014/main" id="{40975C63-427B-CC12-1B4E-46BC11E770E3}"/>
              </a:ext>
            </a:extLst>
          </p:cNvPr>
          <p:cNvGrpSpPr/>
          <p:nvPr/>
        </p:nvGrpSpPr>
        <p:grpSpPr>
          <a:xfrm>
            <a:off x="10819850" y="2580179"/>
            <a:ext cx="1003828" cy="1306364"/>
            <a:chOff x="9996919" y="2057666"/>
            <a:chExt cx="1003828" cy="1306364"/>
          </a:xfrm>
        </p:grpSpPr>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2"/>
            <a:srcRect l="25076" t="24004" r="28446" b="30448"/>
            <a:stretch/>
          </p:blipFill>
          <p:spPr>
            <a:xfrm>
              <a:off x="9996919" y="2057666"/>
              <a:ext cx="1003828" cy="1039280"/>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149054" y="3056253"/>
              <a:ext cx="814647" cy="307777"/>
            </a:xfrm>
            <a:prstGeom prst="rect">
              <a:avLst/>
            </a:prstGeom>
            <a:noFill/>
          </p:spPr>
          <p:txBody>
            <a:bodyPr wrap="none" rtlCol="0">
              <a:spAutoFit/>
            </a:bodyPr>
            <a:lstStyle/>
            <a:p>
              <a:r>
                <a:rPr lang="en-US" sz="1400" b="1" dirty="0">
                  <a:solidFill>
                    <a:schemeClr val="tx1">
                      <a:lumMod val="65000"/>
                      <a:lumOff val="35000"/>
                    </a:schemeClr>
                  </a:solidFill>
                </a:rPr>
                <a:t>Clinician</a:t>
              </a:r>
            </a:p>
          </p:txBody>
        </p:sp>
      </p:grpSp>
      <p:grpSp>
        <p:nvGrpSpPr>
          <p:cNvPr id="6" name="Group 5">
            <a:extLst>
              <a:ext uri="{FF2B5EF4-FFF2-40B4-BE49-F238E27FC236}">
                <a16:creationId xmlns:a16="http://schemas.microsoft.com/office/drawing/2014/main" id="{7EA9D9CD-0076-9085-968A-EADB41BA58E8}"/>
              </a:ext>
            </a:extLst>
          </p:cNvPr>
          <p:cNvGrpSpPr/>
          <p:nvPr/>
        </p:nvGrpSpPr>
        <p:grpSpPr>
          <a:xfrm>
            <a:off x="10869933" y="4104169"/>
            <a:ext cx="1025955" cy="1352556"/>
            <a:chOff x="10558436" y="3581656"/>
            <a:chExt cx="1025955" cy="1352556"/>
          </a:xfrm>
        </p:grpSpPr>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3"/>
            <a:srcRect l="23995" t="24004" r="27603" b="29156"/>
            <a:stretch/>
          </p:blipFill>
          <p:spPr>
            <a:xfrm>
              <a:off x="10558436" y="3581656"/>
              <a:ext cx="1025955" cy="1089955"/>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781012" y="4626435"/>
              <a:ext cx="718017" cy="307777"/>
            </a:xfrm>
            <a:prstGeom prst="rect">
              <a:avLst/>
            </a:prstGeom>
            <a:noFill/>
          </p:spPr>
          <p:txBody>
            <a:bodyPr wrap="none" rtlCol="0">
              <a:spAutoFit/>
            </a:bodyPr>
            <a:lstStyle/>
            <a:p>
              <a:r>
                <a:rPr lang="en-US" sz="1400" b="1" dirty="0">
                  <a:solidFill>
                    <a:schemeClr val="tx1">
                      <a:lumMod val="65000"/>
                      <a:lumOff val="35000"/>
                    </a:schemeClr>
                  </a:solidFill>
                </a:rPr>
                <a:t>Patient</a:t>
              </a:r>
            </a:p>
          </p:txBody>
        </p:sp>
      </p:grpSp>
      <p:grpSp>
        <p:nvGrpSpPr>
          <p:cNvPr id="4" name="Group 3">
            <a:extLst>
              <a:ext uri="{FF2B5EF4-FFF2-40B4-BE49-F238E27FC236}">
                <a16:creationId xmlns:a16="http://schemas.microsoft.com/office/drawing/2014/main" id="{DF3766E1-11BD-A973-253F-07ED56189147}"/>
              </a:ext>
            </a:extLst>
          </p:cNvPr>
          <p:cNvGrpSpPr/>
          <p:nvPr/>
        </p:nvGrpSpPr>
        <p:grpSpPr>
          <a:xfrm>
            <a:off x="146305" y="2021082"/>
            <a:ext cx="1283942" cy="3806281"/>
            <a:chOff x="128945" y="2021082"/>
            <a:chExt cx="2214144" cy="4211105"/>
          </a:xfrm>
        </p:grpSpPr>
        <p:sp>
          <p:nvSpPr>
            <p:cNvPr id="13" name="Rectangle: Rounded Corners 12">
              <a:extLst>
                <a:ext uri="{FF2B5EF4-FFF2-40B4-BE49-F238E27FC236}">
                  <a16:creationId xmlns:a16="http://schemas.microsoft.com/office/drawing/2014/main" id="{BD562D7A-559D-2AF0-B0CF-CBFF0957F987}"/>
                </a:ext>
              </a:extLst>
            </p:cNvPr>
            <p:cNvSpPr/>
            <p:nvPr/>
          </p:nvSpPr>
          <p:spPr>
            <a:xfrm>
              <a:off x="170267" y="2021082"/>
              <a:ext cx="2131498" cy="4211105"/>
            </a:xfrm>
            <a:prstGeom prst="roundRect">
              <a:avLst/>
            </a:prstGeom>
            <a:solidFill>
              <a:schemeClr val="bg1">
                <a:lumMod val="85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9F2D174-680E-0EB5-F910-A0F01841AA36}"/>
                </a:ext>
              </a:extLst>
            </p:cNvPr>
            <p:cNvSpPr txBox="1"/>
            <p:nvPr/>
          </p:nvSpPr>
          <p:spPr>
            <a:xfrm>
              <a:off x="128945" y="2058976"/>
              <a:ext cx="2214144" cy="306460"/>
            </a:xfrm>
            <a:prstGeom prst="rect">
              <a:avLst/>
            </a:prstGeom>
            <a:noFill/>
          </p:spPr>
          <p:txBody>
            <a:bodyPr wrap="none" rtlCol="0">
              <a:spAutoFit/>
            </a:bodyPr>
            <a:lstStyle/>
            <a:p>
              <a:pPr algn="ctr"/>
              <a:r>
                <a:rPr lang="en-US" sz="1200" b="1" dirty="0">
                  <a:solidFill>
                    <a:schemeClr val="tx1">
                      <a:lumMod val="50000"/>
                      <a:lumOff val="50000"/>
                    </a:schemeClr>
                  </a:solidFill>
                </a:rPr>
                <a:t>System of Record</a:t>
              </a:r>
            </a:p>
          </p:txBody>
        </p:sp>
        <p:pic>
          <p:nvPicPr>
            <p:cNvPr id="45" name="Picture 44" descr="Icon&#10;&#10;Description automatically generated">
              <a:extLst>
                <a:ext uri="{FF2B5EF4-FFF2-40B4-BE49-F238E27FC236}">
                  <a16:creationId xmlns:a16="http://schemas.microsoft.com/office/drawing/2014/main" id="{0F7C2849-FD68-A025-3CB3-478B8B60C32B}"/>
                </a:ext>
              </a:extLst>
            </p:cNvPr>
            <p:cNvPicPr>
              <a:picLocks noChangeAspect="1"/>
            </p:cNvPicPr>
            <p:nvPr/>
          </p:nvPicPr>
          <p:blipFill>
            <a:blip r:embed="rId4"/>
            <a:stretch>
              <a:fillRect/>
            </a:stretch>
          </p:blipFill>
          <p:spPr>
            <a:xfrm>
              <a:off x="599829" y="2521202"/>
              <a:ext cx="609631" cy="609631"/>
            </a:xfrm>
            <a:prstGeom prst="rect">
              <a:avLst/>
            </a:prstGeom>
          </p:spPr>
        </p:pic>
        <p:pic>
          <p:nvPicPr>
            <p:cNvPr id="46" name="Picture 45" descr="Icon&#10;&#10;Description automatically generated">
              <a:extLst>
                <a:ext uri="{FF2B5EF4-FFF2-40B4-BE49-F238E27FC236}">
                  <a16:creationId xmlns:a16="http://schemas.microsoft.com/office/drawing/2014/main" id="{31A50C45-0F34-C14A-356E-A9849D5B813A}"/>
                </a:ext>
              </a:extLst>
            </p:cNvPr>
            <p:cNvPicPr>
              <a:picLocks noChangeAspect="1"/>
            </p:cNvPicPr>
            <p:nvPr/>
          </p:nvPicPr>
          <p:blipFill>
            <a:blip r:embed="rId5"/>
            <a:stretch>
              <a:fillRect/>
            </a:stretch>
          </p:blipFill>
          <p:spPr>
            <a:xfrm>
              <a:off x="1368027" y="3159586"/>
              <a:ext cx="609631" cy="609631"/>
            </a:xfrm>
            <a:prstGeom prst="rect">
              <a:avLst/>
            </a:prstGeom>
          </p:spPr>
        </p:pic>
        <p:pic>
          <p:nvPicPr>
            <p:cNvPr id="47" name="Picture 46" descr="A picture containing text, sign&#10;&#10;Description automatically generated">
              <a:extLst>
                <a:ext uri="{FF2B5EF4-FFF2-40B4-BE49-F238E27FC236}">
                  <a16:creationId xmlns:a16="http://schemas.microsoft.com/office/drawing/2014/main" id="{133592BB-073C-5856-9663-ECBC7FEDD14E}"/>
                </a:ext>
              </a:extLst>
            </p:cNvPr>
            <p:cNvPicPr>
              <a:picLocks noChangeAspect="1"/>
            </p:cNvPicPr>
            <p:nvPr/>
          </p:nvPicPr>
          <p:blipFill>
            <a:blip r:embed="rId6"/>
            <a:stretch>
              <a:fillRect/>
            </a:stretch>
          </p:blipFill>
          <p:spPr>
            <a:xfrm>
              <a:off x="533384" y="3895603"/>
              <a:ext cx="609631" cy="609631"/>
            </a:xfrm>
            <a:prstGeom prst="rect">
              <a:avLst/>
            </a:prstGeom>
          </p:spPr>
        </p:pic>
        <p:pic>
          <p:nvPicPr>
            <p:cNvPr id="48" name="Picture 47" descr="Icon&#10;&#10;Description automatically generated">
              <a:extLst>
                <a:ext uri="{FF2B5EF4-FFF2-40B4-BE49-F238E27FC236}">
                  <a16:creationId xmlns:a16="http://schemas.microsoft.com/office/drawing/2014/main" id="{C3B7D87F-55DB-B67A-459B-DFF92CD3D7B1}"/>
                </a:ext>
              </a:extLst>
            </p:cNvPr>
            <p:cNvPicPr>
              <a:picLocks noChangeAspect="1"/>
            </p:cNvPicPr>
            <p:nvPr/>
          </p:nvPicPr>
          <p:blipFill>
            <a:blip r:embed="rId7"/>
            <a:stretch>
              <a:fillRect/>
            </a:stretch>
          </p:blipFill>
          <p:spPr>
            <a:xfrm>
              <a:off x="533384" y="4629396"/>
              <a:ext cx="609631" cy="609631"/>
            </a:xfrm>
            <a:prstGeom prst="rect">
              <a:avLst/>
            </a:prstGeom>
          </p:spPr>
        </p:pic>
        <p:pic>
          <p:nvPicPr>
            <p:cNvPr id="49" name="Picture 48" descr="Icon&#10;&#10;Description automatically generated">
              <a:extLst>
                <a:ext uri="{FF2B5EF4-FFF2-40B4-BE49-F238E27FC236}">
                  <a16:creationId xmlns:a16="http://schemas.microsoft.com/office/drawing/2014/main" id="{460FB828-583E-925B-C71B-2A255263F463}"/>
                </a:ext>
              </a:extLst>
            </p:cNvPr>
            <p:cNvPicPr>
              <a:picLocks noChangeAspect="1"/>
            </p:cNvPicPr>
            <p:nvPr/>
          </p:nvPicPr>
          <p:blipFill>
            <a:blip r:embed="rId8"/>
            <a:stretch>
              <a:fillRect/>
            </a:stretch>
          </p:blipFill>
          <p:spPr>
            <a:xfrm>
              <a:off x="573924" y="3159585"/>
              <a:ext cx="609631" cy="609631"/>
            </a:xfrm>
            <a:prstGeom prst="rect">
              <a:avLst/>
            </a:prstGeom>
          </p:spPr>
        </p:pic>
        <p:pic>
          <p:nvPicPr>
            <p:cNvPr id="50" name="Picture 49" descr="Icon&#10;&#10;Description automatically generated">
              <a:extLst>
                <a:ext uri="{FF2B5EF4-FFF2-40B4-BE49-F238E27FC236}">
                  <a16:creationId xmlns:a16="http://schemas.microsoft.com/office/drawing/2014/main" id="{D1154C75-04AD-FC63-7442-9F0FB95807CB}"/>
                </a:ext>
              </a:extLst>
            </p:cNvPr>
            <p:cNvPicPr>
              <a:picLocks noChangeAspect="1"/>
            </p:cNvPicPr>
            <p:nvPr/>
          </p:nvPicPr>
          <p:blipFill>
            <a:blip r:embed="rId9"/>
            <a:stretch>
              <a:fillRect/>
            </a:stretch>
          </p:blipFill>
          <p:spPr>
            <a:xfrm>
              <a:off x="1337869" y="4613126"/>
              <a:ext cx="609631" cy="609631"/>
            </a:xfrm>
            <a:prstGeom prst="rect">
              <a:avLst/>
            </a:prstGeom>
          </p:spPr>
        </p:pic>
        <p:pic>
          <p:nvPicPr>
            <p:cNvPr id="51" name="Picture 50" descr="A picture containing text, sign&#10;&#10;Description automatically generated">
              <a:extLst>
                <a:ext uri="{FF2B5EF4-FFF2-40B4-BE49-F238E27FC236}">
                  <a16:creationId xmlns:a16="http://schemas.microsoft.com/office/drawing/2014/main" id="{498C76FE-2E80-36D1-277F-5E3B664AA1A2}"/>
                </a:ext>
              </a:extLst>
            </p:cNvPr>
            <p:cNvPicPr>
              <a:picLocks noChangeAspect="1"/>
            </p:cNvPicPr>
            <p:nvPr/>
          </p:nvPicPr>
          <p:blipFill>
            <a:blip r:embed="rId10"/>
            <a:stretch>
              <a:fillRect/>
            </a:stretch>
          </p:blipFill>
          <p:spPr>
            <a:xfrm>
              <a:off x="1387158" y="3895602"/>
              <a:ext cx="609631" cy="609631"/>
            </a:xfrm>
            <a:prstGeom prst="rect">
              <a:avLst/>
            </a:prstGeom>
          </p:spPr>
        </p:pic>
        <p:pic>
          <p:nvPicPr>
            <p:cNvPr id="52" name="Picture 51" descr="Icon&#10;&#10;Description automatically generated with medium confidence">
              <a:extLst>
                <a:ext uri="{FF2B5EF4-FFF2-40B4-BE49-F238E27FC236}">
                  <a16:creationId xmlns:a16="http://schemas.microsoft.com/office/drawing/2014/main" id="{4986C4D7-DBC9-6806-C3B3-CA3E84E5F24C}"/>
                </a:ext>
              </a:extLst>
            </p:cNvPr>
            <p:cNvPicPr>
              <a:picLocks noChangeAspect="1"/>
            </p:cNvPicPr>
            <p:nvPr/>
          </p:nvPicPr>
          <p:blipFill>
            <a:blip r:embed="rId11"/>
            <a:stretch>
              <a:fillRect/>
            </a:stretch>
          </p:blipFill>
          <p:spPr>
            <a:xfrm>
              <a:off x="1337610" y="2467961"/>
              <a:ext cx="609631" cy="609631"/>
            </a:xfrm>
            <a:prstGeom prst="rect">
              <a:avLst/>
            </a:prstGeom>
          </p:spPr>
        </p:pic>
        <p:pic>
          <p:nvPicPr>
            <p:cNvPr id="53" name="Picture 52" descr="A white letter on a black background&#10;&#10;Description automatically generated with low confidence">
              <a:extLst>
                <a:ext uri="{FF2B5EF4-FFF2-40B4-BE49-F238E27FC236}">
                  <a16:creationId xmlns:a16="http://schemas.microsoft.com/office/drawing/2014/main" id="{79FC7318-5C8A-0DF4-C2B3-7C8B79C92ED3}"/>
                </a:ext>
              </a:extLst>
            </p:cNvPr>
            <p:cNvPicPr>
              <a:picLocks noChangeAspect="1"/>
            </p:cNvPicPr>
            <p:nvPr/>
          </p:nvPicPr>
          <p:blipFill>
            <a:blip r:embed="rId12"/>
            <a:stretch>
              <a:fillRect/>
            </a:stretch>
          </p:blipFill>
          <p:spPr>
            <a:xfrm>
              <a:off x="1368028" y="5323243"/>
              <a:ext cx="609631" cy="609631"/>
            </a:xfrm>
            <a:prstGeom prst="rect">
              <a:avLst/>
            </a:prstGeom>
          </p:spPr>
        </p:pic>
        <p:pic>
          <p:nvPicPr>
            <p:cNvPr id="54" name="Picture 53" descr="A black and white logo&#10;&#10;Description automatically generated with low confidence">
              <a:extLst>
                <a:ext uri="{FF2B5EF4-FFF2-40B4-BE49-F238E27FC236}">
                  <a16:creationId xmlns:a16="http://schemas.microsoft.com/office/drawing/2014/main" id="{8BB2251D-E485-0179-8A5D-E9F38D9DEA4A}"/>
                </a:ext>
              </a:extLst>
            </p:cNvPr>
            <p:cNvPicPr>
              <a:picLocks noChangeAspect="1"/>
            </p:cNvPicPr>
            <p:nvPr/>
          </p:nvPicPr>
          <p:blipFill>
            <a:blip r:embed="rId13"/>
            <a:stretch>
              <a:fillRect/>
            </a:stretch>
          </p:blipFill>
          <p:spPr>
            <a:xfrm>
              <a:off x="510060" y="5341422"/>
              <a:ext cx="609631" cy="609631"/>
            </a:xfrm>
            <a:prstGeom prst="rect">
              <a:avLst/>
            </a:prstGeom>
          </p:spPr>
        </p:pic>
      </p:grpSp>
      <p:sp>
        <p:nvSpPr>
          <p:cNvPr id="62" name="TextBox 61">
            <a:extLst>
              <a:ext uri="{FF2B5EF4-FFF2-40B4-BE49-F238E27FC236}">
                <a16:creationId xmlns:a16="http://schemas.microsoft.com/office/drawing/2014/main" id="{CD408934-787A-E991-26DF-077DB37611CD}"/>
              </a:ext>
            </a:extLst>
          </p:cNvPr>
          <p:cNvSpPr txBox="1"/>
          <p:nvPr/>
        </p:nvSpPr>
        <p:spPr>
          <a:xfrm>
            <a:off x="2378923" y="4680295"/>
            <a:ext cx="802107" cy="276999"/>
          </a:xfrm>
          <a:prstGeom prst="rect">
            <a:avLst/>
          </a:prstGeom>
          <a:noFill/>
        </p:spPr>
        <p:txBody>
          <a:bodyPr wrap="square" rtlCol="0">
            <a:spAutoFit/>
          </a:bodyPr>
          <a:lstStyle/>
          <a:p>
            <a:pPr algn="ctr"/>
            <a:r>
              <a:rPr lang="en-US" sz="1200" i="1" dirty="0">
                <a:solidFill>
                  <a:schemeClr val="bg1"/>
                </a:solidFill>
              </a:rPr>
              <a:t>PUSH  </a:t>
            </a:r>
          </a:p>
        </p:txBody>
      </p:sp>
      <p:pic>
        <p:nvPicPr>
          <p:cNvPr id="2050" name="Picture 2">
            <a:extLst>
              <a:ext uri="{FF2B5EF4-FFF2-40B4-BE49-F238E27FC236}">
                <a16:creationId xmlns:a16="http://schemas.microsoft.com/office/drawing/2014/main" id="{B32627CB-3584-6464-D178-EE1F26925C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5366" y="1540535"/>
            <a:ext cx="3628658" cy="20411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434323-9D4C-A961-4DF6-FB59B4DDAB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8869" y="3443039"/>
            <a:ext cx="3882854" cy="2184104"/>
          </a:xfrm>
          <a:prstGeom prst="rect">
            <a:avLst/>
          </a:prstGeom>
          <a:noFill/>
          <a:extLst>
            <a:ext uri="{909E8E84-426E-40DD-AFC4-6F175D3DCCD1}">
              <a14:hiddenFill xmlns:a14="http://schemas.microsoft.com/office/drawing/2010/main">
                <a:solidFill>
                  <a:srgbClr val="FFFFFF"/>
                </a:solidFill>
              </a14:hiddenFill>
            </a:ext>
          </a:extLst>
        </p:spPr>
      </p:pic>
      <p:sp>
        <p:nvSpPr>
          <p:cNvPr id="2048" name="Arrow: Right 2047">
            <a:extLst>
              <a:ext uri="{FF2B5EF4-FFF2-40B4-BE49-F238E27FC236}">
                <a16:creationId xmlns:a16="http://schemas.microsoft.com/office/drawing/2014/main" id="{65B91045-65FA-FC47-A2B9-A38F3475CC4C}"/>
              </a:ext>
            </a:extLst>
          </p:cNvPr>
          <p:cNvSpPr/>
          <p:nvPr/>
        </p:nvSpPr>
        <p:spPr>
          <a:xfrm>
            <a:off x="9578248" y="2485509"/>
            <a:ext cx="74566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2049" name="Rectangle: Rounded Corners 2048">
            <a:extLst>
              <a:ext uri="{FF2B5EF4-FFF2-40B4-BE49-F238E27FC236}">
                <a16:creationId xmlns:a16="http://schemas.microsoft.com/office/drawing/2014/main" id="{2477BC38-C1EE-74E7-7A1C-43238F354721}"/>
              </a:ext>
            </a:extLst>
          </p:cNvPr>
          <p:cNvSpPr/>
          <p:nvPr/>
        </p:nvSpPr>
        <p:spPr>
          <a:xfrm>
            <a:off x="8327234" y="2389160"/>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sp>
        <p:nvSpPr>
          <p:cNvPr id="2051" name="Arrow: Down 2050">
            <a:extLst>
              <a:ext uri="{FF2B5EF4-FFF2-40B4-BE49-F238E27FC236}">
                <a16:creationId xmlns:a16="http://schemas.microsoft.com/office/drawing/2014/main" id="{AC20D6F6-7BF9-F536-3B6F-DA92A57F470B}"/>
              </a:ext>
            </a:extLst>
          </p:cNvPr>
          <p:cNvSpPr/>
          <p:nvPr/>
        </p:nvSpPr>
        <p:spPr bwMode="auto">
          <a:xfrm rot="5400000">
            <a:off x="7120750" y="5835313"/>
            <a:ext cx="251759" cy="52919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3" name="Arrow: Down 2052">
            <a:extLst>
              <a:ext uri="{FF2B5EF4-FFF2-40B4-BE49-F238E27FC236}">
                <a16:creationId xmlns:a16="http://schemas.microsoft.com/office/drawing/2014/main" id="{34AE5610-66F7-D657-0BE7-6617C6FA2E72}"/>
              </a:ext>
            </a:extLst>
          </p:cNvPr>
          <p:cNvSpPr/>
          <p:nvPr/>
        </p:nvSpPr>
        <p:spPr bwMode="auto">
          <a:xfrm rot="3395670">
            <a:off x="5097811" y="6076329"/>
            <a:ext cx="313068" cy="459507"/>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4" name="Arrow: Down 2053">
            <a:extLst>
              <a:ext uri="{FF2B5EF4-FFF2-40B4-BE49-F238E27FC236}">
                <a16:creationId xmlns:a16="http://schemas.microsoft.com/office/drawing/2014/main" id="{C686A93D-CF9D-251F-ADCE-412E9EA492A6}"/>
              </a:ext>
            </a:extLst>
          </p:cNvPr>
          <p:cNvSpPr/>
          <p:nvPr/>
        </p:nvSpPr>
        <p:spPr bwMode="auto">
          <a:xfrm rot="7384762">
            <a:off x="5166108" y="5625220"/>
            <a:ext cx="232984" cy="479802"/>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5" name="Arrow: Down 2054">
            <a:extLst>
              <a:ext uri="{FF2B5EF4-FFF2-40B4-BE49-F238E27FC236}">
                <a16:creationId xmlns:a16="http://schemas.microsoft.com/office/drawing/2014/main" id="{90D8CE86-A62A-3BA8-CF46-207550CC4FDF}"/>
              </a:ext>
            </a:extLst>
          </p:cNvPr>
          <p:cNvSpPr/>
          <p:nvPr/>
        </p:nvSpPr>
        <p:spPr bwMode="auto">
          <a:xfrm>
            <a:off x="6076394" y="6199063"/>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6" name="Flowchart: Alternate Process 2055">
            <a:extLst>
              <a:ext uri="{FF2B5EF4-FFF2-40B4-BE49-F238E27FC236}">
                <a16:creationId xmlns:a16="http://schemas.microsoft.com/office/drawing/2014/main" id="{36E4D4C3-8EA4-0B35-0BB6-B602003506F1}"/>
              </a:ext>
            </a:extLst>
          </p:cNvPr>
          <p:cNvSpPr/>
          <p:nvPr/>
        </p:nvSpPr>
        <p:spPr bwMode="auto">
          <a:xfrm>
            <a:off x="5405017" y="5974031"/>
            <a:ext cx="1577017" cy="25176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2057" name="Arrow: Down 2056">
            <a:extLst>
              <a:ext uri="{FF2B5EF4-FFF2-40B4-BE49-F238E27FC236}">
                <a16:creationId xmlns:a16="http://schemas.microsoft.com/office/drawing/2014/main" id="{D20AED82-E819-1DB8-EA8F-9F010D5C554A}"/>
              </a:ext>
            </a:extLst>
          </p:cNvPr>
          <p:cNvSpPr/>
          <p:nvPr/>
        </p:nvSpPr>
        <p:spPr bwMode="auto">
          <a:xfrm rot="10800000">
            <a:off x="6076394" y="5640861"/>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9" name="TextBox 2058">
            <a:extLst>
              <a:ext uri="{FF2B5EF4-FFF2-40B4-BE49-F238E27FC236}">
                <a16:creationId xmlns:a16="http://schemas.microsoft.com/office/drawing/2014/main" id="{C61CA787-0EE9-EE99-C95F-5FE2DF60EB17}"/>
              </a:ext>
            </a:extLst>
          </p:cNvPr>
          <p:cNvSpPr txBox="1"/>
          <p:nvPr/>
        </p:nvSpPr>
        <p:spPr>
          <a:xfrm>
            <a:off x="3679544" y="5579459"/>
            <a:ext cx="1145891" cy="646331"/>
          </a:xfrm>
          <a:prstGeom prst="rect">
            <a:avLst/>
          </a:prstGeom>
          <a:noFill/>
        </p:spPr>
        <p:txBody>
          <a:bodyPr wrap="none" rtlCol="0">
            <a:spAutoFit/>
          </a:bodyPr>
          <a:lstStyle/>
          <a:p>
            <a:r>
              <a:rPr lang="en-US" b="1" dirty="0"/>
              <a:t>XCA</a:t>
            </a:r>
          </a:p>
          <a:p>
            <a:r>
              <a:rPr lang="en-US" b="1" dirty="0"/>
              <a:t>Federated</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5257719" y="1100647"/>
            <a:ext cx="1192057" cy="646331"/>
          </a:xfrm>
          <a:prstGeom prst="rect">
            <a:avLst/>
          </a:prstGeom>
          <a:noFill/>
        </p:spPr>
        <p:txBody>
          <a:bodyPr wrap="none" rtlCol="0">
            <a:spAutoFit/>
          </a:bodyPr>
          <a:lstStyle/>
          <a:p>
            <a:pPr algn="ctr"/>
            <a:r>
              <a:rPr lang="en-US" b="1" dirty="0"/>
              <a:t>Transports</a:t>
            </a:r>
          </a:p>
          <a:p>
            <a:pPr algn="ctr"/>
            <a:r>
              <a:rPr lang="en-US" b="1" dirty="0"/>
              <a:t>IHE </a:t>
            </a:r>
          </a:p>
        </p:txBody>
      </p:sp>
      <p:sp>
        <p:nvSpPr>
          <p:cNvPr id="2061" name="TextBox 2060">
            <a:extLst>
              <a:ext uri="{FF2B5EF4-FFF2-40B4-BE49-F238E27FC236}">
                <a16:creationId xmlns:a16="http://schemas.microsoft.com/office/drawing/2014/main" id="{5945FE01-3DBD-F5C3-FCF8-990C58C92EE8}"/>
              </a:ext>
            </a:extLst>
          </p:cNvPr>
          <p:cNvSpPr txBox="1"/>
          <p:nvPr/>
        </p:nvSpPr>
        <p:spPr>
          <a:xfrm>
            <a:off x="347006" y="1058326"/>
            <a:ext cx="984437" cy="646331"/>
          </a:xfrm>
          <a:prstGeom prst="rect">
            <a:avLst/>
          </a:prstGeom>
          <a:noFill/>
        </p:spPr>
        <p:txBody>
          <a:bodyPr wrap="none" rtlCol="0">
            <a:spAutoFit/>
          </a:bodyPr>
          <a:lstStyle/>
          <a:p>
            <a:r>
              <a:rPr lang="en-US" b="1" dirty="0"/>
              <a:t>Content</a:t>
            </a:r>
          </a:p>
          <a:p>
            <a:r>
              <a:rPr lang="en-US" b="1" dirty="0"/>
              <a:t>Creators</a:t>
            </a:r>
          </a:p>
        </p:txBody>
      </p:sp>
      <p:sp>
        <p:nvSpPr>
          <p:cNvPr id="12" name="TextBox 11">
            <a:extLst>
              <a:ext uri="{FF2B5EF4-FFF2-40B4-BE49-F238E27FC236}">
                <a16:creationId xmlns:a16="http://schemas.microsoft.com/office/drawing/2014/main" id="{A41769D5-672D-27E0-6975-FAEC3C74F75A}"/>
              </a:ext>
            </a:extLst>
          </p:cNvPr>
          <p:cNvSpPr txBox="1"/>
          <p:nvPr/>
        </p:nvSpPr>
        <p:spPr>
          <a:xfrm>
            <a:off x="3818087" y="2535864"/>
            <a:ext cx="713657" cy="369332"/>
          </a:xfrm>
          <a:prstGeom prst="rect">
            <a:avLst/>
          </a:prstGeom>
          <a:noFill/>
        </p:spPr>
        <p:txBody>
          <a:bodyPr wrap="none" rtlCol="0">
            <a:spAutoFit/>
          </a:bodyPr>
          <a:lstStyle/>
          <a:p>
            <a:r>
              <a:rPr lang="en-US" b="1" dirty="0"/>
              <a:t>PUSH</a:t>
            </a:r>
          </a:p>
        </p:txBody>
      </p:sp>
      <p:sp>
        <p:nvSpPr>
          <p:cNvPr id="63" name="TextBox 62">
            <a:extLst>
              <a:ext uri="{FF2B5EF4-FFF2-40B4-BE49-F238E27FC236}">
                <a16:creationId xmlns:a16="http://schemas.microsoft.com/office/drawing/2014/main" id="{DAD65C2B-1963-6B46-B40D-0D8863B57880}"/>
              </a:ext>
            </a:extLst>
          </p:cNvPr>
          <p:cNvSpPr txBox="1"/>
          <p:nvPr/>
        </p:nvSpPr>
        <p:spPr>
          <a:xfrm>
            <a:off x="3528341" y="4132201"/>
            <a:ext cx="1448025" cy="369332"/>
          </a:xfrm>
          <a:prstGeom prst="rect">
            <a:avLst/>
          </a:prstGeom>
          <a:noFill/>
        </p:spPr>
        <p:txBody>
          <a:bodyPr wrap="none" rtlCol="0">
            <a:spAutoFit/>
          </a:bodyPr>
          <a:lstStyle/>
          <a:p>
            <a:r>
              <a:rPr lang="en-US" b="1" dirty="0"/>
              <a:t>HIE Exchange</a:t>
            </a:r>
          </a:p>
        </p:txBody>
      </p:sp>
      <p:sp>
        <p:nvSpPr>
          <p:cNvPr id="2062" name="Right Brace 2061">
            <a:extLst>
              <a:ext uri="{FF2B5EF4-FFF2-40B4-BE49-F238E27FC236}">
                <a16:creationId xmlns:a16="http://schemas.microsoft.com/office/drawing/2014/main" id="{F8D39A81-0BC1-17D8-D756-F58F8A2BFED4}"/>
              </a:ext>
            </a:extLst>
          </p:cNvPr>
          <p:cNvSpPr/>
          <p:nvPr/>
        </p:nvSpPr>
        <p:spPr>
          <a:xfrm flipH="1">
            <a:off x="3161144" y="1784536"/>
            <a:ext cx="453039"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63" name="Right Brace 2062">
            <a:extLst>
              <a:ext uri="{FF2B5EF4-FFF2-40B4-BE49-F238E27FC236}">
                <a16:creationId xmlns:a16="http://schemas.microsoft.com/office/drawing/2014/main" id="{868E1CAF-FD40-4209-BD1E-9FB6E565B1F4}"/>
              </a:ext>
            </a:extLst>
          </p:cNvPr>
          <p:cNvSpPr/>
          <p:nvPr/>
        </p:nvSpPr>
        <p:spPr>
          <a:xfrm>
            <a:off x="10376526" y="1749320"/>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65" name="Group 2064">
            <a:extLst>
              <a:ext uri="{FF2B5EF4-FFF2-40B4-BE49-F238E27FC236}">
                <a16:creationId xmlns:a16="http://schemas.microsoft.com/office/drawing/2014/main" id="{FEC3942A-D977-DD79-589B-1C3F96738FAD}"/>
              </a:ext>
            </a:extLst>
          </p:cNvPr>
          <p:cNvGrpSpPr/>
          <p:nvPr/>
        </p:nvGrpSpPr>
        <p:grpSpPr>
          <a:xfrm>
            <a:off x="8130990" y="3999157"/>
            <a:ext cx="1703139" cy="1936369"/>
            <a:chOff x="4735733" y="1246542"/>
            <a:chExt cx="3616901" cy="5475317"/>
          </a:xfrm>
        </p:grpSpPr>
        <p:grpSp>
          <p:nvGrpSpPr>
            <p:cNvPr id="2066" name="Group 2065">
              <a:extLst>
                <a:ext uri="{FF2B5EF4-FFF2-40B4-BE49-F238E27FC236}">
                  <a16:creationId xmlns:a16="http://schemas.microsoft.com/office/drawing/2014/main" id="{D6928D6C-F893-D847-CE1D-8932980377FB}"/>
                </a:ext>
              </a:extLst>
            </p:cNvPr>
            <p:cNvGrpSpPr/>
            <p:nvPr/>
          </p:nvGrpSpPr>
          <p:grpSpPr>
            <a:xfrm>
              <a:off x="6762702" y="1911766"/>
              <a:ext cx="1589932" cy="874477"/>
              <a:chOff x="6550925" y="1091820"/>
              <a:chExt cx="1828801" cy="1074820"/>
            </a:xfrm>
          </p:grpSpPr>
          <p:sp>
            <p:nvSpPr>
              <p:cNvPr id="2082" name="Flowchart: Process 2081">
                <a:extLst>
                  <a:ext uri="{FF2B5EF4-FFF2-40B4-BE49-F238E27FC236}">
                    <a16:creationId xmlns:a16="http://schemas.microsoft.com/office/drawing/2014/main" id="{171E36C9-E199-4AA8-D4E5-8FE14A040E43}"/>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Observation</a:t>
                </a:r>
              </a:p>
              <a:p>
                <a:pPr marL="285750" indent="-285750">
                  <a:buFont typeface="Arial" panose="020B0604020202020204" pitchFamily="34" charset="0"/>
                  <a:buChar char="•"/>
                </a:pPr>
                <a:r>
                  <a:rPr lang="en-US" sz="500" dirty="0" err="1"/>
                  <a:t>Obs</a:t>
                </a:r>
                <a:r>
                  <a:rPr lang="en-US" sz="500" dirty="0"/>
                  <a:t> 1</a:t>
                </a:r>
              </a:p>
              <a:p>
                <a:pPr marL="285750" indent="-285750">
                  <a:buFont typeface="Arial" panose="020B0604020202020204" pitchFamily="34" charset="0"/>
                  <a:buChar char="•"/>
                </a:pPr>
                <a:r>
                  <a:rPr lang="en-US" sz="500" dirty="0" err="1"/>
                  <a:t>Obs</a:t>
                </a:r>
                <a:r>
                  <a:rPr lang="en-US" sz="500" dirty="0"/>
                  <a:t> 2</a:t>
                </a:r>
              </a:p>
              <a:p>
                <a:pPr marL="285750" indent="-285750">
                  <a:buFont typeface="Arial" panose="020B0604020202020204" pitchFamily="34" charset="0"/>
                  <a:buChar char="•"/>
                </a:pPr>
                <a:r>
                  <a:rPr lang="en-US" sz="500" dirty="0" err="1"/>
                  <a:t>Obs</a:t>
                </a:r>
                <a:r>
                  <a:rPr lang="en-US" sz="500" dirty="0"/>
                  <a:t> 3</a:t>
                </a:r>
              </a:p>
            </p:txBody>
          </p:sp>
          <p:cxnSp>
            <p:nvCxnSpPr>
              <p:cNvPr id="2083" name="Straight Connector 2082">
                <a:extLst>
                  <a:ext uri="{FF2B5EF4-FFF2-40B4-BE49-F238E27FC236}">
                    <a16:creationId xmlns:a16="http://schemas.microsoft.com/office/drawing/2014/main" id="{9CB330A1-7CB0-BAB7-7BF9-99CD8883401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7" name="Group 2066">
              <a:extLst>
                <a:ext uri="{FF2B5EF4-FFF2-40B4-BE49-F238E27FC236}">
                  <a16:creationId xmlns:a16="http://schemas.microsoft.com/office/drawing/2014/main" id="{62E20F52-E30A-80AA-EF49-68BDFBD492C3}"/>
                </a:ext>
              </a:extLst>
            </p:cNvPr>
            <p:cNvGrpSpPr/>
            <p:nvPr/>
          </p:nvGrpSpPr>
          <p:grpSpPr>
            <a:xfrm>
              <a:off x="6762702" y="3972659"/>
              <a:ext cx="1589932" cy="874477"/>
              <a:chOff x="6550925" y="1091820"/>
              <a:chExt cx="1828801" cy="1074820"/>
            </a:xfrm>
          </p:grpSpPr>
          <p:sp>
            <p:nvSpPr>
              <p:cNvPr id="2080" name="Flowchart: Process 2079">
                <a:extLst>
                  <a:ext uri="{FF2B5EF4-FFF2-40B4-BE49-F238E27FC236}">
                    <a16:creationId xmlns:a16="http://schemas.microsoft.com/office/drawing/2014/main" id="{521F11AF-3768-3A82-4524-C8F409214EB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Allergy</a:t>
                </a:r>
              </a:p>
              <a:p>
                <a:pPr marL="285750" indent="-285750">
                  <a:buFont typeface="Arial" panose="020B0604020202020204" pitchFamily="34" charset="0"/>
                  <a:buChar char="•"/>
                </a:pPr>
                <a:r>
                  <a:rPr lang="en-US" sz="500" dirty="0"/>
                  <a:t>Al 1</a:t>
                </a:r>
              </a:p>
              <a:p>
                <a:pPr marL="285750" indent="-285750">
                  <a:buFont typeface="Arial" panose="020B0604020202020204" pitchFamily="34" charset="0"/>
                  <a:buChar char="•"/>
                </a:pPr>
                <a:r>
                  <a:rPr lang="en-US" sz="500" dirty="0"/>
                  <a:t>Al 2</a:t>
                </a:r>
              </a:p>
              <a:p>
                <a:pPr marL="285750" indent="-285750">
                  <a:buFont typeface="Arial" panose="020B0604020202020204" pitchFamily="34" charset="0"/>
                  <a:buChar char="•"/>
                </a:pPr>
                <a:r>
                  <a:rPr lang="en-US" sz="500" dirty="0"/>
                  <a:t>Al 3</a:t>
                </a:r>
              </a:p>
            </p:txBody>
          </p:sp>
          <p:cxnSp>
            <p:nvCxnSpPr>
              <p:cNvPr id="2081" name="Straight Connector 2080">
                <a:extLst>
                  <a:ext uri="{FF2B5EF4-FFF2-40B4-BE49-F238E27FC236}">
                    <a16:creationId xmlns:a16="http://schemas.microsoft.com/office/drawing/2014/main" id="{D8E31615-5BDC-055F-2A8B-51FFBFBD852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8" name="Group 2067">
              <a:extLst>
                <a:ext uri="{FF2B5EF4-FFF2-40B4-BE49-F238E27FC236}">
                  <a16:creationId xmlns:a16="http://schemas.microsoft.com/office/drawing/2014/main" id="{80C0C61B-C52C-5E03-D0B7-F6C8D0037D02}"/>
                </a:ext>
              </a:extLst>
            </p:cNvPr>
            <p:cNvGrpSpPr/>
            <p:nvPr/>
          </p:nvGrpSpPr>
          <p:grpSpPr>
            <a:xfrm>
              <a:off x="6762702" y="2962348"/>
              <a:ext cx="1589932" cy="874477"/>
              <a:chOff x="6550925" y="1091820"/>
              <a:chExt cx="1828801" cy="1074820"/>
            </a:xfrm>
          </p:grpSpPr>
          <p:sp>
            <p:nvSpPr>
              <p:cNvPr id="2078" name="Flowchart: Process 2077">
                <a:extLst>
                  <a:ext uri="{FF2B5EF4-FFF2-40B4-BE49-F238E27FC236}">
                    <a16:creationId xmlns:a16="http://schemas.microsoft.com/office/drawing/2014/main" id="{5EE9DC59-1FCA-AA0D-FDBF-24F93C7EFD2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Medication</a:t>
                </a:r>
              </a:p>
              <a:p>
                <a:pPr marL="285750" indent="-285750">
                  <a:buFont typeface="Arial" panose="020B0604020202020204" pitchFamily="34" charset="0"/>
                  <a:buChar char="•"/>
                </a:pPr>
                <a:r>
                  <a:rPr lang="en-US" sz="500" dirty="0"/>
                  <a:t>Med 1</a:t>
                </a:r>
              </a:p>
              <a:p>
                <a:pPr marL="285750" indent="-285750">
                  <a:buFont typeface="Arial" panose="020B0604020202020204" pitchFamily="34" charset="0"/>
                  <a:buChar char="•"/>
                </a:pPr>
                <a:r>
                  <a:rPr lang="en-US" sz="500" dirty="0"/>
                  <a:t>Med 2</a:t>
                </a:r>
              </a:p>
              <a:p>
                <a:pPr marL="285750" indent="-285750">
                  <a:buFont typeface="Arial" panose="020B0604020202020204" pitchFamily="34" charset="0"/>
                  <a:buChar char="•"/>
                </a:pPr>
                <a:r>
                  <a:rPr lang="en-US" sz="500" dirty="0"/>
                  <a:t>Med 3</a:t>
                </a:r>
              </a:p>
            </p:txBody>
          </p:sp>
          <p:cxnSp>
            <p:nvCxnSpPr>
              <p:cNvPr id="2079" name="Straight Connector 2078">
                <a:extLst>
                  <a:ext uri="{FF2B5EF4-FFF2-40B4-BE49-F238E27FC236}">
                    <a16:creationId xmlns:a16="http://schemas.microsoft.com/office/drawing/2014/main" id="{61326A82-D160-82AB-541D-EAED526AA96F}"/>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9" name="Group 2068">
              <a:extLst>
                <a:ext uri="{FF2B5EF4-FFF2-40B4-BE49-F238E27FC236}">
                  <a16:creationId xmlns:a16="http://schemas.microsoft.com/office/drawing/2014/main" id="{2DE6490E-9E78-5F28-1B75-1C3169FB7F9A}"/>
                </a:ext>
              </a:extLst>
            </p:cNvPr>
            <p:cNvGrpSpPr/>
            <p:nvPr/>
          </p:nvGrpSpPr>
          <p:grpSpPr>
            <a:xfrm>
              <a:off x="6762702" y="4972905"/>
              <a:ext cx="1589932" cy="874477"/>
              <a:chOff x="6550925" y="1091820"/>
              <a:chExt cx="1828801" cy="1074820"/>
            </a:xfrm>
          </p:grpSpPr>
          <p:sp>
            <p:nvSpPr>
              <p:cNvPr id="2076" name="Flowchart: Process 2075">
                <a:extLst>
                  <a:ext uri="{FF2B5EF4-FFF2-40B4-BE49-F238E27FC236}">
                    <a16:creationId xmlns:a16="http://schemas.microsoft.com/office/drawing/2014/main" id="{49D4BD8F-AE7B-A46A-78BC-FD2F150249F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Immunization</a:t>
                </a:r>
              </a:p>
              <a:p>
                <a:pPr marL="285750" indent="-285750">
                  <a:buFont typeface="Arial" panose="020B0604020202020204" pitchFamily="34" charset="0"/>
                  <a:buChar char="•"/>
                </a:pPr>
                <a:r>
                  <a:rPr lang="en-US" sz="500" dirty="0" err="1"/>
                  <a:t>Imm</a:t>
                </a:r>
                <a:r>
                  <a:rPr lang="en-US" sz="500" dirty="0"/>
                  <a:t> 1</a:t>
                </a:r>
              </a:p>
              <a:p>
                <a:pPr marL="285750" indent="-285750">
                  <a:buFont typeface="Arial" panose="020B0604020202020204" pitchFamily="34" charset="0"/>
                  <a:buChar char="•"/>
                </a:pPr>
                <a:r>
                  <a:rPr lang="en-US" sz="500" dirty="0" err="1"/>
                  <a:t>Imm</a:t>
                </a:r>
                <a:r>
                  <a:rPr lang="en-US" sz="500" dirty="0"/>
                  <a:t> 2</a:t>
                </a:r>
              </a:p>
              <a:p>
                <a:pPr marL="285750" indent="-285750">
                  <a:buFont typeface="Arial" panose="020B0604020202020204" pitchFamily="34" charset="0"/>
                  <a:buChar char="•"/>
                </a:pPr>
                <a:r>
                  <a:rPr lang="en-US" sz="500" dirty="0" err="1"/>
                  <a:t>Imm</a:t>
                </a:r>
                <a:r>
                  <a:rPr lang="en-US" sz="500" dirty="0"/>
                  <a:t> 3</a:t>
                </a:r>
              </a:p>
            </p:txBody>
          </p:sp>
          <p:cxnSp>
            <p:nvCxnSpPr>
              <p:cNvPr id="2077" name="Straight Connector 2076">
                <a:extLst>
                  <a:ext uri="{FF2B5EF4-FFF2-40B4-BE49-F238E27FC236}">
                    <a16:creationId xmlns:a16="http://schemas.microsoft.com/office/drawing/2014/main" id="{5467F192-E273-0091-310F-00ABBEEB962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0" name="TextBox 2069">
              <a:extLst>
                <a:ext uri="{FF2B5EF4-FFF2-40B4-BE49-F238E27FC236}">
                  <a16:creationId xmlns:a16="http://schemas.microsoft.com/office/drawing/2014/main" id="{A0192F3C-1520-30E6-5AF4-35FAE3189C72}"/>
                </a:ext>
              </a:extLst>
            </p:cNvPr>
            <p:cNvSpPr txBox="1"/>
            <p:nvPr/>
          </p:nvSpPr>
          <p:spPr>
            <a:xfrm>
              <a:off x="7385805" y="1617605"/>
              <a:ext cx="960679" cy="478651"/>
            </a:xfrm>
            <a:prstGeom prst="rect">
              <a:avLst/>
            </a:prstGeom>
            <a:noFill/>
          </p:spPr>
          <p:txBody>
            <a:bodyPr wrap="none" rtlCol="0">
              <a:spAutoFit/>
            </a:bodyPr>
            <a:lstStyle/>
            <a:p>
              <a:r>
                <a:rPr lang="en-US" sz="500" dirty="0"/>
                <a:t>Resources</a:t>
              </a:r>
            </a:p>
          </p:txBody>
        </p:sp>
        <p:grpSp>
          <p:nvGrpSpPr>
            <p:cNvPr id="2071" name="Group 2070">
              <a:extLst>
                <a:ext uri="{FF2B5EF4-FFF2-40B4-BE49-F238E27FC236}">
                  <a16:creationId xmlns:a16="http://schemas.microsoft.com/office/drawing/2014/main" id="{4426A86E-EF2F-A20E-615C-2BD3B91CCB44}"/>
                </a:ext>
              </a:extLst>
            </p:cNvPr>
            <p:cNvGrpSpPr/>
            <p:nvPr/>
          </p:nvGrpSpPr>
          <p:grpSpPr>
            <a:xfrm>
              <a:off x="4735733" y="5847382"/>
              <a:ext cx="1589932" cy="874477"/>
              <a:chOff x="6550925" y="1091820"/>
              <a:chExt cx="1828801" cy="1074820"/>
            </a:xfrm>
            <a:solidFill>
              <a:schemeClr val="accent4">
                <a:lumMod val="40000"/>
                <a:lumOff val="60000"/>
              </a:schemeClr>
            </a:solidFill>
          </p:grpSpPr>
          <p:sp>
            <p:nvSpPr>
              <p:cNvPr id="2074" name="Flowchart: Process 2073">
                <a:extLst>
                  <a:ext uri="{FF2B5EF4-FFF2-40B4-BE49-F238E27FC236}">
                    <a16:creationId xmlns:a16="http://schemas.microsoft.com/office/drawing/2014/main" id="{10E3E3B5-ABAB-4806-8F23-9481D59A233E}"/>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rPr>
                  <a:t>Provenance</a:t>
                </a:r>
              </a:p>
              <a:p>
                <a:pPr marL="285750" indent="-285750">
                  <a:buFont typeface="Arial" panose="020B0604020202020204" pitchFamily="34" charset="0"/>
                  <a:buChar char="•"/>
                </a:pPr>
                <a:r>
                  <a:rPr lang="en-US" sz="500" dirty="0">
                    <a:solidFill>
                      <a:schemeClr val="tx1"/>
                    </a:solidFill>
                  </a:rPr>
                  <a:t>Prov 1</a:t>
                </a:r>
              </a:p>
              <a:p>
                <a:pPr marL="285750" indent="-285750">
                  <a:buFont typeface="Arial" panose="020B0604020202020204" pitchFamily="34" charset="0"/>
                  <a:buChar char="•"/>
                </a:pPr>
                <a:r>
                  <a:rPr lang="en-US" sz="500" dirty="0">
                    <a:solidFill>
                      <a:schemeClr val="tx1"/>
                    </a:solidFill>
                  </a:rPr>
                  <a:t>Prov 2</a:t>
                </a:r>
              </a:p>
              <a:p>
                <a:pPr marL="285750" indent="-285750">
                  <a:buFont typeface="Arial" panose="020B0604020202020204" pitchFamily="34" charset="0"/>
                  <a:buChar char="•"/>
                </a:pPr>
                <a:r>
                  <a:rPr lang="en-US" sz="500" dirty="0">
                    <a:solidFill>
                      <a:schemeClr val="tx1"/>
                    </a:solidFill>
                  </a:rPr>
                  <a:t>Prov 3</a:t>
                </a:r>
              </a:p>
            </p:txBody>
          </p:sp>
          <p:cxnSp>
            <p:nvCxnSpPr>
              <p:cNvPr id="2075" name="Straight Connector 2074">
                <a:extLst>
                  <a:ext uri="{FF2B5EF4-FFF2-40B4-BE49-F238E27FC236}">
                    <a16:creationId xmlns:a16="http://schemas.microsoft.com/office/drawing/2014/main" id="{8B93CBFD-AE8D-4F30-0707-586B246FDEF3}"/>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2" name="Arrow: Bent 2071">
              <a:extLst>
                <a:ext uri="{FF2B5EF4-FFF2-40B4-BE49-F238E27FC236}">
                  <a16:creationId xmlns:a16="http://schemas.microsoft.com/office/drawing/2014/main" id="{037A1389-B8B7-83AB-EC94-924C0196A008}"/>
                </a:ext>
              </a:extLst>
            </p:cNvPr>
            <p:cNvSpPr/>
            <p:nvPr/>
          </p:nvSpPr>
          <p:spPr>
            <a:xfrm rot="10800000">
              <a:off x="6669754" y="5889578"/>
              <a:ext cx="707519" cy="706761"/>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solidFill>
                  <a:schemeClr val="tx1"/>
                </a:solidFill>
              </a:endParaRPr>
            </a:p>
          </p:txBody>
        </p:sp>
        <p:pic>
          <p:nvPicPr>
            <p:cNvPr id="2073" name="Picture 14" descr="https://www.hl7.org/fhir/assets/images/fhir-logo-www.png">
              <a:extLst>
                <a:ext uri="{FF2B5EF4-FFF2-40B4-BE49-F238E27FC236}">
                  <a16:creationId xmlns:a16="http://schemas.microsoft.com/office/drawing/2014/main" id="{2CF4403D-6870-1BDC-4E40-39868805ACCE}"/>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6659321" y="1246542"/>
              <a:ext cx="1219520" cy="489118"/>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ight Brace 2083">
            <a:extLst>
              <a:ext uri="{FF2B5EF4-FFF2-40B4-BE49-F238E27FC236}">
                <a16:creationId xmlns:a16="http://schemas.microsoft.com/office/drawing/2014/main" id="{E56AE522-90DB-999A-B6BB-42BD5610BB46}"/>
              </a:ext>
            </a:extLst>
          </p:cNvPr>
          <p:cNvSpPr/>
          <p:nvPr/>
        </p:nvSpPr>
        <p:spPr>
          <a:xfrm>
            <a:off x="7814906" y="1768482"/>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85" name="TextBox 2084">
            <a:extLst>
              <a:ext uri="{FF2B5EF4-FFF2-40B4-BE49-F238E27FC236}">
                <a16:creationId xmlns:a16="http://schemas.microsoft.com/office/drawing/2014/main" id="{828CADFC-F08F-D891-9358-370640FF6D77}"/>
              </a:ext>
            </a:extLst>
          </p:cNvPr>
          <p:cNvSpPr txBox="1"/>
          <p:nvPr/>
        </p:nvSpPr>
        <p:spPr>
          <a:xfrm>
            <a:off x="8641938" y="1111432"/>
            <a:ext cx="1016625" cy="646331"/>
          </a:xfrm>
          <a:prstGeom prst="rect">
            <a:avLst/>
          </a:prstGeom>
          <a:noFill/>
        </p:spPr>
        <p:txBody>
          <a:bodyPr wrap="none" rtlCol="0">
            <a:spAutoFit/>
          </a:bodyPr>
          <a:lstStyle/>
          <a:p>
            <a:pPr algn="ctr"/>
            <a:r>
              <a:rPr lang="en-US" b="1" dirty="0"/>
              <a:t>Delivery</a:t>
            </a:r>
          </a:p>
          <a:p>
            <a:pPr algn="ctr"/>
            <a:r>
              <a:rPr lang="en-US" b="1" dirty="0"/>
              <a:t>IHE/HL7 </a:t>
            </a:r>
          </a:p>
        </p:txBody>
      </p:sp>
      <p:cxnSp>
        <p:nvCxnSpPr>
          <p:cNvPr id="2087" name="Straight Connector 2086">
            <a:extLst>
              <a:ext uri="{FF2B5EF4-FFF2-40B4-BE49-F238E27FC236}">
                <a16:creationId xmlns:a16="http://schemas.microsoft.com/office/drawing/2014/main" id="{F720C87A-861E-306D-FA4E-75E3AE67B76C}"/>
              </a:ext>
            </a:extLst>
          </p:cNvPr>
          <p:cNvCxnSpPr/>
          <p:nvPr/>
        </p:nvCxnSpPr>
        <p:spPr>
          <a:xfrm>
            <a:off x="230337" y="1680505"/>
            <a:ext cx="11314180" cy="23938"/>
          </a:xfrm>
          <a:prstGeom prst="line">
            <a:avLst/>
          </a:prstGeom>
        </p:spPr>
        <p:style>
          <a:lnRef idx="1">
            <a:schemeClr val="accent1"/>
          </a:lnRef>
          <a:fillRef idx="0">
            <a:schemeClr val="accent1"/>
          </a:fillRef>
          <a:effectRef idx="0">
            <a:schemeClr val="accent1"/>
          </a:effectRef>
          <a:fontRef idx="minor">
            <a:schemeClr val="tx1"/>
          </a:fontRef>
        </p:style>
      </p:cxnSp>
      <p:sp>
        <p:nvSpPr>
          <p:cNvPr id="2088" name="TextBox 2087">
            <a:extLst>
              <a:ext uri="{FF2B5EF4-FFF2-40B4-BE49-F238E27FC236}">
                <a16:creationId xmlns:a16="http://schemas.microsoft.com/office/drawing/2014/main" id="{85823258-379D-2381-294B-299922407F53}"/>
              </a:ext>
            </a:extLst>
          </p:cNvPr>
          <p:cNvSpPr txBox="1"/>
          <p:nvPr/>
        </p:nvSpPr>
        <p:spPr>
          <a:xfrm>
            <a:off x="8322440" y="4195201"/>
            <a:ext cx="756938" cy="369332"/>
          </a:xfrm>
          <a:prstGeom prst="rect">
            <a:avLst/>
          </a:prstGeom>
          <a:noFill/>
        </p:spPr>
        <p:txBody>
          <a:bodyPr wrap="none" rtlCol="0">
            <a:spAutoFit/>
          </a:bodyPr>
          <a:lstStyle/>
          <a:p>
            <a:r>
              <a:rPr lang="en-US" b="1" dirty="0"/>
              <a:t>mXDE</a:t>
            </a:r>
          </a:p>
        </p:txBody>
      </p:sp>
      <p:grpSp>
        <p:nvGrpSpPr>
          <p:cNvPr id="2092" name="Group 2091">
            <a:extLst>
              <a:ext uri="{FF2B5EF4-FFF2-40B4-BE49-F238E27FC236}">
                <a16:creationId xmlns:a16="http://schemas.microsoft.com/office/drawing/2014/main" id="{609E00E3-284B-4CD6-305B-BC12896A826C}"/>
              </a:ext>
            </a:extLst>
          </p:cNvPr>
          <p:cNvGrpSpPr/>
          <p:nvPr/>
        </p:nvGrpSpPr>
        <p:grpSpPr>
          <a:xfrm>
            <a:off x="9912048" y="4572914"/>
            <a:ext cx="564835" cy="607240"/>
            <a:chOff x="5162973" y="2118559"/>
            <a:chExt cx="1866054" cy="2620882"/>
          </a:xfrm>
        </p:grpSpPr>
        <p:sp>
          <p:nvSpPr>
            <p:cNvPr id="2090" name="Arrow: Circular 2089">
              <a:extLst>
                <a:ext uri="{FF2B5EF4-FFF2-40B4-BE49-F238E27FC236}">
                  <a16:creationId xmlns:a16="http://schemas.microsoft.com/office/drawing/2014/main" id="{077053A5-A087-69D9-0CA3-901A052EFB8A}"/>
                </a:ext>
              </a:extLst>
            </p:cNvPr>
            <p:cNvSpPr/>
            <p:nvPr/>
          </p:nvSpPr>
          <p:spPr>
            <a:xfrm>
              <a:off x="5162973" y="2118559"/>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091" name="Arrow: Circular 2090">
              <a:extLst>
                <a:ext uri="{FF2B5EF4-FFF2-40B4-BE49-F238E27FC236}">
                  <a16:creationId xmlns:a16="http://schemas.microsoft.com/office/drawing/2014/main" id="{3D15F808-956C-07F4-9A45-F6EF131E287C}"/>
                </a:ext>
              </a:extLst>
            </p:cNvPr>
            <p:cNvSpPr/>
            <p:nvPr/>
          </p:nvSpPr>
          <p:spPr>
            <a:xfrm rot="10800000">
              <a:off x="5162973" y="3048976"/>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sp>
        <p:nvSpPr>
          <p:cNvPr id="2093" name="TextBox 2092">
            <a:extLst>
              <a:ext uri="{FF2B5EF4-FFF2-40B4-BE49-F238E27FC236}">
                <a16:creationId xmlns:a16="http://schemas.microsoft.com/office/drawing/2014/main" id="{F8B816E6-2AF0-9F1A-77CC-56A2AA5524F9}"/>
              </a:ext>
            </a:extLst>
          </p:cNvPr>
          <p:cNvSpPr txBox="1"/>
          <p:nvPr/>
        </p:nvSpPr>
        <p:spPr>
          <a:xfrm>
            <a:off x="9967671" y="4710460"/>
            <a:ext cx="492827" cy="369332"/>
          </a:xfrm>
          <a:prstGeom prst="rect">
            <a:avLst/>
          </a:prstGeom>
          <a:noFill/>
        </p:spPr>
        <p:txBody>
          <a:bodyPr wrap="none" rtlCol="0">
            <a:spAutoFit/>
          </a:bodyPr>
          <a:lstStyle/>
          <a:p>
            <a:r>
              <a:rPr lang="en-US" b="1" dirty="0"/>
              <a:t>IPA</a:t>
            </a:r>
          </a:p>
        </p:txBody>
      </p:sp>
    </p:spTree>
    <p:extLst>
      <p:ext uri="{BB962C8B-B14F-4D97-AF65-F5344CB8AC3E}">
        <p14:creationId xmlns:p14="http://schemas.microsoft.com/office/powerpoint/2010/main" val="81885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lowchart: Predefined Process 2131">
            <a:extLst>
              <a:ext uri="{FF2B5EF4-FFF2-40B4-BE49-F238E27FC236}">
                <a16:creationId xmlns:a16="http://schemas.microsoft.com/office/drawing/2014/main" id="{DA09DEA3-298E-673B-F4C3-7F893532C345}"/>
              </a:ext>
            </a:extLst>
          </p:cNvPr>
          <p:cNvSpPr/>
          <p:nvPr/>
        </p:nvSpPr>
        <p:spPr>
          <a:xfrm>
            <a:off x="5151487" y="495577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Responding</a:t>
            </a:r>
          </a:p>
          <a:p>
            <a:pPr algn="ctr"/>
            <a:r>
              <a:rPr lang="en-CA" sz="800" b="1" dirty="0"/>
              <a:t>Gateway</a:t>
            </a:r>
          </a:p>
        </p:txBody>
      </p:sp>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3">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4">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2" name="TextBox 11">
            <a:extLst>
              <a:ext uri="{FF2B5EF4-FFF2-40B4-BE49-F238E27FC236}">
                <a16:creationId xmlns:a16="http://schemas.microsoft.com/office/drawing/2014/main" id="{A41769D5-672D-27E0-6975-FAEC3C74F75A}"/>
              </a:ext>
            </a:extLst>
          </p:cNvPr>
          <p:cNvSpPr txBox="1"/>
          <p:nvPr/>
        </p:nvSpPr>
        <p:spPr>
          <a:xfrm>
            <a:off x="4477826" y="1147388"/>
            <a:ext cx="3023007" cy="907941"/>
          </a:xfrm>
          <a:prstGeom prst="rect">
            <a:avLst/>
          </a:prstGeom>
          <a:noFill/>
        </p:spPr>
        <p:txBody>
          <a:bodyPr wrap="none" rtlCol="0">
            <a:spAutoFit/>
          </a:bodyPr>
          <a:lstStyle/>
          <a:p>
            <a:r>
              <a:rPr lang="en-US" sz="1400" b="1" dirty="0">
                <a:solidFill>
                  <a:srgbClr val="0070C0"/>
                </a:solidFill>
              </a:rPr>
              <a:t>PUSH</a:t>
            </a:r>
            <a:r>
              <a:rPr lang="en-US" sz="1400" dirty="0">
                <a:solidFill>
                  <a:srgbClr val="0070C0"/>
                </a:solidFill>
              </a:rPr>
              <a:t> IPS to recipient system:</a:t>
            </a:r>
          </a:p>
          <a:p>
            <a:pPr marL="285750" indent="-285750">
              <a:buFont typeface="Wingdings" panose="05000000000000000000" pitchFamily="2" charset="2"/>
              <a:buChar char="§"/>
            </a:pPr>
            <a:r>
              <a:rPr lang="en-US" sz="1300" dirty="0">
                <a:solidFill>
                  <a:srgbClr val="0070C0"/>
                </a:solidFill>
              </a:rPr>
              <a:t>MHD (RESTful push)</a:t>
            </a:r>
          </a:p>
          <a:p>
            <a:pPr marL="285750" indent="-285750">
              <a:buFont typeface="Wingdings" panose="05000000000000000000" pitchFamily="2" charset="2"/>
              <a:buChar char="§"/>
            </a:pPr>
            <a:r>
              <a:rPr lang="en-US" sz="1300" dirty="0">
                <a:solidFill>
                  <a:srgbClr val="0070C0"/>
                </a:solidFill>
              </a:rPr>
              <a:t>XDR (document reliable messaging)</a:t>
            </a:r>
          </a:p>
          <a:p>
            <a:pPr marL="285750" indent="-285750">
              <a:buFont typeface="Wingdings" panose="05000000000000000000" pitchFamily="2" charset="2"/>
              <a:buChar char="§"/>
            </a:pPr>
            <a:r>
              <a:rPr lang="en-US" sz="1300" dirty="0">
                <a:solidFill>
                  <a:srgbClr val="0070C0"/>
                </a:solidFill>
              </a:rPr>
              <a:t>XDM (reliable media, including email)</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chemeClr val="accent1"/>
                </a:solidFill>
              </a:rPr>
              <a:t>IPS</a:t>
            </a:r>
          </a:p>
          <a:p>
            <a:pPr algn="ctr"/>
            <a:r>
              <a:rPr lang="en-CA" sz="900" b="1" dirty="0">
                <a:solidFill>
                  <a:schemeClr val="accent1"/>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3">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24" name="Flowchart: Predefined Process 23">
            <a:extLst>
              <a:ext uri="{FF2B5EF4-FFF2-40B4-BE49-F238E27FC236}">
                <a16:creationId xmlns:a16="http://schemas.microsoft.com/office/drawing/2014/main" id="{26A29234-D88D-256E-9135-E27BB73FB5C8}"/>
              </a:ext>
            </a:extLst>
          </p:cNvPr>
          <p:cNvSpPr/>
          <p:nvPr/>
        </p:nvSpPr>
        <p:spPr>
          <a:xfrm>
            <a:off x="8433282" y="181099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5" name="Straight Arrow Connector 24">
            <a:extLst>
              <a:ext uri="{FF2B5EF4-FFF2-40B4-BE49-F238E27FC236}">
                <a16:creationId xmlns:a16="http://schemas.microsoft.com/office/drawing/2014/main" id="{3B1919A4-87F1-9D91-088F-3A87B9283B89}"/>
              </a:ext>
            </a:extLst>
          </p:cNvPr>
          <p:cNvCxnSpPr>
            <a:cxnSpLocks/>
            <a:stCxn id="22" idx="3"/>
            <a:endCxn id="24" idx="1"/>
          </p:cNvCxnSpPr>
          <p:nvPr/>
        </p:nvCxnSpPr>
        <p:spPr>
          <a:xfrm>
            <a:off x="3789040" y="2099221"/>
            <a:ext cx="4644242" cy="0"/>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cxnSp>
        <p:nvCxnSpPr>
          <p:cNvPr id="42" name="Connector: Elbow 41">
            <a:extLst>
              <a:ext uri="{FF2B5EF4-FFF2-40B4-BE49-F238E27FC236}">
                <a16:creationId xmlns:a16="http://schemas.microsoft.com/office/drawing/2014/main" id="{A4CF030E-C75A-A24E-13A1-85955DC57429}"/>
              </a:ext>
            </a:extLst>
          </p:cNvPr>
          <p:cNvCxnSpPr>
            <a:cxnSpLocks/>
            <a:stCxn id="24" idx="3"/>
            <a:endCxn id="2149" idx="1"/>
          </p:cNvCxnSpPr>
          <p:nvPr/>
        </p:nvCxnSpPr>
        <p:spPr>
          <a:xfrm>
            <a:off x="9379345" y="2099221"/>
            <a:ext cx="1396898" cy="951194"/>
          </a:xfrm>
          <a:prstGeom prst="bentConnector3">
            <a:avLst>
              <a:gd name="adj1" fmla="val 50000"/>
            </a:avLst>
          </a:prstGeom>
          <a:ln w="762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rgbClr val="0070C0"/>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cxnSp>
        <p:nvCxnSpPr>
          <p:cNvPr id="60" name="Straight Arrow Connector 59">
            <a:extLst>
              <a:ext uri="{FF2B5EF4-FFF2-40B4-BE49-F238E27FC236}">
                <a16:creationId xmlns:a16="http://schemas.microsoft.com/office/drawing/2014/main" id="{40BBA460-DD38-FF99-1CEC-531863923F09}"/>
              </a:ext>
            </a:extLst>
          </p:cNvPr>
          <p:cNvCxnSpPr>
            <a:cxnSpLocks/>
            <a:stCxn id="59" idx="1"/>
            <a:endCxn id="58" idx="3"/>
          </p:cNvCxnSpPr>
          <p:nvPr/>
        </p:nvCxnSpPr>
        <p:spPr>
          <a:xfrm flipH="1">
            <a:off x="7096853" y="3913558"/>
            <a:ext cx="1336429" cy="0"/>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0" name="Connector: Elbow 2099">
            <a:extLst>
              <a:ext uri="{FF2B5EF4-FFF2-40B4-BE49-F238E27FC236}">
                <a16:creationId xmlns:a16="http://schemas.microsoft.com/office/drawing/2014/main" id="{21D1EC48-C8D9-297B-B67A-590BACA3155F}"/>
              </a:ext>
            </a:extLst>
          </p:cNvPr>
          <p:cNvCxnSpPr>
            <a:cxnSpLocks/>
            <a:stCxn id="59" idx="1"/>
            <a:endCxn id="2095" idx="3"/>
          </p:cNvCxnSpPr>
          <p:nvPr/>
        </p:nvCxnSpPr>
        <p:spPr>
          <a:xfrm rot="10800000" flipV="1">
            <a:off x="7096854" y="3913558"/>
            <a:ext cx="1336429" cy="671168"/>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2" name="Flowchart: Predefined Process 2111">
            <a:extLst>
              <a:ext uri="{FF2B5EF4-FFF2-40B4-BE49-F238E27FC236}">
                <a16:creationId xmlns:a16="http://schemas.microsoft.com/office/drawing/2014/main" id="{81B94A04-D72D-9BA5-F157-845F26F1E412}"/>
              </a:ext>
            </a:extLst>
          </p:cNvPr>
          <p:cNvSpPr/>
          <p:nvPr/>
        </p:nvSpPr>
        <p:spPr>
          <a:xfrm>
            <a:off x="6150790" y="4954290"/>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Initiating</a:t>
            </a:r>
          </a:p>
          <a:p>
            <a:pPr algn="ctr"/>
            <a:r>
              <a:rPr lang="en-CA" sz="900" b="1" dirty="0"/>
              <a:t>Gateway</a:t>
            </a:r>
          </a:p>
        </p:txBody>
      </p:sp>
      <p:cxnSp>
        <p:nvCxnSpPr>
          <p:cNvPr id="2114" name="Connector: Elbow 2113">
            <a:extLst>
              <a:ext uri="{FF2B5EF4-FFF2-40B4-BE49-F238E27FC236}">
                <a16:creationId xmlns:a16="http://schemas.microsoft.com/office/drawing/2014/main" id="{1781E8E5-12DE-0E9B-38C8-056C33AE0A7A}"/>
              </a:ext>
            </a:extLst>
          </p:cNvPr>
          <p:cNvCxnSpPr>
            <a:cxnSpLocks/>
            <a:stCxn id="59" idx="1"/>
            <a:endCxn id="2112" idx="3"/>
          </p:cNvCxnSpPr>
          <p:nvPr/>
        </p:nvCxnSpPr>
        <p:spPr>
          <a:xfrm rot="10800000" flipV="1">
            <a:off x="7096854" y="3913557"/>
            <a:ext cx="1336429" cy="1328959"/>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8" name="Connector: Elbow 2127">
            <a:extLst>
              <a:ext uri="{FF2B5EF4-FFF2-40B4-BE49-F238E27FC236}">
                <a16:creationId xmlns:a16="http://schemas.microsoft.com/office/drawing/2014/main" id="{797716F3-843B-8DBE-E219-7FE9544991EC}"/>
              </a:ext>
            </a:extLst>
          </p:cNvPr>
          <p:cNvCxnSpPr>
            <a:cxnSpLocks/>
            <a:stCxn id="2148" idx="3"/>
            <a:endCxn id="2127" idx="0"/>
          </p:cNvCxnSpPr>
          <p:nvPr/>
        </p:nvCxnSpPr>
        <p:spPr>
          <a:xfrm>
            <a:off x="1332061" y="3050415"/>
            <a:ext cx="1045665" cy="2508919"/>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35" name="Flowchart: Predefined Process 2134">
            <a:extLst>
              <a:ext uri="{FF2B5EF4-FFF2-40B4-BE49-F238E27FC236}">
                <a16:creationId xmlns:a16="http://schemas.microsoft.com/office/drawing/2014/main" id="{F8FD879A-7FD1-6F65-E22D-7CDBBAC5CC99}"/>
              </a:ext>
            </a:extLst>
          </p:cNvPr>
          <p:cNvSpPr/>
          <p:nvPr/>
        </p:nvSpPr>
        <p:spPr>
          <a:xfrm>
            <a:off x="2842976" y="555933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On-demand Document</a:t>
            </a:r>
          </a:p>
          <a:p>
            <a:pPr algn="ctr"/>
            <a:r>
              <a:rPr lang="en-CA" sz="800" b="1" dirty="0"/>
              <a:t>Source</a:t>
            </a:r>
          </a:p>
        </p:txBody>
      </p:sp>
      <p:cxnSp>
        <p:nvCxnSpPr>
          <p:cNvPr id="2138" name="Connector: Elbow 2137">
            <a:extLst>
              <a:ext uri="{FF2B5EF4-FFF2-40B4-BE49-F238E27FC236}">
                <a16:creationId xmlns:a16="http://schemas.microsoft.com/office/drawing/2014/main" id="{08425D22-AB72-F29B-0C2E-36B3172716B8}"/>
              </a:ext>
            </a:extLst>
          </p:cNvPr>
          <p:cNvCxnSpPr>
            <a:cxnSpLocks/>
            <a:stCxn id="59" idx="2"/>
            <a:endCxn id="2135" idx="3"/>
          </p:cNvCxnSpPr>
          <p:nvPr/>
        </p:nvCxnSpPr>
        <p:spPr>
          <a:xfrm rot="5400000">
            <a:off x="5524789" y="2466035"/>
            <a:ext cx="1645777" cy="5117275"/>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27" name="Flowchart: Document 2126">
            <a:extLst>
              <a:ext uri="{FF2B5EF4-FFF2-40B4-BE49-F238E27FC236}">
                <a16:creationId xmlns:a16="http://schemas.microsoft.com/office/drawing/2014/main" id="{5BAF5CB8-053C-9A64-7171-05DE8E1AE2BE}"/>
              </a:ext>
            </a:extLst>
          </p:cNvPr>
          <p:cNvSpPr/>
          <p:nvPr/>
        </p:nvSpPr>
        <p:spPr>
          <a:xfrm>
            <a:off x="1985002" y="5559334"/>
            <a:ext cx="785447" cy="681239"/>
          </a:xfrm>
          <a:prstGeom prst="flowChartDocumen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chemeClr val="accent1"/>
                </a:solidFill>
              </a:rPr>
              <a:t>On-demand IPS</a:t>
            </a:r>
          </a:p>
          <a:p>
            <a:pPr algn="ctr"/>
            <a:r>
              <a:rPr lang="en-CA" sz="900" b="1" dirty="0">
                <a:solidFill>
                  <a:schemeClr val="accent1"/>
                </a:solidFill>
              </a:rPr>
              <a:t>Document</a:t>
            </a:r>
          </a:p>
        </p:txBody>
      </p:sp>
      <p:sp>
        <p:nvSpPr>
          <p:cNvPr id="2147" name="TextBox 2146">
            <a:extLst>
              <a:ext uri="{FF2B5EF4-FFF2-40B4-BE49-F238E27FC236}">
                <a16:creationId xmlns:a16="http://schemas.microsoft.com/office/drawing/2014/main" id="{598F452E-8B12-A470-FC4C-9CA1F779D8AE}"/>
              </a:ext>
            </a:extLst>
          </p:cNvPr>
          <p:cNvSpPr txBox="1"/>
          <p:nvPr/>
        </p:nvSpPr>
        <p:spPr>
          <a:xfrm>
            <a:off x="4477825" y="5896283"/>
            <a:ext cx="4871199" cy="492443"/>
          </a:xfrm>
          <a:prstGeom prst="rect">
            <a:avLst/>
          </a:prstGeom>
          <a:noFill/>
        </p:spPr>
        <p:txBody>
          <a:bodyPr wrap="square" rtlCol="0">
            <a:spAutoFit/>
          </a:bodyPr>
          <a:lstStyle/>
          <a:p>
            <a:r>
              <a:rPr lang="en-US" sz="1300" dirty="0">
                <a:solidFill>
                  <a:srgbClr val="0070C0"/>
                </a:solidFill>
              </a:rPr>
              <a:t>Recipient system </a:t>
            </a:r>
            <a:r>
              <a:rPr lang="en-US" sz="1300" b="1" dirty="0">
                <a:solidFill>
                  <a:srgbClr val="0070C0"/>
                </a:solidFill>
              </a:rPr>
              <a:t>PULLs</a:t>
            </a:r>
            <a:r>
              <a:rPr lang="en-US" sz="1300" dirty="0">
                <a:solidFill>
                  <a:srgbClr val="0070C0"/>
                </a:solidFill>
              </a:rPr>
              <a:t> On-Demand IPS from HIE (as Source System)</a:t>
            </a:r>
          </a:p>
          <a:p>
            <a:r>
              <a:rPr lang="en-US" sz="1300" dirty="0">
                <a:solidFill>
                  <a:srgbClr val="0070C0"/>
                </a:solidFill>
              </a:rPr>
              <a:t>which plays the role of a Content Creator.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4" name="Cylinder 2163">
            <a:extLst>
              <a:ext uri="{FF2B5EF4-FFF2-40B4-BE49-F238E27FC236}">
                <a16:creationId xmlns:a16="http://schemas.microsoft.com/office/drawing/2014/main" id="{82D2D128-723F-DAAF-D045-61726F63F63F}"/>
              </a:ext>
            </a:extLst>
          </p:cNvPr>
          <p:cNvSpPr/>
          <p:nvPr/>
        </p:nvSpPr>
        <p:spPr>
          <a:xfrm>
            <a:off x="387556" y="3417184"/>
            <a:ext cx="942947" cy="1184302"/>
          </a:xfrm>
          <a:prstGeom prst="can">
            <a:avLst/>
          </a:prstGeom>
          <a:solidFill>
            <a:schemeClr val="bg1"/>
          </a:solidFill>
          <a:ln w="28575">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 as Source</a:t>
            </a:r>
          </a:p>
          <a:p>
            <a:pPr algn="ctr"/>
            <a:r>
              <a:rPr lang="en-CA" b="1" dirty="0">
                <a:solidFill>
                  <a:srgbClr val="0070C0"/>
                </a:solidFill>
              </a:rPr>
              <a:t>System</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cxnSp>
        <p:nvCxnSpPr>
          <p:cNvPr id="2176" name="Connector: Elbow 2175">
            <a:extLst>
              <a:ext uri="{FF2B5EF4-FFF2-40B4-BE49-F238E27FC236}">
                <a16:creationId xmlns:a16="http://schemas.microsoft.com/office/drawing/2014/main" id="{DA235156-51B7-5641-D13C-EA6F52B80941}"/>
              </a:ext>
            </a:extLst>
          </p:cNvPr>
          <p:cNvCxnSpPr>
            <a:cxnSpLocks/>
            <a:stCxn id="2135" idx="2"/>
            <a:endCxn id="2164" idx="3"/>
          </p:cNvCxnSpPr>
          <p:nvPr/>
        </p:nvCxnSpPr>
        <p:spPr>
          <a:xfrm rot="5400000" flipH="1">
            <a:off x="1320368" y="4140148"/>
            <a:ext cx="1534301" cy="2456978"/>
          </a:xfrm>
          <a:prstGeom prst="bentConnector3">
            <a:avLst>
              <a:gd name="adj1" fmla="val -21883"/>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0" name="Oval 2179">
            <a:extLst>
              <a:ext uri="{FF2B5EF4-FFF2-40B4-BE49-F238E27FC236}">
                <a16:creationId xmlns:a16="http://schemas.microsoft.com/office/drawing/2014/main" id="{C9DEA48A-9C68-BBC2-C3EC-E34409060EC2}"/>
              </a:ext>
            </a:extLst>
          </p:cNvPr>
          <p:cNvSpPr/>
          <p:nvPr/>
        </p:nvSpPr>
        <p:spPr>
          <a:xfrm>
            <a:off x="4112839" y="1149069"/>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1</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sp>
        <p:nvSpPr>
          <p:cNvPr id="2182" name="Oval 2181">
            <a:extLst>
              <a:ext uri="{FF2B5EF4-FFF2-40B4-BE49-F238E27FC236}">
                <a16:creationId xmlns:a16="http://schemas.microsoft.com/office/drawing/2014/main" id="{EE19E967-FD87-C10C-1D93-5877586411F8}"/>
              </a:ext>
            </a:extLst>
          </p:cNvPr>
          <p:cNvSpPr/>
          <p:nvPr/>
        </p:nvSpPr>
        <p:spPr>
          <a:xfrm>
            <a:off x="4112839" y="5940534"/>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3</a:t>
            </a:r>
          </a:p>
        </p:txBody>
      </p:sp>
    </p:spTree>
    <p:extLst>
      <p:ext uri="{BB962C8B-B14F-4D97-AF65-F5344CB8AC3E}">
        <p14:creationId xmlns:p14="http://schemas.microsoft.com/office/powerpoint/2010/main" val="220353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646BF4-D23B-D481-C545-DF7B6BC45672}"/>
              </a:ext>
            </a:extLst>
          </p:cNvPr>
          <p:cNvPicPr>
            <a:picLocks noChangeAspect="1"/>
          </p:cNvPicPr>
          <p:nvPr/>
        </p:nvPicPr>
        <p:blipFill>
          <a:blip r:embed="rId3">
            <a:alphaModFix amt="5000"/>
          </a:blip>
          <a:stretch>
            <a:fillRect/>
          </a:stretch>
        </p:blipFill>
        <p:spPr>
          <a:xfrm>
            <a:off x="371895" y="2394575"/>
            <a:ext cx="10404348" cy="4123944"/>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2" name="TextBox 11">
            <a:extLst>
              <a:ext uri="{FF2B5EF4-FFF2-40B4-BE49-F238E27FC236}">
                <a16:creationId xmlns:a16="http://schemas.microsoft.com/office/drawing/2014/main" id="{A41769D5-672D-27E0-6975-FAEC3C74F75A}"/>
              </a:ext>
            </a:extLst>
          </p:cNvPr>
          <p:cNvSpPr txBox="1"/>
          <p:nvPr/>
        </p:nvSpPr>
        <p:spPr>
          <a:xfrm>
            <a:off x="4477826" y="1147388"/>
            <a:ext cx="3023007" cy="907941"/>
          </a:xfrm>
          <a:prstGeom prst="rect">
            <a:avLst/>
          </a:prstGeom>
          <a:noFill/>
        </p:spPr>
        <p:txBody>
          <a:bodyPr wrap="none" rtlCol="0">
            <a:spAutoFit/>
          </a:bodyPr>
          <a:lstStyle/>
          <a:p>
            <a:r>
              <a:rPr lang="en-US" sz="1400" b="1" dirty="0">
                <a:solidFill>
                  <a:srgbClr val="0070C0"/>
                </a:solidFill>
              </a:rPr>
              <a:t>PUSH</a:t>
            </a:r>
            <a:r>
              <a:rPr lang="en-US" sz="1400" dirty="0">
                <a:solidFill>
                  <a:srgbClr val="0070C0"/>
                </a:solidFill>
              </a:rPr>
              <a:t> IPS to recipient system:</a:t>
            </a:r>
          </a:p>
          <a:p>
            <a:pPr marL="285750" indent="-285750">
              <a:buFont typeface="Wingdings" panose="05000000000000000000" pitchFamily="2" charset="2"/>
              <a:buChar char="§"/>
            </a:pPr>
            <a:r>
              <a:rPr lang="en-US" sz="1300" dirty="0">
                <a:solidFill>
                  <a:srgbClr val="0070C0"/>
                </a:solidFill>
              </a:rPr>
              <a:t>MHD (RESTful push)</a:t>
            </a:r>
          </a:p>
          <a:p>
            <a:pPr marL="285750" indent="-285750">
              <a:buFont typeface="Wingdings" panose="05000000000000000000" pitchFamily="2" charset="2"/>
              <a:buChar char="§"/>
            </a:pPr>
            <a:r>
              <a:rPr lang="en-US" sz="1300" dirty="0">
                <a:solidFill>
                  <a:srgbClr val="0070C0"/>
                </a:solidFill>
              </a:rPr>
              <a:t>XDR (document reliable messaging)</a:t>
            </a:r>
          </a:p>
          <a:p>
            <a:pPr marL="285750" indent="-285750">
              <a:buFont typeface="Wingdings" panose="05000000000000000000" pitchFamily="2" charset="2"/>
              <a:buChar char="§"/>
            </a:pPr>
            <a:r>
              <a:rPr lang="en-US" sz="1300" dirty="0">
                <a:solidFill>
                  <a:srgbClr val="0070C0"/>
                </a:solidFill>
              </a:rPr>
              <a:t>XDM (reliable media, including email)</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24" name="Flowchart: Predefined Process 23">
            <a:extLst>
              <a:ext uri="{FF2B5EF4-FFF2-40B4-BE49-F238E27FC236}">
                <a16:creationId xmlns:a16="http://schemas.microsoft.com/office/drawing/2014/main" id="{26A29234-D88D-256E-9135-E27BB73FB5C8}"/>
              </a:ext>
            </a:extLst>
          </p:cNvPr>
          <p:cNvSpPr/>
          <p:nvPr/>
        </p:nvSpPr>
        <p:spPr>
          <a:xfrm>
            <a:off x="8433282"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5" name="Straight Arrow Connector 24">
            <a:extLst>
              <a:ext uri="{FF2B5EF4-FFF2-40B4-BE49-F238E27FC236}">
                <a16:creationId xmlns:a16="http://schemas.microsoft.com/office/drawing/2014/main" id="{3B1919A4-87F1-9D91-088F-3A87B9283B89}"/>
              </a:ext>
            </a:extLst>
          </p:cNvPr>
          <p:cNvCxnSpPr>
            <a:cxnSpLocks/>
            <a:stCxn id="22" idx="3"/>
            <a:endCxn id="24" idx="1"/>
          </p:cNvCxnSpPr>
          <p:nvPr/>
        </p:nvCxnSpPr>
        <p:spPr>
          <a:xfrm>
            <a:off x="3789040" y="2099221"/>
            <a:ext cx="4644242" cy="0"/>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0" name="Oval 2179">
            <a:extLst>
              <a:ext uri="{FF2B5EF4-FFF2-40B4-BE49-F238E27FC236}">
                <a16:creationId xmlns:a16="http://schemas.microsoft.com/office/drawing/2014/main" id="{C9DEA48A-9C68-BBC2-C3EC-E34409060EC2}"/>
              </a:ext>
            </a:extLst>
          </p:cNvPr>
          <p:cNvSpPr/>
          <p:nvPr/>
        </p:nvSpPr>
        <p:spPr>
          <a:xfrm>
            <a:off x="4112839" y="1149069"/>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1</a:t>
            </a:r>
          </a:p>
        </p:txBody>
      </p:sp>
      <p:cxnSp>
        <p:nvCxnSpPr>
          <p:cNvPr id="42" name="Connector: Elbow 41">
            <a:extLst>
              <a:ext uri="{FF2B5EF4-FFF2-40B4-BE49-F238E27FC236}">
                <a16:creationId xmlns:a16="http://schemas.microsoft.com/office/drawing/2014/main" id="{A4CF030E-C75A-A24E-13A1-85955DC57429}"/>
              </a:ext>
            </a:extLst>
          </p:cNvPr>
          <p:cNvCxnSpPr>
            <a:cxnSpLocks/>
            <a:stCxn id="24" idx="3"/>
            <a:endCxn id="2149" idx="1"/>
          </p:cNvCxnSpPr>
          <p:nvPr/>
        </p:nvCxnSpPr>
        <p:spPr>
          <a:xfrm>
            <a:off x="9379345" y="2099221"/>
            <a:ext cx="1396898" cy="951194"/>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1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IPS</a:t>
            </a:r>
          </a:p>
          <a:p>
            <a:r>
              <a:rPr lang="en-US" dirty="0"/>
              <a:t>Foundation of Document Sharing</a:t>
            </a:r>
          </a:p>
          <a:p>
            <a:r>
              <a:rPr lang="en-US" dirty="0"/>
              <a:t>Specifics of this sIPS Profile</a:t>
            </a:r>
          </a:p>
          <a:p>
            <a:r>
              <a:rPr lang="en-US" dirty="0"/>
              <a:t>Other IHE relevant Profiles and Testing</a:t>
            </a:r>
          </a:p>
        </p:txBody>
      </p:sp>
      <p:sp>
        <p:nvSpPr>
          <p:cNvPr id="5" name="TextBox 4">
            <a:extLst>
              <a:ext uri="{FF2B5EF4-FFF2-40B4-BE49-F238E27FC236}">
                <a16:creationId xmlns:a16="http://schemas.microsoft.com/office/drawing/2014/main" id="{0A25016F-42A0-4592-E37C-7B1AEC6F8585}"/>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4508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828C5-7F31-61CA-32D3-7258D05ECBB7}"/>
              </a:ext>
            </a:extLst>
          </p:cNvPr>
          <p:cNvPicPr>
            <a:picLocks noChangeAspect="1"/>
          </p:cNvPicPr>
          <p:nvPr/>
        </p:nvPicPr>
        <p:blipFill>
          <a:blip r:embed="rId3">
            <a:alphaModFix amt="5000"/>
          </a:blip>
          <a:stretch>
            <a:fillRect/>
          </a:stretch>
        </p:blipFill>
        <p:spPr>
          <a:xfrm>
            <a:off x="380394" y="1128621"/>
            <a:ext cx="10404348" cy="5401056"/>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(XDS)</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chemeClr val="bg1">
                    <a:lumMod val="95000"/>
                  </a:schemeClr>
                </a:solidFill>
              </a:rPr>
              <a:t>MHD (Query/Retrieve)</a:t>
            </a:r>
          </a:p>
          <a:p>
            <a:pPr marL="285750" indent="-285750">
              <a:buFont typeface="Wingdings" panose="05000000000000000000" pitchFamily="2" charset="2"/>
              <a:buChar char="§"/>
            </a:pPr>
            <a:r>
              <a:rPr lang="en-US" sz="1300" dirty="0">
                <a:solidFill>
                  <a:schemeClr val="bg1">
                    <a:lumMod val="95000"/>
                  </a:schemeClr>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XDS</a:t>
            </a:r>
          </a:p>
          <a:p>
            <a:pPr algn="ctr"/>
            <a:r>
              <a:rPr lang="en-CA" sz="900" b="1" dirty="0"/>
              <a:t>Document</a:t>
            </a:r>
          </a:p>
          <a:p>
            <a:pPr algn="ctr"/>
            <a:r>
              <a:rPr lang="en-CA" sz="900" b="1" dirty="0"/>
              <a:t>Consumer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BBA460-DD38-FF99-1CEC-531863923F09}"/>
              </a:ext>
            </a:extLst>
          </p:cNvPr>
          <p:cNvCxnSpPr>
            <a:cxnSpLocks/>
            <a:stCxn id="59" idx="1"/>
            <a:endCxn id="58" idx="3"/>
          </p:cNvCxnSpPr>
          <p:nvPr/>
        </p:nvCxnSpPr>
        <p:spPr>
          <a:xfrm flipH="1">
            <a:off x="7096853" y="3913558"/>
            <a:ext cx="1336429" cy="0"/>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13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C42E24-2837-E043-7662-7F6F2523C63C}"/>
              </a:ext>
            </a:extLst>
          </p:cNvPr>
          <p:cNvPicPr>
            <a:picLocks noChangeAspect="1"/>
          </p:cNvPicPr>
          <p:nvPr/>
        </p:nvPicPr>
        <p:blipFill>
          <a:blip r:embed="rId3">
            <a:alphaModFix amt="5000"/>
          </a:blip>
          <a:stretch>
            <a:fillRect/>
          </a:stretch>
        </p:blipFill>
        <p:spPr>
          <a:xfrm>
            <a:off x="380394" y="1118573"/>
            <a:ext cx="10404348" cy="5401056"/>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chemeClr val="bg1">
                    <a:lumMod val="95000"/>
                  </a:schemeClr>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chemeClr val="bg1">
                    <a:lumMod val="95000"/>
                  </a:schemeClr>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cxnSp>
        <p:nvCxnSpPr>
          <p:cNvPr id="2100" name="Connector: Elbow 2099">
            <a:extLst>
              <a:ext uri="{FF2B5EF4-FFF2-40B4-BE49-F238E27FC236}">
                <a16:creationId xmlns:a16="http://schemas.microsoft.com/office/drawing/2014/main" id="{21D1EC48-C8D9-297B-B67A-590BACA3155F}"/>
              </a:ext>
            </a:extLst>
          </p:cNvPr>
          <p:cNvCxnSpPr>
            <a:cxnSpLocks/>
            <a:stCxn id="59" idx="1"/>
            <a:endCxn id="2095" idx="3"/>
          </p:cNvCxnSpPr>
          <p:nvPr/>
        </p:nvCxnSpPr>
        <p:spPr>
          <a:xfrm rot="10800000" flipV="1">
            <a:off x="7096854" y="3913558"/>
            <a:ext cx="1336429" cy="671168"/>
          </a:xfrm>
          <a:prstGeom prst="bentConnector3">
            <a:avLst>
              <a:gd name="adj1" fmla="val 50000"/>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FAE9DB46-5116-AD4E-4C6E-492FDA409783}"/>
              </a:ext>
            </a:extLst>
          </p:cNvPr>
          <p:cNvCxnSpPr>
            <a:cxnSpLocks/>
            <a:stCxn id="2149" idx="1"/>
            <a:endCxn id="59" idx="3"/>
          </p:cNvCxnSpPr>
          <p:nvPr/>
        </p:nvCxnSpPr>
        <p:spPr>
          <a:xfrm rot="10800000" flipV="1">
            <a:off x="9379345" y="3050414"/>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FC61FBB7-2160-1C6F-4D7A-6AB5D140EE6B}"/>
              </a:ext>
            </a:extLst>
          </p:cNvPr>
          <p:cNvSpPr/>
          <p:nvPr/>
        </p:nvSpPr>
        <p:spPr>
          <a:xfrm>
            <a:off x="4210259" y="5697415"/>
            <a:ext cx="1557495" cy="612648"/>
          </a:xfrm>
          <a:prstGeom prst="wedgeRoundRectCallout">
            <a:avLst>
              <a:gd name="adj1" fmla="val 34112"/>
              <a:gd name="adj2" fmla="val -1802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XDS or MHDS</a:t>
            </a:r>
          </a:p>
        </p:txBody>
      </p:sp>
    </p:spTree>
    <p:extLst>
      <p:ext uri="{BB962C8B-B14F-4D97-AF65-F5344CB8AC3E}">
        <p14:creationId xmlns:p14="http://schemas.microsoft.com/office/powerpoint/2010/main" val="1596377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6DF68-F1A9-54FE-1DFF-CA04316CB8A7}"/>
              </a:ext>
            </a:extLst>
          </p:cNvPr>
          <p:cNvPicPr>
            <a:picLocks noChangeAspect="1"/>
          </p:cNvPicPr>
          <p:nvPr/>
        </p:nvPicPr>
        <p:blipFill>
          <a:blip r:embed="rId3">
            <a:alphaModFix amt="5000"/>
          </a:blip>
          <a:stretch>
            <a:fillRect/>
          </a:stretch>
        </p:blipFill>
        <p:spPr>
          <a:xfrm>
            <a:off x="379039" y="1112108"/>
            <a:ext cx="10404348" cy="5401056"/>
          </a:xfrm>
          <a:prstGeom prst="rect">
            <a:avLst/>
          </a:prstGeom>
        </p:spPr>
      </p:pic>
      <p:sp>
        <p:nvSpPr>
          <p:cNvPr id="2132" name="Flowchart: Predefined Process 2131">
            <a:extLst>
              <a:ext uri="{FF2B5EF4-FFF2-40B4-BE49-F238E27FC236}">
                <a16:creationId xmlns:a16="http://schemas.microsoft.com/office/drawing/2014/main" id="{DA09DEA3-298E-673B-F4C3-7F893532C345}"/>
              </a:ext>
            </a:extLst>
          </p:cNvPr>
          <p:cNvSpPr/>
          <p:nvPr/>
        </p:nvSpPr>
        <p:spPr>
          <a:xfrm>
            <a:off x="5151487" y="495577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Responding</a:t>
            </a:r>
          </a:p>
          <a:p>
            <a:pPr algn="ctr"/>
            <a:r>
              <a:rPr lang="en-CA" sz="800" b="1" dirty="0"/>
              <a:t>Gateway</a:t>
            </a:r>
          </a:p>
        </p:txBody>
      </p:sp>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rgbClr val="0070C0"/>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299938" y="3625331"/>
            <a:ext cx="1079407"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(MHD/XCA)</a:t>
            </a:r>
          </a:p>
          <a:p>
            <a:pPr algn="ctr"/>
            <a:r>
              <a:rPr lang="en-CA" sz="900" b="1" dirty="0"/>
              <a:t>Document</a:t>
            </a:r>
          </a:p>
          <a:p>
            <a:pPr algn="ctr"/>
            <a:r>
              <a:rPr lang="en-CA" sz="900" b="1" dirty="0"/>
              <a:t>Consumer</a:t>
            </a:r>
          </a:p>
        </p:txBody>
      </p: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2" name="Flowchart: Predefined Process 2111">
            <a:extLst>
              <a:ext uri="{FF2B5EF4-FFF2-40B4-BE49-F238E27FC236}">
                <a16:creationId xmlns:a16="http://schemas.microsoft.com/office/drawing/2014/main" id="{81B94A04-D72D-9BA5-F157-845F26F1E412}"/>
              </a:ext>
            </a:extLst>
          </p:cNvPr>
          <p:cNvSpPr/>
          <p:nvPr/>
        </p:nvSpPr>
        <p:spPr>
          <a:xfrm>
            <a:off x="6150790" y="4954290"/>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Initiating</a:t>
            </a:r>
          </a:p>
          <a:p>
            <a:pPr algn="ctr"/>
            <a:r>
              <a:rPr lang="en-CA" sz="900" b="1" dirty="0"/>
              <a:t>Gateway</a:t>
            </a:r>
          </a:p>
        </p:txBody>
      </p:sp>
      <p:cxnSp>
        <p:nvCxnSpPr>
          <p:cNvPr id="2114" name="Connector: Elbow 2113">
            <a:extLst>
              <a:ext uri="{FF2B5EF4-FFF2-40B4-BE49-F238E27FC236}">
                <a16:creationId xmlns:a16="http://schemas.microsoft.com/office/drawing/2014/main" id="{1781E8E5-12DE-0E9B-38C8-056C33AE0A7A}"/>
              </a:ext>
            </a:extLst>
          </p:cNvPr>
          <p:cNvCxnSpPr>
            <a:cxnSpLocks/>
            <a:stCxn id="59" idx="1"/>
            <a:endCxn id="2112" idx="3"/>
          </p:cNvCxnSpPr>
          <p:nvPr/>
        </p:nvCxnSpPr>
        <p:spPr>
          <a:xfrm rot="10800000" flipV="1">
            <a:off x="7096854" y="3913557"/>
            <a:ext cx="1203085" cy="1328959"/>
          </a:xfrm>
          <a:prstGeom prst="bentConnector3">
            <a:avLst>
              <a:gd name="adj1" fmla="val 50000"/>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spTree>
    <p:extLst>
      <p:ext uri="{BB962C8B-B14F-4D97-AF65-F5344CB8AC3E}">
        <p14:creationId xmlns:p14="http://schemas.microsoft.com/office/powerpoint/2010/main" val="394564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6D417-310E-17A1-0DBA-730971FC4127}"/>
              </a:ext>
            </a:extLst>
          </p:cNvPr>
          <p:cNvPicPr>
            <a:picLocks noChangeAspect="1"/>
          </p:cNvPicPr>
          <p:nvPr/>
        </p:nvPicPr>
        <p:blipFill>
          <a:blip r:embed="rId3">
            <a:alphaModFix amt="5000"/>
          </a:blip>
          <a:stretch>
            <a:fillRect/>
          </a:stretch>
        </p:blipFill>
        <p:spPr>
          <a:xfrm>
            <a:off x="1335944" y="1113373"/>
            <a:ext cx="9445752" cy="4428744"/>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5" name="Flowchart: Predefined Process 2134">
            <a:extLst>
              <a:ext uri="{FF2B5EF4-FFF2-40B4-BE49-F238E27FC236}">
                <a16:creationId xmlns:a16="http://schemas.microsoft.com/office/drawing/2014/main" id="{F8FD879A-7FD1-6F65-E22D-7CDBBAC5CC99}"/>
              </a:ext>
            </a:extLst>
          </p:cNvPr>
          <p:cNvSpPr/>
          <p:nvPr/>
        </p:nvSpPr>
        <p:spPr>
          <a:xfrm>
            <a:off x="2842976" y="555933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On-demand Document</a:t>
            </a:r>
          </a:p>
          <a:p>
            <a:pPr algn="ctr"/>
            <a:r>
              <a:rPr lang="en-CA" sz="800" b="1" dirty="0"/>
              <a:t>Source</a:t>
            </a:r>
          </a:p>
        </p:txBody>
      </p:sp>
      <p:cxnSp>
        <p:nvCxnSpPr>
          <p:cNvPr id="2138" name="Connector: Elbow 2137">
            <a:extLst>
              <a:ext uri="{FF2B5EF4-FFF2-40B4-BE49-F238E27FC236}">
                <a16:creationId xmlns:a16="http://schemas.microsoft.com/office/drawing/2014/main" id="{08425D22-AB72-F29B-0C2E-36B3172716B8}"/>
              </a:ext>
            </a:extLst>
          </p:cNvPr>
          <p:cNvCxnSpPr>
            <a:cxnSpLocks/>
            <a:stCxn id="59" idx="2"/>
            <a:endCxn id="2135" idx="3"/>
          </p:cNvCxnSpPr>
          <p:nvPr/>
        </p:nvCxnSpPr>
        <p:spPr>
          <a:xfrm rot="5400000">
            <a:off x="5524789" y="2466035"/>
            <a:ext cx="1645777" cy="511727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27" name="Flowchart: Document 2126">
            <a:extLst>
              <a:ext uri="{FF2B5EF4-FFF2-40B4-BE49-F238E27FC236}">
                <a16:creationId xmlns:a16="http://schemas.microsoft.com/office/drawing/2014/main" id="{5BAF5CB8-053C-9A64-7171-05DE8E1AE2BE}"/>
              </a:ext>
            </a:extLst>
          </p:cNvPr>
          <p:cNvSpPr/>
          <p:nvPr/>
        </p:nvSpPr>
        <p:spPr>
          <a:xfrm>
            <a:off x="1985002" y="5559334"/>
            <a:ext cx="785447"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On-demand IPS</a:t>
            </a:r>
          </a:p>
          <a:p>
            <a:pPr algn="ctr"/>
            <a:r>
              <a:rPr lang="en-CA" sz="900" b="1" dirty="0">
                <a:solidFill>
                  <a:srgbClr val="C00000"/>
                </a:solidFill>
              </a:rPr>
              <a:t>Document</a:t>
            </a:r>
          </a:p>
        </p:txBody>
      </p:sp>
      <p:sp>
        <p:nvSpPr>
          <p:cNvPr id="2147" name="TextBox 2146">
            <a:extLst>
              <a:ext uri="{FF2B5EF4-FFF2-40B4-BE49-F238E27FC236}">
                <a16:creationId xmlns:a16="http://schemas.microsoft.com/office/drawing/2014/main" id="{598F452E-8B12-A470-FC4C-9CA1F779D8AE}"/>
              </a:ext>
            </a:extLst>
          </p:cNvPr>
          <p:cNvSpPr txBox="1"/>
          <p:nvPr/>
        </p:nvSpPr>
        <p:spPr>
          <a:xfrm>
            <a:off x="4477825" y="5896283"/>
            <a:ext cx="4871199" cy="492443"/>
          </a:xfrm>
          <a:prstGeom prst="rect">
            <a:avLst/>
          </a:prstGeom>
          <a:noFill/>
        </p:spPr>
        <p:txBody>
          <a:bodyPr wrap="square" rtlCol="0">
            <a:spAutoFit/>
          </a:bodyPr>
          <a:lstStyle/>
          <a:p>
            <a:r>
              <a:rPr lang="en-US" sz="1300" dirty="0">
                <a:solidFill>
                  <a:srgbClr val="0070C0"/>
                </a:solidFill>
              </a:rPr>
              <a:t>Recipient system </a:t>
            </a:r>
            <a:r>
              <a:rPr lang="en-US" sz="1300" b="1" dirty="0">
                <a:solidFill>
                  <a:srgbClr val="0070C0"/>
                </a:solidFill>
              </a:rPr>
              <a:t>PULLs</a:t>
            </a:r>
            <a:r>
              <a:rPr lang="en-US" sz="1300" dirty="0">
                <a:solidFill>
                  <a:srgbClr val="0070C0"/>
                </a:solidFill>
              </a:rPr>
              <a:t> On-Demand IPS from HIE (as Source System)</a:t>
            </a:r>
          </a:p>
          <a:p>
            <a:r>
              <a:rPr lang="en-US" sz="1300" dirty="0">
                <a:solidFill>
                  <a:srgbClr val="0070C0"/>
                </a:solidFill>
              </a:rPr>
              <a:t>which plays the role of a Content Creator.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4" name="Cylinder 2163">
            <a:extLst>
              <a:ext uri="{FF2B5EF4-FFF2-40B4-BE49-F238E27FC236}">
                <a16:creationId xmlns:a16="http://schemas.microsoft.com/office/drawing/2014/main" id="{82D2D128-723F-DAAF-D045-61726F63F63F}"/>
              </a:ext>
            </a:extLst>
          </p:cNvPr>
          <p:cNvSpPr/>
          <p:nvPr/>
        </p:nvSpPr>
        <p:spPr>
          <a:xfrm>
            <a:off x="387556" y="3417184"/>
            <a:ext cx="942947" cy="1184302"/>
          </a:xfrm>
          <a:prstGeom prst="can">
            <a:avLst/>
          </a:prstGeom>
          <a:solidFill>
            <a:schemeClr val="bg1"/>
          </a:solidFill>
          <a:ln w="28575">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C00000"/>
                </a:solidFill>
              </a:rPr>
              <a:t>HIE as Source</a:t>
            </a:r>
          </a:p>
          <a:p>
            <a:pPr algn="ctr"/>
            <a:r>
              <a:rPr lang="en-CA" b="1" dirty="0">
                <a:solidFill>
                  <a:srgbClr val="C00000"/>
                </a:solidFill>
              </a:rPr>
              <a:t>System</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cxnSp>
        <p:nvCxnSpPr>
          <p:cNvPr id="2176" name="Connector: Elbow 2175">
            <a:extLst>
              <a:ext uri="{FF2B5EF4-FFF2-40B4-BE49-F238E27FC236}">
                <a16:creationId xmlns:a16="http://schemas.microsoft.com/office/drawing/2014/main" id="{DA235156-51B7-5641-D13C-EA6F52B80941}"/>
              </a:ext>
            </a:extLst>
          </p:cNvPr>
          <p:cNvCxnSpPr>
            <a:cxnSpLocks/>
            <a:stCxn id="2135" idx="2"/>
            <a:endCxn id="2164" idx="3"/>
          </p:cNvCxnSpPr>
          <p:nvPr/>
        </p:nvCxnSpPr>
        <p:spPr>
          <a:xfrm rot="5400000" flipH="1">
            <a:off x="1320368" y="4140148"/>
            <a:ext cx="1534301" cy="2456978"/>
          </a:xfrm>
          <a:prstGeom prst="bentConnector3">
            <a:avLst>
              <a:gd name="adj1" fmla="val -21883"/>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2" name="Oval 2181">
            <a:extLst>
              <a:ext uri="{FF2B5EF4-FFF2-40B4-BE49-F238E27FC236}">
                <a16:creationId xmlns:a16="http://schemas.microsoft.com/office/drawing/2014/main" id="{EE19E967-FD87-C10C-1D93-5877586411F8}"/>
              </a:ext>
            </a:extLst>
          </p:cNvPr>
          <p:cNvSpPr/>
          <p:nvPr/>
        </p:nvSpPr>
        <p:spPr>
          <a:xfrm>
            <a:off x="4112839" y="5940534"/>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3</a:t>
            </a:r>
          </a:p>
        </p:txBody>
      </p:sp>
      <p:cxnSp>
        <p:nvCxnSpPr>
          <p:cNvPr id="2128" name="Connector: Elbow 2127">
            <a:extLst>
              <a:ext uri="{FF2B5EF4-FFF2-40B4-BE49-F238E27FC236}">
                <a16:creationId xmlns:a16="http://schemas.microsoft.com/office/drawing/2014/main" id="{797716F3-843B-8DBE-E219-7FE9544991EC}"/>
              </a:ext>
            </a:extLst>
          </p:cNvPr>
          <p:cNvCxnSpPr>
            <a:cxnSpLocks/>
            <a:stCxn id="2148" idx="3"/>
            <a:endCxn id="2127" idx="0"/>
          </p:cNvCxnSpPr>
          <p:nvPr/>
        </p:nvCxnSpPr>
        <p:spPr>
          <a:xfrm>
            <a:off x="1332061" y="3050415"/>
            <a:ext cx="1045665" cy="25089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C21F1D6-E351-AD3F-6B68-404AFB730D70}"/>
              </a:ext>
            </a:extLst>
          </p:cNvPr>
          <p:cNvPicPr>
            <a:picLocks noChangeAspect="1"/>
          </p:cNvPicPr>
          <p:nvPr/>
        </p:nvPicPr>
        <p:blipFill>
          <a:blip r:embed="rId6">
            <a:alphaModFix amt="5000"/>
          </a:blip>
          <a:stretch>
            <a:fillRect/>
          </a:stretch>
        </p:blipFill>
        <p:spPr>
          <a:xfrm>
            <a:off x="462926" y="1131110"/>
            <a:ext cx="842772" cy="1568196"/>
          </a:xfrm>
          <a:prstGeom prst="rect">
            <a:avLst/>
          </a:prstGeom>
        </p:spPr>
      </p:pic>
    </p:spTree>
    <p:extLst>
      <p:ext uri="{BB962C8B-B14F-4D97-AF65-F5344CB8AC3E}">
        <p14:creationId xmlns:p14="http://schemas.microsoft.com/office/powerpoint/2010/main" val="3670056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12B9-0E67-6B8F-18F9-F2AF626F0043}"/>
              </a:ext>
            </a:extLst>
          </p:cNvPr>
          <p:cNvSpPr>
            <a:spLocks noGrp="1"/>
          </p:cNvSpPr>
          <p:nvPr>
            <p:ph type="title"/>
          </p:nvPr>
        </p:nvSpPr>
        <p:spPr/>
        <p:txBody>
          <a:bodyPr/>
          <a:lstStyle/>
          <a:p>
            <a:r>
              <a:rPr lang="en-US" dirty="0"/>
              <a:t>Detailed Requirements in sIPS</a:t>
            </a:r>
          </a:p>
        </p:txBody>
      </p:sp>
      <p:sp>
        <p:nvSpPr>
          <p:cNvPr id="3" name="Content Placeholder 2">
            <a:extLst>
              <a:ext uri="{FF2B5EF4-FFF2-40B4-BE49-F238E27FC236}">
                <a16:creationId xmlns:a16="http://schemas.microsoft.com/office/drawing/2014/main" id="{AB309BE0-79E9-C05F-BC96-E242D3ECBCB9}"/>
              </a:ext>
            </a:extLst>
          </p:cNvPr>
          <p:cNvSpPr>
            <a:spLocks noGrp="1"/>
          </p:cNvSpPr>
          <p:nvPr>
            <p:ph idx="1"/>
          </p:nvPr>
        </p:nvSpPr>
        <p:spPr/>
        <p:txBody>
          <a:bodyPr>
            <a:normAutofit fontScale="92500" lnSpcReduction="10000"/>
          </a:bodyPr>
          <a:lstStyle/>
          <a:p>
            <a:r>
              <a:rPr lang="en-US" dirty="0"/>
              <a:t>Content Creators must make IPS document conformant to HL7 FHIR IPS Implementation Guide</a:t>
            </a:r>
          </a:p>
          <a:p>
            <a:r>
              <a:rPr lang="en-US" dirty="0"/>
              <a:t>Defined </a:t>
            </a:r>
            <a:r>
              <a:rPr lang="en-US" dirty="0" err="1"/>
              <a:t>FormatCode</a:t>
            </a:r>
            <a:r>
              <a:rPr lang="en-US" dirty="0"/>
              <a:t> that identifies that the document is conformant to HL7 IPS encoding specification.</a:t>
            </a:r>
          </a:p>
          <a:p>
            <a:r>
              <a:rPr lang="en-US" dirty="0"/>
              <a:t>Content Creators and Content Consumers must be grouped with one of the IHE Document Sharing Transports (XDS, XCA, XDR, XDM, MHD, MHDS, etc)</a:t>
            </a:r>
          </a:p>
          <a:p>
            <a:pPr lvl="1"/>
            <a:r>
              <a:rPr lang="en-US" dirty="0"/>
              <a:t>IHE Integration Statement must be published</a:t>
            </a:r>
          </a:p>
          <a:p>
            <a:r>
              <a:rPr lang="en-US" dirty="0"/>
              <a:t>Content Consumers must have some use of the content (view, import, etc)</a:t>
            </a:r>
          </a:p>
        </p:txBody>
      </p:sp>
    </p:spTree>
    <p:extLst>
      <p:ext uri="{BB962C8B-B14F-4D97-AF65-F5344CB8AC3E}">
        <p14:creationId xmlns:p14="http://schemas.microsoft.com/office/powerpoint/2010/main" val="223239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27D6-404D-612F-6DBC-90308C51845F}"/>
              </a:ext>
            </a:extLst>
          </p:cNvPr>
          <p:cNvSpPr>
            <a:spLocks noGrp="1"/>
          </p:cNvSpPr>
          <p:nvPr>
            <p:ph type="title"/>
          </p:nvPr>
        </p:nvSpPr>
        <p:spPr/>
        <p:txBody>
          <a:bodyPr/>
          <a:lstStyle/>
          <a:p>
            <a:r>
              <a:rPr lang="en-US" dirty="0"/>
              <a:t>Other IHE Profiles leveraging IPS	</a:t>
            </a:r>
          </a:p>
        </p:txBody>
      </p:sp>
      <p:sp>
        <p:nvSpPr>
          <p:cNvPr id="3" name="Content Placeholder 2">
            <a:extLst>
              <a:ext uri="{FF2B5EF4-FFF2-40B4-BE49-F238E27FC236}">
                <a16:creationId xmlns:a16="http://schemas.microsoft.com/office/drawing/2014/main" id="{303D9E5C-E788-AE68-62F7-5E6E93457D29}"/>
              </a:ext>
            </a:extLst>
          </p:cNvPr>
          <p:cNvSpPr>
            <a:spLocks noGrp="1"/>
          </p:cNvSpPr>
          <p:nvPr>
            <p:ph idx="1"/>
          </p:nvPr>
        </p:nvSpPr>
        <p:spPr/>
        <p:txBody>
          <a:bodyPr/>
          <a:lstStyle/>
          <a:p>
            <a:r>
              <a:rPr lang="en-US" dirty="0"/>
              <a:t>sIPS is simply about communicating IPS over Document Sharing</a:t>
            </a:r>
          </a:p>
          <a:p>
            <a:r>
              <a:rPr lang="en-US" dirty="0"/>
              <a:t>Other use-cases will use IPS as is in some broader workflow</a:t>
            </a:r>
          </a:p>
          <a:p>
            <a:pPr lvl="1"/>
            <a:r>
              <a:rPr lang="en-US" dirty="0"/>
              <a:t>EMS/EMT – want to consume IPS so as to use as input during EMS/EMT event</a:t>
            </a:r>
          </a:p>
          <a:p>
            <a:r>
              <a:rPr lang="en-US" dirty="0"/>
              <a:t>Derivation</a:t>
            </a:r>
          </a:p>
          <a:p>
            <a:pPr lvl="1"/>
            <a:r>
              <a:rPr lang="en-US" dirty="0"/>
              <a:t>Occupational Data for Health Option – adds Social History section to IPS</a:t>
            </a:r>
          </a:p>
          <a:p>
            <a:pPr lvl="1"/>
            <a:r>
              <a:rPr lang="en-US" dirty="0"/>
              <a:t>Maternal Health – </a:t>
            </a:r>
            <a:r>
              <a:rPr lang="en-US" dirty="0" err="1"/>
              <a:t>Antipartum</a:t>
            </a:r>
            <a:r>
              <a:rPr lang="en-US" dirty="0"/>
              <a:t> Summary</a:t>
            </a:r>
          </a:p>
        </p:txBody>
      </p:sp>
    </p:spTree>
    <p:extLst>
      <p:ext uri="{BB962C8B-B14F-4D97-AF65-F5344CB8AC3E}">
        <p14:creationId xmlns:p14="http://schemas.microsoft.com/office/powerpoint/2010/main" val="400069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3CF1-6C20-3352-0542-E9B309191DCA}"/>
              </a:ext>
            </a:extLst>
          </p:cNvPr>
          <p:cNvSpPr>
            <a:spLocks noGrp="1"/>
          </p:cNvSpPr>
          <p:nvPr>
            <p:ph type="title"/>
          </p:nvPr>
        </p:nvSpPr>
        <p:spPr/>
        <p:txBody>
          <a:bodyPr/>
          <a:lstStyle/>
          <a:p>
            <a:r>
              <a:rPr lang="en-US" dirty="0"/>
              <a:t>IHE Connectathon</a:t>
            </a:r>
          </a:p>
        </p:txBody>
      </p:sp>
      <p:sp>
        <p:nvSpPr>
          <p:cNvPr id="3" name="Content Placeholder 2">
            <a:extLst>
              <a:ext uri="{FF2B5EF4-FFF2-40B4-BE49-F238E27FC236}">
                <a16:creationId xmlns:a16="http://schemas.microsoft.com/office/drawing/2014/main" id="{E604DBD3-44F4-E972-86B1-D93238C353AB}"/>
              </a:ext>
            </a:extLst>
          </p:cNvPr>
          <p:cNvSpPr>
            <a:spLocks noGrp="1"/>
          </p:cNvSpPr>
          <p:nvPr>
            <p:ph idx="1"/>
          </p:nvPr>
        </p:nvSpPr>
        <p:spPr/>
        <p:txBody>
          <a:bodyPr>
            <a:normAutofit fontScale="70000" lnSpcReduction="20000"/>
          </a:bodyPr>
          <a:lstStyle/>
          <a:p>
            <a:pPr marL="0" indent="0">
              <a:buNone/>
            </a:pPr>
            <a:r>
              <a:rPr lang="en-US" dirty="0"/>
              <a:t>1. Testing to</a:t>
            </a:r>
            <a:r>
              <a:rPr lang="en-US" b="0" i="0" dirty="0">
                <a:solidFill>
                  <a:srgbClr val="222222"/>
                </a:solidFill>
                <a:effectLst/>
                <a:latin typeface="Arial" panose="020B0604020202020204" pitchFamily="34" charset="0"/>
              </a:rPr>
              <a:t> the IPS data model specification by ISO, and to the FHIR Implementation Guide supplied by HL7</a:t>
            </a:r>
            <a:r>
              <a:rPr lang="en-US" dirty="0"/>
              <a:t>, using the HL7/</a:t>
            </a:r>
            <a:r>
              <a:rPr lang="en-US" dirty="0" err="1"/>
              <a:t>Mitre</a:t>
            </a:r>
            <a:r>
              <a:rPr lang="en-US" dirty="0"/>
              <a:t> validation tooling</a:t>
            </a:r>
          </a:p>
          <a:p>
            <a:pPr marL="0" indent="0">
              <a:buNone/>
            </a:pPr>
            <a:r>
              <a:rPr lang="en-US" dirty="0"/>
              <a:t>2. Testing Document Sharing, using IHE Gazelle/NIST testing tools</a:t>
            </a:r>
          </a:p>
          <a:p>
            <a:pPr marL="0" indent="0">
              <a:buNone/>
            </a:pPr>
            <a:r>
              <a:rPr lang="en-US" dirty="0"/>
              <a:t>3. Testing that the IPS can be queried, retrieved, published, and/or pushed</a:t>
            </a:r>
          </a:p>
          <a:p>
            <a:pPr marL="0" indent="0">
              <a:buNone/>
            </a:pPr>
            <a:r>
              <a:rPr lang="en-US" dirty="0"/>
              <a:t>	1+2=3</a:t>
            </a:r>
          </a:p>
          <a:p>
            <a:pPr marL="0" indent="0">
              <a:buNone/>
            </a:pPr>
            <a:endParaRPr lang="en-US" dirty="0"/>
          </a:p>
          <a:p>
            <a:pPr marL="0" indent="0">
              <a:buNone/>
            </a:pPr>
            <a:r>
              <a:rPr lang="en-US" dirty="0"/>
              <a:t>4. Higher Level Use-cases:</a:t>
            </a:r>
          </a:p>
          <a:p>
            <a:pPr marL="0" indent="0">
              <a:buNone/>
            </a:pPr>
            <a:r>
              <a:rPr lang="en-US" sz="2100" dirty="0"/>
              <a:t>	- Transfer of Care</a:t>
            </a:r>
          </a:p>
          <a:p>
            <a:pPr marL="0" indent="0">
              <a:buNone/>
            </a:pPr>
            <a:r>
              <a:rPr lang="en-US" sz="2100" dirty="0"/>
              <a:t>	- EMS support and transport</a:t>
            </a:r>
          </a:p>
          <a:p>
            <a:pPr marL="0" indent="0">
              <a:buNone/>
            </a:pPr>
            <a:r>
              <a:rPr lang="en-US" sz="2100" dirty="0"/>
              <a:t>	-  Maternal Health</a:t>
            </a:r>
          </a:p>
          <a:p>
            <a:pPr marL="0" indent="0">
              <a:buNone/>
            </a:pPr>
            <a:r>
              <a:rPr lang="en-US" sz="2100" dirty="0"/>
              <a:t>	- Plan-of-Care</a:t>
            </a:r>
          </a:p>
          <a:p>
            <a:pPr marL="0" indent="0">
              <a:buNone/>
            </a:pPr>
            <a:r>
              <a:rPr lang="en-US" sz="2100" dirty="0"/>
              <a:t>	- etc…</a:t>
            </a:r>
          </a:p>
          <a:p>
            <a:pPr marL="0" indent="0">
              <a:buNone/>
            </a:pPr>
            <a:endParaRPr lang="en-US" dirty="0"/>
          </a:p>
          <a:p>
            <a:pPr marL="0" indent="0">
              <a:buNone/>
            </a:pPr>
            <a:r>
              <a:rPr lang="en-US" dirty="0"/>
              <a:t>5. Regional Specializations – USA, Netherlands, Switzerland, Italy, etc…</a:t>
            </a:r>
          </a:p>
        </p:txBody>
      </p:sp>
    </p:spTree>
    <p:extLst>
      <p:ext uri="{BB962C8B-B14F-4D97-AF65-F5344CB8AC3E}">
        <p14:creationId xmlns:p14="http://schemas.microsoft.com/office/powerpoint/2010/main" val="252787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
        <p:nvSpPr>
          <p:cNvPr id="16" name="Text Placeholder 2">
            <a:extLst>
              <a:ext uri="{FF2B5EF4-FFF2-40B4-BE49-F238E27FC236}">
                <a16:creationId xmlns:a16="http://schemas.microsoft.com/office/drawing/2014/main" id="{95D72586-A6C8-AB8D-5FB6-EF9541021BD5}"/>
              </a:ext>
            </a:extLst>
          </p:cNvPr>
          <p:cNvSpPr txBox="1">
            <a:spLocks/>
          </p:cNvSpPr>
          <p:nvPr/>
        </p:nvSpPr>
        <p:spPr>
          <a:xfrm>
            <a:off x="963084" y="1712634"/>
            <a:ext cx="10363200" cy="1500187"/>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4400" dirty="0">
                <a:hlinkClick r:id="rId3"/>
              </a:rPr>
              <a:t>https://profiles.ihe.net/ITI/sIPS</a:t>
            </a:r>
            <a:r>
              <a:rPr lang="en-US" sz="4400" dirty="0"/>
              <a:t> </a:t>
            </a:r>
          </a:p>
        </p:txBody>
      </p:sp>
    </p:spTree>
    <p:extLst>
      <p:ext uri="{BB962C8B-B14F-4D97-AF65-F5344CB8AC3E}">
        <p14:creationId xmlns:p14="http://schemas.microsoft.com/office/powerpoint/2010/main" val="221717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a:bodyPr>
          <a:lstStyle/>
          <a:p>
            <a:pPr marL="0" lvl="0" indent="0" algn="l" rtl="0">
              <a:lnSpc>
                <a:spcPct val="100000"/>
              </a:lnSpc>
              <a:spcBef>
                <a:spcPts val="0"/>
              </a:spcBef>
              <a:spcAft>
                <a:spcPts val="0"/>
              </a:spcAft>
              <a:buClr>
                <a:schemeClr val="lt1"/>
              </a:buClr>
              <a:buSzPts val="3600"/>
              <a:buFont typeface="Trebuchet MS"/>
              <a:buNone/>
            </a:pPr>
            <a:r>
              <a:rPr lang="en-US" dirty="0"/>
              <a:t>IPS: A Cross-SDO Initiative</a:t>
            </a:r>
            <a:endParaRPr b="1" u="sng" dirty="0">
              <a:solidFill>
                <a:schemeClr val="hlink"/>
              </a:solidFill>
              <a:hlinkClick r:id="rId3"/>
            </a:endParaRPr>
          </a:p>
        </p:txBody>
      </p:sp>
      <p:pic>
        <p:nvPicPr>
          <p:cNvPr id="2" name="Picture 1">
            <a:extLst>
              <a:ext uri="{FF2B5EF4-FFF2-40B4-BE49-F238E27FC236}">
                <a16:creationId xmlns:a16="http://schemas.microsoft.com/office/drawing/2014/main" id="{584D472F-67F2-34A7-2C8F-32D29A206D0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9729" y="793959"/>
            <a:ext cx="8414657" cy="5226159"/>
          </a:xfrm>
          <a:prstGeom prst="rect">
            <a:avLst/>
          </a:prstGeom>
        </p:spPr>
      </p:pic>
      <p:pic>
        <p:nvPicPr>
          <p:cNvPr id="4" name="Picture 3">
            <a:extLst>
              <a:ext uri="{FF2B5EF4-FFF2-40B4-BE49-F238E27FC236}">
                <a16:creationId xmlns:a16="http://schemas.microsoft.com/office/drawing/2014/main" id="{326DE8A7-B4AE-1E7A-C1F5-6FF8F7C9BA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9596" y="5678275"/>
            <a:ext cx="695085" cy="771536"/>
          </a:xfrm>
          <a:prstGeom prst="rect">
            <a:avLst/>
          </a:prstGeom>
          <a:noFill/>
          <a:ln>
            <a:noFill/>
          </a:ln>
          <a:effectLst>
            <a:outerShdw blurRad="50800" dist="38100" dir="5400000" algn="t"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a:extLst>
              <a:ext uri="{FF2B5EF4-FFF2-40B4-BE49-F238E27FC236}">
                <a16:creationId xmlns:a16="http://schemas.microsoft.com/office/drawing/2014/main" id="{E044B16C-465C-DE0B-055D-F2DC80A3F4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0" r="8694"/>
          <a:stretch/>
        </p:blipFill>
        <p:spPr bwMode="auto">
          <a:xfrm>
            <a:off x="1831577" y="2437303"/>
            <a:ext cx="754521" cy="1366069"/>
          </a:xfrm>
          <a:prstGeom prst="rect">
            <a:avLst/>
          </a:prstGeom>
          <a:noFill/>
          <a:ln>
            <a:noFill/>
          </a:ln>
          <a:effectLst>
            <a:outerShdw dist="35921" dir="2700000" algn="ctr" rotWithShape="0">
              <a:schemeClr val="bg2"/>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Risultati immagini per ISO">
            <a:extLst>
              <a:ext uri="{FF2B5EF4-FFF2-40B4-BE49-F238E27FC236}">
                <a16:creationId xmlns:a16="http://schemas.microsoft.com/office/drawing/2014/main" id="{5CDFDB09-0227-AE09-92FC-9871D55A89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3063" y="1601120"/>
            <a:ext cx="711548" cy="7256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372386A8-5100-A886-4D79-2FC17581A821}"/>
              </a:ext>
            </a:extLst>
          </p:cNvPr>
          <p:cNvPicPr>
            <a:picLocks noChangeAspect="1"/>
          </p:cNvPicPr>
          <p:nvPr/>
        </p:nvPicPr>
        <p:blipFill>
          <a:blip r:embed="rId8"/>
          <a:stretch>
            <a:fillRect/>
          </a:stretch>
        </p:blipFill>
        <p:spPr>
          <a:xfrm>
            <a:off x="1708236" y="4100538"/>
            <a:ext cx="1072147" cy="589681"/>
          </a:xfrm>
          <a:prstGeom prst="rect">
            <a:avLst/>
          </a:prstGeom>
        </p:spPr>
      </p:pic>
      <p:pic>
        <p:nvPicPr>
          <p:cNvPr id="33" name="Picture 32">
            <a:extLst>
              <a:ext uri="{FF2B5EF4-FFF2-40B4-BE49-F238E27FC236}">
                <a16:creationId xmlns:a16="http://schemas.microsoft.com/office/drawing/2014/main" id="{670F44D2-C4CE-57C1-4586-69CB2A6F57B7}"/>
              </a:ext>
            </a:extLst>
          </p:cNvPr>
          <p:cNvPicPr>
            <a:picLocks noChangeAspect="1"/>
          </p:cNvPicPr>
          <p:nvPr/>
        </p:nvPicPr>
        <p:blipFill rotWithShape="1">
          <a:blip r:embed="rId9"/>
          <a:srcRect r="51547"/>
          <a:stretch/>
        </p:blipFill>
        <p:spPr>
          <a:xfrm>
            <a:off x="1708236" y="4911220"/>
            <a:ext cx="951579" cy="679601"/>
          </a:xfrm>
          <a:prstGeom prst="rect">
            <a:avLst/>
          </a:prstGeom>
        </p:spPr>
      </p:pic>
      <p:sp>
        <p:nvSpPr>
          <p:cNvPr id="3" name="TextBox 2">
            <a:extLst>
              <a:ext uri="{FF2B5EF4-FFF2-40B4-BE49-F238E27FC236}">
                <a16:creationId xmlns:a16="http://schemas.microsoft.com/office/drawing/2014/main" id="{CE13BBAD-D686-F342-14FB-5F3A58B8A94F}"/>
              </a:ext>
            </a:extLst>
          </p:cNvPr>
          <p:cNvSpPr txBox="1"/>
          <p:nvPr/>
        </p:nvSpPr>
        <p:spPr>
          <a:xfrm>
            <a:off x="3687745" y="6307574"/>
            <a:ext cx="4305281" cy="369332"/>
          </a:xfrm>
          <a:prstGeom prst="rect">
            <a:avLst/>
          </a:prstGeom>
          <a:noFill/>
        </p:spPr>
        <p:txBody>
          <a:bodyPr wrap="none" rtlCol="0">
            <a:spAutoFit/>
          </a:bodyPr>
          <a:lstStyle/>
          <a:p>
            <a:r>
              <a:rPr lang="en-US" dirty="0">
                <a:hlinkClick r:id="rId10"/>
              </a:rPr>
              <a:t>https://international-patient-summary.net/</a:t>
            </a:r>
            <a:r>
              <a:rPr lang="en-US" dirty="0"/>
              <a:t> </a:t>
            </a:r>
          </a:p>
        </p:txBody>
      </p:sp>
    </p:spTree>
    <p:extLst>
      <p:ext uri="{BB962C8B-B14F-4D97-AF65-F5344CB8AC3E}">
        <p14:creationId xmlns:p14="http://schemas.microsoft.com/office/powerpoint/2010/main" val="77656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6C23-A4B3-4D26-B0B9-2F0C5507BB01}"/>
              </a:ext>
            </a:extLst>
          </p:cNvPr>
          <p:cNvSpPr>
            <a:spLocks noGrp="1"/>
          </p:cNvSpPr>
          <p:nvPr>
            <p:ph type="title"/>
          </p:nvPr>
        </p:nvSpPr>
        <p:spPr/>
        <p:txBody>
          <a:bodyPr/>
          <a:lstStyle/>
          <a:p>
            <a:r>
              <a:rPr lang="en-US" b="1" dirty="0"/>
              <a:t>What is the IPS?</a:t>
            </a:r>
          </a:p>
        </p:txBody>
      </p:sp>
      <p:pic>
        <p:nvPicPr>
          <p:cNvPr id="6" name="Google Shape;323;g10eba8607e9_0_10">
            <a:extLst>
              <a:ext uri="{FF2B5EF4-FFF2-40B4-BE49-F238E27FC236}">
                <a16:creationId xmlns:a16="http://schemas.microsoft.com/office/drawing/2014/main" id="{9CC97F2D-3CFF-4576-8492-9000BDC6DCCB}"/>
              </a:ext>
            </a:extLst>
          </p:cNvPr>
          <p:cNvPicPr preferRelativeResize="0"/>
          <p:nvPr/>
        </p:nvPicPr>
        <p:blipFill rotWithShape="1">
          <a:blip r:embed="rId3">
            <a:alphaModFix/>
          </a:blip>
          <a:srcRect l="74585" b="16345"/>
          <a:stretch/>
        </p:blipFill>
        <p:spPr>
          <a:xfrm>
            <a:off x="7445251" y="720275"/>
            <a:ext cx="4378698" cy="4368950"/>
          </a:xfrm>
          <a:prstGeom prst="rect">
            <a:avLst/>
          </a:prstGeom>
          <a:noFill/>
          <a:ln>
            <a:noFill/>
          </a:ln>
        </p:spPr>
      </p:pic>
      <p:sp>
        <p:nvSpPr>
          <p:cNvPr id="7" name="Google Shape;324;g10eba8607e9_0_10">
            <a:extLst>
              <a:ext uri="{FF2B5EF4-FFF2-40B4-BE49-F238E27FC236}">
                <a16:creationId xmlns:a16="http://schemas.microsoft.com/office/drawing/2014/main" id="{A384F401-6502-4C10-908C-C0747EBB9886}"/>
              </a:ext>
            </a:extLst>
          </p:cNvPr>
          <p:cNvSpPr txBox="1">
            <a:spLocks/>
          </p:cNvSpPr>
          <p:nvPr/>
        </p:nvSpPr>
        <p:spPr>
          <a:xfrm>
            <a:off x="476395" y="5188774"/>
            <a:ext cx="9623566" cy="1478650"/>
          </a:xfrm>
          <a:prstGeom prst="rect">
            <a:avLst/>
          </a:prstGeom>
          <a:noFill/>
          <a:ln>
            <a:noFill/>
          </a:ln>
        </p:spPr>
        <p:txBody>
          <a:bodyPr spcFirstLastPara="1" vert="horz" wrap="square" lIns="91425" tIns="45700" rIns="91425" bIns="45700" rtlCol="0" anchor="t" anchorCtr="0">
            <a:normAutofit fontScale="77500" lnSpcReduction="20000"/>
          </a:bodyPr>
          <a:lstStyle>
            <a:lvl1pPr marL="406400" indent="-406400" algn="l" defTabSz="914400" rtl="0" eaLnBrk="1" latinLnBrk="0" hangingPunct="1">
              <a:lnSpc>
                <a:spcPct val="100000"/>
              </a:lnSpc>
              <a:spcBef>
                <a:spcPts val="1000"/>
              </a:spcBef>
              <a:buClr>
                <a:srgbClr val="ED58F5"/>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863600" indent="-406400" algn="l" defTabSz="914400" rtl="0" eaLnBrk="1" latinLnBrk="0" hangingPunct="1">
              <a:lnSpc>
                <a:spcPct val="100000"/>
              </a:lnSpc>
              <a:spcBef>
                <a:spcPts val="500"/>
              </a:spcBef>
              <a:buClr>
                <a:srgbClr val="ED58F5"/>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68275" algn="ctr">
              <a:spcBef>
                <a:spcPts val="0"/>
              </a:spcBef>
              <a:buClr>
                <a:srgbClr val="333333"/>
              </a:buClr>
              <a:buSzPts val="1600"/>
              <a:buFont typeface="Arial" panose="020B0604020202020204" pitchFamily="34" charset="0"/>
              <a:buNone/>
            </a:pPr>
            <a:endParaRPr lang="en-US" dirty="0">
              <a:solidFill>
                <a:schemeClr val="accent1"/>
              </a:solidFill>
              <a:latin typeface="+mn-lt"/>
            </a:endParaRPr>
          </a:p>
          <a:p>
            <a:pPr marL="295275" indent="-168275" algn="ctr">
              <a:lnSpc>
                <a:spcPct val="120000"/>
              </a:lnSpc>
              <a:spcBef>
                <a:spcPts val="0"/>
              </a:spcBef>
              <a:buClr>
                <a:srgbClr val="FF0000"/>
              </a:buClr>
              <a:buSzPts val="2000"/>
              <a:buFont typeface="Arial" panose="020B0604020202020204" pitchFamily="34" charset="0"/>
              <a:buNone/>
            </a:pPr>
            <a:r>
              <a:rPr lang="en-US" b="1" dirty="0">
                <a:solidFill>
                  <a:schemeClr val="accent1"/>
                </a:solidFill>
                <a:latin typeface="+mn-lt"/>
              </a:rPr>
              <a:t>The International Patient Summary is a minimal and non-exhaustive set of basic clinical data of a patient, specialty-agnostic, condition-independent, but readily usable by all clinicians for the unscheduled (cross-border) patient care.</a:t>
            </a:r>
          </a:p>
        </p:txBody>
      </p:sp>
      <p:sp>
        <p:nvSpPr>
          <p:cNvPr id="9" name="Content Placeholder 2">
            <a:extLst>
              <a:ext uri="{FF2B5EF4-FFF2-40B4-BE49-F238E27FC236}">
                <a16:creationId xmlns:a16="http://schemas.microsoft.com/office/drawing/2014/main" id="{3E27D543-711D-48DF-8BE7-23FA48519ECC}"/>
              </a:ext>
            </a:extLst>
          </p:cNvPr>
          <p:cNvSpPr>
            <a:spLocks noGrp="1"/>
          </p:cNvSpPr>
          <p:nvPr>
            <p:ph idx="1"/>
          </p:nvPr>
        </p:nvSpPr>
        <p:spPr>
          <a:xfrm>
            <a:off x="838200" y="1977485"/>
            <a:ext cx="6392695" cy="4351338"/>
          </a:xfrm>
        </p:spPr>
        <p:txBody>
          <a:bodyPr/>
          <a:lstStyle/>
          <a:p>
            <a:pPr marL="457200" indent="-457200">
              <a:buClr>
                <a:schemeClr val="accent1"/>
              </a:buClr>
            </a:pPr>
            <a:r>
              <a:rPr lang="en-US" dirty="0"/>
              <a:t>A standardized set of basic clinical data</a:t>
            </a:r>
          </a:p>
          <a:p>
            <a:pPr marL="457200" indent="-457200">
              <a:buClr>
                <a:schemeClr val="accent1"/>
              </a:buClr>
            </a:pPr>
            <a:r>
              <a:rPr lang="en-US" dirty="0"/>
              <a:t>Includes most important health and care related facts</a:t>
            </a:r>
          </a:p>
          <a:p>
            <a:pPr marL="457200" indent="-457200">
              <a:buClr>
                <a:schemeClr val="accent1"/>
              </a:buClr>
            </a:pPr>
            <a:r>
              <a:rPr lang="en-US" dirty="0"/>
              <a:t>A summarized version of a patient’s clinical data provides health professionals the essential information needed for care</a:t>
            </a:r>
          </a:p>
        </p:txBody>
      </p:sp>
    </p:spTree>
    <p:extLst>
      <p:ext uri="{BB962C8B-B14F-4D97-AF65-F5344CB8AC3E}">
        <p14:creationId xmlns:p14="http://schemas.microsoft.com/office/powerpoint/2010/main" val="18962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fontScale="90000"/>
          </a:bodyPr>
          <a:lstStyle/>
          <a:p>
            <a:pPr marL="0" lvl="0" indent="0" algn="l" rtl="0">
              <a:lnSpc>
                <a:spcPct val="100000"/>
              </a:lnSpc>
              <a:spcBef>
                <a:spcPts val="0"/>
              </a:spcBef>
              <a:spcAft>
                <a:spcPts val="0"/>
              </a:spcAft>
              <a:buClr>
                <a:schemeClr val="lt1"/>
              </a:buClr>
              <a:buSzPts val="3600"/>
              <a:buFont typeface="Trebuchet MS"/>
              <a:buNone/>
            </a:pPr>
            <a:r>
              <a:rPr lang="en-US" b="1" kern="0" dirty="0">
                <a:solidFill>
                  <a:srgbClr val="FF0000"/>
                </a:solidFill>
              </a:rPr>
              <a:t>I</a:t>
            </a:r>
            <a:r>
              <a:rPr lang="en-US" kern="0" dirty="0"/>
              <a:t>nternational </a:t>
            </a:r>
            <a:r>
              <a:rPr lang="en-US" b="1" dirty="0">
                <a:solidFill>
                  <a:srgbClr val="FF0000"/>
                </a:solidFill>
              </a:rPr>
              <a:t>P</a:t>
            </a:r>
            <a:r>
              <a:rPr lang="en-US" dirty="0"/>
              <a:t>atient </a:t>
            </a:r>
            <a:r>
              <a:rPr lang="en-US" b="1" dirty="0">
                <a:solidFill>
                  <a:srgbClr val="FF0000"/>
                </a:solidFill>
              </a:rPr>
              <a:t>S</a:t>
            </a:r>
            <a:r>
              <a:rPr lang="en-US" dirty="0"/>
              <a:t>ummary</a:t>
            </a:r>
            <a:br>
              <a:rPr lang="en-US" dirty="0"/>
            </a:br>
            <a:r>
              <a:rPr lang="en-US" dirty="0">
                <a:solidFill>
                  <a:srgbClr val="FF0000"/>
                </a:solidFill>
              </a:rPr>
              <a:t>IPS</a:t>
            </a:r>
            <a:endParaRPr b="1" u="sng" dirty="0">
              <a:solidFill>
                <a:schemeClr val="hlink"/>
              </a:solidFill>
              <a:hlinkClick r:id="rId3"/>
            </a:endParaRPr>
          </a:p>
        </p:txBody>
      </p:sp>
      <p:graphicFrame>
        <p:nvGraphicFramePr>
          <p:cNvPr id="4" name="Diagramma 10">
            <a:extLst>
              <a:ext uri="{FF2B5EF4-FFF2-40B4-BE49-F238E27FC236}">
                <a16:creationId xmlns:a16="http://schemas.microsoft.com/office/drawing/2014/main" id="{7075E23B-5A3D-7884-3D61-BC7CF41974FF}"/>
              </a:ext>
            </a:extLst>
          </p:cNvPr>
          <p:cNvGraphicFramePr/>
          <p:nvPr/>
        </p:nvGraphicFramePr>
        <p:xfrm>
          <a:off x="1143001" y="1791378"/>
          <a:ext cx="9786255" cy="4461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77659262-226F-2679-52F7-01EA0528BBD8}"/>
              </a:ext>
            </a:extLst>
          </p:cNvPr>
          <p:cNvSpPr txBox="1"/>
          <p:nvPr/>
        </p:nvSpPr>
        <p:spPr>
          <a:xfrm>
            <a:off x="3687745" y="6307574"/>
            <a:ext cx="4305281" cy="369332"/>
          </a:xfrm>
          <a:prstGeom prst="rect">
            <a:avLst/>
          </a:prstGeom>
          <a:noFill/>
        </p:spPr>
        <p:txBody>
          <a:bodyPr wrap="none" rtlCol="0">
            <a:spAutoFit/>
          </a:bodyPr>
          <a:lstStyle/>
          <a:p>
            <a:r>
              <a:rPr lang="en-US" dirty="0">
                <a:hlinkClick r:id="rId9"/>
              </a:rPr>
              <a:t>https://international-patient-summary.net/</a:t>
            </a:r>
            <a:r>
              <a:rPr lang="en-US" dirty="0"/>
              <a:t> </a:t>
            </a:r>
          </a:p>
        </p:txBody>
      </p:sp>
    </p:spTree>
    <p:extLst>
      <p:ext uri="{BB962C8B-B14F-4D97-AF65-F5344CB8AC3E}">
        <p14:creationId xmlns:p14="http://schemas.microsoft.com/office/powerpoint/2010/main" val="2827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CB771E-FD63-DE40-AA7F-A37D336496FA}"/>
              </a:ext>
            </a:extLst>
          </p:cNvPr>
          <p:cNvPicPr>
            <a:picLocks noChangeAspect="1"/>
          </p:cNvPicPr>
          <p:nvPr/>
        </p:nvPicPr>
        <p:blipFill>
          <a:blip r:embed="rId3"/>
          <a:stretch>
            <a:fillRect/>
          </a:stretch>
        </p:blipFill>
        <p:spPr>
          <a:xfrm>
            <a:off x="7283233" y="298648"/>
            <a:ext cx="3253339" cy="7454502"/>
          </a:xfrm>
          <a:prstGeom prst="rect">
            <a:avLst/>
          </a:prstGeom>
        </p:spPr>
      </p:pic>
      <p:sp>
        <p:nvSpPr>
          <p:cNvPr id="10" name="Title 9">
            <a:extLst>
              <a:ext uri="{FF2B5EF4-FFF2-40B4-BE49-F238E27FC236}">
                <a16:creationId xmlns:a16="http://schemas.microsoft.com/office/drawing/2014/main" id="{557E53E8-A0CB-4E46-BFB3-5D515320A597}"/>
              </a:ext>
            </a:extLst>
          </p:cNvPr>
          <p:cNvSpPr>
            <a:spLocks noGrp="1"/>
          </p:cNvSpPr>
          <p:nvPr>
            <p:ph type="title"/>
          </p:nvPr>
        </p:nvSpPr>
        <p:spPr/>
        <p:txBody>
          <a:bodyPr>
            <a:normAutofit/>
          </a:bodyPr>
          <a:lstStyle/>
          <a:p>
            <a:r>
              <a:rPr lang="en-US" dirty="0"/>
              <a:t>IPS Website</a:t>
            </a:r>
          </a:p>
        </p:txBody>
      </p:sp>
      <p:sp>
        <p:nvSpPr>
          <p:cNvPr id="4" name="Segnaposto contenuto 3">
            <a:extLst>
              <a:ext uri="{FF2B5EF4-FFF2-40B4-BE49-F238E27FC236}">
                <a16:creationId xmlns:a16="http://schemas.microsoft.com/office/drawing/2014/main" id="{9A8587CF-7FA3-450C-8FE4-FB4D9FABACDA}"/>
              </a:ext>
            </a:extLst>
          </p:cNvPr>
          <p:cNvSpPr>
            <a:spLocks noGrp="1"/>
          </p:cNvSpPr>
          <p:nvPr>
            <p:ph idx="1"/>
          </p:nvPr>
        </p:nvSpPr>
        <p:spPr>
          <a:xfrm>
            <a:off x="596639" y="1780066"/>
            <a:ext cx="6686593" cy="3843655"/>
          </a:xfrm>
        </p:spPr>
        <p:txBody>
          <a:bodyPr anchor="t" anchorCtr="0">
            <a:noAutofit/>
          </a:bodyPr>
          <a:lstStyle/>
          <a:p>
            <a:pPr marL="342900" indent="-342900">
              <a:buFont typeface="Arial" panose="020B0604020202020204" pitchFamily="34" charset="0"/>
              <a:buChar char="•"/>
            </a:pPr>
            <a:r>
              <a:rPr lang="en-US" dirty="0"/>
              <a:t>Launched December 2021</a:t>
            </a:r>
          </a:p>
          <a:p>
            <a:pPr marL="342900" indent="-342900">
              <a:buFont typeface="Arial" panose="020B0604020202020204" pitchFamily="34" charset="0"/>
              <a:buChar char="•"/>
            </a:pPr>
            <a:r>
              <a:rPr lang="en-US" dirty="0"/>
              <a:t>Supported by the Joint Initiative Council and participating SDOs</a:t>
            </a:r>
          </a:p>
          <a:p>
            <a:pPr marL="342900" indent="-342900">
              <a:buFont typeface="Arial" panose="020B0604020202020204" pitchFamily="34" charset="0"/>
              <a:buChar char="•"/>
            </a:pPr>
            <a:r>
              <a:rPr lang="en-US" dirty="0"/>
              <a:t>Authoritative source for:</a:t>
            </a:r>
          </a:p>
          <a:p>
            <a:pPr marL="742950" lvl="1" indent="-285750">
              <a:buFont typeface="Arial" panose="020B0604020202020204" pitchFamily="34" charset="0"/>
              <a:buChar char="•"/>
            </a:pPr>
            <a:r>
              <a:rPr lang="en-US" dirty="0"/>
              <a:t>Specifications</a:t>
            </a:r>
          </a:p>
          <a:p>
            <a:pPr marL="742950" lvl="1" indent="-285750">
              <a:buFont typeface="Arial" panose="020B0604020202020204" pitchFamily="34" charset="0"/>
              <a:buChar char="•"/>
            </a:pPr>
            <a:r>
              <a:rPr lang="en-US" dirty="0"/>
              <a:t>Educational resources</a:t>
            </a:r>
          </a:p>
          <a:p>
            <a:pPr marL="742950" lvl="1" indent="-285750">
              <a:buFont typeface="Arial" panose="020B0604020202020204" pitchFamily="34" charset="0"/>
              <a:buChar char="•"/>
            </a:pPr>
            <a:r>
              <a:rPr lang="en-US" dirty="0"/>
              <a:t>Implementations</a:t>
            </a:r>
          </a:p>
          <a:p>
            <a:pPr marL="742950" lvl="1" indent="-285750">
              <a:buFont typeface="Arial" panose="020B0604020202020204" pitchFamily="34" charset="0"/>
              <a:buChar char="•"/>
            </a:pPr>
            <a:r>
              <a:rPr lang="en-US" dirty="0"/>
              <a:t>Stakeholder benefits</a:t>
            </a:r>
          </a:p>
        </p:txBody>
      </p:sp>
      <p:sp>
        <p:nvSpPr>
          <p:cNvPr id="5" name="Right Arrow 4">
            <a:extLst>
              <a:ext uri="{FF2B5EF4-FFF2-40B4-BE49-F238E27FC236}">
                <a16:creationId xmlns:a16="http://schemas.microsoft.com/office/drawing/2014/main" id="{839B2E5F-9231-9E4A-951E-1A7050A8408F}"/>
              </a:ext>
            </a:extLst>
          </p:cNvPr>
          <p:cNvSpPr/>
          <p:nvPr/>
        </p:nvSpPr>
        <p:spPr>
          <a:xfrm>
            <a:off x="1007435" y="5061181"/>
            <a:ext cx="6615773" cy="590880"/>
          </a:xfrm>
          <a:prstGeom prst="rightArrow">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http://international-patient-summary.net/</a:t>
            </a:r>
          </a:p>
        </p:txBody>
      </p:sp>
      <p:sp>
        <p:nvSpPr>
          <p:cNvPr id="3" name="Slide Number Placeholder 2">
            <a:extLst>
              <a:ext uri="{FF2B5EF4-FFF2-40B4-BE49-F238E27FC236}">
                <a16:creationId xmlns:a16="http://schemas.microsoft.com/office/drawing/2014/main" id="{1F124A77-355F-E549-9F5D-A347013B43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1BDB65-48D9-4077-82D0-59C09678B829}" type="slidenum">
              <a:rPr kumimoji="0" lang="nl-B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886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9FD6C8-AE6B-44E9-3AAE-0CF8CE2D73F0}"/>
              </a:ext>
            </a:extLst>
          </p:cNvPr>
          <p:cNvSpPr>
            <a:spLocks noGrp="1"/>
          </p:cNvSpPr>
          <p:nvPr>
            <p:ph type="title"/>
          </p:nvPr>
        </p:nvSpPr>
        <p:spPr/>
        <p:txBody>
          <a:bodyPr/>
          <a:lstStyle/>
          <a:p>
            <a:r>
              <a:rPr lang="en-US" dirty="0"/>
              <a:t>IHE Document Sharing</a:t>
            </a:r>
          </a:p>
        </p:txBody>
      </p:sp>
      <p:sp>
        <p:nvSpPr>
          <p:cNvPr id="10" name="Text Placeholder 9">
            <a:extLst>
              <a:ext uri="{FF2B5EF4-FFF2-40B4-BE49-F238E27FC236}">
                <a16:creationId xmlns:a16="http://schemas.microsoft.com/office/drawing/2014/main" id="{8AAC3ADF-F63D-B871-12F8-73BFFE1B20A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1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673240" y="33338"/>
            <a:ext cx="11518760" cy="1325562"/>
          </a:xfrm>
        </p:spPr>
        <p:txBody>
          <a:bodyPr/>
          <a:lstStyle/>
          <a:p>
            <a:pPr eaLnBrk="1" hangingPunct="1"/>
            <a:r>
              <a:rPr lang="en-US" altLang="en-US" dirty="0"/>
              <a:t>IHE Standards-based HIE (XDS)</a:t>
            </a:r>
            <a:br>
              <a:rPr lang="en-US" altLang="en-US" dirty="0"/>
            </a:br>
            <a:r>
              <a:rPr lang="en-US" altLang="en-US" sz="2400" dirty="0">
                <a:solidFill>
                  <a:srgbClr val="28B9F5"/>
                </a:solidFill>
              </a:rPr>
              <a:t>Key Components</a:t>
            </a:r>
            <a:endParaRPr lang="en-US" altLang="en-US" dirty="0"/>
          </a:p>
        </p:txBody>
      </p:sp>
      <p:grpSp>
        <p:nvGrpSpPr>
          <p:cNvPr id="3" name="Group 2">
            <a:extLst>
              <a:ext uri="{FF2B5EF4-FFF2-40B4-BE49-F238E27FC236}">
                <a16:creationId xmlns:a16="http://schemas.microsoft.com/office/drawing/2014/main" id="{246C2BAE-219D-4BFB-85F2-88E088A58E0F}"/>
              </a:ext>
            </a:extLst>
          </p:cNvPr>
          <p:cNvGrpSpPr/>
          <p:nvPr/>
        </p:nvGrpSpPr>
        <p:grpSpPr>
          <a:xfrm>
            <a:off x="945931" y="1250949"/>
            <a:ext cx="10310648" cy="5449395"/>
            <a:chOff x="2070100" y="1250950"/>
            <a:chExt cx="7886700" cy="4725989"/>
          </a:xfrm>
        </p:grpSpPr>
        <p:grpSp>
          <p:nvGrpSpPr>
            <p:cNvPr id="2" name="Group 61">
              <a:extLst>
                <a:ext uri="{FF2B5EF4-FFF2-40B4-BE49-F238E27FC236}">
                  <a16:creationId xmlns:a16="http://schemas.microsoft.com/office/drawing/2014/main" id="{BEE8B1A4-2115-4CC0-AF87-938F9CAF274E}"/>
                </a:ext>
              </a:extLst>
            </p:cNvPr>
            <p:cNvGrpSpPr>
              <a:grpSpLocks/>
            </p:cNvGrpSpPr>
            <p:nvPr/>
          </p:nvGrpSpPr>
          <p:grpSpPr bwMode="auto">
            <a:xfrm>
              <a:off x="2697163" y="1250950"/>
              <a:ext cx="6699250" cy="3879850"/>
              <a:chOff x="1173163" y="1250950"/>
              <a:chExt cx="6699250" cy="3879850"/>
            </a:xfrm>
          </p:grpSpPr>
          <p:pic>
            <p:nvPicPr>
              <p:cNvPr id="22588" name="Picture 1">
                <a:extLst>
                  <a:ext uri="{FF2B5EF4-FFF2-40B4-BE49-F238E27FC236}">
                    <a16:creationId xmlns:a16="http://schemas.microsoft.com/office/drawing/2014/main" id="{CF3BB786-794E-48D8-A897-D58183C6D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2589" name="Group 53">
                <a:extLst>
                  <a:ext uri="{FF2B5EF4-FFF2-40B4-BE49-F238E27FC236}">
                    <a16:creationId xmlns:a16="http://schemas.microsoft.com/office/drawing/2014/main" id="{A0B221A8-2F28-499D-ACE6-6B604C3FE4D9}"/>
                  </a:ext>
                </a:extLst>
              </p:cNvPr>
              <p:cNvGrpSpPr>
                <a:grpSpLocks/>
              </p:cNvGrpSpPr>
              <p:nvPr/>
            </p:nvGrpSpPr>
            <p:grpSpPr bwMode="auto">
              <a:xfrm>
                <a:off x="3316288" y="1250950"/>
                <a:ext cx="2490787" cy="1728788"/>
                <a:chOff x="3316288" y="1250950"/>
                <a:chExt cx="2490787" cy="1728788"/>
              </a:xfrm>
            </p:grpSpPr>
            <p:pic>
              <p:nvPicPr>
                <p:cNvPr id="22590" name="Picture 19">
                  <a:extLst>
                    <a:ext uri="{FF2B5EF4-FFF2-40B4-BE49-F238E27FC236}">
                      <a16:creationId xmlns:a16="http://schemas.microsoft.com/office/drawing/2014/main" id="{13F75E7E-7F44-4B29-916A-53B73D881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591" name="Rectangle 50">
                  <a:extLst>
                    <a:ext uri="{FF2B5EF4-FFF2-40B4-BE49-F238E27FC236}">
                      <a16:creationId xmlns:a16="http://schemas.microsoft.com/office/drawing/2014/main" id="{EF099B4D-76AC-44A1-8CC7-CA1778A35C02}"/>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22592" name="Rectangle 52">
                  <a:extLst>
                    <a:ext uri="{FF2B5EF4-FFF2-40B4-BE49-F238E27FC236}">
                      <a16:creationId xmlns:a16="http://schemas.microsoft.com/office/drawing/2014/main" id="{ACFCD486-D7F7-4CDE-8B17-1C0DD9EFF134}"/>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22531" name="AutoShape 18">
              <a:extLst>
                <a:ext uri="{FF2B5EF4-FFF2-40B4-BE49-F238E27FC236}">
                  <a16:creationId xmlns:a16="http://schemas.microsoft.com/office/drawing/2014/main" id="{931CF02A-D6F7-4553-809B-9FC4D1469A0B}"/>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Personal </a:t>
              </a:r>
              <a:br>
                <a:rPr lang="en-US" altLang="en-US" sz="800" dirty="0">
                  <a:solidFill>
                    <a:srgbClr val="4157AD"/>
                  </a:solidFill>
                </a:rPr>
              </a:br>
              <a:r>
                <a:rPr lang="en-US" altLang="en-US" sz="800" dirty="0">
                  <a:solidFill>
                    <a:srgbClr val="4157AD"/>
                  </a:solidFill>
                </a:rPr>
                <a:t>   Health Records</a:t>
              </a:r>
              <a:endParaRPr lang="en-US" altLang="en-US" sz="800" b="1" dirty="0">
                <a:solidFill>
                  <a:srgbClr val="4157AD"/>
                </a:solidFill>
              </a:endParaRPr>
            </a:p>
          </p:txBody>
        </p:sp>
        <p:sp>
          <p:nvSpPr>
            <p:cNvPr id="22532" name="AutoShape 18">
              <a:extLst>
                <a:ext uri="{FF2B5EF4-FFF2-40B4-BE49-F238E27FC236}">
                  <a16:creationId xmlns:a16="http://schemas.microsoft.com/office/drawing/2014/main" id="{97FB819B-94E9-4358-8796-5EC86ADA1063}"/>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22534" name="Group 2">
              <a:extLst>
                <a:ext uri="{FF2B5EF4-FFF2-40B4-BE49-F238E27FC236}">
                  <a16:creationId xmlns:a16="http://schemas.microsoft.com/office/drawing/2014/main" id="{FB15F52D-BF69-4593-A47A-9DBB971DBB70}"/>
                </a:ext>
              </a:extLst>
            </p:cNvPr>
            <p:cNvGrpSpPr>
              <a:grpSpLocks/>
            </p:cNvGrpSpPr>
            <p:nvPr/>
          </p:nvGrpSpPr>
          <p:grpSpPr bwMode="auto">
            <a:xfrm>
              <a:off x="2233614" y="2286000"/>
              <a:ext cx="936625" cy="762000"/>
              <a:chOff x="0" y="0"/>
              <a:chExt cx="589" cy="479"/>
            </a:xfrm>
          </p:grpSpPr>
          <p:pic>
            <p:nvPicPr>
              <p:cNvPr id="22586" name="Picture 3">
                <a:extLst>
                  <a:ext uri="{FF2B5EF4-FFF2-40B4-BE49-F238E27FC236}">
                    <a16:creationId xmlns:a16="http://schemas.microsoft.com/office/drawing/2014/main" id="{71D6292E-FA45-4068-A6C1-EB98584F2F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7" name="Picture 4">
                <a:extLst>
                  <a:ext uri="{FF2B5EF4-FFF2-40B4-BE49-F238E27FC236}">
                    <a16:creationId xmlns:a16="http://schemas.microsoft.com/office/drawing/2014/main" id="{6B51DA2B-4B16-4CF0-89E0-EF718CD3FA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35" name="Group 5">
              <a:extLst>
                <a:ext uri="{FF2B5EF4-FFF2-40B4-BE49-F238E27FC236}">
                  <a16:creationId xmlns:a16="http://schemas.microsoft.com/office/drawing/2014/main" id="{55A2F2CD-1847-4FCC-B952-96B241E00B77}"/>
                </a:ext>
              </a:extLst>
            </p:cNvPr>
            <p:cNvGrpSpPr>
              <a:grpSpLocks/>
            </p:cNvGrpSpPr>
            <p:nvPr/>
          </p:nvGrpSpPr>
          <p:grpSpPr bwMode="auto">
            <a:xfrm>
              <a:off x="2233613" y="2833688"/>
              <a:ext cx="1009650" cy="823912"/>
              <a:chOff x="0" y="0"/>
              <a:chExt cx="635" cy="518"/>
            </a:xfrm>
          </p:grpSpPr>
          <p:pic>
            <p:nvPicPr>
              <p:cNvPr id="22584" name="Picture 6">
                <a:extLst>
                  <a:ext uri="{FF2B5EF4-FFF2-40B4-BE49-F238E27FC236}">
                    <a16:creationId xmlns:a16="http://schemas.microsoft.com/office/drawing/2014/main" id="{2276A20C-71FD-4425-9945-9F1E13301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5" name="Picture 7">
                <a:extLst>
                  <a:ext uri="{FF2B5EF4-FFF2-40B4-BE49-F238E27FC236}">
                    <a16:creationId xmlns:a16="http://schemas.microsoft.com/office/drawing/2014/main" id="{BAAAE53C-4D16-458D-91A9-3815E50954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0" name="Group 20">
              <a:extLst>
                <a:ext uri="{FF2B5EF4-FFF2-40B4-BE49-F238E27FC236}">
                  <a16:creationId xmlns:a16="http://schemas.microsoft.com/office/drawing/2014/main" id="{CA2DC060-ADFE-4928-9B74-9F62ADB20BBA}"/>
                </a:ext>
              </a:extLst>
            </p:cNvPr>
            <p:cNvGrpSpPr>
              <a:grpSpLocks/>
            </p:cNvGrpSpPr>
            <p:nvPr/>
          </p:nvGrpSpPr>
          <p:grpSpPr bwMode="auto">
            <a:xfrm>
              <a:off x="2357438" y="3617914"/>
              <a:ext cx="1193800" cy="782637"/>
              <a:chOff x="0" y="0"/>
              <a:chExt cx="751" cy="492"/>
            </a:xfrm>
          </p:grpSpPr>
          <p:pic>
            <p:nvPicPr>
              <p:cNvPr id="22582" name="Picture 21">
                <a:extLst>
                  <a:ext uri="{FF2B5EF4-FFF2-40B4-BE49-F238E27FC236}">
                    <a16:creationId xmlns:a16="http://schemas.microsoft.com/office/drawing/2014/main" id="{A9AC90AD-2FC1-49B8-9768-4BB7FFE97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3" name="Picture 22">
                <a:extLst>
                  <a:ext uri="{FF2B5EF4-FFF2-40B4-BE49-F238E27FC236}">
                    <a16:creationId xmlns:a16="http://schemas.microsoft.com/office/drawing/2014/main" id="{750D31D3-D341-4F58-AA84-AFD9AE651F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1" name="Group 23">
              <a:extLst>
                <a:ext uri="{FF2B5EF4-FFF2-40B4-BE49-F238E27FC236}">
                  <a16:creationId xmlns:a16="http://schemas.microsoft.com/office/drawing/2014/main" id="{6B041B39-B90D-45FC-9F8F-1BE4287E4CB1}"/>
                </a:ext>
              </a:extLst>
            </p:cNvPr>
            <p:cNvGrpSpPr>
              <a:grpSpLocks/>
            </p:cNvGrpSpPr>
            <p:nvPr/>
          </p:nvGrpSpPr>
          <p:grpSpPr bwMode="auto">
            <a:xfrm>
              <a:off x="8943976" y="2378076"/>
              <a:ext cx="936625" cy="669925"/>
              <a:chOff x="0" y="0"/>
              <a:chExt cx="589" cy="421"/>
            </a:xfrm>
          </p:grpSpPr>
          <p:pic>
            <p:nvPicPr>
              <p:cNvPr id="22580" name="Picture 24">
                <a:extLst>
                  <a:ext uri="{FF2B5EF4-FFF2-40B4-BE49-F238E27FC236}">
                    <a16:creationId xmlns:a16="http://schemas.microsoft.com/office/drawing/2014/main" id="{05B45662-E7E4-4CAE-9CF2-0B6716A6D7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1" name="Picture 25">
                <a:extLst>
                  <a:ext uri="{FF2B5EF4-FFF2-40B4-BE49-F238E27FC236}">
                    <a16:creationId xmlns:a16="http://schemas.microsoft.com/office/drawing/2014/main" id="{9FBEB3D9-A44F-464F-95DC-80F69A0938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2" name="Group 26">
              <a:extLst>
                <a:ext uri="{FF2B5EF4-FFF2-40B4-BE49-F238E27FC236}">
                  <a16:creationId xmlns:a16="http://schemas.microsoft.com/office/drawing/2014/main" id="{5FACD6EF-37F9-40B3-9038-4B5EFAAD07CF}"/>
                </a:ext>
              </a:extLst>
            </p:cNvPr>
            <p:cNvGrpSpPr>
              <a:grpSpLocks/>
            </p:cNvGrpSpPr>
            <p:nvPr/>
          </p:nvGrpSpPr>
          <p:grpSpPr bwMode="auto">
            <a:xfrm>
              <a:off x="8863014" y="3005139"/>
              <a:ext cx="1030287" cy="649287"/>
              <a:chOff x="0" y="0"/>
              <a:chExt cx="648" cy="408"/>
            </a:xfrm>
          </p:grpSpPr>
          <p:pic>
            <p:nvPicPr>
              <p:cNvPr id="22578" name="Picture 27">
                <a:extLst>
                  <a:ext uri="{FF2B5EF4-FFF2-40B4-BE49-F238E27FC236}">
                    <a16:creationId xmlns:a16="http://schemas.microsoft.com/office/drawing/2014/main" id="{C34F112F-62C1-4813-8A46-9B883052AA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9" name="Picture 28">
                <a:extLst>
                  <a:ext uri="{FF2B5EF4-FFF2-40B4-BE49-F238E27FC236}">
                    <a16:creationId xmlns:a16="http://schemas.microsoft.com/office/drawing/2014/main" id="{43DEEC6D-B709-4ADA-9102-FD313E74C6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3" name="Group 29">
              <a:extLst>
                <a:ext uri="{FF2B5EF4-FFF2-40B4-BE49-F238E27FC236}">
                  <a16:creationId xmlns:a16="http://schemas.microsoft.com/office/drawing/2014/main" id="{71281EAB-38CE-49CB-8BE0-C265F695B4AD}"/>
                </a:ext>
              </a:extLst>
            </p:cNvPr>
            <p:cNvGrpSpPr>
              <a:grpSpLocks/>
            </p:cNvGrpSpPr>
            <p:nvPr/>
          </p:nvGrpSpPr>
          <p:grpSpPr bwMode="auto">
            <a:xfrm>
              <a:off x="8593138" y="3659188"/>
              <a:ext cx="1193800" cy="741362"/>
              <a:chOff x="0" y="0"/>
              <a:chExt cx="751" cy="466"/>
            </a:xfrm>
          </p:grpSpPr>
          <p:pic>
            <p:nvPicPr>
              <p:cNvPr id="22576" name="Picture 30">
                <a:extLst>
                  <a:ext uri="{FF2B5EF4-FFF2-40B4-BE49-F238E27FC236}">
                    <a16:creationId xmlns:a16="http://schemas.microsoft.com/office/drawing/2014/main" id="{F9D8A61F-FCDC-49F0-B61D-EEED3E5CFF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7" name="Picture 31">
                <a:extLst>
                  <a:ext uri="{FF2B5EF4-FFF2-40B4-BE49-F238E27FC236}">
                    <a16:creationId xmlns:a16="http://schemas.microsoft.com/office/drawing/2014/main" id="{B196EDDB-098F-4531-9D5C-AFC7F242D8D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4" name="Group 32">
              <a:extLst>
                <a:ext uri="{FF2B5EF4-FFF2-40B4-BE49-F238E27FC236}">
                  <a16:creationId xmlns:a16="http://schemas.microsoft.com/office/drawing/2014/main" id="{35641835-FEAC-46CE-A41B-3DD3828CE7AF}"/>
                </a:ext>
              </a:extLst>
            </p:cNvPr>
            <p:cNvGrpSpPr>
              <a:grpSpLocks/>
            </p:cNvGrpSpPr>
            <p:nvPr/>
          </p:nvGrpSpPr>
          <p:grpSpPr bwMode="auto">
            <a:xfrm>
              <a:off x="7678738" y="4122738"/>
              <a:ext cx="1420812" cy="1039812"/>
              <a:chOff x="0" y="0"/>
              <a:chExt cx="894" cy="654"/>
            </a:xfrm>
          </p:grpSpPr>
          <p:pic>
            <p:nvPicPr>
              <p:cNvPr id="22574" name="Picture 33">
                <a:extLst>
                  <a:ext uri="{FF2B5EF4-FFF2-40B4-BE49-F238E27FC236}">
                    <a16:creationId xmlns:a16="http://schemas.microsoft.com/office/drawing/2014/main" id="{B4FCB837-EAE5-42D2-B12D-255731EB8AF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5" name="Picture 34">
                <a:extLst>
                  <a:ext uri="{FF2B5EF4-FFF2-40B4-BE49-F238E27FC236}">
                    <a16:creationId xmlns:a16="http://schemas.microsoft.com/office/drawing/2014/main" id="{B1CAE7DA-48C4-419A-8DBE-9D62AC135B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5" name="Group 35">
              <a:extLst>
                <a:ext uri="{FF2B5EF4-FFF2-40B4-BE49-F238E27FC236}">
                  <a16:creationId xmlns:a16="http://schemas.microsoft.com/office/drawing/2014/main" id="{68A3995F-EAF5-496E-879C-930D409C99FA}"/>
                </a:ext>
              </a:extLst>
            </p:cNvPr>
            <p:cNvGrpSpPr>
              <a:grpSpLocks/>
            </p:cNvGrpSpPr>
            <p:nvPr/>
          </p:nvGrpSpPr>
          <p:grpSpPr bwMode="auto">
            <a:xfrm>
              <a:off x="2962276" y="4276726"/>
              <a:ext cx="1420813" cy="885825"/>
              <a:chOff x="0" y="0"/>
              <a:chExt cx="894" cy="557"/>
            </a:xfrm>
          </p:grpSpPr>
          <p:pic>
            <p:nvPicPr>
              <p:cNvPr id="22572" name="Picture 36">
                <a:extLst>
                  <a:ext uri="{FF2B5EF4-FFF2-40B4-BE49-F238E27FC236}">
                    <a16:creationId xmlns:a16="http://schemas.microsoft.com/office/drawing/2014/main" id="{5B94822B-8B82-435E-8EE2-4615E9CF8C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3" name="Picture 37">
                <a:extLst>
                  <a:ext uri="{FF2B5EF4-FFF2-40B4-BE49-F238E27FC236}">
                    <a16:creationId xmlns:a16="http://schemas.microsoft.com/office/drawing/2014/main" id="{808472E1-79BD-49A4-A7D0-E346A6E6A1C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6" name="Group 38">
              <a:extLst>
                <a:ext uri="{FF2B5EF4-FFF2-40B4-BE49-F238E27FC236}">
                  <a16:creationId xmlns:a16="http://schemas.microsoft.com/office/drawing/2014/main" id="{1B547141-8A1D-47FB-877F-ACFF2FE93DE3}"/>
                </a:ext>
              </a:extLst>
            </p:cNvPr>
            <p:cNvGrpSpPr>
              <a:grpSpLocks/>
            </p:cNvGrpSpPr>
            <p:nvPr/>
          </p:nvGrpSpPr>
          <p:grpSpPr bwMode="auto">
            <a:xfrm>
              <a:off x="4437063" y="4462464"/>
              <a:ext cx="1460500" cy="1214437"/>
              <a:chOff x="0" y="0"/>
              <a:chExt cx="920" cy="764"/>
            </a:xfrm>
          </p:grpSpPr>
          <p:pic>
            <p:nvPicPr>
              <p:cNvPr id="22570" name="Picture 39">
                <a:extLst>
                  <a:ext uri="{FF2B5EF4-FFF2-40B4-BE49-F238E27FC236}">
                    <a16:creationId xmlns:a16="http://schemas.microsoft.com/office/drawing/2014/main" id="{0125235B-0375-49F9-BE79-8B07E87D552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1" name="Picture 40">
                <a:extLst>
                  <a:ext uri="{FF2B5EF4-FFF2-40B4-BE49-F238E27FC236}">
                    <a16:creationId xmlns:a16="http://schemas.microsoft.com/office/drawing/2014/main" id="{518CC70F-ACE2-4A69-9588-7F62A9A47BD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60">
              <a:extLst>
                <a:ext uri="{FF2B5EF4-FFF2-40B4-BE49-F238E27FC236}">
                  <a16:creationId xmlns:a16="http://schemas.microsoft.com/office/drawing/2014/main" id="{08DF69ED-7479-4968-B8B6-4146E6B6D41A}"/>
                </a:ext>
              </a:extLst>
            </p:cNvPr>
            <p:cNvGrpSpPr>
              <a:grpSpLocks/>
            </p:cNvGrpSpPr>
            <p:nvPr/>
          </p:nvGrpSpPr>
          <p:grpSpPr bwMode="auto">
            <a:xfrm>
              <a:off x="4025900" y="2506664"/>
              <a:ext cx="4140200" cy="1228725"/>
              <a:chOff x="2501900" y="2506663"/>
              <a:chExt cx="4140200" cy="1228725"/>
            </a:xfrm>
          </p:grpSpPr>
          <p:pic>
            <p:nvPicPr>
              <p:cNvPr id="22560" name="Picture 44">
                <a:extLst>
                  <a:ext uri="{FF2B5EF4-FFF2-40B4-BE49-F238E27FC236}">
                    <a16:creationId xmlns:a16="http://schemas.microsoft.com/office/drawing/2014/main" id="{E327A275-BC8F-4963-A41B-8E66ECF81F7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1" name="Picture 45">
                <a:extLst>
                  <a:ext uri="{FF2B5EF4-FFF2-40B4-BE49-F238E27FC236}">
                    <a16:creationId xmlns:a16="http://schemas.microsoft.com/office/drawing/2014/main" id="{E32453EE-266C-4EF1-96F1-1B0046DF336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2" name="Picture 46">
                <a:extLst>
                  <a:ext uri="{FF2B5EF4-FFF2-40B4-BE49-F238E27FC236}">
                    <a16:creationId xmlns:a16="http://schemas.microsoft.com/office/drawing/2014/main" id="{27A7C2CC-5BE3-4C24-98A4-0EEB8896465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3" name="Picture 47">
                <a:extLst>
                  <a:ext uri="{FF2B5EF4-FFF2-40B4-BE49-F238E27FC236}">
                    <a16:creationId xmlns:a16="http://schemas.microsoft.com/office/drawing/2014/main" id="{B376AC75-4DAD-4D63-8B62-A2B82C57224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4" name="Picture 48">
                <a:extLst>
                  <a:ext uri="{FF2B5EF4-FFF2-40B4-BE49-F238E27FC236}">
                    <a16:creationId xmlns:a16="http://schemas.microsoft.com/office/drawing/2014/main" id="{A1D43051-EC12-49BD-BB8B-9EE45E84C4A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5" name="Picture 49">
                <a:extLst>
                  <a:ext uri="{FF2B5EF4-FFF2-40B4-BE49-F238E27FC236}">
                    <a16:creationId xmlns:a16="http://schemas.microsoft.com/office/drawing/2014/main" id="{B927BD9C-BEF9-4000-BD07-18635B18545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6" name="Picture 50">
                <a:extLst>
                  <a:ext uri="{FF2B5EF4-FFF2-40B4-BE49-F238E27FC236}">
                    <a16:creationId xmlns:a16="http://schemas.microsoft.com/office/drawing/2014/main" id="{2320646C-AB89-4DFB-A434-B840C3D86AB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7" name="Picture 51">
                <a:extLst>
                  <a:ext uri="{FF2B5EF4-FFF2-40B4-BE49-F238E27FC236}">
                    <a16:creationId xmlns:a16="http://schemas.microsoft.com/office/drawing/2014/main" id="{7054EA38-0540-457F-8BA2-E05664E810E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8" name="Picture 52">
                <a:extLst>
                  <a:ext uri="{FF2B5EF4-FFF2-40B4-BE49-F238E27FC236}">
                    <a16:creationId xmlns:a16="http://schemas.microsoft.com/office/drawing/2014/main" id="{9C5F30D7-7623-483A-902B-2B42CA6B30B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9" name="Picture 53">
                <a:extLst>
                  <a:ext uri="{FF2B5EF4-FFF2-40B4-BE49-F238E27FC236}">
                    <a16:creationId xmlns:a16="http://schemas.microsoft.com/office/drawing/2014/main" id="{295520D3-C66F-4435-A7D7-5215DBB75E5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57" name="Rounded Rectangular Callout 56">
              <a:extLst>
                <a:ext uri="{FF2B5EF4-FFF2-40B4-BE49-F238E27FC236}">
                  <a16:creationId xmlns:a16="http://schemas.microsoft.com/office/drawing/2014/main" id="{9C9F0D11-DA14-4146-A679-D64ED3F46133}"/>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dirty="0">
                  <a:solidFill>
                    <a:srgbClr val="FFFFFF"/>
                  </a:solidFill>
                </a:rPr>
                <a:t>Document Repositories</a:t>
              </a:r>
            </a:p>
          </p:txBody>
        </p:sp>
        <p:sp>
          <p:nvSpPr>
            <p:cNvPr id="22549" name="AutoShape 18">
              <a:extLst>
                <a:ext uri="{FF2B5EF4-FFF2-40B4-BE49-F238E27FC236}">
                  <a16:creationId xmlns:a16="http://schemas.microsoft.com/office/drawing/2014/main" id="{36169E37-1827-4D8B-896E-167E7A837F22}"/>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Results</a:t>
              </a:r>
              <a:endParaRPr lang="en-US" altLang="en-US" sz="800" b="1" dirty="0">
                <a:solidFill>
                  <a:srgbClr val="4157AD"/>
                </a:solidFill>
              </a:endParaRPr>
            </a:p>
          </p:txBody>
        </p:sp>
        <p:sp>
          <p:nvSpPr>
            <p:cNvPr id="22550" name="AutoShape 18">
              <a:extLst>
                <a:ext uri="{FF2B5EF4-FFF2-40B4-BE49-F238E27FC236}">
                  <a16:creationId xmlns:a16="http://schemas.microsoft.com/office/drawing/2014/main" id="{426C9C02-EDE0-46F6-AA56-C763328F2ED5}"/>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PUBLIC </a:t>
              </a:r>
              <a:br>
                <a:rPr lang="en-US" altLang="en-US" sz="1200" dirty="0">
                  <a:solidFill>
                    <a:srgbClr val="4157AD"/>
                  </a:solidFill>
                </a:rPr>
              </a:br>
              <a:r>
                <a:rPr lang="en-US" altLang="en-US" sz="12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Registries</a:t>
              </a:r>
            </a:p>
          </p:txBody>
        </p:sp>
        <p:sp>
          <p:nvSpPr>
            <p:cNvPr id="22551" name="AutoShape 18">
              <a:extLst>
                <a:ext uri="{FF2B5EF4-FFF2-40B4-BE49-F238E27FC236}">
                  <a16:creationId xmlns:a16="http://schemas.microsoft.com/office/drawing/2014/main" id="{D2A56B96-55A1-4F9C-87FE-EE42E0D1CDAD}"/>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RX History</a:t>
              </a:r>
              <a:endParaRPr lang="en-US" altLang="en-US" sz="800" b="1" dirty="0">
                <a:solidFill>
                  <a:srgbClr val="4157AD"/>
                </a:solidFill>
              </a:endParaRPr>
            </a:p>
          </p:txBody>
        </p:sp>
        <p:sp>
          <p:nvSpPr>
            <p:cNvPr id="22552" name="AutoShape 18">
              <a:extLst>
                <a:ext uri="{FF2B5EF4-FFF2-40B4-BE49-F238E27FC236}">
                  <a16:creationId xmlns:a16="http://schemas.microsoft.com/office/drawing/2014/main" id="{1031F09D-AEAA-4284-8BBA-77C96ADB8726}"/>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SPECIALTY</a:t>
              </a:r>
              <a:br>
                <a:rPr lang="en-US" altLang="en-US" sz="1200" dirty="0">
                  <a:solidFill>
                    <a:srgbClr val="4157AD"/>
                  </a:solidFill>
                </a:rPr>
              </a:br>
              <a:r>
                <a:rPr lang="en-US" altLang="en-US" sz="12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22553" name="Group 62">
              <a:extLst>
                <a:ext uri="{FF2B5EF4-FFF2-40B4-BE49-F238E27FC236}">
                  <a16:creationId xmlns:a16="http://schemas.microsoft.com/office/drawing/2014/main" id="{231BCB7F-6451-42B6-8145-0D23109EA594}"/>
                </a:ext>
              </a:extLst>
            </p:cNvPr>
            <p:cNvGrpSpPr>
              <a:grpSpLocks/>
            </p:cNvGrpSpPr>
            <p:nvPr/>
          </p:nvGrpSpPr>
          <p:grpSpPr bwMode="auto">
            <a:xfrm>
              <a:off x="6165850" y="4625976"/>
              <a:ext cx="1589088" cy="1350963"/>
              <a:chOff x="4641850" y="4625975"/>
              <a:chExt cx="1589088" cy="1350963"/>
            </a:xfrm>
          </p:grpSpPr>
          <p:grpSp>
            <p:nvGrpSpPr>
              <p:cNvPr id="22556" name="Group 41">
                <a:extLst>
                  <a:ext uri="{FF2B5EF4-FFF2-40B4-BE49-F238E27FC236}">
                    <a16:creationId xmlns:a16="http://schemas.microsoft.com/office/drawing/2014/main" id="{72B3757F-BD70-479C-AFE2-AFC03924562A}"/>
                  </a:ext>
                </a:extLst>
              </p:cNvPr>
              <p:cNvGrpSpPr>
                <a:grpSpLocks/>
              </p:cNvGrpSpPr>
              <p:nvPr/>
            </p:nvGrpSpPr>
            <p:grpSpPr bwMode="auto">
              <a:xfrm>
                <a:off x="4641850" y="4625975"/>
                <a:ext cx="1460500" cy="1050925"/>
                <a:chOff x="0" y="0"/>
                <a:chExt cx="920" cy="661"/>
              </a:xfrm>
            </p:grpSpPr>
            <p:pic>
              <p:nvPicPr>
                <p:cNvPr id="22558" name="Picture 42">
                  <a:extLst>
                    <a:ext uri="{FF2B5EF4-FFF2-40B4-BE49-F238E27FC236}">
                      <a16:creationId xmlns:a16="http://schemas.microsoft.com/office/drawing/2014/main" id="{A32D19D9-C994-4B8D-904A-6C77C5BE92F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59" name="Picture 43">
                  <a:extLst>
                    <a:ext uri="{FF2B5EF4-FFF2-40B4-BE49-F238E27FC236}">
                      <a16:creationId xmlns:a16="http://schemas.microsoft.com/office/drawing/2014/main" id="{BD446469-3EB4-4720-9996-94D13B55332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2557" name="AutoShape 18">
                <a:extLst>
                  <a:ext uri="{FF2B5EF4-FFF2-40B4-BE49-F238E27FC236}">
                    <a16:creationId xmlns:a16="http://schemas.microsoft.com/office/drawing/2014/main" id="{8A30B7E6-A748-41C2-8FA4-5862C19546C1}"/>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dirty="0">
                    <a:solidFill>
                      <a:srgbClr val="4157AD"/>
                    </a:solidFill>
                  </a:rPr>
                  <a:t> PACS Archive</a:t>
                </a:r>
              </a:p>
            </p:txBody>
          </p:sp>
        </p:grpSp>
        <p:sp>
          <p:nvSpPr>
            <p:cNvPr id="22554" name="AutoShape 18">
              <a:extLst>
                <a:ext uri="{FF2B5EF4-FFF2-40B4-BE49-F238E27FC236}">
                  <a16:creationId xmlns:a16="http://schemas.microsoft.com/office/drawing/2014/main" id="{2B148BB2-E460-44B4-9640-5EED3A95A67C}"/>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dirty="0">
                  <a:solidFill>
                    <a:srgbClr val="4157AD"/>
                  </a:solidFill>
                </a:rPr>
                <a:t> PACS Archive</a:t>
              </a:r>
            </a:p>
          </p:txBody>
        </p:sp>
        <p:sp>
          <p:nvSpPr>
            <p:cNvPr id="22555" name="AutoShape 18">
              <a:extLst>
                <a:ext uri="{FF2B5EF4-FFF2-40B4-BE49-F238E27FC236}">
                  <a16:creationId xmlns:a16="http://schemas.microsoft.com/office/drawing/2014/main" id="{C42C95D7-FEE9-453C-8757-E80C9404CF65}"/>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Claim Data</a:t>
              </a:r>
              <a:endParaRPr lang="en-US" altLang="en-US" sz="800" b="1" dirty="0">
                <a:solidFill>
                  <a:srgbClr val="4157AD"/>
                </a:solidFill>
              </a:endParaRPr>
            </a:p>
          </p:txBody>
        </p:sp>
      </p:grpSp>
    </p:spTree>
    <p:extLst>
      <p:ext uri="{BB962C8B-B14F-4D97-AF65-F5344CB8AC3E}">
        <p14:creationId xmlns:p14="http://schemas.microsoft.com/office/powerpoint/2010/main" val="30309096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964642" y="1588"/>
            <a:ext cx="11227358" cy="1325562"/>
          </a:xfrm>
        </p:spPr>
        <p:txBody>
          <a:bodyPr/>
          <a:lstStyle/>
          <a:p>
            <a:pPr eaLnBrk="1" hangingPunct="1"/>
            <a:r>
              <a:rPr lang="en-US" altLang="en-US" dirty="0"/>
              <a:t>IHE Standards-based HIE (XCA)</a:t>
            </a:r>
            <a:br>
              <a:rPr lang="en-US" altLang="en-US" dirty="0"/>
            </a:br>
            <a:r>
              <a:rPr lang="en-US" altLang="en-US" sz="2400" dirty="0">
                <a:solidFill>
                  <a:srgbClr val="28B9F5"/>
                </a:solidFill>
              </a:rPr>
              <a:t>Community Document Sharing</a:t>
            </a:r>
            <a:endParaRPr lang="en-US" altLang="en-US" dirty="0"/>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Personal </a:t>
              </a:r>
              <a:br>
                <a:rPr lang="en-US" altLang="en-US" sz="100" dirty="0">
                  <a:solidFill>
                    <a:srgbClr val="4157AD"/>
                  </a:solidFill>
                </a:rPr>
              </a:br>
              <a:r>
                <a:rPr lang="en-US" altLang="en-US" sz="100" dirty="0">
                  <a:solidFill>
                    <a:srgbClr val="4157AD"/>
                  </a:solidFill>
                </a:rPr>
                <a:t>   Health Records</a:t>
              </a:r>
              <a:endParaRPr lang="en-US" altLang="en-US" sz="100" b="1" dirty="0">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dirty="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Results</a:t>
              </a:r>
              <a:endParaRPr lang="en-US" altLang="en-US" sz="100" b="1" dirty="0">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PUBLIC </a:t>
              </a:r>
              <a:br>
                <a:rPr lang="en-US" altLang="en-US" sz="400" dirty="0">
                  <a:solidFill>
                    <a:srgbClr val="4157AD"/>
                  </a:solidFill>
                </a:rPr>
              </a:br>
              <a:r>
                <a:rPr lang="en-US" altLang="en-US" sz="4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RX History</a:t>
              </a:r>
              <a:endParaRPr lang="en-US" altLang="en-US" sz="100" b="1" dirty="0">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SPECIALTY</a:t>
              </a:r>
              <a:br>
                <a:rPr lang="en-US" altLang="en-US" sz="400" dirty="0">
                  <a:solidFill>
                    <a:srgbClr val="4157AD"/>
                  </a:solidFill>
                </a:rPr>
              </a:br>
              <a:r>
                <a:rPr lang="en-US" altLang="en-US" sz="4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Claim Data</a:t>
              </a:r>
              <a:endParaRPr lang="en-US" altLang="en-US" sz="100" b="1" dirty="0">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Personal </a:t>
              </a:r>
              <a:br>
                <a:rPr lang="en-US" altLang="en-US" sz="100" dirty="0">
                  <a:solidFill>
                    <a:srgbClr val="4157AD"/>
                  </a:solidFill>
                </a:rPr>
              </a:br>
              <a:r>
                <a:rPr lang="en-US" altLang="en-US" sz="100" dirty="0">
                  <a:solidFill>
                    <a:srgbClr val="4157AD"/>
                  </a:solidFill>
                </a:rPr>
                <a:t>   Health Records</a:t>
              </a:r>
              <a:endParaRPr lang="en-US" altLang="en-US" sz="100" b="1" dirty="0">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dirty="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Results</a:t>
              </a:r>
              <a:endParaRPr lang="en-US" altLang="en-US" sz="100" b="1" dirty="0">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PUBLIC </a:t>
              </a:r>
              <a:br>
                <a:rPr lang="en-US" altLang="en-US" sz="400" dirty="0">
                  <a:solidFill>
                    <a:srgbClr val="4157AD"/>
                  </a:solidFill>
                </a:rPr>
              </a:br>
              <a:r>
                <a:rPr lang="en-US" altLang="en-US" sz="4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RX History</a:t>
              </a:r>
              <a:endParaRPr lang="en-US" altLang="en-US" sz="100" b="1" dirty="0">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SPECIALTY</a:t>
              </a:r>
              <a:br>
                <a:rPr lang="en-US" altLang="en-US" sz="400" dirty="0">
                  <a:solidFill>
                    <a:srgbClr val="4157AD"/>
                  </a:solidFill>
                </a:rPr>
              </a:br>
              <a:r>
                <a:rPr lang="en-US" altLang="en-US" sz="4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Claim Data</a:t>
              </a:r>
              <a:endParaRPr lang="en-US" altLang="en-US" sz="100" b="1" dirty="0">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177027099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HE_ITI_BAL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B8CE2EE1-FC3F-1949-A95D-57D5FDC58A5E}" vid="{FDD11382-E46A-7D46-B1B1-FB519AE67E3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2762</TotalTime>
  <Words>2143</Words>
  <Application>Microsoft Office PowerPoint</Application>
  <PresentationFormat>Widescreen</PresentationFormat>
  <Paragraphs>577</Paragraphs>
  <Slides>27</Slides>
  <Notes>17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27</vt:i4>
      </vt:variant>
    </vt:vector>
  </HeadingPairs>
  <TitlesOfParts>
    <vt:vector size="41" baseType="lpstr">
      <vt:lpstr>Arial</vt:lpstr>
      <vt:lpstr>Arial</vt:lpstr>
      <vt:lpstr>Calibri</vt:lpstr>
      <vt:lpstr>Calibri Light</vt:lpstr>
      <vt:lpstr>GE Inspira Pitch</vt:lpstr>
      <vt:lpstr>Georgia</vt:lpstr>
      <vt:lpstr>Lucida Grande</vt:lpstr>
      <vt:lpstr>Open Sans</vt:lpstr>
      <vt:lpstr>Trebuchet MS</vt:lpstr>
      <vt:lpstr>Verdana</vt:lpstr>
      <vt:lpstr>Wingdings</vt:lpstr>
      <vt:lpstr>Office Theme</vt:lpstr>
      <vt:lpstr>IHE_ITI_BALP</vt:lpstr>
      <vt:lpstr>1_Office Theme</vt:lpstr>
      <vt:lpstr>Sharing of IPS (sIPS) https://profiles.ihe.net/ITI/sIPS </vt:lpstr>
      <vt:lpstr>Agenda</vt:lpstr>
      <vt:lpstr>IPS: A Cross-SDO Initiative</vt:lpstr>
      <vt:lpstr>What is the IPS?</vt:lpstr>
      <vt:lpstr>International Patient Summary IPS</vt:lpstr>
      <vt:lpstr>IPS Website</vt:lpstr>
      <vt:lpstr>IHE Document Sharing</vt:lpstr>
      <vt:lpstr>IHE Standards-based HIE (XDS) Key Components</vt:lpstr>
      <vt:lpstr>IHE Standards-based HIE (XCA) Community Document Sharing</vt:lpstr>
      <vt:lpstr>Push</vt:lpstr>
      <vt:lpstr>Principles of a Document</vt:lpstr>
      <vt:lpstr>Metadata – enables discovery</vt:lpstr>
      <vt:lpstr>Various Formats and Encodings</vt:lpstr>
      <vt:lpstr>Supporting Infrastructure Profiles</vt:lpstr>
      <vt:lpstr>mXDE – Consuming Documents as Resources</vt:lpstr>
      <vt:lpstr>PowerPoint Presentation</vt:lpstr>
      <vt:lpstr>IHE Sharing of IPS (sIPS)</vt:lpstr>
      <vt:lpstr>PowerPoint Presentation</vt:lpstr>
      <vt:lpstr>PowerPoint Presentation</vt:lpstr>
      <vt:lpstr>PowerPoint Presentation</vt:lpstr>
      <vt:lpstr>PowerPoint Presentation</vt:lpstr>
      <vt:lpstr>PowerPoint Presentation</vt:lpstr>
      <vt:lpstr>PowerPoint Presentation</vt:lpstr>
      <vt:lpstr>Detailed Requirements in sIPS</vt:lpstr>
      <vt:lpstr>Other IHE Profiles leveraging IPS </vt:lpstr>
      <vt:lpstr>IHE Connectathon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25</cp:revision>
  <dcterms:created xsi:type="dcterms:W3CDTF">2023-07-31T20:03:28Z</dcterms:created>
  <dcterms:modified xsi:type="dcterms:W3CDTF">2024-04-05T15:53:54Z</dcterms:modified>
</cp:coreProperties>
</file>