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4" r:id="rId3"/>
  </p:sldMasterIdLst>
  <p:notesMasterIdLst>
    <p:notesMasterId r:id="rId19"/>
  </p:notesMasterIdLst>
  <p:handoutMasterIdLst>
    <p:handoutMasterId r:id="rId20"/>
  </p:handoutMasterIdLst>
  <p:sldIdLst>
    <p:sldId id="338" r:id="rId4"/>
    <p:sldId id="2341" r:id="rId5"/>
    <p:sldId id="269" r:id="rId6"/>
    <p:sldId id="2344" r:id="rId7"/>
    <p:sldId id="2349" r:id="rId8"/>
    <p:sldId id="2350" r:id="rId9"/>
    <p:sldId id="272" r:id="rId10"/>
    <p:sldId id="2347" r:id="rId11"/>
    <p:sldId id="292" r:id="rId12"/>
    <p:sldId id="302" r:id="rId13"/>
    <p:sldId id="306" r:id="rId14"/>
    <p:sldId id="284" r:id="rId15"/>
    <p:sldId id="2348" r:id="rId16"/>
    <p:sldId id="310" r:id="rId17"/>
    <p:sldId id="2331" r:id="rId18"/>
  </p:sldIdLst>
  <p:sldSz cx="10058400" cy="7772400"/>
  <p:notesSz cx="7053263" cy="93567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cole" initials="j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99789" autoAdjust="0"/>
  </p:normalViewPr>
  <p:slideViewPr>
    <p:cSldViewPr>
      <p:cViewPr varScale="1">
        <p:scale>
          <a:sx n="60" d="100"/>
          <a:sy n="60" d="100"/>
        </p:scale>
        <p:origin x="654" y="7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D76B43-0892-4A30-AA33-C93E8D0D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10" y="0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01675"/>
            <a:ext cx="45386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5" y="4445084"/>
            <a:ext cx="5641333" cy="42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10" y="8886972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fld id="{6382D7ED-FE3C-4D0E-A496-3B0056AA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C1A4D-C1B6-458D-9658-2E5D86FB6C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22FC2C-9047-4768-B395-2532CE5050E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032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41"/>
            <a:fld id="{1D27111E-FC2B-4A84-BB26-67BA3BE2E651}" type="slidenum">
              <a:rPr lang="en-US" smtClean="0"/>
              <a:pPr defTabSz="910041"/>
              <a:t>15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860F6-DE1C-4697-BCBA-A25A15CD8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2A83-EF00-401F-BC21-C4B046CA1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663" y="258763"/>
            <a:ext cx="2430462" cy="6391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5" y="258763"/>
            <a:ext cx="7138988" cy="6391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0C496-3AA9-45BC-97EB-A98B2975A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58763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8275" y="1900238"/>
            <a:ext cx="9721850" cy="4749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CFB7-20DF-4E4A-9DB0-168E9F0DA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0058400" cy="388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35977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3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274966"/>
            <a:ext cx="8675370" cy="1072206"/>
          </a:xfrm>
        </p:spPr>
        <p:txBody>
          <a:bodyPr anchor="b"/>
          <a:lstStyle>
            <a:lvl1pPr>
              <a:defRPr sz="4950" b="1" cap="all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097577"/>
            <a:ext cx="8675370" cy="34544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574EB734-E7BB-4115-8B4B-CCB2F4852579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/>
          <a:lstStyle/>
          <a:p>
            <a:fld id="{D6ABDD7F-D987-40AB-BFD0-4E038974D5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5238" y="6361853"/>
            <a:ext cx="10058400" cy="141054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</p:spTree>
    <p:extLst>
      <p:ext uri="{BB962C8B-B14F-4D97-AF65-F5344CB8AC3E}">
        <p14:creationId xmlns:p14="http://schemas.microsoft.com/office/powerpoint/2010/main" val="74500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9136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97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78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6754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009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92F5-F7A2-420A-8BF3-D2A205491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2690" y="6012041"/>
            <a:ext cx="233072" cy="3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98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94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1514" y="2263353"/>
            <a:ext cx="8675370" cy="4940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3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9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6" y="4403726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332832" indent="0" algn="ctr">
              <a:buNone/>
              <a:defRPr/>
            </a:lvl2pPr>
            <a:lvl3pPr marL="665665" indent="0" algn="ctr">
              <a:buNone/>
              <a:defRPr/>
            </a:lvl3pPr>
            <a:lvl4pPr marL="998498" indent="0" algn="ctr">
              <a:buNone/>
              <a:defRPr/>
            </a:lvl4pPr>
            <a:lvl5pPr marL="1331330" indent="0" algn="ctr">
              <a:buNone/>
              <a:defRPr/>
            </a:lvl5pPr>
            <a:lvl6pPr marL="1664162" indent="0" algn="ctr">
              <a:buNone/>
              <a:defRPr/>
            </a:lvl6pPr>
            <a:lvl7pPr marL="1996995" indent="0" algn="ctr">
              <a:buNone/>
              <a:defRPr/>
            </a:lvl7pPr>
            <a:lvl8pPr marL="2329827" indent="0" algn="ctr">
              <a:buNone/>
              <a:defRPr/>
            </a:lvl8pPr>
            <a:lvl9pPr marL="2662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860F6-DE1C-4697-BCBA-A25A15CD8A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98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892F5-F7A2-420A-8BF3-D2A205491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6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9" y="4994275"/>
            <a:ext cx="8548687" cy="1544638"/>
          </a:xfrm>
        </p:spPr>
        <p:txBody>
          <a:bodyPr anchor="t"/>
          <a:lstStyle>
            <a:lvl1pPr algn="l">
              <a:defRPr sz="29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9" y="3294063"/>
            <a:ext cx="8548687" cy="1700212"/>
          </a:xfrm>
        </p:spPr>
        <p:txBody>
          <a:bodyPr anchor="b"/>
          <a:lstStyle>
            <a:lvl1pPr marL="0" indent="0">
              <a:buNone/>
              <a:defRPr sz="1456"/>
            </a:lvl1pPr>
            <a:lvl2pPr marL="332832" indent="0">
              <a:buNone/>
              <a:defRPr sz="1310"/>
            </a:lvl2pPr>
            <a:lvl3pPr marL="665665" indent="0">
              <a:buNone/>
              <a:defRPr sz="1165"/>
            </a:lvl3pPr>
            <a:lvl4pPr marL="998498" indent="0">
              <a:buNone/>
              <a:defRPr sz="1019"/>
            </a:lvl4pPr>
            <a:lvl5pPr marL="1331330" indent="0">
              <a:buNone/>
              <a:defRPr sz="1019"/>
            </a:lvl5pPr>
            <a:lvl6pPr marL="1664162" indent="0">
              <a:buNone/>
              <a:defRPr sz="1019"/>
            </a:lvl6pPr>
            <a:lvl7pPr marL="1996995" indent="0">
              <a:buNone/>
              <a:defRPr sz="1019"/>
            </a:lvl7pPr>
            <a:lvl8pPr marL="2329827" indent="0">
              <a:buNone/>
              <a:defRPr sz="1019"/>
            </a:lvl8pPr>
            <a:lvl9pPr marL="2662659" indent="0">
              <a:buNone/>
              <a:defRPr sz="10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DE82F-4696-4FF6-8778-E37DABD11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6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276" y="1900238"/>
            <a:ext cx="4784725" cy="4749800"/>
          </a:xfrm>
        </p:spPr>
        <p:txBody>
          <a:bodyPr/>
          <a:lstStyle>
            <a:lvl1pPr>
              <a:defRPr sz="2039"/>
            </a:lvl1pPr>
            <a:lvl2pPr>
              <a:defRPr sz="1747"/>
            </a:lvl2pPr>
            <a:lvl3pPr>
              <a:defRPr sz="1456"/>
            </a:lvl3pPr>
            <a:lvl4pPr>
              <a:defRPr sz="1310"/>
            </a:lvl4pPr>
            <a:lvl5pPr>
              <a:defRPr sz="1310"/>
            </a:lvl5pPr>
            <a:lvl6pPr>
              <a:defRPr sz="1310"/>
            </a:lvl6pPr>
            <a:lvl7pPr>
              <a:defRPr sz="1310"/>
            </a:lvl7pPr>
            <a:lvl8pPr>
              <a:defRPr sz="1310"/>
            </a:lvl8pPr>
            <a:lvl9pPr>
              <a:defRPr sz="1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1" y="1900238"/>
            <a:ext cx="4784725" cy="4749800"/>
          </a:xfrm>
        </p:spPr>
        <p:txBody>
          <a:bodyPr/>
          <a:lstStyle>
            <a:lvl1pPr>
              <a:defRPr sz="2039"/>
            </a:lvl1pPr>
            <a:lvl2pPr>
              <a:defRPr sz="1747"/>
            </a:lvl2pPr>
            <a:lvl3pPr>
              <a:defRPr sz="1456"/>
            </a:lvl3pPr>
            <a:lvl4pPr>
              <a:defRPr sz="1310"/>
            </a:lvl4pPr>
            <a:lvl5pPr>
              <a:defRPr sz="1310"/>
            </a:lvl5pPr>
            <a:lvl6pPr>
              <a:defRPr sz="1310"/>
            </a:lvl6pPr>
            <a:lvl7pPr>
              <a:defRPr sz="1310"/>
            </a:lvl7pPr>
            <a:lvl8pPr>
              <a:defRPr sz="1310"/>
            </a:lvl8pPr>
            <a:lvl9pPr>
              <a:defRPr sz="1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248D-5A39-4A77-9EE0-7D79E3983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37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7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8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59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9"/>
            <a:ext cx="4443412" cy="4478337"/>
          </a:xfrm>
        </p:spPr>
        <p:txBody>
          <a:bodyPr/>
          <a:lstStyle>
            <a:lvl1pPr>
              <a:defRPr sz="1747"/>
            </a:lvl1pPr>
            <a:lvl2pPr>
              <a:defRPr sz="1456"/>
            </a:lvl2pPr>
            <a:lvl3pPr>
              <a:defRPr sz="1310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4" y="1739900"/>
            <a:ext cx="4445000" cy="725487"/>
          </a:xfrm>
        </p:spPr>
        <p:txBody>
          <a:bodyPr anchor="b"/>
          <a:lstStyle>
            <a:lvl1pPr marL="0" indent="0">
              <a:buNone/>
              <a:defRPr sz="1747" b="1"/>
            </a:lvl1pPr>
            <a:lvl2pPr marL="332832" indent="0">
              <a:buNone/>
              <a:defRPr sz="1456" b="1"/>
            </a:lvl2pPr>
            <a:lvl3pPr marL="665665" indent="0">
              <a:buNone/>
              <a:defRPr sz="1310" b="1"/>
            </a:lvl3pPr>
            <a:lvl4pPr marL="998498" indent="0">
              <a:buNone/>
              <a:defRPr sz="1165" b="1"/>
            </a:lvl4pPr>
            <a:lvl5pPr marL="1331330" indent="0">
              <a:buNone/>
              <a:defRPr sz="1165" b="1"/>
            </a:lvl5pPr>
            <a:lvl6pPr marL="1664162" indent="0">
              <a:buNone/>
              <a:defRPr sz="1165" b="1"/>
            </a:lvl6pPr>
            <a:lvl7pPr marL="1996995" indent="0">
              <a:buNone/>
              <a:defRPr sz="1165" b="1"/>
            </a:lvl7pPr>
            <a:lvl8pPr marL="2329827" indent="0">
              <a:buNone/>
              <a:defRPr sz="1165" b="1"/>
            </a:lvl8pPr>
            <a:lvl9pPr marL="2662659" indent="0">
              <a:buNone/>
              <a:defRPr sz="1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4" y="2465389"/>
            <a:ext cx="4445000" cy="4478337"/>
          </a:xfrm>
        </p:spPr>
        <p:txBody>
          <a:bodyPr/>
          <a:lstStyle>
            <a:lvl1pPr>
              <a:defRPr sz="1747"/>
            </a:lvl1pPr>
            <a:lvl2pPr>
              <a:defRPr sz="1456"/>
            </a:lvl2pPr>
            <a:lvl3pPr>
              <a:defRPr sz="1310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5A80-6153-447E-9519-A7A575095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7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7DE82F-4696-4FF6-8778-E37DABD11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D543-11D4-4534-8434-B77AFDE1E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386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7E19-1FF1-4347-89A2-6943D6569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57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9" y="309563"/>
            <a:ext cx="3308350" cy="1317625"/>
          </a:xfrm>
        </p:spPr>
        <p:txBody>
          <a:bodyPr anchor="b"/>
          <a:lstStyle>
            <a:lvl1pPr algn="l">
              <a:defRPr sz="14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9" y="309563"/>
            <a:ext cx="5622925" cy="6634162"/>
          </a:xfrm>
        </p:spPr>
        <p:txBody>
          <a:bodyPr/>
          <a:lstStyle>
            <a:lvl1pPr>
              <a:defRPr sz="2330"/>
            </a:lvl1pPr>
            <a:lvl2pPr>
              <a:defRPr sz="2039"/>
            </a:lvl2pPr>
            <a:lvl3pPr>
              <a:defRPr sz="1747"/>
            </a:lvl3pPr>
            <a:lvl4pPr>
              <a:defRPr sz="1456"/>
            </a:lvl4pPr>
            <a:lvl5pPr>
              <a:defRPr sz="1456"/>
            </a:lvl5pPr>
            <a:lvl6pPr>
              <a:defRPr sz="1456"/>
            </a:lvl6pPr>
            <a:lvl7pPr>
              <a:defRPr sz="1456"/>
            </a:lvl7pPr>
            <a:lvl8pPr>
              <a:defRPr sz="1456"/>
            </a:lvl8pPr>
            <a:lvl9pPr>
              <a:defRPr sz="14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9" y="1627189"/>
            <a:ext cx="3308350" cy="5316537"/>
          </a:xfrm>
        </p:spPr>
        <p:txBody>
          <a:bodyPr/>
          <a:lstStyle>
            <a:lvl1pPr marL="0" indent="0">
              <a:buNone/>
              <a:defRPr sz="1019"/>
            </a:lvl1pPr>
            <a:lvl2pPr marL="332832" indent="0">
              <a:buNone/>
              <a:defRPr sz="874"/>
            </a:lvl2pPr>
            <a:lvl3pPr marL="665665" indent="0">
              <a:buNone/>
              <a:defRPr sz="728"/>
            </a:lvl3pPr>
            <a:lvl4pPr marL="998498" indent="0">
              <a:buNone/>
              <a:defRPr sz="655"/>
            </a:lvl4pPr>
            <a:lvl5pPr marL="1331330" indent="0">
              <a:buNone/>
              <a:defRPr sz="655"/>
            </a:lvl5pPr>
            <a:lvl6pPr marL="1664162" indent="0">
              <a:buNone/>
              <a:defRPr sz="655"/>
            </a:lvl6pPr>
            <a:lvl7pPr marL="1996995" indent="0">
              <a:buNone/>
              <a:defRPr sz="655"/>
            </a:lvl7pPr>
            <a:lvl8pPr marL="2329827" indent="0">
              <a:buNone/>
              <a:defRPr sz="655"/>
            </a:lvl8pPr>
            <a:lvl9pPr marL="2662659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EC25-F845-4F41-BC9F-2CF213F4D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55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6" y="5440364"/>
            <a:ext cx="6035675" cy="642937"/>
          </a:xfrm>
        </p:spPr>
        <p:txBody>
          <a:bodyPr anchor="b"/>
          <a:lstStyle>
            <a:lvl1pPr algn="l">
              <a:defRPr sz="145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6" y="693738"/>
            <a:ext cx="6035675" cy="4664075"/>
          </a:xfrm>
        </p:spPr>
        <p:txBody>
          <a:bodyPr/>
          <a:lstStyle>
            <a:lvl1pPr marL="0" indent="0">
              <a:buNone/>
              <a:defRPr sz="2330"/>
            </a:lvl1pPr>
            <a:lvl2pPr marL="332832" indent="0">
              <a:buNone/>
              <a:defRPr sz="2039"/>
            </a:lvl2pPr>
            <a:lvl3pPr marL="665665" indent="0">
              <a:buNone/>
              <a:defRPr sz="1747"/>
            </a:lvl3pPr>
            <a:lvl4pPr marL="998498" indent="0">
              <a:buNone/>
              <a:defRPr sz="1456"/>
            </a:lvl4pPr>
            <a:lvl5pPr marL="1331330" indent="0">
              <a:buNone/>
              <a:defRPr sz="1456"/>
            </a:lvl5pPr>
            <a:lvl6pPr marL="1664162" indent="0">
              <a:buNone/>
              <a:defRPr sz="1456"/>
            </a:lvl6pPr>
            <a:lvl7pPr marL="1996995" indent="0">
              <a:buNone/>
              <a:defRPr sz="1456"/>
            </a:lvl7pPr>
            <a:lvl8pPr marL="2329827" indent="0">
              <a:buNone/>
              <a:defRPr sz="1456"/>
            </a:lvl8pPr>
            <a:lvl9pPr marL="2662659" indent="0">
              <a:buNone/>
              <a:defRPr sz="1456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6" y="6083300"/>
            <a:ext cx="6035675" cy="911225"/>
          </a:xfrm>
        </p:spPr>
        <p:txBody>
          <a:bodyPr/>
          <a:lstStyle>
            <a:lvl1pPr marL="0" indent="0">
              <a:buNone/>
              <a:defRPr sz="1019"/>
            </a:lvl1pPr>
            <a:lvl2pPr marL="332832" indent="0">
              <a:buNone/>
              <a:defRPr sz="874"/>
            </a:lvl2pPr>
            <a:lvl3pPr marL="665665" indent="0">
              <a:buNone/>
              <a:defRPr sz="728"/>
            </a:lvl3pPr>
            <a:lvl4pPr marL="998498" indent="0">
              <a:buNone/>
              <a:defRPr sz="655"/>
            </a:lvl4pPr>
            <a:lvl5pPr marL="1331330" indent="0">
              <a:buNone/>
              <a:defRPr sz="655"/>
            </a:lvl5pPr>
            <a:lvl6pPr marL="1664162" indent="0">
              <a:buNone/>
              <a:defRPr sz="655"/>
            </a:lvl6pPr>
            <a:lvl7pPr marL="1996995" indent="0">
              <a:buNone/>
              <a:defRPr sz="655"/>
            </a:lvl7pPr>
            <a:lvl8pPr marL="2329827" indent="0">
              <a:buNone/>
              <a:defRPr sz="655"/>
            </a:lvl8pPr>
            <a:lvl9pPr marL="2662659" indent="0">
              <a:buNone/>
              <a:defRPr sz="6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18E5-258F-43E9-96F3-31355A9A3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367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C2A83-EF00-401F-BC21-C4B046CA19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648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664" y="258764"/>
            <a:ext cx="2430462" cy="6391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76" y="258764"/>
            <a:ext cx="7138988" cy="6391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0C496-3AA9-45BC-97EB-A98B2975A2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60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6" y="258764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2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75" y="258763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68276" y="1900238"/>
            <a:ext cx="9721850" cy="4749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0CFB7-20DF-4E4A-9DB0-168E9F0DA5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3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275" y="1900238"/>
            <a:ext cx="4784725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0238"/>
            <a:ext cx="4784725" cy="4749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248D-5A39-4A77-9EE0-7D79E39838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A5A80-6153-447E-9519-A7A575095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8D543-11D4-4534-8434-B77AFDE1E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A7E19-1FF1-4347-89A2-6943D6569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6EC25-F845-4F41-BC9F-2CF213F4D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D18E5-258F-43E9-96F3-31355A9A3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bl"/>
          <p:cNvPicPr>
            <a:picLocks noChangeAspect="1" noChangeArrowheads="1"/>
          </p:cNvPicPr>
          <p:nvPr userDrawn="1"/>
        </p:nvPicPr>
        <p:blipFill>
          <a:blip r:embed="rId15" cstate="print">
            <a:lum bright="74000" contrast="-70000"/>
            <a:grayscl/>
          </a:blip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258763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75" y="1900238"/>
            <a:ext cx="972185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275" y="7081838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82875" y="7078663"/>
            <a:ext cx="46101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600"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7081838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022E0B2B-33D2-4E1A-813E-FACD8D95C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6" name="Picture 9" descr="bylightlogo-small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66138" y="346075"/>
            <a:ext cx="1341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  <a:cs typeface="+mn-cs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cs typeface="+mn-cs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5pPr>
      <a:lvl6pPr marL="2749550" indent="-254000" algn="l" defTabSz="10191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6pPr>
      <a:lvl7pPr marL="3206750" indent="-254000" algn="l" defTabSz="10191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7pPr>
      <a:lvl8pPr marL="3663950" indent="-254000" algn="l" defTabSz="10191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8pPr>
      <a:lvl9pPr marL="4121150" indent="-254000" algn="l" defTabSz="1019175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015" y="214739"/>
            <a:ext cx="9033870" cy="616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241716"/>
            <a:ext cx="8675370" cy="5758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0058400" cy="9522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</p:spTree>
    <p:extLst>
      <p:ext uri="{BB962C8B-B14F-4D97-AF65-F5344CB8AC3E}">
        <p14:creationId xmlns:p14="http://schemas.microsoft.com/office/powerpoint/2010/main" val="302656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bl"/>
          <p:cNvPicPr>
            <a:picLocks noChangeAspect="1" noChangeArrowheads="1"/>
          </p:cNvPicPr>
          <p:nvPr userDrawn="1"/>
        </p:nvPicPr>
        <p:blipFill>
          <a:blip r:embed="rId15" cstate="print">
            <a:lum bright="74000" contrast="-70000"/>
            <a:grayscl/>
          </a:blip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8275" y="258763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76" y="1900238"/>
            <a:ext cx="9721850" cy="474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275" y="7081838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>
              <a:defRPr sz="116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82875" y="7078663"/>
            <a:ext cx="46101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>
              <a:defRPr sz="1165"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1" y="7081838"/>
            <a:ext cx="2346325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>
              <a:defRPr sz="1165"/>
            </a:lvl1pPr>
          </a:lstStyle>
          <a:p>
            <a:pPr>
              <a:defRPr/>
            </a:pPr>
            <a:fld id="{022E0B2B-33D2-4E1A-813E-FACD8D95C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176" name="Picture 9" descr="bylightlogo-small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466138" y="346076"/>
            <a:ext cx="134143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31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ctr" defTabSz="741939" rtl="0" eaLnBrk="0" fontAlgn="base" hangingPunct="0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+mj-lt"/>
          <a:ea typeface="+mj-ea"/>
          <a:cs typeface="+mj-cs"/>
        </a:defRPr>
      </a:lvl1pPr>
      <a:lvl2pPr algn="ctr" defTabSz="741939" rtl="0" eaLnBrk="0" fontAlgn="base" hangingPunct="0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2pPr>
      <a:lvl3pPr algn="ctr" defTabSz="741939" rtl="0" eaLnBrk="0" fontAlgn="base" hangingPunct="0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3pPr>
      <a:lvl4pPr algn="ctr" defTabSz="741939" rtl="0" eaLnBrk="0" fontAlgn="base" hangingPunct="0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4pPr>
      <a:lvl5pPr algn="ctr" defTabSz="741939" rtl="0" eaLnBrk="0" fontAlgn="base" hangingPunct="0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5pPr>
      <a:lvl6pPr marL="332832" algn="ctr" defTabSz="741939" rtl="0" fontAlgn="base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6pPr>
      <a:lvl7pPr marL="665665" algn="ctr" defTabSz="741939" rtl="0" fontAlgn="base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7pPr>
      <a:lvl8pPr marL="998498" algn="ctr" defTabSz="741939" rtl="0" fontAlgn="base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8pPr>
      <a:lvl9pPr marL="1331330" algn="ctr" defTabSz="741939" rtl="0" fontAlgn="base">
        <a:spcBef>
          <a:spcPct val="0"/>
        </a:spcBef>
        <a:spcAft>
          <a:spcPct val="0"/>
        </a:spcAft>
        <a:defRPr sz="3567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8517" indent="-278517" algn="l" defTabSz="741939" rtl="0" eaLnBrk="0" fontAlgn="base" hangingPunct="0">
        <a:spcBef>
          <a:spcPct val="20000"/>
        </a:spcBef>
        <a:spcAft>
          <a:spcPct val="0"/>
        </a:spcAft>
        <a:buChar char="•"/>
        <a:defRPr sz="2621">
          <a:solidFill>
            <a:schemeClr val="tx1"/>
          </a:solidFill>
          <a:latin typeface="+mn-lt"/>
          <a:ea typeface="+mn-ea"/>
          <a:cs typeface="+mn-cs"/>
        </a:defRPr>
      </a:lvl1pPr>
      <a:lvl2pPr marL="602103" indent="-231134" algn="l" defTabSz="741939" rtl="0" eaLnBrk="0" fontAlgn="base" hangingPunct="0">
        <a:spcBef>
          <a:spcPct val="20000"/>
        </a:spcBef>
        <a:spcAft>
          <a:spcPct val="0"/>
        </a:spcAft>
        <a:buChar char="–"/>
        <a:defRPr sz="2256">
          <a:solidFill>
            <a:schemeClr val="tx1"/>
          </a:solidFill>
          <a:latin typeface="+mn-lt"/>
          <a:cs typeface="+mn-cs"/>
        </a:defRPr>
      </a:lvl2pPr>
      <a:lvl3pPr marL="926846" indent="-184907" algn="l" defTabSz="741939" rtl="0" eaLnBrk="0" fontAlgn="base" hangingPunct="0">
        <a:spcBef>
          <a:spcPct val="20000"/>
        </a:spcBef>
        <a:spcAft>
          <a:spcPct val="0"/>
        </a:spcAft>
        <a:buChar char="•"/>
        <a:defRPr sz="1965">
          <a:solidFill>
            <a:schemeClr val="tx1"/>
          </a:solidFill>
          <a:latin typeface="+mn-lt"/>
          <a:cs typeface="+mn-cs"/>
        </a:defRPr>
      </a:lvl3pPr>
      <a:lvl4pPr marL="1297816" indent="-184907" algn="l" defTabSz="741939" rtl="0" eaLnBrk="0" fontAlgn="base" hangingPunct="0">
        <a:spcBef>
          <a:spcPct val="20000"/>
        </a:spcBef>
        <a:spcAft>
          <a:spcPct val="0"/>
        </a:spcAft>
        <a:buChar char="–"/>
        <a:defRPr sz="1601">
          <a:solidFill>
            <a:schemeClr val="tx1"/>
          </a:solidFill>
          <a:latin typeface="+mn-lt"/>
          <a:cs typeface="+mn-cs"/>
        </a:defRPr>
      </a:lvl4pPr>
      <a:lvl5pPr marL="1668785" indent="-184907" algn="l" defTabSz="741939" rtl="0" eaLnBrk="0" fontAlgn="base" hangingPunct="0">
        <a:spcBef>
          <a:spcPct val="20000"/>
        </a:spcBef>
        <a:spcAft>
          <a:spcPct val="0"/>
        </a:spcAft>
        <a:buChar char="»"/>
        <a:defRPr sz="1601">
          <a:solidFill>
            <a:schemeClr val="tx1"/>
          </a:solidFill>
          <a:latin typeface="+mn-lt"/>
          <a:cs typeface="+mn-cs"/>
        </a:defRPr>
      </a:lvl5pPr>
      <a:lvl6pPr marL="2001617" indent="-184907" algn="l" defTabSz="741939" rtl="0" fontAlgn="base">
        <a:spcBef>
          <a:spcPct val="20000"/>
        </a:spcBef>
        <a:spcAft>
          <a:spcPct val="0"/>
        </a:spcAft>
        <a:buChar char="»"/>
        <a:defRPr sz="1601">
          <a:solidFill>
            <a:schemeClr val="tx1"/>
          </a:solidFill>
          <a:latin typeface="+mn-lt"/>
          <a:cs typeface="+mn-cs"/>
        </a:defRPr>
      </a:lvl6pPr>
      <a:lvl7pPr marL="2334450" indent="-184907" algn="l" defTabSz="741939" rtl="0" fontAlgn="base">
        <a:spcBef>
          <a:spcPct val="20000"/>
        </a:spcBef>
        <a:spcAft>
          <a:spcPct val="0"/>
        </a:spcAft>
        <a:buChar char="»"/>
        <a:defRPr sz="1601">
          <a:solidFill>
            <a:schemeClr val="tx1"/>
          </a:solidFill>
          <a:latin typeface="+mn-lt"/>
          <a:cs typeface="+mn-cs"/>
        </a:defRPr>
      </a:lvl7pPr>
      <a:lvl8pPr marL="2667282" indent="-184907" algn="l" defTabSz="741939" rtl="0" fontAlgn="base">
        <a:spcBef>
          <a:spcPct val="20000"/>
        </a:spcBef>
        <a:spcAft>
          <a:spcPct val="0"/>
        </a:spcAft>
        <a:buChar char="»"/>
        <a:defRPr sz="1601">
          <a:solidFill>
            <a:schemeClr val="tx1"/>
          </a:solidFill>
          <a:latin typeface="+mn-lt"/>
          <a:cs typeface="+mn-cs"/>
        </a:defRPr>
      </a:lvl8pPr>
      <a:lvl9pPr marL="3000115" indent="-184907" algn="l" defTabSz="741939" rtl="0" fontAlgn="base">
        <a:spcBef>
          <a:spcPct val="20000"/>
        </a:spcBef>
        <a:spcAft>
          <a:spcPct val="0"/>
        </a:spcAft>
        <a:buChar char="»"/>
        <a:defRPr sz="160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1pPr>
      <a:lvl2pPr marL="33283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6566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3pPr>
      <a:lvl4pPr marL="998498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4pPr>
      <a:lvl5pPr marL="1331330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5pPr>
      <a:lvl6pPr marL="1664162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6pPr>
      <a:lvl7pPr marL="1996995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7pPr>
      <a:lvl8pPr marL="2329827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8pPr>
      <a:lvl9pPr marL="2662659" algn="l" defTabSz="665665" rtl="0" eaLnBrk="1" latinLnBrk="0" hangingPunct="1">
        <a:defRPr sz="13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he.net/" TargetMode="External"/><Relationship Id="rId2" Type="http://schemas.openxmlformats.org/officeDocument/2006/relationships/hyperlink" Target="https://wiki.ihe.net/index.php/Category:FHIR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healthcaresecprivacy.blogspot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" TargetMode="External"/><Relationship Id="rId2" Type="http://schemas.openxmlformats.org/officeDocument/2006/relationships/hyperlink" Target="https://www.linkedin.com/in/johnmoehrke" TargetMode="Externa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IHE_Domains/" TargetMode="Externa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iki.ihe.net/index.php/Category:FHIR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D2F1FAC-8AD7-4906-AF78-B763513BE040}" type="slidenum">
              <a:rPr lang="en-US" smtClean="0"/>
              <a:pPr defTabSz="1019175"/>
              <a:t>1</a:t>
            </a:fld>
            <a:endParaRPr lang="en-US" dirty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8" r="29635"/>
          <a:stretch/>
        </p:blipFill>
        <p:spPr bwMode="auto">
          <a:xfrm>
            <a:off x="2727506" y="4270488"/>
            <a:ext cx="7444333" cy="3606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5738" y="2257425"/>
            <a:ext cx="9642475" cy="19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algn="ctr" defTabSz="1019175"/>
            <a:br>
              <a:rPr lang="en-US" sz="49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E828B-FD85-4AF3-AFAF-E5960B892383}"/>
              </a:ext>
            </a:extLst>
          </p:cNvPr>
          <p:cNvSpPr/>
          <p:nvPr/>
        </p:nvSpPr>
        <p:spPr bwMode="auto">
          <a:xfrm>
            <a:off x="-22226" y="1676399"/>
            <a:ext cx="10101407" cy="144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96350-D388-4543-A49D-945B14B84544}"/>
              </a:ext>
            </a:extLst>
          </p:cNvPr>
          <p:cNvSpPr txBox="1"/>
          <p:nvPr/>
        </p:nvSpPr>
        <p:spPr>
          <a:xfrm>
            <a:off x="2678875" y="66606"/>
            <a:ext cx="472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By Light Professional IT Services LLC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8CC3-38E2-4319-BBC0-268D7A6BDEC5}"/>
              </a:ext>
            </a:extLst>
          </p:cNvPr>
          <p:cNvSpPr txBox="1"/>
          <p:nvPr/>
        </p:nvSpPr>
        <p:spPr>
          <a:xfrm>
            <a:off x="230187" y="974315"/>
            <a:ext cx="868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IHE on FHIR</a:t>
            </a:r>
          </a:p>
          <a:p>
            <a:pPr algn="ctr"/>
            <a:r>
              <a:rPr lang="en-US" sz="2400" dirty="0"/>
              <a:t>John Moehrke </a:t>
            </a:r>
          </a:p>
          <a:p>
            <a:pPr algn="ctr"/>
            <a:r>
              <a:rPr lang="en-US" sz="1800" dirty="0"/>
              <a:t>&lt;John.Moehrke@byLight.com&gt;</a:t>
            </a:r>
          </a:p>
          <a:p>
            <a:pPr algn="ctr"/>
            <a:r>
              <a:rPr lang="en-US" sz="1800" dirty="0"/>
              <a:t>Co-Chair: IHE ITI Planning Committee, HL7 Security WG</a:t>
            </a:r>
          </a:p>
          <a:p>
            <a:pPr algn="ctr"/>
            <a:r>
              <a:rPr lang="en-US" sz="1800" dirty="0"/>
              <a:t>FHIR Foundation founding member</a:t>
            </a:r>
          </a:p>
          <a:p>
            <a:pPr algn="ctr"/>
            <a:r>
              <a:rPr lang="en-US" sz="1800" dirty="0"/>
              <a:t>FHIR Management Group, FHIR Facilitator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573BC-6EDE-42DA-A7DA-C368ED3D375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78792"/>
            <a:ext cx="476250" cy="325755"/>
          </a:xfrm>
          <a:prstGeom prst="rect">
            <a:avLst/>
          </a:prstGeom>
          <a:noFill/>
        </p:spPr>
      </p:pic>
      <p:pic>
        <p:nvPicPr>
          <p:cNvPr id="9" name="Picture 8" descr="Image result for ISO 27001:2013 Certification logo transparent">
            <a:extLst>
              <a:ext uri="{FF2B5EF4-FFF2-40B4-BE49-F238E27FC236}">
                <a16:creationId xmlns:a16="http://schemas.microsoft.com/office/drawing/2014/main" id="{D39D1785-1A20-48CE-8BDB-38D3F5DD1AE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426090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9A25E4-210F-40FE-997B-A1CC6C5C049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793750"/>
            <a:ext cx="400050" cy="349250"/>
          </a:xfrm>
          <a:prstGeom prst="rect">
            <a:avLst/>
          </a:prstGeom>
          <a:noFill/>
        </p:spPr>
      </p:pic>
      <p:pic>
        <p:nvPicPr>
          <p:cNvPr id="11" name="Picture 10" descr="Image result for ISO 20000 Certification logo transparent">
            <a:extLst>
              <a:ext uri="{FF2B5EF4-FFF2-40B4-BE49-F238E27FC236}">
                <a16:creationId xmlns:a16="http://schemas.microsoft.com/office/drawing/2014/main" id="{8CD97382-2081-4FC7-AA9C-D1651E6C6C30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050" y="788670"/>
            <a:ext cx="365760" cy="354330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FB513B-D211-46AC-BE7C-37568D86A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3031"/>
              </p:ext>
            </p:extLst>
          </p:nvPr>
        </p:nvGraphicFramePr>
        <p:xfrm>
          <a:off x="4267200" y="446873"/>
          <a:ext cx="1518431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8431">
                  <a:extLst>
                    <a:ext uri="{9D8B030D-6E8A-4147-A177-3AD203B41FA5}">
                      <a16:colId xmlns:a16="http://schemas.microsoft.com/office/drawing/2014/main" val="3600403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  <a:tab pos="5943600" algn="r"/>
                        </a:tabLst>
                      </a:pPr>
                      <a:r>
                        <a:rPr lang="en-US" sz="1200" i="1" kern="1200" dirty="0">
                          <a:solidFill>
                            <a:srgbClr val="002060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www.bylight.com</a:t>
                      </a:r>
                    </a:p>
                  </a:txBody>
                  <a:tcPr marL="114300" marR="1143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055293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60033" y="3644092"/>
            <a:ext cx="2797467" cy="878804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1DF2A4-A09C-4DF3-AB22-EC94EBCAA1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71" y="4773021"/>
            <a:ext cx="2835729" cy="10591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Pharmacy Profiles on FHIR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Mobile Medication Administration (MMA)</a:t>
            </a:r>
          </a:p>
          <a:p>
            <a:r>
              <a:rPr lang="en-US" sz="2800" dirty="0"/>
              <a:t>Uniform Barcode Processing (UBP)</a:t>
            </a:r>
          </a:p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5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QRPH Profiles on FHIR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Mobile Retrieve Form for Data Capture (</a:t>
            </a:r>
            <a:r>
              <a:rPr lang="en-US" sz="2800" dirty="0" err="1"/>
              <a:t>mRFD</a:t>
            </a:r>
            <a:r>
              <a:rPr lang="en-US" sz="2800" dirty="0"/>
              <a:t>)</a:t>
            </a:r>
          </a:p>
          <a:p>
            <a:r>
              <a:rPr lang="en-US" sz="2800" dirty="0"/>
              <a:t>Vital Records Death Reporting (VRDR)</a:t>
            </a:r>
          </a:p>
          <a:p>
            <a:r>
              <a:rPr lang="en-US" sz="2800" dirty="0"/>
              <a:t>Birth and Fetal Death Reporting – Enhanced (BFDE)</a:t>
            </a:r>
          </a:p>
          <a:p>
            <a:r>
              <a:rPr lang="en-US" sz="2800" dirty="0"/>
              <a:t>Quality Outcome Reporting for EMS (QORE)</a:t>
            </a:r>
          </a:p>
          <a:p>
            <a:endParaRPr lang="en-US" sz="2800" dirty="0"/>
          </a:p>
          <a:p>
            <a:r>
              <a:rPr lang="en-US" sz="2800" dirty="0"/>
              <a:t>Mobile Aggregate Data Exchange (</a:t>
            </a:r>
            <a:r>
              <a:rPr lang="en-US" sz="2800" dirty="0" err="1"/>
              <a:t>mADX</a:t>
            </a:r>
            <a:r>
              <a:rPr lang="en-US" sz="2800" dirty="0"/>
              <a:t>)</a:t>
            </a:r>
          </a:p>
          <a:p>
            <a:r>
              <a:rPr lang="en-US" sz="2800" dirty="0"/>
              <a:t>Prescription Repository Query (PRQ)</a:t>
            </a:r>
          </a:p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Radiology Profiles on FHIR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Standardized Operational Log of Events (SOLE)</a:t>
            </a:r>
          </a:p>
          <a:p>
            <a:endParaRPr lang="en-US" sz="3200" dirty="0"/>
          </a:p>
          <a:p>
            <a:r>
              <a:rPr lang="en-US" sz="3200" dirty="0"/>
              <a:t>Special mention as these use compatible DICOM web</a:t>
            </a:r>
          </a:p>
          <a:p>
            <a:pPr lvl="1"/>
            <a:r>
              <a:rPr lang="en-US" sz="2800" dirty="0"/>
              <a:t>Web Image Capture (WIC)</a:t>
            </a:r>
          </a:p>
          <a:p>
            <a:pPr lvl="1"/>
            <a:r>
              <a:rPr lang="en-US" sz="2800" dirty="0"/>
              <a:t>Web Image Access (WIA) formerly called MHD-I</a:t>
            </a:r>
          </a:p>
          <a:p>
            <a:pPr lvl="1"/>
            <a:r>
              <a:rPr lang="en-US" sz="2800" dirty="0"/>
              <a:t>Invoke Image Display (IID) - Special mention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9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E4E9-15B7-4BDF-9512-84A79CD8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to FHIR R4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93D8-0764-4ECF-9C13-CF711567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 profiles are expected to be revised to use FHIR R4</a:t>
            </a:r>
          </a:p>
          <a:p>
            <a:r>
              <a:rPr lang="en-US" sz="2400" dirty="0"/>
              <a:t>IHE Governance prevents normative until underlying standard is normative</a:t>
            </a:r>
          </a:p>
          <a:p>
            <a:endParaRPr lang="en-US" sz="2400" dirty="0"/>
          </a:p>
          <a:p>
            <a:r>
              <a:rPr lang="en-US" sz="2400" dirty="0"/>
              <a:t>Priority set of Profiles are updated to R4 and are in Public Comment</a:t>
            </a:r>
          </a:p>
          <a:p>
            <a:pPr lvl="1"/>
            <a:r>
              <a:rPr lang="en-CA" sz="2400" dirty="0"/>
              <a:t>Mobile Access to Health Documents (MHD) </a:t>
            </a:r>
          </a:p>
          <a:p>
            <a:pPr lvl="1"/>
            <a:r>
              <a:rPr lang="en-US" sz="2400" dirty="0"/>
              <a:t>Mobile Care Services Discovery (</a:t>
            </a:r>
            <a:r>
              <a:rPr lang="en-US" sz="2400" dirty="0" err="1"/>
              <a:t>mCSD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Patient Demographic Query for Mobile (PDQm)</a:t>
            </a:r>
          </a:p>
          <a:p>
            <a:pPr lvl="1"/>
            <a:r>
              <a:rPr lang="en-US" sz="2400" dirty="0"/>
              <a:t>Query for Existing Data for Mobile (</a:t>
            </a:r>
            <a:r>
              <a:rPr lang="en-US" sz="2400" dirty="0" err="1"/>
              <a:t>QEDm</a:t>
            </a:r>
            <a:r>
              <a:rPr lang="en-US" sz="2400" dirty="0"/>
              <a:t>) </a:t>
            </a:r>
          </a:p>
          <a:p>
            <a:pPr lvl="1"/>
            <a:r>
              <a:rPr lang="en-US" sz="2400" dirty="0"/>
              <a:t>Appendix Z</a:t>
            </a:r>
          </a:p>
          <a:p>
            <a:pPr lvl="1"/>
            <a:r>
              <a:rPr lang="en-US" sz="2400" i="1" dirty="0"/>
              <a:t>Mobile Cross-Enterprise Doc Data Element Extraction (</a:t>
            </a:r>
            <a:r>
              <a:rPr lang="en-US" sz="2400" i="1" dirty="0" err="1"/>
              <a:t>mXDE</a:t>
            </a:r>
            <a:r>
              <a:rPr lang="en-US" sz="2400" i="1" dirty="0"/>
              <a:t>)</a:t>
            </a:r>
          </a:p>
          <a:p>
            <a:pPr lvl="1"/>
            <a:endParaRPr lang="en-US" sz="2000" dirty="0"/>
          </a:p>
          <a:p>
            <a:r>
              <a:rPr lang="en-US" sz="2400" dirty="0"/>
              <a:t>Equivalent to US-Core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9474-74AE-4E21-93E5-FA316E4B2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4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IHE on FHIR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23396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26 Profiles and growing</a:t>
            </a:r>
          </a:p>
          <a:p>
            <a:pPr lvl="1"/>
            <a:r>
              <a:rPr lang="en-US" sz="2400" dirty="0"/>
              <a:t>IT Infrastructure (ITI) - 8</a:t>
            </a:r>
          </a:p>
          <a:p>
            <a:pPr lvl="1"/>
            <a:r>
              <a:rPr lang="en-US" sz="2400" dirty="0"/>
              <a:t>Patient Care Coordination - 9</a:t>
            </a:r>
          </a:p>
          <a:p>
            <a:pPr lvl="1"/>
            <a:r>
              <a:rPr lang="en-US" sz="2400" dirty="0"/>
              <a:t>Pharmacy - 2</a:t>
            </a:r>
          </a:p>
          <a:p>
            <a:pPr lvl="1"/>
            <a:r>
              <a:rPr lang="en-US" sz="2400" dirty="0"/>
              <a:t>Quality, Research and Public Health - 6</a:t>
            </a:r>
          </a:p>
          <a:p>
            <a:pPr lvl="1"/>
            <a:r>
              <a:rPr lang="en-US" sz="2400" dirty="0"/>
              <a:t>Radiology - 1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AD5D67E-029B-4C9B-A16A-89B86FA62279}"/>
              </a:ext>
            </a:extLst>
          </p:cNvPr>
          <p:cNvSpPr txBox="1">
            <a:spLocks/>
          </p:cNvSpPr>
          <p:nvPr/>
        </p:nvSpPr>
        <p:spPr>
          <a:xfrm>
            <a:off x="843915" y="3810000"/>
            <a:ext cx="8675370" cy="3342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8595" indent="-188595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hlinkClick r:id="rId2"/>
              </a:rPr>
              <a:t>https://wiki.ihe.net/index.php/Category:FHIR</a:t>
            </a:r>
            <a:endParaRPr lang="en-US" sz="2800" dirty="0">
              <a:hlinkClick r:id="" action="ppaction://noaction"/>
            </a:endParaRPr>
          </a:p>
          <a:p>
            <a:pPr fontAlgn="auto">
              <a:spcAft>
                <a:spcPts val="0"/>
              </a:spcAft>
            </a:pPr>
            <a:r>
              <a:rPr lang="en-US" sz="2800" dirty="0">
                <a:hlinkClick r:id="rId3"/>
              </a:rPr>
              <a:t>http://www.ihe.net</a:t>
            </a:r>
            <a:r>
              <a:rPr lang="en-US" sz="2800" dirty="0">
                <a:hlinkClick r:id="" action="ppaction://noaction"/>
              </a:rPr>
              <a:t> </a:t>
            </a:r>
          </a:p>
          <a:p>
            <a:pPr fontAlgn="auto">
              <a:spcAft>
                <a:spcPts val="0"/>
              </a:spcAft>
            </a:pPr>
            <a:endParaRPr lang="en-US" sz="2800" dirty="0"/>
          </a:p>
          <a:p>
            <a:pPr fontAlgn="auto">
              <a:spcAft>
                <a:spcPts val="0"/>
              </a:spcAft>
            </a:pPr>
            <a:r>
              <a:rPr lang="en-US" sz="2800" dirty="0"/>
              <a:t>Blog </a:t>
            </a:r>
            <a:r>
              <a:rPr lang="mr-IN" sz="2800" dirty="0"/>
              <a:t>–</a:t>
            </a:r>
            <a:r>
              <a:rPr lang="en-US" sz="2800" dirty="0"/>
              <a:t> John </a:t>
            </a:r>
            <a:r>
              <a:rPr lang="en-US" sz="2800" dirty="0" err="1"/>
              <a:t>Moehrke’s</a:t>
            </a:r>
            <a:r>
              <a:rPr lang="en-US" sz="2800" dirty="0"/>
              <a:t> </a:t>
            </a:r>
            <a:r>
              <a:rPr lang="en-US" sz="2800" b="1" dirty="0"/>
              <a:t>Healthcare Exchange Standards</a:t>
            </a:r>
          </a:p>
          <a:p>
            <a:pPr lvl="1" fontAlgn="auto">
              <a:spcAft>
                <a:spcPts val="0"/>
              </a:spcAft>
            </a:pPr>
            <a:r>
              <a:rPr lang="en-US" sz="2400" dirty="0">
                <a:hlinkClick r:id="rId4"/>
              </a:rPr>
              <a:t>https://healthcaresecprivacy.blogspot.com</a:t>
            </a:r>
            <a:r>
              <a:rPr lang="en-US" sz="2400" dirty="0"/>
              <a:t> </a:t>
            </a:r>
          </a:p>
          <a:p>
            <a:pPr fontAlgn="auto">
              <a:spcAft>
                <a:spcPts val="0"/>
              </a:spcAft>
            </a:pPr>
            <a:endParaRPr lang="en-US" sz="2800" dirty="0"/>
          </a:p>
          <a:p>
            <a:pPr fontAlgn="auto"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667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8818"/>
            <a:fld id="{C52921F7-34AA-45FB-8377-BFCAE17E0413}" type="slidenum">
              <a:rPr lang="en-US" smtClean="0"/>
              <a:pPr defTabSz="1018818"/>
              <a:t>15</a:t>
            </a:fld>
            <a:endParaRPr lang="en-US" dirty="0"/>
          </a:p>
        </p:txBody>
      </p:sp>
      <p:pic>
        <p:nvPicPr>
          <p:cNvPr id="68612" name="Picture 2" descr="Briefing Page - Template (By Light)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0" y="2057400"/>
            <a:ext cx="10058400" cy="556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1823" tIns="50911" rIns="101823" bIns="50911">
            <a:spAutoFit/>
          </a:bodyPr>
          <a:lstStyle/>
          <a:p>
            <a:pPr algn="ctr" defTabSz="1018818"/>
            <a:r>
              <a:rPr lang="en-US" sz="4900" dirty="0"/>
              <a:t>Questions?</a:t>
            </a:r>
            <a:br>
              <a:rPr lang="en-US" sz="4900" dirty="0"/>
            </a:br>
            <a:endParaRPr lang="en-US" sz="4900" dirty="0"/>
          </a:p>
          <a:p>
            <a:pPr algn="ctr" defTabSz="1018818"/>
            <a:r>
              <a:rPr lang="en-US" sz="4400" dirty="0"/>
              <a:t>John Moehrke</a:t>
            </a:r>
          </a:p>
          <a:p>
            <a:pPr algn="ctr" defTabSz="1018818"/>
            <a:r>
              <a:rPr lang="en-US" sz="4400" dirty="0"/>
              <a:t>Gmail </a:t>
            </a:r>
            <a:r>
              <a:rPr lang="en-US" sz="4400" dirty="0" err="1"/>
              <a:t>JohnMoehrke</a:t>
            </a:r>
            <a:endParaRPr lang="en-US" sz="4400" dirty="0"/>
          </a:p>
          <a:p>
            <a:pPr algn="ctr" defTabSz="1018818"/>
            <a:r>
              <a:rPr lang="en-US" sz="4400" dirty="0"/>
              <a:t>Twitter </a:t>
            </a:r>
            <a:r>
              <a:rPr lang="en-US" sz="4400" dirty="0" err="1"/>
              <a:t>JohnMoehrke</a:t>
            </a:r>
            <a:endParaRPr lang="en-US" sz="4400" dirty="0"/>
          </a:p>
          <a:p>
            <a:pPr algn="ctr" defTabSz="1018818"/>
            <a:r>
              <a:rPr lang="en-US" sz="4400" dirty="0"/>
              <a:t>Skype </a:t>
            </a:r>
            <a:r>
              <a:rPr lang="en-US" sz="4400" dirty="0" err="1"/>
              <a:t>johnmoehrke</a:t>
            </a:r>
            <a:endParaRPr lang="en-US" sz="4400" dirty="0"/>
          </a:p>
          <a:p>
            <a:pPr algn="ctr" defTabSz="1018818"/>
            <a:r>
              <a:rPr lang="en-US" sz="3200" dirty="0"/>
              <a:t>Blog</a:t>
            </a:r>
            <a:r>
              <a:rPr lang="en-US" sz="4400" dirty="0"/>
              <a:t> healthcareSecPrivacy.blogspot.com</a:t>
            </a:r>
          </a:p>
          <a:p>
            <a:pPr algn="ctr" defTabSz="1018818"/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76887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5A0D7-E8C6-4266-91F2-734EFF9A0F8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376749" y="1245640"/>
            <a:ext cx="6439172" cy="4652472"/>
          </a:xfrm>
        </p:spPr>
        <p:txBody>
          <a:bodyPr/>
          <a:lstStyle/>
          <a:p>
            <a:pPr marL="0" indent="0">
              <a:buNone/>
            </a:pPr>
            <a:r>
              <a:rPr lang="en-US" sz="1650" dirty="0"/>
              <a:t>Architect: Healthcare Informatics Standards </a:t>
            </a:r>
          </a:p>
          <a:p>
            <a:pPr marL="0" indent="0">
              <a:buNone/>
            </a:pPr>
            <a:r>
              <a:rPr lang="en-US" sz="1650" dirty="0"/>
              <a:t>- Interoperability, Privacy, and Security</a:t>
            </a:r>
          </a:p>
          <a:p>
            <a:pPr marL="0" indent="0">
              <a:buNone/>
            </a:pPr>
            <a:r>
              <a:rPr lang="en-US" sz="1650" dirty="0" err="1"/>
              <a:t>CyberPrivacy</a:t>
            </a:r>
            <a:r>
              <a:rPr lang="en-US" sz="1650" dirty="0"/>
              <a:t> – Enabling authorized communications </a:t>
            </a:r>
          </a:p>
          <a:p>
            <a:pPr marL="0" indent="0">
              <a:buNone/>
            </a:pPr>
            <a:r>
              <a:rPr lang="en-US" sz="1650" dirty="0"/>
              <a:t>  while respecting Privacy</a:t>
            </a:r>
          </a:p>
          <a:p>
            <a:pPr marL="0" indent="0">
              <a:buNone/>
            </a:pPr>
            <a:r>
              <a:rPr lang="en-US" sz="1650" dirty="0"/>
              <a:t>IHE Co-Chair IT Infrastructure Planning &amp; Technical Committee</a:t>
            </a:r>
          </a:p>
          <a:p>
            <a:pPr marL="0" indent="0">
              <a:buNone/>
            </a:pPr>
            <a:r>
              <a:rPr lang="en-US" sz="1650" dirty="0"/>
              <a:t>HL7 Co-Chair Security WG, FHIR FMG, FHIR facilitator, and </a:t>
            </a:r>
          </a:p>
          <a:p>
            <a:pPr marL="0" indent="0">
              <a:buNone/>
            </a:pPr>
            <a:r>
              <a:rPr lang="en-US" sz="1650" dirty="0"/>
              <a:t>FHIR Foundation founding member</a:t>
            </a:r>
          </a:p>
          <a:p>
            <a:pPr marL="0" indent="0">
              <a:buNone/>
            </a:pPr>
            <a:r>
              <a:rPr lang="en-US" sz="1650" dirty="0"/>
              <a:t>HITRUST Certified CSF Practitioner</a:t>
            </a:r>
          </a:p>
          <a:p>
            <a:pPr marL="0" indent="0">
              <a:buNone/>
            </a:pPr>
            <a:r>
              <a:rPr lang="en-US" sz="1650" dirty="0"/>
              <a:t>Employee of ByLight Professional IT Services -- Contractor to VHA </a:t>
            </a:r>
            <a:r>
              <a:rPr lang="en-US" sz="1650" dirty="0" err="1"/>
              <a:t>MyHealtheVet</a:t>
            </a:r>
            <a:r>
              <a:rPr lang="en-US" sz="1650" dirty="0"/>
              <a:t> </a:t>
            </a:r>
          </a:p>
          <a:p>
            <a:pPr marL="0" indent="0">
              <a:buNone/>
            </a:pPr>
            <a:r>
              <a:rPr lang="en-US" sz="1650" dirty="0"/>
              <a:t>JohnMoehrke@gmail.com  | M +1 920-564-2067 |  John.Moehrke@bylight.com </a:t>
            </a:r>
          </a:p>
          <a:p>
            <a:pPr marL="0" indent="0">
              <a:buNone/>
            </a:pPr>
            <a:r>
              <a:rPr lang="en-US" sz="1650" u="sng" dirty="0">
                <a:hlinkClick r:id="rId2"/>
              </a:rPr>
              <a:t>https://www.linkedin.com/in/johnmoehrke</a:t>
            </a:r>
            <a:r>
              <a:rPr lang="en-US" sz="1650" dirty="0"/>
              <a:t>   |   </a:t>
            </a:r>
          </a:p>
          <a:p>
            <a:pPr marL="0" indent="0">
              <a:buNone/>
            </a:pPr>
            <a:r>
              <a:rPr lang="en-US" sz="1650" u="sng" dirty="0">
                <a:hlinkClick r:id="rId3"/>
              </a:rPr>
              <a:t>https://healthcaresecprivacy.blogspot.com</a:t>
            </a:r>
            <a:endParaRPr lang="en-US" sz="1650" dirty="0"/>
          </a:p>
          <a:p>
            <a:pPr marL="0" indent="0">
              <a:buNone/>
            </a:pPr>
            <a:br>
              <a:rPr lang="en-US" sz="1650" dirty="0"/>
            </a:br>
            <a:r>
              <a:rPr lang="en-US" sz="1650" dirty="0"/>
              <a:t>Courtney's third law: There are no technical solutions to management problems, but there are management solutions to technical problems.</a:t>
            </a:r>
          </a:p>
          <a:p>
            <a:pPr marL="0" indent="0">
              <a:buNone/>
            </a:pPr>
            <a:endParaRPr lang="en-US" sz="165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2E508F-6DA8-4636-9233-8169A6C4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4380" fontAlgn="auto">
              <a:spcBef>
                <a:spcPts val="0"/>
              </a:spcBef>
              <a:spcAft>
                <a:spcPts val="0"/>
              </a:spcAft>
              <a:defRPr/>
            </a:pPr>
            <a:fld id="{6113BE25-90D9-457A-8297-313575C5D3D8}" type="slidenum">
              <a:rPr lang="en-US">
                <a:solidFill>
                  <a:srgbClr val="000000"/>
                </a:solidFill>
                <a:latin typeface="Arial"/>
                <a:cs typeface="Arial"/>
              </a:rPr>
              <a:pPr defTabSz="754380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E7702-968B-45A1-BF84-6949768B4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63" y="1456018"/>
            <a:ext cx="2389697" cy="2358337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E2C6893-7398-4123-8DBE-4CEFB9514C0A}"/>
              </a:ext>
            </a:extLst>
          </p:cNvPr>
          <p:cNvSpPr txBox="1">
            <a:spLocks/>
          </p:cNvSpPr>
          <p:nvPr/>
        </p:nvSpPr>
        <p:spPr bwMode="auto">
          <a:xfrm>
            <a:off x="96430" y="3958046"/>
            <a:ext cx="3181532" cy="284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053" tIns="42026" rIns="84053" bIns="42026" numCol="1" anchor="t" anchorCtr="0" compatLnSpc="1">
            <a:prstTxWarp prst="textNoShape">
              <a:avLst/>
            </a:prstTxWarp>
          </a:bodyPr>
          <a:lstStyle>
            <a:lvl1pPr marL="337596" indent="-337596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17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9822" indent="-280162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735">
                <a:solidFill>
                  <a:schemeClr val="tx1"/>
                </a:solidFill>
                <a:latin typeface="+mn-lt"/>
                <a:cs typeface="+mn-cs"/>
              </a:defRPr>
            </a:lvl2pPr>
            <a:lvl3pPr marL="1123450" indent="-224130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82">
                <a:solidFill>
                  <a:schemeClr val="tx1"/>
                </a:solidFill>
                <a:latin typeface="+mn-lt"/>
                <a:cs typeface="+mn-cs"/>
              </a:defRPr>
            </a:lvl3pPr>
            <a:lvl4pPr marL="1573110" indent="-224130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941">
                <a:solidFill>
                  <a:schemeClr val="tx1"/>
                </a:solidFill>
                <a:latin typeface="+mn-lt"/>
                <a:cs typeface="+mn-cs"/>
              </a:defRPr>
            </a:lvl4pPr>
            <a:lvl5pPr marL="2022770" indent="-224130" algn="l" defTabSz="899320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41">
                <a:solidFill>
                  <a:schemeClr val="tx1"/>
                </a:solidFill>
                <a:latin typeface="+mn-lt"/>
                <a:cs typeface="+mn-cs"/>
              </a:defRPr>
            </a:lvl5pPr>
            <a:lvl6pPr marL="2426203" indent="-224130" algn="l" defTabSz="899320" rtl="0" fontAlgn="base">
              <a:spcBef>
                <a:spcPct val="20000"/>
              </a:spcBef>
              <a:spcAft>
                <a:spcPct val="0"/>
              </a:spcAft>
              <a:buChar char="»"/>
              <a:defRPr sz="1941">
                <a:solidFill>
                  <a:schemeClr val="tx1"/>
                </a:solidFill>
                <a:latin typeface="+mn-lt"/>
                <a:cs typeface="+mn-cs"/>
              </a:defRPr>
            </a:lvl6pPr>
            <a:lvl7pPr marL="2829636" indent="-224130" algn="l" defTabSz="899320" rtl="0" fontAlgn="base">
              <a:spcBef>
                <a:spcPct val="20000"/>
              </a:spcBef>
              <a:spcAft>
                <a:spcPct val="0"/>
              </a:spcAft>
              <a:buChar char="»"/>
              <a:defRPr sz="1941">
                <a:solidFill>
                  <a:schemeClr val="tx1"/>
                </a:solidFill>
                <a:latin typeface="+mn-lt"/>
                <a:cs typeface="+mn-cs"/>
              </a:defRPr>
            </a:lvl7pPr>
            <a:lvl8pPr marL="3233069" indent="-224130" algn="l" defTabSz="899320" rtl="0" fontAlgn="base">
              <a:spcBef>
                <a:spcPct val="20000"/>
              </a:spcBef>
              <a:spcAft>
                <a:spcPct val="0"/>
              </a:spcAft>
              <a:buChar char="»"/>
              <a:defRPr sz="1941">
                <a:solidFill>
                  <a:schemeClr val="tx1"/>
                </a:solidFill>
                <a:latin typeface="+mn-lt"/>
                <a:cs typeface="+mn-cs"/>
              </a:defRPr>
            </a:lvl8pPr>
            <a:lvl9pPr marL="3636503" indent="-224130" algn="l" defTabSz="899320" rtl="0" fontAlgn="base">
              <a:spcBef>
                <a:spcPct val="20000"/>
              </a:spcBef>
              <a:spcAft>
                <a:spcPct val="0"/>
              </a:spcAft>
              <a:buChar char="»"/>
              <a:defRPr sz="1941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defTabSz="741939">
              <a:buNone/>
            </a:pPr>
            <a:r>
              <a:rPr lang="en-US" sz="1485" kern="0" dirty="0">
                <a:solidFill>
                  <a:srgbClr val="000000"/>
                </a:solidFill>
                <a:latin typeface="Arial"/>
                <a:cs typeface="Arial"/>
              </a:rPr>
              <a:t>Interoperability Exchange, Privacy, and Security in Healthcare - </a:t>
            </a:r>
            <a:r>
              <a:rPr lang="en-US" sz="1485" kern="0" dirty="0" err="1">
                <a:solidFill>
                  <a:srgbClr val="000000"/>
                </a:solidFill>
                <a:latin typeface="Arial"/>
                <a:cs typeface="Arial"/>
              </a:rPr>
              <a:t>CyberPrivacy</a:t>
            </a:r>
            <a:r>
              <a:rPr lang="en-US" sz="1485" kern="0" dirty="0">
                <a:solidFill>
                  <a:srgbClr val="000000"/>
                </a:solidFill>
                <a:latin typeface="Arial"/>
                <a:cs typeface="Arial"/>
              </a:rPr>
              <a:t>. XDS/XCA/MHD, mHealth, Patient Identity, Provider Directories, FHIR, Consent, Access Control, Audit Control, Accounting of Disclosures, Identity, Authorization, Authentication, Encryption, Digital Signatures, Transport/Media Security, De-Identification, Pseudonymization, Anonymization, and Blockchain.</a:t>
            </a:r>
          </a:p>
        </p:txBody>
      </p:sp>
    </p:spTree>
    <p:extLst>
      <p:ext uri="{BB962C8B-B14F-4D97-AF65-F5344CB8AC3E}">
        <p14:creationId xmlns:p14="http://schemas.microsoft.com/office/powerpoint/2010/main" val="404950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sz="3600" dirty="0"/>
              <a:t>Cardiology</a:t>
            </a:r>
          </a:p>
          <a:p>
            <a:r>
              <a:rPr lang="en-US" sz="3600" dirty="0"/>
              <a:t>Dental</a:t>
            </a:r>
          </a:p>
          <a:p>
            <a:r>
              <a:rPr lang="en-US" sz="3600" dirty="0"/>
              <a:t>Eye Care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IT Infrastructure (ITI)</a:t>
            </a:r>
          </a:p>
          <a:p>
            <a:r>
              <a:rPr lang="en-US" sz="3600" dirty="0"/>
              <a:t>Pathology and Laboratory Medicine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Patient Care Coordination</a:t>
            </a:r>
          </a:p>
          <a:p>
            <a:r>
              <a:rPr lang="en-US" sz="3600" dirty="0"/>
              <a:t>Patient Care Devices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Pharmacy</a:t>
            </a:r>
          </a:p>
          <a:p>
            <a:r>
              <a:rPr lang="en-US" sz="3600" dirty="0">
                <a:solidFill>
                  <a:srgbClr val="FF0000"/>
                </a:solidFill>
              </a:rPr>
              <a:t>Quality, Research and Public Health</a:t>
            </a:r>
          </a:p>
          <a:p>
            <a:r>
              <a:rPr lang="en-US" sz="3600" dirty="0"/>
              <a:t>Radiation Oncology</a:t>
            </a:r>
          </a:p>
          <a:p>
            <a:r>
              <a:rPr lang="en-US" sz="3600" dirty="0">
                <a:solidFill>
                  <a:srgbClr val="FF0000"/>
                </a:solidFill>
              </a:rPr>
              <a:t>Radiology</a:t>
            </a:r>
          </a:p>
          <a:p>
            <a:pPr lvl="1"/>
            <a:r>
              <a:rPr lang="en-US" sz="3200" dirty="0"/>
              <a:t>Mammography</a:t>
            </a:r>
          </a:p>
          <a:p>
            <a:pPr lvl="1"/>
            <a:r>
              <a:rPr lang="en-US" sz="3200" dirty="0"/>
              <a:t>Nuclear Medicine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https://www.ihe.net/IHE_Domains/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6703569"/>
            <a:ext cx="4083618" cy="37792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856" dirty="0">
                <a:solidFill>
                  <a:srgbClr val="FF0000"/>
                </a:solidFill>
                <a:latin typeface="Calibri" panose="020F0502020204030204"/>
                <a:cs typeface="+mn-cs"/>
              </a:rPr>
              <a:t>* Marked in red are domains using FHIR</a:t>
            </a:r>
          </a:p>
        </p:txBody>
      </p:sp>
    </p:spTree>
    <p:extLst>
      <p:ext uri="{BB962C8B-B14F-4D97-AF65-F5344CB8AC3E}">
        <p14:creationId xmlns:p14="http://schemas.microsoft.com/office/powerpoint/2010/main" val="34218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626-02CF-4EDE-9484-B87DCB97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9BCF-773A-4D08-9352-B8D146F57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profiles from IHE that leverage FHIR have the word “Mobile” in their title.</a:t>
            </a:r>
          </a:p>
          <a:p>
            <a:r>
              <a:rPr lang="en-US" sz="3200" dirty="0"/>
              <a:t>Indicates FHIR was used</a:t>
            </a:r>
          </a:p>
          <a:p>
            <a:r>
              <a:rPr lang="en-US" sz="3200" dirty="0"/>
              <a:t>Usually only used when historic use-case is re-evaluated using FHIR</a:t>
            </a:r>
          </a:p>
          <a:p>
            <a:r>
              <a:rPr lang="en-US" sz="3200" dirty="0"/>
              <a:t>Does NOT restrict the use to non-Mobile use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3B91A-9308-4801-9790-29DF1C1840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09C1-EA16-4A8A-8424-CE86B42C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https://wiki.ihe.net/index.php/Category:FHIR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0BCAD-4874-45A5-AB5F-E0F179A788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07F9E-0EA7-4043-B5EA-9FB3C49323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0" t="4623" r="18182" b="5555"/>
          <a:stretch/>
        </p:blipFill>
        <p:spPr>
          <a:xfrm>
            <a:off x="762000" y="990600"/>
            <a:ext cx="7543800" cy="63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73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1914-B656-49F4-AC09-A65AECFF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Registered on fhir.org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BDD29-E215-4A56-8BCA-94709B639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2B3B3-D24E-48CF-93A9-44376323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407"/>
            <a:ext cx="10058400" cy="53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ITI Profiles on FHIR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333016" y="1241716"/>
            <a:ext cx="9725384" cy="5758842"/>
          </a:xfrm>
        </p:spPr>
        <p:txBody>
          <a:bodyPr>
            <a:normAutofit/>
          </a:bodyPr>
          <a:lstStyle/>
          <a:p>
            <a:r>
              <a:rPr lang="en-CA" sz="2800" dirty="0"/>
              <a:t>Mobile Access to Health Documents (MHD) </a:t>
            </a:r>
          </a:p>
          <a:p>
            <a:pPr lvl="0"/>
            <a:r>
              <a:rPr lang="en-US" sz="2800" dirty="0"/>
              <a:t>Audit Trail and Node Authentication (ATNA) - Query</a:t>
            </a:r>
            <a:endParaRPr lang="en-CA" sz="2800" dirty="0"/>
          </a:p>
          <a:p>
            <a:r>
              <a:rPr lang="en-US" sz="2800" dirty="0"/>
              <a:t>Mobile Alert Communication Management (</a:t>
            </a:r>
            <a:r>
              <a:rPr lang="en-US" sz="2800" dirty="0" err="1"/>
              <a:t>mACM</a:t>
            </a:r>
            <a:r>
              <a:rPr lang="en-US" sz="2800" dirty="0"/>
              <a:t>)</a:t>
            </a:r>
          </a:p>
          <a:p>
            <a:r>
              <a:rPr lang="en-US" sz="2800" dirty="0"/>
              <a:t>Mobile Care Services Discovery (</a:t>
            </a:r>
            <a:r>
              <a:rPr lang="en-US" sz="2800" dirty="0" err="1"/>
              <a:t>mCSD</a:t>
            </a:r>
            <a:r>
              <a:rPr lang="en-US" sz="2800" dirty="0"/>
              <a:t>) </a:t>
            </a:r>
          </a:p>
          <a:p>
            <a:pPr lvl="1"/>
            <a:r>
              <a:rPr lang="en-US" sz="2470" dirty="0"/>
              <a:t>Healthcare Provider Directory</a:t>
            </a:r>
          </a:p>
          <a:p>
            <a:r>
              <a:rPr lang="en-US" sz="2800" dirty="0"/>
              <a:t>Mobile Cross-Enterprise Doc Data Element Extraction (</a:t>
            </a:r>
            <a:r>
              <a:rPr lang="en-US" sz="2800" dirty="0" err="1"/>
              <a:t>mXDE</a:t>
            </a:r>
            <a:r>
              <a:rPr lang="en-US" sz="2800" dirty="0"/>
              <a:t>)</a:t>
            </a:r>
          </a:p>
          <a:p>
            <a:r>
              <a:rPr lang="en-US" sz="2800" dirty="0"/>
              <a:t>Non-patient File Sharing (NPFS)</a:t>
            </a:r>
          </a:p>
          <a:p>
            <a:r>
              <a:rPr lang="en-US" sz="2800" dirty="0"/>
              <a:t>Patient Identifier Cross-reference for Mobile (PIXm)</a:t>
            </a:r>
          </a:p>
          <a:p>
            <a:r>
              <a:rPr lang="en-US" sz="2800" dirty="0"/>
              <a:t>Patient Demographic Query for Mobile (PDQm)</a:t>
            </a:r>
          </a:p>
          <a:p>
            <a:r>
              <a:rPr lang="en-US" sz="2800" dirty="0"/>
              <a:t>Internet User Authentication (IUA) </a:t>
            </a:r>
            <a:r>
              <a:rPr lang="mr-IN" sz="2800" dirty="0"/>
              <a:t>–</a:t>
            </a:r>
            <a:r>
              <a:rPr lang="en-US" sz="2800" dirty="0"/>
              <a:t> Special Mention</a:t>
            </a:r>
          </a:p>
          <a:p>
            <a:r>
              <a:rPr lang="en-US" sz="2800" i="1" dirty="0"/>
              <a:t>Patient Identity Management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1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A31F-2BE9-407C-B9D8-75DD14D1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Z on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40480-4A9B-4D9C-9EE3-9EA5E3CDD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Common text for all IHE Domains to re-use</a:t>
            </a:r>
          </a:p>
          <a:p>
            <a:r>
              <a:rPr lang="en-US" sz="2800" dirty="0"/>
              <a:t>Introduction to FHIR profiling concepts </a:t>
            </a:r>
          </a:p>
          <a:p>
            <a:r>
              <a:rPr lang="en-US" sz="2800" dirty="0"/>
              <a:t>Common query parameter clarifications</a:t>
            </a:r>
          </a:p>
          <a:p>
            <a:r>
              <a:rPr lang="en-US" sz="2800" dirty="0"/>
              <a:t>Relationship between </a:t>
            </a:r>
            <a:r>
              <a:rPr lang="en-US" sz="2800" dirty="0" err="1"/>
              <a:t>CapabilityStatement</a:t>
            </a:r>
            <a:r>
              <a:rPr lang="en-US" sz="2800" dirty="0"/>
              <a:t> and IHE Integration Statement</a:t>
            </a:r>
          </a:p>
          <a:p>
            <a:r>
              <a:rPr lang="en-US" sz="2800" dirty="0"/>
              <a:t>Pointer to library of conformance resources</a:t>
            </a:r>
          </a:p>
          <a:p>
            <a:r>
              <a:rPr lang="en-US" sz="2800" dirty="0"/>
              <a:t>Mapping of FHIR Identifier datatype to HL7 v3 root, and XDS </a:t>
            </a:r>
            <a:r>
              <a:rPr lang="en-US" sz="2800" dirty="0" err="1"/>
              <a:t>Cxi</a:t>
            </a:r>
            <a:endParaRPr lang="en-US" sz="2800" dirty="0"/>
          </a:p>
          <a:p>
            <a:r>
              <a:rPr lang="en-US" sz="2800" dirty="0"/>
              <a:t>Security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7B346-3EA1-470A-ABB1-84709E12F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Patient Care Coordination Profiles on FHIR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Clinical Mapping (CMAP)</a:t>
            </a:r>
          </a:p>
          <a:p>
            <a:r>
              <a:rPr lang="en-US" sz="2800" dirty="0"/>
              <a:t>Dynamic Care Planning (DCP)</a:t>
            </a:r>
          </a:p>
          <a:p>
            <a:r>
              <a:rPr lang="en-US" sz="2800" dirty="0"/>
              <a:t>Dynamic Care Team Management (DCTM)</a:t>
            </a:r>
          </a:p>
          <a:p>
            <a:r>
              <a:rPr lang="en-US" sz="2800" dirty="0"/>
              <a:t>Point of Care Medical Device Tracking (PMDT)</a:t>
            </a:r>
          </a:p>
          <a:p>
            <a:r>
              <a:rPr lang="en-US" sz="2800" dirty="0"/>
              <a:t>Query for Existing Data for Mobile (</a:t>
            </a:r>
            <a:r>
              <a:rPr lang="en-US" sz="2800" dirty="0" err="1"/>
              <a:t>QEDm</a:t>
            </a:r>
            <a:r>
              <a:rPr lang="en-US" sz="2800" dirty="0"/>
              <a:t>) </a:t>
            </a:r>
          </a:p>
          <a:p>
            <a:r>
              <a:rPr lang="en-US" sz="2800" dirty="0"/>
              <a:t>Reconciliation of Clinical Content and Care Providers (RECON)</a:t>
            </a:r>
          </a:p>
          <a:p>
            <a:r>
              <a:rPr lang="en-US" sz="2800" dirty="0"/>
              <a:t>Routine Interfacility Patient Transport (RIPT)</a:t>
            </a:r>
          </a:p>
          <a:p>
            <a:r>
              <a:rPr lang="en-US" sz="2800" dirty="0"/>
              <a:t>Paramedicine Care Summary (PCS)</a:t>
            </a:r>
          </a:p>
          <a:p>
            <a:endParaRPr lang="en-US" sz="2800" dirty="0"/>
          </a:p>
          <a:p>
            <a:r>
              <a:rPr lang="en-US" sz="2800" dirty="0"/>
              <a:t>Assessment Curation and Data Collection (ACDC)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88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00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39436</TotalTime>
  <Words>742</Words>
  <Application>Microsoft Office PowerPoint</Application>
  <PresentationFormat>Custom</PresentationFormat>
  <Paragraphs>133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Default Design</vt:lpstr>
      <vt:lpstr>Office Theme</vt:lpstr>
      <vt:lpstr>1_Default Design</vt:lpstr>
      <vt:lpstr>PowerPoint Presentation</vt:lpstr>
      <vt:lpstr>PowerPoint Presentation</vt:lpstr>
      <vt:lpstr>IHE Domains</vt:lpstr>
      <vt:lpstr>Mobile</vt:lpstr>
      <vt:lpstr>https://wiki.ihe.net/index.php/Category:FHIR</vt:lpstr>
      <vt:lpstr>Registered on fhir.org</vt:lpstr>
      <vt:lpstr>ITI Profiles on FHIR</vt:lpstr>
      <vt:lpstr>Appendix Z on FHIR</vt:lpstr>
      <vt:lpstr>Patient Care Coordination Profiles on FHIR</vt:lpstr>
      <vt:lpstr>Pharmacy Profiles on FHIR</vt:lpstr>
      <vt:lpstr>QRPH Profiles on FHIR</vt:lpstr>
      <vt:lpstr>Radiology Profiles on FHIR</vt:lpstr>
      <vt:lpstr>Move to FHIR R4</vt:lpstr>
      <vt:lpstr>IHE on FHIR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John Moehrke</cp:lastModifiedBy>
  <cp:revision>2144</cp:revision>
  <dcterms:created xsi:type="dcterms:W3CDTF">2004-07-30T02:33:34Z</dcterms:created>
  <dcterms:modified xsi:type="dcterms:W3CDTF">2020-02-25T16:45:54Z</dcterms:modified>
</cp:coreProperties>
</file>