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2"/>
  </p:notesMasterIdLst>
  <p:sldIdLst>
    <p:sldId id="338" r:id="rId3"/>
    <p:sldId id="257" r:id="rId4"/>
    <p:sldId id="277" r:id="rId5"/>
    <p:sldId id="2677" r:id="rId6"/>
    <p:sldId id="2678" r:id="rId7"/>
    <p:sldId id="577" r:id="rId8"/>
    <p:sldId id="313" r:id="rId9"/>
    <p:sldId id="2679" r:id="rId10"/>
    <p:sldId id="2332" r:id="rId11"/>
    <p:sldId id="2333" r:id="rId12"/>
    <p:sldId id="2340" r:id="rId13"/>
    <p:sldId id="2341" r:id="rId14"/>
    <p:sldId id="2335" r:id="rId15"/>
    <p:sldId id="2680" r:id="rId16"/>
    <p:sldId id="2689" r:id="rId17"/>
    <p:sldId id="2690" r:id="rId18"/>
    <p:sldId id="2692" r:id="rId19"/>
    <p:sldId id="269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17" autoAdjust="0"/>
    <p:restoredTop sz="86397" autoAdjust="0"/>
  </p:normalViewPr>
  <p:slideViewPr>
    <p:cSldViewPr snapToGrid="0">
      <p:cViewPr varScale="1">
        <p:scale>
          <a:sx n="95" d="100"/>
          <a:sy n="95" d="100"/>
        </p:scale>
        <p:origin x="168" y="96"/>
      </p:cViewPr>
      <p:guideLst/>
    </p:cSldViewPr>
  </p:slideViewPr>
  <p:outlineViewPr>
    <p:cViewPr>
      <p:scale>
        <a:sx n="33" d="100"/>
        <a:sy n="33" d="100"/>
      </p:scale>
      <p:origin x="0" y="-7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4408E-D27B-4590-8C3A-24168519D150}"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it-IT"/>
        </a:p>
      </dgm:t>
    </dgm:pt>
    <dgm:pt modelId="{80D73E25-1FBD-49A6-A7B4-6B2AD11CEF74}">
      <dgm:prSet phldrT="[Testo]"/>
      <dgm:spPr>
        <a:solidFill>
          <a:srgbClr val="FFC000">
            <a:alpha val="50000"/>
          </a:srgbClr>
        </a:solidFill>
      </dgm:spPr>
      <dgm:t>
        <a:bodyPr/>
        <a:lstStyle/>
        <a:p>
          <a:r>
            <a:rPr lang="it-IT" b="1" dirty="0" err="1"/>
            <a:t>Scoped</a:t>
          </a:r>
          <a:endParaRPr lang="it-IT" b="1" dirty="0"/>
        </a:p>
      </dgm:t>
    </dgm:pt>
    <dgm:pt modelId="{EEA39645-B6FE-44EC-ACD1-CE03370F94B2}" type="parTrans" cxnId="{462FCD62-CC59-427F-831F-288EC37685F9}">
      <dgm:prSet/>
      <dgm:spPr/>
      <dgm:t>
        <a:bodyPr/>
        <a:lstStyle/>
        <a:p>
          <a:endParaRPr lang="it-IT"/>
        </a:p>
      </dgm:t>
    </dgm:pt>
    <dgm:pt modelId="{D458B768-96A7-41B1-9177-7DEF73959CDC}" type="sibTrans" cxnId="{462FCD62-CC59-427F-831F-288EC37685F9}">
      <dgm:prSet/>
      <dgm:spPr/>
      <dgm:t>
        <a:bodyPr/>
        <a:lstStyle/>
        <a:p>
          <a:endParaRPr lang="it-IT"/>
        </a:p>
      </dgm:t>
    </dgm:pt>
    <dgm:pt modelId="{21C8EF51-BB2A-40E2-B42A-58DF16FEA3AB}">
      <dgm:prSet phldrT="[Testo]"/>
      <dgm:spPr>
        <a:solidFill>
          <a:srgbClr val="0070C0">
            <a:alpha val="50000"/>
          </a:srgbClr>
        </a:solidFill>
      </dgm:spPr>
      <dgm:t>
        <a:bodyPr/>
        <a:lstStyle/>
        <a:p>
          <a:r>
            <a:rPr lang="en-GB" dirty="0"/>
            <a:t>Snapshot in time of a subject of care’s health information and healthcare</a:t>
          </a:r>
          <a:endParaRPr lang="it-IT" dirty="0"/>
        </a:p>
      </dgm:t>
    </dgm:pt>
    <dgm:pt modelId="{3EDF8213-C829-4377-8750-8F6C8A2ECC52}" type="parTrans" cxnId="{D0DB68A3-05B0-4AF1-9563-CE047F91AFDD}">
      <dgm:prSet/>
      <dgm:spPr/>
      <dgm:t>
        <a:bodyPr/>
        <a:lstStyle/>
        <a:p>
          <a:endParaRPr lang="it-IT"/>
        </a:p>
      </dgm:t>
    </dgm:pt>
    <dgm:pt modelId="{DFFFB081-83DC-46B3-B7B3-0B8293712DC6}" type="sibTrans" cxnId="{D0DB68A3-05B0-4AF1-9563-CE047F91AFDD}">
      <dgm:prSet/>
      <dgm:spPr/>
      <dgm:t>
        <a:bodyPr/>
        <a:lstStyle/>
        <a:p>
          <a:endParaRPr lang="it-IT"/>
        </a:p>
      </dgm:t>
    </dgm:pt>
    <dgm:pt modelId="{20E0CBF7-F894-4374-AF49-5A0CADDC524B}">
      <dgm:prSet phldrT="[Testo]"/>
      <dgm:spPr>
        <a:solidFill>
          <a:srgbClr val="7030A0">
            <a:alpha val="50000"/>
          </a:srgbClr>
        </a:solidFill>
      </dgm:spPr>
      <dgm:t>
        <a:bodyPr/>
        <a:lstStyle/>
        <a:p>
          <a:r>
            <a:rPr lang="it-IT" b="1" dirty="0"/>
            <a:t>International</a:t>
          </a:r>
        </a:p>
      </dgm:t>
    </dgm:pt>
    <dgm:pt modelId="{68AE8777-0D96-487D-813B-0CF98AA623FC}" type="parTrans" cxnId="{C5C978A6-C9C1-43D9-85CB-5D83E2E44583}">
      <dgm:prSet/>
      <dgm:spPr/>
      <dgm:t>
        <a:bodyPr/>
        <a:lstStyle/>
        <a:p>
          <a:endParaRPr lang="it-IT"/>
        </a:p>
      </dgm:t>
    </dgm:pt>
    <dgm:pt modelId="{7B6B4891-5226-4083-A381-6BC5915E9856}" type="sibTrans" cxnId="{C5C978A6-C9C1-43D9-85CB-5D83E2E44583}">
      <dgm:prSet/>
      <dgm:spPr/>
      <dgm:t>
        <a:bodyPr/>
        <a:lstStyle/>
        <a:p>
          <a:endParaRPr lang="it-IT"/>
        </a:p>
      </dgm:t>
    </dgm:pt>
    <dgm:pt modelId="{6B5AE442-C874-4551-8EC3-A87568D50DE3}">
      <dgm:prSet phldrT="[Testo]"/>
      <dgm:spPr>
        <a:solidFill>
          <a:srgbClr val="7030A0">
            <a:alpha val="50000"/>
          </a:srgbClr>
        </a:solidFill>
      </dgm:spPr>
      <dgm:t>
        <a:bodyPr/>
        <a:lstStyle/>
        <a:p>
          <a:r>
            <a:rPr lang="en-GB"/>
            <a:t>generic solutions for </a:t>
          </a:r>
          <a:r>
            <a:rPr lang="en-GB" b="1"/>
            <a:t>global application </a:t>
          </a:r>
          <a:r>
            <a:rPr lang="en-GB"/>
            <a:t>beyond a particular region or country</a:t>
          </a:r>
          <a:r>
            <a:rPr lang="en-GB" b="1"/>
            <a:t>. </a:t>
          </a:r>
          <a:endParaRPr lang="it-IT" dirty="0"/>
        </a:p>
      </dgm:t>
    </dgm:pt>
    <dgm:pt modelId="{7D407E0C-C3AB-4FD9-8E4E-52B6F461E404}" type="parTrans" cxnId="{06B45808-7A29-47A6-A828-6534D20DE299}">
      <dgm:prSet/>
      <dgm:spPr/>
      <dgm:t>
        <a:bodyPr/>
        <a:lstStyle/>
        <a:p>
          <a:endParaRPr lang="it-IT"/>
        </a:p>
      </dgm:t>
    </dgm:pt>
    <dgm:pt modelId="{2B24F5B4-634D-4E8B-8062-9CF37AC46595}" type="sibTrans" cxnId="{06B45808-7A29-47A6-A828-6534D20DE299}">
      <dgm:prSet/>
      <dgm:spPr/>
      <dgm:t>
        <a:bodyPr/>
        <a:lstStyle/>
        <a:p>
          <a:endParaRPr lang="it-IT"/>
        </a:p>
      </dgm:t>
    </dgm:pt>
    <dgm:pt modelId="{85CEA682-A3F6-47BB-8B8D-966CAC8223D1}">
      <dgm:prSet phldrT="[Testo]"/>
      <dgm:spPr>
        <a:solidFill>
          <a:srgbClr val="FFC000">
            <a:alpha val="50000"/>
          </a:srgbClr>
        </a:solidFill>
      </dgm:spPr>
      <dgm:t>
        <a:bodyPr/>
        <a:lstStyle/>
        <a:p>
          <a:r>
            <a:rPr lang="en-GB" b="0" dirty="0"/>
            <a:t>Designed for </a:t>
          </a:r>
          <a:r>
            <a:rPr lang="en-GB" b="1" dirty="0"/>
            <a:t>Unscheduled </a:t>
          </a:r>
          <a:r>
            <a:rPr lang="en-GB" b="0" dirty="0"/>
            <a:t>(cross-border) </a:t>
          </a:r>
          <a:r>
            <a:rPr lang="en-GB" b="1" dirty="0"/>
            <a:t>care</a:t>
          </a:r>
          <a:endParaRPr lang="it-IT" b="1" dirty="0"/>
        </a:p>
      </dgm:t>
    </dgm:pt>
    <dgm:pt modelId="{6611FDF5-818A-48A9-A150-C7FBBB04CFC0}" type="parTrans" cxnId="{75D14AC1-3096-4940-B08D-F69A501119E4}">
      <dgm:prSet/>
      <dgm:spPr/>
      <dgm:t>
        <a:bodyPr/>
        <a:lstStyle/>
        <a:p>
          <a:endParaRPr lang="it-IT"/>
        </a:p>
      </dgm:t>
    </dgm:pt>
    <dgm:pt modelId="{A33F9C24-6963-4906-BA46-4304B2D9897E}" type="sibTrans" cxnId="{75D14AC1-3096-4940-B08D-F69A501119E4}">
      <dgm:prSet/>
      <dgm:spPr/>
      <dgm:t>
        <a:bodyPr/>
        <a:lstStyle/>
        <a:p>
          <a:endParaRPr lang="it-IT"/>
        </a:p>
      </dgm:t>
    </dgm:pt>
    <dgm:pt modelId="{D0422564-15D3-49BA-A29B-9A1DD0279B21}">
      <dgm:prSet phldrT="[Testo]"/>
      <dgm:spPr>
        <a:solidFill>
          <a:srgbClr val="FFC000">
            <a:alpha val="50000"/>
          </a:srgbClr>
        </a:solidFill>
      </dgm:spPr>
      <dgm:t>
        <a:bodyPr/>
        <a:lstStyle/>
        <a:p>
          <a:r>
            <a:rPr lang="en-GB" dirty="0"/>
            <a:t>…but </a:t>
          </a:r>
          <a:r>
            <a:rPr lang="en-GB" b="0" dirty="0"/>
            <a:t>it provides a </a:t>
          </a:r>
          <a:r>
            <a:rPr lang="en-GB" b="1" dirty="0"/>
            <a:t>base-line usable also within other scheduled or planned care cases</a:t>
          </a:r>
          <a:r>
            <a:rPr lang="en-GB" b="0" dirty="0"/>
            <a:t>.</a:t>
          </a:r>
        </a:p>
      </dgm:t>
    </dgm:pt>
    <dgm:pt modelId="{8B6D2125-326A-4019-A4EB-5A42276618B4}" type="parTrans" cxnId="{28AB8F65-D7B7-4CF6-B6B0-7F6BE5DA5FE2}">
      <dgm:prSet/>
      <dgm:spPr/>
      <dgm:t>
        <a:bodyPr/>
        <a:lstStyle/>
        <a:p>
          <a:endParaRPr lang="it-IT"/>
        </a:p>
      </dgm:t>
    </dgm:pt>
    <dgm:pt modelId="{6B407F5E-C12D-426D-B051-B1B7DEBBFD95}" type="sibTrans" cxnId="{28AB8F65-D7B7-4CF6-B6B0-7F6BE5DA5FE2}">
      <dgm:prSet/>
      <dgm:spPr/>
      <dgm:t>
        <a:bodyPr/>
        <a:lstStyle/>
        <a:p>
          <a:endParaRPr lang="it-IT"/>
        </a:p>
      </dgm:t>
    </dgm:pt>
    <dgm:pt modelId="{564EC648-6C1A-42D9-A977-0B12AC1811A4}">
      <dgm:prSet phldrT="[Testo]"/>
      <dgm:spPr>
        <a:solidFill>
          <a:srgbClr val="0070C0">
            <a:alpha val="50000"/>
          </a:srgbClr>
        </a:solidFill>
      </dgm:spPr>
      <dgm:t>
        <a:bodyPr/>
        <a:lstStyle/>
        <a:p>
          <a:r>
            <a:rPr lang="en-GB" b="1" dirty="0"/>
            <a:t>Health record extract </a:t>
          </a:r>
          <a:endParaRPr lang="it-IT" b="1" dirty="0"/>
        </a:p>
      </dgm:t>
    </dgm:pt>
    <dgm:pt modelId="{6BA4A291-64DC-4368-A76A-1DFED57E7343}" type="parTrans" cxnId="{DB1984AC-55D9-426A-AFBC-6ED30F6D1929}">
      <dgm:prSet/>
      <dgm:spPr/>
      <dgm:t>
        <a:bodyPr/>
        <a:lstStyle/>
        <a:p>
          <a:endParaRPr lang="it-IT"/>
        </a:p>
      </dgm:t>
    </dgm:pt>
    <dgm:pt modelId="{E511CD42-CF60-41B3-9D93-91002B5A7876}" type="sibTrans" cxnId="{DB1984AC-55D9-426A-AFBC-6ED30F6D1929}">
      <dgm:prSet/>
      <dgm:spPr/>
      <dgm:t>
        <a:bodyPr/>
        <a:lstStyle/>
        <a:p>
          <a:endParaRPr lang="it-IT"/>
        </a:p>
      </dgm:t>
    </dgm:pt>
    <dgm:pt modelId="{9CF3F17D-E07B-4A54-8F6F-421DE3098016}" type="pres">
      <dgm:prSet presAssocID="{6354408E-D27B-4590-8C3A-24168519D150}" presName="Name0" presStyleCnt="0">
        <dgm:presLayoutVars>
          <dgm:dir/>
          <dgm:resizeHandles val="exact"/>
        </dgm:presLayoutVars>
      </dgm:prSet>
      <dgm:spPr/>
    </dgm:pt>
    <dgm:pt modelId="{F64E54B8-DB17-4F82-B4B9-7F49CAFB1C73}" type="pres">
      <dgm:prSet presAssocID="{564EC648-6C1A-42D9-A977-0B12AC1811A4}" presName="Name5" presStyleLbl="vennNode1" presStyleIdx="0" presStyleCnt="3">
        <dgm:presLayoutVars>
          <dgm:bulletEnabled val="1"/>
        </dgm:presLayoutVars>
      </dgm:prSet>
      <dgm:spPr/>
    </dgm:pt>
    <dgm:pt modelId="{8D0150D5-E427-4C64-AADE-80C1C53C1F81}" type="pres">
      <dgm:prSet presAssocID="{E511CD42-CF60-41B3-9D93-91002B5A7876}" presName="space" presStyleCnt="0"/>
      <dgm:spPr/>
    </dgm:pt>
    <dgm:pt modelId="{53F03062-516A-46B2-A9EF-89C93F423C14}" type="pres">
      <dgm:prSet presAssocID="{20E0CBF7-F894-4374-AF49-5A0CADDC524B}" presName="Name5" presStyleLbl="vennNode1" presStyleIdx="1" presStyleCnt="3">
        <dgm:presLayoutVars>
          <dgm:bulletEnabled val="1"/>
        </dgm:presLayoutVars>
      </dgm:prSet>
      <dgm:spPr/>
    </dgm:pt>
    <dgm:pt modelId="{77BBB8FC-D4CA-467F-AAB3-8477B4BC7142}" type="pres">
      <dgm:prSet presAssocID="{7B6B4891-5226-4083-A381-6BC5915E9856}" presName="space" presStyleCnt="0"/>
      <dgm:spPr/>
    </dgm:pt>
    <dgm:pt modelId="{A5A018BA-2567-4976-983C-8D188AF74869}" type="pres">
      <dgm:prSet presAssocID="{80D73E25-1FBD-49A6-A7B4-6B2AD11CEF74}" presName="Name5" presStyleLbl="vennNode1" presStyleIdx="2" presStyleCnt="3">
        <dgm:presLayoutVars>
          <dgm:bulletEnabled val="1"/>
        </dgm:presLayoutVars>
      </dgm:prSet>
      <dgm:spPr/>
    </dgm:pt>
  </dgm:ptLst>
  <dgm:cxnLst>
    <dgm:cxn modelId="{06B45808-7A29-47A6-A828-6534D20DE299}" srcId="{20E0CBF7-F894-4374-AF49-5A0CADDC524B}" destId="{6B5AE442-C874-4551-8EC3-A87568D50DE3}" srcOrd="0" destOrd="0" parTransId="{7D407E0C-C3AB-4FD9-8E4E-52B6F461E404}" sibTransId="{2B24F5B4-634D-4E8B-8062-9CF37AC46595}"/>
    <dgm:cxn modelId="{49A2D35F-5EA6-4116-A990-D4944D26E87D}" type="presOf" srcId="{6B5AE442-C874-4551-8EC3-A87568D50DE3}" destId="{53F03062-516A-46B2-A9EF-89C93F423C14}" srcOrd="0" destOrd="1" presId="urn:microsoft.com/office/officeart/2005/8/layout/venn3"/>
    <dgm:cxn modelId="{462FCD62-CC59-427F-831F-288EC37685F9}" srcId="{6354408E-D27B-4590-8C3A-24168519D150}" destId="{80D73E25-1FBD-49A6-A7B4-6B2AD11CEF74}" srcOrd="2" destOrd="0" parTransId="{EEA39645-B6FE-44EC-ACD1-CE03370F94B2}" sibTransId="{D458B768-96A7-41B1-9177-7DEF73959CDC}"/>
    <dgm:cxn modelId="{28AB8F65-D7B7-4CF6-B6B0-7F6BE5DA5FE2}" srcId="{80D73E25-1FBD-49A6-A7B4-6B2AD11CEF74}" destId="{D0422564-15D3-49BA-A29B-9A1DD0279B21}" srcOrd="1" destOrd="0" parTransId="{8B6D2125-326A-4019-A4EB-5A42276618B4}" sibTransId="{6B407F5E-C12D-426D-B051-B1B7DEBBFD95}"/>
    <dgm:cxn modelId="{D191A54C-F1F1-40F9-9C36-6123B4AFE5C2}" type="presOf" srcId="{564EC648-6C1A-42D9-A977-0B12AC1811A4}" destId="{F64E54B8-DB17-4F82-B4B9-7F49CAFB1C73}" srcOrd="0" destOrd="0" presId="urn:microsoft.com/office/officeart/2005/8/layout/venn3"/>
    <dgm:cxn modelId="{6B0D296E-2870-4B13-8700-67782D994D84}" type="presOf" srcId="{85CEA682-A3F6-47BB-8B8D-966CAC8223D1}" destId="{A5A018BA-2567-4976-983C-8D188AF74869}" srcOrd="0" destOrd="1" presId="urn:microsoft.com/office/officeart/2005/8/layout/venn3"/>
    <dgm:cxn modelId="{F873E26F-5F87-4B1E-83E9-9F7DB47AFF55}" type="presOf" srcId="{6354408E-D27B-4590-8C3A-24168519D150}" destId="{9CF3F17D-E07B-4A54-8F6F-421DE3098016}" srcOrd="0" destOrd="0" presId="urn:microsoft.com/office/officeart/2005/8/layout/venn3"/>
    <dgm:cxn modelId="{27AFF17E-6AA0-4A87-BE7E-C21EF06EAEA0}" type="presOf" srcId="{80D73E25-1FBD-49A6-A7B4-6B2AD11CEF74}" destId="{A5A018BA-2567-4976-983C-8D188AF74869}" srcOrd="0" destOrd="0" presId="urn:microsoft.com/office/officeart/2005/8/layout/venn3"/>
    <dgm:cxn modelId="{992DD293-B239-4A59-9F5F-F6A36BFF33A8}" type="presOf" srcId="{D0422564-15D3-49BA-A29B-9A1DD0279B21}" destId="{A5A018BA-2567-4976-983C-8D188AF74869}" srcOrd="0" destOrd="2" presId="urn:microsoft.com/office/officeart/2005/8/layout/venn3"/>
    <dgm:cxn modelId="{CC6F6F95-AE26-4C86-BB6E-A0EA6063263C}" type="presOf" srcId="{20E0CBF7-F894-4374-AF49-5A0CADDC524B}" destId="{53F03062-516A-46B2-A9EF-89C93F423C14}" srcOrd="0" destOrd="0" presId="urn:microsoft.com/office/officeart/2005/8/layout/venn3"/>
    <dgm:cxn modelId="{D0DB68A3-05B0-4AF1-9563-CE047F91AFDD}" srcId="{564EC648-6C1A-42D9-A977-0B12AC1811A4}" destId="{21C8EF51-BB2A-40E2-B42A-58DF16FEA3AB}" srcOrd="0" destOrd="0" parTransId="{3EDF8213-C829-4377-8750-8F6C8A2ECC52}" sibTransId="{DFFFB081-83DC-46B3-B7B3-0B8293712DC6}"/>
    <dgm:cxn modelId="{C5C978A6-C9C1-43D9-85CB-5D83E2E44583}" srcId="{6354408E-D27B-4590-8C3A-24168519D150}" destId="{20E0CBF7-F894-4374-AF49-5A0CADDC524B}" srcOrd="1" destOrd="0" parTransId="{68AE8777-0D96-487D-813B-0CF98AA623FC}" sibTransId="{7B6B4891-5226-4083-A381-6BC5915E9856}"/>
    <dgm:cxn modelId="{DB1984AC-55D9-426A-AFBC-6ED30F6D1929}" srcId="{6354408E-D27B-4590-8C3A-24168519D150}" destId="{564EC648-6C1A-42D9-A977-0B12AC1811A4}" srcOrd="0" destOrd="0" parTransId="{6BA4A291-64DC-4368-A76A-1DFED57E7343}" sibTransId="{E511CD42-CF60-41B3-9D93-91002B5A7876}"/>
    <dgm:cxn modelId="{75D14AC1-3096-4940-B08D-F69A501119E4}" srcId="{80D73E25-1FBD-49A6-A7B4-6B2AD11CEF74}" destId="{85CEA682-A3F6-47BB-8B8D-966CAC8223D1}" srcOrd="0" destOrd="0" parTransId="{6611FDF5-818A-48A9-A150-C7FBBB04CFC0}" sibTransId="{A33F9C24-6963-4906-BA46-4304B2D9897E}"/>
    <dgm:cxn modelId="{521324F6-BD89-45D6-8BDC-494AAC0583BF}" type="presOf" srcId="{21C8EF51-BB2A-40E2-B42A-58DF16FEA3AB}" destId="{F64E54B8-DB17-4F82-B4B9-7F49CAFB1C73}" srcOrd="0" destOrd="1" presId="urn:microsoft.com/office/officeart/2005/8/layout/venn3"/>
    <dgm:cxn modelId="{A556FFB1-C342-406A-8778-E76AC976C13C}" type="presParOf" srcId="{9CF3F17D-E07B-4A54-8F6F-421DE3098016}" destId="{F64E54B8-DB17-4F82-B4B9-7F49CAFB1C73}" srcOrd="0" destOrd="0" presId="urn:microsoft.com/office/officeart/2005/8/layout/venn3"/>
    <dgm:cxn modelId="{7152F554-480A-4964-BAC6-7B5A077B329F}" type="presParOf" srcId="{9CF3F17D-E07B-4A54-8F6F-421DE3098016}" destId="{8D0150D5-E427-4C64-AADE-80C1C53C1F81}" srcOrd="1" destOrd="0" presId="urn:microsoft.com/office/officeart/2005/8/layout/venn3"/>
    <dgm:cxn modelId="{1AD50053-7C38-4FF5-99A7-B684E02542E0}" type="presParOf" srcId="{9CF3F17D-E07B-4A54-8F6F-421DE3098016}" destId="{53F03062-516A-46B2-A9EF-89C93F423C14}" srcOrd="2" destOrd="0" presId="urn:microsoft.com/office/officeart/2005/8/layout/venn3"/>
    <dgm:cxn modelId="{BA440496-8E1A-4A2F-A4B2-0FC01924282A}" type="presParOf" srcId="{9CF3F17D-E07B-4A54-8F6F-421DE3098016}" destId="{77BBB8FC-D4CA-467F-AAB3-8477B4BC7142}" srcOrd="3" destOrd="0" presId="urn:microsoft.com/office/officeart/2005/8/layout/venn3"/>
    <dgm:cxn modelId="{EA3FE5A8-11E2-4837-882E-CA4EEA46A768}" type="presParOf" srcId="{9CF3F17D-E07B-4A54-8F6F-421DE3098016}" destId="{A5A018BA-2567-4976-983C-8D188AF74869}" srcOrd="4"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54B8-DB17-4F82-B4B9-7F49CAFB1C73}">
      <dsp:nvSpPr>
        <dsp:cNvPr id="0" name=""/>
        <dsp:cNvSpPr/>
      </dsp:nvSpPr>
      <dsp:spPr>
        <a:xfrm>
          <a:off x="4300" y="350648"/>
          <a:ext cx="3760636" cy="3760636"/>
        </a:xfrm>
        <a:prstGeom prst="ellipse">
          <a:avLst/>
        </a:prstGeom>
        <a:solidFill>
          <a:srgbClr val="0070C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en-GB" sz="2300" b="1" kern="1200" dirty="0"/>
            <a:t>Health record extract </a:t>
          </a:r>
          <a:endParaRPr lang="it-IT" sz="2300" b="1" kern="1200" dirty="0"/>
        </a:p>
        <a:p>
          <a:pPr marL="171450" lvl="1" indent="-171450" algn="l" defTabSz="800100">
            <a:lnSpc>
              <a:spcPct val="90000"/>
            </a:lnSpc>
            <a:spcBef>
              <a:spcPct val="0"/>
            </a:spcBef>
            <a:spcAft>
              <a:spcPct val="15000"/>
            </a:spcAft>
            <a:buChar char="•"/>
          </a:pPr>
          <a:r>
            <a:rPr lang="en-GB" sz="1800" kern="1200" dirty="0"/>
            <a:t>Snapshot in time of a subject of care’s health information and healthcare</a:t>
          </a:r>
          <a:endParaRPr lang="it-IT" sz="1800" kern="1200" dirty="0"/>
        </a:p>
      </dsp:txBody>
      <dsp:txXfrm>
        <a:off x="555032" y="901380"/>
        <a:ext cx="2659172" cy="2659172"/>
      </dsp:txXfrm>
    </dsp:sp>
    <dsp:sp modelId="{53F03062-516A-46B2-A9EF-89C93F423C14}">
      <dsp:nvSpPr>
        <dsp:cNvPr id="0" name=""/>
        <dsp:cNvSpPr/>
      </dsp:nvSpPr>
      <dsp:spPr>
        <a:xfrm>
          <a:off x="3012809" y="350648"/>
          <a:ext cx="3760636" cy="3760636"/>
        </a:xfrm>
        <a:prstGeom prst="ellipse">
          <a:avLst/>
        </a:prstGeom>
        <a:solidFill>
          <a:srgbClr val="7030A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it-IT" sz="2300" b="1" kern="1200" dirty="0"/>
            <a:t>International</a:t>
          </a:r>
        </a:p>
        <a:p>
          <a:pPr marL="171450" lvl="1" indent="-171450" algn="l" defTabSz="800100">
            <a:lnSpc>
              <a:spcPct val="90000"/>
            </a:lnSpc>
            <a:spcBef>
              <a:spcPct val="0"/>
            </a:spcBef>
            <a:spcAft>
              <a:spcPct val="15000"/>
            </a:spcAft>
            <a:buChar char="•"/>
          </a:pPr>
          <a:r>
            <a:rPr lang="en-GB" sz="1800" kern="1200"/>
            <a:t>generic solutions for </a:t>
          </a:r>
          <a:r>
            <a:rPr lang="en-GB" sz="1800" b="1" kern="1200"/>
            <a:t>global application </a:t>
          </a:r>
          <a:r>
            <a:rPr lang="en-GB" sz="1800" kern="1200"/>
            <a:t>beyond a particular region or country</a:t>
          </a:r>
          <a:r>
            <a:rPr lang="en-GB" sz="1800" b="1" kern="1200"/>
            <a:t>. </a:t>
          </a:r>
          <a:endParaRPr lang="it-IT" sz="1800" kern="1200" dirty="0"/>
        </a:p>
      </dsp:txBody>
      <dsp:txXfrm>
        <a:off x="3563541" y="901380"/>
        <a:ext cx="2659172" cy="2659172"/>
      </dsp:txXfrm>
    </dsp:sp>
    <dsp:sp modelId="{A5A018BA-2567-4976-983C-8D188AF74869}">
      <dsp:nvSpPr>
        <dsp:cNvPr id="0" name=""/>
        <dsp:cNvSpPr/>
      </dsp:nvSpPr>
      <dsp:spPr>
        <a:xfrm>
          <a:off x="6021318" y="350648"/>
          <a:ext cx="3760636" cy="3760636"/>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it-IT" sz="2300" b="1" kern="1200" dirty="0" err="1"/>
            <a:t>Scoped</a:t>
          </a:r>
          <a:endParaRPr lang="it-IT" sz="2300" b="1" kern="1200" dirty="0"/>
        </a:p>
        <a:p>
          <a:pPr marL="171450" lvl="1" indent="-171450" algn="l" defTabSz="800100">
            <a:lnSpc>
              <a:spcPct val="90000"/>
            </a:lnSpc>
            <a:spcBef>
              <a:spcPct val="0"/>
            </a:spcBef>
            <a:spcAft>
              <a:spcPct val="15000"/>
            </a:spcAft>
            <a:buChar char="•"/>
          </a:pPr>
          <a:r>
            <a:rPr lang="en-GB" sz="1800" b="0" kern="1200" dirty="0"/>
            <a:t>Designed for </a:t>
          </a:r>
          <a:r>
            <a:rPr lang="en-GB" sz="1800" b="1" kern="1200" dirty="0"/>
            <a:t>Unscheduled </a:t>
          </a:r>
          <a:r>
            <a:rPr lang="en-GB" sz="1800" b="0" kern="1200" dirty="0"/>
            <a:t>(cross-border) </a:t>
          </a:r>
          <a:r>
            <a:rPr lang="en-GB" sz="1800" b="1" kern="1200" dirty="0"/>
            <a:t>care</a:t>
          </a:r>
          <a:endParaRPr lang="it-IT" sz="1800" b="1" kern="1200" dirty="0"/>
        </a:p>
        <a:p>
          <a:pPr marL="171450" lvl="1" indent="-171450" algn="l" defTabSz="800100">
            <a:lnSpc>
              <a:spcPct val="90000"/>
            </a:lnSpc>
            <a:spcBef>
              <a:spcPct val="0"/>
            </a:spcBef>
            <a:spcAft>
              <a:spcPct val="15000"/>
            </a:spcAft>
            <a:buChar char="•"/>
          </a:pPr>
          <a:r>
            <a:rPr lang="en-GB" sz="1800" kern="1200" dirty="0"/>
            <a:t>…but </a:t>
          </a:r>
          <a:r>
            <a:rPr lang="en-GB" sz="1800" b="0" kern="1200" dirty="0"/>
            <a:t>it provides a </a:t>
          </a:r>
          <a:r>
            <a:rPr lang="en-GB" sz="1800" b="1" kern="1200" dirty="0"/>
            <a:t>base-line usable also within other scheduled or planned care cases</a:t>
          </a:r>
          <a:r>
            <a:rPr lang="en-GB" sz="1800" b="0" kern="1200" dirty="0"/>
            <a:t>.</a:t>
          </a:r>
        </a:p>
      </dsp:txBody>
      <dsp:txXfrm>
        <a:off x="6572050" y="901380"/>
        <a:ext cx="2659172" cy="265917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FF78-EC84-471C-AD1C-199585AE60A4}"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EF482-84D7-4CEF-9547-C21C04852DBD}" type="slidenum">
              <a:rPr lang="en-US" smtClean="0"/>
              <a:t>‹#›</a:t>
            </a:fld>
            <a:endParaRPr lang="en-US"/>
          </a:p>
        </p:txBody>
      </p:sp>
    </p:spTree>
    <p:extLst>
      <p:ext uri="{BB962C8B-B14F-4D97-AF65-F5344CB8AC3E}">
        <p14:creationId xmlns:p14="http://schemas.microsoft.com/office/powerpoint/2010/main" val="2147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marL="0" marR="0" lvl="0" indent="0" algn="r" defTabSz="946580" rtl="0" eaLnBrk="1" fontAlgn="base" latinLnBrk="0" hangingPunct="1">
              <a:lnSpc>
                <a:spcPct val="100000"/>
              </a:lnSpc>
              <a:spcBef>
                <a:spcPct val="0"/>
              </a:spcBef>
              <a:spcAft>
                <a:spcPct val="0"/>
              </a:spcAft>
              <a:buClrTx/>
              <a:buSzTx/>
              <a:buFontTx/>
              <a:buNone/>
              <a:tabLst/>
              <a:defRPr/>
            </a:pPr>
            <a:fld id="{F4AC1A4D-C1B6-458D-9658-2E5D86FB6CBA}" type="slidenum">
              <a:rPr kumimoji="0" lang="en-US" sz="12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4658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008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349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p:txBody>
      </p:sp>
      <p:sp>
        <p:nvSpPr>
          <p:cNvPr id="4" name="Slide Number Placeholder 3"/>
          <p:cNvSpPr>
            <a:spLocks noGrp="1"/>
          </p:cNvSpPr>
          <p:nvPr>
            <p:ph type="sldNum" sz="quarter" idx="10"/>
          </p:nvPr>
        </p:nvSpPr>
        <p:spPr/>
        <p:txBody>
          <a:bodyPr/>
          <a:lstStyle/>
          <a:p>
            <a:fld id="{2CFF194C-9619-40B7-9733-83494643ED3C}" type="slidenum">
              <a:rPr lang="en-US" smtClean="0"/>
              <a:t>7</a:t>
            </a:fld>
            <a:endParaRPr lang="en-US"/>
          </a:p>
        </p:txBody>
      </p:sp>
    </p:spTree>
    <p:extLst>
      <p:ext uri="{BB962C8B-B14F-4D97-AF65-F5344CB8AC3E}">
        <p14:creationId xmlns:p14="http://schemas.microsoft.com/office/powerpoint/2010/main" val="412095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p:txBody>
      </p:sp>
      <p:sp>
        <p:nvSpPr>
          <p:cNvPr id="4" name="Slide Number Placeholder 3"/>
          <p:cNvSpPr>
            <a:spLocks noGrp="1"/>
          </p:cNvSpPr>
          <p:nvPr>
            <p:ph type="sldNum" sz="quarter" idx="10"/>
          </p:nvPr>
        </p:nvSpPr>
        <p:spPr/>
        <p:txBody>
          <a:bodyPr/>
          <a:lstStyle/>
          <a:p>
            <a:fld id="{2CFF194C-9619-40B7-9733-83494643ED3C}" type="slidenum">
              <a:rPr lang="en-US" smtClean="0"/>
              <a:t>8</a:t>
            </a:fld>
            <a:endParaRPr lang="en-US"/>
          </a:p>
        </p:txBody>
      </p:sp>
    </p:spTree>
    <p:extLst>
      <p:ext uri="{BB962C8B-B14F-4D97-AF65-F5344CB8AC3E}">
        <p14:creationId xmlns:p14="http://schemas.microsoft.com/office/powerpoint/2010/main" val="389929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a:p>
        </p:txBody>
      </p:sp>
    </p:spTree>
    <p:extLst>
      <p:ext uri="{BB962C8B-B14F-4D97-AF65-F5344CB8AC3E}">
        <p14:creationId xmlns:p14="http://schemas.microsoft.com/office/powerpoint/2010/main" val="378935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10</a:t>
            </a:fld>
            <a:endParaRPr lang="en-US"/>
          </a:p>
        </p:txBody>
      </p:sp>
    </p:spTree>
    <p:extLst>
      <p:ext uri="{BB962C8B-B14F-4D97-AF65-F5344CB8AC3E}">
        <p14:creationId xmlns:p14="http://schemas.microsoft.com/office/powerpoint/2010/main" val="1116634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IHE Connectathon is about testing both at the Profile level, but also at the overall workflow.</a:t>
            </a:r>
          </a:p>
        </p:txBody>
      </p:sp>
      <p:sp>
        <p:nvSpPr>
          <p:cNvPr id="4" name="Slide Number Placeholder 3"/>
          <p:cNvSpPr>
            <a:spLocks noGrp="1"/>
          </p:cNvSpPr>
          <p:nvPr>
            <p:ph type="sldNum" sz="quarter" idx="5"/>
          </p:nvPr>
        </p:nvSpPr>
        <p:spPr/>
        <p:txBody>
          <a:bodyPr/>
          <a:lstStyle/>
          <a:p>
            <a:fld id="{261EF482-84D7-4CEF-9547-C21C04852DBD}" type="slidenum">
              <a:rPr lang="en-US" smtClean="0"/>
              <a:t>18</a:t>
            </a:fld>
            <a:endParaRPr lang="en-US"/>
          </a:p>
        </p:txBody>
      </p:sp>
    </p:spTree>
    <p:extLst>
      <p:ext uri="{BB962C8B-B14F-4D97-AF65-F5344CB8AC3E}">
        <p14:creationId xmlns:p14="http://schemas.microsoft.com/office/powerpoint/2010/main" val="22030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3F1A-41AE-ACCD-D671-3C7BCEC53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C14E-1460-3C28-BAFC-269AE2D85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CD0E7-B037-EC17-E186-0FA7EE562C6E}"/>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5" name="Footer Placeholder 4">
            <a:extLst>
              <a:ext uri="{FF2B5EF4-FFF2-40B4-BE49-F238E27FC236}">
                <a16:creationId xmlns:a16="http://schemas.microsoft.com/office/drawing/2014/main" id="{DDA33B1B-2505-D915-05F1-DD5B3068A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38075-3A9F-8DC5-8C27-D8E90812B66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8625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CD-783E-40EE-E3A1-9E11D4B1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48080-34AD-8490-67B7-4B86FBB9E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A28D-39A5-1C67-651D-53EF4DA19EB3}"/>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5" name="Footer Placeholder 4">
            <a:extLst>
              <a:ext uri="{FF2B5EF4-FFF2-40B4-BE49-F238E27FC236}">
                <a16:creationId xmlns:a16="http://schemas.microsoft.com/office/drawing/2014/main" id="{435F8978-3208-4424-DD8A-EDC233101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66ED5-549F-45AC-1098-8F56026963A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6175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0D83A-75D1-003A-051E-E158A30EB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9D6F4-B64A-19E5-B7FE-EB0F4425E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A092-17FE-5801-9379-3DFE1CA99D05}"/>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5" name="Footer Placeholder 4">
            <a:extLst>
              <a:ext uri="{FF2B5EF4-FFF2-40B4-BE49-F238E27FC236}">
                <a16:creationId xmlns:a16="http://schemas.microsoft.com/office/drawing/2014/main" id="{6375ED90-6241-79EE-1667-2E09F886A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667F8-14F8-19DE-A9DC-9C4B3517F74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078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51"/>
        <p:cNvGrpSpPr/>
        <p:nvPr/>
      </p:nvGrpSpPr>
      <p:grpSpPr>
        <a:xfrm>
          <a:off x="0" y="0"/>
          <a:ext cx="0" cy="0"/>
          <a:chOff x="0" y="0"/>
          <a:chExt cx="0" cy="0"/>
        </a:xfrm>
      </p:grpSpPr>
      <p:pic>
        <p:nvPicPr>
          <p:cNvPr id="52" name="Google Shape;52;p4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0" y="373500"/>
            <a:ext cx="400050" cy="435950"/>
          </a:xfrm>
          <a:prstGeom prst="rect">
            <a:avLst/>
          </a:prstGeom>
          <a:noFill/>
          <a:ln>
            <a:noFill/>
          </a:ln>
        </p:spPr>
      </p:pic>
      <p:sp>
        <p:nvSpPr>
          <p:cNvPr id="54" name="Google Shape;54;p41"/>
          <p:cNvSpPr>
            <a:spLocks noGrp="1"/>
          </p:cNvSpPr>
          <p:nvPr>
            <p:ph type="pic" idx="2"/>
          </p:nvPr>
        </p:nvSpPr>
        <p:spPr>
          <a:xfrm>
            <a:off x="13568021" y="6710021"/>
            <a:ext cx="918000" cy="918000"/>
          </a:xfrm>
          <a:prstGeom prst="rect">
            <a:avLst/>
          </a:prstGeom>
          <a:noFill/>
          <a:ln>
            <a:noFill/>
          </a:ln>
        </p:spPr>
      </p:sp>
      <p:sp>
        <p:nvSpPr>
          <p:cNvPr id="55" name="Google Shape;55;p41"/>
          <p:cNvSpPr txBox="1">
            <a:spLocks noGrp="1"/>
          </p:cNvSpPr>
          <p:nvPr>
            <p:ph type="ctrTitle"/>
          </p:nvPr>
        </p:nvSpPr>
        <p:spPr>
          <a:xfrm>
            <a:off x="457200" y="365760"/>
            <a:ext cx="7287768" cy="553998"/>
          </a:xfrm>
          <a:prstGeom prst="rect">
            <a:avLst/>
          </a:prstGeom>
          <a:noFill/>
          <a:ln>
            <a:noFill/>
          </a:ln>
        </p:spPr>
        <p:txBody>
          <a:bodyPr spcFirstLastPara="1" wrap="square" lIns="91425" tIns="0" rIns="91425" bIns="0" anchor="t" anchorCtr="0">
            <a:spAutoFit/>
          </a:bodyPr>
          <a:lstStyle>
            <a:lvl1pPr lvl="0" algn="l">
              <a:lnSpc>
                <a:spcPct val="100000"/>
              </a:lnSpc>
              <a:spcBef>
                <a:spcPts val="0"/>
              </a:spcBef>
              <a:spcAft>
                <a:spcPts val="0"/>
              </a:spcAft>
              <a:buClr>
                <a:schemeClr val="accent1"/>
              </a:buClr>
              <a:buSzPts val="3600"/>
              <a:buFont typeface="Trebuchet MS"/>
              <a:buNone/>
              <a:defRPr sz="3600" b="1">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6" name="Google Shape;56;p41"/>
          <p:cNvGrpSpPr/>
          <p:nvPr/>
        </p:nvGrpSpPr>
        <p:grpSpPr>
          <a:xfrm>
            <a:off x="11152259" y="150635"/>
            <a:ext cx="894148" cy="882138"/>
            <a:chOff x="9241877" y="3976244"/>
            <a:chExt cx="2599770" cy="2467903"/>
          </a:xfrm>
        </p:grpSpPr>
        <p:sp>
          <p:nvSpPr>
            <p:cNvPr id="57" name="Google Shape;57;p41"/>
            <p:cNvSpPr/>
            <p:nvPr/>
          </p:nvSpPr>
          <p:spPr>
            <a:xfrm>
              <a:off x="9241877" y="3976244"/>
              <a:ext cx="2599770" cy="246790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8" name="Google Shape;58;p41" descr="Logo&#10;&#10;Description automatically generated"/>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9309706" y="3992367"/>
              <a:ext cx="2475894" cy="2379156"/>
            </a:xfrm>
            <a:prstGeom prst="rect">
              <a:avLst/>
            </a:prstGeom>
            <a:noFill/>
            <a:ln>
              <a:noFill/>
            </a:ln>
          </p:spPr>
        </p:pic>
      </p:grpSp>
      <p:pic>
        <p:nvPicPr>
          <p:cNvPr id="60" name="Google Shape;60;p41" descr="Icon&#10;&#10;Description automatically generated"/>
          <p:cNvPicPr preferRelativeResize="0"/>
          <p:nvPr/>
        </p:nvPicPr>
        <p:blipFill rotWithShape="1">
          <a:blip r:embed="rId4">
            <a:alphaModFix/>
          </a:blip>
          <a:srcRect/>
          <a:stretch/>
        </p:blipFill>
        <p:spPr>
          <a:xfrm>
            <a:off x="11212201" y="5888080"/>
            <a:ext cx="770073" cy="770073"/>
          </a:xfrm>
          <a:prstGeom prst="rect">
            <a:avLst/>
          </a:prstGeom>
          <a:noFill/>
          <a:ln>
            <a:noFill/>
          </a:ln>
        </p:spPr>
      </p:pic>
      <p:sp>
        <p:nvSpPr>
          <p:cNvPr id="61" name="Google Shape;61;p41"/>
          <p:cNvSpPr txBox="1"/>
          <p:nvPr/>
        </p:nvSpPr>
        <p:spPr>
          <a:xfrm>
            <a:off x="11305816" y="6079874"/>
            <a:ext cx="5736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sz="1400" b="0" i="0" u="none" strike="noStrike" cap="none">
              <a:solidFill>
                <a:schemeClr val="dk1"/>
              </a:solidFill>
              <a:latin typeface="Arial"/>
              <a:ea typeface="Arial"/>
              <a:cs typeface="Arial"/>
              <a:sym typeface="Arial"/>
            </a:endParaRPr>
          </a:p>
        </p:txBody>
      </p:sp>
      <p:sp>
        <p:nvSpPr>
          <p:cNvPr id="2" name="Content Placeholder 2">
            <a:extLst>
              <a:ext uri="{FF2B5EF4-FFF2-40B4-BE49-F238E27FC236}">
                <a16:creationId xmlns:a16="http://schemas.microsoft.com/office/drawing/2014/main" id="{56D8BDF2-740E-0AA1-82BE-A9D07137782B}"/>
              </a:ext>
            </a:extLst>
          </p:cNvPr>
          <p:cNvSpPr>
            <a:spLocks noGrp="1"/>
          </p:cNvSpPr>
          <p:nvPr>
            <p:ph idx="10"/>
          </p:nvPr>
        </p:nvSpPr>
        <p:spPr>
          <a:xfrm>
            <a:off x="457200" y="1371600"/>
            <a:ext cx="10826496" cy="456285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6741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UNCLASSIFIED/FOR OFFICIAL USE ONLY</a:t>
            </a:r>
          </a:p>
        </p:txBody>
      </p:sp>
      <p:sp>
        <p:nvSpPr>
          <p:cNvPr id="6" name="Slide Number Placeholder 5"/>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282272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UNCLASSIFIED/FOR OFFICIAL USE ONLY</a:t>
            </a:r>
          </a:p>
        </p:txBody>
      </p:sp>
      <p:sp>
        <p:nvSpPr>
          <p:cNvPr id="6" name="Slide Number Placeholder 5"/>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12325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UNCLASSIFIED/FOR OFFICIAL USE ONLY</a:t>
            </a:r>
          </a:p>
        </p:txBody>
      </p:sp>
      <p:sp>
        <p:nvSpPr>
          <p:cNvPr id="6" name="Slide Number Placeholder 5"/>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446742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UNCLASSIFIED/FOR OFFICIAL USE ONLY</a:t>
            </a:r>
          </a:p>
        </p:txBody>
      </p:sp>
      <p:sp>
        <p:nvSpPr>
          <p:cNvPr id="7" name="Slide Number Placeholder 6"/>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347835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UNCLASSIFIED/FOR OFFICIAL USE ONLY</a:t>
            </a:r>
          </a:p>
        </p:txBody>
      </p:sp>
      <p:sp>
        <p:nvSpPr>
          <p:cNvPr id="9" name="Slide Number Placeholder 8"/>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529848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UNCLASSIFIED/FOR OFFICIAL USE ONLY</a:t>
            </a:r>
          </a:p>
        </p:txBody>
      </p:sp>
      <p:sp>
        <p:nvSpPr>
          <p:cNvPr id="5" name="Slide Number Placeholder 4"/>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2474964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UNCLASSIFIED/FOR OFFICIAL USE ONLY</a:t>
            </a:r>
          </a:p>
        </p:txBody>
      </p:sp>
      <p:sp>
        <p:nvSpPr>
          <p:cNvPr id="4" name="Slide Number Placeholder 3"/>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221155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1EF-898B-441F-32CB-6BE0EF286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A70E1-27CE-716D-9938-A99FE200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F0502-ECD1-F12C-3287-9E24646810FF}"/>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5" name="Footer Placeholder 4">
            <a:extLst>
              <a:ext uri="{FF2B5EF4-FFF2-40B4-BE49-F238E27FC236}">
                <a16:creationId xmlns:a16="http://schemas.microsoft.com/office/drawing/2014/main" id="{D7BA5851-EDC4-5E2D-A03B-FCADD0BA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1B10F-2613-E146-ADBE-CE5416FECBD7}"/>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47274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UNCLASSIFIED/FOR OFFICIAL USE ONLY</a:t>
            </a:r>
          </a:p>
        </p:txBody>
      </p:sp>
      <p:sp>
        <p:nvSpPr>
          <p:cNvPr id="7" name="Slide Number Placeholder 6"/>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3315993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UNCLASSIFIED/FOR OFFICIAL USE ONLY</a:t>
            </a:r>
          </a:p>
        </p:txBody>
      </p:sp>
      <p:sp>
        <p:nvSpPr>
          <p:cNvPr id="7" name="Slide Number Placeholder 6"/>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157320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UNCLASSIFIED/FOR OFFICIAL USE ONLY</a:t>
            </a:r>
          </a:p>
        </p:txBody>
      </p:sp>
      <p:sp>
        <p:nvSpPr>
          <p:cNvPr id="6" name="Slide Number Placeholder 5"/>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2872499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UNCLASSIFIED/FOR OFFICIAL USE ONLY</a:t>
            </a:r>
          </a:p>
        </p:txBody>
      </p:sp>
      <p:sp>
        <p:nvSpPr>
          <p:cNvPr id="6" name="Slide Number Placeholder 5"/>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563889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pic>
        <p:nvPicPr>
          <p:cNvPr id="7" name="Picture 6" descr="Background_Duo_266.jpg">
            <a:extLst>
              <a:ext uri="{FF2B5EF4-FFF2-40B4-BE49-F238E27FC236}">
                <a16:creationId xmlns:a16="http://schemas.microsoft.com/office/drawing/2014/main" id="{DFBC25E3-3531-47DD-9D12-AD2DA68DEA80}"/>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978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2228130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889958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036991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187785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26910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8E7E-0841-3EB6-6D42-182423F24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7534-370D-837F-4229-AD890708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D72A6-A7B7-6E59-223E-7448495E7A48}"/>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5" name="Footer Placeholder 4">
            <a:extLst>
              <a:ext uri="{FF2B5EF4-FFF2-40B4-BE49-F238E27FC236}">
                <a16:creationId xmlns:a16="http://schemas.microsoft.com/office/drawing/2014/main" id="{044942B2-5948-EEE0-439B-9C5984B1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CE3F5-EC3B-72FE-8A6B-D79C918C472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982035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779357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3596510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4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75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0884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9603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79374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6FB-82E7-7C7B-BFDD-12870EF68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7C3B9-CB12-1366-073E-515ECA64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7726-F615-DAEF-B3B9-272882795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79E1B-F951-1346-D858-E0AC8A69A0E3}"/>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6" name="Footer Placeholder 5">
            <a:extLst>
              <a:ext uri="{FF2B5EF4-FFF2-40B4-BE49-F238E27FC236}">
                <a16:creationId xmlns:a16="http://schemas.microsoft.com/office/drawing/2014/main" id="{D4E54320-87A0-2849-2959-75B9619CA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ACA4B-4E26-3B1C-DCFB-9FE30FDC96B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91524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D5E-6B1F-E03B-63DF-37457012F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0A934-BFBA-0C34-5E00-1D9EF076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62F5-EEC6-01D1-AECA-B215BFB7A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FE7DA-D048-9FDE-271B-FCF43F01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A1B29-51EB-01CE-A979-BC1330B56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C4A50-DBC1-2E2D-BDF1-F8B91AF3C654}"/>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8" name="Footer Placeholder 7">
            <a:extLst>
              <a:ext uri="{FF2B5EF4-FFF2-40B4-BE49-F238E27FC236}">
                <a16:creationId xmlns:a16="http://schemas.microsoft.com/office/drawing/2014/main" id="{A38865BD-31EE-75C3-8457-F31DABE945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DEB7D5-A907-9EF1-5013-AD6DBCCB4A7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09310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E384-3487-6FF3-F063-10BB74AAE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C3171-94BC-492F-E4B0-5656B0F695E7}"/>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4" name="Footer Placeholder 3">
            <a:extLst>
              <a:ext uri="{FF2B5EF4-FFF2-40B4-BE49-F238E27FC236}">
                <a16:creationId xmlns:a16="http://schemas.microsoft.com/office/drawing/2014/main" id="{E38A41EE-7A83-7F85-2A26-15651C6F7D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B9923-5712-7825-FE9F-64A62FB49409}"/>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57497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37072-AA39-6B72-591B-E99CEFF74C2F}"/>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3" name="Footer Placeholder 2">
            <a:extLst>
              <a:ext uri="{FF2B5EF4-FFF2-40B4-BE49-F238E27FC236}">
                <a16:creationId xmlns:a16="http://schemas.microsoft.com/office/drawing/2014/main" id="{20130A1F-C5C1-4890-22D9-B4F84B71D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E650A-8C53-1188-3EA6-DAA56AD46E2C}"/>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71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A82-4E6D-9A66-3E6A-A7636090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F2E98-40FE-212A-2622-74D810E73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0399C-02BB-46D3-0954-C8B5C9ED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FB537-B561-7316-5A20-A9372AB33940}"/>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6" name="Footer Placeholder 5">
            <a:extLst>
              <a:ext uri="{FF2B5EF4-FFF2-40B4-BE49-F238E27FC236}">
                <a16:creationId xmlns:a16="http://schemas.microsoft.com/office/drawing/2014/main" id="{2773D2D5-A3F8-6EFF-CCC0-9165C00B0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A915-04EC-22CC-6215-1A5B64E9DC3A}"/>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953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0D7-EA3C-24F6-A8CB-BE8E8BFD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8E492-4F24-D9F7-0625-5DD04FDB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E0B28-847A-6AA1-00F6-7984788D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EF7E-BBF0-8086-30ED-2F28D79C316A}"/>
              </a:ext>
            </a:extLst>
          </p:cNvPr>
          <p:cNvSpPr>
            <a:spLocks noGrp="1"/>
          </p:cNvSpPr>
          <p:nvPr>
            <p:ph type="dt" sz="half" idx="10"/>
          </p:nvPr>
        </p:nvSpPr>
        <p:spPr/>
        <p:txBody>
          <a:bodyPr/>
          <a:lstStyle/>
          <a:p>
            <a:fld id="{5F238D36-661C-481C-ADF8-3F80DD241742}" type="datetimeFigureOut">
              <a:rPr lang="en-US" smtClean="0"/>
              <a:t>11/8/2023</a:t>
            </a:fld>
            <a:endParaRPr lang="en-US"/>
          </a:p>
        </p:txBody>
      </p:sp>
      <p:sp>
        <p:nvSpPr>
          <p:cNvPr id="6" name="Footer Placeholder 5">
            <a:extLst>
              <a:ext uri="{FF2B5EF4-FFF2-40B4-BE49-F238E27FC236}">
                <a16:creationId xmlns:a16="http://schemas.microsoft.com/office/drawing/2014/main" id="{7E4F848E-035F-9C56-FD49-320854B06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50323-CC8A-4D4D-35A2-C6B1EB1F5FD6}"/>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0150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4.jpe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8D0D5-CCB8-EA97-0D37-FF959FFCD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92299-9823-F8F2-8733-07AB5035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9801-34A7-85AA-7461-9F1B5DAD9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8D36-661C-481C-ADF8-3F80DD241742}" type="datetimeFigureOut">
              <a:rPr lang="en-US" smtClean="0"/>
              <a:t>11/8/2023</a:t>
            </a:fld>
            <a:endParaRPr lang="en-US"/>
          </a:p>
        </p:txBody>
      </p:sp>
      <p:sp>
        <p:nvSpPr>
          <p:cNvPr id="5" name="Footer Placeholder 4">
            <a:extLst>
              <a:ext uri="{FF2B5EF4-FFF2-40B4-BE49-F238E27FC236}">
                <a16:creationId xmlns:a16="http://schemas.microsoft.com/office/drawing/2014/main" id="{ACAE1C89-DA88-83D2-BB6A-0DF3FB1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1CD27-7A7B-033E-5E49-49A48216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3157A-B4F5-4252-922A-79F2C75AE618}" type="slidenum">
              <a:rPr lang="en-US" smtClean="0"/>
              <a:t>‹#›</a:t>
            </a:fld>
            <a:endParaRPr lang="en-US"/>
          </a:p>
        </p:txBody>
      </p:sp>
    </p:spTree>
    <p:extLst>
      <p:ext uri="{BB962C8B-B14F-4D97-AF65-F5344CB8AC3E}">
        <p14:creationId xmlns:p14="http://schemas.microsoft.com/office/powerpoint/2010/main" val="161163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p:nvPicPr>
        <p:blipFill>
          <a:blip r:embed="rId26">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UNCLASSIFIED/FOR OFFICIAL USE ONLY</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34739640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mailto:JohnMoehrke@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5.tiff"/><Relationship Id="rId3" Type="http://schemas.openxmlformats.org/officeDocument/2006/relationships/hyperlink" Target="http://www.bbc.com/news/business-43583670" TargetMode="External"/><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tiff"/></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bbc.com/news/business-43583670" TargetMode="External"/><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34" Type="http://schemas.openxmlformats.org/officeDocument/2006/relationships/image" Target="../media/image49.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notesSlide" Target="../notesSlides/notesSlide4.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9.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image" Target="../media/image23.png"/></Relationships>
</file>

<file path=ppt/slides/_rels/slide8.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34" Type="http://schemas.openxmlformats.org/officeDocument/2006/relationships/image" Target="../media/image49.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notesSlide" Target="../notesSlides/notesSlide5.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9.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35" Type="http://schemas.openxmlformats.org/officeDocument/2006/relationships/image" Target="../media/image50.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a:xfrm>
            <a:off x="584791" y="2130426"/>
            <a:ext cx="10972800" cy="1470025"/>
          </a:xfrm>
        </p:spPr>
        <p:txBody>
          <a:bodyPr>
            <a:normAutofit/>
          </a:bodyPr>
          <a:lstStyle/>
          <a:p>
            <a:r>
              <a:rPr lang="en-US" dirty="0">
                <a:solidFill>
                  <a:srgbClr val="000000"/>
                </a:solidFill>
                <a:latin typeface="Arial" charset="0"/>
                <a:cs typeface="Arial" charset="0"/>
              </a:rPr>
              <a:t>Sharing of IPS (</a:t>
            </a:r>
            <a:r>
              <a:rPr lang="en-US" dirty="0" err="1">
                <a:solidFill>
                  <a:srgbClr val="000000"/>
                </a:solidFill>
                <a:latin typeface="Arial" charset="0"/>
                <a:cs typeface="Arial" charset="0"/>
              </a:rPr>
              <a:t>sIPS</a:t>
            </a:r>
            <a:r>
              <a:rPr lang="en-US" dirty="0">
                <a:solidFill>
                  <a:srgbClr val="000000"/>
                </a:solidFill>
                <a:latin typeface="Arial" charset="0"/>
                <a:cs typeface="Arial" charset="0"/>
              </a:rPr>
              <a:t>)</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fontScale="92500" lnSpcReduction="2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marL="0" marR="0" lvl="0" indent="0" algn="ctr" defTabSz="899320" rtl="0" eaLnBrk="1" fontAlgn="base" latinLnBrk="0" hangingPunct="1">
              <a:lnSpc>
                <a:spcPct val="100000"/>
              </a:lnSpc>
              <a:spcBef>
                <a:spcPct val="0"/>
              </a:spcBef>
              <a:spcAft>
                <a:spcPct val="0"/>
              </a:spcAft>
              <a:buClrTx/>
              <a:buSzTx/>
              <a:buFontTx/>
              <a:buNone/>
              <a:tabLst/>
              <a:defRPr/>
            </a:pPr>
            <a:br>
              <a:rPr kumimoji="0" lang="en-US" sz="4324" b="0" i="0" u="none" strike="noStrike" kern="1200" cap="none" spc="0" normalizeH="0" baseline="0" noProof="0" dirty="0">
                <a:ln>
                  <a:noFill/>
                </a:ln>
                <a:solidFill>
                  <a:srgbClr val="000000"/>
                </a:solidFill>
                <a:effectLst/>
                <a:uLnTx/>
                <a:uFillTx/>
                <a:latin typeface="Arial" charset="0"/>
                <a:ea typeface="+mn-ea"/>
                <a:cs typeface="Arial" charset="0"/>
              </a:rPr>
            </a:br>
            <a:br>
              <a:rPr kumimoji="0" lang="en-US" sz="3265" b="0" i="0" u="none" strike="noStrike" kern="1200" cap="none" spc="0" normalizeH="0" baseline="0" noProof="0" dirty="0">
                <a:ln>
                  <a:noFill/>
                </a:ln>
                <a:solidFill>
                  <a:srgbClr val="000000"/>
                </a:solidFill>
                <a:effectLst/>
                <a:uLnTx/>
                <a:uFillTx/>
                <a:latin typeface="Arial" charset="0"/>
                <a:ea typeface="+mn-ea"/>
                <a:cs typeface="Arial" charset="0"/>
              </a:rPr>
            </a:br>
            <a:endParaRPr kumimoji="0" lang="en-US" sz="3265" b="0" i="0" u="none" strike="noStrike" kern="1200" cap="none" spc="0" normalizeH="0" baseline="0" noProof="0" dirty="0">
              <a:ln>
                <a:noFill/>
              </a:ln>
              <a:solidFill>
                <a:srgbClr val="000000"/>
              </a:solidFill>
              <a:effectLst/>
              <a:uLnTx/>
              <a:uFillTx/>
              <a:latin typeface="Arial" charset="0"/>
              <a:ea typeface="+mn-ea"/>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007186" y="93068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6867" rtl="0" eaLnBrk="1" fontAlgn="base" latinLnBrk="0" hangingPunct="1">
                <a:lnSpc>
                  <a:spcPct val="100000"/>
                </a:lnSpc>
                <a:spcBef>
                  <a:spcPct val="0"/>
                </a:spcBef>
                <a:spcAft>
                  <a:spcPct val="0"/>
                </a:spcAft>
                <a:buClrTx/>
                <a:buSzTx/>
                <a:buFontTx/>
                <a:buNone/>
                <a:tabLst/>
                <a:defRPr/>
              </a:pPr>
              <a:endParaRPr kumimoji="0" lang="en-US" sz="1191" b="0" i="0" u="none" strike="noStrike" kern="1200" cap="none" spc="0" normalizeH="0" baseline="0" noProof="0">
                <a:ln>
                  <a:noFill/>
                </a:ln>
                <a:solidFill>
                  <a:srgbClr val="FFFFFF"/>
                </a:solidFill>
                <a:effectLst/>
                <a:uLnTx/>
                <a:uFillTx/>
                <a:latin typeface="Arial"/>
                <a:ea typeface="+mn-ea"/>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4" descr="https://www.hl7.org/fhir/assets/images/fhir-logo-www.png">
            <a:extLst>
              <a:ext uri="{FF2B5EF4-FFF2-40B4-BE49-F238E27FC236}">
                <a16:creationId xmlns:a16="http://schemas.microsoft.com/office/drawing/2014/main" id="{583DE4AC-A5AF-426A-9A70-9203C6DA9A9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886583" y="878131"/>
            <a:ext cx="1931914" cy="827965"/>
          </a:xfrm>
          <a:prstGeom prst="rect">
            <a:avLst/>
          </a:prstGeom>
          <a:noFill/>
          <a:extLst>
            <a:ext uri="{909E8E84-426E-40DD-AFC4-6F175D3DCCD1}">
              <a14:hiddenFill xmlns:a14="http://schemas.microsoft.com/office/drawing/2010/main">
                <a:solidFill>
                  <a:srgbClr val="FFFFFF"/>
                </a:solidFill>
              </a14:hiddenFill>
            </a:ext>
          </a:extLst>
        </p:spPr>
      </p:pic>
      <p:pic>
        <p:nvPicPr>
          <p:cNvPr id="2" name="Audio 1">
            <a:hlinkClick r:id="" action="ppaction://media"/>
            <a:extLst>
              <a:ext uri="{FF2B5EF4-FFF2-40B4-BE49-F238E27FC236}">
                <a16:creationId xmlns:a16="http://schemas.microsoft.com/office/drawing/2014/main" id="{B3CE531D-CB34-45FF-9801-1F3464F3E57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4096948916"/>
      </p:ext>
    </p:extLst>
  </p:cSld>
  <p:clrMapOvr>
    <a:masterClrMapping/>
  </p:clrMapOvr>
  <mc:AlternateContent xmlns:mc="http://schemas.openxmlformats.org/markup-compatibility/2006" xmlns:p14="http://schemas.microsoft.com/office/powerpoint/2010/main">
    <mc:Choice Requires="p14">
      <p:transition spd="slow" p14:dur="2000" advTm="20337"/>
    </mc:Choice>
    <mc:Fallback xmlns="">
      <p:transition spd="slow" advTm="203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p:txBody>
          <a:bodyPr/>
          <a:lstStyle/>
          <a:p>
            <a:r>
              <a:rPr lang="en-US" dirty="0"/>
              <a:t>Various Formats and Encodings</a:t>
            </a:r>
          </a:p>
        </p:txBody>
      </p:sp>
      <p:sp>
        <p:nvSpPr>
          <p:cNvPr id="16" name="Text Placeholder 15">
            <a:extLst>
              <a:ext uri="{FF2B5EF4-FFF2-40B4-BE49-F238E27FC236}">
                <a16:creationId xmlns:a16="http://schemas.microsoft.com/office/drawing/2014/main" id="{96C285B7-FE9F-621E-B84A-937886FF55B9}"/>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XDS/XCA are content agnostic</a:t>
            </a:r>
          </a:p>
          <a:p>
            <a:pPr marL="285750" indent="-285750">
              <a:buFont typeface="Arial" panose="020B0604020202020204" pitchFamily="34" charset="0"/>
              <a:buChar char="•"/>
            </a:pPr>
            <a:r>
              <a:rPr lang="en-US" sz="2000" dirty="0"/>
              <a:t>Metadata enable discovery</a:t>
            </a:r>
          </a:p>
          <a:p>
            <a:pPr marL="285750" indent="-285750">
              <a:buFont typeface="Arial" panose="020B0604020202020204" pitchFamily="34" charset="0"/>
              <a:buChar char="•"/>
            </a:pPr>
            <a:r>
              <a:rPr lang="en-US" sz="2000" dirty="0"/>
              <a:t>CDA, C-CDA, C32, </a:t>
            </a:r>
            <a:r>
              <a:rPr lang="en-US" sz="2000" dirty="0" err="1"/>
              <a:t>etc</a:t>
            </a:r>
            <a:endParaRPr lang="en-US" sz="2000" dirty="0"/>
          </a:p>
          <a:p>
            <a:pPr marL="285750" indent="-285750">
              <a:buFont typeface="Arial" panose="020B0604020202020204" pitchFamily="34" charset="0"/>
              <a:buChar char="•"/>
            </a:pPr>
            <a:r>
              <a:rPr lang="en-US" sz="2000" dirty="0"/>
              <a:t>FHIR Documents</a:t>
            </a:r>
          </a:p>
          <a:p>
            <a:pPr marL="285750" indent="-285750">
              <a:buFont typeface="Arial" panose="020B0604020202020204" pitchFamily="34" charset="0"/>
              <a:buChar char="•"/>
            </a:pPr>
            <a:r>
              <a:rPr lang="en-US" sz="2000" dirty="0"/>
              <a:t>DICOM Documents</a:t>
            </a:r>
          </a:p>
          <a:p>
            <a:pPr marL="285750" indent="-285750">
              <a:buFont typeface="Arial" panose="020B0604020202020204" pitchFamily="34" charset="0"/>
              <a:buChar char="•"/>
            </a:pPr>
            <a:r>
              <a:rPr lang="en-US" sz="2000" dirty="0"/>
              <a:t>PDF/Text</a:t>
            </a:r>
          </a:p>
          <a:p>
            <a:pPr marL="285750" indent="-285750">
              <a:buFont typeface="Arial" panose="020B0604020202020204" pitchFamily="34" charset="0"/>
              <a:buChar char="•"/>
            </a:pPr>
            <a:r>
              <a:rPr lang="en-US" sz="2000" dirty="0"/>
              <a:t>Graphics (JPEG, MPEG, TIFF…)</a:t>
            </a:r>
          </a:p>
          <a:p>
            <a:pPr marL="285750" indent="-285750">
              <a:buFont typeface="Arial" panose="020B0604020202020204" pitchFamily="34" charset="0"/>
              <a:buChar char="•"/>
            </a:pPr>
            <a:r>
              <a:rPr lang="en-US" sz="2000" dirty="0"/>
              <a:t>Special (On-Demand, Delayed)</a:t>
            </a:r>
          </a:p>
          <a:p>
            <a:pPr marL="285750" indent="-285750">
              <a:buFont typeface="Arial" panose="020B0604020202020204" pitchFamily="34" charset="0"/>
              <a:buChar char="•"/>
            </a:pPr>
            <a:endParaRPr lang="en-US" sz="2000" dirty="0"/>
          </a:p>
        </p:txBody>
      </p:sp>
      <p:grpSp>
        <p:nvGrpSpPr>
          <p:cNvPr id="4" name="Group 3">
            <a:extLst>
              <a:ext uri="{FF2B5EF4-FFF2-40B4-BE49-F238E27FC236}">
                <a16:creationId xmlns:a16="http://schemas.microsoft.com/office/drawing/2014/main" id="{5DA52B70-8C73-4611-A190-91859AFCE87B}"/>
              </a:ext>
            </a:extLst>
          </p:cNvPr>
          <p:cNvGrpSpPr/>
          <p:nvPr/>
        </p:nvGrpSpPr>
        <p:grpSpPr>
          <a:xfrm>
            <a:off x="5768659" y="2324722"/>
            <a:ext cx="5574754" cy="3449050"/>
            <a:chOff x="1969169" y="1331495"/>
            <a:chExt cx="5574754" cy="3449050"/>
          </a:xfrm>
        </p:grpSpPr>
        <p:sp>
          <p:nvSpPr>
            <p:cNvPr id="5" name="Cylinder 4">
              <a:extLst>
                <a:ext uri="{FF2B5EF4-FFF2-40B4-BE49-F238E27FC236}">
                  <a16:creationId xmlns:a16="http://schemas.microsoft.com/office/drawing/2014/main" id="{5613FF2C-B867-49B5-B615-099FC902CF05}"/>
                </a:ext>
              </a:extLst>
            </p:cNvPr>
            <p:cNvSpPr/>
            <p:nvPr/>
          </p:nvSpPr>
          <p:spPr>
            <a:xfrm>
              <a:off x="2318084" y="1331495"/>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1969169" y="299185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CCDA</a:t>
              </a:r>
            </a:p>
            <a:p>
              <a:pPr algn="ctr"/>
              <a:r>
                <a:rPr lang="en-US" dirty="0"/>
                <a:t>2.1</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3045995" y="3705724"/>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a:p>
              <a:pPr algn="ctr"/>
              <a:r>
                <a:rPr lang="en-US" dirty="0"/>
                <a:t>1.1</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4253225"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sp>
          <p:nvSpPr>
            <p:cNvPr id="9" name="Flowchart: Document 8">
              <a:extLst>
                <a:ext uri="{FF2B5EF4-FFF2-40B4-BE49-F238E27FC236}">
                  <a16:creationId xmlns:a16="http://schemas.microsoft.com/office/drawing/2014/main" id="{CF16B176-BAA4-4363-81E1-345A2B0FBA28}"/>
                </a:ext>
              </a:extLst>
            </p:cNvPr>
            <p:cNvSpPr/>
            <p:nvPr/>
          </p:nvSpPr>
          <p:spPr>
            <a:xfrm>
              <a:off x="5402180" y="3705723"/>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2426369" y="2085474"/>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2883569" y="3168314"/>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3013972" y="3168311"/>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2883569" y="3168314"/>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6629523"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2883569" y="3152277"/>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079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idx="4294967295"/>
          </p:nvPr>
        </p:nvSpPr>
        <p:spPr>
          <a:xfrm>
            <a:off x="0" y="258763"/>
            <a:ext cx="3316288" cy="4786312"/>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67100" y="119063"/>
            <a:ext cx="8724900" cy="6656387"/>
          </a:xfrm>
        </p:spPr>
      </p:pic>
    </p:spTree>
    <p:extLst>
      <p:ext uri="{BB962C8B-B14F-4D97-AF65-F5344CB8AC3E}">
        <p14:creationId xmlns:p14="http://schemas.microsoft.com/office/powerpoint/2010/main" val="133451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01AC-45B3-4BD1-A49F-F7515CE8DAA1}"/>
              </a:ext>
            </a:extLst>
          </p:cNvPr>
          <p:cNvSpPr>
            <a:spLocks noGrp="1"/>
          </p:cNvSpPr>
          <p:nvPr>
            <p:ph type="title"/>
          </p:nvPr>
        </p:nvSpPr>
        <p:spPr/>
        <p:txBody>
          <a:bodyPr/>
          <a:lstStyle/>
          <a:p>
            <a:r>
              <a:rPr lang="en-US" dirty="0"/>
              <a:t>Supporting Infrastructure</a:t>
            </a:r>
          </a:p>
        </p:txBody>
      </p:sp>
      <p:sp>
        <p:nvSpPr>
          <p:cNvPr id="3" name="Content Placeholder 2">
            <a:extLst>
              <a:ext uri="{FF2B5EF4-FFF2-40B4-BE49-F238E27FC236}">
                <a16:creationId xmlns:a16="http://schemas.microsoft.com/office/drawing/2014/main" id="{3E7F296E-AC5C-4058-9836-0F4ECABABA6B}"/>
              </a:ext>
            </a:extLst>
          </p:cNvPr>
          <p:cNvSpPr>
            <a:spLocks noGrp="1"/>
          </p:cNvSpPr>
          <p:nvPr>
            <p:ph sz="half" idx="1"/>
          </p:nvPr>
        </p:nvSpPr>
        <p:spPr/>
        <p:txBody>
          <a:bodyPr>
            <a:normAutofit fontScale="85000" lnSpcReduction="20000"/>
          </a:bodyPr>
          <a:lstStyle/>
          <a:p>
            <a:r>
              <a:rPr lang="en-US" dirty="0"/>
              <a:t>Security &amp; Privacy </a:t>
            </a:r>
          </a:p>
          <a:p>
            <a:pPr lvl="1"/>
            <a:r>
              <a:rPr lang="en-US" dirty="0"/>
              <a:t>ATNA, XUA, CT, </a:t>
            </a:r>
            <a:r>
              <a:rPr lang="en-US" dirty="0" err="1"/>
              <a:t>SeR</a:t>
            </a:r>
            <a:r>
              <a:rPr lang="en-US" dirty="0"/>
              <a:t>, </a:t>
            </a:r>
          </a:p>
          <a:p>
            <a:pPr lvl="1"/>
            <a:r>
              <a:rPr lang="en-US" dirty="0"/>
              <a:t>DSG, DEN</a:t>
            </a:r>
          </a:p>
          <a:p>
            <a:pPr lvl="1"/>
            <a:r>
              <a:rPr lang="en-US" dirty="0"/>
              <a:t>BPPC, APPC, PCF</a:t>
            </a:r>
          </a:p>
          <a:p>
            <a:pPr lvl="1"/>
            <a:r>
              <a:rPr lang="en-US" dirty="0"/>
              <a:t>IUA, BALP</a:t>
            </a:r>
          </a:p>
          <a:p>
            <a:r>
              <a:rPr lang="en-US" dirty="0"/>
              <a:t>Patient Identity</a:t>
            </a:r>
          </a:p>
          <a:p>
            <a:pPr lvl="1"/>
            <a:r>
              <a:rPr lang="en-US" dirty="0"/>
              <a:t>PDQ, PIX, PAM</a:t>
            </a:r>
          </a:p>
          <a:p>
            <a:pPr lvl="1"/>
            <a:r>
              <a:rPr lang="en-US" dirty="0"/>
              <a:t>XCPD</a:t>
            </a:r>
          </a:p>
          <a:p>
            <a:pPr lvl="1"/>
            <a:r>
              <a:rPr lang="en-US" dirty="0"/>
              <a:t>PMIR, PDQm, PIXm</a:t>
            </a:r>
          </a:p>
          <a:p>
            <a:r>
              <a:rPr lang="en-US" dirty="0"/>
              <a:t>Provider Identity</a:t>
            </a:r>
          </a:p>
          <a:p>
            <a:pPr lvl="1"/>
            <a:r>
              <a:rPr lang="en-US" dirty="0"/>
              <a:t>HPD, CSD, PWP, mCSD</a:t>
            </a:r>
          </a:p>
          <a:p>
            <a:r>
              <a:rPr lang="en-US" dirty="0"/>
              <a:t>Workflow</a:t>
            </a:r>
          </a:p>
          <a:p>
            <a:pPr lvl="1"/>
            <a:r>
              <a:rPr lang="en-US" dirty="0"/>
              <a:t>XDW</a:t>
            </a:r>
          </a:p>
        </p:txBody>
      </p:sp>
      <p:sp>
        <p:nvSpPr>
          <p:cNvPr id="4" name="Footer Placeholder 3">
            <a:extLst>
              <a:ext uri="{FF2B5EF4-FFF2-40B4-BE49-F238E27FC236}">
                <a16:creationId xmlns:a16="http://schemas.microsoft.com/office/drawing/2014/main" id="{4B0DF151-DF49-49CA-9804-E57DDF976B9C}"/>
              </a:ext>
            </a:extLst>
          </p:cNvPr>
          <p:cNvSpPr>
            <a:spLocks noGrp="1"/>
          </p:cNvSpPr>
          <p:nvPr>
            <p:ph type="ftr" sz="quarter" idx="11"/>
          </p:nvPr>
        </p:nvSpPr>
        <p:spPr/>
        <p:txBody>
          <a:bodyPr/>
          <a:lstStyle/>
          <a:p>
            <a:r>
              <a:rPr lang="en-US"/>
              <a:t>#InsideIHE</a:t>
            </a:r>
          </a:p>
        </p:txBody>
      </p:sp>
    </p:spTree>
    <p:extLst>
      <p:ext uri="{BB962C8B-B14F-4D97-AF65-F5344CB8AC3E}">
        <p14:creationId xmlns:p14="http://schemas.microsoft.com/office/powerpoint/2010/main" val="409105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D0664F-9EA5-D3D9-E822-7361775A5814}"/>
              </a:ext>
            </a:extLst>
          </p:cNvPr>
          <p:cNvGrpSpPr/>
          <p:nvPr/>
        </p:nvGrpSpPr>
        <p:grpSpPr>
          <a:xfrm>
            <a:off x="1125415" y="1245996"/>
            <a:ext cx="9797143" cy="5475863"/>
            <a:chOff x="366956" y="-8528"/>
            <a:chExt cx="11269051" cy="6730387"/>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Med Summary</a:t>
              </a:r>
            </a:p>
            <a:p>
              <a:pPr algn="ctr"/>
              <a:endParaRPr lang="en-US" sz="1400"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Episode</a:t>
              </a:r>
            </a:p>
            <a:p>
              <a:pPr algn="ctr"/>
              <a:r>
                <a:rPr lang="en-US" sz="1400"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Discharge</a:t>
              </a:r>
            </a:p>
            <a:p>
              <a:pPr algn="ctr"/>
              <a:r>
                <a:rPr lang="en-US" sz="1400" dirty="0"/>
                <a:t>Summary</a:t>
              </a:r>
            </a:p>
            <a:p>
              <a:pPr algn="ctr"/>
              <a:r>
                <a:rPr lang="en-US" sz="1400"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Etc</a:t>
              </a:r>
              <a:r>
                <a:rPr lang="en-US" sz="1400" dirty="0"/>
                <a:t>…</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Observation</a:t>
                </a:r>
              </a:p>
              <a:p>
                <a:pPr marL="285750" indent="-285750">
                  <a:buFont typeface="Arial" panose="020B0604020202020204" pitchFamily="34" charset="0"/>
                  <a:buChar char="•"/>
                </a:pPr>
                <a:r>
                  <a:rPr lang="en-US" sz="1400" dirty="0" err="1"/>
                  <a:t>Obs</a:t>
                </a:r>
                <a:r>
                  <a:rPr lang="en-US" sz="1400" dirty="0"/>
                  <a:t> 1</a:t>
                </a:r>
              </a:p>
              <a:p>
                <a:pPr marL="285750" indent="-285750">
                  <a:buFont typeface="Arial" panose="020B0604020202020204" pitchFamily="34" charset="0"/>
                  <a:buChar char="•"/>
                </a:pPr>
                <a:r>
                  <a:rPr lang="en-US" sz="1400" dirty="0" err="1"/>
                  <a:t>Obs</a:t>
                </a:r>
                <a:r>
                  <a:rPr lang="en-US" sz="1400" dirty="0"/>
                  <a:t> 2</a:t>
                </a:r>
              </a:p>
              <a:p>
                <a:pPr marL="285750" indent="-285750">
                  <a:buFont typeface="Arial" panose="020B0604020202020204" pitchFamily="34" charset="0"/>
                  <a:buChar char="•"/>
                </a:pPr>
                <a:r>
                  <a:rPr lang="en-US" sz="1400" dirty="0" err="1"/>
                  <a:t>Obs</a:t>
                </a:r>
                <a:r>
                  <a:rPr lang="en-US" sz="1400"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Allergy</a:t>
                </a:r>
              </a:p>
              <a:p>
                <a:pPr marL="285750" indent="-285750">
                  <a:buFont typeface="Arial" panose="020B0604020202020204" pitchFamily="34" charset="0"/>
                  <a:buChar char="•"/>
                </a:pPr>
                <a:r>
                  <a:rPr lang="en-US" sz="1400" dirty="0"/>
                  <a:t>Al 1</a:t>
                </a:r>
              </a:p>
              <a:p>
                <a:pPr marL="285750" indent="-285750">
                  <a:buFont typeface="Arial" panose="020B0604020202020204" pitchFamily="34" charset="0"/>
                  <a:buChar char="•"/>
                </a:pPr>
                <a:r>
                  <a:rPr lang="en-US" sz="1400" dirty="0"/>
                  <a:t>Al 2</a:t>
                </a:r>
              </a:p>
              <a:p>
                <a:pPr marL="285750" indent="-285750">
                  <a:buFont typeface="Arial" panose="020B0604020202020204" pitchFamily="34" charset="0"/>
                  <a:buChar char="•"/>
                </a:pPr>
                <a:r>
                  <a:rPr lang="en-US" sz="1400"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Medication</a:t>
                </a:r>
              </a:p>
              <a:p>
                <a:pPr marL="285750" indent="-285750">
                  <a:buFont typeface="Arial" panose="020B0604020202020204" pitchFamily="34" charset="0"/>
                  <a:buChar char="•"/>
                </a:pPr>
                <a:r>
                  <a:rPr lang="en-US" sz="1400" dirty="0"/>
                  <a:t>Med 1</a:t>
                </a:r>
              </a:p>
              <a:p>
                <a:pPr marL="285750" indent="-285750">
                  <a:buFont typeface="Arial" panose="020B0604020202020204" pitchFamily="34" charset="0"/>
                  <a:buChar char="•"/>
                </a:pPr>
                <a:r>
                  <a:rPr lang="en-US" sz="1400" dirty="0"/>
                  <a:t>Med 2</a:t>
                </a:r>
              </a:p>
              <a:p>
                <a:pPr marL="285750" indent="-285750">
                  <a:buFont typeface="Arial" panose="020B0604020202020204" pitchFamily="34" charset="0"/>
                  <a:buChar char="•"/>
                </a:pPr>
                <a:r>
                  <a:rPr lang="en-US" sz="1400"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Immunization</a:t>
                </a:r>
              </a:p>
              <a:p>
                <a:pPr marL="285750" indent="-285750">
                  <a:buFont typeface="Arial" panose="020B0604020202020204" pitchFamily="34" charset="0"/>
                  <a:buChar char="•"/>
                </a:pPr>
                <a:r>
                  <a:rPr lang="en-US" sz="1400" dirty="0" err="1"/>
                  <a:t>Imm</a:t>
                </a:r>
                <a:r>
                  <a:rPr lang="en-US" sz="1400" dirty="0"/>
                  <a:t> 1</a:t>
                </a:r>
              </a:p>
              <a:p>
                <a:pPr marL="285750" indent="-285750">
                  <a:buFont typeface="Arial" panose="020B0604020202020204" pitchFamily="34" charset="0"/>
                  <a:buChar char="•"/>
                </a:pPr>
                <a:r>
                  <a:rPr lang="en-US" sz="1400" dirty="0" err="1"/>
                  <a:t>Imm</a:t>
                </a:r>
                <a:r>
                  <a:rPr lang="en-US" sz="1400" dirty="0"/>
                  <a:t> 2</a:t>
                </a:r>
              </a:p>
              <a:p>
                <a:pPr marL="285750" indent="-285750">
                  <a:buFont typeface="Arial" panose="020B0604020202020204" pitchFamily="34" charset="0"/>
                  <a:buChar char="•"/>
                </a:pPr>
                <a:r>
                  <a:rPr lang="en-US" sz="1400" dirty="0" err="1"/>
                  <a:t>Imm</a:t>
                </a:r>
                <a:r>
                  <a:rPr lang="en-US" sz="1400"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Provenance</a:t>
                </a:r>
              </a:p>
              <a:p>
                <a:pPr marL="285750" indent="-285750">
                  <a:buFont typeface="Arial" panose="020B0604020202020204" pitchFamily="34" charset="0"/>
                  <a:buChar char="•"/>
                </a:pPr>
                <a:r>
                  <a:rPr lang="en-US" sz="1400" dirty="0">
                    <a:solidFill>
                      <a:schemeClr val="tx1"/>
                    </a:solidFill>
                  </a:rPr>
                  <a:t>Prov 1</a:t>
                </a:r>
              </a:p>
              <a:p>
                <a:pPr marL="285750" indent="-285750">
                  <a:buFont typeface="Arial" panose="020B0604020202020204" pitchFamily="34" charset="0"/>
                  <a:buChar char="•"/>
                </a:pPr>
                <a:r>
                  <a:rPr lang="en-US" sz="1400" dirty="0">
                    <a:solidFill>
                      <a:schemeClr val="tx1"/>
                    </a:solidFill>
                  </a:rPr>
                  <a:t>Prov 2</a:t>
                </a:r>
              </a:p>
              <a:p>
                <a:pPr marL="285750" indent="-285750">
                  <a:buFont typeface="Arial" panose="020B0604020202020204" pitchFamily="34" charset="0"/>
                  <a:buChar char="•"/>
                </a:pPr>
                <a:r>
                  <a:rPr lang="en-US" sz="1400"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5C82B20-3255-49A0-8FE2-857EC909BBD8}"/>
                </a:ext>
              </a:extLst>
            </p:cNvPr>
            <p:cNvSpPr/>
            <p:nvPr/>
          </p:nvSpPr>
          <p:spPr>
            <a:xfrm>
              <a:off x="1757791" y="1252855"/>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p>
          </p:txBody>
        </p:sp>
        <p:sp>
          <p:nvSpPr>
            <p:cNvPr id="59" name="Oval 58">
              <a:extLst>
                <a:ext uri="{FF2B5EF4-FFF2-40B4-BE49-F238E27FC236}">
                  <a16:creationId xmlns:a16="http://schemas.microsoft.com/office/drawing/2014/main" id="{DDF9F025-C44A-476D-879A-0092C64A0653}"/>
                </a:ext>
              </a:extLst>
            </p:cNvPr>
            <p:cNvSpPr/>
            <p:nvPr/>
          </p:nvSpPr>
          <p:spPr>
            <a:xfrm>
              <a:off x="5366735" y="1283793"/>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p>
          </p:txBody>
        </p:sp>
        <p:sp>
          <p:nvSpPr>
            <p:cNvPr id="60" name="Oval 59">
              <a:extLst>
                <a:ext uri="{FF2B5EF4-FFF2-40B4-BE49-F238E27FC236}">
                  <a16:creationId xmlns:a16="http://schemas.microsoft.com/office/drawing/2014/main" id="{956C33E4-41E8-480A-8EAE-3143C177F953}"/>
                </a:ext>
              </a:extLst>
            </p:cNvPr>
            <p:cNvSpPr/>
            <p:nvPr/>
          </p:nvSpPr>
          <p:spPr>
            <a:xfrm>
              <a:off x="7668768" y="6076088"/>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p>
          </p:txBody>
        </p:sp>
        <p:sp>
          <p:nvSpPr>
            <p:cNvPr id="61" name="Oval 60">
              <a:extLst>
                <a:ext uri="{FF2B5EF4-FFF2-40B4-BE49-F238E27FC236}">
                  <a16:creationId xmlns:a16="http://schemas.microsoft.com/office/drawing/2014/main" id="{31609A51-451C-4CA2-B453-ABFFEFEDFED3}"/>
                </a:ext>
              </a:extLst>
            </p:cNvPr>
            <p:cNvSpPr/>
            <p:nvPr/>
          </p:nvSpPr>
          <p:spPr>
            <a:xfrm>
              <a:off x="9416423" y="2491206"/>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p>
          </p:txBody>
        </p:sp>
      </p:grpSp>
      <p:sp>
        <p:nvSpPr>
          <p:cNvPr id="11" name="Title 10">
            <a:extLst>
              <a:ext uri="{FF2B5EF4-FFF2-40B4-BE49-F238E27FC236}">
                <a16:creationId xmlns:a16="http://schemas.microsoft.com/office/drawing/2014/main" id="{FFB3086A-D42D-124E-F7A4-A8D2E8F88C34}"/>
              </a:ext>
            </a:extLst>
          </p:cNvPr>
          <p:cNvSpPr>
            <a:spLocks noGrp="1"/>
          </p:cNvSpPr>
          <p:nvPr>
            <p:ph type="title" idx="4294967295"/>
          </p:nvPr>
        </p:nvSpPr>
        <p:spPr>
          <a:xfrm>
            <a:off x="0" y="365125"/>
            <a:ext cx="10515600" cy="974725"/>
          </a:xfrm>
        </p:spPr>
        <p:txBody>
          <a:bodyPr/>
          <a:lstStyle/>
          <a:p>
            <a:r>
              <a:rPr lang="en-US" dirty="0"/>
              <a:t>mXDE – Consuming Documents as Resources</a:t>
            </a:r>
          </a:p>
        </p:txBody>
      </p:sp>
    </p:spTree>
    <p:extLst>
      <p:ext uri="{BB962C8B-B14F-4D97-AF65-F5344CB8AC3E}">
        <p14:creationId xmlns:p14="http://schemas.microsoft.com/office/powerpoint/2010/main" val="30322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B06F5B-C4C3-4353-D7BC-9B29AEA7E56D}"/>
              </a:ext>
            </a:extLst>
          </p:cNvPr>
          <p:cNvSpPr>
            <a:spLocks noGrp="1"/>
          </p:cNvSpPr>
          <p:nvPr>
            <p:ph type="title"/>
          </p:nvPr>
        </p:nvSpPr>
        <p:spPr/>
        <p:txBody>
          <a:bodyPr/>
          <a:lstStyle/>
          <a:p>
            <a:r>
              <a:rPr lang="en-US" dirty="0"/>
              <a:t>Sharing of IPS</a:t>
            </a:r>
          </a:p>
        </p:txBody>
      </p:sp>
      <p:sp>
        <p:nvSpPr>
          <p:cNvPr id="6" name="Text Placeholder 5">
            <a:extLst>
              <a:ext uri="{FF2B5EF4-FFF2-40B4-BE49-F238E27FC236}">
                <a16:creationId xmlns:a16="http://schemas.microsoft.com/office/drawing/2014/main" id="{0115EAE1-DA15-4087-0FFB-754DB4AA37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670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1D7-5A47-2572-7EFF-31C6CC2C52C3}"/>
              </a:ext>
            </a:extLst>
          </p:cNvPr>
          <p:cNvSpPr>
            <a:spLocks noGrp="1"/>
          </p:cNvSpPr>
          <p:nvPr>
            <p:ph type="title"/>
          </p:nvPr>
        </p:nvSpPr>
        <p:spPr>
          <a:xfrm>
            <a:off x="1746738" y="38982"/>
            <a:ext cx="9607062" cy="1146907"/>
          </a:xfrm>
        </p:spPr>
        <p:txBody>
          <a:bodyPr/>
          <a:lstStyle/>
          <a:p>
            <a:pPr algn="ctr"/>
            <a:r>
              <a:rPr lang="en-US" dirty="0"/>
              <a:t>IHE Sharing of IPS</a:t>
            </a:r>
          </a:p>
        </p:txBody>
      </p:sp>
      <p:sp>
        <p:nvSpPr>
          <p:cNvPr id="9" name="Arrow: Right 8">
            <a:extLst>
              <a:ext uri="{FF2B5EF4-FFF2-40B4-BE49-F238E27FC236}">
                <a16:creationId xmlns:a16="http://schemas.microsoft.com/office/drawing/2014/main" id="{F57CDA27-AED5-129B-F6C4-C146D28AF725}"/>
              </a:ext>
            </a:extLst>
          </p:cNvPr>
          <p:cNvSpPr/>
          <p:nvPr/>
        </p:nvSpPr>
        <p:spPr>
          <a:xfrm>
            <a:off x="1406284" y="2332047"/>
            <a:ext cx="471339" cy="4905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65000"/>
                  <a:lumOff val="35000"/>
                </a:schemeClr>
              </a:solidFill>
            </a:endParaRPr>
          </a:p>
        </p:txBody>
      </p:sp>
      <p:sp>
        <p:nvSpPr>
          <p:cNvPr id="10" name="TextBox 9">
            <a:extLst>
              <a:ext uri="{FF2B5EF4-FFF2-40B4-BE49-F238E27FC236}">
                <a16:creationId xmlns:a16="http://schemas.microsoft.com/office/drawing/2014/main" id="{20D63258-9770-4EF9-215D-898A7BD34323}"/>
              </a:ext>
            </a:extLst>
          </p:cNvPr>
          <p:cNvSpPr txBox="1"/>
          <p:nvPr/>
        </p:nvSpPr>
        <p:spPr>
          <a:xfrm>
            <a:off x="2265514" y="1077917"/>
            <a:ext cx="1178015" cy="646331"/>
          </a:xfrm>
          <a:prstGeom prst="rect">
            <a:avLst/>
          </a:prstGeom>
          <a:noFill/>
        </p:spPr>
        <p:txBody>
          <a:bodyPr wrap="none" rtlCol="0">
            <a:spAutoFit/>
          </a:bodyPr>
          <a:lstStyle/>
          <a:p>
            <a:pPr algn="ctr"/>
            <a:r>
              <a:rPr lang="en-US" b="1" dirty="0"/>
              <a:t>Document</a:t>
            </a:r>
            <a:br>
              <a:rPr lang="en-US" b="1" dirty="0"/>
            </a:br>
            <a:r>
              <a:rPr lang="en-US" b="1" dirty="0"/>
              <a:t>(IPS) </a:t>
            </a:r>
          </a:p>
        </p:txBody>
      </p:sp>
      <p:sp>
        <p:nvSpPr>
          <p:cNvPr id="11" name="TextBox 10">
            <a:extLst>
              <a:ext uri="{FF2B5EF4-FFF2-40B4-BE49-F238E27FC236}">
                <a16:creationId xmlns:a16="http://schemas.microsoft.com/office/drawing/2014/main" id="{543DD345-A057-6C2B-B1C4-C7A8F75B2CEF}"/>
              </a:ext>
            </a:extLst>
          </p:cNvPr>
          <p:cNvSpPr txBox="1"/>
          <p:nvPr/>
        </p:nvSpPr>
        <p:spPr>
          <a:xfrm>
            <a:off x="10660488" y="1083208"/>
            <a:ext cx="1241430" cy="646331"/>
          </a:xfrm>
          <a:prstGeom prst="rect">
            <a:avLst/>
          </a:prstGeom>
          <a:noFill/>
        </p:spPr>
        <p:txBody>
          <a:bodyPr wrap="none" rtlCol="0">
            <a:spAutoFit/>
          </a:bodyPr>
          <a:lstStyle/>
          <a:p>
            <a:r>
              <a:rPr lang="en-US" b="1" dirty="0"/>
              <a:t>Content</a:t>
            </a:r>
          </a:p>
          <a:p>
            <a:r>
              <a:rPr lang="en-US" b="1" dirty="0"/>
              <a:t>Consumers</a:t>
            </a:r>
          </a:p>
        </p:txBody>
      </p:sp>
      <p:sp>
        <p:nvSpPr>
          <p:cNvPr id="18" name="Rectangle: Rounded Corners 17">
            <a:extLst>
              <a:ext uri="{FF2B5EF4-FFF2-40B4-BE49-F238E27FC236}">
                <a16:creationId xmlns:a16="http://schemas.microsoft.com/office/drawing/2014/main" id="{C41355E8-5AE3-1C00-411C-5463696DA9AB}"/>
              </a:ext>
            </a:extLst>
          </p:cNvPr>
          <p:cNvSpPr/>
          <p:nvPr/>
        </p:nvSpPr>
        <p:spPr>
          <a:xfrm>
            <a:off x="1868067" y="2222246"/>
            <a:ext cx="1236017" cy="7378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IPS Document</a:t>
            </a:r>
          </a:p>
        </p:txBody>
      </p:sp>
      <p:grpSp>
        <p:nvGrpSpPr>
          <p:cNvPr id="5" name="Group 4">
            <a:extLst>
              <a:ext uri="{FF2B5EF4-FFF2-40B4-BE49-F238E27FC236}">
                <a16:creationId xmlns:a16="http://schemas.microsoft.com/office/drawing/2014/main" id="{40975C63-427B-CC12-1B4E-46BC11E770E3}"/>
              </a:ext>
            </a:extLst>
          </p:cNvPr>
          <p:cNvGrpSpPr/>
          <p:nvPr/>
        </p:nvGrpSpPr>
        <p:grpSpPr>
          <a:xfrm>
            <a:off x="10819850" y="2580179"/>
            <a:ext cx="1003828" cy="1306364"/>
            <a:chOff x="9996919" y="2057666"/>
            <a:chExt cx="1003828" cy="1306364"/>
          </a:xfrm>
        </p:grpSpPr>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2"/>
            <a:srcRect l="25076" t="24004" r="28446" b="30448"/>
            <a:stretch/>
          </p:blipFill>
          <p:spPr>
            <a:xfrm>
              <a:off x="9996919" y="2057666"/>
              <a:ext cx="1003828" cy="1039280"/>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149054" y="3056253"/>
              <a:ext cx="814647" cy="307777"/>
            </a:xfrm>
            <a:prstGeom prst="rect">
              <a:avLst/>
            </a:prstGeom>
            <a:noFill/>
          </p:spPr>
          <p:txBody>
            <a:bodyPr wrap="none" rtlCol="0">
              <a:spAutoFit/>
            </a:bodyPr>
            <a:lstStyle/>
            <a:p>
              <a:r>
                <a:rPr lang="en-US" sz="1400" b="1" dirty="0">
                  <a:solidFill>
                    <a:schemeClr val="tx1">
                      <a:lumMod val="65000"/>
                      <a:lumOff val="35000"/>
                    </a:schemeClr>
                  </a:solidFill>
                </a:rPr>
                <a:t>Clinician</a:t>
              </a:r>
            </a:p>
          </p:txBody>
        </p:sp>
      </p:grpSp>
      <p:grpSp>
        <p:nvGrpSpPr>
          <p:cNvPr id="6" name="Group 5">
            <a:extLst>
              <a:ext uri="{FF2B5EF4-FFF2-40B4-BE49-F238E27FC236}">
                <a16:creationId xmlns:a16="http://schemas.microsoft.com/office/drawing/2014/main" id="{7EA9D9CD-0076-9085-968A-EADB41BA58E8}"/>
              </a:ext>
            </a:extLst>
          </p:cNvPr>
          <p:cNvGrpSpPr/>
          <p:nvPr/>
        </p:nvGrpSpPr>
        <p:grpSpPr>
          <a:xfrm>
            <a:off x="10869933" y="4104169"/>
            <a:ext cx="1025955" cy="1352556"/>
            <a:chOff x="10558436" y="3581656"/>
            <a:chExt cx="1025955" cy="1352556"/>
          </a:xfrm>
        </p:grpSpPr>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3"/>
            <a:srcRect l="23995" t="24004" r="27603" b="29156"/>
            <a:stretch/>
          </p:blipFill>
          <p:spPr>
            <a:xfrm>
              <a:off x="10558436" y="3581656"/>
              <a:ext cx="1025955" cy="1089955"/>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781012" y="4626435"/>
              <a:ext cx="718017" cy="307777"/>
            </a:xfrm>
            <a:prstGeom prst="rect">
              <a:avLst/>
            </a:prstGeom>
            <a:noFill/>
          </p:spPr>
          <p:txBody>
            <a:bodyPr wrap="none" rtlCol="0">
              <a:spAutoFit/>
            </a:bodyPr>
            <a:lstStyle/>
            <a:p>
              <a:r>
                <a:rPr lang="en-US" sz="1400" b="1" dirty="0">
                  <a:solidFill>
                    <a:schemeClr val="tx1">
                      <a:lumMod val="65000"/>
                      <a:lumOff val="35000"/>
                    </a:schemeClr>
                  </a:solidFill>
                </a:rPr>
                <a:t>Patient</a:t>
              </a:r>
            </a:p>
          </p:txBody>
        </p:sp>
      </p:grpSp>
      <p:grpSp>
        <p:nvGrpSpPr>
          <p:cNvPr id="4" name="Group 3">
            <a:extLst>
              <a:ext uri="{FF2B5EF4-FFF2-40B4-BE49-F238E27FC236}">
                <a16:creationId xmlns:a16="http://schemas.microsoft.com/office/drawing/2014/main" id="{DF3766E1-11BD-A973-253F-07ED56189147}"/>
              </a:ext>
            </a:extLst>
          </p:cNvPr>
          <p:cNvGrpSpPr/>
          <p:nvPr/>
        </p:nvGrpSpPr>
        <p:grpSpPr>
          <a:xfrm>
            <a:off x="146305" y="2021082"/>
            <a:ext cx="1283942" cy="3806281"/>
            <a:chOff x="128945" y="2021082"/>
            <a:chExt cx="2214144" cy="4211105"/>
          </a:xfrm>
        </p:grpSpPr>
        <p:sp>
          <p:nvSpPr>
            <p:cNvPr id="13" name="Rectangle: Rounded Corners 12">
              <a:extLst>
                <a:ext uri="{FF2B5EF4-FFF2-40B4-BE49-F238E27FC236}">
                  <a16:creationId xmlns:a16="http://schemas.microsoft.com/office/drawing/2014/main" id="{BD562D7A-559D-2AF0-B0CF-CBFF0957F987}"/>
                </a:ext>
              </a:extLst>
            </p:cNvPr>
            <p:cNvSpPr/>
            <p:nvPr/>
          </p:nvSpPr>
          <p:spPr>
            <a:xfrm>
              <a:off x="170267" y="2021082"/>
              <a:ext cx="2131498" cy="4211105"/>
            </a:xfrm>
            <a:prstGeom prst="roundRect">
              <a:avLst/>
            </a:prstGeom>
            <a:solidFill>
              <a:schemeClr val="bg1">
                <a:lumMod val="85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9F2D174-680E-0EB5-F910-A0F01841AA36}"/>
                </a:ext>
              </a:extLst>
            </p:cNvPr>
            <p:cNvSpPr txBox="1"/>
            <p:nvPr/>
          </p:nvSpPr>
          <p:spPr>
            <a:xfrm>
              <a:off x="128945" y="2058976"/>
              <a:ext cx="2214144" cy="306460"/>
            </a:xfrm>
            <a:prstGeom prst="rect">
              <a:avLst/>
            </a:prstGeom>
            <a:noFill/>
          </p:spPr>
          <p:txBody>
            <a:bodyPr wrap="none" rtlCol="0">
              <a:spAutoFit/>
            </a:bodyPr>
            <a:lstStyle/>
            <a:p>
              <a:pPr algn="ctr"/>
              <a:r>
                <a:rPr lang="en-US" sz="1200" b="1" dirty="0">
                  <a:solidFill>
                    <a:schemeClr val="tx1">
                      <a:lumMod val="50000"/>
                      <a:lumOff val="50000"/>
                    </a:schemeClr>
                  </a:solidFill>
                </a:rPr>
                <a:t>System of Record</a:t>
              </a:r>
            </a:p>
          </p:txBody>
        </p:sp>
        <p:pic>
          <p:nvPicPr>
            <p:cNvPr id="45" name="Picture 44" descr="Icon&#10;&#10;Description automatically generated">
              <a:extLst>
                <a:ext uri="{FF2B5EF4-FFF2-40B4-BE49-F238E27FC236}">
                  <a16:creationId xmlns:a16="http://schemas.microsoft.com/office/drawing/2014/main" id="{0F7C2849-FD68-A025-3CB3-478B8B60C32B}"/>
                </a:ext>
              </a:extLst>
            </p:cNvPr>
            <p:cNvPicPr>
              <a:picLocks noChangeAspect="1"/>
            </p:cNvPicPr>
            <p:nvPr/>
          </p:nvPicPr>
          <p:blipFill>
            <a:blip r:embed="rId4"/>
            <a:stretch>
              <a:fillRect/>
            </a:stretch>
          </p:blipFill>
          <p:spPr>
            <a:xfrm>
              <a:off x="599829" y="2521202"/>
              <a:ext cx="609631" cy="609631"/>
            </a:xfrm>
            <a:prstGeom prst="rect">
              <a:avLst/>
            </a:prstGeom>
          </p:spPr>
        </p:pic>
        <p:pic>
          <p:nvPicPr>
            <p:cNvPr id="46" name="Picture 45" descr="Icon&#10;&#10;Description automatically generated">
              <a:extLst>
                <a:ext uri="{FF2B5EF4-FFF2-40B4-BE49-F238E27FC236}">
                  <a16:creationId xmlns:a16="http://schemas.microsoft.com/office/drawing/2014/main" id="{31A50C45-0F34-C14A-356E-A9849D5B813A}"/>
                </a:ext>
              </a:extLst>
            </p:cNvPr>
            <p:cNvPicPr>
              <a:picLocks noChangeAspect="1"/>
            </p:cNvPicPr>
            <p:nvPr/>
          </p:nvPicPr>
          <p:blipFill>
            <a:blip r:embed="rId5"/>
            <a:stretch>
              <a:fillRect/>
            </a:stretch>
          </p:blipFill>
          <p:spPr>
            <a:xfrm>
              <a:off x="1368027" y="3159586"/>
              <a:ext cx="609631" cy="609631"/>
            </a:xfrm>
            <a:prstGeom prst="rect">
              <a:avLst/>
            </a:prstGeom>
          </p:spPr>
        </p:pic>
        <p:pic>
          <p:nvPicPr>
            <p:cNvPr id="47" name="Picture 46" descr="A picture containing text, sign&#10;&#10;Description automatically generated">
              <a:extLst>
                <a:ext uri="{FF2B5EF4-FFF2-40B4-BE49-F238E27FC236}">
                  <a16:creationId xmlns:a16="http://schemas.microsoft.com/office/drawing/2014/main" id="{133592BB-073C-5856-9663-ECBC7FEDD14E}"/>
                </a:ext>
              </a:extLst>
            </p:cNvPr>
            <p:cNvPicPr>
              <a:picLocks noChangeAspect="1"/>
            </p:cNvPicPr>
            <p:nvPr/>
          </p:nvPicPr>
          <p:blipFill>
            <a:blip r:embed="rId6"/>
            <a:stretch>
              <a:fillRect/>
            </a:stretch>
          </p:blipFill>
          <p:spPr>
            <a:xfrm>
              <a:off x="533384" y="3895603"/>
              <a:ext cx="609631" cy="609631"/>
            </a:xfrm>
            <a:prstGeom prst="rect">
              <a:avLst/>
            </a:prstGeom>
          </p:spPr>
        </p:pic>
        <p:pic>
          <p:nvPicPr>
            <p:cNvPr id="48" name="Picture 47" descr="Icon&#10;&#10;Description automatically generated">
              <a:extLst>
                <a:ext uri="{FF2B5EF4-FFF2-40B4-BE49-F238E27FC236}">
                  <a16:creationId xmlns:a16="http://schemas.microsoft.com/office/drawing/2014/main" id="{C3B7D87F-55DB-B67A-459B-DFF92CD3D7B1}"/>
                </a:ext>
              </a:extLst>
            </p:cNvPr>
            <p:cNvPicPr>
              <a:picLocks noChangeAspect="1"/>
            </p:cNvPicPr>
            <p:nvPr/>
          </p:nvPicPr>
          <p:blipFill>
            <a:blip r:embed="rId7"/>
            <a:stretch>
              <a:fillRect/>
            </a:stretch>
          </p:blipFill>
          <p:spPr>
            <a:xfrm>
              <a:off x="533384" y="4629396"/>
              <a:ext cx="609631" cy="609631"/>
            </a:xfrm>
            <a:prstGeom prst="rect">
              <a:avLst/>
            </a:prstGeom>
          </p:spPr>
        </p:pic>
        <p:pic>
          <p:nvPicPr>
            <p:cNvPr id="49" name="Picture 48" descr="Icon&#10;&#10;Description automatically generated">
              <a:extLst>
                <a:ext uri="{FF2B5EF4-FFF2-40B4-BE49-F238E27FC236}">
                  <a16:creationId xmlns:a16="http://schemas.microsoft.com/office/drawing/2014/main" id="{460FB828-583E-925B-C71B-2A255263F463}"/>
                </a:ext>
              </a:extLst>
            </p:cNvPr>
            <p:cNvPicPr>
              <a:picLocks noChangeAspect="1"/>
            </p:cNvPicPr>
            <p:nvPr/>
          </p:nvPicPr>
          <p:blipFill>
            <a:blip r:embed="rId8"/>
            <a:stretch>
              <a:fillRect/>
            </a:stretch>
          </p:blipFill>
          <p:spPr>
            <a:xfrm>
              <a:off x="573924" y="3159585"/>
              <a:ext cx="609631" cy="609631"/>
            </a:xfrm>
            <a:prstGeom prst="rect">
              <a:avLst/>
            </a:prstGeom>
          </p:spPr>
        </p:pic>
        <p:pic>
          <p:nvPicPr>
            <p:cNvPr id="50" name="Picture 49" descr="Icon&#10;&#10;Description automatically generated">
              <a:extLst>
                <a:ext uri="{FF2B5EF4-FFF2-40B4-BE49-F238E27FC236}">
                  <a16:creationId xmlns:a16="http://schemas.microsoft.com/office/drawing/2014/main" id="{D1154C75-04AD-FC63-7442-9F0FB95807CB}"/>
                </a:ext>
              </a:extLst>
            </p:cNvPr>
            <p:cNvPicPr>
              <a:picLocks noChangeAspect="1"/>
            </p:cNvPicPr>
            <p:nvPr/>
          </p:nvPicPr>
          <p:blipFill>
            <a:blip r:embed="rId9"/>
            <a:stretch>
              <a:fillRect/>
            </a:stretch>
          </p:blipFill>
          <p:spPr>
            <a:xfrm>
              <a:off x="1337869" y="4613126"/>
              <a:ext cx="609631" cy="609631"/>
            </a:xfrm>
            <a:prstGeom prst="rect">
              <a:avLst/>
            </a:prstGeom>
          </p:spPr>
        </p:pic>
        <p:pic>
          <p:nvPicPr>
            <p:cNvPr id="51" name="Picture 50" descr="A picture containing text, sign&#10;&#10;Description automatically generated">
              <a:extLst>
                <a:ext uri="{FF2B5EF4-FFF2-40B4-BE49-F238E27FC236}">
                  <a16:creationId xmlns:a16="http://schemas.microsoft.com/office/drawing/2014/main" id="{498C76FE-2E80-36D1-277F-5E3B664AA1A2}"/>
                </a:ext>
              </a:extLst>
            </p:cNvPr>
            <p:cNvPicPr>
              <a:picLocks noChangeAspect="1"/>
            </p:cNvPicPr>
            <p:nvPr/>
          </p:nvPicPr>
          <p:blipFill>
            <a:blip r:embed="rId10"/>
            <a:stretch>
              <a:fillRect/>
            </a:stretch>
          </p:blipFill>
          <p:spPr>
            <a:xfrm>
              <a:off x="1387158" y="3895602"/>
              <a:ext cx="609631" cy="609631"/>
            </a:xfrm>
            <a:prstGeom prst="rect">
              <a:avLst/>
            </a:prstGeom>
          </p:spPr>
        </p:pic>
        <p:pic>
          <p:nvPicPr>
            <p:cNvPr id="52" name="Picture 51" descr="Icon&#10;&#10;Description automatically generated with medium confidence">
              <a:extLst>
                <a:ext uri="{FF2B5EF4-FFF2-40B4-BE49-F238E27FC236}">
                  <a16:creationId xmlns:a16="http://schemas.microsoft.com/office/drawing/2014/main" id="{4986C4D7-DBC9-6806-C3B3-CA3E84E5F24C}"/>
                </a:ext>
              </a:extLst>
            </p:cNvPr>
            <p:cNvPicPr>
              <a:picLocks noChangeAspect="1"/>
            </p:cNvPicPr>
            <p:nvPr/>
          </p:nvPicPr>
          <p:blipFill>
            <a:blip r:embed="rId11"/>
            <a:stretch>
              <a:fillRect/>
            </a:stretch>
          </p:blipFill>
          <p:spPr>
            <a:xfrm>
              <a:off x="1337610" y="2467961"/>
              <a:ext cx="609631" cy="609631"/>
            </a:xfrm>
            <a:prstGeom prst="rect">
              <a:avLst/>
            </a:prstGeom>
          </p:spPr>
        </p:pic>
        <p:pic>
          <p:nvPicPr>
            <p:cNvPr id="53" name="Picture 52" descr="A white letter on a black background&#10;&#10;Description automatically generated with low confidence">
              <a:extLst>
                <a:ext uri="{FF2B5EF4-FFF2-40B4-BE49-F238E27FC236}">
                  <a16:creationId xmlns:a16="http://schemas.microsoft.com/office/drawing/2014/main" id="{79FC7318-5C8A-0DF4-C2B3-7C8B79C92ED3}"/>
                </a:ext>
              </a:extLst>
            </p:cNvPr>
            <p:cNvPicPr>
              <a:picLocks noChangeAspect="1"/>
            </p:cNvPicPr>
            <p:nvPr/>
          </p:nvPicPr>
          <p:blipFill>
            <a:blip r:embed="rId12"/>
            <a:stretch>
              <a:fillRect/>
            </a:stretch>
          </p:blipFill>
          <p:spPr>
            <a:xfrm>
              <a:off x="1368028" y="5323243"/>
              <a:ext cx="609631" cy="609631"/>
            </a:xfrm>
            <a:prstGeom prst="rect">
              <a:avLst/>
            </a:prstGeom>
          </p:spPr>
        </p:pic>
        <p:pic>
          <p:nvPicPr>
            <p:cNvPr id="54" name="Picture 53" descr="A black and white logo&#10;&#10;Description automatically generated with low confidence">
              <a:extLst>
                <a:ext uri="{FF2B5EF4-FFF2-40B4-BE49-F238E27FC236}">
                  <a16:creationId xmlns:a16="http://schemas.microsoft.com/office/drawing/2014/main" id="{8BB2251D-E485-0179-8A5D-E9F38D9DEA4A}"/>
                </a:ext>
              </a:extLst>
            </p:cNvPr>
            <p:cNvPicPr>
              <a:picLocks noChangeAspect="1"/>
            </p:cNvPicPr>
            <p:nvPr/>
          </p:nvPicPr>
          <p:blipFill>
            <a:blip r:embed="rId13"/>
            <a:stretch>
              <a:fillRect/>
            </a:stretch>
          </p:blipFill>
          <p:spPr>
            <a:xfrm>
              <a:off x="510060" y="5341422"/>
              <a:ext cx="609631" cy="609631"/>
            </a:xfrm>
            <a:prstGeom prst="rect">
              <a:avLst/>
            </a:prstGeom>
          </p:spPr>
        </p:pic>
      </p:grpSp>
      <p:sp>
        <p:nvSpPr>
          <p:cNvPr id="62" name="TextBox 61">
            <a:extLst>
              <a:ext uri="{FF2B5EF4-FFF2-40B4-BE49-F238E27FC236}">
                <a16:creationId xmlns:a16="http://schemas.microsoft.com/office/drawing/2014/main" id="{CD408934-787A-E991-26DF-077DB37611CD}"/>
              </a:ext>
            </a:extLst>
          </p:cNvPr>
          <p:cNvSpPr txBox="1"/>
          <p:nvPr/>
        </p:nvSpPr>
        <p:spPr>
          <a:xfrm>
            <a:off x="2378923" y="4680295"/>
            <a:ext cx="802107" cy="276999"/>
          </a:xfrm>
          <a:prstGeom prst="rect">
            <a:avLst/>
          </a:prstGeom>
          <a:noFill/>
        </p:spPr>
        <p:txBody>
          <a:bodyPr wrap="square" rtlCol="0">
            <a:spAutoFit/>
          </a:bodyPr>
          <a:lstStyle/>
          <a:p>
            <a:pPr algn="ctr"/>
            <a:r>
              <a:rPr lang="en-US" sz="1200" i="1" dirty="0">
                <a:solidFill>
                  <a:schemeClr val="bg1"/>
                </a:solidFill>
              </a:rPr>
              <a:t>PUSH  </a:t>
            </a:r>
          </a:p>
        </p:txBody>
      </p:sp>
      <p:pic>
        <p:nvPicPr>
          <p:cNvPr id="2050" name="Picture 2">
            <a:extLst>
              <a:ext uri="{FF2B5EF4-FFF2-40B4-BE49-F238E27FC236}">
                <a16:creationId xmlns:a16="http://schemas.microsoft.com/office/drawing/2014/main" id="{B32627CB-3584-6464-D178-EE1F26925C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5366" y="1540535"/>
            <a:ext cx="3628658" cy="20411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434323-9D4C-A961-4DF6-FB59B4DDAB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8869" y="3443039"/>
            <a:ext cx="3882854" cy="2184104"/>
          </a:xfrm>
          <a:prstGeom prst="rect">
            <a:avLst/>
          </a:prstGeom>
          <a:noFill/>
          <a:extLst>
            <a:ext uri="{909E8E84-426E-40DD-AFC4-6F175D3DCCD1}">
              <a14:hiddenFill xmlns:a14="http://schemas.microsoft.com/office/drawing/2010/main">
                <a:solidFill>
                  <a:srgbClr val="FFFFFF"/>
                </a:solidFill>
              </a14:hiddenFill>
            </a:ext>
          </a:extLst>
        </p:spPr>
      </p:pic>
      <p:sp>
        <p:nvSpPr>
          <p:cNvPr id="2048" name="Arrow: Right 2047">
            <a:extLst>
              <a:ext uri="{FF2B5EF4-FFF2-40B4-BE49-F238E27FC236}">
                <a16:creationId xmlns:a16="http://schemas.microsoft.com/office/drawing/2014/main" id="{65B91045-65FA-FC47-A2B9-A38F3475CC4C}"/>
              </a:ext>
            </a:extLst>
          </p:cNvPr>
          <p:cNvSpPr/>
          <p:nvPr/>
        </p:nvSpPr>
        <p:spPr>
          <a:xfrm>
            <a:off x="9578248" y="2485509"/>
            <a:ext cx="745669" cy="4905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65000"/>
                  <a:lumOff val="35000"/>
                </a:schemeClr>
              </a:solidFill>
            </a:endParaRPr>
          </a:p>
        </p:txBody>
      </p:sp>
      <p:sp>
        <p:nvSpPr>
          <p:cNvPr id="2049" name="Rectangle: Rounded Corners 2048">
            <a:extLst>
              <a:ext uri="{FF2B5EF4-FFF2-40B4-BE49-F238E27FC236}">
                <a16:creationId xmlns:a16="http://schemas.microsoft.com/office/drawing/2014/main" id="{2477BC38-C1EE-74E7-7A1C-43238F354721}"/>
              </a:ext>
            </a:extLst>
          </p:cNvPr>
          <p:cNvSpPr/>
          <p:nvPr/>
        </p:nvSpPr>
        <p:spPr>
          <a:xfrm>
            <a:off x="8327234" y="2389160"/>
            <a:ext cx="1236017" cy="7378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IPS Document</a:t>
            </a:r>
          </a:p>
        </p:txBody>
      </p:sp>
      <p:sp>
        <p:nvSpPr>
          <p:cNvPr id="2051" name="Arrow: Down 2050">
            <a:extLst>
              <a:ext uri="{FF2B5EF4-FFF2-40B4-BE49-F238E27FC236}">
                <a16:creationId xmlns:a16="http://schemas.microsoft.com/office/drawing/2014/main" id="{AC20D6F6-7BF9-F536-3B6F-DA92A57F470B}"/>
              </a:ext>
            </a:extLst>
          </p:cNvPr>
          <p:cNvSpPr/>
          <p:nvPr/>
        </p:nvSpPr>
        <p:spPr bwMode="auto">
          <a:xfrm rot="5400000">
            <a:off x="7120750" y="5835313"/>
            <a:ext cx="251759" cy="529195"/>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3" name="Arrow: Down 2052">
            <a:extLst>
              <a:ext uri="{FF2B5EF4-FFF2-40B4-BE49-F238E27FC236}">
                <a16:creationId xmlns:a16="http://schemas.microsoft.com/office/drawing/2014/main" id="{34AE5610-66F7-D657-0BE7-6617C6FA2E72}"/>
              </a:ext>
            </a:extLst>
          </p:cNvPr>
          <p:cNvSpPr/>
          <p:nvPr/>
        </p:nvSpPr>
        <p:spPr bwMode="auto">
          <a:xfrm rot="3395670">
            <a:off x="5097811" y="6076329"/>
            <a:ext cx="313068" cy="459507"/>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4" name="Arrow: Down 2053">
            <a:extLst>
              <a:ext uri="{FF2B5EF4-FFF2-40B4-BE49-F238E27FC236}">
                <a16:creationId xmlns:a16="http://schemas.microsoft.com/office/drawing/2014/main" id="{C686A93D-CF9D-251F-ADCE-412E9EA492A6}"/>
              </a:ext>
            </a:extLst>
          </p:cNvPr>
          <p:cNvSpPr/>
          <p:nvPr/>
        </p:nvSpPr>
        <p:spPr bwMode="auto">
          <a:xfrm rot="7384762">
            <a:off x="5166108" y="5625220"/>
            <a:ext cx="232984" cy="479802"/>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5" name="Arrow: Down 2054">
            <a:extLst>
              <a:ext uri="{FF2B5EF4-FFF2-40B4-BE49-F238E27FC236}">
                <a16:creationId xmlns:a16="http://schemas.microsoft.com/office/drawing/2014/main" id="{90D8CE86-A62A-3BA8-CF46-207550CC4FDF}"/>
              </a:ext>
            </a:extLst>
          </p:cNvPr>
          <p:cNvSpPr/>
          <p:nvPr/>
        </p:nvSpPr>
        <p:spPr bwMode="auto">
          <a:xfrm>
            <a:off x="6076394" y="6199063"/>
            <a:ext cx="263464" cy="323740"/>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6" name="Flowchart: Alternate Process 2055">
            <a:extLst>
              <a:ext uri="{FF2B5EF4-FFF2-40B4-BE49-F238E27FC236}">
                <a16:creationId xmlns:a16="http://schemas.microsoft.com/office/drawing/2014/main" id="{36E4D4C3-8EA4-0B35-0BB6-B602003506F1}"/>
              </a:ext>
            </a:extLst>
          </p:cNvPr>
          <p:cNvSpPr/>
          <p:nvPr/>
        </p:nvSpPr>
        <p:spPr bwMode="auto">
          <a:xfrm>
            <a:off x="5405017" y="5974031"/>
            <a:ext cx="1577017" cy="25176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2057" name="Arrow: Down 2056">
            <a:extLst>
              <a:ext uri="{FF2B5EF4-FFF2-40B4-BE49-F238E27FC236}">
                <a16:creationId xmlns:a16="http://schemas.microsoft.com/office/drawing/2014/main" id="{D20AED82-E819-1DB8-EA8F-9F010D5C554A}"/>
              </a:ext>
            </a:extLst>
          </p:cNvPr>
          <p:cNvSpPr/>
          <p:nvPr/>
        </p:nvSpPr>
        <p:spPr bwMode="auto">
          <a:xfrm rot="10800000">
            <a:off x="6076394" y="5640861"/>
            <a:ext cx="263464" cy="323740"/>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9" name="TextBox 2058">
            <a:extLst>
              <a:ext uri="{FF2B5EF4-FFF2-40B4-BE49-F238E27FC236}">
                <a16:creationId xmlns:a16="http://schemas.microsoft.com/office/drawing/2014/main" id="{C61CA787-0EE9-EE99-C95F-5FE2DF60EB17}"/>
              </a:ext>
            </a:extLst>
          </p:cNvPr>
          <p:cNvSpPr txBox="1"/>
          <p:nvPr/>
        </p:nvSpPr>
        <p:spPr>
          <a:xfrm>
            <a:off x="3679544" y="5579459"/>
            <a:ext cx="1145891" cy="646331"/>
          </a:xfrm>
          <a:prstGeom prst="rect">
            <a:avLst/>
          </a:prstGeom>
          <a:noFill/>
        </p:spPr>
        <p:txBody>
          <a:bodyPr wrap="none" rtlCol="0">
            <a:spAutoFit/>
          </a:bodyPr>
          <a:lstStyle/>
          <a:p>
            <a:r>
              <a:rPr lang="en-US" b="1" dirty="0"/>
              <a:t>XCA</a:t>
            </a:r>
          </a:p>
          <a:p>
            <a:r>
              <a:rPr lang="en-US" b="1" dirty="0"/>
              <a:t>Federated</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5257719" y="1100647"/>
            <a:ext cx="1192057" cy="646331"/>
          </a:xfrm>
          <a:prstGeom prst="rect">
            <a:avLst/>
          </a:prstGeom>
          <a:noFill/>
        </p:spPr>
        <p:txBody>
          <a:bodyPr wrap="none" rtlCol="0">
            <a:spAutoFit/>
          </a:bodyPr>
          <a:lstStyle/>
          <a:p>
            <a:pPr algn="ctr"/>
            <a:r>
              <a:rPr lang="en-US" b="1" dirty="0"/>
              <a:t>Transports</a:t>
            </a:r>
          </a:p>
          <a:p>
            <a:pPr algn="ctr"/>
            <a:r>
              <a:rPr lang="en-US" b="1" dirty="0"/>
              <a:t>IHE </a:t>
            </a:r>
          </a:p>
        </p:txBody>
      </p:sp>
      <p:sp>
        <p:nvSpPr>
          <p:cNvPr id="2061" name="TextBox 2060">
            <a:extLst>
              <a:ext uri="{FF2B5EF4-FFF2-40B4-BE49-F238E27FC236}">
                <a16:creationId xmlns:a16="http://schemas.microsoft.com/office/drawing/2014/main" id="{5945FE01-3DBD-F5C3-FCF8-990C58C92EE8}"/>
              </a:ext>
            </a:extLst>
          </p:cNvPr>
          <p:cNvSpPr txBox="1"/>
          <p:nvPr/>
        </p:nvSpPr>
        <p:spPr>
          <a:xfrm>
            <a:off x="347006" y="1058326"/>
            <a:ext cx="984437" cy="646331"/>
          </a:xfrm>
          <a:prstGeom prst="rect">
            <a:avLst/>
          </a:prstGeom>
          <a:noFill/>
        </p:spPr>
        <p:txBody>
          <a:bodyPr wrap="none" rtlCol="0">
            <a:spAutoFit/>
          </a:bodyPr>
          <a:lstStyle/>
          <a:p>
            <a:r>
              <a:rPr lang="en-US" b="1" dirty="0"/>
              <a:t>Content</a:t>
            </a:r>
          </a:p>
          <a:p>
            <a:r>
              <a:rPr lang="en-US" b="1" dirty="0"/>
              <a:t>Creators</a:t>
            </a:r>
          </a:p>
        </p:txBody>
      </p:sp>
      <p:sp>
        <p:nvSpPr>
          <p:cNvPr id="12" name="TextBox 11">
            <a:extLst>
              <a:ext uri="{FF2B5EF4-FFF2-40B4-BE49-F238E27FC236}">
                <a16:creationId xmlns:a16="http://schemas.microsoft.com/office/drawing/2014/main" id="{A41769D5-672D-27E0-6975-FAEC3C74F75A}"/>
              </a:ext>
            </a:extLst>
          </p:cNvPr>
          <p:cNvSpPr txBox="1"/>
          <p:nvPr/>
        </p:nvSpPr>
        <p:spPr>
          <a:xfrm>
            <a:off x="3818087" y="2535864"/>
            <a:ext cx="713657" cy="369332"/>
          </a:xfrm>
          <a:prstGeom prst="rect">
            <a:avLst/>
          </a:prstGeom>
          <a:noFill/>
        </p:spPr>
        <p:txBody>
          <a:bodyPr wrap="none" rtlCol="0">
            <a:spAutoFit/>
          </a:bodyPr>
          <a:lstStyle/>
          <a:p>
            <a:r>
              <a:rPr lang="en-US" b="1" dirty="0"/>
              <a:t>PUSH</a:t>
            </a:r>
          </a:p>
        </p:txBody>
      </p:sp>
      <p:sp>
        <p:nvSpPr>
          <p:cNvPr id="63" name="TextBox 62">
            <a:extLst>
              <a:ext uri="{FF2B5EF4-FFF2-40B4-BE49-F238E27FC236}">
                <a16:creationId xmlns:a16="http://schemas.microsoft.com/office/drawing/2014/main" id="{DAD65C2B-1963-6B46-B40D-0D8863B57880}"/>
              </a:ext>
            </a:extLst>
          </p:cNvPr>
          <p:cNvSpPr txBox="1"/>
          <p:nvPr/>
        </p:nvSpPr>
        <p:spPr>
          <a:xfrm>
            <a:off x="3528341" y="4132201"/>
            <a:ext cx="1448025" cy="369332"/>
          </a:xfrm>
          <a:prstGeom prst="rect">
            <a:avLst/>
          </a:prstGeom>
          <a:noFill/>
        </p:spPr>
        <p:txBody>
          <a:bodyPr wrap="none" rtlCol="0">
            <a:spAutoFit/>
          </a:bodyPr>
          <a:lstStyle/>
          <a:p>
            <a:r>
              <a:rPr lang="en-US" b="1" dirty="0"/>
              <a:t>HIE Exchange</a:t>
            </a:r>
          </a:p>
        </p:txBody>
      </p:sp>
      <p:sp>
        <p:nvSpPr>
          <p:cNvPr id="2062" name="Right Brace 2061">
            <a:extLst>
              <a:ext uri="{FF2B5EF4-FFF2-40B4-BE49-F238E27FC236}">
                <a16:creationId xmlns:a16="http://schemas.microsoft.com/office/drawing/2014/main" id="{F8D39A81-0BC1-17D8-D756-F58F8A2BFED4}"/>
              </a:ext>
            </a:extLst>
          </p:cNvPr>
          <p:cNvSpPr/>
          <p:nvPr/>
        </p:nvSpPr>
        <p:spPr>
          <a:xfrm flipH="1">
            <a:off x="3161144" y="1784536"/>
            <a:ext cx="453039"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63" name="Right Brace 2062">
            <a:extLst>
              <a:ext uri="{FF2B5EF4-FFF2-40B4-BE49-F238E27FC236}">
                <a16:creationId xmlns:a16="http://schemas.microsoft.com/office/drawing/2014/main" id="{868E1CAF-FD40-4209-BD1E-9FB6E565B1F4}"/>
              </a:ext>
            </a:extLst>
          </p:cNvPr>
          <p:cNvSpPr/>
          <p:nvPr/>
        </p:nvSpPr>
        <p:spPr>
          <a:xfrm>
            <a:off x="10376526" y="1749320"/>
            <a:ext cx="460265"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65" name="Group 2064">
            <a:extLst>
              <a:ext uri="{FF2B5EF4-FFF2-40B4-BE49-F238E27FC236}">
                <a16:creationId xmlns:a16="http://schemas.microsoft.com/office/drawing/2014/main" id="{FEC3942A-D977-DD79-589B-1C3F96738FAD}"/>
              </a:ext>
            </a:extLst>
          </p:cNvPr>
          <p:cNvGrpSpPr/>
          <p:nvPr/>
        </p:nvGrpSpPr>
        <p:grpSpPr>
          <a:xfrm>
            <a:off x="8130990" y="3999157"/>
            <a:ext cx="1703139" cy="1936369"/>
            <a:chOff x="4735733" y="1246542"/>
            <a:chExt cx="3616901" cy="5475317"/>
          </a:xfrm>
        </p:grpSpPr>
        <p:grpSp>
          <p:nvGrpSpPr>
            <p:cNvPr id="2066" name="Group 2065">
              <a:extLst>
                <a:ext uri="{FF2B5EF4-FFF2-40B4-BE49-F238E27FC236}">
                  <a16:creationId xmlns:a16="http://schemas.microsoft.com/office/drawing/2014/main" id="{D6928D6C-F893-D847-CE1D-8932980377FB}"/>
                </a:ext>
              </a:extLst>
            </p:cNvPr>
            <p:cNvGrpSpPr/>
            <p:nvPr/>
          </p:nvGrpSpPr>
          <p:grpSpPr>
            <a:xfrm>
              <a:off x="6762702" y="1911766"/>
              <a:ext cx="1589932" cy="874477"/>
              <a:chOff x="6550925" y="1091820"/>
              <a:chExt cx="1828801" cy="1074820"/>
            </a:xfrm>
          </p:grpSpPr>
          <p:sp>
            <p:nvSpPr>
              <p:cNvPr id="2082" name="Flowchart: Process 2081">
                <a:extLst>
                  <a:ext uri="{FF2B5EF4-FFF2-40B4-BE49-F238E27FC236}">
                    <a16:creationId xmlns:a16="http://schemas.microsoft.com/office/drawing/2014/main" id="{171E36C9-E199-4AA8-D4E5-8FE14A040E43}"/>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Observation</a:t>
                </a:r>
              </a:p>
              <a:p>
                <a:pPr marL="285750" indent="-285750">
                  <a:buFont typeface="Arial" panose="020B0604020202020204" pitchFamily="34" charset="0"/>
                  <a:buChar char="•"/>
                </a:pPr>
                <a:r>
                  <a:rPr lang="en-US" sz="500" dirty="0" err="1"/>
                  <a:t>Obs</a:t>
                </a:r>
                <a:r>
                  <a:rPr lang="en-US" sz="500" dirty="0"/>
                  <a:t> 1</a:t>
                </a:r>
              </a:p>
              <a:p>
                <a:pPr marL="285750" indent="-285750">
                  <a:buFont typeface="Arial" panose="020B0604020202020204" pitchFamily="34" charset="0"/>
                  <a:buChar char="•"/>
                </a:pPr>
                <a:r>
                  <a:rPr lang="en-US" sz="500" dirty="0" err="1"/>
                  <a:t>Obs</a:t>
                </a:r>
                <a:r>
                  <a:rPr lang="en-US" sz="500" dirty="0"/>
                  <a:t> 2</a:t>
                </a:r>
              </a:p>
              <a:p>
                <a:pPr marL="285750" indent="-285750">
                  <a:buFont typeface="Arial" panose="020B0604020202020204" pitchFamily="34" charset="0"/>
                  <a:buChar char="•"/>
                </a:pPr>
                <a:r>
                  <a:rPr lang="en-US" sz="500" dirty="0" err="1"/>
                  <a:t>Obs</a:t>
                </a:r>
                <a:r>
                  <a:rPr lang="en-US" sz="500" dirty="0"/>
                  <a:t> 3</a:t>
                </a:r>
              </a:p>
            </p:txBody>
          </p:sp>
          <p:cxnSp>
            <p:nvCxnSpPr>
              <p:cNvPr id="2083" name="Straight Connector 2082">
                <a:extLst>
                  <a:ext uri="{FF2B5EF4-FFF2-40B4-BE49-F238E27FC236}">
                    <a16:creationId xmlns:a16="http://schemas.microsoft.com/office/drawing/2014/main" id="{9CB330A1-7CB0-BAB7-7BF9-99CD8883401C}"/>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7" name="Group 2066">
              <a:extLst>
                <a:ext uri="{FF2B5EF4-FFF2-40B4-BE49-F238E27FC236}">
                  <a16:creationId xmlns:a16="http://schemas.microsoft.com/office/drawing/2014/main" id="{62E20F52-E30A-80AA-EF49-68BDFBD492C3}"/>
                </a:ext>
              </a:extLst>
            </p:cNvPr>
            <p:cNvGrpSpPr/>
            <p:nvPr/>
          </p:nvGrpSpPr>
          <p:grpSpPr>
            <a:xfrm>
              <a:off x="6762702" y="3972659"/>
              <a:ext cx="1589932" cy="874477"/>
              <a:chOff x="6550925" y="1091820"/>
              <a:chExt cx="1828801" cy="1074820"/>
            </a:xfrm>
          </p:grpSpPr>
          <p:sp>
            <p:nvSpPr>
              <p:cNvPr id="2080" name="Flowchart: Process 2079">
                <a:extLst>
                  <a:ext uri="{FF2B5EF4-FFF2-40B4-BE49-F238E27FC236}">
                    <a16:creationId xmlns:a16="http://schemas.microsoft.com/office/drawing/2014/main" id="{521F11AF-3768-3A82-4524-C8F409214EB0}"/>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Allergy</a:t>
                </a:r>
              </a:p>
              <a:p>
                <a:pPr marL="285750" indent="-285750">
                  <a:buFont typeface="Arial" panose="020B0604020202020204" pitchFamily="34" charset="0"/>
                  <a:buChar char="•"/>
                </a:pPr>
                <a:r>
                  <a:rPr lang="en-US" sz="500" dirty="0"/>
                  <a:t>Al 1</a:t>
                </a:r>
              </a:p>
              <a:p>
                <a:pPr marL="285750" indent="-285750">
                  <a:buFont typeface="Arial" panose="020B0604020202020204" pitchFamily="34" charset="0"/>
                  <a:buChar char="•"/>
                </a:pPr>
                <a:r>
                  <a:rPr lang="en-US" sz="500" dirty="0"/>
                  <a:t>Al 2</a:t>
                </a:r>
              </a:p>
              <a:p>
                <a:pPr marL="285750" indent="-285750">
                  <a:buFont typeface="Arial" panose="020B0604020202020204" pitchFamily="34" charset="0"/>
                  <a:buChar char="•"/>
                </a:pPr>
                <a:r>
                  <a:rPr lang="en-US" sz="500" dirty="0"/>
                  <a:t>Al 3</a:t>
                </a:r>
              </a:p>
            </p:txBody>
          </p:sp>
          <p:cxnSp>
            <p:nvCxnSpPr>
              <p:cNvPr id="2081" name="Straight Connector 2080">
                <a:extLst>
                  <a:ext uri="{FF2B5EF4-FFF2-40B4-BE49-F238E27FC236}">
                    <a16:creationId xmlns:a16="http://schemas.microsoft.com/office/drawing/2014/main" id="{D8E31615-5BDC-055F-2A8B-51FFBFBD852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8" name="Group 2067">
              <a:extLst>
                <a:ext uri="{FF2B5EF4-FFF2-40B4-BE49-F238E27FC236}">
                  <a16:creationId xmlns:a16="http://schemas.microsoft.com/office/drawing/2014/main" id="{80C0C61B-C52C-5E03-D0B7-F6C8D0037D02}"/>
                </a:ext>
              </a:extLst>
            </p:cNvPr>
            <p:cNvGrpSpPr/>
            <p:nvPr/>
          </p:nvGrpSpPr>
          <p:grpSpPr>
            <a:xfrm>
              <a:off x="6762702" y="2962348"/>
              <a:ext cx="1589932" cy="874477"/>
              <a:chOff x="6550925" y="1091820"/>
              <a:chExt cx="1828801" cy="1074820"/>
            </a:xfrm>
          </p:grpSpPr>
          <p:sp>
            <p:nvSpPr>
              <p:cNvPr id="2078" name="Flowchart: Process 2077">
                <a:extLst>
                  <a:ext uri="{FF2B5EF4-FFF2-40B4-BE49-F238E27FC236}">
                    <a16:creationId xmlns:a16="http://schemas.microsoft.com/office/drawing/2014/main" id="{5EE9DC59-1FCA-AA0D-FDBF-24F93C7EFD2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Medication</a:t>
                </a:r>
              </a:p>
              <a:p>
                <a:pPr marL="285750" indent="-285750">
                  <a:buFont typeface="Arial" panose="020B0604020202020204" pitchFamily="34" charset="0"/>
                  <a:buChar char="•"/>
                </a:pPr>
                <a:r>
                  <a:rPr lang="en-US" sz="500" dirty="0"/>
                  <a:t>Med 1</a:t>
                </a:r>
              </a:p>
              <a:p>
                <a:pPr marL="285750" indent="-285750">
                  <a:buFont typeface="Arial" panose="020B0604020202020204" pitchFamily="34" charset="0"/>
                  <a:buChar char="•"/>
                </a:pPr>
                <a:r>
                  <a:rPr lang="en-US" sz="500" dirty="0"/>
                  <a:t>Med 2</a:t>
                </a:r>
              </a:p>
              <a:p>
                <a:pPr marL="285750" indent="-285750">
                  <a:buFont typeface="Arial" panose="020B0604020202020204" pitchFamily="34" charset="0"/>
                  <a:buChar char="•"/>
                </a:pPr>
                <a:r>
                  <a:rPr lang="en-US" sz="500" dirty="0"/>
                  <a:t>Med 3</a:t>
                </a:r>
              </a:p>
            </p:txBody>
          </p:sp>
          <p:cxnSp>
            <p:nvCxnSpPr>
              <p:cNvPr id="2079" name="Straight Connector 2078">
                <a:extLst>
                  <a:ext uri="{FF2B5EF4-FFF2-40B4-BE49-F238E27FC236}">
                    <a16:creationId xmlns:a16="http://schemas.microsoft.com/office/drawing/2014/main" id="{61326A82-D160-82AB-541D-EAED526AA96F}"/>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9" name="Group 2068">
              <a:extLst>
                <a:ext uri="{FF2B5EF4-FFF2-40B4-BE49-F238E27FC236}">
                  <a16:creationId xmlns:a16="http://schemas.microsoft.com/office/drawing/2014/main" id="{2DE6490E-9E78-5F28-1B75-1C3169FB7F9A}"/>
                </a:ext>
              </a:extLst>
            </p:cNvPr>
            <p:cNvGrpSpPr/>
            <p:nvPr/>
          </p:nvGrpSpPr>
          <p:grpSpPr>
            <a:xfrm>
              <a:off x="6762702" y="4972905"/>
              <a:ext cx="1589932" cy="874477"/>
              <a:chOff x="6550925" y="1091820"/>
              <a:chExt cx="1828801" cy="1074820"/>
            </a:xfrm>
          </p:grpSpPr>
          <p:sp>
            <p:nvSpPr>
              <p:cNvPr id="2076" name="Flowchart: Process 2075">
                <a:extLst>
                  <a:ext uri="{FF2B5EF4-FFF2-40B4-BE49-F238E27FC236}">
                    <a16:creationId xmlns:a16="http://schemas.microsoft.com/office/drawing/2014/main" id="{49D4BD8F-AE7B-A46A-78BC-FD2F150249F0}"/>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Immunization</a:t>
                </a:r>
              </a:p>
              <a:p>
                <a:pPr marL="285750" indent="-285750">
                  <a:buFont typeface="Arial" panose="020B0604020202020204" pitchFamily="34" charset="0"/>
                  <a:buChar char="•"/>
                </a:pPr>
                <a:r>
                  <a:rPr lang="en-US" sz="500" dirty="0" err="1"/>
                  <a:t>Imm</a:t>
                </a:r>
                <a:r>
                  <a:rPr lang="en-US" sz="500" dirty="0"/>
                  <a:t> 1</a:t>
                </a:r>
              </a:p>
              <a:p>
                <a:pPr marL="285750" indent="-285750">
                  <a:buFont typeface="Arial" panose="020B0604020202020204" pitchFamily="34" charset="0"/>
                  <a:buChar char="•"/>
                </a:pPr>
                <a:r>
                  <a:rPr lang="en-US" sz="500" dirty="0" err="1"/>
                  <a:t>Imm</a:t>
                </a:r>
                <a:r>
                  <a:rPr lang="en-US" sz="500" dirty="0"/>
                  <a:t> 2</a:t>
                </a:r>
              </a:p>
              <a:p>
                <a:pPr marL="285750" indent="-285750">
                  <a:buFont typeface="Arial" panose="020B0604020202020204" pitchFamily="34" charset="0"/>
                  <a:buChar char="•"/>
                </a:pPr>
                <a:r>
                  <a:rPr lang="en-US" sz="500" dirty="0" err="1"/>
                  <a:t>Imm</a:t>
                </a:r>
                <a:r>
                  <a:rPr lang="en-US" sz="500" dirty="0"/>
                  <a:t> 3</a:t>
                </a:r>
              </a:p>
            </p:txBody>
          </p:sp>
          <p:cxnSp>
            <p:nvCxnSpPr>
              <p:cNvPr id="2077" name="Straight Connector 2076">
                <a:extLst>
                  <a:ext uri="{FF2B5EF4-FFF2-40B4-BE49-F238E27FC236}">
                    <a16:creationId xmlns:a16="http://schemas.microsoft.com/office/drawing/2014/main" id="{5467F192-E273-0091-310F-00ABBEEB962C}"/>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0" name="TextBox 2069">
              <a:extLst>
                <a:ext uri="{FF2B5EF4-FFF2-40B4-BE49-F238E27FC236}">
                  <a16:creationId xmlns:a16="http://schemas.microsoft.com/office/drawing/2014/main" id="{A0192F3C-1520-30E6-5AF4-35FAE3189C72}"/>
                </a:ext>
              </a:extLst>
            </p:cNvPr>
            <p:cNvSpPr txBox="1"/>
            <p:nvPr/>
          </p:nvSpPr>
          <p:spPr>
            <a:xfrm>
              <a:off x="7385805" y="1617605"/>
              <a:ext cx="960679" cy="478651"/>
            </a:xfrm>
            <a:prstGeom prst="rect">
              <a:avLst/>
            </a:prstGeom>
            <a:noFill/>
          </p:spPr>
          <p:txBody>
            <a:bodyPr wrap="none" rtlCol="0">
              <a:spAutoFit/>
            </a:bodyPr>
            <a:lstStyle/>
            <a:p>
              <a:r>
                <a:rPr lang="en-US" sz="500" dirty="0"/>
                <a:t>Resources</a:t>
              </a:r>
            </a:p>
          </p:txBody>
        </p:sp>
        <p:grpSp>
          <p:nvGrpSpPr>
            <p:cNvPr id="2071" name="Group 2070">
              <a:extLst>
                <a:ext uri="{FF2B5EF4-FFF2-40B4-BE49-F238E27FC236}">
                  <a16:creationId xmlns:a16="http://schemas.microsoft.com/office/drawing/2014/main" id="{4426A86E-EF2F-A20E-615C-2BD3B91CCB44}"/>
                </a:ext>
              </a:extLst>
            </p:cNvPr>
            <p:cNvGrpSpPr/>
            <p:nvPr/>
          </p:nvGrpSpPr>
          <p:grpSpPr>
            <a:xfrm>
              <a:off x="4735733" y="5847382"/>
              <a:ext cx="1589932" cy="874477"/>
              <a:chOff x="6550925" y="1091820"/>
              <a:chExt cx="1828801" cy="1074820"/>
            </a:xfrm>
            <a:solidFill>
              <a:schemeClr val="accent4">
                <a:lumMod val="40000"/>
                <a:lumOff val="60000"/>
              </a:schemeClr>
            </a:solidFill>
          </p:grpSpPr>
          <p:sp>
            <p:nvSpPr>
              <p:cNvPr id="2074" name="Flowchart: Process 2073">
                <a:extLst>
                  <a:ext uri="{FF2B5EF4-FFF2-40B4-BE49-F238E27FC236}">
                    <a16:creationId xmlns:a16="http://schemas.microsoft.com/office/drawing/2014/main" id="{10E3E3B5-ABAB-4806-8F23-9481D59A233E}"/>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rPr>
                  <a:t>Provenance</a:t>
                </a:r>
              </a:p>
              <a:p>
                <a:pPr marL="285750" indent="-285750">
                  <a:buFont typeface="Arial" panose="020B0604020202020204" pitchFamily="34" charset="0"/>
                  <a:buChar char="•"/>
                </a:pPr>
                <a:r>
                  <a:rPr lang="en-US" sz="500" dirty="0">
                    <a:solidFill>
                      <a:schemeClr val="tx1"/>
                    </a:solidFill>
                  </a:rPr>
                  <a:t>Prov 1</a:t>
                </a:r>
              </a:p>
              <a:p>
                <a:pPr marL="285750" indent="-285750">
                  <a:buFont typeface="Arial" panose="020B0604020202020204" pitchFamily="34" charset="0"/>
                  <a:buChar char="•"/>
                </a:pPr>
                <a:r>
                  <a:rPr lang="en-US" sz="500" dirty="0">
                    <a:solidFill>
                      <a:schemeClr val="tx1"/>
                    </a:solidFill>
                  </a:rPr>
                  <a:t>Prov 2</a:t>
                </a:r>
              </a:p>
              <a:p>
                <a:pPr marL="285750" indent="-285750">
                  <a:buFont typeface="Arial" panose="020B0604020202020204" pitchFamily="34" charset="0"/>
                  <a:buChar char="•"/>
                </a:pPr>
                <a:r>
                  <a:rPr lang="en-US" sz="500" dirty="0">
                    <a:solidFill>
                      <a:schemeClr val="tx1"/>
                    </a:solidFill>
                  </a:rPr>
                  <a:t>Prov 3</a:t>
                </a:r>
              </a:p>
            </p:txBody>
          </p:sp>
          <p:cxnSp>
            <p:nvCxnSpPr>
              <p:cNvPr id="2075" name="Straight Connector 2074">
                <a:extLst>
                  <a:ext uri="{FF2B5EF4-FFF2-40B4-BE49-F238E27FC236}">
                    <a16:creationId xmlns:a16="http://schemas.microsoft.com/office/drawing/2014/main" id="{8B93CBFD-AE8D-4F30-0707-586B246FDEF3}"/>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2" name="Arrow: Bent 2071">
              <a:extLst>
                <a:ext uri="{FF2B5EF4-FFF2-40B4-BE49-F238E27FC236}">
                  <a16:creationId xmlns:a16="http://schemas.microsoft.com/office/drawing/2014/main" id="{037A1389-B8B7-83AB-EC94-924C0196A008}"/>
                </a:ext>
              </a:extLst>
            </p:cNvPr>
            <p:cNvSpPr/>
            <p:nvPr/>
          </p:nvSpPr>
          <p:spPr>
            <a:xfrm rot="10800000">
              <a:off x="6669754" y="5889578"/>
              <a:ext cx="707519" cy="706761"/>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solidFill>
                  <a:schemeClr val="tx1"/>
                </a:solidFill>
              </a:endParaRPr>
            </a:p>
          </p:txBody>
        </p:sp>
        <p:pic>
          <p:nvPicPr>
            <p:cNvPr id="2073" name="Picture 14" descr="https://www.hl7.org/fhir/assets/images/fhir-logo-www.png">
              <a:extLst>
                <a:ext uri="{FF2B5EF4-FFF2-40B4-BE49-F238E27FC236}">
                  <a16:creationId xmlns:a16="http://schemas.microsoft.com/office/drawing/2014/main" id="{2CF4403D-6870-1BDC-4E40-39868805ACCE}"/>
                </a:ext>
              </a:extLst>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6659321" y="1246542"/>
              <a:ext cx="1219520" cy="489118"/>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ight Brace 2083">
            <a:extLst>
              <a:ext uri="{FF2B5EF4-FFF2-40B4-BE49-F238E27FC236}">
                <a16:creationId xmlns:a16="http://schemas.microsoft.com/office/drawing/2014/main" id="{E56AE522-90DB-999A-B6BB-42BD5610BB46}"/>
              </a:ext>
            </a:extLst>
          </p:cNvPr>
          <p:cNvSpPr/>
          <p:nvPr/>
        </p:nvSpPr>
        <p:spPr>
          <a:xfrm>
            <a:off x="7814906" y="1768482"/>
            <a:ext cx="460265"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85" name="TextBox 2084">
            <a:extLst>
              <a:ext uri="{FF2B5EF4-FFF2-40B4-BE49-F238E27FC236}">
                <a16:creationId xmlns:a16="http://schemas.microsoft.com/office/drawing/2014/main" id="{828CADFC-F08F-D891-9358-370640FF6D77}"/>
              </a:ext>
            </a:extLst>
          </p:cNvPr>
          <p:cNvSpPr txBox="1"/>
          <p:nvPr/>
        </p:nvSpPr>
        <p:spPr>
          <a:xfrm>
            <a:off x="8641938" y="1111432"/>
            <a:ext cx="1016625" cy="646331"/>
          </a:xfrm>
          <a:prstGeom prst="rect">
            <a:avLst/>
          </a:prstGeom>
          <a:noFill/>
        </p:spPr>
        <p:txBody>
          <a:bodyPr wrap="none" rtlCol="0">
            <a:spAutoFit/>
          </a:bodyPr>
          <a:lstStyle/>
          <a:p>
            <a:pPr algn="ctr"/>
            <a:r>
              <a:rPr lang="en-US" b="1" dirty="0"/>
              <a:t>Delivery</a:t>
            </a:r>
          </a:p>
          <a:p>
            <a:pPr algn="ctr"/>
            <a:r>
              <a:rPr lang="en-US" b="1" dirty="0"/>
              <a:t>IHE/HL7 </a:t>
            </a:r>
          </a:p>
        </p:txBody>
      </p:sp>
      <p:cxnSp>
        <p:nvCxnSpPr>
          <p:cNvPr id="2087" name="Straight Connector 2086">
            <a:extLst>
              <a:ext uri="{FF2B5EF4-FFF2-40B4-BE49-F238E27FC236}">
                <a16:creationId xmlns:a16="http://schemas.microsoft.com/office/drawing/2014/main" id="{F720C87A-861E-306D-FA4E-75E3AE67B76C}"/>
              </a:ext>
            </a:extLst>
          </p:cNvPr>
          <p:cNvCxnSpPr/>
          <p:nvPr/>
        </p:nvCxnSpPr>
        <p:spPr>
          <a:xfrm>
            <a:off x="230337" y="1680505"/>
            <a:ext cx="11314180" cy="23938"/>
          </a:xfrm>
          <a:prstGeom prst="line">
            <a:avLst/>
          </a:prstGeom>
        </p:spPr>
        <p:style>
          <a:lnRef idx="1">
            <a:schemeClr val="accent1"/>
          </a:lnRef>
          <a:fillRef idx="0">
            <a:schemeClr val="accent1"/>
          </a:fillRef>
          <a:effectRef idx="0">
            <a:schemeClr val="accent1"/>
          </a:effectRef>
          <a:fontRef idx="minor">
            <a:schemeClr val="tx1"/>
          </a:fontRef>
        </p:style>
      </p:cxnSp>
      <p:sp>
        <p:nvSpPr>
          <p:cNvPr id="2088" name="TextBox 2087">
            <a:extLst>
              <a:ext uri="{FF2B5EF4-FFF2-40B4-BE49-F238E27FC236}">
                <a16:creationId xmlns:a16="http://schemas.microsoft.com/office/drawing/2014/main" id="{85823258-379D-2381-294B-299922407F53}"/>
              </a:ext>
            </a:extLst>
          </p:cNvPr>
          <p:cNvSpPr txBox="1"/>
          <p:nvPr/>
        </p:nvSpPr>
        <p:spPr>
          <a:xfrm>
            <a:off x="8322440" y="4195201"/>
            <a:ext cx="756938" cy="369332"/>
          </a:xfrm>
          <a:prstGeom prst="rect">
            <a:avLst/>
          </a:prstGeom>
          <a:noFill/>
        </p:spPr>
        <p:txBody>
          <a:bodyPr wrap="none" rtlCol="0">
            <a:spAutoFit/>
          </a:bodyPr>
          <a:lstStyle/>
          <a:p>
            <a:r>
              <a:rPr lang="en-US" b="1" dirty="0"/>
              <a:t>mXDE</a:t>
            </a:r>
          </a:p>
        </p:txBody>
      </p:sp>
      <p:grpSp>
        <p:nvGrpSpPr>
          <p:cNvPr id="2092" name="Group 2091">
            <a:extLst>
              <a:ext uri="{FF2B5EF4-FFF2-40B4-BE49-F238E27FC236}">
                <a16:creationId xmlns:a16="http://schemas.microsoft.com/office/drawing/2014/main" id="{609E00E3-284B-4CD6-305B-BC12896A826C}"/>
              </a:ext>
            </a:extLst>
          </p:cNvPr>
          <p:cNvGrpSpPr/>
          <p:nvPr/>
        </p:nvGrpSpPr>
        <p:grpSpPr>
          <a:xfrm>
            <a:off x="9912048" y="4572914"/>
            <a:ext cx="564835" cy="607240"/>
            <a:chOff x="5162973" y="2118559"/>
            <a:chExt cx="1866054" cy="2620882"/>
          </a:xfrm>
        </p:grpSpPr>
        <p:sp>
          <p:nvSpPr>
            <p:cNvPr id="2090" name="Arrow: Circular 2089">
              <a:extLst>
                <a:ext uri="{FF2B5EF4-FFF2-40B4-BE49-F238E27FC236}">
                  <a16:creationId xmlns:a16="http://schemas.microsoft.com/office/drawing/2014/main" id="{077053A5-A087-69D9-0CA3-901A052EFB8A}"/>
                </a:ext>
              </a:extLst>
            </p:cNvPr>
            <p:cNvSpPr/>
            <p:nvPr/>
          </p:nvSpPr>
          <p:spPr>
            <a:xfrm>
              <a:off x="5162973" y="2118559"/>
              <a:ext cx="1866054" cy="1690465"/>
            </a:xfrm>
            <a:prstGeom prst="circularArrow">
              <a:avLst>
                <a:gd name="adj1" fmla="val 12500"/>
                <a:gd name="adj2" fmla="val 1142319"/>
                <a:gd name="adj3" fmla="val 20457681"/>
                <a:gd name="adj4" fmla="val 10800000"/>
                <a:gd name="adj5" fmla="val 1389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091" name="Arrow: Circular 2090">
              <a:extLst>
                <a:ext uri="{FF2B5EF4-FFF2-40B4-BE49-F238E27FC236}">
                  <a16:creationId xmlns:a16="http://schemas.microsoft.com/office/drawing/2014/main" id="{3D15F808-956C-07F4-9A45-F6EF131E287C}"/>
                </a:ext>
              </a:extLst>
            </p:cNvPr>
            <p:cNvSpPr/>
            <p:nvPr/>
          </p:nvSpPr>
          <p:spPr>
            <a:xfrm rot="10800000">
              <a:off x="5162973" y="3048976"/>
              <a:ext cx="1866054" cy="1690465"/>
            </a:xfrm>
            <a:prstGeom prst="circularArrow">
              <a:avLst>
                <a:gd name="adj1" fmla="val 12500"/>
                <a:gd name="adj2" fmla="val 1142319"/>
                <a:gd name="adj3" fmla="val 20457681"/>
                <a:gd name="adj4" fmla="val 10800000"/>
                <a:gd name="adj5" fmla="val 1389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sp>
        <p:nvSpPr>
          <p:cNvPr id="2093" name="TextBox 2092">
            <a:extLst>
              <a:ext uri="{FF2B5EF4-FFF2-40B4-BE49-F238E27FC236}">
                <a16:creationId xmlns:a16="http://schemas.microsoft.com/office/drawing/2014/main" id="{F8B816E6-2AF0-9F1A-77CC-56A2AA5524F9}"/>
              </a:ext>
            </a:extLst>
          </p:cNvPr>
          <p:cNvSpPr txBox="1"/>
          <p:nvPr/>
        </p:nvSpPr>
        <p:spPr>
          <a:xfrm>
            <a:off x="9967671" y="4710460"/>
            <a:ext cx="492827" cy="369332"/>
          </a:xfrm>
          <a:prstGeom prst="rect">
            <a:avLst/>
          </a:prstGeom>
          <a:noFill/>
        </p:spPr>
        <p:txBody>
          <a:bodyPr wrap="none" rtlCol="0">
            <a:spAutoFit/>
          </a:bodyPr>
          <a:lstStyle/>
          <a:p>
            <a:r>
              <a:rPr lang="en-US" b="1" dirty="0"/>
              <a:t>IPA</a:t>
            </a:r>
          </a:p>
        </p:txBody>
      </p:sp>
    </p:spTree>
    <p:extLst>
      <p:ext uri="{BB962C8B-B14F-4D97-AF65-F5344CB8AC3E}">
        <p14:creationId xmlns:p14="http://schemas.microsoft.com/office/powerpoint/2010/main" val="81885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12B9-0E67-6B8F-18F9-F2AF626F0043}"/>
              </a:ext>
            </a:extLst>
          </p:cNvPr>
          <p:cNvSpPr>
            <a:spLocks noGrp="1"/>
          </p:cNvSpPr>
          <p:nvPr>
            <p:ph type="title"/>
          </p:nvPr>
        </p:nvSpPr>
        <p:spPr/>
        <p:txBody>
          <a:bodyPr/>
          <a:lstStyle/>
          <a:p>
            <a:r>
              <a:rPr lang="en-US" dirty="0"/>
              <a:t>Detailed Requirements in </a:t>
            </a:r>
            <a:r>
              <a:rPr lang="en-US" dirty="0" err="1"/>
              <a:t>sIPS</a:t>
            </a:r>
            <a:endParaRPr lang="en-US" dirty="0"/>
          </a:p>
        </p:txBody>
      </p:sp>
      <p:sp>
        <p:nvSpPr>
          <p:cNvPr id="3" name="Content Placeholder 2">
            <a:extLst>
              <a:ext uri="{FF2B5EF4-FFF2-40B4-BE49-F238E27FC236}">
                <a16:creationId xmlns:a16="http://schemas.microsoft.com/office/drawing/2014/main" id="{AB309BE0-79E9-C05F-BC96-E242D3ECBCB9}"/>
              </a:ext>
            </a:extLst>
          </p:cNvPr>
          <p:cNvSpPr>
            <a:spLocks noGrp="1"/>
          </p:cNvSpPr>
          <p:nvPr>
            <p:ph idx="1"/>
          </p:nvPr>
        </p:nvSpPr>
        <p:spPr/>
        <p:txBody>
          <a:bodyPr>
            <a:normAutofit fontScale="92500"/>
          </a:bodyPr>
          <a:lstStyle/>
          <a:p>
            <a:r>
              <a:rPr lang="en-US" dirty="0"/>
              <a:t>Content Creators must make IPS document conformant to HL7 IPS</a:t>
            </a:r>
          </a:p>
          <a:p>
            <a:r>
              <a:rPr lang="en-US" dirty="0"/>
              <a:t>Defined </a:t>
            </a:r>
            <a:r>
              <a:rPr lang="en-US" dirty="0" err="1"/>
              <a:t>FormatCode</a:t>
            </a:r>
            <a:r>
              <a:rPr lang="en-US" dirty="0"/>
              <a:t> that identifies that the document is conformant to HL7 IPS encoding specification.</a:t>
            </a:r>
          </a:p>
          <a:p>
            <a:r>
              <a:rPr lang="en-US" dirty="0"/>
              <a:t>Content Creators and Content Consumers must be grouped with one of the IHE Document Sharing Transports (XDS, XCA, XDR, XDM, MHD, MHDS, </a:t>
            </a:r>
            <a:r>
              <a:rPr lang="en-US" dirty="0" err="1"/>
              <a:t>etc</a:t>
            </a:r>
            <a:r>
              <a:rPr lang="en-US" dirty="0"/>
              <a:t>)</a:t>
            </a:r>
          </a:p>
          <a:p>
            <a:pPr lvl="1"/>
            <a:r>
              <a:rPr lang="en-US" dirty="0"/>
              <a:t>IHE Integration Statement must be published</a:t>
            </a:r>
          </a:p>
          <a:p>
            <a:r>
              <a:rPr lang="en-US" dirty="0"/>
              <a:t>Content Consumers must have some use of the content (view, import, </a:t>
            </a:r>
            <a:r>
              <a:rPr lang="en-US" dirty="0" err="1"/>
              <a:t>etc</a:t>
            </a:r>
            <a:r>
              <a:rPr lang="en-US" dirty="0"/>
              <a:t>)</a:t>
            </a:r>
          </a:p>
        </p:txBody>
      </p:sp>
    </p:spTree>
    <p:extLst>
      <p:ext uri="{BB962C8B-B14F-4D97-AF65-F5344CB8AC3E}">
        <p14:creationId xmlns:p14="http://schemas.microsoft.com/office/powerpoint/2010/main" val="223239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27D6-404D-612F-6DBC-90308C51845F}"/>
              </a:ext>
            </a:extLst>
          </p:cNvPr>
          <p:cNvSpPr>
            <a:spLocks noGrp="1"/>
          </p:cNvSpPr>
          <p:nvPr>
            <p:ph type="title"/>
          </p:nvPr>
        </p:nvSpPr>
        <p:spPr/>
        <p:txBody>
          <a:bodyPr/>
          <a:lstStyle/>
          <a:p>
            <a:r>
              <a:rPr lang="en-US" dirty="0"/>
              <a:t>Other IHE Profiles leveraging IPS	</a:t>
            </a:r>
          </a:p>
        </p:txBody>
      </p:sp>
      <p:sp>
        <p:nvSpPr>
          <p:cNvPr id="3" name="Content Placeholder 2">
            <a:extLst>
              <a:ext uri="{FF2B5EF4-FFF2-40B4-BE49-F238E27FC236}">
                <a16:creationId xmlns:a16="http://schemas.microsoft.com/office/drawing/2014/main" id="{303D9E5C-E788-AE68-62F7-5E6E93457D29}"/>
              </a:ext>
            </a:extLst>
          </p:cNvPr>
          <p:cNvSpPr>
            <a:spLocks noGrp="1"/>
          </p:cNvSpPr>
          <p:nvPr>
            <p:ph idx="1"/>
          </p:nvPr>
        </p:nvSpPr>
        <p:spPr/>
        <p:txBody>
          <a:bodyPr/>
          <a:lstStyle/>
          <a:p>
            <a:r>
              <a:rPr lang="en-US" dirty="0" err="1"/>
              <a:t>sIPS</a:t>
            </a:r>
            <a:r>
              <a:rPr lang="en-US" dirty="0"/>
              <a:t> is simply about communicating IPS over Document Sharing</a:t>
            </a:r>
          </a:p>
          <a:p>
            <a:r>
              <a:rPr lang="en-US" dirty="0"/>
              <a:t>Other use-cases will use IPS as is in some broader workflow</a:t>
            </a:r>
          </a:p>
          <a:p>
            <a:pPr lvl="1"/>
            <a:r>
              <a:rPr lang="en-US" dirty="0"/>
              <a:t>EMS/EMT – want to consume IPS so as to use as input during EMS/EMT event</a:t>
            </a:r>
          </a:p>
          <a:p>
            <a:r>
              <a:rPr lang="en-US" dirty="0"/>
              <a:t>Derivation</a:t>
            </a:r>
          </a:p>
          <a:p>
            <a:pPr lvl="1"/>
            <a:r>
              <a:rPr lang="en-US" dirty="0"/>
              <a:t>Occupational Data for Health Option – adds Social History section to IPS</a:t>
            </a:r>
          </a:p>
        </p:txBody>
      </p:sp>
    </p:spTree>
    <p:extLst>
      <p:ext uri="{BB962C8B-B14F-4D97-AF65-F5344CB8AC3E}">
        <p14:creationId xmlns:p14="http://schemas.microsoft.com/office/powerpoint/2010/main" val="400069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3CF1-6C20-3352-0542-E9B309191DCA}"/>
              </a:ext>
            </a:extLst>
          </p:cNvPr>
          <p:cNvSpPr>
            <a:spLocks noGrp="1"/>
          </p:cNvSpPr>
          <p:nvPr>
            <p:ph type="title"/>
          </p:nvPr>
        </p:nvSpPr>
        <p:spPr/>
        <p:txBody>
          <a:bodyPr/>
          <a:lstStyle/>
          <a:p>
            <a:r>
              <a:rPr lang="en-US" dirty="0"/>
              <a:t>IHE Connectathon</a:t>
            </a:r>
          </a:p>
        </p:txBody>
      </p:sp>
      <p:sp>
        <p:nvSpPr>
          <p:cNvPr id="3" name="Content Placeholder 2">
            <a:extLst>
              <a:ext uri="{FF2B5EF4-FFF2-40B4-BE49-F238E27FC236}">
                <a16:creationId xmlns:a16="http://schemas.microsoft.com/office/drawing/2014/main" id="{E604DBD3-44F4-E972-86B1-D93238C353AB}"/>
              </a:ext>
            </a:extLst>
          </p:cNvPr>
          <p:cNvSpPr>
            <a:spLocks noGrp="1"/>
          </p:cNvSpPr>
          <p:nvPr>
            <p:ph idx="1"/>
          </p:nvPr>
        </p:nvSpPr>
        <p:spPr/>
        <p:txBody>
          <a:bodyPr>
            <a:normAutofit fontScale="77500" lnSpcReduction="20000"/>
          </a:bodyPr>
          <a:lstStyle/>
          <a:p>
            <a:pPr marL="0" indent="0">
              <a:buNone/>
            </a:pPr>
            <a:r>
              <a:rPr lang="en-US" dirty="0"/>
              <a:t>1. Testing IPS conformant to HL7 IPS, using the HL7/</a:t>
            </a:r>
            <a:r>
              <a:rPr lang="en-US" dirty="0" err="1"/>
              <a:t>Mitre</a:t>
            </a:r>
            <a:r>
              <a:rPr lang="en-US" dirty="0"/>
              <a:t> validation tooling</a:t>
            </a:r>
          </a:p>
          <a:p>
            <a:pPr marL="0" indent="0">
              <a:buNone/>
            </a:pPr>
            <a:r>
              <a:rPr lang="en-US" dirty="0"/>
              <a:t>2. Testing Document Sharing, using IHE Gazelle/NIST testing tools</a:t>
            </a:r>
          </a:p>
          <a:p>
            <a:pPr marL="0" indent="0">
              <a:buNone/>
            </a:pPr>
            <a:r>
              <a:rPr lang="en-US" dirty="0"/>
              <a:t>3. Testing that the IPS can be queried, retrieved, published, and/or pushed</a:t>
            </a:r>
          </a:p>
          <a:p>
            <a:pPr marL="0" indent="0">
              <a:buNone/>
            </a:pPr>
            <a:r>
              <a:rPr lang="en-US" dirty="0"/>
              <a:t>	1+2=3</a:t>
            </a:r>
          </a:p>
          <a:p>
            <a:pPr marL="0" indent="0">
              <a:buNone/>
            </a:pPr>
            <a:endParaRPr lang="en-US" dirty="0"/>
          </a:p>
          <a:p>
            <a:pPr marL="0" indent="0">
              <a:buNone/>
            </a:pPr>
            <a:r>
              <a:rPr lang="en-US" dirty="0"/>
              <a:t>4. Higher Level Use-cases:</a:t>
            </a:r>
          </a:p>
          <a:p>
            <a:pPr marL="0" indent="0">
              <a:buNone/>
            </a:pPr>
            <a:r>
              <a:rPr lang="en-US" sz="2100" dirty="0"/>
              <a:t>	- Transfer of Care</a:t>
            </a:r>
          </a:p>
          <a:p>
            <a:pPr marL="0" indent="0">
              <a:buNone/>
            </a:pPr>
            <a:r>
              <a:rPr lang="en-US" sz="2100" dirty="0"/>
              <a:t>	- EMS support and transport</a:t>
            </a:r>
          </a:p>
          <a:p>
            <a:pPr marL="0" indent="0">
              <a:buNone/>
            </a:pPr>
            <a:r>
              <a:rPr lang="en-US" sz="2100" dirty="0"/>
              <a:t>	-  Maternal Health</a:t>
            </a:r>
          </a:p>
          <a:p>
            <a:pPr marL="0" indent="0">
              <a:buNone/>
            </a:pPr>
            <a:r>
              <a:rPr lang="en-US" sz="2100" dirty="0"/>
              <a:t>	- Plan-of-Care</a:t>
            </a:r>
          </a:p>
          <a:p>
            <a:pPr marL="0" indent="0">
              <a:buNone/>
            </a:pPr>
            <a:r>
              <a:rPr lang="en-US" sz="2100" dirty="0"/>
              <a:t>	- </a:t>
            </a:r>
            <a:r>
              <a:rPr lang="en-US" sz="2100" dirty="0" err="1"/>
              <a:t>etc</a:t>
            </a:r>
            <a:r>
              <a:rPr lang="en-US" sz="2100" dirty="0"/>
              <a:t>…</a:t>
            </a:r>
          </a:p>
          <a:p>
            <a:pPr marL="0" indent="0">
              <a:buNone/>
            </a:pPr>
            <a:endParaRPr lang="en-US" dirty="0"/>
          </a:p>
          <a:p>
            <a:pPr marL="0" indent="0">
              <a:buNone/>
            </a:pPr>
            <a:r>
              <a:rPr lang="en-US" dirty="0"/>
              <a:t>5. Regional Specializations – USA, Netherlands, Switzerland, Italy, </a:t>
            </a:r>
            <a:r>
              <a:rPr lang="en-US" dirty="0" err="1"/>
              <a:t>etc</a:t>
            </a:r>
            <a:r>
              <a:rPr lang="en-US" dirty="0"/>
              <a:t>…</a:t>
            </a:r>
          </a:p>
        </p:txBody>
      </p:sp>
    </p:spTree>
    <p:extLst>
      <p:ext uri="{BB962C8B-B14F-4D97-AF65-F5344CB8AC3E}">
        <p14:creationId xmlns:p14="http://schemas.microsoft.com/office/powerpoint/2010/main" val="252787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975-8519-7FF7-5D7F-E89B6A94F0C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370EA7F-71AB-0801-9ECC-CE76D6F8C477}"/>
              </a:ext>
            </a:extLst>
          </p:cNvPr>
          <p:cNvSpPr>
            <a:spLocks noGrp="1"/>
          </p:cNvSpPr>
          <p:nvPr>
            <p:ph type="body" idx="1"/>
          </p:nvPr>
        </p:nvSpPr>
        <p:spPr/>
        <p:txBody>
          <a:bodyPr/>
          <a:lstStyle/>
          <a:p>
            <a:r>
              <a:rPr lang="en-US" dirty="0">
                <a:hlinkClick r:id="rId2"/>
              </a:rPr>
              <a:t>JohnMoehrke@gmail.com</a:t>
            </a:r>
            <a:r>
              <a:rPr lang="en-US" dirty="0"/>
              <a:t> </a:t>
            </a:r>
          </a:p>
        </p:txBody>
      </p:sp>
    </p:spTree>
    <p:extLst>
      <p:ext uri="{BB962C8B-B14F-4D97-AF65-F5344CB8AC3E}">
        <p14:creationId xmlns:p14="http://schemas.microsoft.com/office/powerpoint/2010/main" val="221717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6A0-75A3-69C5-843D-29CF3887E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F96F3B-C9A5-AB86-439D-D6CE7272CD5F}"/>
              </a:ext>
            </a:extLst>
          </p:cNvPr>
          <p:cNvSpPr>
            <a:spLocks noGrp="1"/>
          </p:cNvSpPr>
          <p:nvPr>
            <p:ph idx="1"/>
          </p:nvPr>
        </p:nvSpPr>
        <p:spPr/>
        <p:txBody>
          <a:bodyPr/>
          <a:lstStyle/>
          <a:p>
            <a:r>
              <a:rPr lang="en-US" dirty="0"/>
              <a:t>Foundation of IPS</a:t>
            </a:r>
          </a:p>
          <a:p>
            <a:r>
              <a:rPr lang="en-US" dirty="0"/>
              <a:t>Foundation of Document Sharing</a:t>
            </a:r>
          </a:p>
          <a:p>
            <a:r>
              <a:rPr lang="en-US" dirty="0"/>
              <a:t>Specifics of this Profile</a:t>
            </a:r>
          </a:p>
          <a:p>
            <a:r>
              <a:rPr lang="en-US" dirty="0"/>
              <a:t>Other IHE relevant Profiles</a:t>
            </a:r>
          </a:p>
        </p:txBody>
      </p:sp>
      <p:sp>
        <p:nvSpPr>
          <p:cNvPr id="5" name="TextBox 4">
            <a:extLst>
              <a:ext uri="{FF2B5EF4-FFF2-40B4-BE49-F238E27FC236}">
                <a16:creationId xmlns:a16="http://schemas.microsoft.com/office/drawing/2014/main" id="{0A25016F-42A0-4592-E37C-7B1AEC6F8585}"/>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45085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457200" y="365760"/>
            <a:ext cx="7287768" cy="553998"/>
          </a:xfrm>
          <a:prstGeom prst="rect">
            <a:avLst/>
          </a:prstGeom>
          <a:noFill/>
          <a:ln>
            <a:noFill/>
          </a:ln>
        </p:spPr>
        <p:txBody>
          <a:bodyPr spcFirstLastPara="1" wrap="square" lIns="90000" tIns="0" rIns="91425" bIns="0" anchor="t" anchorCtr="0">
            <a:normAutofit/>
          </a:bodyPr>
          <a:lstStyle/>
          <a:p>
            <a:pPr marL="0" lvl="0" indent="0" algn="l" rtl="0">
              <a:lnSpc>
                <a:spcPct val="100000"/>
              </a:lnSpc>
              <a:spcBef>
                <a:spcPts val="0"/>
              </a:spcBef>
              <a:spcAft>
                <a:spcPts val="0"/>
              </a:spcAft>
              <a:buClr>
                <a:schemeClr val="lt1"/>
              </a:buClr>
              <a:buSzPts val="3600"/>
              <a:buFont typeface="Trebuchet MS"/>
              <a:buNone/>
            </a:pPr>
            <a:r>
              <a:rPr lang="en-US" dirty="0"/>
              <a:t>IPS: A Cross-SDO Initiative</a:t>
            </a:r>
            <a:endParaRPr b="1" u="sng" dirty="0">
              <a:solidFill>
                <a:schemeClr val="hlink"/>
              </a:solidFill>
              <a:hlinkClick r:id="rId3"/>
            </a:endParaRPr>
          </a:p>
        </p:txBody>
      </p:sp>
      <p:pic>
        <p:nvPicPr>
          <p:cNvPr id="2" name="Picture 1">
            <a:extLst>
              <a:ext uri="{FF2B5EF4-FFF2-40B4-BE49-F238E27FC236}">
                <a16:creationId xmlns:a16="http://schemas.microsoft.com/office/drawing/2014/main" id="{584D472F-67F2-34A7-2C8F-32D29A206D0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9729" y="793959"/>
            <a:ext cx="8414657" cy="5226159"/>
          </a:xfrm>
          <a:prstGeom prst="rect">
            <a:avLst/>
          </a:prstGeom>
        </p:spPr>
      </p:pic>
      <p:pic>
        <p:nvPicPr>
          <p:cNvPr id="4" name="Picture 3">
            <a:extLst>
              <a:ext uri="{FF2B5EF4-FFF2-40B4-BE49-F238E27FC236}">
                <a16:creationId xmlns:a16="http://schemas.microsoft.com/office/drawing/2014/main" id="{326DE8A7-B4AE-1E7A-C1F5-6FF8F7C9BA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9596" y="5678275"/>
            <a:ext cx="695085" cy="771536"/>
          </a:xfrm>
          <a:prstGeom prst="rect">
            <a:avLst/>
          </a:prstGeom>
          <a:noFill/>
          <a:ln>
            <a:noFill/>
          </a:ln>
          <a:effectLst>
            <a:outerShdw blurRad="50800" dist="38100" dir="5400000" algn="t"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a:extLst>
              <a:ext uri="{FF2B5EF4-FFF2-40B4-BE49-F238E27FC236}">
                <a16:creationId xmlns:a16="http://schemas.microsoft.com/office/drawing/2014/main" id="{E044B16C-465C-DE0B-055D-F2DC80A3F4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50" r="8694"/>
          <a:stretch/>
        </p:blipFill>
        <p:spPr bwMode="auto">
          <a:xfrm>
            <a:off x="1831577" y="2437303"/>
            <a:ext cx="754521" cy="1366069"/>
          </a:xfrm>
          <a:prstGeom prst="rect">
            <a:avLst/>
          </a:prstGeom>
          <a:noFill/>
          <a:ln>
            <a:noFill/>
          </a:ln>
          <a:effectLst>
            <a:outerShdw dist="35921" dir="2700000" algn="ctr" rotWithShape="0">
              <a:schemeClr val="bg2"/>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Risultati immagini per ISO">
            <a:extLst>
              <a:ext uri="{FF2B5EF4-FFF2-40B4-BE49-F238E27FC236}">
                <a16:creationId xmlns:a16="http://schemas.microsoft.com/office/drawing/2014/main" id="{5CDFDB09-0227-AE09-92FC-9871D55A89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3063" y="1601120"/>
            <a:ext cx="711548" cy="7256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372386A8-5100-A886-4D79-2FC17581A821}"/>
              </a:ext>
            </a:extLst>
          </p:cNvPr>
          <p:cNvPicPr>
            <a:picLocks noChangeAspect="1"/>
          </p:cNvPicPr>
          <p:nvPr/>
        </p:nvPicPr>
        <p:blipFill>
          <a:blip r:embed="rId8"/>
          <a:stretch>
            <a:fillRect/>
          </a:stretch>
        </p:blipFill>
        <p:spPr>
          <a:xfrm>
            <a:off x="1708236" y="4100538"/>
            <a:ext cx="1072147" cy="589681"/>
          </a:xfrm>
          <a:prstGeom prst="rect">
            <a:avLst/>
          </a:prstGeom>
        </p:spPr>
      </p:pic>
      <p:pic>
        <p:nvPicPr>
          <p:cNvPr id="33" name="Picture 32">
            <a:extLst>
              <a:ext uri="{FF2B5EF4-FFF2-40B4-BE49-F238E27FC236}">
                <a16:creationId xmlns:a16="http://schemas.microsoft.com/office/drawing/2014/main" id="{670F44D2-C4CE-57C1-4586-69CB2A6F57B7}"/>
              </a:ext>
            </a:extLst>
          </p:cNvPr>
          <p:cNvPicPr>
            <a:picLocks noChangeAspect="1"/>
          </p:cNvPicPr>
          <p:nvPr/>
        </p:nvPicPr>
        <p:blipFill rotWithShape="1">
          <a:blip r:embed="rId9"/>
          <a:srcRect r="51547"/>
          <a:stretch/>
        </p:blipFill>
        <p:spPr>
          <a:xfrm>
            <a:off x="1708236" y="4911220"/>
            <a:ext cx="951579" cy="679601"/>
          </a:xfrm>
          <a:prstGeom prst="rect">
            <a:avLst/>
          </a:prstGeom>
        </p:spPr>
      </p:pic>
    </p:spTree>
    <p:extLst>
      <p:ext uri="{BB962C8B-B14F-4D97-AF65-F5344CB8AC3E}">
        <p14:creationId xmlns:p14="http://schemas.microsoft.com/office/powerpoint/2010/main" val="77656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6C23-A4B3-4D26-B0B9-2F0C5507BB01}"/>
              </a:ext>
            </a:extLst>
          </p:cNvPr>
          <p:cNvSpPr>
            <a:spLocks noGrp="1"/>
          </p:cNvSpPr>
          <p:nvPr>
            <p:ph type="title"/>
          </p:nvPr>
        </p:nvSpPr>
        <p:spPr/>
        <p:txBody>
          <a:bodyPr/>
          <a:lstStyle/>
          <a:p>
            <a:r>
              <a:rPr lang="en-US" b="1" dirty="0"/>
              <a:t>What is the IPS?</a:t>
            </a:r>
          </a:p>
        </p:txBody>
      </p:sp>
      <p:pic>
        <p:nvPicPr>
          <p:cNvPr id="6" name="Google Shape;323;g10eba8607e9_0_10">
            <a:extLst>
              <a:ext uri="{FF2B5EF4-FFF2-40B4-BE49-F238E27FC236}">
                <a16:creationId xmlns:a16="http://schemas.microsoft.com/office/drawing/2014/main" id="{9CC97F2D-3CFF-4576-8492-9000BDC6DCCB}"/>
              </a:ext>
            </a:extLst>
          </p:cNvPr>
          <p:cNvPicPr preferRelativeResize="0"/>
          <p:nvPr/>
        </p:nvPicPr>
        <p:blipFill rotWithShape="1">
          <a:blip r:embed="rId2">
            <a:alphaModFix/>
          </a:blip>
          <a:srcRect l="74585" b="16345"/>
          <a:stretch/>
        </p:blipFill>
        <p:spPr>
          <a:xfrm>
            <a:off x="7445251" y="720275"/>
            <a:ext cx="4378698" cy="4368950"/>
          </a:xfrm>
          <a:prstGeom prst="rect">
            <a:avLst/>
          </a:prstGeom>
          <a:noFill/>
          <a:ln>
            <a:noFill/>
          </a:ln>
        </p:spPr>
      </p:pic>
      <p:sp>
        <p:nvSpPr>
          <p:cNvPr id="7" name="Google Shape;324;g10eba8607e9_0_10">
            <a:extLst>
              <a:ext uri="{FF2B5EF4-FFF2-40B4-BE49-F238E27FC236}">
                <a16:creationId xmlns:a16="http://schemas.microsoft.com/office/drawing/2014/main" id="{A384F401-6502-4C10-908C-C0747EBB9886}"/>
              </a:ext>
            </a:extLst>
          </p:cNvPr>
          <p:cNvSpPr txBox="1">
            <a:spLocks/>
          </p:cNvSpPr>
          <p:nvPr/>
        </p:nvSpPr>
        <p:spPr>
          <a:xfrm>
            <a:off x="1058289" y="5188774"/>
            <a:ext cx="10591800" cy="1478650"/>
          </a:xfrm>
          <a:prstGeom prst="rect">
            <a:avLst/>
          </a:prstGeom>
          <a:noFill/>
          <a:ln>
            <a:noFill/>
          </a:ln>
        </p:spPr>
        <p:txBody>
          <a:bodyPr spcFirstLastPara="1" vert="horz" wrap="square" lIns="91425" tIns="45700" rIns="91425" bIns="45700" rtlCol="0" anchor="t" anchorCtr="0">
            <a:normAutofit fontScale="77500" lnSpcReduction="20000"/>
          </a:bodyPr>
          <a:lstStyle>
            <a:lvl1pPr marL="406400" indent="-406400" algn="l" defTabSz="914400" rtl="0" eaLnBrk="1" latinLnBrk="0" hangingPunct="1">
              <a:lnSpc>
                <a:spcPct val="100000"/>
              </a:lnSpc>
              <a:spcBef>
                <a:spcPts val="1000"/>
              </a:spcBef>
              <a:buClr>
                <a:srgbClr val="ED58F5"/>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863600" indent="-406400" algn="l" defTabSz="914400" rtl="0" eaLnBrk="1" latinLnBrk="0" hangingPunct="1">
              <a:lnSpc>
                <a:spcPct val="100000"/>
              </a:lnSpc>
              <a:spcBef>
                <a:spcPts val="500"/>
              </a:spcBef>
              <a:buClr>
                <a:srgbClr val="ED58F5"/>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68275" algn="ctr">
              <a:spcBef>
                <a:spcPts val="0"/>
              </a:spcBef>
              <a:buClr>
                <a:srgbClr val="333333"/>
              </a:buClr>
              <a:buSzPts val="1600"/>
              <a:buFont typeface="Arial" panose="020B0604020202020204" pitchFamily="34" charset="0"/>
              <a:buNone/>
            </a:pPr>
            <a:endParaRPr lang="en-US" dirty="0">
              <a:solidFill>
                <a:schemeClr val="accent1"/>
              </a:solidFill>
              <a:latin typeface="+mn-lt"/>
            </a:endParaRPr>
          </a:p>
          <a:p>
            <a:pPr marL="295275" indent="-168275" algn="ctr">
              <a:lnSpc>
                <a:spcPct val="120000"/>
              </a:lnSpc>
              <a:spcBef>
                <a:spcPts val="0"/>
              </a:spcBef>
              <a:buClr>
                <a:srgbClr val="FF0000"/>
              </a:buClr>
              <a:buSzPts val="2000"/>
              <a:buFont typeface="Arial" panose="020B0604020202020204" pitchFamily="34" charset="0"/>
              <a:buNone/>
            </a:pPr>
            <a:r>
              <a:rPr lang="en-US" b="1" dirty="0">
                <a:solidFill>
                  <a:schemeClr val="accent1"/>
                </a:solidFill>
                <a:latin typeface="+mn-lt"/>
              </a:rPr>
              <a:t>The International Patient Summary is a minimal and non-exhaustive set of basic clinical data of a patient, specialty-agnostic, condition-independent, but readily usable by all clinicians for the unscheduled (cross-border) patient care.</a:t>
            </a:r>
          </a:p>
        </p:txBody>
      </p:sp>
      <p:sp>
        <p:nvSpPr>
          <p:cNvPr id="9" name="Content Placeholder 2">
            <a:extLst>
              <a:ext uri="{FF2B5EF4-FFF2-40B4-BE49-F238E27FC236}">
                <a16:creationId xmlns:a16="http://schemas.microsoft.com/office/drawing/2014/main" id="{3E27D543-711D-48DF-8BE7-23FA48519ECC}"/>
              </a:ext>
            </a:extLst>
          </p:cNvPr>
          <p:cNvSpPr>
            <a:spLocks noGrp="1"/>
          </p:cNvSpPr>
          <p:nvPr>
            <p:ph idx="1"/>
          </p:nvPr>
        </p:nvSpPr>
        <p:spPr>
          <a:xfrm>
            <a:off x="838200" y="1977485"/>
            <a:ext cx="6392695" cy="4351338"/>
          </a:xfrm>
        </p:spPr>
        <p:txBody>
          <a:bodyPr/>
          <a:lstStyle/>
          <a:p>
            <a:pPr marL="457200" indent="-457200">
              <a:buClr>
                <a:schemeClr val="accent1"/>
              </a:buClr>
            </a:pPr>
            <a:r>
              <a:rPr lang="en-US" dirty="0"/>
              <a:t>A standardized set of basic clinical data</a:t>
            </a:r>
          </a:p>
          <a:p>
            <a:pPr marL="457200" indent="-457200">
              <a:buClr>
                <a:schemeClr val="accent1"/>
              </a:buClr>
            </a:pPr>
            <a:r>
              <a:rPr lang="en-US" dirty="0"/>
              <a:t>Includes most important health and care related facts</a:t>
            </a:r>
          </a:p>
          <a:p>
            <a:pPr marL="457200" indent="-457200">
              <a:buClr>
                <a:schemeClr val="accent1"/>
              </a:buClr>
            </a:pPr>
            <a:r>
              <a:rPr lang="en-US" dirty="0"/>
              <a:t>A summarized version of a patient’s clinical data provides health professionals the essential information needed for care</a:t>
            </a:r>
          </a:p>
        </p:txBody>
      </p:sp>
    </p:spTree>
    <p:extLst>
      <p:ext uri="{BB962C8B-B14F-4D97-AF65-F5344CB8AC3E}">
        <p14:creationId xmlns:p14="http://schemas.microsoft.com/office/powerpoint/2010/main" val="18962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457200" y="365760"/>
            <a:ext cx="7287768" cy="553998"/>
          </a:xfrm>
          <a:prstGeom prst="rect">
            <a:avLst/>
          </a:prstGeom>
          <a:noFill/>
          <a:ln>
            <a:noFill/>
          </a:ln>
        </p:spPr>
        <p:txBody>
          <a:bodyPr spcFirstLastPara="1" wrap="square" lIns="90000" tIns="0" rIns="91425" bIns="0" anchor="t" anchorCtr="0">
            <a:normAutofit fontScale="90000"/>
          </a:bodyPr>
          <a:lstStyle/>
          <a:p>
            <a:pPr marL="0" lvl="0" indent="0" algn="l" rtl="0">
              <a:lnSpc>
                <a:spcPct val="100000"/>
              </a:lnSpc>
              <a:spcBef>
                <a:spcPts val="0"/>
              </a:spcBef>
              <a:spcAft>
                <a:spcPts val="0"/>
              </a:spcAft>
              <a:buClr>
                <a:schemeClr val="lt1"/>
              </a:buClr>
              <a:buSzPts val="3600"/>
              <a:buFont typeface="Trebuchet MS"/>
              <a:buNone/>
            </a:pPr>
            <a:r>
              <a:rPr lang="en-US" b="1" kern="0" dirty="0">
                <a:solidFill>
                  <a:srgbClr val="FF0000"/>
                </a:solidFill>
              </a:rPr>
              <a:t>I</a:t>
            </a:r>
            <a:r>
              <a:rPr lang="en-US" kern="0" dirty="0"/>
              <a:t>nternational </a:t>
            </a:r>
            <a:r>
              <a:rPr lang="en-US" b="1" dirty="0">
                <a:solidFill>
                  <a:srgbClr val="FF0000"/>
                </a:solidFill>
              </a:rPr>
              <a:t>P</a:t>
            </a:r>
            <a:r>
              <a:rPr lang="en-US" dirty="0"/>
              <a:t>atient </a:t>
            </a:r>
            <a:r>
              <a:rPr lang="en-US" b="1" dirty="0">
                <a:solidFill>
                  <a:srgbClr val="FF0000"/>
                </a:solidFill>
              </a:rPr>
              <a:t>S</a:t>
            </a:r>
            <a:r>
              <a:rPr lang="en-US" dirty="0"/>
              <a:t>ummary</a:t>
            </a:r>
            <a:br>
              <a:rPr lang="en-US" dirty="0"/>
            </a:br>
            <a:r>
              <a:rPr lang="en-US" dirty="0">
                <a:solidFill>
                  <a:srgbClr val="FF0000"/>
                </a:solidFill>
              </a:rPr>
              <a:t>IPS</a:t>
            </a:r>
            <a:endParaRPr b="1" u="sng" dirty="0">
              <a:solidFill>
                <a:schemeClr val="hlink"/>
              </a:solidFill>
              <a:hlinkClick r:id="rId3"/>
            </a:endParaRPr>
          </a:p>
        </p:txBody>
      </p:sp>
      <p:graphicFrame>
        <p:nvGraphicFramePr>
          <p:cNvPr id="4" name="Diagramma 10">
            <a:extLst>
              <a:ext uri="{FF2B5EF4-FFF2-40B4-BE49-F238E27FC236}">
                <a16:creationId xmlns:a16="http://schemas.microsoft.com/office/drawing/2014/main" id="{7075E23B-5A3D-7884-3D61-BC7CF41974FF}"/>
              </a:ext>
            </a:extLst>
          </p:cNvPr>
          <p:cNvGraphicFramePr/>
          <p:nvPr/>
        </p:nvGraphicFramePr>
        <p:xfrm>
          <a:off x="1143001" y="1791378"/>
          <a:ext cx="9786255" cy="4461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72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9FD6C8-AE6B-44E9-3AAE-0CF8CE2D73F0}"/>
              </a:ext>
            </a:extLst>
          </p:cNvPr>
          <p:cNvSpPr>
            <a:spLocks noGrp="1"/>
          </p:cNvSpPr>
          <p:nvPr>
            <p:ph type="title"/>
          </p:nvPr>
        </p:nvSpPr>
        <p:spPr/>
        <p:txBody>
          <a:bodyPr/>
          <a:lstStyle/>
          <a:p>
            <a:r>
              <a:rPr lang="en-US" dirty="0"/>
              <a:t>IHE Document Sharing</a:t>
            </a:r>
          </a:p>
        </p:txBody>
      </p:sp>
      <p:sp>
        <p:nvSpPr>
          <p:cNvPr id="10" name="Text Placeholder 9">
            <a:extLst>
              <a:ext uri="{FF2B5EF4-FFF2-40B4-BE49-F238E27FC236}">
                <a16:creationId xmlns:a16="http://schemas.microsoft.com/office/drawing/2014/main" id="{8AAC3ADF-F63D-B871-12F8-73BFFE1B20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71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idx="4294967295"/>
          </p:nvPr>
        </p:nvSpPr>
        <p:spPr>
          <a:xfrm>
            <a:off x="673240" y="33338"/>
            <a:ext cx="11518760" cy="1325562"/>
          </a:xfrm>
        </p:spPr>
        <p:txBody>
          <a:bodyPr/>
          <a:lstStyle/>
          <a:p>
            <a:pPr eaLnBrk="1" hangingPunct="1"/>
            <a:r>
              <a:rPr lang="en-US" altLang="en-US" dirty="0"/>
              <a:t>IHE Standards-based HIE (XDS)</a:t>
            </a:r>
            <a:br>
              <a:rPr lang="en-US" altLang="en-US" dirty="0"/>
            </a:br>
            <a:r>
              <a:rPr lang="en-US" altLang="en-US" sz="2400" dirty="0">
                <a:solidFill>
                  <a:srgbClr val="28B9F5"/>
                </a:solidFill>
              </a:rPr>
              <a:t>Key Components</a:t>
            </a:r>
            <a:endParaRPr lang="en-US" altLang="en-US" dirty="0"/>
          </a:p>
        </p:txBody>
      </p:sp>
      <p:grpSp>
        <p:nvGrpSpPr>
          <p:cNvPr id="3" name="Group 2">
            <a:extLst>
              <a:ext uri="{FF2B5EF4-FFF2-40B4-BE49-F238E27FC236}">
                <a16:creationId xmlns:a16="http://schemas.microsoft.com/office/drawing/2014/main" id="{246C2BAE-219D-4BFB-85F2-88E088A58E0F}"/>
              </a:ext>
            </a:extLst>
          </p:cNvPr>
          <p:cNvGrpSpPr/>
          <p:nvPr/>
        </p:nvGrpSpPr>
        <p:grpSpPr>
          <a:xfrm>
            <a:off x="945931" y="1250949"/>
            <a:ext cx="10310648" cy="5449395"/>
            <a:chOff x="2070100" y="1250950"/>
            <a:chExt cx="7886700" cy="4725989"/>
          </a:xfrm>
        </p:grpSpPr>
        <p:grpSp>
          <p:nvGrpSpPr>
            <p:cNvPr id="2" name="Group 61">
              <a:extLst>
                <a:ext uri="{FF2B5EF4-FFF2-40B4-BE49-F238E27FC236}">
                  <a16:creationId xmlns:a16="http://schemas.microsoft.com/office/drawing/2014/main" id="{BEE8B1A4-2115-4CC0-AF87-938F9CAF274E}"/>
                </a:ext>
              </a:extLst>
            </p:cNvPr>
            <p:cNvGrpSpPr>
              <a:grpSpLocks/>
            </p:cNvGrpSpPr>
            <p:nvPr/>
          </p:nvGrpSpPr>
          <p:grpSpPr bwMode="auto">
            <a:xfrm>
              <a:off x="2697163" y="1250950"/>
              <a:ext cx="6699250" cy="3879850"/>
              <a:chOff x="1173163" y="1250950"/>
              <a:chExt cx="6699250" cy="3879850"/>
            </a:xfrm>
          </p:grpSpPr>
          <p:pic>
            <p:nvPicPr>
              <p:cNvPr id="22588" name="Picture 1">
                <a:extLst>
                  <a:ext uri="{FF2B5EF4-FFF2-40B4-BE49-F238E27FC236}">
                    <a16:creationId xmlns:a16="http://schemas.microsoft.com/office/drawing/2014/main" id="{CF3BB786-794E-48D8-A897-D58183C6D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2589" name="Group 53">
                <a:extLst>
                  <a:ext uri="{FF2B5EF4-FFF2-40B4-BE49-F238E27FC236}">
                    <a16:creationId xmlns:a16="http://schemas.microsoft.com/office/drawing/2014/main" id="{A0B221A8-2F28-499D-ACE6-6B604C3FE4D9}"/>
                  </a:ext>
                </a:extLst>
              </p:cNvPr>
              <p:cNvGrpSpPr>
                <a:grpSpLocks/>
              </p:cNvGrpSpPr>
              <p:nvPr/>
            </p:nvGrpSpPr>
            <p:grpSpPr bwMode="auto">
              <a:xfrm>
                <a:off x="3316288" y="1250950"/>
                <a:ext cx="2490787" cy="1728788"/>
                <a:chOff x="3316288" y="1250950"/>
                <a:chExt cx="2490787" cy="1728788"/>
              </a:xfrm>
            </p:grpSpPr>
            <p:pic>
              <p:nvPicPr>
                <p:cNvPr id="22590" name="Picture 19">
                  <a:extLst>
                    <a:ext uri="{FF2B5EF4-FFF2-40B4-BE49-F238E27FC236}">
                      <a16:creationId xmlns:a16="http://schemas.microsoft.com/office/drawing/2014/main" id="{13F75E7E-7F44-4B29-916A-53B73D881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2591" name="Rectangle 50">
                  <a:extLst>
                    <a:ext uri="{FF2B5EF4-FFF2-40B4-BE49-F238E27FC236}">
                      <a16:creationId xmlns:a16="http://schemas.microsoft.com/office/drawing/2014/main" id="{EF099B4D-76AC-44A1-8CC7-CA1778A35C02}"/>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22592" name="Rectangle 52">
                  <a:extLst>
                    <a:ext uri="{FF2B5EF4-FFF2-40B4-BE49-F238E27FC236}">
                      <a16:creationId xmlns:a16="http://schemas.microsoft.com/office/drawing/2014/main" id="{ACFCD486-D7F7-4CDE-8B17-1C0DD9EFF134}"/>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22531" name="AutoShape 18">
              <a:extLst>
                <a:ext uri="{FF2B5EF4-FFF2-40B4-BE49-F238E27FC236}">
                  <a16:creationId xmlns:a16="http://schemas.microsoft.com/office/drawing/2014/main" id="{931CF02A-D6F7-4553-809B-9FC4D1469A0B}"/>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Personal </a:t>
              </a:r>
              <a:br>
                <a:rPr lang="en-US" altLang="en-US" sz="800">
                  <a:solidFill>
                    <a:srgbClr val="4157AD"/>
                  </a:solidFill>
                </a:rPr>
              </a:br>
              <a:r>
                <a:rPr lang="en-US" altLang="en-US" sz="800">
                  <a:solidFill>
                    <a:srgbClr val="4157AD"/>
                  </a:solidFill>
                </a:rPr>
                <a:t>   Health Records</a:t>
              </a:r>
              <a:endParaRPr lang="en-US" altLang="en-US" sz="800" b="1">
                <a:solidFill>
                  <a:srgbClr val="4157AD"/>
                </a:solidFill>
              </a:endParaRPr>
            </a:p>
          </p:txBody>
        </p:sp>
        <p:sp>
          <p:nvSpPr>
            <p:cNvPr id="22532" name="AutoShape 18">
              <a:extLst>
                <a:ext uri="{FF2B5EF4-FFF2-40B4-BE49-F238E27FC236}">
                  <a16:creationId xmlns:a16="http://schemas.microsoft.com/office/drawing/2014/main" id="{97FB819B-94E9-4358-8796-5EC86ADA1063}"/>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a:t>
              </a:r>
              <a:endParaRPr lang="en-US" altLang="en-US" sz="800" b="1">
                <a:solidFill>
                  <a:srgbClr val="4157AD"/>
                </a:solidFill>
              </a:endParaRPr>
            </a:p>
          </p:txBody>
        </p:sp>
        <p:grpSp>
          <p:nvGrpSpPr>
            <p:cNvPr id="22534" name="Group 2">
              <a:extLst>
                <a:ext uri="{FF2B5EF4-FFF2-40B4-BE49-F238E27FC236}">
                  <a16:creationId xmlns:a16="http://schemas.microsoft.com/office/drawing/2014/main" id="{FB15F52D-BF69-4593-A47A-9DBB971DBB70}"/>
                </a:ext>
              </a:extLst>
            </p:cNvPr>
            <p:cNvGrpSpPr>
              <a:grpSpLocks/>
            </p:cNvGrpSpPr>
            <p:nvPr/>
          </p:nvGrpSpPr>
          <p:grpSpPr bwMode="auto">
            <a:xfrm>
              <a:off x="2233614" y="2286000"/>
              <a:ext cx="936625" cy="762000"/>
              <a:chOff x="0" y="0"/>
              <a:chExt cx="589" cy="479"/>
            </a:xfrm>
          </p:grpSpPr>
          <p:pic>
            <p:nvPicPr>
              <p:cNvPr id="22586" name="Picture 3">
                <a:extLst>
                  <a:ext uri="{FF2B5EF4-FFF2-40B4-BE49-F238E27FC236}">
                    <a16:creationId xmlns:a16="http://schemas.microsoft.com/office/drawing/2014/main" id="{71D6292E-FA45-4068-A6C1-EB98584F2F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7" name="Picture 4">
                <a:extLst>
                  <a:ext uri="{FF2B5EF4-FFF2-40B4-BE49-F238E27FC236}">
                    <a16:creationId xmlns:a16="http://schemas.microsoft.com/office/drawing/2014/main" id="{6B51DA2B-4B16-4CF0-89E0-EF718CD3FA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35" name="Group 5">
              <a:extLst>
                <a:ext uri="{FF2B5EF4-FFF2-40B4-BE49-F238E27FC236}">
                  <a16:creationId xmlns:a16="http://schemas.microsoft.com/office/drawing/2014/main" id="{55A2F2CD-1847-4FCC-B952-96B241E00B77}"/>
                </a:ext>
              </a:extLst>
            </p:cNvPr>
            <p:cNvGrpSpPr>
              <a:grpSpLocks/>
            </p:cNvGrpSpPr>
            <p:nvPr/>
          </p:nvGrpSpPr>
          <p:grpSpPr bwMode="auto">
            <a:xfrm>
              <a:off x="2233613" y="2833688"/>
              <a:ext cx="1009650" cy="823912"/>
              <a:chOff x="0" y="0"/>
              <a:chExt cx="635" cy="518"/>
            </a:xfrm>
          </p:grpSpPr>
          <p:pic>
            <p:nvPicPr>
              <p:cNvPr id="22584" name="Picture 6">
                <a:extLst>
                  <a:ext uri="{FF2B5EF4-FFF2-40B4-BE49-F238E27FC236}">
                    <a16:creationId xmlns:a16="http://schemas.microsoft.com/office/drawing/2014/main" id="{2276A20C-71FD-4425-9945-9F1E13301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5" name="Picture 7">
                <a:extLst>
                  <a:ext uri="{FF2B5EF4-FFF2-40B4-BE49-F238E27FC236}">
                    <a16:creationId xmlns:a16="http://schemas.microsoft.com/office/drawing/2014/main" id="{BAAAE53C-4D16-458D-91A9-3815E50954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0" name="Group 20">
              <a:extLst>
                <a:ext uri="{FF2B5EF4-FFF2-40B4-BE49-F238E27FC236}">
                  <a16:creationId xmlns:a16="http://schemas.microsoft.com/office/drawing/2014/main" id="{CA2DC060-ADFE-4928-9B74-9F62ADB20BBA}"/>
                </a:ext>
              </a:extLst>
            </p:cNvPr>
            <p:cNvGrpSpPr>
              <a:grpSpLocks/>
            </p:cNvGrpSpPr>
            <p:nvPr/>
          </p:nvGrpSpPr>
          <p:grpSpPr bwMode="auto">
            <a:xfrm>
              <a:off x="2357438" y="3617914"/>
              <a:ext cx="1193800" cy="782637"/>
              <a:chOff x="0" y="0"/>
              <a:chExt cx="751" cy="492"/>
            </a:xfrm>
          </p:grpSpPr>
          <p:pic>
            <p:nvPicPr>
              <p:cNvPr id="22582" name="Picture 21">
                <a:extLst>
                  <a:ext uri="{FF2B5EF4-FFF2-40B4-BE49-F238E27FC236}">
                    <a16:creationId xmlns:a16="http://schemas.microsoft.com/office/drawing/2014/main" id="{A9AC90AD-2FC1-49B8-9768-4BB7FFE978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3" name="Picture 22">
                <a:extLst>
                  <a:ext uri="{FF2B5EF4-FFF2-40B4-BE49-F238E27FC236}">
                    <a16:creationId xmlns:a16="http://schemas.microsoft.com/office/drawing/2014/main" id="{750D31D3-D341-4F58-AA84-AFD9AE651F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1" name="Group 23">
              <a:extLst>
                <a:ext uri="{FF2B5EF4-FFF2-40B4-BE49-F238E27FC236}">
                  <a16:creationId xmlns:a16="http://schemas.microsoft.com/office/drawing/2014/main" id="{6B041B39-B90D-45FC-9F8F-1BE4287E4CB1}"/>
                </a:ext>
              </a:extLst>
            </p:cNvPr>
            <p:cNvGrpSpPr>
              <a:grpSpLocks/>
            </p:cNvGrpSpPr>
            <p:nvPr/>
          </p:nvGrpSpPr>
          <p:grpSpPr bwMode="auto">
            <a:xfrm>
              <a:off x="8943976" y="2378076"/>
              <a:ext cx="936625" cy="669925"/>
              <a:chOff x="0" y="0"/>
              <a:chExt cx="589" cy="421"/>
            </a:xfrm>
          </p:grpSpPr>
          <p:pic>
            <p:nvPicPr>
              <p:cNvPr id="22580" name="Picture 24">
                <a:extLst>
                  <a:ext uri="{FF2B5EF4-FFF2-40B4-BE49-F238E27FC236}">
                    <a16:creationId xmlns:a16="http://schemas.microsoft.com/office/drawing/2014/main" id="{05B45662-E7E4-4CAE-9CF2-0B6716A6D7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1" name="Picture 25">
                <a:extLst>
                  <a:ext uri="{FF2B5EF4-FFF2-40B4-BE49-F238E27FC236}">
                    <a16:creationId xmlns:a16="http://schemas.microsoft.com/office/drawing/2014/main" id="{9FBEB3D9-A44F-464F-95DC-80F69A0938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2" name="Group 26">
              <a:extLst>
                <a:ext uri="{FF2B5EF4-FFF2-40B4-BE49-F238E27FC236}">
                  <a16:creationId xmlns:a16="http://schemas.microsoft.com/office/drawing/2014/main" id="{5FACD6EF-37F9-40B3-9038-4B5EFAAD07CF}"/>
                </a:ext>
              </a:extLst>
            </p:cNvPr>
            <p:cNvGrpSpPr>
              <a:grpSpLocks/>
            </p:cNvGrpSpPr>
            <p:nvPr/>
          </p:nvGrpSpPr>
          <p:grpSpPr bwMode="auto">
            <a:xfrm>
              <a:off x="8863014" y="3005139"/>
              <a:ext cx="1030287" cy="649287"/>
              <a:chOff x="0" y="0"/>
              <a:chExt cx="648" cy="408"/>
            </a:xfrm>
          </p:grpSpPr>
          <p:pic>
            <p:nvPicPr>
              <p:cNvPr id="22578" name="Picture 27">
                <a:extLst>
                  <a:ext uri="{FF2B5EF4-FFF2-40B4-BE49-F238E27FC236}">
                    <a16:creationId xmlns:a16="http://schemas.microsoft.com/office/drawing/2014/main" id="{C34F112F-62C1-4813-8A46-9B883052AA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9" name="Picture 28">
                <a:extLst>
                  <a:ext uri="{FF2B5EF4-FFF2-40B4-BE49-F238E27FC236}">
                    <a16:creationId xmlns:a16="http://schemas.microsoft.com/office/drawing/2014/main" id="{43DEEC6D-B709-4ADA-9102-FD313E74C6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3" name="Group 29">
              <a:extLst>
                <a:ext uri="{FF2B5EF4-FFF2-40B4-BE49-F238E27FC236}">
                  <a16:creationId xmlns:a16="http://schemas.microsoft.com/office/drawing/2014/main" id="{71281EAB-38CE-49CB-8BE0-C265F695B4AD}"/>
                </a:ext>
              </a:extLst>
            </p:cNvPr>
            <p:cNvGrpSpPr>
              <a:grpSpLocks/>
            </p:cNvGrpSpPr>
            <p:nvPr/>
          </p:nvGrpSpPr>
          <p:grpSpPr bwMode="auto">
            <a:xfrm>
              <a:off x="8593138" y="3659188"/>
              <a:ext cx="1193800" cy="741362"/>
              <a:chOff x="0" y="0"/>
              <a:chExt cx="751" cy="466"/>
            </a:xfrm>
          </p:grpSpPr>
          <p:pic>
            <p:nvPicPr>
              <p:cNvPr id="22576" name="Picture 30">
                <a:extLst>
                  <a:ext uri="{FF2B5EF4-FFF2-40B4-BE49-F238E27FC236}">
                    <a16:creationId xmlns:a16="http://schemas.microsoft.com/office/drawing/2014/main" id="{F9D8A61F-FCDC-49F0-B61D-EEED3E5CFF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7" name="Picture 31">
                <a:extLst>
                  <a:ext uri="{FF2B5EF4-FFF2-40B4-BE49-F238E27FC236}">
                    <a16:creationId xmlns:a16="http://schemas.microsoft.com/office/drawing/2014/main" id="{B196EDDB-098F-4531-9D5C-AFC7F242D8D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4" name="Group 32">
              <a:extLst>
                <a:ext uri="{FF2B5EF4-FFF2-40B4-BE49-F238E27FC236}">
                  <a16:creationId xmlns:a16="http://schemas.microsoft.com/office/drawing/2014/main" id="{35641835-FEAC-46CE-A41B-3DD3828CE7AF}"/>
                </a:ext>
              </a:extLst>
            </p:cNvPr>
            <p:cNvGrpSpPr>
              <a:grpSpLocks/>
            </p:cNvGrpSpPr>
            <p:nvPr/>
          </p:nvGrpSpPr>
          <p:grpSpPr bwMode="auto">
            <a:xfrm>
              <a:off x="7678738" y="4122738"/>
              <a:ext cx="1420812" cy="1039812"/>
              <a:chOff x="0" y="0"/>
              <a:chExt cx="894" cy="654"/>
            </a:xfrm>
          </p:grpSpPr>
          <p:pic>
            <p:nvPicPr>
              <p:cNvPr id="22574" name="Picture 33">
                <a:extLst>
                  <a:ext uri="{FF2B5EF4-FFF2-40B4-BE49-F238E27FC236}">
                    <a16:creationId xmlns:a16="http://schemas.microsoft.com/office/drawing/2014/main" id="{B4FCB837-EAE5-42D2-B12D-255731EB8AF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5" name="Picture 34">
                <a:extLst>
                  <a:ext uri="{FF2B5EF4-FFF2-40B4-BE49-F238E27FC236}">
                    <a16:creationId xmlns:a16="http://schemas.microsoft.com/office/drawing/2014/main" id="{B1CAE7DA-48C4-419A-8DBE-9D62AC135B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5" name="Group 35">
              <a:extLst>
                <a:ext uri="{FF2B5EF4-FFF2-40B4-BE49-F238E27FC236}">
                  <a16:creationId xmlns:a16="http://schemas.microsoft.com/office/drawing/2014/main" id="{68A3995F-EAF5-496E-879C-930D409C99FA}"/>
                </a:ext>
              </a:extLst>
            </p:cNvPr>
            <p:cNvGrpSpPr>
              <a:grpSpLocks/>
            </p:cNvGrpSpPr>
            <p:nvPr/>
          </p:nvGrpSpPr>
          <p:grpSpPr bwMode="auto">
            <a:xfrm>
              <a:off x="2962276" y="4276726"/>
              <a:ext cx="1420813" cy="885825"/>
              <a:chOff x="0" y="0"/>
              <a:chExt cx="894" cy="557"/>
            </a:xfrm>
          </p:grpSpPr>
          <p:pic>
            <p:nvPicPr>
              <p:cNvPr id="22572" name="Picture 36">
                <a:extLst>
                  <a:ext uri="{FF2B5EF4-FFF2-40B4-BE49-F238E27FC236}">
                    <a16:creationId xmlns:a16="http://schemas.microsoft.com/office/drawing/2014/main" id="{5B94822B-8B82-435E-8EE2-4615E9CF8C0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3" name="Picture 37">
                <a:extLst>
                  <a:ext uri="{FF2B5EF4-FFF2-40B4-BE49-F238E27FC236}">
                    <a16:creationId xmlns:a16="http://schemas.microsoft.com/office/drawing/2014/main" id="{808472E1-79BD-49A4-A7D0-E346A6E6A1C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6" name="Group 38">
              <a:extLst>
                <a:ext uri="{FF2B5EF4-FFF2-40B4-BE49-F238E27FC236}">
                  <a16:creationId xmlns:a16="http://schemas.microsoft.com/office/drawing/2014/main" id="{1B547141-8A1D-47FB-877F-ACFF2FE93DE3}"/>
                </a:ext>
              </a:extLst>
            </p:cNvPr>
            <p:cNvGrpSpPr>
              <a:grpSpLocks/>
            </p:cNvGrpSpPr>
            <p:nvPr/>
          </p:nvGrpSpPr>
          <p:grpSpPr bwMode="auto">
            <a:xfrm>
              <a:off x="4437063" y="4462464"/>
              <a:ext cx="1460500" cy="1214437"/>
              <a:chOff x="0" y="0"/>
              <a:chExt cx="920" cy="764"/>
            </a:xfrm>
          </p:grpSpPr>
          <p:pic>
            <p:nvPicPr>
              <p:cNvPr id="22570" name="Picture 39">
                <a:extLst>
                  <a:ext uri="{FF2B5EF4-FFF2-40B4-BE49-F238E27FC236}">
                    <a16:creationId xmlns:a16="http://schemas.microsoft.com/office/drawing/2014/main" id="{0125235B-0375-49F9-BE79-8B07E87D552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1" name="Picture 40">
                <a:extLst>
                  <a:ext uri="{FF2B5EF4-FFF2-40B4-BE49-F238E27FC236}">
                    <a16:creationId xmlns:a16="http://schemas.microsoft.com/office/drawing/2014/main" id="{518CC70F-ACE2-4A69-9588-7F62A9A47BD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60">
              <a:extLst>
                <a:ext uri="{FF2B5EF4-FFF2-40B4-BE49-F238E27FC236}">
                  <a16:creationId xmlns:a16="http://schemas.microsoft.com/office/drawing/2014/main" id="{08DF69ED-7479-4968-B8B6-4146E6B6D41A}"/>
                </a:ext>
              </a:extLst>
            </p:cNvPr>
            <p:cNvGrpSpPr>
              <a:grpSpLocks/>
            </p:cNvGrpSpPr>
            <p:nvPr/>
          </p:nvGrpSpPr>
          <p:grpSpPr bwMode="auto">
            <a:xfrm>
              <a:off x="4025900" y="2506664"/>
              <a:ext cx="4140200" cy="1228725"/>
              <a:chOff x="2501900" y="2506663"/>
              <a:chExt cx="4140200" cy="1228725"/>
            </a:xfrm>
          </p:grpSpPr>
          <p:pic>
            <p:nvPicPr>
              <p:cNvPr id="22560" name="Picture 44">
                <a:extLst>
                  <a:ext uri="{FF2B5EF4-FFF2-40B4-BE49-F238E27FC236}">
                    <a16:creationId xmlns:a16="http://schemas.microsoft.com/office/drawing/2014/main" id="{E327A275-BC8F-4963-A41B-8E66ECF81F7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1" name="Picture 45">
                <a:extLst>
                  <a:ext uri="{FF2B5EF4-FFF2-40B4-BE49-F238E27FC236}">
                    <a16:creationId xmlns:a16="http://schemas.microsoft.com/office/drawing/2014/main" id="{E32453EE-266C-4EF1-96F1-1B0046DF336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2" name="Picture 46">
                <a:extLst>
                  <a:ext uri="{FF2B5EF4-FFF2-40B4-BE49-F238E27FC236}">
                    <a16:creationId xmlns:a16="http://schemas.microsoft.com/office/drawing/2014/main" id="{27A7C2CC-5BE3-4C24-98A4-0EEB8896465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3" name="Picture 47">
                <a:extLst>
                  <a:ext uri="{FF2B5EF4-FFF2-40B4-BE49-F238E27FC236}">
                    <a16:creationId xmlns:a16="http://schemas.microsoft.com/office/drawing/2014/main" id="{B376AC75-4DAD-4D63-8B62-A2B82C57224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4" name="Picture 48">
                <a:extLst>
                  <a:ext uri="{FF2B5EF4-FFF2-40B4-BE49-F238E27FC236}">
                    <a16:creationId xmlns:a16="http://schemas.microsoft.com/office/drawing/2014/main" id="{A1D43051-EC12-49BD-BB8B-9EE45E84C4A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5" name="Picture 49">
                <a:extLst>
                  <a:ext uri="{FF2B5EF4-FFF2-40B4-BE49-F238E27FC236}">
                    <a16:creationId xmlns:a16="http://schemas.microsoft.com/office/drawing/2014/main" id="{B927BD9C-BEF9-4000-BD07-18635B18545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6" name="Picture 50">
                <a:extLst>
                  <a:ext uri="{FF2B5EF4-FFF2-40B4-BE49-F238E27FC236}">
                    <a16:creationId xmlns:a16="http://schemas.microsoft.com/office/drawing/2014/main" id="{2320646C-AB89-4DFB-A434-B840C3D86AB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7" name="Picture 51">
                <a:extLst>
                  <a:ext uri="{FF2B5EF4-FFF2-40B4-BE49-F238E27FC236}">
                    <a16:creationId xmlns:a16="http://schemas.microsoft.com/office/drawing/2014/main" id="{7054EA38-0540-457F-8BA2-E05664E810E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8" name="Picture 52">
                <a:extLst>
                  <a:ext uri="{FF2B5EF4-FFF2-40B4-BE49-F238E27FC236}">
                    <a16:creationId xmlns:a16="http://schemas.microsoft.com/office/drawing/2014/main" id="{9C5F30D7-7623-483A-902B-2B42CA6B30B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9" name="Picture 53">
                <a:extLst>
                  <a:ext uri="{FF2B5EF4-FFF2-40B4-BE49-F238E27FC236}">
                    <a16:creationId xmlns:a16="http://schemas.microsoft.com/office/drawing/2014/main" id="{295520D3-C66F-4435-A7D7-5215DBB75E5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57" name="Rounded Rectangular Callout 56">
              <a:extLst>
                <a:ext uri="{FF2B5EF4-FFF2-40B4-BE49-F238E27FC236}">
                  <a16:creationId xmlns:a16="http://schemas.microsoft.com/office/drawing/2014/main" id="{9C9F0D11-DA14-4146-A679-D64ED3F46133}"/>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a:solidFill>
                    <a:srgbClr val="FFFFFF"/>
                  </a:solidFill>
                </a:rPr>
                <a:t>Document Repositories</a:t>
              </a:r>
            </a:p>
          </p:txBody>
        </p:sp>
        <p:sp>
          <p:nvSpPr>
            <p:cNvPr id="22549" name="AutoShape 18">
              <a:extLst>
                <a:ext uri="{FF2B5EF4-FFF2-40B4-BE49-F238E27FC236}">
                  <a16:creationId xmlns:a16="http://schemas.microsoft.com/office/drawing/2014/main" id="{36169E37-1827-4D8B-896E-167E7A837F22}"/>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Results</a:t>
              </a:r>
              <a:endParaRPr lang="en-US" altLang="en-US" sz="800" b="1">
                <a:solidFill>
                  <a:srgbClr val="4157AD"/>
                </a:solidFill>
              </a:endParaRPr>
            </a:p>
          </p:txBody>
        </p:sp>
        <p:sp>
          <p:nvSpPr>
            <p:cNvPr id="22550" name="AutoShape 18">
              <a:extLst>
                <a:ext uri="{FF2B5EF4-FFF2-40B4-BE49-F238E27FC236}">
                  <a16:creationId xmlns:a16="http://schemas.microsoft.com/office/drawing/2014/main" id="{426C9C02-EDE0-46F6-AA56-C763328F2ED5}"/>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PUBLIC </a:t>
              </a:r>
              <a:br>
                <a:rPr lang="en-US" altLang="en-US" sz="1200">
                  <a:solidFill>
                    <a:srgbClr val="4157AD"/>
                  </a:solidFill>
                </a:rPr>
              </a:br>
              <a:r>
                <a:rPr lang="en-US" altLang="en-US" sz="12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Registries</a:t>
              </a:r>
            </a:p>
          </p:txBody>
        </p:sp>
        <p:sp>
          <p:nvSpPr>
            <p:cNvPr id="22551" name="AutoShape 18">
              <a:extLst>
                <a:ext uri="{FF2B5EF4-FFF2-40B4-BE49-F238E27FC236}">
                  <a16:creationId xmlns:a16="http://schemas.microsoft.com/office/drawing/2014/main" id="{D2A56B96-55A1-4F9C-87FE-EE42E0D1CDAD}"/>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RX History</a:t>
              </a:r>
              <a:endParaRPr lang="en-US" altLang="en-US" sz="800" b="1">
                <a:solidFill>
                  <a:srgbClr val="4157AD"/>
                </a:solidFill>
              </a:endParaRPr>
            </a:p>
          </p:txBody>
        </p:sp>
        <p:sp>
          <p:nvSpPr>
            <p:cNvPr id="22552" name="AutoShape 18">
              <a:extLst>
                <a:ext uri="{FF2B5EF4-FFF2-40B4-BE49-F238E27FC236}">
                  <a16:creationId xmlns:a16="http://schemas.microsoft.com/office/drawing/2014/main" id="{1031F09D-AEAA-4284-8BBA-77C96ADB8726}"/>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SPECIALTY</a:t>
              </a:r>
              <a:br>
                <a:rPr lang="en-US" altLang="en-US" sz="1200">
                  <a:solidFill>
                    <a:srgbClr val="4157AD"/>
                  </a:solidFill>
                </a:rPr>
              </a:br>
              <a:r>
                <a:rPr lang="en-US" altLang="en-US" sz="12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a:t>
              </a:r>
              <a:endParaRPr lang="en-US" altLang="en-US" sz="800" b="1">
                <a:solidFill>
                  <a:srgbClr val="4157AD"/>
                </a:solidFill>
              </a:endParaRPr>
            </a:p>
          </p:txBody>
        </p:sp>
        <p:grpSp>
          <p:nvGrpSpPr>
            <p:cNvPr id="22553" name="Group 62">
              <a:extLst>
                <a:ext uri="{FF2B5EF4-FFF2-40B4-BE49-F238E27FC236}">
                  <a16:creationId xmlns:a16="http://schemas.microsoft.com/office/drawing/2014/main" id="{231BCB7F-6451-42B6-8145-0D23109EA594}"/>
                </a:ext>
              </a:extLst>
            </p:cNvPr>
            <p:cNvGrpSpPr>
              <a:grpSpLocks/>
            </p:cNvGrpSpPr>
            <p:nvPr/>
          </p:nvGrpSpPr>
          <p:grpSpPr bwMode="auto">
            <a:xfrm>
              <a:off x="6165850" y="4625976"/>
              <a:ext cx="1589088" cy="1350963"/>
              <a:chOff x="4641850" y="4625975"/>
              <a:chExt cx="1589088" cy="1350963"/>
            </a:xfrm>
          </p:grpSpPr>
          <p:grpSp>
            <p:nvGrpSpPr>
              <p:cNvPr id="22556" name="Group 41">
                <a:extLst>
                  <a:ext uri="{FF2B5EF4-FFF2-40B4-BE49-F238E27FC236}">
                    <a16:creationId xmlns:a16="http://schemas.microsoft.com/office/drawing/2014/main" id="{72B3757F-BD70-479C-AFE2-AFC03924562A}"/>
                  </a:ext>
                </a:extLst>
              </p:cNvPr>
              <p:cNvGrpSpPr>
                <a:grpSpLocks/>
              </p:cNvGrpSpPr>
              <p:nvPr/>
            </p:nvGrpSpPr>
            <p:grpSpPr bwMode="auto">
              <a:xfrm>
                <a:off x="4641850" y="4625975"/>
                <a:ext cx="1460500" cy="1050925"/>
                <a:chOff x="0" y="0"/>
                <a:chExt cx="920" cy="661"/>
              </a:xfrm>
            </p:grpSpPr>
            <p:pic>
              <p:nvPicPr>
                <p:cNvPr id="22558" name="Picture 42">
                  <a:extLst>
                    <a:ext uri="{FF2B5EF4-FFF2-40B4-BE49-F238E27FC236}">
                      <a16:creationId xmlns:a16="http://schemas.microsoft.com/office/drawing/2014/main" id="{A32D19D9-C994-4B8D-904A-6C77C5BE92F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59" name="Picture 43">
                  <a:extLst>
                    <a:ext uri="{FF2B5EF4-FFF2-40B4-BE49-F238E27FC236}">
                      <a16:creationId xmlns:a16="http://schemas.microsoft.com/office/drawing/2014/main" id="{BD446469-3EB4-4720-9996-94D13B55332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2557" name="AutoShape 18">
                <a:extLst>
                  <a:ext uri="{FF2B5EF4-FFF2-40B4-BE49-F238E27FC236}">
                    <a16:creationId xmlns:a16="http://schemas.microsoft.com/office/drawing/2014/main" id="{8A30B7E6-A748-41C2-8FA4-5862C19546C1}"/>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grpSp>
        <p:sp>
          <p:nvSpPr>
            <p:cNvPr id="22554" name="AutoShape 18">
              <a:extLst>
                <a:ext uri="{FF2B5EF4-FFF2-40B4-BE49-F238E27FC236}">
                  <a16:creationId xmlns:a16="http://schemas.microsoft.com/office/drawing/2014/main" id="{2B148BB2-E460-44B4-9640-5EED3A95A67C}"/>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sp>
          <p:nvSpPr>
            <p:cNvPr id="22555" name="AutoShape 18">
              <a:extLst>
                <a:ext uri="{FF2B5EF4-FFF2-40B4-BE49-F238E27FC236}">
                  <a16:creationId xmlns:a16="http://schemas.microsoft.com/office/drawing/2014/main" id="{C42C95D7-FEE9-453C-8757-E80C9404CF65}"/>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Claim Data</a:t>
              </a:r>
              <a:endParaRPr lang="en-US" altLang="en-US" sz="800" b="1">
                <a:solidFill>
                  <a:srgbClr val="4157AD"/>
                </a:solidFill>
              </a:endParaRPr>
            </a:p>
          </p:txBody>
        </p:sp>
      </p:grpSp>
    </p:spTree>
    <p:extLst>
      <p:ext uri="{BB962C8B-B14F-4D97-AF65-F5344CB8AC3E}">
        <p14:creationId xmlns:p14="http://schemas.microsoft.com/office/powerpoint/2010/main" val="30309096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idx="4294967295"/>
          </p:nvPr>
        </p:nvSpPr>
        <p:spPr>
          <a:xfrm>
            <a:off x="964642" y="1588"/>
            <a:ext cx="11227358" cy="1325562"/>
          </a:xfrm>
        </p:spPr>
        <p:txBody>
          <a:bodyPr/>
          <a:lstStyle/>
          <a:p>
            <a:pPr eaLnBrk="1" hangingPunct="1"/>
            <a:r>
              <a:rPr lang="en-US" altLang="en-US" dirty="0"/>
              <a:t>IHE Standards-based HIE (XCA)</a:t>
            </a:r>
            <a:br>
              <a:rPr lang="en-US" altLang="en-US" dirty="0"/>
            </a:br>
            <a:r>
              <a:rPr lang="en-US" altLang="en-US" sz="2400" dirty="0">
                <a:solidFill>
                  <a:srgbClr val="28B9F5"/>
                </a:solidFill>
              </a:rPr>
              <a:t>Community Document Sharing</a:t>
            </a:r>
            <a:endParaRPr lang="en-US" altLang="en-US" dirty="0"/>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17702709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p:txBody>
          <a:bodyPr>
            <a:normAutofit fontScale="77500" lnSpcReduction="2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Authenticatable</a:t>
            </a:r>
            <a:r>
              <a:rPr lang="en-US" dirty="0"/>
              <a:t> -- Potential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HE_ITI_BAL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1144</Words>
  <Application>Microsoft Office PowerPoint</Application>
  <PresentationFormat>Widescreen</PresentationFormat>
  <Paragraphs>276</Paragraphs>
  <Slides>19</Slides>
  <Notes>9</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GE Inspira Pitch</vt:lpstr>
      <vt:lpstr>Lucida Grande</vt:lpstr>
      <vt:lpstr>Trebuchet MS</vt:lpstr>
      <vt:lpstr>Verdana</vt:lpstr>
      <vt:lpstr>Office Theme</vt:lpstr>
      <vt:lpstr>IHE_ITI_BALP</vt:lpstr>
      <vt:lpstr>Sharing of IPS (sIPS)</vt:lpstr>
      <vt:lpstr>Agenda</vt:lpstr>
      <vt:lpstr>IPS: A Cross-SDO Initiative</vt:lpstr>
      <vt:lpstr>What is the IPS?</vt:lpstr>
      <vt:lpstr>International Patient Summary IPS</vt:lpstr>
      <vt:lpstr>IHE Document Sharing</vt:lpstr>
      <vt:lpstr>IHE Standards-based HIE (XDS) Key Components</vt:lpstr>
      <vt:lpstr>IHE Standards-based HIE (XCA) Community Document Sharing</vt:lpstr>
      <vt:lpstr>Principles of a Document</vt:lpstr>
      <vt:lpstr>Various Formats and Encodings</vt:lpstr>
      <vt:lpstr>Metadata – enables discovery</vt:lpstr>
      <vt:lpstr>Supporting Infrastructure</vt:lpstr>
      <vt:lpstr>mXDE – Consuming Documents as Resources</vt:lpstr>
      <vt:lpstr>Sharing of IPS</vt:lpstr>
      <vt:lpstr>IHE Sharing of IPS</vt:lpstr>
      <vt:lpstr>Detailed Requirements in sIPS</vt:lpstr>
      <vt:lpstr>Other IHE Profiles leveraging IPS </vt:lpstr>
      <vt:lpstr>IHE Connectathon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Consent on FHIR</dc:title>
  <dc:creator>John Moehrke</dc:creator>
  <cp:lastModifiedBy>John Moehrke</cp:lastModifiedBy>
  <cp:revision>8</cp:revision>
  <dcterms:created xsi:type="dcterms:W3CDTF">2023-07-31T20:03:28Z</dcterms:created>
  <dcterms:modified xsi:type="dcterms:W3CDTF">2023-11-08T21:59:59Z</dcterms:modified>
</cp:coreProperties>
</file>