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7" autoAdjust="0"/>
    <p:restoredTop sz="68028"/>
  </p:normalViewPr>
  <p:slideViewPr>
    <p:cSldViewPr snapToGrid="0">
      <p:cViewPr varScale="1">
        <p:scale>
          <a:sx n="113" d="100"/>
          <a:sy n="113" d="100"/>
        </p:scale>
        <p:origin x="146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4a590b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14a590b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514a590b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4a590b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514a590b3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Mobile Patient Identifier Cross-reference Query transaction is used by the Patient Identifier Cross-reference Consumer to solicit information about patients whose Patient Identifiers cross-match with a Patient Identifier it provides in the request message. The request is received by the Patient Identifier Cross-reference Manager. The Patient Identifier Cross-reference Manager processes the request and returns a response that includes zero or more Patient Identifiers for the matching patient.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>
                <a:effectLst/>
              </a:rPr>
              <a:t>The Patient Identity Feed FHIR transaction communicates patient information, including demographic data, after a patient’s identity is established, modified or merged or after the key demographic data has been modified. In addition the removal of a patient identity in the source patient identifier domain may be communicated.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514a590b37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4a590b3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514a590b37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514a590b37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4a590b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14a590b3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514a590b3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14a590b3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514a590b3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514a590b3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6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Background_Duo_266.jpg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ackground_Duo_266.jpg"/>
          <p:cNvPicPr preferRelativeResize="0"/>
          <p:nvPr/>
        </p:nvPicPr>
        <p:blipFill rotWithShape="1">
          <a:blip r:embed="rId14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chat.fhir.org/#narrow/stream/179223-ihe" TargetMode="Externa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hyperlink" Target="https://profiles.ihe.net/ITI/PIXm/a_issues.html" TargetMode="Externa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descr="Background_Duo_266.jpg"/>
          <p:cNvPicPr preferRelativeResize="0"/>
          <p:nvPr/>
        </p:nvPicPr>
        <p:blipFill rotWithShape="1">
          <a:blip r:embed="rId5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t="12502" b="12495"/>
          <a:stretch/>
        </p:blipFill>
        <p:spPr>
          <a:xfrm>
            <a:off x="0" y="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283921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100"/>
            </a:pPr>
            <a:r>
              <a:rPr lang="en-US" sz="3400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Patient Identifier Cross-referencing for mobile</a:t>
            </a:r>
            <a:endParaRPr sz="3400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dirty="0" err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1371600" y="4381499"/>
            <a:ext cx="6400800" cy="68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 Oliver Egger,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IHE ITI Technical Committee Co-Chair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 descr="ihe-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57260" y="1294758"/>
            <a:ext cx="4429500" cy="12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28 Dec 2021 at 13:20:09" descr="Audio Recording 28 Dec 2021 at 13:20:09">
            <a:hlinkClick r:id="" action="ppaction://media"/>
            <a:extLst>
              <a:ext uri="{FF2B5EF4-FFF2-40B4-BE49-F238E27FC236}">
                <a16:creationId xmlns:a16="http://schemas.microsoft.com/office/drawing/2014/main" id="{5AD41394-E1F2-3248-9BD6-E901A87B11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86554" y="427777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0"/>
    </mc:Choice>
    <mc:Fallback xmlns="">
      <p:transition spd="slow" advTm="9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24063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What is the Profile About?</a:t>
            </a:r>
            <a:endParaRPr sz="3000" b="1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509260" y="1171897"/>
            <a:ext cx="787274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Patient Identifier Cross-reference for Mobile (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Profile provides RESTful transactions for mobile and lightweight browser-based applications to create, update and delete patient records in a Patient Identifier Cross-reference Manager and to query the Patient Identifier Cross-reference Manager for a patient’s cross-domain identifiers.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Profile requires the Patient Identifier Cross-reference Manager to implement rules and algorithms to cross-reference </a:t>
            </a:r>
            <a:r>
              <a:rPr lang="en-US" sz="1800" i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</a:t>
            </a:r>
            <a:r>
              <a:rPr lang="en-US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records from different domains. These rules/algorithms are not specified by this profile.</a:t>
            </a:r>
          </a:p>
          <a:p>
            <a:pPr marL="0" lvl="1" algn="l">
              <a:spcBef>
                <a:spcPts val="0"/>
              </a:spcBef>
            </a:pPr>
            <a:endParaRPr lang="en-US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GB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HTTP RESTful transactions in </a:t>
            </a:r>
            <a:r>
              <a:rPr lang="en-GB" sz="180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GB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are an alternative to the transactions defined in the PIX and PIXV3 profiles. </a:t>
            </a:r>
          </a:p>
          <a:p>
            <a:pPr marL="0" lvl="1" algn="l">
              <a:spcBef>
                <a:spcPts val="0"/>
              </a:spcBef>
            </a:pPr>
            <a:endParaRPr lang="en-GB"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algn="l">
              <a:spcBef>
                <a:spcPts val="0"/>
              </a:spcBef>
            </a:pPr>
            <a:r>
              <a:rPr lang="en-GB" sz="18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profile is made available as a FHIR Implementation Guide.</a:t>
            </a:r>
          </a:p>
        </p:txBody>
      </p:sp>
      <p:pic>
        <p:nvPicPr>
          <p:cNvPr id="108" name="Google Shape;108;p15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48F981-0D6A-594E-B133-D409D3029CB6}"/>
              </a:ext>
            </a:extLst>
          </p:cNvPr>
          <p:cNvSpPr/>
          <p:nvPr/>
        </p:nvSpPr>
        <p:spPr>
          <a:xfrm>
            <a:off x="566992" y="1766114"/>
            <a:ext cx="7479878" cy="260195"/>
          </a:xfrm>
          <a:prstGeom prst="rect">
            <a:avLst/>
          </a:prstGeom>
          <a:solidFill>
            <a:schemeClr val="accent6">
              <a:alpha val="498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30F3A-6AF1-A04F-B1C5-E8C8249FF2AE}"/>
              </a:ext>
            </a:extLst>
          </p:cNvPr>
          <p:cNvSpPr txBox="1"/>
          <p:nvPr/>
        </p:nvSpPr>
        <p:spPr>
          <a:xfrm>
            <a:off x="7838883" y="253351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chemeClr val="accent6"/>
                </a:solidFill>
              </a:rPr>
              <a:t>added in 2021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4D6CF1-EC0B-5048-AC94-308119B71131}"/>
              </a:ext>
            </a:extLst>
          </p:cNvPr>
          <p:cNvCxnSpPr>
            <a:cxnSpLocks/>
          </p:cNvCxnSpPr>
          <p:nvPr/>
        </p:nvCxnSpPr>
        <p:spPr>
          <a:xfrm flipH="1" flipV="1">
            <a:off x="7969568" y="2165147"/>
            <a:ext cx="412432" cy="303720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55E65E-A886-7B46-9C97-4EC3C9523C9B}"/>
              </a:ext>
            </a:extLst>
          </p:cNvPr>
          <p:cNvSpPr/>
          <p:nvPr/>
        </p:nvSpPr>
        <p:spPr>
          <a:xfrm>
            <a:off x="566992" y="2042210"/>
            <a:ext cx="1964752" cy="260195"/>
          </a:xfrm>
          <a:prstGeom prst="rect">
            <a:avLst/>
          </a:prstGeom>
          <a:solidFill>
            <a:schemeClr val="accent6">
              <a:alpha val="498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729B81-A111-C445-81C0-6AD67A29C220}"/>
              </a:ext>
            </a:extLst>
          </p:cNvPr>
          <p:cNvCxnSpPr>
            <a:cxnSpLocks/>
          </p:cNvCxnSpPr>
          <p:nvPr/>
        </p:nvCxnSpPr>
        <p:spPr>
          <a:xfrm flipH="1">
            <a:off x="7093819" y="2915483"/>
            <a:ext cx="1442536" cy="1900814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Audio Recording 28 Dec 2021 at 13:23:28" descr="Audio Recording 28 Dec 2021 at 13:23:28">
            <a:hlinkClick r:id="" action="ppaction://media"/>
            <a:extLst>
              <a:ext uri="{FF2B5EF4-FFF2-40B4-BE49-F238E27FC236}">
                <a16:creationId xmlns:a16="http://schemas.microsoft.com/office/drawing/2014/main" id="{344F015B-E914-534A-BC26-79866096D0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4189582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8"/>
    </mc:Choice>
    <mc:Fallback xmlns="">
      <p:transition spd="slow" advTm="26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82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Which actors does it use?</a:t>
            </a:r>
            <a:endParaRPr sz="3000" b="1" i="0" u="none" strike="noStrike" cap="none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profile defines: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actors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Identity Source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Identifier Cross-reference Consumer	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Identifier Cross-reference Manager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option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 Patient	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Recording 28 Dec 2021 at 13:26:02" descr="Audio Recording 28 Dec 2021 at 13:26:02">
            <a:hlinkClick r:id="" action="ppaction://media"/>
            <a:extLst>
              <a:ext uri="{FF2B5EF4-FFF2-40B4-BE49-F238E27FC236}">
                <a16:creationId xmlns:a16="http://schemas.microsoft.com/office/drawing/2014/main" id="{A7A1DE7A-FD6A-6A47-933A-8424BB57CA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21940" y="4063755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8"/>
    </mc:Choice>
    <mc:Fallback xmlns="">
      <p:transition spd="slow" advTm="23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6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Which transactions does it use?</a:t>
            </a:r>
            <a:endParaRPr sz="3000" b="1" i="0" u="none" strike="noStrike" cap="none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This profile defines two transactions:</a:t>
            </a: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Mobile Patient Identifier Cross-reference Query [ITI-83] 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Patient Identity Feed FHIR [ITI-104]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Add or revise Patient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Resolve Duplicate Patient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 Patient</a:t>
            </a: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endParaRPr lang="en-US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○"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7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36:56" descr="Audio Recording 28 Dec 2021 at 13:36:56">
            <a:hlinkClick r:id="" action="ppaction://media"/>
            <a:extLst>
              <a:ext uri="{FF2B5EF4-FFF2-40B4-BE49-F238E27FC236}">
                <a16:creationId xmlns:a16="http://schemas.microsoft.com/office/drawing/2014/main" id="{AECEC07B-0966-A943-AF63-041807F448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45400" y="4139807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45"/>
    </mc:Choice>
    <mc:Fallback xmlns="">
      <p:transition spd="slow" advTm="28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000" b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Which standards does it use?</a:t>
            </a:r>
            <a:endParaRPr sz="3000" b="1" i="0" u="none" strike="noStrike" cap="none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Mobile Patient Identifier Cross-reference Query [ITI-83] defines an </a:t>
            </a:r>
            <a:r>
              <a:rPr lang="en-US" sz="2000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HL7 FHIR R4</a:t>
            </a: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Operation.</a:t>
            </a: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lang="en-US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Patient Identity Feed FHIR [ITI-104] is based on the </a:t>
            </a:r>
            <a:r>
              <a:rPr lang="en-US" sz="2000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HL7 FHIR R4</a:t>
            </a:r>
            <a:r>
              <a:rPr lang="en-US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conditional Update / Delete API.</a:t>
            </a:r>
          </a:p>
          <a:p>
            <a:pPr marL="0" lvl="1" algn="l">
              <a:spcBef>
                <a:spcPts val="0"/>
              </a:spcBef>
            </a:pPr>
            <a:endParaRPr lang="en-US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39:25" descr="Audio Recording 28 Dec 2021 at 13:39:25">
            <a:hlinkClick r:id="" action="ppaction://media"/>
            <a:extLst>
              <a:ext uri="{FF2B5EF4-FFF2-40B4-BE49-F238E27FC236}">
                <a16:creationId xmlns:a16="http://schemas.microsoft.com/office/drawing/2014/main" id="{2510D73A-92E5-C54C-9F46-A646ECADAFA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21940" y="3999104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16"/>
    </mc:Choice>
    <mc:Fallback xmlns="">
      <p:transition spd="slow" advTm="235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5A4099"/>
              </a:buClr>
            </a:pP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Significant changes from </a:t>
            </a:r>
            <a:r>
              <a:rPr lang="en-US" sz="3000" b="1" dirty="0" err="1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PIXm</a:t>
            </a: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, Rev 2.1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FHIR Implementation Guide instead of PDF - Rev. 2.1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Integrated CP-ITI-1222, CP-ITI-1214, CP-ITI-1215, CP-ITI-1246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Volume 1 Update Use Cases and introduced new Patient Identity Feed FHIR and Security Considerations</a:t>
            </a: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Volume 2 Added Conformance Resources, IHE Connectathon and Audit Event Examples</a:t>
            </a:r>
          </a:p>
          <a:p>
            <a:pPr marL="101600" lvl="0" algn="l">
              <a:spcBef>
                <a:spcPts val="0"/>
              </a:spcBef>
              <a:buClr>
                <a:srgbClr val="595959"/>
              </a:buClr>
              <a:buSzPts val="2000"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 descr="ihe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49:08" descr="Audio Recording 28 Dec 2021 at 13:49:08">
            <a:hlinkClick r:id="" action="ppaction://media"/>
            <a:extLst>
              <a:ext uri="{FF2B5EF4-FFF2-40B4-BE49-F238E27FC236}">
                <a16:creationId xmlns:a16="http://schemas.microsoft.com/office/drawing/2014/main" id="{C4E2C357-50B7-8843-B08E-F22E7EDD0A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588531" y="3982024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8"/>
    </mc:Choice>
    <mc:Fallback xmlns="">
      <p:transition spd="slow" advTm="22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5">
            <a:alphaModFix/>
          </a:blip>
          <a:srcRect t="12502" b="12495"/>
          <a:stretch/>
        </p:blipFill>
        <p:spPr>
          <a:xfrm>
            <a:off x="-37050" y="0"/>
            <a:ext cx="9180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685800" y="673345"/>
            <a:ext cx="77724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5A4099"/>
              </a:buClr>
            </a:pPr>
            <a:r>
              <a:rPr lang="en-US" sz="3000" b="1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Trial Implementation Feedback?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09260" y="1383652"/>
            <a:ext cx="8125500" cy="3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See Open Issues and Questions on </a:t>
            </a: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https://profiles.ihe.net/ITI/PIXm/a_issues.html</a:t>
            </a: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lvl="0" algn="l">
              <a:spcBef>
                <a:spcPts val="0"/>
              </a:spcBef>
              <a:buClr>
                <a:srgbClr val="595959"/>
              </a:buClr>
              <a:buSzPts val="2000"/>
            </a:pP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Join the discussion on </a:t>
            </a:r>
            <a:r>
              <a:rPr lang="en-GB" sz="20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https://chat.fhir.org/#narrow/stream/179223-ihe</a:t>
            </a: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>
              <a:spcBef>
                <a:spcPts val="0"/>
              </a:spcBef>
              <a:buClr>
                <a:srgbClr val="595959"/>
              </a:buClr>
              <a:buSzPts val="2000"/>
              <a:buFont typeface="Arial"/>
              <a:buChar char="●"/>
            </a:pPr>
            <a:endParaRPr lang="en-GB"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lvl="0" algn="l">
              <a:spcBef>
                <a:spcPts val="0"/>
              </a:spcBef>
              <a:buClr>
                <a:srgbClr val="595959"/>
              </a:buClr>
              <a:buSzPts val="2000"/>
            </a:pPr>
            <a:endParaRPr sz="20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 descr="ihe-log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udio Recording 28 Dec 2021 at 13:51:14" descr="Audio Recording 28 Dec 2021 at 13:51:14">
            <a:hlinkClick r:id="" action="ppaction://media"/>
            <a:extLst>
              <a:ext uri="{FF2B5EF4-FFF2-40B4-BE49-F238E27FC236}">
                <a16:creationId xmlns:a16="http://schemas.microsoft.com/office/drawing/2014/main" id="{52F3B3BB-D3FE-1947-B126-EE25A19473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670105" y="39991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8"/>
    </mc:Choice>
    <mc:Fallback xmlns="">
      <p:transition spd="slow" advTm="22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471</Words>
  <Application>Microsoft Macintosh PowerPoint</Application>
  <PresentationFormat>On-screen Show (16:9)</PresentationFormat>
  <Paragraphs>52</Paragraphs>
  <Slides>7</Slides>
  <Notes>7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Patient Identifier Cross-referencing for mobile (PIXm)</vt:lpstr>
      <vt:lpstr>What is the Profile About?</vt:lpstr>
      <vt:lpstr>Which actors does it use?</vt:lpstr>
      <vt:lpstr>Which transactions does it use?</vt:lpstr>
      <vt:lpstr>Which standards does it use?</vt:lpstr>
      <vt:lpstr>Significant changes from PIXm, Rev 2.1</vt:lpstr>
      <vt:lpstr>Trial Implementation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Resource Identity Management  (PRIM)</dc:title>
  <dc:creator>Luke Duncan</dc:creator>
  <cp:lastModifiedBy>Oliver Egger</cp:lastModifiedBy>
  <cp:revision>13</cp:revision>
  <dcterms:modified xsi:type="dcterms:W3CDTF">2021-12-28T13:04:21Z</dcterms:modified>
</cp:coreProperties>
</file>