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2"/>
  </p:notesMasterIdLst>
  <p:handoutMasterIdLst>
    <p:handoutMasterId r:id="rId23"/>
  </p:handoutMasterIdLst>
  <p:sldIdLst>
    <p:sldId id="256" r:id="rId2"/>
    <p:sldId id="269" r:id="rId3"/>
    <p:sldId id="2356" r:id="rId4"/>
    <p:sldId id="2355" r:id="rId5"/>
    <p:sldId id="2344" r:id="rId6"/>
    <p:sldId id="2349" r:id="rId7"/>
    <p:sldId id="2350" r:id="rId8"/>
    <p:sldId id="2353" r:id="rId9"/>
    <p:sldId id="272" r:id="rId10"/>
    <p:sldId id="2347" r:id="rId11"/>
    <p:sldId id="292" r:id="rId12"/>
    <p:sldId id="2352" r:id="rId13"/>
    <p:sldId id="2354" r:id="rId14"/>
    <p:sldId id="302" r:id="rId15"/>
    <p:sldId id="306" r:id="rId16"/>
    <p:sldId id="284" r:id="rId17"/>
    <p:sldId id="2357" r:id="rId18"/>
    <p:sldId id="2348" r:id="rId19"/>
    <p:sldId id="310" r:id="rId20"/>
    <p:sldId id="2331" r:id="rId21"/>
  </p:sldIdLst>
  <p:sldSz cx="10058400" cy="7772400"/>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cole" initials="j"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99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88107" autoAdjust="0"/>
  </p:normalViewPr>
  <p:slideViewPr>
    <p:cSldViewPr>
      <p:cViewPr varScale="1">
        <p:scale>
          <a:sx n="71" d="100"/>
          <a:sy n="71" d="100"/>
        </p:scale>
        <p:origin x="1008" y="60"/>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defRPr sz="1200"/>
            </a:lvl1pPr>
          </a:lstStyle>
          <a:p>
            <a:pPr>
              <a:defRPr/>
            </a:pPr>
            <a:endParaRPr lang="en-US"/>
          </a:p>
        </p:txBody>
      </p:sp>
      <p:sp>
        <p:nvSpPr>
          <p:cNvPr id="68611" name="Rectangle 3"/>
          <p:cNvSpPr>
            <a:spLocks noGrp="1" noChangeArrowheads="1"/>
          </p:cNvSpPr>
          <p:nvPr>
            <p:ph type="dt" sz="quarter" idx="1"/>
          </p:nvPr>
        </p:nvSpPr>
        <p:spPr bwMode="auto">
          <a:xfrm>
            <a:off x="3994614"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ChangeArrowheads="1"/>
          </p:cNvSpPr>
          <p:nvPr>
            <p:ph type="ftr" sz="quarter" idx="2"/>
          </p:nvPr>
        </p:nvSpPr>
        <p:spPr bwMode="auto">
          <a:xfrm>
            <a:off x="0"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defRPr sz="1200"/>
            </a:lvl1pPr>
          </a:lstStyle>
          <a:p>
            <a:pPr>
              <a:defRPr/>
            </a:pPr>
            <a:endParaRPr lang="en-US"/>
          </a:p>
        </p:txBody>
      </p:sp>
      <p:sp>
        <p:nvSpPr>
          <p:cNvPr id="68613" name="Rectangle 5"/>
          <p:cNvSpPr>
            <a:spLocks noGrp="1" noChangeArrowheads="1"/>
          </p:cNvSpPr>
          <p:nvPr>
            <p:ph type="sldNum" sz="quarter" idx="3"/>
          </p:nvPr>
        </p:nvSpPr>
        <p:spPr bwMode="auto">
          <a:xfrm>
            <a:off x="3994614"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lgn="r">
              <a:defRPr sz="1200"/>
            </a:lvl1pPr>
          </a:lstStyle>
          <a:p>
            <a:pPr>
              <a:defRPr/>
            </a:pPr>
            <a:fld id="{7DD76B43-0892-4A30-AA33-C93E8D0D8CF2}" type="slidenum">
              <a:rPr lang="en-US"/>
              <a:pPr>
                <a:defRPr/>
              </a:pPr>
              <a:t>‹#›</a:t>
            </a:fld>
            <a:endParaRPr lang="en-US"/>
          </a:p>
        </p:txBody>
      </p:sp>
    </p:spTree>
    <p:extLst>
      <p:ext uri="{BB962C8B-B14F-4D97-AF65-F5344CB8AC3E}">
        <p14:creationId xmlns:p14="http://schemas.microsoft.com/office/powerpoint/2010/main" val="978745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defTabSz="918564">
              <a:defRPr sz="1200"/>
            </a:lvl1pPr>
          </a:lstStyle>
          <a:p>
            <a:pPr>
              <a:defRPr/>
            </a:pPr>
            <a:endParaRPr lang="en-US"/>
          </a:p>
        </p:txBody>
      </p:sp>
      <p:sp>
        <p:nvSpPr>
          <p:cNvPr id="11267" name="Rectangle 3"/>
          <p:cNvSpPr>
            <a:spLocks noGrp="1" noChangeArrowheads="1"/>
          </p:cNvSpPr>
          <p:nvPr>
            <p:ph type="dt" idx="1"/>
          </p:nvPr>
        </p:nvSpPr>
        <p:spPr bwMode="auto">
          <a:xfrm>
            <a:off x="3996210" y="0"/>
            <a:ext cx="3055456"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algn="r" defTabSz="918564">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8888" y="701675"/>
            <a:ext cx="4538662" cy="35083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5965" y="4445084"/>
            <a:ext cx="5641333" cy="4210207"/>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886972"/>
            <a:ext cx="3057053"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defTabSz="918564">
              <a:defRPr sz="1200"/>
            </a:lvl1pPr>
          </a:lstStyle>
          <a:p>
            <a:pPr>
              <a:defRPr/>
            </a:pPr>
            <a:endParaRPr lang="en-US"/>
          </a:p>
        </p:txBody>
      </p:sp>
      <p:sp>
        <p:nvSpPr>
          <p:cNvPr id="11271" name="Rectangle 7"/>
          <p:cNvSpPr>
            <a:spLocks noGrp="1" noChangeArrowheads="1"/>
          </p:cNvSpPr>
          <p:nvPr>
            <p:ph type="sldNum" sz="quarter" idx="5"/>
          </p:nvPr>
        </p:nvSpPr>
        <p:spPr bwMode="auto">
          <a:xfrm>
            <a:off x="3996210" y="8886972"/>
            <a:ext cx="3055456"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algn="r" defTabSz="918564">
              <a:defRPr sz="1200"/>
            </a:lvl1pPr>
          </a:lstStyle>
          <a:p>
            <a:pPr>
              <a:defRPr/>
            </a:pPr>
            <a:fld id="{6382D7ED-FE3C-4D0E-A496-3B0056AAD3E6}" type="slidenum">
              <a:rPr lang="en-US"/>
              <a:pPr>
                <a:defRPr/>
              </a:pPr>
              <a:t>‹#›</a:t>
            </a:fld>
            <a:endParaRPr lang="en-US"/>
          </a:p>
        </p:txBody>
      </p:sp>
    </p:spTree>
    <p:extLst>
      <p:ext uri="{BB962C8B-B14F-4D97-AF65-F5344CB8AC3E}">
        <p14:creationId xmlns:p14="http://schemas.microsoft.com/office/powerpoint/2010/main" val="436790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ihe.net/index.php/Standardized_Operational_Log_of_Ev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nteroperabilit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iki.ihe.net/index.php/Non-patient_File_Sharing_(NPFS)" TargetMode="External"/><Relationship Id="rId13" Type="http://schemas.openxmlformats.org/officeDocument/2006/relationships/hyperlink" Target="https://wiki.ihe.net/index.php/Mobile_Alert_Communication_Management(mACM)" TargetMode="External"/><Relationship Id="rId3" Type="http://schemas.openxmlformats.org/officeDocument/2006/relationships/hyperlink" Target="https://wiki.ihe.net/index.php/Audit_Trail_and_Node_Authentication" TargetMode="External"/><Relationship Id="rId7" Type="http://schemas.openxmlformats.org/officeDocument/2006/relationships/hyperlink" Target="https://wiki.ihe.net/index.php/Mobile_Cross-Enterprise_Document_Data_Element_Extraction" TargetMode="External"/><Relationship Id="rId12" Type="http://schemas.openxmlformats.org/officeDocument/2006/relationships/hyperlink" Target="https://wiki.ihe.net/index.php/Sharing_Valuesets,_Codes_and_Maps_(SVC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iki.ihe.net/index.php/Mobile_Care_Services_Discovery_(mCSD)" TargetMode="External"/><Relationship Id="rId11" Type="http://schemas.openxmlformats.org/officeDocument/2006/relationships/hyperlink" Target="https://wiki.ihe.net/index.php/Patient_Master_Identity_Registry_(PMIR)" TargetMode="External"/><Relationship Id="rId5" Type="http://schemas.openxmlformats.org/officeDocument/2006/relationships/hyperlink" Target="https://wiki.ihe.net/index.php/Mobile_Health_Document_Sharing_(MHDS)" TargetMode="External"/><Relationship Id="rId10" Type="http://schemas.openxmlformats.org/officeDocument/2006/relationships/hyperlink" Target="https://wiki.ihe.net/index.php/Patient_Identifier_Cross-Reference_for_Mobile_(PIXm)" TargetMode="External"/><Relationship Id="rId4" Type="http://schemas.openxmlformats.org/officeDocument/2006/relationships/hyperlink" Target="https://wiki.ihe.net/index.php/Mobile_access_to_Health_Documents" TargetMode="External"/><Relationship Id="rId9" Type="http://schemas.openxmlformats.org/officeDocument/2006/relationships/hyperlink" Target="https://wiki.ihe.net/index.php/Patient_Demographics_Query_for_Mobile_(PDQm)" TargetMode="External"/><Relationship Id="rId14" Type="http://schemas.openxmlformats.org/officeDocument/2006/relationships/hyperlink" Target="https://wiki.ihe.net/index.php/Internet_User_Authorization"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iki.ihe.net/index.php/International_Patient_Summary" TargetMode="External"/><Relationship Id="rId13" Type="http://schemas.openxmlformats.org/officeDocument/2006/relationships/hyperlink" Target="https://wiki.ihe.net/index.php/Routine_Interfacility_Patient_Transport" TargetMode="External"/><Relationship Id="rId3" Type="http://schemas.openxmlformats.org/officeDocument/2006/relationships/hyperlink" Target="https://wiki.ihe.net/index.php/Assessment_Curation_and_Data_Collection" TargetMode="External"/><Relationship Id="rId7" Type="http://schemas.openxmlformats.org/officeDocument/2006/relationships/hyperlink" Target="https://wiki.ihe.net/index.php/Guideline_Appropriate_Ordering" TargetMode="External"/><Relationship Id="rId12" Type="http://schemas.openxmlformats.org/officeDocument/2006/relationships/hyperlink" Target="https://wiki.ihe.net/index.php/Reconciliation_of_Clinical_Content_and_Care_Provider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iki.ihe.net/index.php/Dynamic_Care_Team_Management" TargetMode="External"/><Relationship Id="rId11" Type="http://schemas.openxmlformats.org/officeDocument/2006/relationships/hyperlink" Target="https://wiki.ihe.net/index.php/Query_for_Existing_Data_for_Mobile" TargetMode="External"/><Relationship Id="rId5" Type="http://schemas.openxmlformats.org/officeDocument/2006/relationships/hyperlink" Target="https://wiki.ihe.net/index.php/Dynamic_Care_Planning" TargetMode="External"/><Relationship Id="rId10" Type="http://schemas.openxmlformats.org/officeDocument/2006/relationships/hyperlink" Target="https://wiki.ihe.net/index.php/Point-of-Care_Medical_Device_Tracking" TargetMode="External"/><Relationship Id="rId4" Type="http://schemas.openxmlformats.org/officeDocument/2006/relationships/hyperlink" Target="https://wiki.ihe.net/index.php/Clinical_Mapping" TargetMode="External"/><Relationship Id="rId9" Type="http://schemas.openxmlformats.org/officeDocument/2006/relationships/hyperlink" Target="https://wiki.ihe.net/index.php/Paramedicine_Care_Summa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iki.ihe.net/index.php?title=Personal_Health_Device_Observation_Upload&amp;action=edit&amp;redlink=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iki.ihe.net/index.php/Radiology_Pathology_Concordanc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iki.ihe.net/index.php/Mobile_Medication_Administ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iki.ihe.net/index.php/Uniform_Barcode_Processing"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iki.ihe.net/index.php/Quality_Outcome_Reporting_for_EMS" TargetMode="External"/><Relationship Id="rId3" Type="http://schemas.openxmlformats.org/officeDocument/2006/relationships/hyperlink" Target="https://wiki.ihe.net/index.php/Birth_and_Fetal_Death_Reporting_Enhanced_Profile" TargetMode="External"/><Relationship Id="rId7" Type="http://schemas.openxmlformats.org/officeDocument/2006/relationships/hyperlink" Target="https://wiki.ihe.net/index.php/Prescription_Repository_Quer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iki.ihe.net/index.php/Mobile_Retrieve_Form_for_Data_Capture" TargetMode="External"/><Relationship Id="rId5" Type="http://schemas.openxmlformats.org/officeDocument/2006/relationships/hyperlink" Target="https://wiki.ihe.net/index.php/Mobile_Aggregate_Data_Exchange_(mADX)" TargetMode="External"/><Relationship Id="rId4" Type="http://schemas.openxmlformats.org/officeDocument/2006/relationships/hyperlink" Target="https://wiki.ihe.net/index.php/Computable_Care_Guidelines" TargetMode="External"/><Relationship Id="rId9" Type="http://schemas.openxmlformats.org/officeDocument/2006/relationships/hyperlink" Target="https://wiki.ihe.net/index.php/Vital_Records_Death_Report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domains, 8 have some Implementation Guide (aka Profile) using FHIR.</a:t>
            </a:r>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2</a:t>
            </a:fld>
            <a:endParaRPr lang="en-US"/>
          </a:p>
        </p:txBody>
      </p:sp>
    </p:spTree>
    <p:extLst>
      <p:ext uri="{BB962C8B-B14F-4D97-AF65-F5344CB8AC3E}">
        <p14:creationId xmlns:p14="http://schemas.microsoft.com/office/powerpoint/2010/main" val="98711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[SOLE] </a:t>
            </a:r>
            <a:r>
              <a:rPr lang="en-US" sz="1200" b="0" i="0" u="none" strike="noStrike" kern="1200" dirty="0">
                <a:solidFill>
                  <a:schemeClr val="tx1"/>
                </a:solidFill>
                <a:effectLst/>
                <a:latin typeface="Arial" charset="0"/>
                <a:ea typeface="+mn-ea"/>
                <a:cs typeface="Arial" charset="0"/>
                <a:hlinkClick r:id="rId3" tooltip="Standardized Operational Log of Events"/>
              </a:rPr>
              <a:t>Standardized Operational Log of Events</a:t>
            </a:r>
            <a:r>
              <a:rPr lang="en-US" sz="1200" b="0" i="0" kern="1200" dirty="0">
                <a:solidFill>
                  <a:schemeClr val="tx1"/>
                </a:solidFill>
                <a:effectLst/>
                <a:latin typeface="Arial" charset="0"/>
                <a:ea typeface="+mn-ea"/>
                <a:cs typeface="Arial" charset="0"/>
              </a:rPr>
              <a:t> stores and retrieves logs of operational events (patient arrives, scan complete, etc.). </a:t>
            </a:r>
          </a:p>
          <a:p>
            <a:endParaRPr lang="en-US" sz="1200" b="0" i="0" kern="1200" dirty="0">
              <a:solidFill>
                <a:schemeClr val="tx1"/>
              </a:solidFill>
              <a:effectLst/>
              <a:latin typeface="Arial" charset="0"/>
              <a:ea typeface="+mn-ea"/>
              <a:cs typeface="Arial" charset="0"/>
            </a:endParaRPr>
          </a:p>
          <a:p>
            <a:r>
              <a:rPr lang="en-US" b="0" i="0" dirty="0">
                <a:solidFill>
                  <a:srgbClr val="333333"/>
                </a:solidFill>
                <a:effectLst/>
                <a:latin typeface="verdana" panose="020B0604030504040204" pitchFamily="34" charset="0"/>
              </a:rPr>
              <a:t>The Interactive Multimedia Report (IMR) Profile specifies how a diagnostic report with interactive multimedia content can be reliably encoded, communicated and presented.</a:t>
            </a:r>
            <a:endParaRPr lang="en-US" sz="1200" b="0" i="0" kern="1200" dirty="0">
              <a:solidFill>
                <a:schemeClr val="tx1"/>
              </a:solidFill>
              <a:effectLst/>
              <a:latin typeface="Arial" charset="0"/>
              <a:ea typeface="+mn-ea"/>
              <a:cs typeface="Arial" charset="0"/>
            </a:endParaRPr>
          </a:p>
          <a:p>
            <a:br>
              <a:rPr lang="en-US" dirty="0"/>
            </a:br>
            <a:r>
              <a:rPr lang="en-US" dirty="0"/>
              <a:t>Special mention for the RESTful standards from DICOM. These are not FHIR, but are using the same technology. These are used as an interface from FHIR to DICOM</a:t>
            </a:r>
          </a:p>
          <a:p>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16</a:t>
            </a:fld>
            <a:endParaRPr lang="en-US"/>
          </a:p>
        </p:txBody>
      </p:sp>
    </p:spTree>
    <p:extLst>
      <p:ext uri="{BB962C8B-B14F-4D97-AF65-F5344CB8AC3E}">
        <p14:creationId xmlns:p14="http://schemas.microsoft.com/office/powerpoint/2010/main" val="3455574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10041"/>
            <a:fld id="{1D27111E-FC2B-4A84-BB26-67BA3BE2E651}" type="slidenum">
              <a:rPr lang="en-US" smtClean="0"/>
              <a:pPr defTabSz="910041"/>
              <a:t>20</a:t>
            </a:fld>
            <a:endParaRPr lang="en-US" dirty="0"/>
          </a:p>
        </p:txBody>
      </p:sp>
      <p:sp>
        <p:nvSpPr>
          <p:cNvPr id="132099" name="Rectangle 2"/>
          <p:cNvSpPr>
            <a:spLocks noGrp="1" noRot="1" noChangeAspect="1" noChangeArrowheads="1" noTextEdit="1"/>
          </p:cNvSpPr>
          <p:nvPr>
            <p:ph type="sldImg"/>
          </p:nvPr>
        </p:nvSpPr>
        <p:spPr>
          <a:xfrm>
            <a:off x="1257300" y="701675"/>
            <a:ext cx="4538663" cy="3508375"/>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0821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Interoperability: </a:t>
            </a:r>
            <a:r>
              <a:rPr lang="en-US" sz="1200" b="0" i="0" u="none" strike="noStrike" kern="1200" dirty="0">
                <a:solidFill>
                  <a:schemeClr val="tx1"/>
                </a:solidFill>
                <a:effectLst/>
                <a:latin typeface="Arial" charset="0"/>
                <a:ea typeface="+mn-ea"/>
                <a:cs typeface="Arial" charset="0"/>
              </a:rPr>
              <a:t>Communication that can be correctly used by the recipient to achieve a defined goal. IHE profiles facilitate interoperability– “is a characteristic of a product or system, whose interfaces are completely understood, to work with other products or systems, present or future, in either implementation or access, without any restrictions.” (</a:t>
            </a:r>
            <a:r>
              <a:rPr lang="en-US" sz="1200" b="0" i="0" u="sng" strike="noStrike" kern="1200" dirty="0">
                <a:solidFill>
                  <a:schemeClr val="tx1"/>
                </a:solidFill>
                <a:effectLst/>
                <a:latin typeface="Arial" charset="0"/>
                <a:ea typeface="+mn-ea"/>
                <a:cs typeface="Arial" charset="0"/>
                <a:hlinkClick r:id="rId3"/>
              </a:rPr>
              <a:t>Wikipedia.com, 2021, “Interoperability”</a:t>
            </a:r>
            <a:r>
              <a:rPr lang="en-US" sz="1200" b="0" i="0" u="none" strike="noStrike" kern="1200" dirty="0">
                <a:solidFill>
                  <a:schemeClr val="tx1"/>
                </a:solidFill>
                <a:effectLst/>
                <a:latin typeface="Arial" charset="0"/>
                <a:ea typeface="+mn-ea"/>
                <a:cs typeface="Arial" charset="0"/>
              </a:rPr>
              <a:t>). In general optionality is not helpful in Interoperability Specifications. The whole goal is to get a well-defined single methodology that everyone can implement independently. Since there is only one way to read the specification, then when the products are paired they will work.</a:t>
            </a:r>
            <a:endParaRPr lang="en-US" b="0" dirty="0">
              <a:effectLst/>
            </a:endParaRPr>
          </a:p>
          <a:p>
            <a:br>
              <a:rPr lang="en-US" dirty="0"/>
            </a:br>
            <a:endParaRPr lang="en-US" dirty="0"/>
          </a:p>
          <a:p>
            <a:r>
              <a:rPr lang="en-US" dirty="0"/>
              <a:t>use-case need is important to be expressed without defining solution. What is needed but can’t be done today.</a:t>
            </a:r>
          </a:p>
          <a:p>
            <a:endParaRPr lang="en-US" dirty="0"/>
          </a:p>
          <a:p>
            <a:r>
              <a:rPr lang="en-US" dirty="0"/>
              <a:t>new work item selection is based on Planning committee assessment of priority based on market need. Thus one individual/company is not sufficient to get a new work item started. Thus the technical committee works only on items broadly of interest, with strong expectation of implementation.</a:t>
            </a:r>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4</a:t>
            </a:fld>
            <a:endParaRPr lang="en-US"/>
          </a:p>
        </p:txBody>
      </p:sp>
    </p:spTree>
    <p:extLst>
      <p:ext uri="{BB962C8B-B14F-4D97-AF65-F5344CB8AC3E}">
        <p14:creationId xmlns:p14="http://schemas.microsoft.com/office/powerpoint/2010/main" val="159295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both package servers</a:t>
            </a:r>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7</a:t>
            </a:fld>
            <a:endParaRPr lang="en-US"/>
          </a:p>
        </p:txBody>
      </p:sp>
    </p:spTree>
    <p:extLst>
      <p:ext uri="{BB962C8B-B14F-4D97-AF65-F5344CB8AC3E}">
        <p14:creationId xmlns:p14="http://schemas.microsoft.com/office/powerpoint/2010/main" val="160643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r>
              <a:rPr lang="en-US" sz="1200" b="1" i="0" dirty="0">
                <a:solidFill>
                  <a:srgbClr val="000000"/>
                </a:solidFill>
                <a:effectLst/>
                <a:latin typeface="arial" panose="020B0604020202020204" pitchFamily="34" charset="0"/>
              </a:rPr>
              <a:t>🌐- published using IG publisher</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[ATNA] </a:t>
            </a:r>
            <a:r>
              <a:rPr lang="en-US" sz="1200" b="0" i="0" u="none" strike="noStrike" kern="1200" dirty="0">
                <a:solidFill>
                  <a:schemeClr val="tx1"/>
                </a:solidFill>
                <a:effectLst/>
                <a:latin typeface="Arial" charset="0"/>
                <a:ea typeface="+mn-ea"/>
                <a:cs typeface="Arial" charset="0"/>
                <a:hlinkClick r:id="rId3" tooltip="Audit Trail and Node Authentication"/>
              </a:rPr>
              <a:t>Audit Trail and Node Authentication</a:t>
            </a:r>
            <a:r>
              <a:rPr lang="en-US" sz="1200" b="0" i="0" kern="1200" dirty="0">
                <a:solidFill>
                  <a:schemeClr val="tx1"/>
                </a:solidFill>
                <a:effectLst/>
                <a:latin typeface="Arial" charset="0"/>
                <a:ea typeface="+mn-ea"/>
                <a:cs typeface="Arial" charset="0"/>
              </a:rPr>
              <a:t> Basic security through (a) functional access controls, (b) defined security audit logging and (c) secure network communications.</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 </a:t>
            </a:r>
            <a:r>
              <a:rPr lang="en-US" sz="1200" b="0" i="0" u="none" strike="noStrike" kern="1200" dirty="0">
                <a:solidFill>
                  <a:schemeClr val="tx1"/>
                </a:solidFill>
                <a:effectLst/>
                <a:latin typeface="Arial" charset="0"/>
                <a:ea typeface="+mn-ea"/>
                <a:cs typeface="Arial" charset="0"/>
                <a:hlinkClick r:id="rId4" tooltip="Mobile access to Health Documents"/>
              </a:rPr>
              <a:t>Mobile access to Health Documents</a:t>
            </a:r>
            <a:r>
              <a:rPr lang="en-US" sz="1200" b="0" i="0" kern="1200" dirty="0">
                <a:solidFill>
                  <a:schemeClr val="tx1"/>
                </a:solidFill>
                <a:effectLst/>
                <a:latin typeface="Arial" charset="0"/>
                <a:ea typeface="+mn-ea"/>
                <a:cs typeface="Arial" charset="0"/>
              </a:rPr>
              <a:t> provides a RESTful interface to Document Sharing including XDS.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[MHDS] </a:t>
            </a:r>
            <a:r>
              <a:rPr lang="en-US" sz="1200" b="0" i="0" u="none" strike="noStrike" kern="1200" dirty="0">
                <a:solidFill>
                  <a:schemeClr val="tx1"/>
                </a:solidFill>
                <a:effectLst/>
                <a:latin typeface="Arial" charset="0"/>
                <a:ea typeface="+mn-ea"/>
                <a:cs typeface="Arial" charset="0"/>
                <a:hlinkClick r:id="rId5" tooltip="Mobile Health Document Sharing (MHDS)"/>
              </a:rPr>
              <a:t>Mobile Health Document Sharing (MHDS)</a:t>
            </a:r>
            <a:r>
              <a:rPr lang="en-US" sz="1200" b="0" i="0" kern="1200" dirty="0">
                <a:solidFill>
                  <a:schemeClr val="tx1"/>
                </a:solidFill>
                <a:effectLst/>
                <a:latin typeface="Arial" charset="0"/>
                <a:ea typeface="+mn-ea"/>
                <a:cs typeface="Arial" charset="0"/>
              </a:rPr>
              <a:t> provides a Document Sharing using only FHIR.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[mCSD] </a:t>
            </a:r>
            <a:r>
              <a:rPr lang="en-US" sz="1200" b="0" i="0" u="none" strike="noStrike" kern="1200" dirty="0">
                <a:solidFill>
                  <a:schemeClr val="tx1"/>
                </a:solidFill>
                <a:effectLst/>
                <a:latin typeface="Arial" charset="0"/>
                <a:ea typeface="+mn-ea"/>
                <a:cs typeface="Arial" charset="0"/>
                <a:hlinkClick r:id="rId6" tooltip="Mobile Care Services Discovery (mCSD)"/>
              </a:rPr>
              <a:t>Mobile Care Services Discovery (mCSD)</a:t>
            </a:r>
            <a:r>
              <a:rPr lang="en-US" sz="1200" b="0" i="0" kern="1200" dirty="0">
                <a:solidFill>
                  <a:schemeClr val="tx1"/>
                </a:solidFill>
                <a:effectLst/>
                <a:latin typeface="Arial" charset="0"/>
                <a:ea typeface="+mn-ea"/>
                <a:cs typeface="Arial" charset="0"/>
              </a:rPr>
              <a:t> provides a RESTful interface to discover Care Services: Organization, Location, Practitioner, and Health Services.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[mXDE] </a:t>
            </a:r>
            <a:r>
              <a:rPr lang="en-US" sz="1200" b="0" i="0" u="none" strike="noStrike" kern="1200" dirty="0">
                <a:solidFill>
                  <a:schemeClr val="tx1"/>
                </a:solidFill>
                <a:effectLst/>
                <a:latin typeface="Arial" charset="0"/>
                <a:ea typeface="+mn-ea"/>
                <a:cs typeface="Arial" charset="0"/>
                <a:hlinkClick r:id="rId7" tooltip="Mobile Cross-Enterprise Document Data Element Extraction"/>
              </a:rPr>
              <a:t>Mobile Cross-Enterprise Document Data Element Extraction</a:t>
            </a:r>
            <a:r>
              <a:rPr lang="en-US" sz="1200" b="0" i="0" kern="1200" dirty="0">
                <a:solidFill>
                  <a:schemeClr val="tx1"/>
                </a:solidFill>
                <a:effectLst/>
                <a:latin typeface="Arial" charset="0"/>
                <a:ea typeface="+mn-ea"/>
                <a:cs typeface="Arial" charset="0"/>
              </a:rPr>
              <a:t> accesses data elements extracted from shared structured documents.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[NPFS] </a:t>
            </a:r>
            <a:r>
              <a:rPr lang="en-US" sz="1200" b="0" i="0" u="none" strike="noStrike" kern="1200" dirty="0">
                <a:solidFill>
                  <a:schemeClr val="tx1"/>
                </a:solidFill>
                <a:effectLst/>
                <a:latin typeface="Arial" charset="0"/>
                <a:ea typeface="+mn-ea"/>
                <a:cs typeface="Arial" charset="0"/>
                <a:hlinkClick r:id="rId8" tooltip="Non-patient File Sharing (NPFS)"/>
              </a:rPr>
              <a:t>Non-patient File Sharing (NPFS)</a:t>
            </a:r>
            <a:r>
              <a:rPr lang="en-US" sz="1200" b="0" i="0" kern="1200" dirty="0">
                <a:solidFill>
                  <a:schemeClr val="tx1"/>
                </a:solidFill>
                <a:effectLst/>
                <a:latin typeface="Arial" charset="0"/>
                <a:ea typeface="+mn-ea"/>
                <a:cs typeface="Arial" charset="0"/>
              </a:rPr>
              <a:t> provides a RESTful interface enable sharing of non-patient files such as clinical workflow definitions, domain policies, and stylesheets.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[PDQm] </a:t>
            </a:r>
            <a:r>
              <a:rPr lang="en-US" sz="1200" b="0" i="0" u="none" strike="noStrike" kern="1200" dirty="0">
                <a:solidFill>
                  <a:schemeClr val="tx1"/>
                </a:solidFill>
                <a:effectLst/>
                <a:latin typeface="Arial" charset="0"/>
                <a:ea typeface="+mn-ea"/>
                <a:cs typeface="Arial" charset="0"/>
                <a:hlinkClick r:id="rId9" tooltip="Patient Demographics Query for Mobile (PDQm)"/>
              </a:rPr>
              <a:t>Patient Demographics Query for Mobile (PDQm)</a:t>
            </a:r>
            <a:r>
              <a:rPr lang="en-US" sz="1200" b="0" i="0" kern="1200" dirty="0">
                <a:solidFill>
                  <a:schemeClr val="tx1"/>
                </a:solidFill>
                <a:effectLst/>
                <a:latin typeface="Arial" charset="0"/>
                <a:ea typeface="+mn-ea"/>
                <a:cs typeface="Arial" charset="0"/>
              </a:rPr>
              <a:t> provides a RESTful interface to a patient demographics supplier.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[PIXm] </a:t>
            </a:r>
            <a:r>
              <a:rPr lang="en-US" sz="1200" b="0" i="0" u="none" strike="noStrike" kern="1200" dirty="0">
                <a:solidFill>
                  <a:schemeClr val="tx1"/>
                </a:solidFill>
                <a:effectLst/>
                <a:latin typeface="Arial" charset="0"/>
                <a:ea typeface="+mn-ea"/>
                <a:cs typeface="Arial" charset="0"/>
                <a:hlinkClick r:id="rId10" tooltip="Patient Identifier Cross-Reference for Mobile (PIXm)"/>
              </a:rPr>
              <a:t>Patient Identifier Cross-Reference for Mobile (PIXm)</a:t>
            </a:r>
            <a:r>
              <a:rPr lang="en-US" sz="1200" b="0" i="0" kern="1200" dirty="0">
                <a:solidFill>
                  <a:schemeClr val="tx1"/>
                </a:solidFill>
                <a:effectLst/>
                <a:latin typeface="Arial" charset="0"/>
                <a:ea typeface="+mn-ea"/>
                <a:cs typeface="Arial" charset="0"/>
              </a:rPr>
              <a:t> provides a RESTful interface to patient identifier cross-references.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[PMIR] </a:t>
            </a:r>
            <a:r>
              <a:rPr lang="en-US" sz="1200" b="0" i="0" u="none" strike="noStrike" kern="1200" dirty="0">
                <a:solidFill>
                  <a:schemeClr val="tx1"/>
                </a:solidFill>
                <a:effectLst/>
                <a:latin typeface="Arial" charset="0"/>
                <a:ea typeface="+mn-ea"/>
                <a:cs typeface="Arial" charset="0"/>
                <a:hlinkClick r:id="rId11" tooltip="Patient Master Identity Registry (PMIR)"/>
              </a:rPr>
              <a:t>Patient Master Identity Registry (PMIR)</a:t>
            </a:r>
            <a:r>
              <a:rPr lang="en-US" sz="1200" b="0" i="0" kern="1200" dirty="0">
                <a:solidFill>
                  <a:schemeClr val="tx1"/>
                </a:solidFill>
                <a:effectLst/>
                <a:latin typeface="Arial" charset="0"/>
                <a:ea typeface="+mn-ea"/>
                <a:cs typeface="Arial" charset="0"/>
              </a:rPr>
              <a:t> provides a RESTful patient identity management.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[SVCM] </a:t>
            </a:r>
            <a:r>
              <a:rPr lang="en-US" sz="1200" b="0" i="0" u="none" strike="noStrike" kern="1200" dirty="0">
                <a:solidFill>
                  <a:schemeClr val="tx1"/>
                </a:solidFill>
                <a:effectLst/>
                <a:latin typeface="Arial" charset="0"/>
                <a:ea typeface="+mn-ea"/>
                <a:cs typeface="Arial" charset="0"/>
                <a:hlinkClick r:id="rId12" tooltip="Sharing Valuesets, Codes and Maps (SVCM)"/>
              </a:rPr>
              <a:t>Sharing </a:t>
            </a:r>
            <a:r>
              <a:rPr lang="en-US" sz="1200" b="0" i="0" u="none" strike="noStrike" kern="1200" dirty="0" err="1">
                <a:solidFill>
                  <a:schemeClr val="tx1"/>
                </a:solidFill>
                <a:effectLst/>
                <a:latin typeface="Arial" charset="0"/>
                <a:ea typeface="+mn-ea"/>
                <a:cs typeface="Arial" charset="0"/>
                <a:hlinkClick r:id="rId12" tooltip="Sharing Valuesets, Codes and Maps (SVCM)"/>
              </a:rPr>
              <a:t>Valuesets</a:t>
            </a:r>
            <a:r>
              <a:rPr lang="en-US" sz="1200" b="0" i="0" u="none" strike="noStrike" kern="1200" dirty="0">
                <a:solidFill>
                  <a:schemeClr val="tx1"/>
                </a:solidFill>
                <a:effectLst/>
                <a:latin typeface="Arial" charset="0"/>
                <a:ea typeface="+mn-ea"/>
                <a:cs typeface="Arial" charset="0"/>
                <a:hlinkClick r:id="rId12" tooltip="Sharing Valuesets, Codes and Maps (SVCM)"/>
              </a:rPr>
              <a:t>, Codes and Maps (SVCM)</a:t>
            </a:r>
            <a:r>
              <a:rPr lang="en-US" sz="1200" b="0" i="0" kern="1200" dirty="0">
                <a:solidFill>
                  <a:schemeClr val="tx1"/>
                </a:solidFill>
                <a:effectLst/>
                <a:latin typeface="Arial" charset="0"/>
                <a:ea typeface="+mn-ea"/>
                <a:cs typeface="Arial" charset="0"/>
              </a:rPr>
              <a:t> provides a RESTful access to </a:t>
            </a:r>
            <a:r>
              <a:rPr lang="en-US" sz="1200" b="0" i="0" kern="1200" dirty="0" err="1">
                <a:solidFill>
                  <a:schemeClr val="tx1"/>
                </a:solidFill>
                <a:effectLst/>
                <a:latin typeface="Arial" charset="0"/>
                <a:ea typeface="+mn-ea"/>
                <a:cs typeface="Arial" charset="0"/>
              </a:rPr>
              <a:t>ValueSets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CodeSystems</a:t>
            </a:r>
            <a:r>
              <a:rPr lang="en-US" sz="1200" b="0" i="0" kern="1200" dirty="0">
                <a:solidFill>
                  <a:schemeClr val="tx1"/>
                </a:solidFill>
                <a:effectLst/>
                <a:latin typeface="Arial" charset="0"/>
                <a:ea typeface="+mn-ea"/>
                <a:cs typeface="Arial" charset="0"/>
              </a:rPr>
              <a:t>, and </a:t>
            </a:r>
            <a:r>
              <a:rPr lang="en-US" sz="1200" b="0" i="0" kern="1200" dirty="0" err="1">
                <a:solidFill>
                  <a:schemeClr val="tx1"/>
                </a:solidFill>
                <a:effectLst/>
                <a:latin typeface="Arial" charset="0"/>
                <a:ea typeface="+mn-ea"/>
                <a:cs typeface="Arial" charset="0"/>
              </a:rPr>
              <a:t>ConceptMaps</a:t>
            </a:r>
            <a:r>
              <a:rPr lang="en-US" sz="1200" b="0" i="0" kern="1200" dirty="0">
                <a:solidFill>
                  <a:schemeClr val="tx1"/>
                </a:solidFill>
                <a:effectLst/>
                <a:latin typeface="Arial" charset="0"/>
                <a:ea typeface="+mn-ea"/>
                <a:cs typeface="Arial" charset="0"/>
              </a:rPr>
              <a: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mACM</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13" tooltip="Mobile Alert Communication Management(mACM)"/>
              </a:rPr>
              <a:t>Mobile Alert Communication Management(</a:t>
            </a:r>
            <a:r>
              <a:rPr lang="en-US" sz="1200" b="0" i="0" u="none" strike="noStrike" kern="1200" dirty="0" err="1">
                <a:solidFill>
                  <a:schemeClr val="tx1"/>
                </a:solidFill>
                <a:effectLst/>
                <a:latin typeface="Arial" charset="0"/>
                <a:ea typeface="+mn-ea"/>
                <a:cs typeface="Arial" charset="0"/>
                <a:hlinkClick r:id="rId13" tooltip="Mobile Alert Communication Management(mACM)"/>
              </a:rPr>
              <a:t>mACM</a:t>
            </a:r>
            <a:r>
              <a:rPr lang="en-US" sz="1200" b="0" i="0" u="none" strike="noStrike" kern="1200" dirty="0">
                <a:solidFill>
                  <a:schemeClr val="tx1"/>
                </a:solidFill>
                <a:effectLst/>
                <a:latin typeface="Arial" charset="0"/>
                <a:ea typeface="+mn-ea"/>
                <a:cs typeface="Arial" charset="0"/>
                <a:hlinkClick r:id="rId13" tooltip="Mobile Alert Communication Management(mACM)"/>
              </a:rPr>
              <a:t>)</a:t>
            </a:r>
            <a:r>
              <a:rPr lang="en-US" sz="1200" b="0" i="0" kern="1200" dirty="0">
                <a:solidFill>
                  <a:schemeClr val="tx1"/>
                </a:solidFill>
                <a:effectLst/>
                <a:latin typeface="Arial" charset="0"/>
                <a:ea typeface="+mn-ea"/>
                <a:cs typeface="Arial" charset="0"/>
              </a:rPr>
              <a:t> provides a RESTful interface to an alert infrastructure. </a:t>
            </a:r>
          </a:p>
          <a:p>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 specific to FHIR, but used by all FHIR profiles</a:t>
            </a:r>
            <a:br>
              <a:rPr lang="en-US" dirty="0"/>
            </a:br>
            <a:r>
              <a:rPr lang="en-US" sz="1200" b="0" i="0" kern="1200" dirty="0">
                <a:solidFill>
                  <a:schemeClr val="tx1"/>
                </a:solidFill>
                <a:effectLst/>
                <a:latin typeface="Arial" charset="0"/>
                <a:ea typeface="+mn-ea"/>
                <a:cs typeface="Arial" charset="0"/>
              </a:rPr>
              <a:t> [IUA] </a:t>
            </a:r>
            <a:r>
              <a:rPr lang="en-US" sz="1200" b="0" i="0" u="none" strike="noStrike" kern="1200" dirty="0">
                <a:solidFill>
                  <a:schemeClr val="tx1"/>
                </a:solidFill>
                <a:effectLst/>
                <a:latin typeface="Arial" charset="0"/>
                <a:ea typeface="+mn-ea"/>
                <a:cs typeface="Arial" charset="0"/>
                <a:hlinkClick r:id="rId14" tooltip="Internet User Authorization"/>
              </a:rPr>
              <a:t>Internet User Authorization</a:t>
            </a:r>
            <a:r>
              <a:rPr lang="en-US" sz="1200" b="0" i="0" kern="1200" dirty="0">
                <a:solidFill>
                  <a:schemeClr val="tx1"/>
                </a:solidFill>
                <a:effectLst/>
                <a:latin typeface="Arial" charset="0"/>
                <a:ea typeface="+mn-ea"/>
                <a:cs typeface="Arial" charset="0"/>
              </a:rPr>
              <a:t> provides user authorization for RESTful interfaces. </a:t>
            </a:r>
          </a:p>
          <a:p>
            <a:endParaRPr lang="en-US" sz="1200" b="0" i="0" kern="1200" dirty="0">
              <a:solidFill>
                <a:schemeClr val="tx1"/>
              </a:solidFill>
              <a:effectLst/>
              <a:latin typeface="Arial" charset="0"/>
              <a:ea typeface="+mn-ea"/>
              <a:cs typeface="Arial" charset="0"/>
            </a:endParaRPr>
          </a:p>
          <a:p>
            <a:endParaRPr lang="en-US" sz="1200" kern="1200" dirty="0">
              <a:solidFill>
                <a:schemeClr val="tx1"/>
              </a:solidFill>
              <a:effectLst/>
              <a:latin typeface="Calibri"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22FC2C-9047-4768-B395-2532CE5050E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103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[ACDC] </a:t>
            </a:r>
            <a:r>
              <a:rPr lang="en-US" sz="1200" b="0" i="0" u="none" strike="noStrike" kern="1200" dirty="0">
                <a:solidFill>
                  <a:schemeClr val="tx1"/>
                </a:solidFill>
                <a:effectLst/>
                <a:latin typeface="Arial" charset="0"/>
                <a:ea typeface="+mn-ea"/>
                <a:cs typeface="Arial" charset="0"/>
                <a:hlinkClick r:id="rId3" tooltip="Assessment Curation and Data Collection"/>
              </a:rPr>
              <a:t>Assessment Curation and Data Collection</a:t>
            </a:r>
            <a:r>
              <a:rPr lang="en-US" sz="1200" b="0" i="0" kern="1200" dirty="0">
                <a:solidFill>
                  <a:schemeClr val="tx1"/>
                </a:solidFill>
                <a:effectLst/>
                <a:latin typeface="Arial" charset="0"/>
                <a:ea typeface="+mn-ea"/>
                <a:cs typeface="Arial" charset="0"/>
              </a:rPr>
              <a:t> distributes assessment instruments to healthcare providers and collects assessment results. </a:t>
            </a:r>
          </a:p>
          <a:p>
            <a:br>
              <a:rPr lang="en-US" dirty="0"/>
            </a:br>
            <a:r>
              <a:rPr lang="en-US" sz="1200" b="0" i="0" kern="1200" dirty="0">
                <a:solidFill>
                  <a:schemeClr val="tx1"/>
                </a:solidFill>
                <a:effectLst/>
                <a:latin typeface="Arial" charset="0"/>
                <a:ea typeface="+mn-ea"/>
                <a:cs typeface="Arial" charset="0"/>
              </a:rPr>
              <a:t> [CMAP] </a:t>
            </a:r>
            <a:r>
              <a:rPr lang="en-US" sz="1200" b="0" i="0" u="none" strike="noStrike" kern="1200" dirty="0">
                <a:solidFill>
                  <a:schemeClr val="tx1"/>
                </a:solidFill>
                <a:effectLst/>
                <a:latin typeface="Arial" charset="0"/>
                <a:ea typeface="+mn-ea"/>
                <a:cs typeface="Arial" charset="0"/>
                <a:hlinkClick r:id="rId4" tooltip="Clinical Mapping"/>
              </a:rPr>
              <a:t>Clinical Mapping</a:t>
            </a:r>
            <a:r>
              <a:rPr lang="en-US" sz="1200" b="0" i="0" kern="1200" dirty="0">
                <a:solidFill>
                  <a:schemeClr val="tx1"/>
                </a:solidFill>
                <a:effectLst/>
                <a:latin typeface="Arial" charset="0"/>
                <a:ea typeface="+mn-ea"/>
                <a:cs typeface="Arial" charset="0"/>
              </a:rPr>
              <a:t> translates codes from one terminology to another for exchange of information between systems. </a:t>
            </a:r>
          </a:p>
          <a:p>
            <a:br>
              <a:rPr lang="en-US" dirty="0"/>
            </a:br>
            <a:r>
              <a:rPr lang="en-US" sz="1200" b="0" i="0" kern="1200" dirty="0">
                <a:solidFill>
                  <a:schemeClr val="tx1"/>
                </a:solidFill>
                <a:effectLst/>
                <a:latin typeface="Arial" charset="0"/>
                <a:ea typeface="+mn-ea"/>
                <a:cs typeface="Arial" charset="0"/>
              </a:rPr>
              <a:t> [DCP] </a:t>
            </a:r>
            <a:r>
              <a:rPr lang="en-US" sz="1200" b="0" i="0" u="none" strike="noStrike" kern="1200" dirty="0">
                <a:solidFill>
                  <a:schemeClr val="tx1"/>
                </a:solidFill>
                <a:effectLst/>
                <a:latin typeface="Arial" charset="0"/>
                <a:ea typeface="+mn-ea"/>
                <a:cs typeface="Arial" charset="0"/>
                <a:hlinkClick r:id="rId5" tooltip="Dynamic Care Planning"/>
              </a:rPr>
              <a:t>Dynamic Care Planning</a:t>
            </a:r>
            <a:r>
              <a:rPr lang="en-US" sz="1200" b="0" i="0" kern="1200" dirty="0">
                <a:solidFill>
                  <a:schemeClr val="tx1"/>
                </a:solidFill>
                <a:effectLst/>
                <a:latin typeface="Arial" charset="0"/>
                <a:ea typeface="+mn-ea"/>
                <a:cs typeface="Arial" charset="0"/>
              </a:rPr>
              <a:t> shares and updates patient care plans.</a:t>
            </a:r>
          </a:p>
          <a:p>
            <a:br>
              <a:rPr lang="en-US" dirty="0"/>
            </a:br>
            <a:r>
              <a:rPr lang="en-US" sz="1200" b="0" i="0" kern="1200" dirty="0">
                <a:solidFill>
                  <a:schemeClr val="tx1"/>
                </a:solidFill>
                <a:effectLst/>
                <a:latin typeface="Arial" charset="0"/>
                <a:ea typeface="+mn-ea"/>
                <a:cs typeface="Arial" charset="0"/>
              </a:rPr>
              <a:t> [DCTM] </a:t>
            </a:r>
            <a:r>
              <a:rPr lang="en-US" sz="1200" b="0" i="0" u="none" strike="noStrike" kern="1200" dirty="0">
                <a:solidFill>
                  <a:schemeClr val="tx1"/>
                </a:solidFill>
                <a:effectLst/>
                <a:latin typeface="Arial" charset="0"/>
                <a:ea typeface="+mn-ea"/>
                <a:cs typeface="Arial" charset="0"/>
                <a:hlinkClick r:id="rId6" tooltip="Dynamic Care Team Management"/>
              </a:rPr>
              <a:t>Dynamic Care Team Management</a:t>
            </a:r>
            <a:r>
              <a:rPr lang="en-US" sz="1200" b="0" i="0" kern="1200" dirty="0">
                <a:solidFill>
                  <a:schemeClr val="tx1"/>
                </a:solidFill>
                <a:effectLst/>
                <a:latin typeface="Arial" charset="0"/>
                <a:ea typeface="+mn-ea"/>
                <a:cs typeface="Arial" charset="0"/>
              </a:rPr>
              <a:t> shares information about a patient's care teams.</a:t>
            </a:r>
          </a:p>
          <a:p>
            <a:br>
              <a:rPr lang="en-US" dirty="0"/>
            </a:br>
            <a:r>
              <a:rPr lang="en-US" sz="1200" b="0" i="0" kern="1200" dirty="0">
                <a:solidFill>
                  <a:schemeClr val="tx1"/>
                </a:solidFill>
                <a:effectLst/>
                <a:latin typeface="Arial" charset="0"/>
                <a:ea typeface="+mn-ea"/>
                <a:cs typeface="Arial" charset="0"/>
              </a:rPr>
              <a:t> [GAO] </a:t>
            </a:r>
            <a:r>
              <a:rPr lang="en-US" sz="1200" b="0" i="0" u="none" strike="noStrike" kern="1200" dirty="0">
                <a:solidFill>
                  <a:schemeClr val="tx1"/>
                </a:solidFill>
                <a:effectLst/>
                <a:latin typeface="Arial" charset="0"/>
                <a:ea typeface="+mn-ea"/>
                <a:cs typeface="Arial" charset="0"/>
                <a:hlinkClick r:id="rId7" tooltip="Guideline Appropriate Ordering"/>
              </a:rPr>
              <a:t>Guideline Appropriate Ordering</a:t>
            </a:r>
            <a:r>
              <a:rPr lang="en-US" sz="1200" b="0" i="0" kern="1200" dirty="0">
                <a:solidFill>
                  <a:schemeClr val="tx1"/>
                </a:solidFill>
                <a:effectLst/>
                <a:latin typeface="Arial" charset="0"/>
                <a:ea typeface="+mn-ea"/>
                <a:cs typeface="Arial" charset="0"/>
              </a:rPr>
              <a:t> supplies a mechanism by which EHR and departmental systems can evaluate orders to determine whether these orders conform to guidelines. </a:t>
            </a:r>
          </a:p>
          <a:p>
            <a:pPr algn="l"/>
            <a:br>
              <a:rPr lang="en-US" dirty="0"/>
            </a:br>
            <a:r>
              <a:rPr lang="en-US" b="0" i="0" dirty="0">
                <a:solidFill>
                  <a:srgbClr val="202122"/>
                </a:solidFill>
                <a:effectLst/>
                <a:latin typeface="Arial" panose="020B0604020202020204" pitchFamily="34" charset="0"/>
              </a:rPr>
              <a:t> [IPS] </a:t>
            </a:r>
            <a:r>
              <a:rPr lang="en-US" b="0" i="0" u="none" strike="noStrike" dirty="0">
                <a:solidFill>
                  <a:srgbClr val="0645AD"/>
                </a:solidFill>
                <a:effectLst/>
                <a:latin typeface="Arial" panose="020B0604020202020204" pitchFamily="34" charset="0"/>
                <a:hlinkClick r:id="rId8" tooltip="International Patient Summary"/>
              </a:rPr>
              <a:t>International Patient Summary</a:t>
            </a:r>
            <a:r>
              <a:rPr lang="en-US" b="0" i="0" dirty="0">
                <a:solidFill>
                  <a:srgbClr val="202122"/>
                </a:solidFill>
                <a:effectLst/>
                <a:latin typeface="Arial" panose="020B0604020202020204" pitchFamily="34" charset="0"/>
              </a:rPr>
              <a:t> profiles IPS based on HL7's IPS Implementation Guides. </a:t>
            </a:r>
          </a:p>
          <a:p>
            <a:endParaRPr lang="en-US" dirty="0"/>
          </a:p>
          <a:p>
            <a:r>
              <a:rPr lang="en-US" sz="1200" b="0" i="0" kern="1200" dirty="0">
                <a:solidFill>
                  <a:schemeClr val="tx1"/>
                </a:solidFill>
                <a:effectLst/>
                <a:latin typeface="Arial" charset="0"/>
                <a:ea typeface="+mn-ea"/>
                <a:cs typeface="Arial" charset="0"/>
              </a:rPr>
              <a:t> [PCS] </a:t>
            </a:r>
            <a:r>
              <a:rPr lang="en-US" sz="1200" b="0" i="0" u="none" strike="noStrike" kern="1200" dirty="0">
                <a:solidFill>
                  <a:schemeClr val="tx1"/>
                </a:solidFill>
                <a:effectLst/>
                <a:latin typeface="Arial" charset="0"/>
                <a:ea typeface="+mn-ea"/>
                <a:cs typeface="Arial" charset="0"/>
                <a:hlinkClick r:id="rId9" tooltip="Paramedicine Care Summary"/>
              </a:rPr>
              <a:t>Paramedicine Care Summary</a:t>
            </a:r>
            <a:r>
              <a:rPr lang="en-US" sz="1200" b="0" i="0" kern="1200" dirty="0">
                <a:solidFill>
                  <a:schemeClr val="tx1"/>
                </a:solidFill>
                <a:effectLst/>
                <a:latin typeface="Arial" charset="0"/>
                <a:ea typeface="+mn-ea"/>
                <a:cs typeface="Arial" charset="0"/>
              </a:rPr>
              <a:t> maps the flow of the patient information from the ambulance patient record, commonly known as the electronic Patient Care Record (</a:t>
            </a:r>
            <a:r>
              <a:rPr lang="en-US" sz="1200" b="0" i="0" kern="1200" dirty="0" err="1">
                <a:solidFill>
                  <a:schemeClr val="tx1"/>
                </a:solidFill>
                <a:effectLst/>
                <a:latin typeface="Arial" charset="0"/>
                <a:ea typeface="+mn-ea"/>
                <a:cs typeface="Arial" charset="0"/>
              </a:rPr>
              <a:t>ePCR</a:t>
            </a:r>
            <a:r>
              <a:rPr lang="en-US" sz="1200" b="0" i="0" kern="1200" dirty="0">
                <a:solidFill>
                  <a:schemeClr val="tx1"/>
                </a:solidFill>
                <a:effectLst/>
                <a:latin typeface="Arial" charset="0"/>
                <a:ea typeface="+mn-ea"/>
                <a:cs typeface="Arial" charset="0"/>
              </a:rPr>
              <a:t>), to the hospital Electronic Medical Record (EMR). </a:t>
            </a:r>
          </a:p>
          <a:p>
            <a:br>
              <a:rPr lang="en-US" dirty="0"/>
            </a:br>
            <a:r>
              <a:rPr lang="en-US" sz="1200" b="0" i="0" kern="1200" dirty="0">
                <a:solidFill>
                  <a:schemeClr val="tx1"/>
                </a:solidFill>
                <a:effectLst/>
                <a:latin typeface="Arial" charset="0"/>
                <a:ea typeface="+mn-ea"/>
                <a:cs typeface="Arial" charset="0"/>
              </a:rPr>
              <a:t> [PMDT] </a:t>
            </a:r>
            <a:r>
              <a:rPr lang="en-US" sz="1200" b="0" i="0" u="none" strike="noStrike" kern="1200" dirty="0">
                <a:solidFill>
                  <a:schemeClr val="tx1"/>
                </a:solidFill>
                <a:effectLst/>
                <a:latin typeface="Arial" charset="0"/>
                <a:ea typeface="+mn-ea"/>
                <a:cs typeface="Arial" charset="0"/>
                <a:hlinkClick r:id="rId10" tooltip="Point-of-Care Medical Device Tracking"/>
              </a:rPr>
              <a:t>Point-of-Care Medical Device Tracking</a:t>
            </a:r>
            <a:r>
              <a:rPr lang="en-US" sz="1200" b="0" i="0" kern="1200" dirty="0">
                <a:solidFill>
                  <a:schemeClr val="tx1"/>
                </a:solidFill>
                <a:effectLst/>
                <a:latin typeface="Arial" charset="0"/>
                <a:ea typeface="+mn-ea"/>
                <a:cs typeface="Arial" charset="0"/>
              </a:rPr>
              <a:t> records medical device information acquired at the point-of-care. </a:t>
            </a:r>
          </a:p>
          <a:p>
            <a:br>
              <a:rPr lang="en-US" dirty="0"/>
            </a:br>
            <a:r>
              <a:rPr lang="en-US" sz="1200" b="0" i="0" kern="1200" dirty="0">
                <a:solidFill>
                  <a:schemeClr val="tx1"/>
                </a:solidFill>
                <a:effectLst/>
                <a:latin typeface="Arial" charset="0"/>
                <a:ea typeface="+mn-ea"/>
                <a:cs typeface="Arial" charset="0"/>
              </a:rPr>
              <a:t> [QEDm] </a:t>
            </a:r>
            <a:r>
              <a:rPr lang="en-US" sz="1200" b="0" i="0" u="none" strike="noStrike" kern="1200" dirty="0">
                <a:solidFill>
                  <a:schemeClr val="tx1"/>
                </a:solidFill>
                <a:effectLst/>
                <a:latin typeface="Arial" charset="0"/>
                <a:ea typeface="+mn-ea"/>
                <a:cs typeface="Arial" charset="0"/>
                <a:hlinkClick r:id="rId11" tooltip="Query for Existing Data for Mobile"/>
              </a:rPr>
              <a:t>Query for Existing Data for Mobile</a:t>
            </a:r>
            <a:r>
              <a:rPr lang="en-US" sz="1200" b="0" i="0" kern="1200" dirty="0">
                <a:solidFill>
                  <a:schemeClr val="tx1"/>
                </a:solidFill>
                <a:effectLst/>
                <a:latin typeface="Arial" charset="0"/>
                <a:ea typeface="+mn-ea"/>
                <a:cs typeface="Arial" charset="0"/>
              </a:rPr>
              <a:t> queries for clinical data elements (e.g. observations, allergies, conditions, diagnostic results, medications, immunizations, procedures,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a:t>
            </a:r>
          </a:p>
          <a:p>
            <a:br>
              <a:rPr lang="en-US" dirty="0"/>
            </a:br>
            <a:r>
              <a:rPr lang="en-US" sz="1200" b="0" i="0" kern="1200" dirty="0">
                <a:solidFill>
                  <a:schemeClr val="tx1"/>
                </a:solidFill>
                <a:effectLst/>
                <a:latin typeface="Arial" charset="0"/>
                <a:ea typeface="+mn-ea"/>
                <a:cs typeface="Arial" charset="0"/>
              </a:rPr>
              <a:t> [RECON] </a:t>
            </a:r>
            <a:r>
              <a:rPr lang="en-US" sz="1200" b="0" i="0" u="none" strike="noStrike" kern="1200" dirty="0">
                <a:solidFill>
                  <a:schemeClr val="tx1"/>
                </a:solidFill>
                <a:effectLst/>
                <a:latin typeface="Arial" charset="0"/>
                <a:ea typeface="+mn-ea"/>
                <a:cs typeface="Arial" charset="0"/>
                <a:hlinkClick r:id="rId12" tooltip="Reconciliation of Clinical Content and Care Providers"/>
              </a:rPr>
              <a:t>Reconciliation of Clinical Content and Care Providers</a:t>
            </a:r>
            <a:r>
              <a:rPr lang="en-US" sz="1200" b="0" i="0" kern="1200" dirty="0">
                <a:solidFill>
                  <a:schemeClr val="tx1"/>
                </a:solidFill>
                <a:effectLst/>
                <a:latin typeface="Arial" charset="0"/>
                <a:ea typeface="+mn-ea"/>
                <a:cs typeface="Arial" charset="0"/>
              </a:rPr>
              <a:t> communicates lists of clinical data that were reconciled, who did the reconciliation and when. </a:t>
            </a:r>
          </a:p>
          <a:p>
            <a:br>
              <a:rPr lang="en-US" dirty="0"/>
            </a:br>
            <a:r>
              <a:rPr lang="en-US" sz="1200" b="0" i="0" kern="1200" dirty="0">
                <a:solidFill>
                  <a:schemeClr val="tx1"/>
                </a:solidFill>
                <a:effectLst/>
                <a:latin typeface="Arial" charset="0"/>
                <a:ea typeface="+mn-ea"/>
                <a:cs typeface="Arial" charset="0"/>
              </a:rPr>
              <a:t> [RIPT] </a:t>
            </a:r>
            <a:r>
              <a:rPr lang="en-US" sz="1200" b="0" i="0" u="none" strike="noStrike" kern="1200" dirty="0">
                <a:solidFill>
                  <a:schemeClr val="tx1"/>
                </a:solidFill>
                <a:effectLst/>
                <a:latin typeface="Arial" charset="0"/>
                <a:ea typeface="+mn-ea"/>
                <a:cs typeface="Arial" charset="0"/>
                <a:hlinkClick r:id="rId13" tooltip="Routine Interfacility Patient Transport"/>
              </a:rPr>
              <a:t>Routine Interfacility Patient Transport</a:t>
            </a:r>
            <a:r>
              <a:rPr lang="en-US" sz="1200" b="0" i="0" kern="1200" dirty="0">
                <a:solidFill>
                  <a:schemeClr val="tx1"/>
                </a:solidFill>
                <a:effectLst/>
                <a:latin typeface="Arial" charset="0"/>
                <a:ea typeface="+mn-ea"/>
                <a:cs typeface="Arial" charset="0"/>
              </a:rPr>
              <a:t> supports interoperability between systems used on transport vehicles between healthcare facilities.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11</a:t>
            </a:fld>
            <a:endParaRPr lang="en-US"/>
          </a:p>
        </p:txBody>
      </p:sp>
    </p:spTree>
    <p:extLst>
      <p:ext uri="{BB962C8B-B14F-4D97-AF65-F5344CB8AC3E}">
        <p14:creationId xmlns:p14="http://schemas.microsoft.com/office/powerpoint/2010/main" val="198700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[POU] </a:t>
            </a:r>
            <a:r>
              <a:rPr lang="en-US" sz="1200" b="0" i="0" u="none" strike="noStrike" kern="1200" dirty="0">
                <a:solidFill>
                  <a:schemeClr val="tx1"/>
                </a:solidFill>
                <a:effectLst/>
                <a:latin typeface="Arial" charset="0"/>
                <a:ea typeface="+mn-ea"/>
                <a:cs typeface="Arial" charset="0"/>
                <a:hlinkClick r:id="rId3" tooltip="Personal Health Device Observation Upload (page does not exist)"/>
              </a:rPr>
              <a:t>Personal Health Device Observation Upload</a:t>
            </a:r>
            <a:r>
              <a:rPr lang="en-US" sz="1200" b="0" i="0" kern="1200" dirty="0">
                <a:solidFill>
                  <a:schemeClr val="tx1"/>
                </a:solidFill>
                <a:effectLst/>
                <a:latin typeface="Arial" charset="0"/>
                <a:ea typeface="+mn-ea"/>
                <a:cs typeface="Arial" charset="0"/>
              </a:rPr>
              <a:t> describes a standardized means of representing Personal Health Data (PHD) data as FHIR® Resources.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12</a:t>
            </a:fld>
            <a:endParaRPr lang="en-US"/>
          </a:p>
        </p:txBody>
      </p:sp>
    </p:spTree>
    <p:extLst>
      <p:ext uri="{BB962C8B-B14F-4D97-AF65-F5344CB8AC3E}">
        <p14:creationId xmlns:p14="http://schemas.microsoft.com/office/powerpoint/2010/main" val="3692658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[RPC] - </a:t>
            </a:r>
            <a:r>
              <a:rPr lang="en-US" b="0" i="0" u="none" strike="noStrike" dirty="0">
                <a:solidFill>
                  <a:srgbClr val="0645AD"/>
                </a:solidFill>
                <a:effectLst/>
                <a:latin typeface="Arial" panose="020B0604020202020204" pitchFamily="34" charset="0"/>
                <a:hlinkClick r:id="rId3" tooltip="Radiology Pathology Concordance"/>
              </a:rPr>
              <a:t>Radiology Pathology Concordance</a:t>
            </a:r>
            <a:r>
              <a:rPr lang="en-US" b="0" i="0" dirty="0">
                <a:solidFill>
                  <a:srgbClr val="202122"/>
                </a:solidFill>
                <a:effectLst/>
                <a:latin typeface="Arial" panose="020B0604020202020204" pitchFamily="34" charset="0"/>
              </a:rPr>
              <a:t> describes how discrete data elements are collected from structured reports to create an integrated report, where concordance of results is assessed, and reports are shared to an EMR or system in use by a health facility. </a:t>
            </a: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13</a:t>
            </a:fld>
            <a:endParaRPr lang="en-US"/>
          </a:p>
        </p:txBody>
      </p:sp>
    </p:spTree>
    <p:extLst>
      <p:ext uri="{BB962C8B-B14F-4D97-AF65-F5344CB8AC3E}">
        <p14:creationId xmlns:p14="http://schemas.microsoft.com/office/powerpoint/2010/main" val="40480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[MMA] </a:t>
            </a:r>
            <a:r>
              <a:rPr lang="en-US" sz="1200" b="0" i="0" u="none" strike="noStrike" kern="1200" dirty="0">
                <a:solidFill>
                  <a:schemeClr val="tx1"/>
                </a:solidFill>
                <a:effectLst/>
                <a:latin typeface="Arial" charset="0"/>
                <a:ea typeface="+mn-ea"/>
                <a:cs typeface="Arial" charset="0"/>
                <a:hlinkClick r:id="rId3" tooltip="Mobile Medication Administration"/>
              </a:rPr>
              <a:t>Mobile Medication Administration</a:t>
            </a:r>
            <a:r>
              <a:rPr lang="en-US" sz="1200" b="0" i="0" kern="1200" dirty="0">
                <a:solidFill>
                  <a:schemeClr val="tx1"/>
                </a:solidFill>
                <a:effectLst/>
                <a:latin typeface="Arial" charset="0"/>
                <a:ea typeface="+mn-ea"/>
                <a:cs typeface="Arial" charset="0"/>
              </a:rPr>
              <a:t> connects EHRs with devices such as smartphones and smart pill boxes using RESTful web services. </a:t>
            </a:r>
          </a:p>
          <a:p>
            <a:br>
              <a:rPr lang="en-US" dirty="0"/>
            </a:br>
            <a:r>
              <a:rPr lang="en-US" sz="1200" b="0" i="0" kern="1200" dirty="0">
                <a:solidFill>
                  <a:schemeClr val="tx1"/>
                </a:solidFill>
                <a:effectLst/>
                <a:latin typeface="Arial" charset="0"/>
                <a:ea typeface="+mn-ea"/>
                <a:cs typeface="Arial" charset="0"/>
              </a:rPr>
              <a:t> [UBP] </a:t>
            </a:r>
            <a:r>
              <a:rPr lang="en-US" sz="1200" b="0" i="0" u="none" strike="noStrike" kern="1200" dirty="0">
                <a:solidFill>
                  <a:schemeClr val="tx1"/>
                </a:solidFill>
                <a:effectLst/>
                <a:latin typeface="Arial" charset="0"/>
                <a:ea typeface="+mn-ea"/>
                <a:cs typeface="Arial" charset="0"/>
                <a:hlinkClick r:id="rId4" tooltip="Uniform Barcode Processing"/>
              </a:rPr>
              <a:t>Uniform Barcode Processing</a:t>
            </a:r>
            <a:r>
              <a:rPr lang="en-US" sz="1200" b="0" i="0" kern="1200" dirty="0">
                <a:solidFill>
                  <a:schemeClr val="tx1"/>
                </a:solidFill>
                <a:effectLst/>
                <a:latin typeface="Arial" charset="0"/>
                <a:ea typeface="+mn-ea"/>
                <a:cs typeface="Arial" charset="0"/>
              </a:rPr>
              <a:t> returns a FHIR resource (for a medication, device, patient,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corresponding to a submitted barcode.</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14</a:t>
            </a:fld>
            <a:endParaRPr lang="en-US"/>
          </a:p>
        </p:txBody>
      </p:sp>
    </p:spTree>
    <p:extLst>
      <p:ext uri="{BB962C8B-B14F-4D97-AF65-F5344CB8AC3E}">
        <p14:creationId xmlns:p14="http://schemas.microsoft.com/office/powerpoint/2010/main" val="335022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[BFDR-E] </a:t>
            </a:r>
            <a:r>
              <a:rPr lang="en-US" sz="1200" b="0" i="0" u="none" strike="noStrike" kern="1200" dirty="0">
                <a:solidFill>
                  <a:schemeClr val="tx1"/>
                </a:solidFill>
                <a:effectLst/>
                <a:latin typeface="Arial" charset="0"/>
                <a:ea typeface="+mn-ea"/>
                <a:cs typeface="Arial" charset="0"/>
                <a:hlinkClick r:id="rId3" tooltip="Birth and Fetal Death Reporting Enhanced Profile"/>
              </a:rPr>
              <a:t>Birth and Fetal Death Reporting Enhanced Profile</a:t>
            </a:r>
            <a:r>
              <a:rPr lang="en-US" sz="1200" b="0" i="0" kern="1200" dirty="0">
                <a:solidFill>
                  <a:schemeClr val="tx1"/>
                </a:solidFill>
                <a:effectLst/>
                <a:latin typeface="Arial" charset="0"/>
                <a:ea typeface="+mn-ea"/>
                <a:cs typeface="Arial" charset="0"/>
              </a:rPr>
              <a:t> captures and communicates information for birth and fetal death reporting for vital registration purposes.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[CCG] </a:t>
            </a:r>
            <a:r>
              <a:rPr lang="en-US" sz="1200" b="0" i="0" u="none" strike="noStrike" kern="1200" dirty="0">
                <a:solidFill>
                  <a:schemeClr val="tx1"/>
                </a:solidFill>
                <a:effectLst/>
                <a:latin typeface="Arial" charset="0"/>
                <a:ea typeface="+mn-ea"/>
                <a:cs typeface="Arial" charset="0"/>
                <a:hlinkClick r:id="rId4" tooltip="Computable Care Guidelines"/>
              </a:rPr>
              <a:t>Computable Care Guidelines</a:t>
            </a:r>
            <a:r>
              <a:rPr lang="en-US" sz="1200" b="0" i="0" kern="1200" dirty="0">
                <a:solidFill>
                  <a:schemeClr val="tx1"/>
                </a:solidFill>
                <a:effectLst/>
                <a:latin typeface="Arial" charset="0"/>
                <a:ea typeface="+mn-ea"/>
                <a:cs typeface="Arial" charset="0"/>
              </a:rPr>
              <a:t> encodes care guidelines in a format that can be understood by health software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mADX</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5" tooltip="Mobile Aggregate Data Exchange (mADX)"/>
              </a:rPr>
              <a:t>Mobile Aggregate Data Exchange (</a:t>
            </a:r>
            <a:r>
              <a:rPr lang="en-US" sz="1200" b="0" i="0" u="none" strike="noStrike" kern="1200" dirty="0" err="1">
                <a:solidFill>
                  <a:schemeClr val="tx1"/>
                </a:solidFill>
                <a:effectLst/>
                <a:latin typeface="Arial" charset="0"/>
                <a:ea typeface="+mn-ea"/>
                <a:cs typeface="Arial" charset="0"/>
                <a:hlinkClick r:id="rId5" tooltip="Mobile Aggregate Data Exchange (mADX)"/>
              </a:rPr>
              <a:t>mADX</a:t>
            </a:r>
            <a:r>
              <a:rPr lang="en-US" sz="1200" b="0" i="0" u="none" strike="noStrike" kern="1200" dirty="0">
                <a:solidFill>
                  <a:schemeClr val="tx1"/>
                </a:solidFill>
                <a:effectLst/>
                <a:latin typeface="Arial" charset="0"/>
                <a:ea typeface="+mn-ea"/>
                <a:cs typeface="Arial" charset="0"/>
                <a:hlinkClick r:id="rId5" tooltip="Mobile Aggregate Data Exchange (mADX)"/>
              </a:rPr>
              <a:t>)</a:t>
            </a:r>
            <a:r>
              <a:rPr lang="en-US" sz="1200" b="0" i="0" kern="1200" dirty="0">
                <a:solidFill>
                  <a:schemeClr val="tx1"/>
                </a:solidFill>
                <a:effectLst/>
                <a:latin typeface="Arial" charset="0"/>
                <a:ea typeface="+mn-ea"/>
                <a:cs typeface="Arial" charset="0"/>
              </a:rPr>
              <a:t> supports interoperable public health reporting of aggregate health data.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mRFD</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6" tooltip="Mobile Retrieve Form for Data Capture"/>
              </a:rPr>
              <a:t>Mobile Retrieve Form for Data Capture</a:t>
            </a:r>
            <a:r>
              <a:rPr lang="en-US" sz="1200" b="0" i="0" kern="1200" dirty="0">
                <a:solidFill>
                  <a:schemeClr val="tx1"/>
                </a:solidFill>
                <a:effectLst/>
                <a:latin typeface="Arial" charset="0"/>
                <a:ea typeface="+mn-ea"/>
                <a:cs typeface="Arial" charset="0"/>
              </a:rPr>
              <a:t> describes the exchange of context data to allow a seamless form launch with supporting clinical context.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[PRQ] </a:t>
            </a:r>
            <a:r>
              <a:rPr lang="en-US" sz="1200" b="0" i="0" u="none" strike="noStrike" kern="1200" dirty="0">
                <a:solidFill>
                  <a:schemeClr val="tx1"/>
                </a:solidFill>
                <a:effectLst/>
                <a:latin typeface="Arial" charset="0"/>
                <a:ea typeface="+mn-ea"/>
                <a:cs typeface="Arial" charset="0"/>
                <a:hlinkClick r:id="rId7" tooltip="Prescription Repository Query"/>
              </a:rPr>
              <a:t>Prescription Repository Query</a:t>
            </a:r>
            <a:r>
              <a:rPr lang="en-US" sz="1200" b="0" i="0" kern="1200" dirty="0">
                <a:solidFill>
                  <a:schemeClr val="tx1"/>
                </a:solidFill>
                <a:effectLst/>
                <a:latin typeface="Arial" charset="0"/>
                <a:ea typeface="+mn-ea"/>
                <a:cs typeface="Arial" charset="0"/>
              </a:rPr>
              <a:t> (PRQ) defines a Retrieve query and HTTP GET transaction that specifies the dispensed medication history information that should be seen by primary care givers to assist in making an informed decision prior to prescribing additional medications to a patient. </a:t>
            </a:r>
          </a:p>
          <a:p>
            <a:br>
              <a:rPr lang="en-US" dirty="0"/>
            </a:br>
            <a:r>
              <a:rPr lang="en-US" sz="1200" b="0" i="0" kern="1200" dirty="0">
                <a:solidFill>
                  <a:schemeClr val="tx1"/>
                </a:solidFill>
                <a:effectLst/>
                <a:latin typeface="Arial" charset="0"/>
                <a:ea typeface="+mn-ea"/>
                <a:cs typeface="Arial" charset="0"/>
              </a:rPr>
              <a:t> [QORE] </a:t>
            </a:r>
            <a:r>
              <a:rPr lang="en-US" sz="1200" b="0" i="0" u="none" strike="noStrike" kern="1200" dirty="0">
                <a:solidFill>
                  <a:schemeClr val="tx1"/>
                </a:solidFill>
                <a:effectLst/>
                <a:latin typeface="Arial" charset="0"/>
                <a:ea typeface="+mn-ea"/>
                <a:cs typeface="Arial" charset="0"/>
                <a:hlinkClick r:id="rId8" tooltip="Quality Outcome Reporting for EMS"/>
              </a:rPr>
              <a:t>Quality Outcome Reporting for EMS</a:t>
            </a:r>
            <a:r>
              <a:rPr lang="en-US" sz="1200" b="0" i="0" kern="1200" dirty="0">
                <a:solidFill>
                  <a:schemeClr val="tx1"/>
                </a:solidFill>
                <a:effectLst/>
                <a:latin typeface="Arial" charset="0"/>
                <a:ea typeface="+mn-ea"/>
                <a:cs typeface="Arial" charset="0"/>
              </a:rPr>
              <a:t> describes content used for continuity of care between the emergency transport scene records and destination hospital where the emergency will be treated.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[VRDR] </a:t>
            </a:r>
            <a:r>
              <a:rPr lang="en-US" sz="1200" b="0" i="0" u="none" strike="noStrike" kern="1200" dirty="0">
                <a:solidFill>
                  <a:schemeClr val="tx1"/>
                </a:solidFill>
                <a:effectLst/>
                <a:latin typeface="Arial" charset="0"/>
                <a:ea typeface="+mn-ea"/>
                <a:cs typeface="Arial" charset="0"/>
                <a:hlinkClick r:id="rId9" tooltip="Vital Records Death Reporting"/>
              </a:rPr>
              <a:t>Vital Records Death Reporting</a:t>
            </a:r>
            <a:r>
              <a:rPr lang="en-US" sz="1200" b="0" i="0" kern="1200" dirty="0">
                <a:solidFill>
                  <a:schemeClr val="tx1"/>
                </a:solidFill>
                <a:effectLst/>
                <a:latin typeface="Arial" charset="0"/>
                <a:ea typeface="+mn-ea"/>
                <a:cs typeface="Arial" charset="0"/>
              </a:rPr>
              <a:t> defines a Retrieve Form for Data Capture (RFD) content profile that will specify derivation of source content from a medical summary document. by defining requirements for form filler content and form manager handling of the content. </a:t>
            </a: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15</a:t>
            </a:fld>
            <a:endParaRPr lang="en-US"/>
          </a:p>
        </p:txBody>
      </p:sp>
    </p:spTree>
    <p:extLst>
      <p:ext uri="{BB962C8B-B14F-4D97-AF65-F5344CB8AC3E}">
        <p14:creationId xmlns:p14="http://schemas.microsoft.com/office/powerpoint/2010/main" val="190985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307543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41868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73475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59768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84016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374538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29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46110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385741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47402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51587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50226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1189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cstate="print">
            <a:alphaModFix amt="60000"/>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5FB3126-25FB-F241-9D08-EF0C3CBFF311}" type="datetimeFigureOut">
              <a:rPr lang="en-US" smtClean="0"/>
              <a:pPr/>
              <a:t>6/19/2025</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3CA07176-4D28-144C-AB30-ACED7F44A340}" type="slidenum">
              <a:rPr lang="en-US" smtClean="0"/>
              <a:pPr/>
              <a:t>‹#›</a:t>
            </a:fld>
            <a:endParaRPr lang="en-US"/>
          </a:p>
        </p:txBody>
      </p:sp>
    </p:spTree>
    <p:extLst>
      <p:ext uri="{BB962C8B-B14F-4D97-AF65-F5344CB8AC3E}">
        <p14:creationId xmlns:p14="http://schemas.microsoft.com/office/powerpoint/2010/main" val="378035853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he.net/IHE_Domai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ealthcaresecprivacy.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profiles.ihe.net/GeneralIntro/ch-G.html" TargetMode="External"/><Relationship Id="rId3" Type="http://schemas.openxmlformats.org/officeDocument/2006/relationships/hyperlink" Target="https://profiles.ihe.net/" TargetMode="External"/><Relationship Id="rId7" Type="http://schemas.openxmlformats.org/officeDocument/2006/relationships/hyperlink" Target="https://github.com/IHE" TargetMode="External"/><Relationship Id="rId2" Type="http://schemas.openxmlformats.org/officeDocument/2006/relationships/hyperlink" Target="https://www.ihe.net/" TargetMode="External"/><Relationship Id="rId1" Type="http://schemas.openxmlformats.org/officeDocument/2006/relationships/slideLayout" Target="../slideLayouts/slideLayout2.xml"/><Relationship Id="rId6" Type="http://schemas.openxmlformats.org/officeDocument/2006/relationships/hyperlink" Target="https://wiki.ihe.net/index.php/Process" TargetMode="External"/><Relationship Id="rId5" Type="http://schemas.openxmlformats.org/officeDocument/2006/relationships/hyperlink" Target="https://profiles.ihe.net/GeneralIntro/" TargetMode="External"/><Relationship Id="rId10" Type="http://schemas.openxmlformats.org/officeDocument/2006/relationships/hyperlink" Target="https://www.youtube.com/@IHEIntl" TargetMode="External"/><Relationship Id="rId4" Type="http://schemas.openxmlformats.org/officeDocument/2006/relationships/hyperlink" Target="https://wiki.ihe.net/" TargetMode="External"/><Relationship Id="rId9" Type="http://schemas.openxmlformats.org/officeDocument/2006/relationships/hyperlink" Target="https://www.ihe.net/testing/connectath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rofiles.ihe.net/GeneralIntr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iki.ihe.net/index.php/Category:FHI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profiles.ihe.net/ITI/PMIR/index.html" TargetMode="External"/><Relationship Id="rId3" Type="http://schemas.openxmlformats.org/officeDocument/2006/relationships/hyperlink" Target="https://profiles.ihe.net/ITI/BALP/index.html" TargetMode="External"/><Relationship Id="rId7" Type="http://schemas.openxmlformats.org/officeDocument/2006/relationships/hyperlink" Target="https://profiles.ihe.net/ITI/PDQm/index.html" TargetMode="External"/><Relationship Id="rId2" Type="http://schemas.openxmlformats.org/officeDocument/2006/relationships/hyperlink" Target="https://profiles.ihe.net/fhir/ihe.formatcode.fhir/index.html" TargetMode="External"/><Relationship Id="rId1" Type="http://schemas.openxmlformats.org/officeDocument/2006/relationships/slideLayout" Target="../slideLayouts/slideLayout2.xml"/><Relationship Id="rId6" Type="http://schemas.openxmlformats.org/officeDocument/2006/relationships/hyperlink" Target="https://profiles.ihe.net/ITI/MHDS/index.html" TargetMode="External"/><Relationship Id="rId11" Type="http://schemas.openxmlformats.org/officeDocument/2006/relationships/hyperlink" Target="https://profiles.ihe.net/RAD/IMR/" TargetMode="External"/><Relationship Id="rId5" Type="http://schemas.openxmlformats.org/officeDocument/2006/relationships/hyperlink" Target="https://profiles.ihe.net/ITI/MHD/index.html" TargetMode="External"/><Relationship Id="rId10" Type="http://schemas.openxmlformats.org/officeDocument/2006/relationships/hyperlink" Target="https://profiles.ihe.net/ITI/SVCM/1.4.0/index.html" TargetMode="External"/><Relationship Id="rId4" Type="http://schemas.openxmlformats.org/officeDocument/2006/relationships/hyperlink" Target="https://profiles.ihe.net/ITI/mCSD/index.html" TargetMode="External"/><Relationship Id="rId9" Type="http://schemas.openxmlformats.org/officeDocument/2006/relationships/hyperlink" Target="https://profiles.ihe.net/ITI/PIXm/index.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cstate="print">
            <a:alphaModFix amt="60000"/>
            <a:extLst>
              <a:ext uri="{28A0092B-C50C-407E-A947-70E740481C1C}">
                <a14:useLocalDpi xmlns:a14="http://schemas.microsoft.com/office/drawing/2010/main" val="0"/>
              </a:ext>
            </a:extLst>
          </a:blip>
          <a:stretch>
            <a:fillRect/>
          </a:stretch>
        </p:blipFill>
        <p:spPr>
          <a:xfrm>
            <a:off x="0" y="114300"/>
            <a:ext cx="10058400" cy="7543800"/>
          </a:xfrm>
          <a:prstGeom prst="rect">
            <a:avLst/>
          </a:prstGeom>
        </p:spPr>
      </p:pic>
      <p:pic>
        <p:nvPicPr>
          <p:cNvPr id="6" name="Picture 5" descr="PurpleGlob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5898"/>
            <a:ext cx="10058400" cy="7543800"/>
          </a:xfrm>
          <a:prstGeom prst="rect">
            <a:avLst/>
          </a:prstGeom>
        </p:spPr>
      </p:pic>
      <p:sp>
        <p:nvSpPr>
          <p:cNvPr id="2" name="Title 1"/>
          <p:cNvSpPr>
            <a:spLocks noGrp="1"/>
          </p:cNvSpPr>
          <p:nvPr>
            <p:ph type="ctrTitle"/>
          </p:nvPr>
        </p:nvSpPr>
        <p:spPr>
          <a:xfrm>
            <a:off x="754380" y="3878957"/>
            <a:ext cx="8549640" cy="1617028"/>
          </a:xfrm>
        </p:spPr>
        <p:txBody>
          <a:bodyPr>
            <a:noAutofit/>
          </a:bodyPr>
          <a:lstStyle/>
          <a:p>
            <a:r>
              <a:rPr lang="en-US" sz="3960" dirty="0">
                <a:solidFill>
                  <a:srgbClr val="5A4099"/>
                </a:solidFill>
                <a:latin typeface="Arial"/>
                <a:cs typeface="Arial"/>
              </a:rPr>
              <a:t>IHE on FHIR</a:t>
            </a:r>
            <a:br>
              <a:rPr lang="en-US" sz="3960" dirty="0"/>
            </a:br>
            <a:endParaRPr lang="en-US" sz="3960" dirty="0">
              <a:solidFill>
                <a:srgbClr val="5A4099"/>
              </a:solidFill>
              <a:latin typeface="Arial"/>
              <a:cs typeface="Arial"/>
            </a:endParaRPr>
          </a:p>
        </p:txBody>
      </p:sp>
      <p:sp>
        <p:nvSpPr>
          <p:cNvPr id="3" name="Subtitle 2"/>
          <p:cNvSpPr>
            <a:spLocks noGrp="1"/>
          </p:cNvSpPr>
          <p:nvPr>
            <p:ph type="subTitle" idx="1"/>
          </p:nvPr>
        </p:nvSpPr>
        <p:spPr>
          <a:xfrm>
            <a:off x="1508760" y="5494285"/>
            <a:ext cx="7040880" cy="1158554"/>
          </a:xfrm>
        </p:spPr>
        <p:txBody>
          <a:bodyPr>
            <a:normAutofit fontScale="92500" lnSpcReduction="20000"/>
          </a:bodyPr>
          <a:lstStyle/>
          <a:p>
            <a:r>
              <a:rPr lang="en-US" sz="2860" dirty="0">
                <a:solidFill>
                  <a:schemeClr val="tx1">
                    <a:lumMod val="65000"/>
                    <a:lumOff val="35000"/>
                  </a:schemeClr>
                </a:solidFill>
                <a:latin typeface="Arial"/>
                <a:cs typeface="Arial"/>
              </a:rPr>
              <a:t>John Moehrke</a:t>
            </a:r>
          </a:p>
          <a:p>
            <a:r>
              <a:rPr lang="en-US" sz="2640" dirty="0">
                <a:solidFill>
                  <a:schemeClr val="tx1">
                    <a:lumMod val="65000"/>
                    <a:lumOff val="35000"/>
                  </a:schemeClr>
                </a:solidFill>
                <a:latin typeface="Arial"/>
                <a:cs typeface="Arial"/>
              </a:rPr>
              <a:t>By Light Professional IT Services LLC</a:t>
            </a:r>
          </a:p>
          <a:p>
            <a:r>
              <a:rPr lang="en-US" sz="2640" dirty="0">
                <a:solidFill>
                  <a:schemeClr val="tx1">
                    <a:lumMod val="65000"/>
                    <a:lumOff val="35000"/>
                  </a:schemeClr>
                </a:solidFill>
                <a:latin typeface="Arial"/>
                <a:cs typeface="Arial"/>
              </a:rPr>
              <a:t>June 19, 2025</a:t>
            </a:r>
          </a:p>
        </p:txBody>
      </p:sp>
      <p:pic>
        <p:nvPicPr>
          <p:cNvPr id="5" name="Picture 4" descr="ihe-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8734" y="1884484"/>
            <a:ext cx="4872399" cy="13291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A31F-2BE9-407C-B9D8-75DD14D1AA22}"/>
              </a:ext>
            </a:extLst>
          </p:cNvPr>
          <p:cNvSpPr>
            <a:spLocks noGrp="1"/>
          </p:cNvSpPr>
          <p:nvPr>
            <p:ph type="title"/>
          </p:nvPr>
        </p:nvSpPr>
        <p:spPr/>
        <p:txBody>
          <a:bodyPr>
            <a:normAutofit/>
          </a:bodyPr>
          <a:lstStyle/>
          <a:p>
            <a:r>
              <a:rPr lang="en-US" sz="4400" dirty="0"/>
              <a:t>Appendix Z on FHIR</a:t>
            </a:r>
          </a:p>
        </p:txBody>
      </p:sp>
      <p:sp>
        <p:nvSpPr>
          <p:cNvPr id="3" name="Content Placeholder 2">
            <a:extLst>
              <a:ext uri="{FF2B5EF4-FFF2-40B4-BE49-F238E27FC236}">
                <a16:creationId xmlns:a16="http://schemas.microsoft.com/office/drawing/2014/main" id="{C0440480-4A9B-4D9C-9EE3-9EA5E3CDD408}"/>
              </a:ext>
            </a:extLst>
          </p:cNvPr>
          <p:cNvSpPr>
            <a:spLocks noGrp="1"/>
          </p:cNvSpPr>
          <p:nvPr>
            <p:ph idx="1"/>
          </p:nvPr>
        </p:nvSpPr>
        <p:spPr/>
        <p:txBody>
          <a:bodyPr>
            <a:normAutofit/>
          </a:bodyPr>
          <a:lstStyle/>
          <a:p>
            <a:r>
              <a:rPr lang="en-US" sz="2800" dirty="0"/>
              <a:t>Common text for all IHE Domains to re-use</a:t>
            </a:r>
          </a:p>
          <a:p>
            <a:r>
              <a:rPr lang="en-US" sz="2800" dirty="0"/>
              <a:t>Introduction to FHIR profiling concepts </a:t>
            </a:r>
          </a:p>
          <a:p>
            <a:r>
              <a:rPr lang="en-US" sz="2800" dirty="0"/>
              <a:t>Common query parameter clarifications</a:t>
            </a:r>
          </a:p>
          <a:p>
            <a:r>
              <a:rPr lang="en-US" sz="2800" dirty="0"/>
              <a:t>Relationship between </a:t>
            </a:r>
            <a:r>
              <a:rPr lang="en-US" sz="2800" dirty="0" err="1"/>
              <a:t>CapabilityStatement</a:t>
            </a:r>
            <a:r>
              <a:rPr lang="en-US" sz="2800" dirty="0"/>
              <a:t> and IHE Integration Statement</a:t>
            </a:r>
          </a:p>
          <a:p>
            <a:r>
              <a:rPr lang="en-US" sz="2800" dirty="0"/>
              <a:t>Pointer to library of conformance resources</a:t>
            </a:r>
          </a:p>
          <a:p>
            <a:r>
              <a:rPr lang="en-US" sz="2800" dirty="0"/>
              <a:t>Mapping of FHIR Identifier datatype to HL7 v3 root, and XDS </a:t>
            </a:r>
            <a:r>
              <a:rPr lang="en-US" sz="2800" dirty="0" err="1"/>
              <a:t>Cxi</a:t>
            </a:r>
            <a:endParaRPr lang="en-US" sz="2800" dirty="0"/>
          </a:p>
          <a:p>
            <a:r>
              <a:rPr lang="en-US" sz="2800" dirty="0"/>
              <a:t>Security Considerations</a:t>
            </a:r>
          </a:p>
        </p:txBody>
      </p:sp>
    </p:spTree>
    <p:extLst>
      <p:ext uri="{BB962C8B-B14F-4D97-AF65-F5344CB8AC3E}">
        <p14:creationId xmlns:p14="http://schemas.microsoft.com/office/powerpoint/2010/main" val="102310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Patient Care Coordination </a:t>
            </a:r>
          </a:p>
        </p:txBody>
      </p:sp>
      <p:sp>
        <p:nvSpPr>
          <p:cNvPr id="2" name="Content Placeholder 1"/>
          <p:cNvSpPr>
            <a:spLocks noGrp="1"/>
          </p:cNvSpPr>
          <p:nvPr>
            <p:ph idx="1"/>
          </p:nvPr>
        </p:nvSpPr>
        <p:spPr/>
        <p:txBody>
          <a:bodyPr>
            <a:normAutofit fontScale="92500" lnSpcReduction="20000"/>
          </a:bodyPr>
          <a:lstStyle/>
          <a:p>
            <a:r>
              <a:rPr lang="en-US" sz="2800" i="1" dirty="0"/>
              <a:t>Assessment Curation and Data Collection (ACDC)</a:t>
            </a:r>
          </a:p>
          <a:p>
            <a:r>
              <a:rPr lang="en-US" sz="2800" dirty="0"/>
              <a:t>Dynamic Care Planning (DCP)</a:t>
            </a:r>
          </a:p>
          <a:p>
            <a:r>
              <a:rPr lang="en-US" sz="2800" i="1" dirty="0"/>
              <a:t>Dynamic Care Team Management (DCTM)</a:t>
            </a:r>
          </a:p>
          <a:p>
            <a:r>
              <a:rPr lang="en-US" sz="2800" dirty="0"/>
              <a:t>Guideline Appropriate Ordering (GAO)</a:t>
            </a:r>
          </a:p>
          <a:p>
            <a:r>
              <a:rPr lang="en-US" sz="2800" dirty="0"/>
              <a:t>International Patient Summary (IPS)</a:t>
            </a:r>
          </a:p>
          <a:p>
            <a:r>
              <a:rPr lang="en-US" sz="2800" dirty="0"/>
              <a:t>Paramedicine Care Summary (PCS)</a:t>
            </a:r>
          </a:p>
          <a:p>
            <a:r>
              <a:rPr lang="en-US" sz="2800" dirty="0"/>
              <a:t>Point of Care Medical Device Tracking (PMDT) </a:t>
            </a:r>
          </a:p>
          <a:p>
            <a:r>
              <a:rPr lang="en-US" sz="2800" dirty="0"/>
              <a:t>Query for Existing Data for Mobile (QEDm) </a:t>
            </a: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Reconciliation of Clinical Content and Care Providers (RECON) </a:t>
            </a:r>
          </a:p>
          <a:p>
            <a:r>
              <a:rPr lang="en-US" sz="2800" dirty="0"/>
              <a:t>Routine Interfacility Patient Transport (RIPT)</a:t>
            </a:r>
          </a:p>
          <a:p>
            <a:r>
              <a:rPr lang="en-US" sz="2800" dirty="0"/>
              <a:t>Mobile Antepartum Summary (</a:t>
            </a:r>
            <a:r>
              <a:rPr lang="en-US" sz="2800" dirty="0" err="1"/>
              <a:t>mAPS</a:t>
            </a:r>
            <a:r>
              <a:rPr lang="en-US" sz="2800" dirty="0"/>
              <a:t>) and US realm </a:t>
            </a: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r>
              <a:rPr lang="en-US" sz="2800" dirty="0"/>
              <a:t>Occupational Data for Health (ODH)</a:t>
            </a:r>
            <a:r>
              <a:rPr lang="en-US" sz="1100" b="1" dirty="0">
                <a:solidFill>
                  <a:srgbClr val="000000"/>
                </a:solidFill>
                <a:latin typeface="arial" panose="020B0604020202020204" pitchFamily="34" charset="0"/>
              </a:rPr>
              <a:t> </a:t>
            </a: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830578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27F-15CF-47B6-A2C2-B40AC25DC71F}"/>
              </a:ext>
            </a:extLst>
          </p:cNvPr>
          <p:cNvSpPr>
            <a:spLocks noGrp="1"/>
          </p:cNvSpPr>
          <p:nvPr>
            <p:ph type="title"/>
          </p:nvPr>
        </p:nvSpPr>
        <p:spPr/>
        <p:txBody>
          <a:bodyPr>
            <a:normAutofit/>
          </a:bodyPr>
          <a:lstStyle/>
          <a:p>
            <a:r>
              <a:rPr lang="en-US" sz="4400" dirty="0"/>
              <a:t>Devices</a:t>
            </a:r>
          </a:p>
        </p:txBody>
      </p:sp>
      <p:sp>
        <p:nvSpPr>
          <p:cNvPr id="3" name="Content Placeholder 2">
            <a:extLst>
              <a:ext uri="{FF2B5EF4-FFF2-40B4-BE49-F238E27FC236}">
                <a16:creationId xmlns:a16="http://schemas.microsoft.com/office/drawing/2014/main" id="{75FB7066-C83E-43A4-BDE2-37E8896AECDB}"/>
              </a:ext>
            </a:extLst>
          </p:cNvPr>
          <p:cNvSpPr>
            <a:spLocks noGrp="1"/>
          </p:cNvSpPr>
          <p:nvPr>
            <p:ph idx="1"/>
          </p:nvPr>
        </p:nvSpPr>
        <p:spPr/>
        <p:txBody>
          <a:bodyPr/>
          <a:lstStyle/>
          <a:p>
            <a:r>
              <a:rPr lang="en-US" i="1" dirty="0"/>
              <a:t>Personal Health Device Observation Upload (POU)</a:t>
            </a:r>
          </a:p>
        </p:txBody>
      </p:sp>
      <p:sp>
        <p:nvSpPr>
          <p:cNvPr id="4" name="Slide Number Placeholder 3">
            <a:extLst>
              <a:ext uri="{FF2B5EF4-FFF2-40B4-BE49-F238E27FC236}">
                <a16:creationId xmlns:a16="http://schemas.microsoft.com/office/drawing/2014/main" id="{75ECCAEC-4DA4-464E-8A20-D372010C96D3}"/>
              </a:ext>
            </a:extLst>
          </p:cNvPr>
          <p:cNvSpPr>
            <a:spLocks noGrp="1"/>
          </p:cNvSpPr>
          <p:nvPr>
            <p:ph type="sldNum" sz="quarter" idx="12"/>
          </p:nvPr>
        </p:nvSpPr>
        <p:spPr/>
        <p:txBody>
          <a:bodyPr/>
          <a:lstStyle/>
          <a:p>
            <a:pPr>
              <a:defRPr/>
            </a:pPr>
            <a:fld id="{336892F5-F7A2-420A-8BF3-D2A2054912B1}" type="slidenum">
              <a:rPr lang="en-US" smtClean="0"/>
              <a:pPr>
                <a:defRPr/>
              </a:pPr>
              <a:t>12</a:t>
            </a:fld>
            <a:endParaRPr lang="en-US"/>
          </a:p>
        </p:txBody>
      </p:sp>
    </p:spTree>
    <p:extLst>
      <p:ext uri="{BB962C8B-B14F-4D97-AF65-F5344CB8AC3E}">
        <p14:creationId xmlns:p14="http://schemas.microsoft.com/office/powerpoint/2010/main" val="34738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92E2-2EE2-40D1-98CE-C01A12F5D3C7}"/>
              </a:ext>
            </a:extLst>
          </p:cNvPr>
          <p:cNvSpPr>
            <a:spLocks noGrp="1"/>
          </p:cNvSpPr>
          <p:nvPr>
            <p:ph type="title"/>
          </p:nvPr>
        </p:nvSpPr>
        <p:spPr/>
        <p:txBody>
          <a:bodyPr/>
          <a:lstStyle/>
          <a:p>
            <a:r>
              <a:rPr lang="en-US" dirty="0"/>
              <a:t>Pathology and Laboratory Medicine</a:t>
            </a:r>
          </a:p>
        </p:txBody>
      </p:sp>
      <p:sp>
        <p:nvSpPr>
          <p:cNvPr id="3" name="Content Placeholder 2">
            <a:extLst>
              <a:ext uri="{FF2B5EF4-FFF2-40B4-BE49-F238E27FC236}">
                <a16:creationId xmlns:a16="http://schemas.microsoft.com/office/drawing/2014/main" id="{701E8F9D-5998-45E5-BFDC-8CA3EE83DFB4}"/>
              </a:ext>
            </a:extLst>
          </p:cNvPr>
          <p:cNvSpPr>
            <a:spLocks noGrp="1"/>
          </p:cNvSpPr>
          <p:nvPr>
            <p:ph idx="1"/>
          </p:nvPr>
        </p:nvSpPr>
        <p:spPr/>
        <p:txBody>
          <a:bodyPr/>
          <a:lstStyle/>
          <a:p>
            <a:r>
              <a:rPr lang="en-US" dirty="0"/>
              <a:t>Radiology Pathology Concordance (RPC)</a:t>
            </a:r>
          </a:p>
        </p:txBody>
      </p:sp>
      <p:sp>
        <p:nvSpPr>
          <p:cNvPr id="4" name="Slide Number Placeholder 3">
            <a:extLst>
              <a:ext uri="{FF2B5EF4-FFF2-40B4-BE49-F238E27FC236}">
                <a16:creationId xmlns:a16="http://schemas.microsoft.com/office/drawing/2014/main" id="{E203D67F-508C-46E1-AFAB-6C3722A9F845}"/>
              </a:ext>
            </a:extLst>
          </p:cNvPr>
          <p:cNvSpPr>
            <a:spLocks noGrp="1"/>
          </p:cNvSpPr>
          <p:nvPr>
            <p:ph type="sldNum" sz="quarter" idx="12"/>
          </p:nvPr>
        </p:nvSpPr>
        <p:spPr/>
        <p:txBody>
          <a:bodyPr/>
          <a:lstStyle/>
          <a:p>
            <a:pPr>
              <a:defRPr/>
            </a:pPr>
            <a:fld id="{336892F5-F7A2-420A-8BF3-D2A2054912B1}" type="slidenum">
              <a:rPr lang="en-US" smtClean="0"/>
              <a:pPr>
                <a:defRPr/>
              </a:pPr>
              <a:t>13</a:t>
            </a:fld>
            <a:endParaRPr lang="en-US"/>
          </a:p>
        </p:txBody>
      </p:sp>
    </p:spTree>
    <p:extLst>
      <p:ext uri="{BB962C8B-B14F-4D97-AF65-F5344CB8AC3E}">
        <p14:creationId xmlns:p14="http://schemas.microsoft.com/office/powerpoint/2010/main" val="312944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Pharmacy Profiles on FHIR</a:t>
            </a:r>
          </a:p>
        </p:txBody>
      </p:sp>
      <p:sp>
        <p:nvSpPr>
          <p:cNvPr id="2" name="Content Placeholder 1"/>
          <p:cNvSpPr>
            <a:spLocks noGrp="1"/>
          </p:cNvSpPr>
          <p:nvPr>
            <p:ph idx="1"/>
          </p:nvPr>
        </p:nvSpPr>
        <p:spPr/>
        <p:txBody>
          <a:bodyPr>
            <a:normAutofit/>
          </a:bodyPr>
          <a:lstStyle/>
          <a:p>
            <a:r>
              <a:rPr lang="en-US" sz="2800" dirty="0"/>
              <a:t>Mobile Medication Administration (MMA)</a:t>
            </a:r>
          </a:p>
          <a:p>
            <a:r>
              <a:rPr lang="en-US" sz="2800" dirty="0"/>
              <a:t>Uniform Barcode Processing (UBP)</a:t>
            </a:r>
          </a:p>
          <a:p>
            <a:r>
              <a:rPr lang="en-US" sz="2800" dirty="0"/>
              <a:t>Medication Prescription and Dispense (MPD) </a:t>
            </a: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endParaRPr lang="en-US" sz="2800" dirty="0"/>
          </a:p>
        </p:txBody>
      </p:sp>
    </p:spTree>
    <p:extLst>
      <p:ext uri="{BB962C8B-B14F-4D97-AF65-F5344CB8AC3E}">
        <p14:creationId xmlns:p14="http://schemas.microsoft.com/office/powerpoint/2010/main" val="3985053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QRPH Profiles on FHIR</a:t>
            </a:r>
          </a:p>
        </p:txBody>
      </p:sp>
      <p:sp>
        <p:nvSpPr>
          <p:cNvPr id="2" name="Content Placeholder 1"/>
          <p:cNvSpPr>
            <a:spLocks noGrp="1"/>
          </p:cNvSpPr>
          <p:nvPr>
            <p:ph idx="1"/>
          </p:nvPr>
        </p:nvSpPr>
        <p:spPr/>
        <p:txBody>
          <a:bodyPr>
            <a:normAutofit/>
          </a:bodyPr>
          <a:lstStyle/>
          <a:p>
            <a:r>
              <a:rPr lang="en-US" sz="2800" dirty="0"/>
              <a:t>Birth and Fetal Death Reporting – Enhanced (BFDE)</a:t>
            </a:r>
          </a:p>
          <a:p>
            <a:r>
              <a:rPr lang="en-US" sz="2800" dirty="0"/>
              <a:t>Computable Care Guidelines (CCG) </a:t>
            </a: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Mobile Aggregate Data Exchange (</a:t>
            </a:r>
            <a:r>
              <a:rPr lang="en-US" sz="2800" dirty="0" err="1"/>
              <a:t>mADX</a:t>
            </a:r>
            <a:r>
              <a:rPr lang="en-US" sz="2800" dirty="0"/>
              <a:t>) </a:t>
            </a: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Mobile Retrieve Form for Data Capture (</a:t>
            </a:r>
            <a:r>
              <a:rPr lang="en-US" sz="2800" dirty="0" err="1"/>
              <a:t>mRFD</a:t>
            </a:r>
            <a:r>
              <a:rPr lang="en-US" sz="2800" dirty="0"/>
              <a:t>)</a:t>
            </a:r>
          </a:p>
          <a:p>
            <a:r>
              <a:rPr lang="en-US" sz="2800" dirty="0"/>
              <a:t>Prescription Repository Query (PRQ)</a:t>
            </a:r>
          </a:p>
          <a:p>
            <a:r>
              <a:rPr lang="en-US" sz="2800" dirty="0"/>
              <a:t>Quality Outcome Reporting for EMS (QORE)</a:t>
            </a:r>
          </a:p>
          <a:p>
            <a:r>
              <a:rPr lang="en-US" sz="2800" dirty="0"/>
              <a:t>Vital Records Death Reporting (VRDR)</a:t>
            </a:r>
          </a:p>
          <a:p>
            <a:endParaRPr lang="en-US" sz="2800" dirty="0"/>
          </a:p>
          <a:p>
            <a:endParaRPr lang="en-US" sz="2800" dirty="0"/>
          </a:p>
        </p:txBody>
      </p:sp>
    </p:spTree>
    <p:extLst>
      <p:ext uri="{BB962C8B-B14F-4D97-AF65-F5344CB8AC3E}">
        <p14:creationId xmlns:p14="http://schemas.microsoft.com/office/powerpoint/2010/main" val="292989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Radiology Profiles on FHIR</a:t>
            </a:r>
          </a:p>
        </p:txBody>
      </p:sp>
      <p:sp>
        <p:nvSpPr>
          <p:cNvPr id="6" name="Content Placeholder 5"/>
          <p:cNvSpPr>
            <a:spLocks noGrp="1"/>
          </p:cNvSpPr>
          <p:nvPr>
            <p:ph idx="1"/>
          </p:nvPr>
        </p:nvSpPr>
        <p:spPr/>
        <p:txBody>
          <a:bodyPr>
            <a:normAutofit lnSpcReduction="10000"/>
          </a:bodyPr>
          <a:lstStyle/>
          <a:p>
            <a:r>
              <a:rPr lang="en-US" sz="3200" dirty="0"/>
              <a:t>Standardized Operational Log of Events (SOLE)</a:t>
            </a:r>
          </a:p>
          <a:p>
            <a:r>
              <a:rPr lang="en-US" sz="3200" dirty="0"/>
              <a:t>Interactive Multimedia Report (IMR) </a:t>
            </a:r>
            <a:r>
              <a:rPr lang="en-US" sz="1600" b="1" i="0" dirty="0">
                <a:solidFill>
                  <a:srgbClr val="000000"/>
                </a:solidFill>
                <a:effectLst/>
                <a:latin typeface="arial" panose="020B0604020202020204" pitchFamily="34" charset="0"/>
              </a:rPr>
              <a:t>🌐</a:t>
            </a:r>
          </a:p>
          <a:p>
            <a:pPr marL="377190" marR="0" lvl="0" indent="-377190" algn="l" defTabSz="502920" rtl="0" eaLnBrk="1" fontAlgn="auto" latinLnBrk="0" hangingPunct="1">
              <a:lnSpc>
                <a:spcPct val="100000"/>
              </a:lnSpc>
              <a:spcBef>
                <a:spcPct val="20000"/>
              </a:spcBef>
              <a:spcAft>
                <a:spcPts val="0"/>
              </a:spcAft>
              <a:buClrTx/>
              <a:buSzTx/>
              <a:buFont typeface="Arial"/>
              <a:buChar char="•"/>
              <a:tabLst/>
              <a:defRPr/>
            </a:pPr>
            <a:r>
              <a:rPr lang="en-US" sz="3200" dirty="0"/>
              <a:t>Integrated Reporting Application (IRA)</a:t>
            </a: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377190" marR="0" lvl="0" indent="-377190" algn="l" defTabSz="502920" rtl="0" eaLnBrk="1" fontAlgn="auto" latinLnBrk="0" hangingPunct="1">
              <a:lnSpc>
                <a:spcPct val="100000"/>
              </a:lnSpc>
              <a:spcBef>
                <a:spcPct val="20000"/>
              </a:spcBef>
              <a:spcAft>
                <a:spcPts val="0"/>
              </a:spcAft>
              <a:buClrTx/>
              <a:buSzTx/>
              <a:buFont typeface="Arial"/>
              <a:buChar char="•"/>
              <a:tabLst/>
              <a:defRPr/>
            </a:pPr>
            <a:r>
              <a:rPr lang="en-US" sz="3200" dirty="0"/>
              <a:t>Imaging Diagnostic Report (IDR)</a:t>
            </a:r>
          </a:p>
          <a:p>
            <a:pPr marL="0" indent="0">
              <a:buNone/>
            </a:pPr>
            <a:endParaRPr lang="en-US" sz="3200" dirty="0"/>
          </a:p>
          <a:p>
            <a:r>
              <a:rPr lang="en-US" sz="3200" dirty="0"/>
              <a:t>Special mention as these use compatible DICOM web</a:t>
            </a:r>
          </a:p>
          <a:p>
            <a:pPr lvl="1"/>
            <a:r>
              <a:rPr lang="en-US" sz="2800" dirty="0"/>
              <a:t>Web Image Capture (WIC)</a:t>
            </a:r>
          </a:p>
          <a:p>
            <a:pPr lvl="1"/>
            <a:r>
              <a:rPr lang="en-US" sz="2800" dirty="0"/>
              <a:t>Web Image Access (WIA) formerly called MHD-I</a:t>
            </a:r>
          </a:p>
          <a:p>
            <a:pPr lvl="1"/>
            <a:r>
              <a:rPr lang="en-US" sz="2800" dirty="0"/>
              <a:t>Invoke Image Display (IID) - Special mention</a:t>
            </a:r>
          </a:p>
          <a:p>
            <a:endParaRPr lang="en-US" sz="3200" dirty="0"/>
          </a:p>
          <a:p>
            <a:endParaRPr lang="en-US" sz="3200" dirty="0"/>
          </a:p>
        </p:txBody>
      </p:sp>
    </p:spTree>
    <p:extLst>
      <p:ext uri="{BB962C8B-B14F-4D97-AF65-F5344CB8AC3E}">
        <p14:creationId xmlns:p14="http://schemas.microsoft.com/office/powerpoint/2010/main" val="3480798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A58A-5EED-C947-0AE2-5C4142E6D25D}"/>
              </a:ext>
            </a:extLst>
          </p:cNvPr>
          <p:cNvSpPr>
            <a:spLocks noGrp="1"/>
          </p:cNvSpPr>
          <p:nvPr>
            <p:ph type="title"/>
          </p:nvPr>
        </p:nvSpPr>
        <p:spPr/>
        <p:txBody>
          <a:bodyPr/>
          <a:lstStyle/>
          <a:p>
            <a:r>
              <a:rPr lang="en-US" dirty="0"/>
              <a:t>Radiation Oncology</a:t>
            </a:r>
          </a:p>
        </p:txBody>
      </p:sp>
      <p:sp>
        <p:nvSpPr>
          <p:cNvPr id="3" name="Content Placeholder 2">
            <a:extLst>
              <a:ext uri="{FF2B5EF4-FFF2-40B4-BE49-F238E27FC236}">
                <a16:creationId xmlns:a16="http://schemas.microsoft.com/office/drawing/2014/main" id="{C77D9DAC-EA86-77CD-6DF2-718807F70BEB}"/>
              </a:ext>
            </a:extLst>
          </p:cNvPr>
          <p:cNvSpPr>
            <a:spLocks noGrp="1"/>
          </p:cNvSpPr>
          <p:nvPr>
            <p:ph idx="1"/>
          </p:nvPr>
        </p:nvSpPr>
        <p:spPr/>
        <p:txBody>
          <a:bodyPr/>
          <a:lstStyle/>
          <a:p>
            <a:r>
              <a:rPr lang="en-US" dirty="0"/>
              <a:t>Exchange of Radiotherapy Summaries (XRTS)</a:t>
            </a:r>
          </a:p>
        </p:txBody>
      </p:sp>
    </p:spTree>
    <p:extLst>
      <p:ext uri="{BB962C8B-B14F-4D97-AF65-F5344CB8AC3E}">
        <p14:creationId xmlns:p14="http://schemas.microsoft.com/office/powerpoint/2010/main" val="279247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E4E9-15B7-4BDF-9512-84A79CD81D25}"/>
              </a:ext>
            </a:extLst>
          </p:cNvPr>
          <p:cNvSpPr>
            <a:spLocks noGrp="1"/>
          </p:cNvSpPr>
          <p:nvPr>
            <p:ph type="title"/>
          </p:nvPr>
        </p:nvSpPr>
        <p:spPr/>
        <p:txBody>
          <a:bodyPr>
            <a:normAutofit/>
          </a:bodyPr>
          <a:lstStyle/>
          <a:p>
            <a:r>
              <a:rPr lang="en-US" sz="4400" dirty="0"/>
              <a:t>Move to FHIR R5/6</a:t>
            </a:r>
          </a:p>
        </p:txBody>
      </p:sp>
      <p:sp>
        <p:nvSpPr>
          <p:cNvPr id="3" name="Content Placeholder 2">
            <a:extLst>
              <a:ext uri="{FF2B5EF4-FFF2-40B4-BE49-F238E27FC236}">
                <a16:creationId xmlns:a16="http://schemas.microsoft.com/office/drawing/2014/main" id="{F4DC93D8-0764-4ECF-9C13-CF7115671185}"/>
              </a:ext>
            </a:extLst>
          </p:cNvPr>
          <p:cNvSpPr>
            <a:spLocks noGrp="1"/>
          </p:cNvSpPr>
          <p:nvPr>
            <p:ph idx="1"/>
          </p:nvPr>
        </p:nvSpPr>
        <p:spPr/>
        <p:txBody>
          <a:bodyPr>
            <a:normAutofit/>
          </a:bodyPr>
          <a:lstStyle/>
          <a:p>
            <a:r>
              <a:rPr lang="en-US" sz="2400" dirty="0"/>
              <a:t>Per-Domain and IG decision</a:t>
            </a:r>
          </a:p>
          <a:p>
            <a:pPr lvl="1"/>
            <a:r>
              <a:rPr lang="en-US" sz="1960" dirty="0"/>
              <a:t>Generally, not profiling FHIR R5. </a:t>
            </a:r>
          </a:p>
          <a:p>
            <a:r>
              <a:rPr lang="en-US" sz="2400" dirty="0"/>
              <a:t>All profiles will continue to be revised until the resources they use are Normative.</a:t>
            </a:r>
          </a:p>
          <a:p>
            <a:pPr lvl="1"/>
            <a:r>
              <a:rPr lang="en-US" sz="2070" dirty="0"/>
              <a:t>Candidate for Final Text: PDQm, PIXm, and Appendix Z</a:t>
            </a:r>
          </a:p>
          <a:p>
            <a:r>
              <a:rPr lang="en-US" sz="2400" dirty="0"/>
              <a:t>IHE Governance prevents normative until underlying standard is normative</a:t>
            </a:r>
          </a:p>
          <a:p>
            <a:endParaRPr lang="en-US" sz="2400" dirty="0"/>
          </a:p>
          <a:p>
            <a:endParaRPr lang="en-US" sz="2400" dirty="0"/>
          </a:p>
        </p:txBody>
      </p:sp>
    </p:spTree>
    <p:extLst>
      <p:ext uri="{BB962C8B-B14F-4D97-AF65-F5344CB8AC3E}">
        <p14:creationId xmlns:p14="http://schemas.microsoft.com/office/powerpoint/2010/main" val="356864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IHE on FHIR</a:t>
            </a:r>
          </a:p>
        </p:txBody>
      </p:sp>
      <p:sp>
        <p:nvSpPr>
          <p:cNvPr id="2" name="Content Placeholder 1"/>
          <p:cNvSpPr>
            <a:spLocks noGrp="1"/>
          </p:cNvSpPr>
          <p:nvPr>
            <p:ph idx="1"/>
          </p:nvPr>
        </p:nvSpPr>
        <p:spPr/>
        <p:txBody>
          <a:bodyPr>
            <a:normAutofit/>
          </a:bodyPr>
          <a:lstStyle/>
          <a:p>
            <a:r>
              <a:rPr lang="en-US" sz="2800" dirty="0"/>
              <a:t>48 Profiles and growing</a:t>
            </a:r>
          </a:p>
          <a:p>
            <a:pPr lvl="1"/>
            <a:r>
              <a:rPr lang="en-US" sz="2400" dirty="0"/>
              <a:t>Devices (formerly PCD) - 1</a:t>
            </a:r>
          </a:p>
          <a:p>
            <a:pPr lvl="1"/>
            <a:r>
              <a:rPr lang="en-US" sz="2400" dirty="0"/>
              <a:t>IT Infrastructure (ITI) – 17 + 1</a:t>
            </a:r>
          </a:p>
          <a:p>
            <a:pPr lvl="1"/>
            <a:r>
              <a:rPr lang="en-US" sz="2400" dirty="0"/>
              <a:t>Pathology and Lab (</a:t>
            </a:r>
            <a:r>
              <a:rPr lang="en-US" sz="2400" dirty="0" err="1"/>
              <a:t>PaLM</a:t>
            </a:r>
            <a:r>
              <a:rPr lang="en-US" sz="2400" dirty="0"/>
              <a:t>) - 1</a:t>
            </a:r>
          </a:p>
          <a:p>
            <a:pPr lvl="1"/>
            <a:r>
              <a:rPr lang="en-US" sz="2400" dirty="0"/>
              <a:t>Patient Care Coordination (PCC) – 12</a:t>
            </a:r>
          </a:p>
          <a:p>
            <a:pPr lvl="1"/>
            <a:r>
              <a:rPr lang="en-US" sz="2400" dirty="0"/>
              <a:t>Pharmacy (Pharm) - 3</a:t>
            </a:r>
          </a:p>
          <a:p>
            <a:pPr lvl="1"/>
            <a:r>
              <a:rPr lang="en-US" sz="2400" dirty="0"/>
              <a:t>Quality, Research and Public Health (QRPH) – 7</a:t>
            </a:r>
          </a:p>
          <a:p>
            <a:pPr lvl="1"/>
            <a:r>
              <a:rPr lang="en-US" sz="2400" dirty="0"/>
              <a:t>Radiation Oncology (RO) 1</a:t>
            </a:r>
          </a:p>
          <a:p>
            <a:pPr lvl="1"/>
            <a:r>
              <a:rPr lang="en-US" sz="2400" dirty="0"/>
              <a:t>Radiology (RAD) – 4 + 3</a:t>
            </a:r>
          </a:p>
          <a:p>
            <a:endParaRPr lang="en-US" dirty="0"/>
          </a:p>
          <a:p>
            <a:endParaRPr lang="en-US" dirty="0"/>
          </a:p>
          <a:p>
            <a:endParaRPr lang="en-US" dirty="0"/>
          </a:p>
        </p:txBody>
      </p:sp>
    </p:spTree>
    <p:extLst>
      <p:ext uri="{BB962C8B-B14F-4D97-AF65-F5344CB8AC3E}">
        <p14:creationId xmlns:p14="http://schemas.microsoft.com/office/powerpoint/2010/main" val="402667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IHE Domains</a:t>
            </a:r>
          </a:p>
        </p:txBody>
      </p:sp>
      <p:sp>
        <p:nvSpPr>
          <p:cNvPr id="3" name="Content Placeholder 2"/>
          <p:cNvSpPr>
            <a:spLocks noGrp="1"/>
          </p:cNvSpPr>
          <p:nvPr>
            <p:ph idx="1"/>
          </p:nvPr>
        </p:nvSpPr>
        <p:spPr>
          <a:xfrm>
            <a:off x="228600" y="1813560"/>
            <a:ext cx="9677400" cy="5129425"/>
          </a:xfrm>
        </p:spPr>
        <p:txBody>
          <a:bodyPr numCol="2">
            <a:normAutofit fontScale="92500" lnSpcReduction="10000"/>
          </a:bodyPr>
          <a:lstStyle/>
          <a:p>
            <a:r>
              <a:rPr lang="en-US" sz="4000" dirty="0"/>
              <a:t>Cardiology</a:t>
            </a:r>
          </a:p>
          <a:p>
            <a:r>
              <a:rPr lang="en-US" sz="4000" dirty="0"/>
              <a:t>Dental</a:t>
            </a:r>
            <a:endParaRPr lang="en-US" sz="3600" dirty="0"/>
          </a:p>
          <a:p>
            <a:r>
              <a:rPr lang="en-US" sz="4000" dirty="0">
                <a:solidFill>
                  <a:srgbClr val="FF0000"/>
                </a:solidFill>
              </a:rPr>
              <a:t>Devices</a:t>
            </a:r>
          </a:p>
          <a:p>
            <a:r>
              <a:rPr lang="en-US" sz="4000" dirty="0"/>
              <a:t>Endoscopy</a:t>
            </a:r>
          </a:p>
          <a:p>
            <a:r>
              <a:rPr lang="en-US" sz="4000" dirty="0"/>
              <a:t>Eye Care</a:t>
            </a:r>
          </a:p>
          <a:p>
            <a:r>
              <a:rPr lang="en-US" sz="4000" dirty="0">
                <a:solidFill>
                  <a:srgbClr val="FF0000"/>
                </a:solidFill>
              </a:rPr>
              <a:t>IT Infrastructure</a:t>
            </a:r>
          </a:p>
          <a:p>
            <a:r>
              <a:rPr lang="en-US" sz="4000" dirty="0">
                <a:solidFill>
                  <a:srgbClr val="FF0000"/>
                </a:solidFill>
              </a:rPr>
              <a:t>Pathology and Laboratory Med</a:t>
            </a:r>
          </a:p>
          <a:p>
            <a:r>
              <a:rPr lang="en-US" sz="4000" dirty="0">
                <a:solidFill>
                  <a:srgbClr val="FF0000"/>
                </a:solidFill>
              </a:rPr>
              <a:t>Patient Care Coordination</a:t>
            </a:r>
            <a:endParaRPr lang="en-US" sz="3600" dirty="0"/>
          </a:p>
          <a:p>
            <a:r>
              <a:rPr lang="en-US" sz="4000" dirty="0">
                <a:solidFill>
                  <a:srgbClr val="FF0000"/>
                </a:solidFill>
              </a:rPr>
              <a:t>Pharmacy</a:t>
            </a:r>
          </a:p>
          <a:p>
            <a:r>
              <a:rPr lang="en-US" sz="4000" dirty="0">
                <a:solidFill>
                  <a:srgbClr val="FF0000"/>
                </a:solidFill>
              </a:rPr>
              <a:t>Quality, Research and Public Health</a:t>
            </a:r>
          </a:p>
          <a:p>
            <a:r>
              <a:rPr lang="en-US" sz="4000" dirty="0">
                <a:solidFill>
                  <a:srgbClr val="FF0000"/>
                </a:solidFill>
              </a:rPr>
              <a:t>Radiation Oncology</a:t>
            </a:r>
          </a:p>
          <a:p>
            <a:r>
              <a:rPr lang="en-US" sz="4000" dirty="0">
                <a:solidFill>
                  <a:srgbClr val="FF0000"/>
                </a:solidFill>
              </a:rPr>
              <a:t>Radiology</a:t>
            </a:r>
          </a:p>
        </p:txBody>
      </p:sp>
      <p:sp>
        <p:nvSpPr>
          <p:cNvPr id="10" name="Text Placeholder 9"/>
          <p:cNvSpPr>
            <a:spLocks noGrp="1"/>
          </p:cNvSpPr>
          <p:nvPr>
            <p:ph type="body" sz="quarter" idx="4294967295"/>
          </p:nvPr>
        </p:nvSpPr>
        <p:spPr>
          <a:xfrm>
            <a:off x="0" y="7488238"/>
            <a:ext cx="9032875" cy="293687"/>
          </a:xfrm>
        </p:spPr>
        <p:txBody>
          <a:bodyPr>
            <a:normAutofit fontScale="40000" lnSpcReduction="20000"/>
          </a:bodyPr>
          <a:lstStyle/>
          <a:p>
            <a:r>
              <a:rPr lang="en-US" dirty="0"/>
              <a:t>Source: </a:t>
            </a:r>
            <a:r>
              <a:rPr lang="en-US" dirty="0">
                <a:hlinkClick r:id="rId3"/>
              </a:rPr>
              <a:t>https://www.ihe.net/IHE_Domains/</a:t>
            </a:r>
            <a:r>
              <a:rPr lang="en-US" dirty="0"/>
              <a:t> </a:t>
            </a:r>
          </a:p>
        </p:txBody>
      </p:sp>
      <p:sp>
        <p:nvSpPr>
          <p:cNvPr id="4" name="TextBox 3"/>
          <p:cNvSpPr txBox="1"/>
          <p:nvPr/>
        </p:nvSpPr>
        <p:spPr>
          <a:xfrm>
            <a:off x="5450091" y="6942985"/>
            <a:ext cx="4083618" cy="377924"/>
          </a:xfrm>
          <a:prstGeom prst="rect">
            <a:avLst/>
          </a:prstGeom>
        </p:spPr>
        <p:txBody>
          <a:bodyPr wrap="none" rtlCol="0">
            <a:spAutoFit/>
          </a:bodyPr>
          <a:lstStyle/>
          <a:p>
            <a:pPr defTabSz="377190" fontAlgn="auto">
              <a:spcBef>
                <a:spcPts val="0"/>
              </a:spcBef>
              <a:spcAft>
                <a:spcPts val="0"/>
              </a:spcAft>
            </a:pPr>
            <a:r>
              <a:rPr lang="en-US" sz="1856" dirty="0">
                <a:solidFill>
                  <a:srgbClr val="FF0000"/>
                </a:solidFill>
                <a:latin typeface="Calibri" panose="020F0502020204030204"/>
                <a:cs typeface="+mn-cs"/>
              </a:rPr>
              <a:t>* Marked in red are domains using FHIR</a:t>
            </a:r>
          </a:p>
        </p:txBody>
      </p:sp>
    </p:spTree>
    <p:extLst>
      <p:ext uri="{BB962C8B-B14F-4D97-AF65-F5344CB8AC3E}">
        <p14:creationId xmlns:p14="http://schemas.microsoft.com/office/powerpoint/2010/main" val="3421857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284D5-F83C-4618-8C7C-76A7BF031376}"/>
              </a:ext>
            </a:extLst>
          </p:cNvPr>
          <p:cNvSpPr>
            <a:spLocks noGrp="1"/>
          </p:cNvSpPr>
          <p:nvPr>
            <p:ph type="title"/>
          </p:nvPr>
        </p:nvSpPr>
        <p:spPr/>
        <p:txBody>
          <a:bodyPr>
            <a:normAutofit fontScale="90000"/>
          </a:bodyPr>
          <a:lstStyle/>
          <a:p>
            <a:r>
              <a:rPr lang="en-US" sz="5400"/>
              <a:t>Questions?</a:t>
            </a:r>
            <a:br>
              <a:rPr lang="en-US" sz="5400"/>
            </a:br>
            <a:endParaRPr lang="en-US"/>
          </a:p>
        </p:txBody>
      </p:sp>
      <p:sp>
        <p:nvSpPr>
          <p:cNvPr id="5" name="Subtitle 4">
            <a:extLst>
              <a:ext uri="{FF2B5EF4-FFF2-40B4-BE49-F238E27FC236}">
                <a16:creationId xmlns:a16="http://schemas.microsoft.com/office/drawing/2014/main" id="{60D7711E-E861-4849-B0EB-362B8C23CD31}"/>
              </a:ext>
            </a:extLst>
          </p:cNvPr>
          <p:cNvSpPr>
            <a:spLocks noGrp="1"/>
          </p:cNvSpPr>
          <p:nvPr>
            <p:ph type="body" idx="1"/>
          </p:nvPr>
        </p:nvSpPr>
        <p:spPr/>
        <p:txBody>
          <a:bodyPr>
            <a:normAutofit/>
          </a:bodyPr>
          <a:lstStyle/>
          <a:p>
            <a:pPr defTabSz="1018818"/>
            <a:r>
              <a:rPr lang="en-US" sz="2000" dirty="0"/>
              <a:t>John Moehrke</a:t>
            </a:r>
          </a:p>
          <a:p>
            <a:pPr defTabSz="1018818"/>
            <a:r>
              <a:rPr lang="en-US" sz="2000" dirty="0"/>
              <a:t>Gmail </a:t>
            </a:r>
            <a:r>
              <a:rPr lang="en-US" sz="2000" dirty="0" err="1"/>
              <a:t>JohnMoehrke</a:t>
            </a:r>
            <a:endParaRPr lang="en-US" sz="2000" dirty="0"/>
          </a:p>
          <a:p>
            <a:pPr defTabSz="1018818"/>
            <a:r>
              <a:rPr lang="en-US" sz="1400" dirty="0"/>
              <a:t>Blog</a:t>
            </a:r>
            <a:r>
              <a:rPr lang="en-US" sz="2000" dirty="0"/>
              <a:t> </a:t>
            </a:r>
            <a:r>
              <a:rPr lang="en-US" sz="2000" dirty="0">
                <a:hlinkClick r:id="rId3"/>
              </a:rPr>
              <a:t>healthcareSecPrivacy.blogspot.com</a:t>
            </a:r>
            <a:endParaRPr lang="en-US" sz="2000" dirty="0"/>
          </a:p>
          <a:p>
            <a:endParaRPr lang="en-US" dirty="0"/>
          </a:p>
        </p:txBody>
      </p:sp>
      <p:sp>
        <p:nvSpPr>
          <p:cNvPr id="68611" name="Slide Number Placeholder 4"/>
          <p:cNvSpPr>
            <a:spLocks noGrp="1"/>
          </p:cNvSpPr>
          <p:nvPr>
            <p:ph type="sldNum" sz="quarter" idx="12"/>
          </p:nvPr>
        </p:nvSpPr>
        <p:spPr>
          <a:noFill/>
        </p:spPr>
        <p:txBody>
          <a:bodyPr/>
          <a:lstStyle/>
          <a:p>
            <a:pPr defTabSz="1018818"/>
            <a:fld id="{C52921F7-34AA-45FB-8377-BFCAE17E0413}" type="slidenum">
              <a:rPr lang="en-US" smtClean="0"/>
              <a:pPr defTabSz="1018818"/>
              <a:t>20</a:t>
            </a:fld>
            <a:endParaRPr lang="en-US" dirty="0"/>
          </a:p>
        </p:txBody>
      </p:sp>
      <p:sp>
        <p:nvSpPr>
          <p:cNvPr id="68613" name="Rectangle 3"/>
          <p:cNvSpPr>
            <a:spLocks noChangeArrowheads="1"/>
          </p:cNvSpPr>
          <p:nvPr/>
        </p:nvSpPr>
        <p:spPr bwMode="auto">
          <a:xfrm>
            <a:off x="0" y="2057400"/>
            <a:ext cx="10058400" cy="1426256"/>
          </a:xfrm>
          <a:prstGeom prst="rect">
            <a:avLst/>
          </a:prstGeom>
          <a:noFill/>
          <a:ln w="9525">
            <a:noFill/>
            <a:miter lim="800000"/>
            <a:headEnd/>
            <a:tailEnd/>
          </a:ln>
        </p:spPr>
        <p:txBody>
          <a:bodyPr wrap="square" lIns="101823" tIns="50911" rIns="101823" bIns="50911">
            <a:spAutoFit/>
          </a:bodyPr>
          <a:lstStyle/>
          <a:p>
            <a:pPr algn="ctr" defTabSz="1018818"/>
            <a:endParaRPr lang="en-US" sz="4900" dirty="0"/>
          </a:p>
          <a:p>
            <a:pPr algn="ctr" defTabSz="1018818"/>
            <a:endParaRPr lang="en-US" sz="3700" dirty="0"/>
          </a:p>
        </p:txBody>
      </p:sp>
    </p:spTree>
    <p:extLst>
      <p:ext uri="{BB962C8B-B14F-4D97-AF65-F5344CB8AC3E}">
        <p14:creationId xmlns:p14="http://schemas.microsoft.com/office/powerpoint/2010/main" val="276887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28E-0EE7-2273-38EC-24FB9B6A771C}"/>
              </a:ext>
            </a:extLst>
          </p:cNvPr>
          <p:cNvSpPr>
            <a:spLocks noGrp="1"/>
          </p:cNvSpPr>
          <p:nvPr>
            <p:ph type="title"/>
          </p:nvPr>
        </p:nvSpPr>
        <p:spPr/>
        <p:txBody>
          <a:bodyPr/>
          <a:lstStyle/>
          <a:p>
            <a:r>
              <a:rPr lang="en-US" dirty="0"/>
              <a:t>IHE Resources</a:t>
            </a:r>
          </a:p>
        </p:txBody>
      </p:sp>
      <p:sp>
        <p:nvSpPr>
          <p:cNvPr id="3" name="Content Placeholder 2">
            <a:extLst>
              <a:ext uri="{FF2B5EF4-FFF2-40B4-BE49-F238E27FC236}">
                <a16:creationId xmlns:a16="http://schemas.microsoft.com/office/drawing/2014/main" id="{6E68E36C-8131-8FD4-6052-C0C081A1D382}"/>
              </a:ext>
            </a:extLst>
          </p:cNvPr>
          <p:cNvSpPr>
            <a:spLocks noGrp="1"/>
          </p:cNvSpPr>
          <p:nvPr>
            <p:ph idx="1"/>
          </p:nvPr>
        </p:nvSpPr>
        <p:spPr>
          <a:xfrm>
            <a:off x="304800" y="1447800"/>
            <a:ext cx="9525000" cy="6013344"/>
          </a:xfrm>
        </p:spPr>
        <p:txBody>
          <a:bodyPr>
            <a:normAutofit fontScale="55000" lnSpcReduction="20000"/>
          </a:bodyPr>
          <a:lstStyle/>
          <a:p>
            <a:r>
              <a:rPr lang="en-US" dirty="0"/>
              <a:t>IHE International web site - for General IHE information</a:t>
            </a:r>
          </a:p>
          <a:p>
            <a:pPr marL="0" indent="0">
              <a:buNone/>
            </a:pPr>
            <a:r>
              <a:rPr lang="en-US" dirty="0"/>
              <a:t>        </a:t>
            </a:r>
            <a:r>
              <a:rPr lang="en-US" u="sng" dirty="0">
                <a:hlinkClick r:id="rId2"/>
              </a:rPr>
              <a:t>https://www.ihe.net/</a:t>
            </a:r>
            <a:r>
              <a:rPr lang="en-US" dirty="0"/>
              <a:t> </a:t>
            </a:r>
          </a:p>
          <a:p>
            <a:r>
              <a:rPr lang="en-US" dirty="0"/>
              <a:t>IHE Technical Frameworks and Supplements - for publications</a:t>
            </a:r>
          </a:p>
          <a:p>
            <a:pPr marL="0" indent="0">
              <a:buNone/>
            </a:pPr>
            <a:r>
              <a:rPr lang="en-US" dirty="0"/>
              <a:t>        </a:t>
            </a:r>
            <a:r>
              <a:rPr lang="en-US" u="sng" dirty="0">
                <a:hlinkClick r:id="rId3"/>
              </a:rPr>
              <a:t>https://profiles.ihe.net/</a:t>
            </a:r>
            <a:r>
              <a:rPr lang="en-US" u="sng" dirty="0"/>
              <a:t> </a:t>
            </a:r>
            <a:endParaRPr lang="en-US" dirty="0"/>
          </a:p>
          <a:p>
            <a:r>
              <a:rPr lang="en-US" dirty="0"/>
              <a:t>IHE Wiki - informal collaboration. Process and Minutes</a:t>
            </a:r>
          </a:p>
          <a:p>
            <a:pPr marL="0" indent="0">
              <a:buNone/>
            </a:pPr>
            <a:r>
              <a:rPr lang="en-US" dirty="0"/>
              <a:t>       </a:t>
            </a:r>
            <a:r>
              <a:rPr lang="en-US" u="sng" dirty="0">
                <a:hlinkClick r:id="rId4"/>
              </a:rPr>
              <a:t>https://wiki.ihe.net/</a:t>
            </a:r>
            <a:r>
              <a:rPr lang="en-US" dirty="0"/>
              <a:t> </a:t>
            </a:r>
          </a:p>
          <a:p>
            <a:r>
              <a:rPr lang="en-US" dirty="0"/>
              <a:t>IHE Process</a:t>
            </a:r>
          </a:p>
          <a:p>
            <a:pPr marL="0" indent="0">
              <a:buNone/>
            </a:pPr>
            <a:r>
              <a:rPr lang="en-US" dirty="0"/>
              <a:t>        </a:t>
            </a:r>
            <a:r>
              <a:rPr lang="en-US" dirty="0">
                <a:hlinkClick r:id="rId5"/>
              </a:rPr>
              <a:t>https://profiles.ihe.net/GeneralIntro/</a:t>
            </a:r>
            <a:r>
              <a:rPr lang="en-US" dirty="0"/>
              <a:t> </a:t>
            </a:r>
          </a:p>
          <a:p>
            <a:pPr marL="0" indent="0">
              <a:buNone/>
            </a:pPr>
            <a:r>
              <a:rPr lang="en-US" dirty="0"/>
              <a:t>        </a:t>
            </a:r>
            <a:r>
              <a:rPr lang="en-US" u="sng" dirty="0">
                <a:hlinkClick r:id="rId6"/>
              </a:rPr>
              <a:t>https://wiki.ihe.net/index.php/Process</a:t>
            </a:r>
            <a:r>
              <a:rPr lang="en-US" dirty="0"/>
              <a:t> </a:t>
            </a:r>
          </a:p>
          <a:p>
            <a:r>
              <a:rPr lang="en-US" dirty="0"/>
              <a:t>IHE </a:t>
            </a:r>
            <a:r>
              <a:rPr lang="en-US" dirty="0" err="1"/>
              <a:t>Github</a:t>
            </a:r>
            <a:r>
              <a:rPr lang="en-US" dirty="0"/>
              <a:t> - Publication source (and IT-Infrastructure administration)</a:t>
            </a:r>
          </a:p>
          <a:p>
            <a:pPr marL="0" indent="0">
              <a:buNone/>
            </a:pPr>
            <a:r>
              <a:rPr lang="en-US" dirty="0"/>
              <a:t>        </a:t>
            </a:r>
            <a:r>
              <a:rPr lang="en-US" u="sng" dirty="0">
                <a:hlinkClick r:id="rId7"/>
              </a:rPr>
              <a:t>https://github.com/IHE</a:t>
            </a:r>
            <a:r>
              <a:rPr lang="en-US" u="sng" dirty="0"/>
              <a:t> </a:t>
            </a:r>
            <a:endParaRPr lang="en-US" dirty="0"/>
          </a:p>
          <a:p>
            <a:r>
              <a:rPr lang="en-US" dirty="0"/>
              <a:t>Formal documentation of the IHE Profile Development Process and Management</a:t>
            </a:r>
          </a:p>
          <a:p>
            <a:pPr marL="0" indent="0">
              <a:buNone/>
            </a:pPr>
            <a:r>
              <a:rPr lang="en-US" dirty="0"/>
              <a:t>        ISO/TR 28380 - Health Informatics - IHE Global Standards Adoption</a:t>
            </a:r>
          </a:p>
          <a:p>
            <a:pPr>
              <a:buFont typeface="Arial" panose="020B0604020202020204" pitchFamily="34" charset="0"/>
              <a:buChar char="•"/>
            </a:pPr>
            <a:r>
              <a:rPr lang="en-US" dirty="0"/>
              <a:t>IHE Implementation Materials</a:t>
            </a:r>
          </a:p>
          <a:p>
            <a:pPr marL="0" indent="0">
              <a:buNone/>
            </a:pPr>
            <a:r>
              <a:rPr lang="en-US"/>
              <a:t>         </a:t>
            </a:r>
            <a:r>
              <a:rPr lang="en-US">
                <a:hlinkClick r:id="rId8"/>
              </a:rPr>
              <a:t>https://profiles.ihe.net/GeneralIntro/ch-G.html</a:t>
            </a:r>
            <a:r>
              <a:rPr lang="en-US"/>
              <a:t> </a:t>
            </a:r>
            <a:endParaRPr lang="en-US" dirty="0"/>
          </a:p>
          <a:p>
            <a:pPr>
              <a:buFont typeface="Arial" panose="020B0604020202020204" pitchFamily="34" charset="0"/>
              <a:buChar char="•"/>
            </a:pPr>
            <a:r>
              <a:rPr lang="en-US" dirty="0"/>
              <a:t>IHE Connectathon</a:t>
            </a:r>
          </a:p>
          <a:p>
            <a:pPr marL="0" indent="0">
              <a:buNone/>
            </a:pPr>
            <a:r>
              <a:rPr lang="en-US" dirty="0"/>
              <a:t>        </a:t>
            </a:r>
            <a:r>
              <a:rPr lang="en-US" dirty="0">
                <a:hlinkClick r:id="rId9"/>
              </a:rPr>
              <a:t>https://www.ihe.net/testing/connectathon/</a:t>
            </a:r>
            <a:r>
              <a:rPr lang="en-US" dirty="0"/>
              <a:t> </a:t>
            </a:r>
          </a:p>
          <a:p>
            <a:pPr>
              <a:buFont typeface="Arial" panose="020B0604020202020204" pitchFamily="34" charset="0"/>
              <a:buChar char="•"/>
            </a:pPr>
            <a:r>
              <a:rPr lang="en-US" dirty="0"/>
              <a:t>IHE </a:t>
            </a:r>
            <a:r>
              <a:rPr lang="en-US" dirty="0" err="1"/>
              <a:t>Youtube</a:t>
            </a:r>
            <a:r>
              <a:rPr lang="en-US" dirty="0"/>
              <a:t> – webinars, releases, explanations</a:t>
            </a:r>
          </a:p>
          <a:p>
            <a:pPr marL="0" indent="0">
              <a:buNone/>
            </a:pPr>
            <a:r>
              <a:rPr lang="en-US" dirty="0"/>
              <a:t>        </a:t>
            </a:r>
            <a:r>
              <a:rPr lang="en-US" dirty="0">
                <a:hlinkClick r:id="rId10"/>
              </a:rPr>
              <a:t>https://www.youtube.com/@IHEIntl</a:t>
            </a:r>
            <a:r>
              <a:rPr lang="en-US" dirty="0"/>
              <a:t> </a:t>
            </a:r>
          </a:p>
        </p:txBody>
      </p:sp>
      <p:sp>
        <p:nvSpPr>
          <p:cNvPr id="5" name="TextBox 4">
            <a:extLst>
              <a:ext uri="{FF2B5EF4-FFF2-40B4-BE49-F238E27FC236}">
                <a16:creationId xmlns:a16="http://schemas.microsoft.com/office/drawing/2014/main" id="{E7010ADB-5FEE-45C9-1793-5B081975EBE7}"/>
              </a:ext>
            </a:extLst>
          </p:cNvPr>
          <p:cNvSpPr txBox="1"/>
          <p:nvPr/>
        </p:nvSpPr>
        <p:spPr>
          <a:xfrm>
            <a:off x="2514600" y="3704847"/>
            <a:ext cx="50292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345268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93D8-00EC-B7CD-4B35-6B16C38705EA}"/>
              </a:ext>
            </a:extLst>
          </p:cNvPr>
          <p:cNvSpPr>
            <a:spLocks noGrp="1"/>
          </p:cNvSpPr>
          <p:nvPr>
            <p:ph type="title"/>
          </p:nvPr>
        </p:nvSpPr>
        <p:spPr/>
        <p:txBody>
          <a:bodyPr/>
          <a:lstStyle/>
          <a:p>
            <a:r>
              <a:rPr lang="en-US" dirty="0"/>
              <a:t>IHE Process</a:t>
            </a:r>
          </a:p>
        </p:txBody>
      </p:sp>
      <p:sp>
        <p:nvSpPr>
          <p:cNvPr id="3" name="Content Placeholder 2">
            <a:extLst>
              <a:ext uri="{FF2B5EF4-FFF2-40B4-BE49-F238E27FC236}">
                <a16:creationId xmlns:a16="http://schemas.microsoft.com/office/drawing/2014/main" id="{8E0A8908-797A-85BE-D6A6-1C80C0B8FCB2}"/>
              </a:ext>
            </a:extLst>
          </p:cNvPr>
          <p:cNvSpPr>
            <a:spLocks noGrp="1"/>
          </p:cNvSpPr>
          <p:nvPr>
            <p:ph idx="1"/>
          </p:nvPr>
        </p:nvSpPr>
        <p:spPr/>
        <p:txBody>
          <a:bodyPr>
            <a:normAutofit fontScale="92500" lnSpcReduction="20000"/>
          </a:bodyPr>
          <a:lstStyle/>
          <a:p>
            <a:r>
              <a:rPr lang="en-US" dirty="0"/>
              <a:t>Use-case analysis: based on need</a:t>
            </a:r>
          </a:p>
          <a:p>
            <a:r>
              <a:rPr lang="en-US" dirty="0"/>
              <a:t>Standards selection</a:t>
            </a:r>
          </a:p>
          <a:p>
            <a:pPr lvl="1"/>
            <a:r>
              <a:rPr lang="en-US" dirty="0"/>
              <a:t>Any standard can be selected</a:t>
            </a:r>
          </a:p>
          <a:p>
            <a:pPr lvl="1"/>
            <a:r>
              <a:rPr lang="en-US" dirty="0"/>
              <a:t>Selection: based on the best-fit to the use-case / limits</a:t>
            </a:r>
          </a:p>
          <a:p>
            <a:r>
              <a:rPr lang="en-US" dirty="0"/>
              <a:t>Actors/Transactions/Content</a:t>
            </a:r>
          </a:p>
          <a:p>
            <a:pPr lvl="1"/>
            <a:r>
              <a:rPr lang="en-US" dirty="0"/>
              <a:t>Transaction: 1..* (Trigger/Encoding/Actions)</a:t>
            </a:r>
          </a:p>
          <a:p>
            <a:pPr lvl="1"/>
            <a:r>
              <a:rPr lang="en-US" dirty="0"/>
              <a:t>Constraints: must never undo existing constraints</a:t>
            </a:r>
          </a:p>
          <a:p>
            <a:r>
              <a:rPr lang="en-US" dirty="0"/>
              <a:t>Security / Privacy Considerations</a:t>
            </a:r>
          </a:p>
          <a:p>
            <a:r>
              <a:rPr lang="en-US" dirty="0"/>
              <a:t>Grouping Behaviors</a:t>
            </a:r>
          </a:p>
          <a:p>
            <a:r>
              <a:rPr lang="en-US" dirty="0"/>
              <a:t>Public-Comment, Trial-Implementation, Final-Text</a:t>
            </a:r>
          </a:p>
          <a:p>
            <a:endParaRPr lang="en-US" dirty="0"/>
          </a:p>
        </p:txBody>
      </p:sp>
      <p:sp>
        <p:nvSpPr>
          <p:cNvPr id="4" name="TextBox 3">
            <a:extLst>
              <a:ext uri="{FF2B5EF4-FFF2-40B4-BE49-F238E27FC236}">
                <a16:creationId xmlns:a16="http://schemas.microsoft.com/office/drawing/2014/main" id="{FC21596B-CEB0-6191-7C22-72A7545E5011}"/>
              </a:ext>
            </a:extLst>
          </p:cNvPr>
          <p:cNvSpPr txBox="1"/>
          <p:nvPr/>
        </p:nvSpPr>
        <p:spPr>
          <a:xfrm>
            <a:off x="3124200" y="7162800"/>
            <a:ext cx="4114800" cy="381000"/>
          </a:xfrm>
          <a:prstGeom prst="rect">
            <a:avLst/>
          </a:prstGeom>
          <a:noFill/>
          <a:ln>
            <a:solidFill>
              <a:schemeClr val="tx1"/>
            </a:solidFill>
          </a:ln>
        </p:spPr>
        <p:txBody>
          <a:bodyPr wrap="square" rtlCol="0">
            <a:spAutoFit/>
          </a:bodyPr>
          <a:lstStyle/>
          <a:p>
            <a:r>
              <a:rPr lang="en-US" dirty="0">
                <a:hlinkClick r:id="rId3"/>
              </a:rPr>
              <a:t>https://profiles.ihe.net/GeneralIntro/</a:t>
            </a:r>
            <a:r>
              <a:rPr lang="en-US" dirty="0"/>
              <a:t> </a:t>
            </a:r>
          </a:p>
        </p:txBody>
      </p:sp>
    </p:spTree>
    <p:extLst>
      <p:ext uri="{BB962C8B-B14F-4D97-AF65-F5344CB8AC3E}">
        <p14:creationId xmlns:p14="http://schemas.microsoft.com/office/powerpoint/2010/main" val="350616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2626-02CF-4EDE-9484-B87DCB979757}"/>
              </a:ext>
            </a:extLst>
          </p:cNvPr>
          <p:cNvSpPr>
            <a:spLocks noGrp="1"/>
          </p:cNvSpPr>
          <p:nvPr>
            <p:ph type="title"/>
          </p:nvPr>
        </p:nvSpPr>
        <p:spPr/>
        <p:txBody>
          <a:bodyPr>
            <a:normAutofit/>
          </a:bodyPr>
          <a:lstStyle/>
          <a:p>
            <a:r>
              <a:rPr lang="en-US" sz="5400" dirty="0"/>
              <a:t>Mobile</a:t>
            </a:r>
          </a:p>
        </p:txBody>
      </p:sp>
      <p:sp>
        <p:nvSpPr>
          <p:cNvPr id="3" name="Content Placeholder 2">
            <a:extLst>
              <a:ext uri="{FF2B5EF4-FFF2-40B4-BE49-F238E27FC236}">
                <a16:creationId xmlns:a16="http://schemas.microsoft.com/office/drawing/2014/main" id="{A7A59BCF-773A-4D08-9352-B8D146F579CD}"/>
              </a:ext>
            </a:extLst>
          </p:cNvPr>
          <p:cNvSpPr>
            <a:spLocks noGrp="1"/>
          </p:cNvSpPr>
          <p:nvPr>
            <p:ph idx="1"/>
          </p:nvPr>
        </p:nvSpPr>
        <p:spPr/>
        <p:txBody>
          <a:bodyPr>
            <a:normAutofit/>
          </a:bodyPr>
          <a:lstStyle/>
          <a:p>
            <a:r>
              <a:rPr lang="en-US" sz="3200" dirty="0"/>
              <a:t>Fallacy - All profiles from IHE that leverage FHIR have the word “Mobile” in their title.</a:t>
            </a:r>
          </a:p>
          <a:p>
            <a:endParaRPr lang="en-US" sz="3200" dirty="0"/>
          </a:p>
          <a:p>
            <a:r>
              <a:rPr lang="en-US" sz="3200" dirty="0"/>
              <a:t>Usually only used when historic use-case is re-evaluated using FHIR (PDQ vs PDQ3 vs PDQm)</a:t>
            </a:r>
          </a:p>
          <a:p>
            <a:endParaRPr lang="en-US" sz="3200" dirty="0"/>
          </a:p>
          <a:p>
            <a:r>
              <a:rPr lang="en-US" sz="3200" dirty="0"/>
              <a:t>Mobile - Does NOT restrict the use to only Mobile</a:t>
            </a:r>
          </a:p>
          <a:p>
            <a:pPr lvl="1"/>
            <a:r>
              <a:rPr lang="en-US" sz="2870" dirty="0"/>
              <a:t>Server to server can use Mobile and FHIR</a:t>
            </a:r>
          </a:p>
          <a:p>
            <a:pPr lvl="1"/>
            <a:r>
              <a:rPr lang="en-US" sz="2870" dirty="0"/>
              <a:t>Big systems can be FHIR clients and servers</a:t>
            </a:r>
          </a:p>
        </p:txBody>
      </p:sp>
    </p:spTree>
    <p:extLst>
      <p:ext uri="{BB962C8B-B14F-4D97-AF65-F5344CB8AC3E}">
        <p14:creationId xmlns:p14="http://schemas.microsoft.com/office/powerpoint/2010/main" val="86309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09C1-EA16-4A8A-8424-CE86B42C5E88}"/>
              </a:ext>
            </a:extLst>
          </p:cNvPr>
          <p:cNvSpPr>
            <a:spLocks noGrp="1"/>
          </p:cNvSpPr>
          <p:nvPr>
            <p:ph type="title"/>
          </p:nvPr>
        </p:nvSpPr>
        <p:spPr>
          <a:xfrm>
            <a:off x="502920" y="311256"/>
            <a:ext cx="9052560" cy="679344"/>
          </a:xfrm>
        </p:spPr>
        <p:txBody>
          <a:bodyPr>
            <a:noAutofit/>
          </a:bodyPr>
          <a:lstStyle/>
          <a:p>
            <a:r>
              <a:rPr lang="en-US" sz="3600" dirty="0">
                <a:hlinkClick r:id="rId2"/>
              </a:rPr>
              <a:t>https://wiki.ihe.net/index.php/Category:FHIR</a:t>
            </a:r>
            <a:endParaRPr lang="en-US" sz="3600" dirty="0"/>
          </a:p>
        </p:txBody>
      </p:sp>
      <p:pic>
        <p:nvPicPr>
          <p:cNvPr id="9" name="Picture 8">
            <a:extLst>
              <a:ext uri="{FF2B5EF4-FFF2-40B4-BE49-F238E27FC236}">
                <a16:creationId xmlns:a16="http://schemas.microsoft.com/office/drawing/2014/main" id="{391942B0-CE2C-DCE2-4DE6-E0E488C830A9}"/>
              </a:ext>
            </a:extLst>
          </p:cNvPr>
          <p:cNvPicPr>
            <a:picLocks noChangeAspect="1"/>
          </p:cNvPicPr>
          <p:nvPr/>
        </p:nvPicPr>
        <p:blipFill>
          <a:blip r:embed="rId3"/>
          <a:stretch>
            <a:fillRect/>
          </a:stretch>
        </p:blipFill>
        <p:spPr>
          <a:xfrm>
            <a:off x="0" y="1545242"/>
            <a:ext cx="10058400" cy="4681915"/>
          </a:xfrm>
          <a:prstGeom prst="rect">
            <a:avLst/>
          </a:prstGeom>
        </p:spPr>
      </p:pic>
    </p:spTree>
    <p:extLst>
      <p:ext uri="{BB962C8B-B14F-4D97-AF65-F5344CB8AC3E}">
        <p14:creationId xmlns:p14="http://schemas.microsoft.com/office/powerpoint/2010/main" val="11837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1914-B656-49F4-AC09-A65AECFFBABC}"/>
              </a:ext>
            </a:extLst>
          </p:cNvPr>
          <p:cNvSpPr>
            <a:spLocks noGrp="1"/>
          </p:cNvSpPr>
          <p:nvPr>
            <p:ph type="title"/>
          </p:nvPr>
        </p:nvSpPr>
        <p:spPr/>
        <p:txBody>
          <a:bodyPr/>
          <a:lstStyle/>
          <a:p>
            <a:r>
              <a:rPr lang="en-US" dirty="0"/>
              <a:t>All are Registered on fhir.org </a:t>
            </a:r>
          </a:p>
        </p:txBody>
      </p:sp>
      <p:pic>
        <p:nvPicPr>
          <p:cNvPr id="6" name="Picture 5">
            <a:extLst>
              <a:ext uri="{FF2B5EF4-FFF2-40B4-BE49-F238E27FC236}">
                <a16:creationId xmlns:a16="http://schemas.microsoft.com/office/drawing/2014/main" id="{BE32B3B3-D24E-48CF-93A9-44376323B738}"/>
              </a:ext>
            </a:extLst>
          </p:cNvPr>
          <p:cNvPicPr>
            <a:picLocks noChangeAspect="1"/>
          </p:cNvPicPr>
          <p:nvPr/>
        </p:nvPicPr>
        <p:blipFill>
          <a:blip r:embed="rId3"/>
          <a:stretch>
            <a:fillRect/>
          </a:stretch>
        </p:blipFill>
        <p:spPr>
          <a:xfrm>
            <a:off x="0" y="1851415"/>
            <a:ext cx="10058400" cy="5387585"/>
          </a:xfrm>
          <a:prstGeom prst="rect">
            <a:avLst/>
          </a:prstGeom>
        </p:spPr>
      </p:pic>
    </p:spTree>
    <p:extLst>
      <p:ext uri="{BB962C8B-B14F-4D97-AF65-F5344CB8AC3E}">
        <p14:creationId xmlns:p14="http://schemas.microsoft.com/office/powerpoint/2010/main" val="237968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E51-ACB4-46AB-B620-4AF95C7691B2}"/>
              </a:ext>
            </a:extLst>
          </p:cNvPr>
          <p:cNvSpPr>
            <a:spLocks noGrp="1"/>
          </p:cNvSpPr>
          <p:nvPr>
            <p:ph type="title"/>
          </p:nvPr>
        </p:nvSpPr>
        <p:spPr/>
        <p:txBody>
          <a:bodyPr>
            <a:normAutofit fontScale="90000"/>
          </a:bodyPr>
          <a:lstStyle/>
          <a:p>
            <a:r>
              <a:rPr lang="en-US" dirty="0"/>
              <a:t>Many are published as Implementation Guides</a:t>
            </a:r>
          </a:p>
        </p:txBody>
      </p:sp>
      <p:sp>
        <p:nvSpPr>
          <p:cNvPr id="3" name="Content Placeholder 2">
            <a:extLst>
              <a:ext uri="{FF2B5EF4-FFF2-40B4-BE49-F238E27FC236}">
                <a16:creationId xmlns:a16="http://schemas.microsoft.com/office/drawing/2014/main" id="{94C3FAAC-76C7-4F01-89BA-9D50090627DA}"/>
              </a:ext>
            </a:extLst>
          </p:cNvPr>
          <p:cNvSpPr>
            <a:spLocks noGrp="1"/>
          </p:cNvSpPr>
          <p:nvPr>
            <p:ph idx="1"/>
          </p:nvPr>
        </p:nvSpPr>
        <p:spPr/>
        <p:txBody>
          <a:bodyPr>
            <a:normAutofit fontScale="77500" lnSpcReduction="20000"/>
          </a:bodyPr>
          <a:lstStyle/>
          <a:p>
            <a:r>
              <a:rPr lang="en-US" dirty="0">
                <a:solidFill>
                  <a:srgbClr val="1779BA"/>
                </a:solidFill>
                <a:latin typeface="Noto Serif" panose="02020600060500020200" pitchFamily="18" charset="0"/>
                <a:hlinkClick r:id="rId2">
                  <a:extLst>
                    <a:ext uri="{A12FA001-AC4F-418D-AE19-62706E023703}">
                      <ahyp:hlinkClr xmlns:ahyp="http://schemas.microsoft.com/office/drawing/2018/hyperlinkcolor" val="tx"/>
                    </a:ext>
                  </a:extLst>
                </a:hlinkClick>
              </a:rPr>
              <a:t>Comprehensive </a:t>
            </a:r>
            <a:r>
              <a:rPr lang="en-US" dirty="0" err="1">
                <a:solidFill>
                  <a:srgbClr val="1779BA"/>
                </a:solidFill>
                <a:latin typeface="Noto Serif" panose="02020600060500020200" pitchFamily="18" charset="0"/>
                <a:hlinkClick r:id="rId2">
                  <a:extLst>
                    <a:ext uri="{A12FA001-AC4F-418D-AE19-62706E023703}">
                      <ahyp:hlinkClr xmlns:ahyp="http://schemas.microsoft.com/office/drawing/2018/hyperlinkcolor" val="tx"/>
                    </a:ext>
                  </a:extLst>
                </a:hlinkClick>
              </a:rPr>
              <a:t>FormatCode</a:t>
            </a:r>
            <a:r>
              <a:rPr lang="en-US" dirty="0">
                <a:solidFill>
                  <a:srgbClr val="1779BA"/>
                </a:solidFill>
                <a:latin typeface="Noto Serif" panose="02020600060500020200" pitchFamily="18" charset="0"/>
                <a:hlinkClick r:id="rId2">
                  <a:extLst>
                    <a:ext uri="{A12FA001-AC4F-418D-AE19-62706E023703}">
                      <ahyp:hlinkClr xmlns:ahyp="http://schemas.microsoft.com/office/drawing/2018/hyperlinkcolor" val="tx"/>
                    </a:ext>
                  </a:extLst>
                </a:hlinkClick>
              </a:rPr>
              <a:t> Vocabulary</a:t>
            </a:r>
            <a:r>
              <a:rPr lang="en-US" dirty="0">
                <a:solidFill>
                  <a:srgbClr val="1779BA"/>
                </a:solidFill>
                <a:latin typeface="Noto Serif" panose="02020600060500020200" pitchFamily="18" charset="0"/>
              </a:rPr>
              <a:t> </a:t>
            </a:r>
          </a:p>
          <a:p>
            <a:r>
              <a:rPr lang="en-US" dirty="0">
                <a:solidFill>
                  <a:srgbClr val="1779BA"/>
                </a:solidFill>
                <a:latin typeface="Noto Serif" panose="02020600060500020200" pitchFamily="18" charset="0"/>
                <a:hlinkClick r:id="rId3"/>
              </a:rPr>
              <a:t>Basic Audit Log Patterns (BALP)</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4"/>
              </a:rPr>
              <a:t>Mobile Care Services Discovery (mCSD)</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5"/>
              </a:rPr>
              <a:t>Mobile Access to Health Documents (MHD)</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6"/>
              </a:rPr>
              <a:t>Mobile Health Document Sharing (MHDS) </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7"/>
              </a:rPr>
              <a:t>Patient Demographics Query for Mobile (PDQm)</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8"/>
              </a:rPr>
              <a:t>Patient Master Identity Registry (PMIR)</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9"/>
              </a:rPr>
              <a:t>Patient Identifier Cross-reference for Mobile (PIXm)</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10" tooltip="Sharing Valuesets, Codes, and Maps (SVCM)">
                  <a:extLst>
                    <a:ext uri="{A12FA001-AC4F-418D-AE19-62706E023703}">
                      <ahyp:hlinkClr xmlns:ahyp="http://schemas.microsoft.com/office/drawing/2018/hyperlinkcolor" val="tx"/>
                    </a:ext>
                  </a:extLst>
                </a:hlinkClick>
              </a:rPr>
              <a:t>Sharing </a:t>
            </a:r>
            <a:r>
              <a:rPr lang="en-US" dirty="0" err="1">
                <a:solidFill>
                  <a:srgbClr val="1779BA"/>
                </a:solidFill>
                <a:latin typeface="Noto Serif" panose="02020600060500020200" pitchFamily="18" charset="0"/>
                <a:hlinkClick r:id="rId10" tooltip="Sharing Valuesets, Codes, and Maps (SVCM)">
                  <a:extLst>
                    <a:ext uri="{A12FA001-AC4F-418D-AE19-62706E023703}">
                      <ahyp:hlinkClr xmlns:ahyp="http://schemas.microsoft.com/office/drawing/2018/hyperlinkcolor" val="tx"/>
                    </a:ext>
                  </a:extLst>
                </a:hlinkClick>
              </a:rPr>
              <a:t>Valuesets</a:t>
            </a:r>
            <a:r>
              <a:rPr lang="en-US" dirty="0">
                <a:solidFill>
                  <a:srgbClr val="1779BA"/>
                </a:solidFill>
                <a:latin typeface="Noto Serif" panose="02020600060500020200" pitchFamily="18" charset="0"/>
                <a:hlinkClick r:id="rId10" tooltip="Sharing Valuesets, Codes, and Maps (SVCM)">
                  <a:extLst>
                    <a:ext uri="{A12FA001-AC4F-418D-AE19-62706E023703}">
                      <ahyp:hlinkClr xmlns:ahyp="http://schemas.microsoft.com/office/drawing/2018/hyperlinkcolor" val="tx"/>
                    </a:ext>
                  </a:extLst>
                </a:hlinkClick>
              </a:rPr>
              <a:t>, Codes, and Maps (SVCM)</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11">
                  <a:extLst>
                    <a:ext uri="{A12FA001-AC4F-418D-AE19-62706E023703}">
                      <ahyp:hlinkClr xmlns:ahyp="http://schemas.microsoft.com/office/drawing/2018/hyperlinkcolor" val="tx"/>
                    </a:ext>
                  </a:extLst>
                </a:hlinkClick>
              </a:rPr>
              <a:t>Interactive Multimedia Report (IMR)</a:t>
            </a:r>
            <a:br>
              <a:rPr lang="en-US" dirty="0"/>
            </a:br>
            <a:br>
              <a:rPr lang="en-US" dirty="0"/>
            </a:br>
            <a:endParaRPr lang="en-US" b="1" i="0" dirty="0">
              <a:solidFill>
                <a:srgbClr val="0A0A0A"/>
              </a:solidFill>
              <a:effectLst/>
              <a:latin typeface="Noto Sans"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9A2E5C13-F0F6-4F0F-80D7-66A3543E55EF}"/>
              </a:ext>
            </a:extLst>
          </p:cNvPr>
          <p:cNvSpPr>
            <a:spLocks noGrp="1"/>
          </p:cNvSpPr>
          <p:nvPr>
            <p:ph type="sldNum" sz="quarter" idx="12"/>
          </p:nvPr>
        </p:nvSpPr>
        <p:spPr/>
        <p:txBody>
          <a:bodyPr/>
          <a:lstStyle/>
          <a:p>
            <a:pPr>
              <a:defRPr/>
            </a:pPr>
            <a:fld id="{336892F5-F7A2-420A-8BF3-D2A2054912B1}" type="slidenum">
              <a:rPr lang="en-US" smtClean="0"/>
              <a:pPr>
                <a:defRPr/>
              </a:pPr>
              <a:t>8</a:t>
            </a:fld>
            <a:endParaRPr lang="en-US"/>
          </a:p>
        </p:txBody>
      </p:sp>
    </p:spTree>
    <p:extLst>
      <p:ext uri="{BB962C8B-B14F-4D97-AF65-F5344CB8AC3E}">
        <p14:creationId xmlns:p14="http://schemas.microsoft.com/office/powerpoint/2010/main" val="224890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IT Infrastructure Profiles</a:t>
            </a:r>
          </a:p>
        </p:txBody>
      </p:sp>
      <p:sp>
        <p:nvSpPr>
          <p:cNvPr id="3" name="Subtitle 2"/>
          <p:cNvSpPr>
            <a:spLocks noGrp="1"/>
          </p:cNvSpPr>
          <p:nvPr>
            <p:ph idx="1"/>
          </p:nvPr>
        </p:nvSpPr>
        <p:spPr>
          <a:xfrm>
            <a:off x="502920" y="1813560"/>
            <a:ext cx="9052560" cy="5806440"/>
          </a:xfrm>
        </p:spPr>
        <p:txBody>
          <a:bodyPr>
            <a:normAutofit fontScale="70000" lnSpcReduction="20000"/>
          </a:bodyPr>
          <a:lstStyle/>
          <a:p>
            <a:r>
              <a:rPr lang="en-US" sz="2800" dirty="0"/>
              <a:t>Audit Trail and Node Authentication (ATNA) – Feed &amp; Query</a:t>
            </a:r>
            <a:endParaRPr lang="en-CA" sz="2800" dirty="0"/>
          </a:p>
          <a:p>
            <a:r>
              <a:rPr lang="en-CA" sz="2800" dirty="0"/>
              <a:t>Basic AuditEvent Log Patterns (BALP) </a:t>
            </a:r>
            <a:r>
              <a:rPr lang="en-US" sz="1400" b="1" i="0" dirty="0">
                <a:solidFill>
                  <a:srgbClr val="000000"/>
                </a:solidFill>
                <a:effectLst/>
                <a:latin typeface="arial" panose="020B0604020202020204" pitchFamily="34" charset="0"/>
              </a:rPr>
              <a:t>🌐</a:t>
            </a:r>
            <a:r>
              <a:rPr lang="en-CA" sz="2800" dirty="0"/>
              <a:t> – AuditEvent content</a:t>
            </a:r>
          </a:p>
          <a:p>
            <a:r>
              <a:rPr lang="en-CA" sz="2800" dirty="0"/>
              <a:t>Mobile Access to Health Documents (MHD)</a:t>
            </a:r>
            <a:r>
              <a:rPr lang="en-US" sz="1400" b="1" i="0" dirty="0">
                <a:solidFill>
                  <a:srgbClr val="000000"/>
                </a:solidFill>
                <a:effectLst/>
                <a:latin typeface="arial" panose="020B0604020202020204" pitchFamily="34" charset="0"/>
              </a:rPr>
              <a:t> 🌐</a:t>
            </a:r>
            <a:r>
              <a:rPr lang="en-CA" sz="2800" dirty="0"/>
              <a:t> – API</a:t>
            </a:r>
          </a:p>
          <a:p>
            <a:r>
              <a:rPr lang="en-US" sz="2800" dirty="0"/>
              <a:t>Mobile Health Document Sharing (MHDS) </a:t>
            </a:r>
            <a:r>
              <a:rPr lang="en-US" sz="1400" b="1" i="0" dirty="0">
                <a:solidFill>
                  <a:srgbClr val="000000"/>
                </a:solidFill>
                <a:effectLst/>
                <a:latin typeface="arial" panose="020B0604020202020204" pitchFamily="34" charset="0"/>
              </a:rPr>
              <a:t>🌐 </a:t>
            </a:r>
            <a:r>
              <a:rPr lang="en-US" sz="2800" dirty="0"/>
              <a:t>- System</a:t>
            </a:r>
            <a:endParaRPr lang="en-CA" sz="2800" dirty="0"/>
          </a:p>
          <a:p>
            <a:r>
              <a:rPr lang="en-US" sz="2800" dirty="0"/>
              <a:t>Mobile Care Services Discovery (mCSD) </a:t>
            </a:r>
            <a:r>
              <a:rPr lang="en-US" sz="1400" b="1" i="0" dirty="0">
                <a:solidFill>
                  <a:srgbClr val="000000"/>
                </a:solidFill>
                <a:effectLst/>
                <a:latin typeface="arial" panose="020B0604020202020204" pitchFamily="34" charset="0"/>
              </a:rPr>
              <a:t>🌐 </a:t>
            </a:r>
            <a:r>
              <a:rPr lang="en-US" sz="2800" dirty="0"/>
              <a:t>- Provider Directory</a:t>
            </a:r>
          </a:p>
          <a:p>
            <a:r>
              <a:rPr lang="en-US" sz="2800" dirty="0"/>
              <a:t>Mobile Cross-Enterprise Doc Data Element Extraction (mXDE)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Non-patient File Sharing (NPFS)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Patient Identifier Cross-reference for Mobile (PIXm) </a:t>
            </a:r>
            <a:r>
              <a:rPr lang="en-US" sz="1400" b="1" i="0" dirty="0">
                <a:solidFill>
                  <a:srgbClr val="000000"/>
                </a:solidFill>
                <a:effectLst/>
                <a:latin typeface="arial" panose="020B0604020202020204" pitchFamily="34" charset="0"/>
              </a:rPr>
              <a:t>🌐 </a:t>
            </a:r>
            <a:r>
              <a:rPr lang="en-US" sz="2800" dirty="0"/>
              <a:t>- API</a:t>
            </a:r>
          </a:p>
          <a:p>
            <a:r>
              <a:rPr lang="en-US" sz="2800" dirty="0"/>
              <a:t>Patient Demographic Query for Mobile (PDQm) </a:t>
            </a:r>
            <a:r>
              <a:rPr lang="en-US" sz="1400" b="1" i="0" dirty="0">
                <a:solidFill>
                  <a:srgbClr val="000000"/>
                </a:solidFill>
                <a:effectLst/>
                <a:latin typeface="arial" panose="020B0604020202020204" pitchFamily="34" charset="0"/>
              </a:rPr>
              <a:t>🌐 </a:t>
            </a:r>
            <a:r>
              <a:rPr lang="en-US" sz="2800" dirty="0"/>
              <a:t>- API</a:t>
            </a:r>
          </a:p>
          <a:p>
            <a:r>
              <a:rPr lang="en-US" sz="2800" dirty="0"/>
              <a:t>Patient Master Identity Registry (PMIR) </a:t>
            </a:r>
            <a:r>
              <a:rPr lang="en-US" sz="1400" b="1" i="0" dirty="0">
                <a:solidFill>
                  <a:srgbClr val="000000"/>
                </a:solidFill>
                <a:effectLst/>
                <a:latin typeface="arial" panose="020B0604020202020204" pitchFamily="34" charset="0"/>
              </a:rPr>
              <a:t>🌐 </a:t>
            </a:r>
            <a:r>
              <a:rPr lang="en-US" sz="2800" dirty="0"/>
              <a:t>– Patient Directory </a:t>
            </a:r>
          </a:p>
          <a:p>
            <a:r>
              <a:rPr lang="en-US" sz="2800" dirty="0"/>
              <a:t>Sharing </a:t>
            </a:r>
            <a:r>
              <a:rPr lang="en-US" sz="2800" dirty="0" err="1"/>
              <a:t>Valuesets</a:t>
            </a:r>
            <a:r>
              <a:rPr lang="en-US" sz="2800" dirty="0"/>
              <a:t>, Codes, and Maps (SVCM) </a:t>
            </a:r>
            <a:r>
              <a:rPr lang="en-US" sz="1400" b="1" i="0" dirty="0">
                <a:solidFill>
                  <a:srgbClr val="000000"/>
                </a:solidFill>
                <a:effectLst/>
                <a:latin typeface="arial" panose="020B0604020202020204" pitchFamily="34" charset="0"/>
              </a:rPr>
              <a:t>🌐</a:t>
            </a:r>
            <a:r>
              <a:rPr lang="en-US" sz="2800" b="1" i="0" dirty="0">
                <a:solidFill>
                  <a:srgbClr val="000000"/>
                </a:solidFill>
                <a:effectLst/>
                <a:latin typeface="arial" panose="020B0604020202020204" pitchFamily="34" charset="0"/>
              </a:rPr>
              <a:t> </a:t>
            </a:r>
            <a:r>
              <a:rPr lang="en-US" sz="2800" dirty="0"/>
              <a:t>- Terminology</a:t>
            </a:r>
          </a:p>
          <a:p>
            <a:r>
              <a:rPr lang="en-US" sz="2800" dirty="0"/>
              <a:t>Mobile Alert Communication Management (</a:t>
            </a:r>
            <a:r>
              <a:rPr lang="en-US" sz="2800" dirty="0" err="1"/>
              <a:t>mACM</a:t>
            </a:r>
            <a:r>
              <a:rPr lang="en-US" sz="2800" dirty="0"/>
              <a:t>)</a:t>
            </a:r>
          </a:p>
          <a:p>
            <a:r>
              <a:rPr lang="en-US" sz="2800" dirty="0"/>
              <a:t>Document Subscription for Mobile (</a:t>
            </a:r>
            <a:r>
              <a:rPr lang="en-US" sz="2800" dirty="0" err="1"/>
              <a:t>DSUBm</a:t>
            </a:r>
            <a:r>
              <a:rPr lang="en-US" sz="2800" dirty="0"/>
              <a:t>)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Finance and Insurance Services (FAIS)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Scheduling (S)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Privacy Consent on FHIR (PCF)</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lang="en-US" sz="2800" dirty="0"/>
          </a:p>
          <a:p>
            <a:r>
              <a:rPr lang="en-US" sz="2800" dirty="0"/>
              <a:t>Sharing of IPS (</a:t>
            </a:r>
            <a:r>
              <a:rPr lang="en-US" sz="2800" dirty="0" err="1"/>
              <a:t>sIPS</a:t>
            </a:r>
            <a:r>
              <a:rPr lang="en-US" sz="2800" dirty="0"/>
              <a:t>)</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lang="en-US" sz="2800" dirty="0"/>
          </a:p>
          <a:p>
            <a:r>
              <a:rPr lang="en-US" sz="2800" dirty="0"/>
              <a:t>Internet User Authentication (IUA) </a:t>
            </a:r>
            <a:r>
              <a:rPr lang="mr-IN" sz="2800" dirty="0"/>
              <a:t>–</a:t>
            </a:r>
            <a:r>
              <a:rPr lang="en-US" sz="2800" dirty="0"/>
              <a:t> Special Mention</a:t>
            </a:r>
          </a:p>
          <a:p>
            <a:endParaRPr lang="en-US" sz="1400" dirty="0"/>
          </a:p>
        </p:txBody>
      </p:sp>
    </p:spTree>
    <p:extLst>
      <p:ext uri="{BB962C8B-B14F-4D97-AF65-F5344CB8AC3E}">
        <p14:creationId xmlns:p14="http://schemas.microsoft.com/office/powerpoint/2010/main" val="26787149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44060</TotalTime>
  <Words>2320</Words>
  <Application>Microsoft Office PowerPoint</Application>
  <PresentationFormat>Custom</PresentationFormat>
  <Paragraphs>254</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Noto Sans</vt:lpstr>
      <vt:lpstr>Noto Serif</vt:lpstr>
      <vt:lpstr>verdana</vt:lpstr>
      <vt:lpstr>1_Office Theme</vt:lpstr>
      <vt:lpstr>IHE on FHIR </vt:lpstr>
      <vt:lpstr>IHE Domains</vt:lpstr>
      <vt:lpstr>IHE Resources</vt:lpstr>
      <vt:lpstr>IHE Process</vt:lpstr>
      <vt:lpstr>Mobile</vt:lpstr>
      <vt:lpstr>https://wiki.ihe.net/index.php/Category:FHIR</vt:lpstr>
      <vt:lpstr>All are Registered on fhir.org </vt:lpstr>
      <vt:lpstr>Many are published as Implementation Guides</vt:lpstr>
      <vt:lpstr>IT Infrastructure Profiles</vt:lpstr>
      <vt:lpstr>Appendix Z on FHIR</vt:lpstr>
      <vt:lpstr>Patient Care Coordination </vt:lpstr>
      <vt:lpstr>Devices</vt:lpstr>
      <vt:lpstr>Pathology and Laboratory Medicine</vt:lpstr>
      <vt:lpstr>Pharmacy Profiles on FHIR</vt:lpstr>
      <vt:lpstr>QRPH Profiles on FHIR</vt:lpstr>
      <vt:lpstr>Radiology Profiles on FHIR</vt:lpstr>
      <vt:lpstr>Radiation Oncology</vt:lpstr>
      <vt:lpstr>Move to FHIR R5/6</vt:lpstr>
      <vt:lpstr>IHE on FHIR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John Moehrke</cp:lastModifiedBy>
  <cp:revision>2167</cp:revision>
  <dcterms:created xsi:type="dcterms:W3CDTF">2004-07-30T02:33:34Z</dcterms:created>
  <dcterms:modified xsi:type="dcterms:W3CDTF">2025-06-19T17:11:04Z</dcterms:modified>
</cp:coreProperties>
</file>