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 id="2147483698" r:id="rId3"/>
  </p:sldMasterIdLst>
  <p:notesMasterIdLst>
    <p:notesMasterId r:id="rId31"/>
  </p:notesMasterIdLst>
  <p:sldIdLst>
    <p:sldId id="338" r:id="rId4"/>
    <p:sldId id="257" r:id="rId5"/>
    <p:sldId id="277" r:id="rId6"/>
    <p:sldId id="2677" r:id="rId7"/>
    <p:sldId id="2678" r:id="rId8"/>
    <p:sldId id="2552" r:id="rId9"/>
    <p:sldId id="577" r:id="rId10"/>
    <p:sldId id="313" r:id="rId11"/>
    <p:sldId id="2679" r:id="rId12"/>
    <p:sldId id="2699" r:id="rId13"/>
    <p:sldId id="2332" r:id="rId14"/>
    <p:sldId id="2340" r:id="rId15"/>
    <p:sldId id="2333" r:id="rId16"/>
    <p:sldId id="2341" r:id="rId17"/>
    <p:sldId id="2335" r:id="rId18"/>
    <p:sldId id="2680" r:id="rId19"/>
    <p:sldId id="2689" r:id="rId20"/>
    <p:sldId id="2693" r:id="rId21"/>
    <p:sldId id="2694" r:id="rId22"/>
    <p:sldId id="2695" r:id="rId23"/>
    <p:sldId id="2696" r:id="rId24"/>
    <p:sldId id="2697" r:id="rId25"/>
    <p:sldId id="2698" r:id="rId26"/>
    <p:sldId id="2690" r:id="rId27"/>
    <p:sldId id="2692" r:id="rId28"/>
    <p:sldId id="2691" r:id="rId29"/>
    <p:sldId id="27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17" autoAdjust="0"/>
    <p:restoredTop sz="62470" autoAdjust="0"/>
  </p:normalViewPr>
  <p:slideViewPr>
    <p:cSldViewPr snapToGrid="0">
      <p:cViewPr varScale="1">
        <p:scale>
          <a:sx n="69" d="100"/>
          <a:sy n="69" d="100"/>
        </p:scale>
        <p:origin x="1854" y="66"/>
      </p:cViewPr>
      <p:guideLst/>
    </p:cSldViewPr>
  </p:slideViewPr>
  <p:outlineViewPr>
    <p:cViewPr>
      <p:scale>
        <a:sx n="33" d="100"/>
        <a:sy n="33" d="100"/>
      </p:scale>
      <p:origin x="0" y="-79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54408E-D27B-4590-8C3A-24168519D150}" type="doc">
      <dgm:prSet loTypeId="urn:microsoft.com/office/officeart/2005/8/layout/venn3" loCatId="relationship" qsTypeId="urn:microsoft.com/office/officeart/2005/8/quickstyle/simple1" qsCatId="simple" csTypeId="urn:microsoft.com/office/officeart/2005/8/colors/colorful1" csCatId="colorful" phldr="1"/>
      <dgm:spPr/>
      <dgm:t>
        <a:bodyPr/>
        <a:lstStyle/>
        <a:p>
          <a:endParaRPr lang="it-IT"/>
        </a:p>
      </dgm:t>
    </dgm:pt>
    <dgm:pt modelId="{80D73E25-1FBD-49A6-A7B4-6B2AD11CEF74}">
      <dgm:prSet phldrT="[Testo]"/>
      <dgm:spPr>
        <a:solidFill>
          <a:srgbClr val="FFC000">
            <a:alpha val="50000"/>
          </a:srgbClr>
        </a:solidFill>
      </dgm:spPr>
      <dgm:t>
        <a:bodyPr/>
        <a:lstStyle/>
        <a:p>
          <a:r>
            <a:rPr lang="it-IT" b="1" dirty="0" err="1"/>
            <a:t>Scoped</a:t>
          </a:r>
          <a:endParaRPr lang="it-IT" b="1" dirty="0"/>
        </a:p>
      </dgm:t>
    </dgm:pt>
    <dgm:pt modelId="{EEA39645-B6FE-44EC-ACD1-CE03370F94B2}" type="parTrans" cxnId="{462FCD62-CC59-427F-831F-288EC37685F9}">
      <dgm:prSet/>
      <dgm:spPr/>
      <dgm:t>
        <a:bodyPr/>
        <a:lstStyle/>
        <a:p>
          <a:endParaRPr lang="it-IT"/>
        </a:p>
      </dgm:t>
    </dgm:pt>
    <dgm:pt modelId="{D458B768-96A7-41B1-9177-7DEF73959CDC}" type="sibTrans" cxnId="{462FCD62-CC59-427F-831F-288EC37685F9}">
      <dgm:prSet/>
      <dgm:spPr/>
      <dgm:t>
        <a:bodyPr/>
        <a:lstStyle/>
        <a:p>
          <a:endParaRPr lang="it-IT"/>
        </a:p>
      </dgm:t>
    </dgm:pt>
    <dgm:pt modelId="{21C8EF51-BB2A-40E2-B42A-58DF16FEA3AB}">
      <dgm:prSet phldrT="[Testo]"/>
      <dgm:spPr>
        <a:solidFill>
          <a:srgbClr val="0070C0">
            <a:alpha val="50000"/>
          </a:srgbClr>
        </a:solidFill>
      </dgm:spPr>
      <dgm:t>
        <a:bodyPr/>
        <a:lstStyle/>
        <a:p>
          <a:r>
            <a:rPr lang="en-GB" dirty="0"/>
            <a:t>Snapshot in time of a subject of care’s health information and healthcare</a:t>
          </a:r>
          <a:endParaRPr lang="it-IT" dirty="0"/>
        </a:p>
      </dgm:t>
    </dgm:pt>
    <dgm:pt modelId="{3EDF8213-C829-4377-8750-8F6C8A2ECC52}" type="parTrans" cxnId="{D0DB68A3-05B0-4AF1-9563-CE047F91AFDD}">
      <dgm:prSet/>
      <dgm:spPr/>
      <dgm:t>
        <a:bodyPr/>
        <a:lstStyle/>
        <a:p>
          <a:endParaRPr lang="it-IT"/>
        </a:p>
      </dgm:t>
    </dgm:pt>
    <dgm:pt modelId="{DFFFB081-83DC-46B3-B7B3-0B8293712DC6}" type="sibTrans" cxnId="{D0DB68A3-05B0-4AF1-9563-CE047F91AFDD}">
      <dgm:prSet/>
      <dgm:spPr/>
      <dgm:t>
        <a:bodyPr/>
        <a:lstStyle/>
        <a:p>
          <a:endParaRPr lang="it-IT"/>
        </a:p>
      </dgm:t>
    </dgm:pt>
    <dgm:pt modelId="{20E0CBF7-F894-4374-AF49-5A0CADDC524B}">
      <dgm:prSet phldrT="[Testo]"/>
      <dgm:spPr>
        <a:solidFill>
          <a:srgbClr val="7030A0">
            <a:alpha val="50000"/>
          </a:srgbClr>
        </a:solidFill>
      </dgm:spPr>
      <dgm:t>
        <a:bodyPr/>
        <a:lstStyle/>
        <a:p>
          <a:r>
            <a:rPr lang="it-IT" b="1" dirty="0"/>
            <a:t>International</a:t>
          </a:r>
        </a:p>
      </dgm:t>
    </dgm:pt>
    <dgm:pt modelId="{68AE8777-0D96-487D-813B-0CF98AA623FC}" type="parTrans" cxnId="{C5C978A6-C9C1-43D9-85CB-5D83E2E44583}">
      <dgm:prSet/>
      <dgm:spPr/>
      <dgm:t>
        <a:bodyPr/>
        <a:lstStyle/>
        <a:p>
          <a:endParaRPr lang="it-IT"/>
        </a:p>
      </dgm:t>
    </dgm:pt>
    <dgm:pt modelId="{7B6B4891-5226-4083-A381-6BC5915E9856}" type="sibTrans" cxnId="{C5C978A6-C9C1-43D9-85CB-5D83E2E44583}">
      <dgm:prSet/>
      <dgm:spPr/>
      <dgm:t>
        <a:bodyPr/>
        <a:lstStyle/>
        <a:p>
          <a:endParaRPr lang="it-IT"/>
        </a:p>
      </dgm:t>
    </dgm:pt>
    <dgm:pt modelId="{6B5AE442-C874-4551-8EC3-A87568D50DE3}">
      <dgm:prSet phldrT="[Testo]"/>
      <dgm:spPr>
        <a:solidFill>
          <a:srgbClr val="7030A0">
            <a:alpha val="50000"/>
          </a:srgbClr>
        </a:solidFill>
      </dgm:spPr>
      <dgm:t>
        <a:bodyPr/>
        <a:lstStyle/>
        <a:p>
          <a:r>
            <a:rPr lang="en-GB" dirty="0"/>
            <a:t>generic solutions for </a:t>
          </a:r>
          <a:r>
            <a:rPr lang="en-GB" b="1" dirty="0"/>
            <a:t>global application </a:t>
          </a:r>
          <a:r>
            <a:rPr lang="en-GB" dirty="0"/>
            <a:t>beyond a particular region or country</a:t>
          </a:r>
          <a:r>
            <a:rPr lang="en-GB" b="1" dirty="0"/>
            <a:t>. </a:t>
          </a:r>
          <a:endParaRPr lang="it-IT" dirty="0"/>
        </a:p>
      </dgm:t>
    </dgm:pt>
    <dgm:pt modelId="{7D407E0C-C3AB-4FD9-8E4E-52B6F461E404}" type="parTrans" cxnId="{06B45808-7A29-47A6-A828-6534D20DE299}">
      <dgm:prSet/>
      <dgm:spPr/>
      <dgm:t>
        <a:bodyPr/>
        <a:lstStyle/>
        <a:p>
          <a:endParaRPr lang="it-IT"/>
        </a:p>
      </dgm:t>
    </dgm:pt>
    <dgm:pt modelId="{2B24F5B4-634D-4E8B-8062-9CF37AC46595}" type="sibTrans" cxnId="{06B45808-7A29-47A6-A828-6534D20DE299}">
      <dgm:prSet/>
      <dgm:spPr/>
      <dgm:t>
        <a:bodyPr/>
        <a:lstStyle/>
        <a:p>
          <a:endParaRPr lang="it-IT"/>
        </a:p>
      </dgm:t>
    </dgm:pt>
    <dgm:pt modelId="{85CEA682-A3F6-47BB-8B8D-966CAC8223D1}">
      <dgm:prSet phldrT="[Testo]"/>
      <dgm:spPr>
        <a:solidFill>
          <a:srgbClr val="FFC000">
            <a:alpha val="50000"/>
          </a:srgbClr>
        </a:solidFill>
      </dgm:spPr>
      <dgm:t>
        <a:bodyPr/>
        <a:lstStyle/>
        <a:p>
          <a:r>
            <a:rPr lang="en-GB" b="0" dirty="0"/>
            <a:t>Designed for </a:t>
          </a:r>
          <a:r>
            <a:rPr lang="en-GB" b="1" dirty="0"/>
            <a:t>Unscheduled </a:t>
          </a:r>
          <a:r>
            <a:rPr lang="en-GB" b="0" dirty="0"/>
            <a:t>(cross-border) </a:t>
          </a:r>
          <a:r>
            <a:rPr lang="en-GB" b="1" dirty="0"/>
            <a:t>care</a:t>
          </a:r>
          <a:endParaRPr lang="it-IT" b="1" dirty="0"/>
        </a:p>
      </dgm:t>
    </dgm:pt>
    <dgm:pt modelId="{6611FDF5-818A-48A9-A150-C7FBBB04CFC0}" type="parTrans" cxnId="{75D14AC1-3096-4940-B08D-F69A501119E4}">
      <dgm:prSet/>
      <dgm:spPr/>
      <dgm:t>
        <a:bodyPr/>
        <a:lstStyle/>
        <a:p>
          <a:endParaRPr lang="it-IT"/>
        </a:p>
      </dgm:t>
    </dgm:pt>
    <dgm:pt modelId="{A33F9C24-6963-4906-BA46-4304B2D9897E}" type="sibTrans" cxnId="{75D14AC1-3096-4940-B08D-F69A501119E4}">
      <dgm:prSet/>
      <dgm:spPr/>
      <dgm:t>
        <a:bodyPr/>
        <a:lstStyle/>
        <a:p>
          <a:endParaRPr lang="it-IT"/>
        </a:p>
      </dgm:t>
    </dgm:pt>
    <dgm:pt modelId="{D0422564-15D3-49BA-A29B-9A1DD0279B21}">
      <dgm:prSet phldrT="[Testo]"/>
      <dgm:spPr>
        <a:solidFill>
          <a:srgbClr val="FFC000">
            <a:alpha val="50000"/>
          </a:srgbClr>
        </a:solidFill>
      </dgm:spPr>
      <dgm:t>
        <a:bodyPr/>
        <a:lstStyle/>
        <a:p>
          <a:r>
            <a:rPr lang="en-GB" dirty="0"/>
            <a:t>…but </a:t>
          </a:r>
          <a:r>
            <a:rPr lang="en-GB" b="0" dirty="0"/>
            <a:t>it provides a </a:t>
          </a:r>
          <a:r>
            <a:rPr lang="en-GB" b="1" dirty="0"/>
            <a:t>base-line usable also within other scheduled or planned care cases</a:t>
          </a:r>
          <a:r>
            <a:rPr lang="en-GB" b="0" dirty="0"/>
            <a:t>.</a:t>
          </a:r>
        </a:p>
      </dgm:t>
    </dgm:pt>
    <dgm:pt modelId="{8B6D2125-326A-4019-A4EB-5A42276618B4}" type="parTrans" cxnId="{28AB8F65-D7B7-4CF6-B6B0-7F6BE5DA5FE2}">
      <dgm:prSet/>
      <dgm:spPr/>
      <dgm:t>
        <a:bodyPr/>
        <a:lstStyle/>
        <a:p>
          <a:endParaRPr lang="it-IT"/>
        </a:p>
      </dgm:t>
    </dgm:pt>
    <dgm:pt modelId="{6B407F5E-C12D-426D-B051-B1B7DEBBFD95}" type="sibTrans" cxnId="{28AB8F65-D7B7-4CF6-B6B0-7F6BE5DA5FE2}">
      <dgm:prSet/>
      <dgm:spPr/>
      <dgm:t>
        <a:bodyPr/>
        <a:lstStyle/>
        <a:p>
          <a:endParaRPr lang="it-IT"/>
        </a:p>
      </dgm:t>
    </dgm:pt>
    <dgm:pt modelId="{564EC648-6C1A-42D9-A977-0B12AC1811A4}">
      <dgm:prSet phldrT="[Testo]"/>
      <dgm:spPr>
        <a:solidFill>
          <a:srgbClr val="0070C0">
            <a:alpha val="50000"/>
          </a:srgbClr>
        </a:solidFill>
      </dgm:spPr>
      <dgm:t>
        <a:bodyPr/>
        <a:lstStyle/>
        <a:p>
          <a:r>
            <a:rPr lang="en-GB" b="1" dirty="0"/>
            <a:t>Health record extract </a:t>
          </a:r>
          <a:endParaRPr lang="it-IT" b="1" dirty="0"/>
        </a:p>
      </dgm:t>
    </dgm:pt>
    <dgm:pt modelId="{6BA4A291-64DC-4368-A76A-1DFED57E7343}" type="parTrans" cxnId="{DB1984AC-55D9-426A-AFBC-6ED30F6D1929}">
      <dgm:prSet/>
      <dgm:spPr/>
      <dgm:t>
        <a:bodyPr/>
        <a:lstStyle/>
        <a:p>
          <a:endParaRPr lang="it-IT"/>
        </a:p>
      </dgm:t>
    </dgm:pt>
    <dgm:pt modelId="{E511CD42-CF60-41B3-9D93-91002B5A7876}" type="sibTrans" cxnId="{DB1984AC-55D9-426A-AFBC-6ED30F6D1929}">
      <dgm:prSet/>
      <dgm:spPr/>
      <dgm:t>
        <a:bodyPr/>
        <a:lstStyle/>
        <a:p>
          <a:endParaRPr lang="it-IT"/>
        </a:p>
      </dgm:t>
    </dgm:pt>
    <dgm:pt modelId="{9CF3F17D-E07B-4A54-8F6F-421DE3098016}" type="pres">
      <dgm:prSet presAssocID="{6354408E-D27B-4590-8C3A-24168519D150}" presName="Name0" presStyleCnt="0">
        <dgm:presLayoutVars>
          <dgm:dir/>
          <dgm:resizeHandles val="exact"/>
        </dgm:presLayoutVars>
      </dgm:prSet>
      <dgm:spPr/>
    </dgm:pt>
    <dgm:pt modelId="{F64E54B8-DB17-4F82-B4B9-7F49CAFB1C73}" type="pres">
      <dgm:prSet presAssocID="{564EC648-6C1A-42D9-A977-0B12AC1811A4}" presName="Name5" presStyleLbl="vennNode1" presStyleIdx="0" presStyleCnt="3">
        <dgm:presLayoutVars>
          <dgm:bulletEnabled val="1"/>
        </dgm:presLayoutVars>
      </dgm:prSet>
      <dgm:spPr/>
    </dgm:pt>
    <dgm:pt modelId="{8D0150D5-E427-4C64-AADE-80C1C53C1F81}" type="pres">
      <dgm:prSet presAssocID="{E511CD42-CF60-41B3-9D93-91002B5A7876}" presName="space" presStyleCnt="0"/>
      <dgm:spPr/>
    </dgm:pt>
    <dgm:pt modelId="{53F03062-516A-46B2-A9EF-89C93F423C14}" type="pres">
      <dgm:prSet presAssocID="{20E0CBF7-F894-4374-AF49-5A0CADDC524B}" presName="Name5" presStyleLbl="vennNode1" presStyleIdx="1" presStyleCnt="3">
        <dgm:presLayoutVars>
          <dgm:bulletEnabled val="1"/>
        </dgm:presLayoutVars>
      </dgm:prSet>
      <dgm:spPr/>
    </dgm:pt>
    <dgm:pt modelId="{77BBB8FC-D4CA-467F-AAB3-8477B4BC7142}" type="pres">
      <dgm:prSet presAssocID="{7B6B4891-5226-4083-A381-6BC5915E9856}" presName="space" presStyleCnt="0"/>
      <dgm:spPr/>
    </dgm:pt>
    <dgm:pt modelId="{A5A018BA-2567-4976-983C-8D188AF74869}" type="pres">
      <dgm:prSet presAssocID="{80D73E25-1FBD-49A6-A7B4-6B2AD11CEF74}" presName="Name5" presStyleLbl="vennNode1" presStyleIdx="2" presStyleCnt="3">
        <dgm:presLayoutVars>
          <dgm:bulletEnabled val="1"/>
        </dgm:presLayoutVars>
      </dgm:prSet>
      <dgm:spPr/>
    </dgm:pt>
  </dgm:ptLst>
  <dgm:cxnLst>
    <dgm:cxn modelId="{06B45808-7A29-47A6-A828-6534D20DE299}" srcId="{20E0CBF7-F894-4374-AF49-5A0CADDC524B}" destId="{6B5AE442-C874-4551-8EC3-A87568D50DE3}" srcOrd="0" destOrd="0" parTransId="{7D407E0C-C3AB-4FD9-8E4E-52B6F461E404}" sibTransId="{2B24F5B4-634D-4E8B-8062-9CF37AC46595}"/>
    <dgm:cxn modelId="{49A2D35F-5EA6-4116-A990-D4944D26E87D}" type="presOf" srcId="{6B5AE442-C874-4551-8EC3-A87568D50DE3}" destId="{53F03062-516A-46B2-A9EF-89C93F423C14}" srcOrd="0" destOrd="1" presId="urn:microsoft.com/office/officeart/2005/8/layout/venn3"/>
    <dgm:cxn modelId="{462FCD62-CC59-427F-831F-288EC37685F9}" srcId="{6354408E-D27B-4590-8C3A-24168519D150}" destId="{80D73E25-1FBD-49A6-A7B4-6B2AD11CEF74}" srcOrd="2" destOrd="0" parTransId="{EEA39645-B6FE-44EC-ACD1-CE03370F94B2}" sibTransId="{D458B768-96A7-41B1-9177-7DEF73959CDC}"/>
    <dgm:cxn modelId="{28AB8F65-D7B7-4CF6-B6B0-7F6BE5DA5FE2}" srcId="{80D73E25-1FBD-49A6-A7B4-6B2AD11CEF74}" destId="{D0422564-15D3-49BA-A29B-9A1DD0279B21}" srcOrd="1" destOrd="0" parTransId="{8B6D2125-326A-4019-A4EB-5A42276618B4}" sibTransId="{6B407F5E-C12D-426D-B051-B1B7DEBBFD95}"/>
    <dgm:cxn modelId="{D191A54C-F1F1-40F9-9C36-6123B4AFE5C2}" type="presOf" srcId="{564EC648-6C1A-42D9-A977-0B12AC1811A4}" destId="{F64E54B8-DB17-4F82-B4B9-7F49CAFB1C73}" srcOrd="0" destOrd="0" presId="urn:microsoft.com/office/officeart/2005/8/layout/venn3"/>
    <dgm:cxn modelId="{6B0D296E-2870-4B13-8700-67782D994D84}" type="presOf" srcId="{85CEA682-A3F6-47BB-8B8D-966CAC8223D1}" destId="{A5A018BA-2567-4976-983C-8D188AF74869}" srcOrd="0" destOrd="1" presId="urn:microsoft.com/office/officeart/2005/8/layout/venn3"/>
    <dgm:cxn modelId="{F873E26F-5F87-4B1E-83E9-9F7DB47AFF55}" type="presOf" srcId="{6354408E-D27B-4590-8C3A-24168519D150}" destId="{9CF3F17D-E07B-4A54-8F6F-421DE3098016}" srcOrd="0" destOrd="0" presId="urn:microsoft.com/office/officeart/2005/8/layout/venn3"/>
    <dgm:cxn modelId="{27AFF17E-6AA0-4A87-BE7E-C21EF06EAEA0}" type="presOf" srcId="{80D73E25-1FBD-49A6-A7B4-6B2AD11CEF74}" destId="{A5A018BA-2567-4976-983C-8D188AF74869}" srcOrd="0" destOrd="0" presId="urn:microsoft.com/office/officeart/2005/8/layout/venn3"/>
    <dgm:cxn modelId="{992DD293-B239-4A59-9F5F-F6A36BFF33A8}" type="presOf" srcId="{D0422564-15D3-49BA-A29B-9A1DD0279B21}" destId="{A5A018BA-2567-4976-983C-8D188AF74869}" srcOrd="0" destOrd="2" presId="urn:microsoft.com/office/officeart/2005/8/layout/venn3"/>
    <dgm:cxn modelId="{CC6F6F95-AE26-4C86-BB6E-A0EA6063263C}" type="presOf" srcId="{20E0CBF7-F894-4374-AF49-5A0CADDC524B}" destId="{53F03062-516A-46B2-A9EF-89C93F423C14}" srcOrd="0" destOrd="0" presId="urn:microsoft.com/office/officeart/2005/8/layout/venn3"/>
    <dgm:cxn modelId="{D0DB68A3-05B0-4AF1-9563-CE047F91AFDD}" srcId="{564EC648-6C1A-42D9-A977-0B12AC1811A4}" destId="{21C8EF51-BB2A-40E2-B42A-58DF16FEA3AB}" srcOrd="0" destOrd="0" parTransId="{3EDF8213-C829-4377-8750-8F6C8A2ECC52}" sibTransId="{DFFFB081-83DC-46B3-B7B3-0B8293712DC6}"/>
    <dgm:cxn modelId="{C5C978A6-C9C1-43D9-85CB-5D83E2E44583}" srcId="{6354408E-D27B-4590-8C3A-24168519D150}" destId="{20E0CBF7-F894-4374-AF49-5A0CADDC524B}" srcOrd="1" destOrd="0" parTransId="{68AE8777-0D96-487D-813B-0CF98AA623FC}" sibTransId="{7B6B4891-5226-4083-A381-6BC5915E9856}"/>
    <dgm:cxn modelId="{DB1984AC-55D9-426A-AFBC-6ED30F6D1929}" srcId="{6354408E-D27B-4590-8C3A-24168519D150}" destId="{564EC648-6C1A-42D9-A977-0B12AC1811A4}" srcOrd="0" destOrd="0" parTransId="{6BA4A291-64DC-4368-A76A-1DFED57E7343}" sibTransId="{E511CD42-CF60-41B3-9D93-91002B5A7876}"/>
    <dgm:cxn modelId="{75D14AC1-3096-4940-B08D-F69A501119E4}" srcId="{80D73E25-1FBD-49A6-A7B4-6B2AD11CEF74}" destId="{85CEA682-A3F6-47BB-8B8D-966CAC8223D1}" srcOrd="0" destOrd="0" parTransId="{6611FDF5-818A-48A9-A150-C7FBBB04CFC0}" sibTransId="{A33F9C24-6963-4906-BA46-4304B2D9897E}"/>
    <dgm:cxn modelId="{521324F6-BD89-45D6-8BDC-494AAC0583BF}" type="presOf" srcId="{21C8EF51-BB2A-40E2-B42A-58DF16FEA3AB}" destId="{F64E54B8-DB17-4F82-B4B9-7F49CAFB1C73}" srcOrd="0" destOrd="1" presId="urn:microsoft.com/office/officeart/2005/8/layout/venn3"/>
    <dgm:cxn modelId="{A556FFB1-C342-406A-8778-E76AC976C13C}" type="presParOf" srcId="{9CF3F17D-E07B-4A54-8F6F-421DE3098016}" destId="{F64E54B8-DB17-4F82-B4B9-7F49CAFB1C73}" srcOrd="0" destOrd="0" presId="urn:microsoft.com/office/officeart/2005/8/layout/venn3"/>
    <dgm:cxn modelId="{7152F554-480A-4964-BAC6-7B5A077B329F}" type="presParOf" srcId="{9CF3F17D-E07B-4A54-8F6F-421DE3098016}" destId="{8D0150D5-E427-4C64-AADE-80C1C53C1F81}" srcOrd="1" destOrd="0" presId="urn:microsoft.com/office/officeart/2005/8/layout/venn3"/>
    <dgm:cxn modelId="{1AD50053-7C38-4FF5-99A7-B684E02542E0}" type="presParOf" srcId="{9CF3F17D-E07B-4A54-8F6F-421DE3098016}" destId="{53F03062-516A-46B2-A9EF-89C93F423C14}" srcOrd="2" destOrd="0" presId="urn:microsoft.com/office/officeart/2005/8/layout/venn3"/>
    <dgm:cxn modelId="{BA440496-8E1A-4A2F-A4B2-0FC01924282A}" type="presParOf" srcId="{9CF3F17D-E07B-4A54-8F6F-421DE3098016}" destId="{77BBB8FC-D4CA-467F-AAB3-8477B4BC7142}" srcOrd="3" destOrd="0" presId="urn:microsoft.com/office/officeart/2005/8/layout/venn3"/>
    <dgm:cxn modelId="{EA3FE5A8-11E2-4837-882E-CA4EEA46A768}" type="presParOf" srcId="{9CF3F17D-E07B-4A54-8F6F-421DE3098016}" destId="{A5A018BA-2567-4976-983C-8D188AF74869}" srcOrd="4" destOrd="0" presId="urn:microsoft.com/office/officeart/2005/8/layout/ven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E54B8-DB17-4F82-B4B9-7F49CAFB1C73}">
      <dsp:nvSpPr>
        <dsp:cNvPr id="0" name=""/>
        <dsp:cNvSpPr/>
      </dsp:nvSpPr>
      <dsp:spPr>
        <a:xfrm>
          <a:off x="4300" y="350648"/>
          <a:ext cx="3760636" cy="3760636"/>
        </a:xfrm>
        <a:prstGeom prst="ellipse">
          <a:avLst/>
        </a:prstGeom>
        <a:solidFill>
          <a:srgbClr val="0070C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6960" tIns="29210" rIns="206960" bIns="29210" numCol="1" spcCol="1270" anchor="ctr" anchorCtr="1">
          <a:noAutofit/>
        </a:bodyPr>
        <a:lstStyle/>
        <a:p>
          <a:pPr marL="0" lvl="0" indent="0" algn="l" defTabSz="1022350">
            <a:lnSpc>
              <a:spcPct val="90000"/>
            </a:lnSpc>
            <a:spcBef>
              <a:spcPct val="0"/>
            </a:spcBef>
            <a:spcAft>
              <a:spcPct val="35000"/>
            </a:spcAft>
            <a:buNone/>
          </a:pPr>
          <a:r>
            <a:rPr lang="en-GB" sz="2300" b="1" kern="1200" dirty="0"/>
            <a:t>Health record extract </a:t>
          </a:r>
          <a:endParaRPr lang="it-IT" sz="2300" b="1" kern="1200" dirty="0"/>
        </a:p>
        <a:p>
          <a:pPr marL="171450" lvl="1" indent="-171450" algn="l" defTabSz="800100">
            <a:lnSpc>
              <a:spcPct val="90000"/>
            </a:lnSpc>
            <a:spcBef>
              <a:spcPct val="0"/>
            </a:spcBef>
            <a:spcAft>
              <a:spcPct val="15000"/>
            </a:spcAft>
            <a:buChar char="•"/>
          </a:pPr>
          <a:r>
            <a:rPr lang="en-GB" sz="1800" kern="1200" dirty="0"/>
            <a:t>Snapshot in time of a subject of care’s health information and healthcare</a:t>
          </a:r>
          <a:endParaRPr lang="it-IT" sz="1800" kern="1200" dirty="0"/>
        </a:p>
      </dsp:txBody>
      <dsp:txXfrm>
        <a:off x="555032" y="901380"/>
        <a:ext cx="2659172" cy="2659172"/>
      </dsp:txXfrm>
    </dsp:sp>
    <dsp:sp modelId="{53F03062-516A-46B2-A9EF-89C93F423C14}">
      <dsp:nvSpPr>
        <dsp:cNvPr id="0" name=""/>
        <dsp:cNvSpPr/>
      </dsp:nvSpPr>
      <dsp:spPr>
        <a:xfrm>
          <a:off x="3012809" y="350648"/>
          <a:ext cx="3760636" cy="3760636"/>
        </a:xfrm>
        <a:prstGeom prst="ellipse">
          <a:avLst/>
        </a:prstGeom>
        <a:solidFill>
          <a:srgbClr val="7030A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6960" tIns="29210" rIns="206960" bIns="29210" numCol="1" spcCol="1270" anchor="ctr" anchorCtr="1">
          <a:noAutofit/>
        </a:bodyPr>
        <a:lstStyle/>
        <a:p>
          <a:pPr marL="0" lvl="0" indent="0" algn="l" defTabSz="1022350">
            <a:lnSpc>
              <a:spcPct val="90000"/>
            </a:lnSpc>
            <a:spcBef>
              <a:spcPct val="0"/>
            </a:spcBef>
            <a:spcAft>
              <a:spcPct val="35000"/>
            </a:spcAft>
            <a:buNone/>
          </a:pPr>
          <a:r>
            <a:rPr lang="it-IT" sz="2300" b="1" kern="1200" dirty="0"/>
            <a:t>International</a:t>
          </a:r>
        </a:p>
        <a:p>
          <a:pPr marL="171450" lvl="1" indent="-171450" algn="l" defTabSz="800100">
            <a:lnSpc>
              <a:spcPct val="90000"/>
            </a:lnSpc>
            <a:spcBef>
              <a:spcPct val="0"/>
            </a:spcBef>
            <a:spcAft>
              <a:spcPct val="15000"/>
            </a:spcAft>
            <a:buChar char="•"/>
          </a:pPr>
          <a:r>
            <a:rPr lang="en-GB" sz="1800" kern="1200" dirty="0"/>
            <a:t>generic solutions for </a:t>
          </a:r>
          <a:r>
            <a:rPr lang="en-GB" sz="1800" b="1" kern="1200" dirty="0"/>
            <a:t>global application </a:t>
          </a:r>
          <a:r>
            <a:rPr lang="en-GB" sz="1800" kern="1200" dirty="0"/>
            <a:t>beyond a particular region or country</a:t>
          </a:r>
          <a:r>
            <a:rPr lang="en-GB" sz="1800" b="1" kern="1200" dirty="0"/>
            <a:t>. </a:t>
          </a:r>
          <a:endParaRPr lang="it-IT" sz="1800" kern="1200" dirty="0"/>
        </a:p>
      </dsp:txBody>
      <dsp:txXfrm>
        <a:off x="3563541" y="901380"/>
        <a:ext cx="2659172" cy="2659172"/>
      </dsp:txXfrm>
    </dsp:sp>
    <dsp:sp modelId="{A5A018BA-2567-4976-983C-8D188AF74869}">
      <dsp:nvSpPr>
        <dsp:cNvPr id="0" name=""/>
        <dsp:cNvSpPr/>
      </dsp:nvSpPr>
      <dsp:spPr>
        <a:xfrm>
          <a:off x="6021318" y="350648"/>
          <a:ext cx="3760636" cy="3760636"/>
        </a:xfrm>
        <a:prstGeom prst="ellipse">
          <a:avLst/>
        </a:prstGeom>
        <a:solidFill>
          <a:srgbClr val="FFC000">
            <a:alpha val="5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6960" tIns="29210" rIns="206960" bIns="29210" numCol="1" spcCol="1270" anchor="ctr" anchorCtr="1">
          <a:noAutofit/>
        </a:bodyPr>
        <a:lstStyle/>
        <a:p>
          <a:pPr marL="0" lvl="0" indent="0" algn="l" defTabSz="1022350">
            <a:lnSpc>
              <a:spcPct val="90000"/>
            </a:lnSpc>
            <a:spcBef>
              <a:spcPct val="0"/>
            </a:spcBef>
            <a:spcAft>
              <a:spcPct val="35000"/>
            </a:spcAft>
            <a:buNone/>
          </a:pPr>
          <a:r>
            <a:rPr lang="it-IT" sz="2300" b="1" kern="1200" dirty="0" err="1"/>
            <a:t>Scoped</a:t>
          </a:r>
          <a:endParaRPr lang="it-IT" sz="2300" b="1" kern="1200" dirty="0"/>
        </a:p>
        <a:p>
          <a:pPr marL="171450" lvl="1" indent="-171450" algn="l" defTabSz="800100">
            <a:lnSpc>
              <a:spcPct val="90000"/>
            </a:lnSpc>
            <a:spcBef>
              <a:spcPct val="0"/>
            </a:spcBef>
            <a:spcAft>
              <a:spcPct val="15000"/>
            </a:spcAft>
            <a:buChar char="•"/>
          </a:pPr>
          <a:r>
            <a:rPr lang="en-GB" sz="1800" b="0" kern="1200" dirty="0"/>
            <a:t>Designed for </a:t>
          </a:r>
          <a:r>
            <a:rPr lang="en-GB" sz="1800" b="1" kern="1200" dirty="0"/>
            <a:t>Unscheduled </a:t>
          </a:r>
          <a:r>
            <a:rPr lang="en-GB" sz="1800" b="0" kern="1200" dirty="0"/>
            <a:t>(cross-border) </a:t>
          </a:r>
          <a:r>
            <a:rPr lang="en-GB" sz="1800" b="1" kern="1200" dirty="0"/>
            <a:t>care</a:t>
          </a:r>
          <a:endParaRPr lang="it-IT" sz="1800" b="1" kern="1200" dirty="0"/>
        </a:p>
        <a:p>
          <a:pPr marL="171450" lvl="1" indent="-171450" algn="l" defTabSz="800100">
            <a:lnSpc>
              <a:spcPct val="90000"/>
            </a:lnSpc>
            <a:spcBef>
              <a:spcPct val="0"/>
            </a:spcBef>
            <a:spcAft>
              <a:spcPct val="15000"/>
            </a:spcAft>
            <a:buChar char="•"/>
          </a:pPr>
          <a:r>
            <a:rPr lang="en-GB" sz="1800" kern="1200" dirty="0"/>
            <a:t>…but </a:t>
          </a:r>
          <a:r>
            <a:rPr lang="en-GB" sz="1800" b="0" kern="1200" dirty="0"/>
            <a:t>it provides a </a:t>
          </a:r>
          <a:r>
            <a:rPr lang="en-GB" sz="1800" b="1" kern="1200" dirty="0"/>
            <a:t>base-line usable also within other scheduled or planned care cases</a:t>
          </a:r>
          <a:r>
            <a:rPr lang="en-GB" sz="1800" b="0" kern="1200" dirty="0"/>
            <a:t>.</a:t>
          </a:r>
        </a:p>
      </dsp:txBody>
      <dsp:txXfrm>
        <a:off x="6572050" y="901380"/>
        <a:ext cx="2659172" cy="2659172"/>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2FF78-EC84-471C-AD1C-199585AE60A4}" type="datetimeFigureOut">
              <a:rPr lang="en-US" smtClean="0"/>
              <a:t>11/17/2023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EF482-84D7-4CEF-9547-C21C04852DBD}" type="slidenum">
              <a:rPr lang="en-US" smtClean="0"/>
              <a:t>‹#›</a:t>
            </a:fld>
            <a:endParaRPr lang="en-US" dirty="0"/>
          </a:p>
        </p:txBody>
      </p:sp>
    </p:spTree>
    <p:extLst>
      <p:ext uri="{BB962C8B-B14F-4D97-AF65-F5344CB8AC3E}">
        <p14:creationId xmlns:p14="http://schemas.microsoft.com/office/powerpoint/2010/main" val="214783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pPr marL="0" marR="0" lvl="0" indent="0" algn="r" defTabSz="946580" rtl="0" eaLnBrk="1" fontAlgn="base" latinLnBrk="0" hangingPunct="1">
              <a:lnSpc>
                <a:spcPct val="100000"/>
              </a:lnSpc>
              <a:spcBef>
                <a:spcPct val="0"/>
              </a:spcBef>
              <a:spcAft>
                <a:spcPct val="0"/>
              </a:spcAft>
              <a:buClrTx/>
              <a:buSzTx/>
              <a:buFontTx/>
              <a:buNone/>
              <a:tabLst/>
              <a:defRPr/>
            </a:pPr>
            <a:fld id="{F4AC1A4D-C1B6-458D-9658-2E5D86FB6CBA}" type="slidenum">
              <a:rPr kumimoji="0" lang="en-US" sz="12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4658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5363" name="Rectangle 2"/>
          <p:cNvSpPr>
            <a:spLocks noGrp="1" noRot="1" noChangeAspect="1" noChangeArrowheads="1" noTextEdit="1"/>
          </p:cNvSpPr>
          <p:nvPr>
            <p:ph type="sldImg"/>
          </p:nvPr>
        </p:nvSpPr>
        <p:spPr>
          <a:xfrm>
            <a:off x="450850" y="720725"/>
            <a:ext cx="6402388" cy="3602038"/>
          </a:xfrm>
          <a:ln/>
        </p:spPr>
      </p:sp>
      <p:sp>
        <p:nvSpPr>
          <p:cNvPr id="1536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692148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FF194C-9619-40B7-9733-83494643ED3C}" type="slidenum">
              <a:rPr lang="en-US" smtClean="0"/>
              <a:t>15</a:t>
            </a:fld>
            <a:endParaRPr lang="en-US"/>
          </a:p>
        </p:txBody>
      </p:sp>
    </p:spTree>
    <p:extLst>
      <p:ext uri="{BB962C8B-B14F-4D97-AF65-F5344CB8AC3E}">
        <p14:creationId xmlns:p14="http://schemas.microsoft.com/office/powerpoint/2010/main" val="295733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John – it seems to me that there are 3 main paradigms, here: (1) direct push of IPS, (2) query/retrieve of IPS, and (3) query/retrieve of on-demand IPS.</a:t>
            </a:r>
          </a:p>
          <a:p>
            <a:r>
              <a:rPr lang="en-CA" dirty="0"/>
              <a:t>I’ve tried to leverage a graphical language that shows how systems play the roles of actors. </a:t>
            </a:r>
          </a:p>
          <a:p>
            <a:r>
              <a:rPr lang="en-CA" dirty="0"/>
              <a:t>I’m not super-happy that (to be symmetrical) I’ve had to list </a:t>
            </a:r>
            <a:r>
              <a:rPr lang="en-CA" b="1" dirty="0"/>
              <a:t>Document Repository</a:t>
            </a:r>
            <a:r>
              <a:rPr lang="en-CA" dirty="0"/>
              <a:t> twice… or that it really didn’t add anything to the “story” to list </a:t>
            </a:r>
            <a:r>
              <a:rPr lang="en-CA" b="1" dirty="0"/>
              <a:t>Document Registry</a:t>
            </a:r>
            <a:r>
              <a:rPr lang="en-CA" dirty="0"/>
              <a:t>, so I left it off. </a:t>
            </a:r>
          </a:p>
          <a:p>
            <a:r>
              <a:rPr lang="en-CA" dirty="0"/>
              <a:t>But… the graphic should tell a story. It’s a </a:t>
            </a:r>
            <a:r>
              <a:rPr lang="en-CA" b="1" dirty="0"/>
              <a:t>cartoon</a:t>
            </a:r>
            <a:r>
              <a:rPr lang="en-CA" dirty="0"/>
              <a:t>… not an engineering diagram..</a:t>
            </a:r>
          </a:p>
          <a:p>
            <a:r>
              <a:rPr lang="en-CA" dirty="0"/>
              <a:t>I don’t know if you’re planning to record a video, or give the presentation live, or what. But… in my experience… using successive slides that “tell” the story is always a help when there’s a </a:t>
            </a:r>
            <a:r>
              <a:rPr lang="en-CA" b="1" dirty="0"/>
              <a:t>LOT </a:t>
            </a:r>
            <a:r>
              <a:rPr lang="en-CA" dirty="0"/>
              <a:t>of content (as is the case, here).</a:t>
            </a:r>
          </a:p>
          <a:p>
            <a:r>
              <a:rPr lang="en-CA" dirty="0"/>
              <a:t>So… I’ve created a few slides (following) that can be leveraged to progressively tell the story around these workflows. It makes it all </a:t>
            </a:r>
            <a:r>
              <a:rPr lang="en-CA" b="1" i="1" dirty="0"/>
              <a:t>seem </a:t>
            </a:r>
            <a:r>
              <a:rPr lang="en-CA" dirty="0"/>
              <a:t>less busy and confusing…</a:t>
            </a:r>
          </a:p>
        </p:txBody>
      </p:sp>
      <p:sp>
        <p:nvSpPr>
          <p:cNvPr id="4" name="Slide Number Placeholder 3"/>
          <p:cNvSpPr>
            <a:spLocks noGrp="1"/>
          </p:cNvSpPr>
          <p:nvPr>
            <p:ph type="sldNum" sz="quarter" idx="5"/>
          </p:nvPr>
        </p:nvSpPr>
        <p:spPr/>
        <p:txBody>
          <a:bodyPr/>
          <a:lstStyle/>
          <a:p>
            <a:fld id="{261EF482-84D7-4CEF-9547-C21C04852DBD}" type="slidenum">
              <a:rPr lang="en-US" smtClean="0"/>
              <a:t>18</a:t>
            </a:fld>
            <a:endParaRPr lang="en-US"/>
          </a:p>
        </p:txBody>
      </p:sp>
    </p:spTree>
    <p:extLst>
      <p:ext uri="{BB962C8B-B14F-4D97-AF65-F5344CB8AC3E}">
        <p14:creationId xmlns:p14="http://schemas.microsoft.com/office/powerpoint/2010/main" val="4102056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Option-1… direct </a:t>
            </a:r>
            <a:r>
              <a:rPr lang="en-CA" b="1" dirty="0"/>
              <a:t>push</a:t>
            </a:r>
          </a:p>
        </p:txBody>
      </p:sp>
      <p:sp>
        <p:nvSpPr>
          <p:cNvPr id="4" name="Slide Number Placeholder 3"/>
          <p:cNvSpPr>
            <a:spLocks noGrp="1"/>
          </p:cNvSpPr>
          <p:nvPr>
            <p:ph type="sldNum" sz="quarter" idx="5"/>
          </p:nvPr>
        </p:nvSpPr>
        <p:spPr/>
        <p:txBody>
          <a:bodyPr/>
          <a:lstStyle/>
          <a:p>
            <a:fld id="{261EF482-84D7-4CEF-9547-C21C04852DBD}" type="slidenum">
              <a:rPr lang="en-US" smtClean="0"/>
              <a:t>19</a:t>
            </a:fld>
            <a:endParaRPr lang="en-US"/>
          </a:p>
        </p:txBody>
      </p:sp>
    </p:spTree>
    <p:extLst>
      <p:ext uri="{BB962C8B-B14F-4D97-AF65-F5344CB8AC3E}">
        <p14:creationId xmlns:p14="http://schemas.microsoft.com/office/powerpoint/2010/main" val="3351723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Option-2… XDS</a:t>
            </a:r>
          </a:p>
        </p:txBody>
      </p:sp>
      <p:sp>
        <p:nvSpPr>
          <p:cNvPr id="4" name="Slide Number Placeholder 3"/>
          <p:cNvSpPr>
            <a:spLocks noGrp="1"/>
          </p:cNvSpPr>
          <p:nvPr>
            <p:ph type="sldNum" sz="quarter" idx="5"/>
          </p:nvPr>
        </p:nvSpPr>
        <p:spPr/>
        <p:txBody>
          <a:bodyPr/>
          <a:lstStyle/>
          <a:p>
            <a:fld id="{261EF482-84D7-4CEF-9547-C21C04852DBD}" type="slidenum">
              <a:rPr lang="en-US" smtClean="0"/>
              <a:t>20</a:t>
            </a:fld>
            <a:endParaRPr lang="en-US"/>
          </a:p>
        </p:txBody>
      </p:sp>
    </p:spTree>
    <p:extLst>
      <p:ext uri="{BB962C8B-B14F-4D97-AF65-F5344CB8AC3E}">
        <p14:creationId xmlns:p14="http://schemas.microsoft.com/office/powerpoint/2010/main" val="3504596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Option-2… FHIR-based IPS document</a:t>
            </a:r>
          </a:p>
        </p:txBody>
      </p:sp>
      <p:sp>
        <p:nvSpPr>
          <p:cNvPr id="4" name="Slide Number Placeholder 3"/>
          <p:cNvSpPr>
            <a:spLocks noGrp="1"/>
          </p:cNvSpPr>
          <p:nvPr>
            <p:ph type="sldNum" sz="quarter" idx="5"/>
          </p:nvPr>
        </p:nvSpPr>
        <p:spPr/>
        <p:txBody>
          <a:bodyPr/>
          <a:lstStyle/>
          <a:p>
            <a:fld id="{261EF482-84D7-4CEF-9547-C21C04852DBD}" type="slidenum">
              <a:rPr lang="en-US" smtClean="0"/>
              <a:t>21</a:t>
            </a:fld>
            <a:endParaRPr lang="en-US"/>
          </a:p>
        </p:txBody>
      </p:sp>
    </p:spTree>
    <p:extLst>
      <p:ext uri="{BB962C8B-B14F-4D97-AF65-F5344CB8AC3E}">
        <p14:creationId xmlns:p14="http://schemas.microsoft.com/office/powerpoint/2010/main" val="1972076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Option-2: XCA (either FHIR based or not…)</a:t>
            </a:r>
          </a:p>
        </p:txBody>
      </p:sp>
      <p:sp>
        <p:nvSpPr>
          <p:cNvPr id="4" name="Slide Number Placeholder 3"/>
          <p:cNvSpPr>
            <a:spLocks noGrp="1"/>
          </p:cNvSpPr>
          <p:nvPr>
            <p:ph type="sldNum" sz="quarter" idx="5"/>
          </p:nvPr>
        </p:nvSpPr>
        <p:spPr/>
        <p:txBody>
          <a:bodyPr/>
          <a:lstStyle/>
          <a:p>
            <a:fld id="{261EF482-84D7-4CEF-9547-C21C04852DBD}" type="slidenum">
              <a:rPr lang="en-US" smtClean="0"/>
              <a:t>22</a:t>
            </a:fld>
            <a:endParaRPr lang="en-US"/>
          </a:p>
        </p:txBody>
      </p:sp>
    </p:spTree>
    <p:extLst>
      <p:ext uri="{BB962C8B-B14F-4D97-AF65-F5344CB8AC3E}">
        <p14:creationId xmlns:p14="http://schemas.microsoft.com/office/powerpoint/2010/main" val="3941536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Option-3: the IPS is not created by a human… it is built on-demand from content in the HIE</a:t>
            </a:r>
          </a:p>
        </p:txBody>
      </p:sp>
      <p:sp>
        <p:nvSpPr>
          <p:cNvPr id="4" name="Slide Number Placeholder 3"/>
          <p:cNvSpPr>
            <a:spLocks noGrp="1"/>
          </p:cNvSpPr>
          <p:nvPr>
            <p:ph type="sldNum" sz="quarter" idx="5"/>
          </p:nvPr>
        </p:nvSpPr>
        <p:spPr/>
        <p:txBody>
          <a:bodyPr/>
          <a:lstStyle/>
          <a:p>
            <a:fld id="{261EF482-84D7-4CEF-9547-C21C04852DBD}" type="slidenum">
              <a:rPr lang="en-US" smtClean="0"/>
              <a:t>23</a:t>
            </a:fld>
            <a:endParaRPr lang="en-US"/>
          </a:p>
        </p:txBody>
      </p:sp>
    </p:spTree>
    <p:extLst>
      <p:ext uri="{BB962C8B-B14F-4D97-AF65-F5344CB8AC3E}">
        <p14:creationId xmlns:p14="http://schemas.microsoft.com/office/powerpoint/2010/main" val="2667537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IHE Connectathon is about testing both at the Profile level, but also at the overall workflow.</a:t>
            </a:r>
          </a:p>
        </p:txBody>
      </p:sp>
      <p:sp>
        <p:nvSpPr>
          <p:cNvPr id="4" name="Slide Number Placeholder 3"/>
          <p:cNvSpPr>
            <a:spLocks noGrp="1"/>
          </p:cNvSpPr>
          <p:nvPr>
            <p:ph type="sldNum" sz="quarter" idx="5"/>
          </p:nvPr>
        </p:nvSpPr>
        <p:spPr/>
        <p:txBody>
          <a:bodyPr/>
          <a:lstStyle/>
          <a:p>
            <a:fld id="{261EF482-84D7-4CEF-9547-C21C04852DBD}" type="slidenum">
              <a:rPr lang="en-US" smtClean="0"/>
              <a:t>26</a:t>
            </a:fld>
            <a:endParaRPr lang="en-US"/>
          </a:p>
        </p:txBody>
      </p:sp>
    </p:spTree>
    <p:extLst>
      <p:ext uri="{BB962C8B-B14F-4D97-AF65-F5344CB8AC3E}">
        <p14:creationId xmlns:p14="http://schemas.microsoft.com/office/powerpoint/2010/main" val="220303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b="0" i="0" dirty="0">
                <a:solidFill>
                  <a:srgbClr val="222222"/>
                </a:solidFill>
                <a:effectLst/>
                <a:latin typeface="Arial" panose="020B0604020202020204" pitchFamily="34" charset="0"/>
              </a:rPr>
              <a:t>SDO’s had unprecedented collaboration on this initiative, each provided standards artefacts designed to be complementary, and highlighting the strengths of each SDO.  CEN and ISO provide specifications that define the data model and IPS content;  HL7 contributed 2 implementation guides designed to assist implementers with both FHIR and CDA implementations.  SNOMED International supplied a free IPS terminology set with accompanying hierarchical ontology.  And IHE supplied profiles designed to further address implementation and allow for rigorous conformance testing.</a:t>
            </a:r>
            <a:endParaRPr dirty="0"/>
          </a:p>
        </p:txBody>
      </p:sp>
      <p:sp>
        <p:nvSpPr>
          <p:cNvPr id="330" name="Google Shape;3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0086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Clr>
                <a:schemeClr val="accent1"/>
              </a:buClr>
            </a:pPr>
            <a:r>
              <a:rPr lang="en-US" dirty="0"/>
              <a:t>A standardized set of basic clinical data</a:t>
            </a:r>
          </a:p>
          <a:p>
            <a:pPr marL="457200" indent="-457200">
              <a:buClr>
                <a:schemeClr val="accent1"/>
              </a:buClr>
            </a:pPr>
            <a:r>
              <a:rPr lang="en-US" dirty="0"/>
              <a:t>Includes most important health and care related facts, such as Medications, Allergies, Problems, Immunizations, Results and Procedures</a:t>
            </a:r>
          </a:p>
          <a:p>
            <a:pPr marL="457200" indent="-457200">
              <a:buClr>
                <a:schemeClr val="accent1"/>
              </a:buClr>
            </a:pPr>
            <a:r>
              <a:rPr lang="en-US" dirty="0"/>
              <a:t>A summarized version of a patient’s clinical data provides health professionals the essential information needed for care</a:t>
            </a:r>
          </a:p>
          <a:p>
            <a:pPr marL="457200" marR="0" lvl="0" indent="-457200" algn="l" defTabSz="914400" rtl="0" eaLnBrk="1" fontAlgn="auto" latinLnBrk="0" hangingPunct="1">
              <a:lnSpc>
                <a:spcPct val="100000"/>
              </a:lnSpc>
              <a:spcBef>
                <a:spcPts val="0"/>
              </a:spcBef>
              <a:spcAft>
                <a:spcPts val="0"/>
              </a:spcAft>
              <a:buClr>
                <a:schemeClr val="accent1"/>
              </a:buClr>
              <a:buSzTx/>
              <a:buFontTx/>
              <a:buNone/>
              <a:tabLst/>
              <a:defRPr/>
            </a:pPr>
            <a:r>
              <a:rPr lang="en-US" b="1" dirty="0">
                <a:solidFill>
                  <a:schemeClr val="accent1"/>
                </a:solidFill>
                <a:latin typeface="+mn-lt"/>
              </a:rPr>
              <a:t>The International Patient Summary is a minimal and non-exhaustive set of basic clinical data of a patient, specialty-agnostic, condition-independent, but readily usable by all clinicians for the unscheduled (cross-border) patient care.</a:t>
            </a:r>
          </a:p>
          <a:p>
            <a:pPr marL="457200" indent="-457200">
              <a:buClr>
                <a:schemeClr val="accent1"/>
              </a:buClr>
            </a:pP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4</a:t>
            </a:fld>
            <a:endParaRPr lang="en-US" dirty="0"/>
          </a:p>
        </p:txBody>
      </p:sp>
    </p:spTree>
    <p:extLst>
      <p:ext uri="{BB962C8B-B14F-4D97-AF65-F5344CB8AC3E}">
        <p14:creationId xmlns:p14="http://schemas.microsoft.com/office/powerpoint/2010/main" val="2590662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r>
              <a:rPr lang="en-US" b="0" i="0" dirty="0">
                <a:solidFill>
                  <a:srgbClr val="222222"/>
                </a:solidFill>
                <a:effectLst/>
                <a:latin typeface="Arial" panose="020B0604020202020204" pitchFamily="34" charset="0"/>
              </a:rPr>
              <a:t>The IPS is a Health record extract, a snapshot in time of a subject of care’s health information and current healthcare</a:t>
            </a:r>
          </a:p>
          <a:p>
            <a:pPr marL="0" lvl="0" indent="0" algn="l" rtl="0">
              <a:lnSpc>
                <a:spcPct val="100000"/>
              </a:lnSpc>
              <a:spcBef>
                <a:spcPts val="0"/>
              </a:spcBef>
              <a:spcAft>
                <a:spcPts val="0"/>
              </a:spcAft>
              <a:buClr>
                <a:schemeClr val="dk1"/>
              </a:buClr>
              <a:buSzPts val="1400"/>
              <a:buFont typeface="Calibri"/>
              <a:buNone/>
            </a:pPr>
            <a:r>
              <a:rPr lang="en-US" b="0" i="0" dirty="0">
                <a:solidFill>
                  <a:srgbClr val="222222"/>
                </a:solidFill>
                <a:effectLst/>
                <a:latin typeface="Arial" panose="020B0604020202020204" pitchFamily="34" charset="0"/>
              </a:rPr>
              <a:t>It is international in scope so a generic specification, with expected regional or country specializations expected</a:t>
            </a:r>
          </a:p>
          <a:p>
            <a:pPr marL="0" lvl="0" indent="0" algn="l" rtl="0">
              <a:lnSpc>
                <a:spcPct val="100000"/>
              </a:lnSpc>
              <a:spcBef>
                <a:spcPts val="0"/>
              </a:spcBef>
              <a:spcAft>
                <a:spcPts val="0"/>
              </a:spcAft>
              <a:buClr>
                <a:schemeClr val="dk1"/>
              </a:buClr>
              <a:buSzPts val="1400"/>
              <a:buFont typeface="Calibri"/>
              <a:buNone/>
            </a:pPr>
            <a:r>
              <a:rPr lang="en-US" b="0" i="0" dirty="0">
                <a:solidFill>
                  <a:srgbClr val="222222"/>
                </a:solidFill>
                <a:effectLst/>
                <a:latin typeface="Arial" panose="020B0604020202020204" pitchFamily="34" charset="0"/>
              </a:rPr>
              <a:t>Although originally designed for cross-border unscheduled care, the IPS has also been implemented to support both scheduled and unscheduled care within a particular country, crossing other boundaries such as provinces, states, cities, and even organizations.  Although designed to ensure global adoption across national borders, the IPS has been recognized as a useful tool to support care across any geographic or organizational boundary.</a:t>
            </a:r>
            <a:endParaRPr dirty="0"/>
          </a:p>
        </p:txBody>
      </p:sp>
      <p:sp>
        <p:nvSpPr>
          <p:cNvPr id="330" name="Google Shape;3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3494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b="0" i="0" dirty="0">
                <a:solidFill>
                  <a:srgbClr val="4D5156"/>
                </a:solidFill>
                <a:effectLst/>
                <a:latin typeface="arial" panose="020B0604020202020204" pitchFamily="34" charset="0"/>
              </a:rPr>
              <a:t>Final Draft International Standard, passed the ballot</a:t>
            </a:r>
          </a:p>
          <a:p>
            <a:r>
              <a:rPr lang="en-US" b="0" i="0" dirty="0">
                <a:solidFill>
                  <a:srgbClr val="4D5156"/>
                </a:solidFill>
                <a:effectLst/>
                <a:latin typeface="arial" panose="020B0604020202020204" pitchFamily="34" charset="0"/>
              </a:rPr>
              <a:t>Several organization are looking at these standard </a:t>
            </a:r>
          </a:p>
          <a:p>
            <a:r>
              <a:rPr lang="en-US" b="0" i="0" dirty="0">
                <a:solidFill>
                  <a:srgbClr val="4D5156"/>
                </a:solidFill>
                <a:effectLst/>
                <a:latin typeface="arial" panose="020B0604020202020204" pitchFamily="34" charset="0"/>
              </a:rPr>
              <a:t>WHO for the recently started Immunization card specification based on FHIR</a:t>
            </a:r>
          </a:p>
          <a:p>
            <a:r>
              <a:rPr lang="en-US" b="0" i="0" dirty="0">
                <a:solidFill>
                  <a:srgbClr val="4D5156"/>
                </a:solidFill>
                <a:effectLst/>
                <a:latin typeface="arial" panose="020B0604020202020204" pitchFamily="34" charset="0"/>
              </a:rPr>
              <a:t>Some EU funded project as InteropEHRate; Smarthealth; Gatekeeper,</a:t>
            </a:r>
          </a:p>
          <a:p>
            <a:r>
              <a:rPr lang="en-US" dirty="0"/>
              <a:t>EU cross border services eHN/eHDSI (analysis path to migrate to IPS; some IPS solution has been adopted)</a:t>
            </a:r>
          </a:p>
          <a:p>
            <a:r>
              <a:rPr lang="en-US" dirty="0"/>
              <a:t>National eHEalth project (e.g. New Zealand,Argentina)</a:t>
            </a:r>
          </a:p>
          <a:p>
            <a:endParaRPr lang="en-US" b="0" i="0" dirty="0">
              <a:solidFill>
                <a:srgbClr val="4D5156"/>
              </a:solidFill>
              <a:effectLst/>
              <a:latin typeface="arial" panose="020B0604020202020204" pitchFamily="34" charset="0"/>
            </a:endParaRPr>
          </a:p>
          <a:p>
            <a:endParaRPr lang="en-US" dirty="0"/>
          </a:p>
        </p:txBody>
      </p:sp>
      <p:sp>
        <p:nvSpPr>
          <p:cNvPr id="4" name="Segnaposto numero diapositiva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B0F83B3-0C21-BA46-891E-E923391B397A}" type="slidenum">
              <a:rPr kumimoji="0" lang="it-IT"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it-IT" sz="12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25869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http://healthcaresecprivacy.blogspot.com/p/topics.html#HIE </a:t>
            </a:r>
          </a:p>
        </p:txBody>
      </p:sp>
      <p:sp>
        <p:nvSpPr>
          <p:cNvPr id="4" name="Slide Number Placeholder 3"/>
          <p:cNvSpPr>
            <a:spLocks noGrp="1"/>
          </p:cNvSpPr>
          <p:nvPr>
            <p:ph type="sldNum" sz="quarter" idx="10"/>
          </p:nvPr>
        </p:nvSpPr>
        <p:spPr/>
        <p:txBody>
          <a:bodyPr/>
          <a:lstStyle/>
          <a:p>
            <a:fld id="{2CFF194C-9619-40B7-9733-83494643ED3C}" type="slidenum">
              <a:rPr lang="en-US" smtClean="0"/>
              <a:t>8</a:t>
            </a:fld>
            <a:endParaRPr lang="en-US" dirty="0"/>
          </a:p>
        </p:txBody>
      </p:sp>
    </p:spTree>
    <p:extLst>
      <p:ext uri="{BB962C8B-B14F-4D97-AF65-F5344CB8AC3E}">
        <p14:creationId xmlns:p14="http://schemas.microsoft.com/office/powerpoint/2010/main" val="4120952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http://healthcaresecprivacy.blogspot.com/p/topics.html#HIE </a:t>
            </a:r>
          </a:p>
        </p:txBody>
      </p:sp>
      <p:sp>
        <p:nvSpPr>
          <p:cNvPr id="4" name="Slide Number Placeholder 3"/>
          <p:cNvSpPr>
            <a:spLocks noGrp="1"/>
          </p:cNvSpPr>
          <p:nvPr>
            <p:ph type="sldNum" sz="quarter" idx="10"/>
          </p:nvPr>
        </p:nvSpPr>
        <p:spPr/>
        <p:txBody>
          <a:bodyPr/>
          <a:lstStyle/>
          <a:p>
            <a:fld id="{2CFF194C-9619-40B7-9733-83494643ED3C}" type="slidenum">
              <a:rPr lang="en-US" smtClean="0"/>
              <a:t>9</a:t>
            </a:fld>
            <a:endParaRPr lang="en-US" dirty="0"/>
          </a:p>
        </p:txBody>
      </p:sp>
    </p:spTree>
    <p:extLst>
      <p:ext uri="{BB962C8B-B14F-4D97-AF65-F5344CB8AC3E}">
        <p14:creationId xmlns:p14="http://schemas.microsoft.com/office/powerpoint/2010/main" val="3899296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https://healthcaresecprivacy.blogspot.com/2013/11/distinction-between-documents-and.html </a:t>
            </a:r>
          </a:p>
          <a:p>
            <a:r>
              <a:rPr lang="en-US" dirty="0"/>
              <a:t>True of both CDA documents and FHIR documents</a:t>
            </a:r>
          </a:p>
        </p:txBody>
      </p:sp>
      <p:sp>
        <p:nvSpPr>
          <p:cNvPr id="4" name="Slide Number Placeholder 3"/>
          <p:cNvSpPr>
            <a:spLocks noGrp="1"/>
          </p:cNvSpPr>
          <p:nvPr>
            <p:ph type="sldNum" sz="quarter" idx="10"/>
          </p:nvPr>
        </p:nvSpPr>
        <p:spPr/>
        <p:txBody>
          <a:bodyPr/>
          <a:lstStyle/>
          <a:p>
            <a:fld id="{2CFF194C-9619-40B7-9733-83494643ED3C}" type="slidenum">
              <a:rPr lang="en-US" smtClean="0"/>
              <a:t>11</a:t>
            </a:fld>
            <a:endParaRPr lang="en-US" dirty="0"/>
          </a:p>
        </p:txBody>
      </p:sp>
    </p:spTree>
    <p:extLst>
      <p:ext uri="{BB962C8B-B14F-4D97-AF65-F5344CB8AC3E}">
        <p14:creationId xmlns:p14="http://schemas.microsoft.com/office/powerpoint/2010/main" val="3789356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https://healthcaresecprivacy.blogspot.com/2015/10/ihe-formatcodes-are-mandatory.html</a:t>
            </a:r>
          </a:p>
        </p:txBody>
      </p:sp>
      <p:sp>
        <p:nvSpPr>
          <p:cNvPr id="4" name="Slide Number Placeholder 3"/>
          <p:cNvSpPr>
            <a:spLocks noGrp="1"/>
          </p:cNvSpPr>
          <p:nvPr>
            <p:ph type="sldNum" sz="quarter" idx="10"/>
          </p:nvPr>
        </p:nvSpPr>
        <p:spPr/>
        <p:txBody>
          <a:bodyPr/>
          <a:lstStyle/>
          <a:p>
            <a:fld id="{2CFF194C-9619-40B7-9733-83494643ED3C}" type="slidenum">
              <a:rPr lang="en-US" smtClean="0"/>
              <a:t>13</a:t>
            </a:fld>
            <a:endParaRPr lang="en-US" dirty="0"/>
          </a:p>
        </p:txBody>
      </p:sp>
    </p:spTree>
    <p:extLst>
      <p:ext uri="{BB962C8B-B14F-4D97-AF65-F5344CB8AC3E}">
        <p14:creationId xmlns:p14="http://schemas.microsoft.com/office/powerpoint/2010/main" val="111663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3F1A-41AE-ACCD-D671-3C7BCEC53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5BC14E-1460-3C28-BAFC-269AE2D851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9CD0E7-B037-EC17-E186-0FA7EE562C6E}"/>
              </a:ext>
            </a:extLst>
          </p:cNvPr>
          <p:cNvSpPr>
            <a:spLocks noGrp="1"/>
          </p:cNvSpPr>
          <p:nvPr>
            <p:ph type="dt" sz="half" idx="10"/>
          </p:nvPr>
        </p:nvSpPr>
        <p:spPr/>
        <p:txBody>
          <a:bodyPr/>
          <a:lstStyle/>
          <a:p>
            <a:fld id="{5F238D36-661C-481C-ADF8-3F80DD241742}" type="datetimeFigureOut">
              <a:rPr lang="en-US" smtClean="0"/>
              <a:t>11/17/2023</a:t>
            </a:fld>
            <a:endParaRPr lang="en-US" dirty="0"/>
          </a:p>
        </p:txBody>
      </p:sp>
      <p:sp>
        <p:nvSpPr>
          <p:cNvPr id="5" name="Footer Placeholder 4">
            <a:extLst>
              <a:ext uri="{FF2B5EF4-FFF2-40B4-BE49-F238E27FC236}">
                <a16:creationId xmlns:a16="http://schemas.microsoft.com/office/drawing/2014/main" id="{DDA33B1B-2505-D915-05F1-DD5B3068A3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938075-3A9F-8DC5-8C27-D8E90812B66F}"/>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186253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B1CD-783E-40EE-E3A1-9E11D4B19B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C48080-34AD-8490-67B7-4B86FBB9E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BA28D-39A5-1C67-651D-53EF4DA19EB3}"/>
              </a:ext>
            </a:extLst>
          </p:cNvPr>
          <p:cNvSpPr>
            <a:spLocks noGrp="1"/>
          </p:cNvSpPr>
          <p:nvPr>
            <p:ph type="dt" sz="half" idx="10"/>
          </p:nvPr>
        </p:nvSpPr>
        <p:spPr/>
        <p:txBody>
          <a:bodyPr/>
          <a:lstStyle/>
          <a:p>
            <a:fld id="{5F238D36-661C-481C-ADF8-3F80DD241742}" type="datetimeFigureOut">
              <a:rPr lang="en-US" smtClean="0"/>
              <a:t>11/17/2023</a:t>
            </a:fld>
            <a:endParaRPr lang="en-US" dirty="0"/>
          </a:p>
        </p:txBody>
      </p:sp>
      <p:sp>
        <p:nvSpPr>
          <p:cNvPr id="5" name="Footer Placeholder 4">
            <a:extLst>
              <a:ext uri="{FF2B5EF4-FFF2-40B4-BE49-F238E27FC236}">
                <a16:creationId xmlns:a16="http://schemas.microsoft.com/office/drawing/2014/main" id="{435F8978-3208-4424-DD8A-EDC2331017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466ED5-549F-45AC-1098-8F56026963AE}"/>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261758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0D83A-75D1-003A-051E-E158A30EB6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79D6F4-B64A-19E5-B7FE-EB0F4425E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8A092-17FE-5801-9379-3DFE1CA99D05}"/>
              </a:ext>
            </a:extLst>
          </p:cNvPr>
          <p:cNvSpPr>
            <a:spLocks noGrp="1"/>
          </p:cNvSpPr>
          <p:nvPr>
            <p:ph type="dt" sz="half" idx="10"/>
          </p:nvPr>
        </p:nvSpPr>
        <p:spPr/>
        <p:txBody>
          <a:bodyPr/>
          <a:lstStyle/>
          <a:p>
            <a:fld id="{5F238D36-661C-481C-ADF8-3F80DD241742}" type="datetimeFigureOut">
              <a:rPr lang="en-US" smtClean="0"/>
              <a:t>11/17/2023</a:t>
            </a:fld>
            <a:endParaRPr lang="en-US" dirty="0"/>
          </a:p>
        </p:txBody>
      </p:sp>
      <p:sp>
        <p:nvSpPr>
          <p:cNvPr id="5" name="Footer Placeholder 4">
            <a:extLst>
              <a:ext uri="{FF2B5EF4-FFF2-40B4-BE49-F238E27FC236}">
                <a16:creationId xmlns:a16="http://schemas.microsoft.com/office/drawing/2014/main" id="{6375ED90-6241-79EE-1667-2E09F886AC8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9667F8-14F8-19DE-A9DC-9C4B3517F743}"/>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3600787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and Content" userDrawn="1">
  <p:cSld name="2_Title and Content">
    <p:spTree>
      <p:nvGrpSpPr>
        <p:cNvPr id="1" name="Shape 51"/>
        <p:cNvGrpSpPr/>
        <p:nvPr/>
      </p:nvGrpSpPr>
      <p:grpSpPr>
        <a:xfrm>
          <a:off x="0" y="0"/>
          <a:ext cx="0" cy="0"/>
          <a:chOff x="0" y="0"/>
          <a:chExt cx="0" cy="0"/>
        </a:xfrm>
      </p:grpSpPr>
      <p:pic>
        <p:nvPicPr>
          <p:cNvPr id="52" name="Google Shape;52;p41"/>
          <p:cNvPicPr preferRelativeResize="0"/>
          <p:nvPr/>
        </p:nvPicPr>
        <p:blipFill rotWithShape="1">
          <a:blip r:embed="rId2" cstate="print">
            <a:alphaModFix/>
            <a:extLst>
              <a:ext uri="{28A0092B-C50C-407E-A947-70E740481C1C}">
                <a14:useLocalDpi xmlns:a14="http://schemas.microsoft.com/office/drawing/2010/main"/>
              </a:ext>
            </a:extLst>
          </a:blip>
          <a:srcRect/>
          <a:stretch/>
        </p:blipFill>
        <p:spPr>
          <a:xfrm>
            <a:off x="0" y="373500"/>
            <a:ext cx="400050" cy="435950"/>
          </a:xfrm>
          <a:prstGeom prst="rect">
            <a:avLst/>
          </a:prstGeom>
          <a:noFill/>
          <a:ln>
            <a:noFill/>
          </a:ln>
        </p:spPr>
      </p:pic>
      <p:sp>
        <p:nvSpPr>
          <p:cNvPr id="54" name="Google Shape;54;p41"/>
          <p:cNvSpPr>
            <a:spLocks noGrp="1"/>
          </p:cNvSpPr>
          <p:nvPr>
            <p:ph type="pic" idx="2"/>
          </p:nvPr>
        </p:nvSpPr>
        <p:spPr>
          <a:xfrm>
            <a:off x="13568021" y="6710021"/>
            <a:ext cx="918000" cy="918000"/>
          </a:xfrm>
          <a:prstGeom prst="rect">
            <a:avLst/>
          </a:prstGeom>
          <a:noFill/>
          <a:ln>
            <a:noFill/>
          </a:ln>
        </p:spPr>
      </p:sp>
      <p:sp>
        <p:nvSpPr>
          <p:cNvPr id="55" name="Google Shape;55;p41"/>
          <p:cNvSpPr txBox="1">
            <a:spLocks noGrp="1"/>
          </p:cNvSpPr>
          <p:nvPr>
            <p:ph type="ctrTitle"/>
          </p:nvPr>
        </p:nvSpPr>
        <p:spPr>
          <a:xfrm>
            <a:off x="457200" y="365760"/>
            <a:ext cx="7287768" cy="553998"/>
          </a:xfrm>
          <a:prstGeom prst="rect">
            <a:avLst/>
          </a:prstGeom>
          <a:noFill/>
          <a:ln>
            <a:noFill/>
          </a:ln>
        </p:spPr>
        <p:txBody>
          <a:bodyPr spcFirstLastPara="1" wrap="square" lIns="91425" tIns="0" rIns="91425" bIns="0" anchor="t" anchorCtr="0">
            <a:spAutoFit/>
          </a:bodyPr>
          <a:lstStyle>
            <a:lvl1pPr lvl="0" algn="l">
              <a:lnSpc>
                <a:spcPct val="100000"/>
              </a:lnSpc>
              <a:spcBef>
                <a:spcPts val="0"/>
              </a:spcBef>
              <a:spcAft>
                <a:spcPts val="0"/>
              </a:spcAft>
              <a:buClr>
                <a:schemeClr val="accent1"/>
              </a:buClr>
              <a:buSzPts val="3600"/>
              <a:buFont typeface="Trebuchet MS"/>
              <a:buNone/>
              <a:defRPr sz="3600" b="1">
                <a:solidFill>
                  <a:schemeClr val="accen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grpSp>
        <p:nvGrpSpPr>
          <p:cNvPr id="56" name="Google Shape;56;p41"/>
          <p:cNvGrpSpPr/>
          <p:nvPr/>
        </p:nvGrpSpPr>
        <p:grpSpPr>
          <a:xfrm>
            <a:off x="11152259" y="150635"/>
            <a:ext cx="894148" cy="882138"/>
            <a:chOff x="9241877" y="3976244"/>
            <a:chExt cx="2599770" cy="2467903"/>
          </a:xfrm>
        </p:grpSpPr>
        <p:sp>
          <p:nvSpPr>
            <p:cNvPr id="57" name="Google Shape;57;p41"/>
            <p:cNvSpPr/>
            <p:nvPr/>
          </p:nvSpPr>
          <p:spPr>
            <a:xfrm>
              <a:off x="9241877" y="3976244"/>
              <a:ext cx="2599770" cy="2467903"/>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pic>
          <p:nvPicPr>
            <p:cNvPr id="58" name="Google Shape;58;p41" descr="Logo&#10;&#10;Description automatically generated"/>
            <p:cNvPicPr preferRelativeResize="0"/>
            <p:nvPr/>
          </p:nvPicPr>
          <p:blipFill rotWithShape="1">
            <a:blip r:embed="rId3" cstate="print">
              <a:alphaModFix/>
              <a:extLst>
                <a:ext uri="{28A0092B-C50C-407E-A947-70E740481C1C}">
                  <a14:useLocalDpi xmlns:a14="http://schemas.microsoft.com/office/drawing/2010/main"/>
                </a:ext>
              </a:extLst>
            </a:blip>
            <a:srcRect/>
            <a:stretch/>
          </p:blipFill>
          <p:spPr>
            <a:xfrm>
              <a:off x="9309706" y="3992367"/>
              <a:ext cx="2475894" cy="2379156"/>
            </a:xfrm>
            <a:prstGeom prst="rect">
              <a:avLst/>
            </a:prstGeom>
            <a:noFill/>
            <a:ln>
              <a:noFill/>
            </a:ln>
          </p:spPr>
        </p:pic>
      </p:grpSp>
      <p:pic>
        <p:nvPicPr>
          <p:cNvPr id="60" name="Google Shape;60;p41" descr="Icon&#10;&#10;Description automatically generated"/>
          <p:cNvPicPr preferRelativeResize="0"/>
          <p:nvPr/>
        </p:nvPicPr>
        <p:blipFill rotWithShape="1">
          <a:blip r:embed="rId4">
            <a:alphaModFix/>
          </a:blip>
          <a:srcRect/>
          <a:stretch/>
        </p:blipFill>
        <p:spPr>
          <a:xfrm>
            <a:off x="11212201" y="5888080"/>
            <a:ext cx="770073" cy="770073"/>
          </a:xfrm>
          <a:prstGeom prst="rect">
            <a:avLst/>
          </a:prstGeom>
          <a:noFill/>
          <a:ln>
            <a:noFill/>
          </a:ln>
        </p:spPr>
      </p:pic>
      <p:sp>
        <p:nvSpPr>
          <p:cNvPr id="61" name="Google Shape;61;p41"/>
          <p:cNvSpPr txBox="1"/>
          <p:nvPr/>
        </p:nvSpPr>
        <p:spPr>
          <a:xfrm>
            <a:off x="11305816" y="6079874"/>
            <a:ext cx="573600" cy="4218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fld id="{00000000-1234-1234-1234-123412341234}" type="slidenum">
              <a:rPr lang="en-US" sz="1400" b="0" i="0" u="none" strike="noStrike" cap="none">
                <a:solidFill>
                  <a:schemeClr val="dk1"/>
                </a:solidFill>
                <a:latin typeface="Arial"/>
                <a:ea typeface="Arial"/>
                <a:cs typeface="Arial"/>
                <a:sym typeface="Arial"/>
              </a:rPr>
              <a:t>‹#›</a:t>
            </a:fld>
            <a:endParaRPr sz="1400" b="0" i="0" u="none" strike="noStrike" cap="none" dirty="0">
              <a:solidFill>
                <a:schemeClr val="dk1"/>
              </a:solidFill>
              <a:latin typeface="Arial"/>
              <a:ea typeface="Arial"/>
              <a:cs typeface="Arial"/>
              <a:sym typeface="Arial"/>
            </a:endParaRPr>
          </a:p>
        </p:txBody>
      </p:sp>
      <p:sp>
        <p:nvSpPr>
          <p:cNvPr id="2" name="Content Placeholder 2">
            <a:extLst>
              <a:ext uri="{FF2B5EF4-FFF2-40B4-BE49-F238E27FC236}">
                <a16:creationId xmlns:a16="http://schemas.microsoft.com/office/drawing/2014/main" id="{56D8BDF2-740E-0AA1-82BE-A9D07137782B}"/>
              </a:ext>
            </a:extLst>
          </p:cNvPr>
          <p:cNvSpPr>
            <a:spLocks noGrp="1"/>
          </p:cNvSpPr>
          <p:nvPr>
            <p:ph idx="10"/>
          </p:nvPr>
        </p:nvSpPr>
        <p:spPr>
          <a:xfrm>
            <a:off x="457200" y="1371600"/>
            <a:ext cx="10826496" cy="4562856"/>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6741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UNCLASSIFIED/FOR OFFICIAL USE ONLY</a:t>
            </a:r>
          </a:p>
        </p:txBody>
      </p:sp>
      <p:sp>
        <p:nvSpPr>
          <p:cNvPr id="6" name="Slide Number Placeholder 5"/>
          <p:cNvSpPr>
            <a:spLocks noGrp="1"/>
          </p:cNvSpPr>
          <p:nvPr>
            <p:ph type="sldNum" sz="quarter" idx="12"/>
          </p:nvPr>
        </p:nvSpPr>
        <p:spPr/>
        <p:txBody>
          <a:bodyPr/>
          <a:lstStyle/>
          <a:p>
            <a:pPr>
              <a:defRPr/>
            </a:pPr>
            <a:fld id="{32D860F6-DE1C-4697-BCBA-A25A15CD8A46}" type="slidenum">
              <a:rPr lang="en-US" smtClean="0"/>
              <a:pPr>
                <a:defRPr/>
              </a:pPr>
              <a:t>‹#›</a:t>
            </a:fld>
            <a:endParaRPr lang="en-US" dirty="0"/>
          </a:p>
        </p:txBody>
      </p:sp>
    </p:spTree>
    <p:extLst>
      <p:ext uri="{BB962C8B-B14F-4D97-AF65-F5344CB8AC3E}">
        <p14:creationId xmlns:p14="http://schemas.microsoft.com/office/powerpoint/2010/main" val="28227200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UNCLASSIFIED/FOR OFFICIAL USE ONLY</a:t>
            </a:r>
          </a:p>
        </p:txBody>
      </p:sp>
      <p:sp>
        <p:nvSpPr>
          <p:cNvPr id="6" name="Slide Number Placeholder 5"/>
          <p:cNvSpPr>
            <a:spLocks noGrp="1"/>
          </p:cNvSpPr>
          <p:nvPr>
            <p:ph type="sldNum" sz="quarter" idx="12"/>
          </p:nvPr>
        </p:nvSpPr>
        <p:spPr/>
        <p:txBody>
          <a:bodyPr/>
          <a:lstStyle/>
          <a:p>
            <a:pPr>
              <a:defRPr/>
            </a:pPr>
            <a:fld id="{336892F5-F7A2-420A-8BF3-D2A2054912B1}" type="slidenum">
              <a:rPr lang="en-US" smtClean="0"/>
              <a:pPr>
                <a:defRPr/>
              </a:pPr>
              <a:t>‹#›</a:t>
            </a:fld>
            <a:endParaRPr lang="en-US" dirty="0"/>
          </a:p>
        </p:txBody>
      </p:sp>
    </p:spTree>
    <p:extLst>
      <p:ext uri="{BB962C8B-B14F-4D97-AF65-F5344CB8AC3E}">
        <p14:creationId xmlns:p14="http://schemas.microsoft.com/office/powerpoint/2010/main" val="123251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UNCLASSIFIED/FOR OFFICIAL USE ONLY</a:t>
            </a:r>
          </a:p>
        </p:txBody>
      </p:sp>
      <p:sp>
        <p:nvSpPr>
          <p:cNvPr id="6" name="Slide Number Placeholder 5"/>
          <p:cNvSpPr>
            <a:spLocks noGrp="1"/>
          </p:cNvSpPr>
          <p:nvPr>
            <p:ph type="sldNum" sz="quarter" idx="12"/>
          </p:nvPr>
        </p:nvSpPr>
        <p:spPr/>
        <p:txBody>
          <a:bodyPr/>
          <a:lstStyle/>
          <a:p>
            <a:pPr>
              <a:defRPr/>
            </a:pPr>
            <a:fld id="{AD7DE82F-4696-4FF6-8778-E37DABD114B0}" type="slidenum">
              <a:rPr lang="en-US" smtClean="0"/>
              <a:pPr>
                <a:defRPr/>
              </a:pPr>
              <a:t>‹#›</a:t>
            </a:fld>
            <a:endParaRPr lang="en-US" dirty="0"/>
          </a:p>
        </p:txBody>
      </p:sp>
    </p:spTree>
    <p:extLst>
      <p:ext uri="{BB962C8B-B14F-4D97-AF65-F5344CB8AC3E}">
        <p14:creationId xmlns:p14="http://schemas.microsoft.com/office/powerpoint/2010/main" val="446742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UNCLASSIFIED/FOR OFFICIAL USE ONLY</a:t>
            </a:r>
          </a:p>
        </p:txBody>
      </p:sp>
      <p:sp>
        <p:nvSpPr>
          <p:cNvPr id="7" name="Slide Number Placeholder 6"/>
          <p:cNvSpPr>
            <a:spLocks noGrp="1"/>
          </p:cNvSpPr>
          <p:nvPr>
            <p:ph type="sldNum" sz="quarter" idx="12"/>
          </p:nvPr>
        </p:nvSpPr>
        <p:spPr/>
        <p:txBody>
          <a:bodyPr/>
          <a:lstStyle/>
          <a:p>
            <a:pPr>
              <a:defRPr/>
            </a:pPr>
            <a:fld id="{6549248D-5A39-4A77-9EE0-7D79E3983858}" type="slidenum">
              <a:rPr lang="en-US" smtClean="0"/>
              <a:pPr>
                <a:defRPr/>
              </a:pPr>
              <a:t>‹#›</a:t>
            </a:fld>
            <a:endParaRPr lang="en-US" dirty="0"/>
          </a:p>
        </p:txBody>
      </p:sp>
    </p:spTree>
    <p:extLst>
      <p:ext uri="{BB962C8B-B14F-4D97-AF65-F5344CB8AC3E}">
        <p14:creationId xmlns:p14="http://schemas.microsoft.com/office/powerpoint/2010/main" val="347835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dirty="0"/>
              <a:t>UNCLASSIFIED/FOR OFFICIAL USE ONLY</a:t>
            </a:r>
          </a:p>
        </p:txBody>
      </p:sp>
      <p:sp>
        <p:nvSpPr>
          <p:cNvPr id="9" name="Slide Number Placeholder 8"/>
          <p:cNvSpPr>
            <a:spLocks noGrp="1"/>
          </p:cNvSpPr>
          <p:nvPr>
            <p:ph type="sldNum" sz="quarter" idx="12"/>
          </p:nvPr>
        </p:nvSpPr>
        <p:spPr/>
        <p:txBody>
          <a:bodyPr/>
          <a:lstStyle/>
          <a:p>
            <a:pPr>
              <a:defRPr/>
            </a:pPr>
            <a:fld id="{AD4A5A80-6153-447E-9519-A7A575095711}" type="slidenum">
              <a:rPr lang="en-US" smtClean="0"/>
              <a:pPr>
                <a:defRPr/>
              </a:pPr>
              <a:t>‹#›</a:t>
            </a:fld>
            <a:endParaRPr lang="en-US" dirty="0"/>
          </a:p>
        </p:txBody>
      </p:sp>
    </p:spTree>
    <p:extLst>
      <p:ext uri="{BB962C8B-B14F-4D97-AF65-F5344CB8AC3E}">
        <p14:creationId xmlns:p14="http://schemas.microsoft.com/office/powerpoint/2010/main" val="25298481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UNCLASSIFIED/FOR OFFICIAL USE ONLY</a:t>
            </a:r>
          </a:p>
        </p:txBody>
      </p:sp>
      <p:sp>
        <p:nvSpPr>
          <p:cNvPr id="5" name="Slide Number Placeholder 4"/>
          <p:cNvSpPr>
            <a:spLocks noGrp="1"/>
          </p:cNvSpPr>
          <p:nvPr>
            <p:ph type="sldNum" sz="quarter" idx="12"/>
          </p:nvPr>
        </p:nvSpPr>
        <p:spPr/>
        <p:txBody>
          <a:bodyPr/>
          <a:lstStyle/>
          <a:p>
            <a:pPr>
              <a:defRPr/>
            </a:pPr>
            <a:fld id="{51D8D543-11D4-4534-8434-B77AFDE1EC8B}" type="slidenum">
              <a:rPr lang="en-US" smtClean="0"/>
              <a:pPr>
                <a:defRPr/>
              </a:pPr>
              <a:t>‹#›</a:t>
            </a:fld>
            <a:endParaRPr lang="en-US" dirty="0"/>
          </a:p>
        </p:txBody>
      </p:sp>
    </p:spTree>
    <p:extLst>
      <p:ext uri="{BB962C8B-B14F-4D97-AF65-F5344CB8AC3E}">
        <p14:creationId xmlns:p14="http://schemas.microsoft.com/office/powerpoint/2010/main" val="24749646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dirty="0"/>
              <a:t>UNCLASSIFIED/FOR OFFICIAL USE ONLY</a:t>
            </a:r>
          </a:p>
        </p:txBody>
      </p:sp>
      <p:sp>
        <p:nvSpPr>
          <p:cNvPr id="4" name="Slide Number Placeholder 3"/>
          <p:cNvSpPr>
            <a:spLocks noGrp="1"/>
          </p:cNvSpPr>
          <p:nvPr>
            <p:ph type="sldNum" sz="quarter" idx="12"/>
          </p:nvPr>
        </p:nvSpPr>
        <p:spPr/>
        <p:txBody>
          <a:bodyPr/>
          <a:lstStyle/>
          <a:p>
            <a:pPr>
              <a:defRPr/>
            </a:pPr>
            <a:fld id="{DC2A7E19-1FF1-4347-89A2-6943D6569BAF}" type="slidenum">
              <a:rPr lang="en-US" smtClean="0"/>
              <a:pPr>
                <a:defRPr/>
              </a:pPr>
              <a:t>‹#›</a:t>
            </a:fld>
            <a:endParaRPr lang="en-US" dirty="0"/>
          </a:p>
        </p:txBody>
      </p:sp>
    </p:spTree>
    <p:extLst>
      <p:ext uri="{BB962C8B-B14F-4D97-AF65-F5344CB8AC3E}">
        <p14:creationId xmlns:p14="http://schemas.microsoft.com/office/powerpoint/2010/main" val="2211553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1EF-898B-441F-32CB-6BE0EF286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A70E1-27CE-716D-9938-A99FE2007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F0502-ECD1-F12C-3287-9E24646810FF}"/>
              </a:ext>
            </a:extLst>
          </p:cNvPr>
          <p:cNvSpPr>
            <a:spLocks noGrp="1"/>
          </p:cNvSpPr>
          <p:nvPr>
            <p:ph type="dt" sz="half" idx="10"/>
          </p:nvPr>
        </p:nvSpPr>
        <p:spPr/>
        <p:txBody>
          <a:bodyPr/>
          <a:lstStyle/>
          <a:p>
            <a:fld id="{5F238D36-661C-481C-ADF8-3F80DD241742}" type="datetimeFigureOut">
              <a:rPr lang="en-US" smtClean="0"/>
              <a:t>11/17/2023</a:t>
            </a:fld>
            <a:endParaRPr lang="en-US" dirty="0"/>
          </a:p>
        </p:txBody>
      </p:sp>
      <p:sp>
        <p:nvSpPr>
          <p:cNvPr id="5" name="Footer Placeholder 4">
            <a:extLst>
              <a:ext uri="{FF2B5EF4-FFF2-40B4-BE49-F238E27FC236}">
                <a16:creationId xmlns:a16="http://schemas.microsoft.com/office/drawing/2014/main" id="{D7BA5851-EDC4-5E2D-A03B-FCADD0BAC9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001B10F-2613-E146-ADBE-CE5416FECBD7}"/>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147274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UNCLASSIFIED/FOR OFFICIAL USE ONLY</a:t>
            </a:r>
          </a:p>
        </p:txBody>
      </p:sp>
      <p:sp>
        <p:nvSpPr>
          <p:cNvPr id="7" name="Slide Number Placeholder 6"/>
          <p:cNvSpPr>
            <a:spLocks noGrp="1"/>
          </p:cNvSpPr>
          <p:nvPr>
            <p:ph type="sldNum" sz="quarter" idx="12"/>
          </p:nvPr>
        </p:nvSpPr>
        <p:spPr/>
        <p:txBody>
          <a:bodyPr/>
          <a:lstStyle/>
          <a:p>
            <a:pPr>
              <a:defRPr/>
            </a:pPr>
            <a:fld id="{7F26EC25-F845-4F41-BC9F-2CF213F4D6D6}" type="slidenum">
              <a:rPr lang="en-US" smtClean="0"/>
              <a:pPr>
                <a:defRPr/>
              </a:pPr>
              <a:t>‹#›</a:t>
            </a:fld>
            <a:endParaRPr lang="en-US" dirty="0"/>
          </a:p>
        </p:txBody>
      </p:sp>
    </p:spTree>
    <p:extLst>
      <p:ext uri="{BB962C8B-B14F-4D97-AF65-F5344CB8AC3E}">
        <p14:creationId xmlns:p14="http://schemas.microsoft.com/office/powerpoint/2010/main" val="3315993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UNCLASSIFIED/FOR OFFICIAL USE ONLY</a:t>
            </a:r>
          </a:p>
        </p:txBody>
      </p:sp>
      <p:sp>
        <p:nvSpPr>
          <p:cNvPr id="7" name="Slide Number Placeholder 6"/>
          <p:cNvSpPr>
            <a:spLocks noGrp="1"/>
          </p:cNvSpPr>
          <p:nvPr>
            <p:ph type="sldNum" sz="quarter" idx="12"/>
          </p:nvPr>
        </p:nvSpPr>
        <p:spPr/>
        <p:txBody>
          <a:bodyPr/>
          <a:lstStyle/>
          <a:p>
            <a:pPr>
              <a:defRPr/>
            </a:pPr>
            <a:fld id="{ECED18E5-258F-43E9-96F3-31355A9A37A9}" type="slidenum">
              <a:rPr lang="en-US" smtClean="0"/>
              <a:pPr>
                <a:defRPr/>
              </a:pPr>
              <a:t>‹#›</a:t>
            </a:fld>
            <a:endParaRPr lang="en-US" dirty="0"/>
          </a:p>
        </p:txBody>
      </p:sp>
    </p:spTree>
    <p:extLst>
      <p:ext uri="{BB962C8B-B14F-4D97-AF65-F5344CB8AC3E}">
        <p14:creationId xmlns:p14="http://schemas.microsoft.com/office/powerpoint/2010/main" val="1573203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UNCLASSIFIED/FOR OFFICIAL USE ONLY</a:t>
            </a:r>
          </a:p>
        </p:txBody>
      </p:sp>
      <p:sp>
        <p:nvSpPr>
          <p:cNvPr id="6" name="Slide Number Placeholder 5"/>
          <p:cNvSpPr>
            <a:spLocks noGrp="1"/>
          </p:cNvSpPr>
          <p:nvPr>
            <p:ph type="sldNum" sz="quarter" idx="12"/>
          </p:nvPr>
        </p:nvSpPr>
        <p:spPr/>
        <p:txBody>
          <a:bodyPr/>
          <a:lstStyle/>
          <a:p>
            <a:pPr>
              <a:defRPr/>
            </a:pPr>
            <a:fld id="{099C2A83-EF00-401F-BC21-C4B046CA19AB}" type="slidenum">
              <a:rPr lang="en-US" smtClean="0"/>
              <a:pPr>
                <a:defRPr/>
              </a:pPr>
              <a:t>‹#›</a:t>
            </a:fld>
            <a:endParaRPr lang="en-US" dirty="0"/>
          </a:p>
        </p:txBody>
      </p:sp>
    </p:spTree>
    <p:extLst>
      <p:ext uri="{BB962C8B-B14F-4D97-AF65-F5344CB8AC3E}">
        <p14:creationId xmlns:p14="http://schemas.microsoft.com/office/powerpoint/2010/main" val="28724994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UNCLASSIFIED/FOR OFFICIAL USE ONLY</a:t>
            </a:r>
          </a:p>
        </p:txBody>
      </p:sp>
      <p:sp>
        <p:nvSpPr>
          <p:cNvPr id="6" name="Slide Number Placeholder 5"/>
          <p:cNvSpPr>
            <a:spLocks noGrp="1"/>
          </p:cNvSpPr>
          <p:nvPr>
            <p:ph type="sldNum" sz="quarter" idx="12"/>
          </p:nvPr>
        </p:nvSpPr>
        <p:spPr/>
        <p:txBody>
          <a:bodyPr/>
          <a:lstStyle/>
          <a:p>
            <a:pPr>
              <a:defRPr/>
            </a:pPr>
            <a:fld id="{3850C496-3AA9-45BC-97EB-A98B2975A250}" type="slidenum">
              <a:rPr lang="en-US" smtClean="0"/>
              <a:pPr>
                <a:defRPr/>
              </a:pPr>
              <a:t>‹#›</a:t>
            </a:fld>
            <a:endParaRPr lang="en-US" dirty="0"/>
          </a:p>
        </p:txBody>
      </p:sp>
    </p:spTree>
    <p:extLst>
      <p:ext uri="{BB962C8B-B14F-4D97-AF65-F5344CB8AC3E}">
        <p14:creationId xmlns:p14="http://schemas.microsoft.com/office/powerpoint/2010/main" val="5638897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dirty="0"/>
          </a:p>
        </p:txBody>
      </p:sp>
      <p:pic>
        <p:nvPicPr>
          <p:cNvPr id="7" name="Picture 6" descr="Background_Duo_266.jpg">
            <a:extLst>
              <a:ext uri="{FF2B5EF4-FFF2-40B4-BE49-F238E27FC236}">
                <a16:creationId xmlns:a16="http://schemas.microsoft.com/office/drawing/2014/main" id="{DFBC25E3-3531-47DD-9D12-AD2DA68DEA80}"/>
              </a:ext>
            </a:extLst>
          </p:cNvPr>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99784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03970" y="228321"/>
            <a:ext cx="11784061" cy="563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dirty="0"/>
              <a:t>UNCLASSIFIED/FOR OFFICIAL USE ONLY</a:t>
            </a:r>
          </a:p>
        </p:txBody>
      </p:sp>
      <p:sp>
        <p:nvSpPr>
          <p:cNvPr id="5" name="Rectangle 6"/>
          <p:cNvSpPr>
            <a:spLocks noGrp="1" noChangeArrowheads="1"/>
          </p:cNvSpPr>
          <p:nvPr>
            <p:ph type="sldNum" sz="quarter" idx="12"/>
          </p:nvPr>
        </p:nvSpPr>
        <p:spPr>
          <a:ln/>
        </p:spPr>
        <p:txBody>
          <a:bodyPr/>
          <a:lstStyle>
            <a:lvl1pPr>
              <a:defRPr/>
            </a:lvl1pPr>
          </a:lstStyle>
          <a:p>
            <a:pPr>
              <a:defRPr/>
            </a:pPr>
            <a:fld id="{6113BE25-90D9-457A-8297-313575C5D3D8}" type="slidenum">
              <a:rPr lang="en-US"/>
              <a:pPr>
                <a:defRPr/>
              </a:pPr>
              <a:t>‹#›</a:t>
            </a:fld>
            <a:endParaRPr lang="en-US" dirty="0"/>
          </a:p>
        </p:txBody>
      </p:sp>
    </p:spTree>
    <p:extLst>
      <p:ext uri="{BB962C8B-B14F-4D97-AF65-F5344CB8AC3E}">
        <p14:creationId xmlns:p14="http://schemas.microsoft.com/office/powerpoint/2010/main" val="22281306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923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dirty="0"/>
          </a:p>
        </p:txBody>
      </p:sp>
      <p:sp>
        <p:nvSpPr>
          <p:cNvPr id="10" name="Text Placeholder 9"/>
          <p:cNvSpPr>
            <a:spLocks noGrp="1"/>
          </p:cNvSpPr>
          <p:nvPr>
            <p:ph type="body" sz="quarter" idx="10"/>
          </p:nvPr>
        </p:nvSpPr>
        <p:spPr>
          <a:xfrm>
            <a:off x="403655" y="6607476"/>
            <a:ext cx="10950145" cy="258762"/>
          </a:xfrm>
        </p:spPr>
        <p:txBody>
          <a:bodyPr anchor="ctr">
            <a:noAutofit/>
          </a:bodyPr>
          <a:lstStyle>
            <a:lvl1pPr marL="0" indent="0">
              <a:spcBef>
                <a:spcPts val="0"/>
              </a:spcBef>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8899585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Rectangle 7"/>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dirty="0"/>
          </a:p>
        </p:txBody>
      </p:sp>
      <p:sp>
        <p:nvSpPr>
          <p:cNvPr id="9" name="Text Placeholder 9"/>
          <p:cNvSpPr>
            <a:spLocks noGrp="1"/>
          </p:cNvSpPr>
          <p:nvPr>
            <p:ph type="body" sz="quarter" idx="10"/>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40369912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dirty="0"/>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187785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No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dirty="0"/>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dirty="0"/>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Tree>
    <p:extLst>
      <p:ext uri="{BB962C8B-B14F-4D97-AF65-F5344CB8AC3E}">
        <p14:creationId xmlns:p14="http://schemas.microsoft.com/office/powerpoint/2010/main" val="2691002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8E7E-0841-3EB6-6D42-182423F240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37534-370D-837F-4229-AD890708F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D72A6-A7B7-6E59-223E-7448495E7A48}"/>
              </a:ext>
            </a:extLst>
          </p:cNvPr>
          <p:cNvSpPr>
            <a:spLocks noGrp="1"/>
          </p:cNvSpPr>
          <p:nvPr>
            <p:ph type="dt" sz="half" idx="10"/>
          </p:nvPr>
        </p:nvSpPr>
        <p:spPr/>
        <p:txBody>
          <a:bodyPr/>
          <a:lstStyle/>
          <a:p>
            <a:fld id="{5F238D36-661C-481C-ADF8-3F80DD241742}" type="datetimeFigureOut">
              <a:rPr lang="en-US" smtClean="0"/>
              <a:t>11/17/2023</a:t>
            </a:fld>
            <a:endParaRPr lang="en-US" dirty="0"/>
          </a:p>
        </p:txBody>
      </p:sp>
      <p:sp>
        <p:nvSpPr>
          <p:cNvPr id="5" name="Footer Placeholder 4">
            <a:extLst>
              <a:ext uri="{FF2B5EF4-FFF2-40B4-BE49-F238E27FC236}">
                <a16:creationId xmlns:a16="http://schemas.microsoft.com/office/drawing/2014/main" id="{044942B2-5948-EEE0-439B-9C5984B14A4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DFCE3F5-EC3B-72FE-8A6B-D79C918C472F}"/>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39820359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wo Columns FHIR">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dirty="0"/>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779357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s FHIR wide">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65"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10515600"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dirty="0"/>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55720" y="5263216"/>
            <a:ext cx="218373" cy="308780"/>
          </a:xfrm>
          <a:prstGeom prst="rect">
            <a:avLst/>
          </a:prstGeom>
        </p:spPr>
      </p:pic>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35965109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s DICOMweb">
    <p:spTree>
      <p:nvGrpSpPr>
        <p:cNvPr id="1" name=""/>
        <p:cNvGrpSpPr/>
        <p:nvPr/>
      </p:nvGrpSpPr>
      <p:grpSpPr>
        <a:xfrm>
          <a:off x="0" y="0"/>
          <a:ext cx="0" cy="0"/>
          <a:chOff x="0" y="0"/>
          <a:chExt cx="0" cy="0"/>
        </a:xfrm>
      </p:grpSpPr>
      <p:sp>
        <p:nvSpPr>
          <p:cNvPr id="6" name="Rounded Rectangle 5"/>
          <p:cNvSpPr/>
          <p:nvPr userDrawn="1"/>
        </p:nvSpPr>
        <p:spPr>
          <a:xfrm>
            <a:off x="9829801" y="5444192"/>
            <a:ext cx="2232280" cy="1032004"/>
          </a:xfrm>
          <a:prstGeom prst="round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019" b="1" dirty="0">
                <a:solidFill>
                  <a:schemeClr val="tx1">
                    <a:lumMod val="65000"/>
                    <a:lumOff val="35000"/>
                  </a:schemeClr>
                </a:solidFill>
              </a:rPr>
              <a:t>DICOMweb™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38200" y="1095632"/>
            <a:ext cx="5102352" cy="508133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6598508"/>
            <a:ext cx="12192000" cy="259492"/>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983" dirty="0"/>
          </a:p>
        </p:txBody>
      </p:sp>
      <p:sp>
        <p:nvSpPr>
          <p:cNvPr id="8" name="Text Placeholder 9"/>
          <p:cNvSpPr>
            <a:spLocks noGrp="1"/>
          </p:cNvSpPr>
          <p:nvPr>
            <p:ph type="body" sz="quarter" idx="11"/>
          </p:nvPr>
        </p:nvSpPr>
        <p:spPr>
          <a:xfrm>
            <a:off x="403655" y="6607476"/>
            <a:ext cx="10950145" cy="258762"/>
          </a:xfrm>
        </p:spPr>
        <p:txBody>
          <a:bodyPr>
            <a:noAutofit/>
          </a:bodyPr>
          <a:lstStyle>
            <a:lvl1pPr marL="0" indent="0">
              <a:buNone/>
              <a:defRPr sz="728">
                <a:solidFill>
                  <a:schemeClr val="bg1"/>
                </a:solidFill>
              </a:defRPr>
            </a:lvl1pPr>
            <a:lvl2pPr marL="332832" indent="0">
              <a:buNone/>
              <a:defRPr sz="728">
                <a:solidFill>
                  <a:schemeClr val="bg1"/>
                </a:solidFill>
              </a:defRPr>
            </a:lvl2pPr>
            <a:lvl3pPr marL="665665" indent="0">
              <a:buNone/>
              <a:defRPr sz="728">
                <a:solidFill>
                  <a:schemeClr val="bg1"/>
                </a:solidFill>
              </a:defRPr>
            </a:lvl3pPr>
            <a:lvl4pPr marL="998497" indent="0">
              <a:buNone/>
              <a:defRPr sz="728">
                <a:solidFill>
                  <a:schemeClr val="bg1"/>
                </a:solidFill>
              </a:defRPr>
            </a:lvl4pPr>
            <a:lvl5pPr marL="1331330" indent="0">
              <a:buNone/>
              <a:defRPr sz="728">
                <a:solidFill>
                  <a:schemeClr val="bg1"/>
                </a:solidFill>
              </a:defRPr>
            </a:lvl5pPr>
          </a:lstStyle>
          <a:p>
            <a:pPr lvl="0"/>
            <a:r>
              <a:rPr lang="en-US" dirty="0"/>
              <a:t>Edit Master text styles</a:t>
            </a:r>
          </a:p>
        </p:txBody>
      </p:sp>
      <p:sp>
        <p:nvSpPr>
          <p:cNvPr id="5" name="Text Placeholder 4"/>
          <p:cNvSpPr>
            <a:spLocks noGrp="1"/>
          </p:cNvSpPr>
          <p:nvPr>
            <p:ph type="body" sz="quarter" idx="12" hasCustomPrompt="1"/>
          </p:nvPr>
        </p:nvSpPr>
        <p:spPr>
          <a:xfrm>
            <a:off x="9982201" y="5761941"/>
            <a:ext cx="1992313" cy="686486"/>
          </a:xfrm>
        </p:spPr>
        <p:txBody>
          <a:bodyPr lIns="0" tIns="0" rIns="0" bIns="0">
            <a:normAutofit/>
          </a:bodyPr>
          <a:lstStyle>
            <a:lvl1pPr marL="0" indent="0">
              <a:lnSpc>
                <a:spcPct val="100000"/>
              </a:lnSpc>
              <a:spcBef>
                <a:spcPts val="0"/>
              </a:spcBef>
              <a:buNone/>
              <a:defRPr sz="874">
                <a:solidFill>
                  <a:schemeClr val="tx1">
                    <a:lumMod val="50000"/>
                    <a:lumOff val="50000"/>
                  </a:schemeClr>
                </a:solidFill>
              </a:defRPr>
            </a:lvl1pPr>
          </a:lstStyle>
          <a:p>
            <a:pPr lvl="0"/>
            <a:r>
              <a:rPr lang="en-US" dirty="0"/>
              <a:t>Content</a:t>
            </a:r>
          </a:p>
        </p:txBody>
      </p:sp>
      <p:pic>
        <p:nvPicPr>
          <p:cNvPr id="10" name="Picture 2" descr="Image result for x ray icon"/>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1615382" y="5304742"/>
            <a:ext cx="282512" cy="282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8646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3_AllText">
    <p:spTree>
      <p:nvGrpSpPr>
        <p:cNvPr id="1" name=""/>
        <p:cNvGrpSpPr/>
        <p:nvPr/>
      </p:nvGrpSpPr>
      <p:grpSpPr>
        <a:xfrm>
          <a:off x="0" y="0"/>
          <a:ext cx="0" cy="0"/>
          <a:chOff x="0" y="0"/>
          <a:chExt cx="0" cy="0"/>
        </a:xfrm>
      </p:grpSpPr>
      <p:sp>
        <p:nvSpPr>
          <p:cNvPr id="5" name="Rectangle 4"/>
          <p:cNvSpPr/>
          <p:nvPr userDrawn="1"/>
        </p:nvSpPr>
        <p:spPr>
          <a:xfrm>
            <a:off x="0" y="591018"/>
            <a:ext cx="12192000" cy="6266982"/>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dirty="0"/>
          </a:p>
        </p:txBody>
      </p:sp>
      <p:sp>
        <p:nvSpPr>
          <p:cNvPr id="4" name="Rectangle 3"/>
          <p:cNvSpPr/>
          <p:nvPr userDrawn="1"/>
        </p:nvSpPr>
        <p:spPr>
          <a:xfrm>
            <a:off x="0" y="6490276"/>
            <a:ext cx="12192000" cy="188370"/>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83" dirty="0"/>
          </a:p>
        </p:txBody>
      </p:sp>
      <p:sp>
        <p:nvSpPr>
          <p:cNvPr id="2" name="Title 1"/>
          <p:cNvSpPr>
            <a:spLocks noGrp="1"/>
          </p:cNvSpPr>
          <p:nvPr>
            <p:ph type="title"/>
          </p:nvPr>
        </p:nvSpPr>
        <p:spPr>
          <a:xfrm>
            <a:off x="838200" y="1043753"/>
            <a:ext cx="10515600" cy="886732"/>
          </a:xfrm>
          <a:prstGeom prst="rect">
            <a:avLst/>
          </a:prstGeom>
        </p:spPr>
        <p:txBody>
          <a:bodyPr/>
          <a:lstStyle>
            <a:lvl1pPr algn="l">
              <a:defRPr sz="1966">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135123" y="175102"/>
            <a:ext cx="2704983" cy="267820"/>
          </a:xfrm>
          <a:prstGeom prst="rect">
            <a:avLst/>
          </a:prstGeom>
        </p:spPr>
      </p:pic>
      <p:sp>
        <p:nvSpPr>
          <p:cNvPr id="8" name="Content Placeholder 7"/>
          <p:cNvSpPr>
            <a:spLocks noGrp="1"/>
          </p:cNvSpPr>
          <p:nvPr>
            <p:ph sz="quarter" idx="11"/>
          </p:nvPr>
        </p:nvSpPr>
        <p:spPr>
          <a:xfrm>
            <a:off x="838199" y="1997076"/>
            <a:ext cx="10515600" cy="4359252"/>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2758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8340" y="1107716"/>
            <a:ext cx="10607451" cy="1143000"/>
          </a:xfrm>
          <a:prstGeom prst="rect">
            <a:avLst/>
          </a:prstGeom>
        </p:spPr>
        <p:txBody>
          <a:bodyPr/>
          <a:lstStyle>
            <a:lvl1pPr>
              <a:defRPr>
                <a:solidFill>
                  <a:srgbClr val="217AA0"/>
                </a:solidFill>
              </a:defRPr>
            </a:lvl1pPr>
          </a:lstStyle>
          <a:p>
            <a:r>
              <a:rPr lang="en-US" dirty="0"/>
              <a:t>Click to edit Master title style</a:t>
            </a:r>
          </a:p>
        </p:txBody>
      </p:sp>
      <p:sp>
        <p:nvSpPr>
          <p:cNvPr id="4" name="Content Placeholder 3"/>
          <p:cNvSpPr>
            <a:spLocks noGrp="1"/>
          </p:cNvSpPr>
          <p:nvPr>
            <p:ph sz="half" idx="2"/>
          </p:nvPr>
        </p:nvSpPr>
        <p:spPr>
          <a:xfrm>
            <a:off x="458340" y="2250717"/>
            <a:ext cx="5021568" cy="3971636"/>
          </a:xfrm>
          <a:prstGeom prst="rect">
            <a:avLst/>
          </a:prstGeom>
        </p:spPr>
        <p:txBody>
          <a:bodyPr>
            <a:normAutofit/>
          </a:bodyPr>
          <a:lstStyle>
            <a:lvl1pPr marL="186386" indent="-186386">
              <a:lnSpc>
                <a:spcPct val="9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a:xfrm>
            <a:off x="5676759" y="2250717"/>
            <a:ext cx="5389034" cy="3971636"/>
          </a:xfrm>
          <a:prstGeom prst="rect">
            <a:avLst/>
          </a:prstGeom>
        </p:spPr>
        <p:txBody>
          <a:bodyPr>
            <a:normAutofit/>
          </a:bodyPr>
          <a:lstStyle>
            <a:lvl1pPr marL="186386" indent="-186386">
              <a:lnSpc>
                <a:spcPct val="80000"/>
              </a:lnSpc>
              <a:defRPr sz="1553">
                <a:solidFill>
                  <a:schemeClr val="tx1"/>
                </a:solidFill>
              </a:defRPr>
            </a:lvl1pPr>
            <a:lvl2pPr>
              <a:lnSpc>
                <a:spcPct val="80000"/>
              </a:lnSpc>
              <a:defRPr sz="1553">
                <a:solidFill>
                  <a:schemeClr val="tx1"/>
                </a:solidFill>
              </a:defRPr>
            </a:lvl2pPr>
            <a:lvl3pPr>
              <a:lnSpc>
                <a:spcPct val="80000"/>
              </a:lnSpc>
              <a:defRPr sz="1553">
                <a:solidFill>
                  <a:schemeClr val="tx1"/>
                </a:solidFill>
              </a:defRPr>
            </a:lvl3pPr>
            <a:lvl4pPr>
              <a:lnSpc>
                <a:spcPct val="80000"/>
              </a:lnSpc>
              <a:defRPr sz="1553">
                <a:solidFill>
                  <a:schemeClr val="tx1"/>
                </a:solidFill>
              </a:defRPr>
            </a:lvl4pPr>
            <a:lvl5pPr>
              <a:lnSpc>
                <a:spcPct val="80000"/>
              </a:lnSpc>
              <a:defRPr sz="1553">
                <a:solidFill>
                  <a:schemeClr val="tx1"/>
                </a:solidFill>
              </a:defRPr>
            </a:lvl5pPr>
            <a:lvl6pPr>
              <a:defRPr sz="1553"/>
            </a:lvl6pPr>
            <a:lvl7pPr>
              <a:defRPr sz="1553"/>
            </a:lvl7pPr>
            <a:lvl8pPr>
              <a:defRPr sz="1553"/>
            </a:lvl8pPr>
            <a:lvl9pPr>
              <a:defRPr sz="1553"/>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08841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op Logo Title Only">
    <p:spTree>
      <p:nvGrpSpPr>
        <p:cNvPr id="1" name=""/>
        <p:cNvGrpSpPr/>
        <p:nvPr/>
      </p:nvGrpSpPr>
      <p:grpSpPr>
        <a:xfrm>
          <a:off x="0" y="0"/>
          <a:ext cx="0" cy="0"/>
          <a:chOff x="0" y="0"/>
          <a:chExt cx="0" cy="0"/>
        </a:xfrm>
      </p:grpSpPr>
      <p:sp>
        <p:nvSpPr>
          <p:cNvPr id="8" name="Slide Number Placeholder 4"/>
          <p:cNvSpPr>
            <a:spLocks noGrp="1"/>
          </p:cNvSpPr>
          <p:nvPr>
            <p:ph type="sldNum" sz="quarter" idx="12"/>
          </p:nvPr>
        </p:nvSpPr>
        <p:spPr>
          <a:xfrm>
            <a:off x="8737600" y="6356351"/>
            <a:ext cx="2844800" cy="365126"/>
          </a:xfrm>
          <a:prstGeom prst="rect">
            <a:avLst/>
          </a:prstGeom>
        </p:spPr>
        <p:txBody>
          <a:bodyPr/>
          <a:lstStyle/>
          <a:p>
            <a:fld id="{FAEE2A64-31A5-4E6F-A42D-E9B3A933A2E3}" type="slidenum">
              <a:rPr lang="en-US" smtClean="0"/>
              <a:t>‹#›</a:t>
            </a:fld>
            <a:endParaRPr lang="en-US" dirty="0"/>
          </a:p>
        </p:txBody>
      </p:sp>
      <p:sp>
        <p:nvSpPr>
          <p:cNvPr id="6" name="Text Placeholder 6"/>
          <p:cNvSpPr>
            <a:spLocks noGrp="1"/>
          </p:cNvSpPr>
          <p:nvPr>
            <p:ph type="body" sz="quarter" idx="13"/>
          </p:nvPr>
        </p:nvSpPr>
        <p:spPr>
          <a:xfrm>
            <a:off x="401595" y="1295402"/>
            <a:ext cx="11485605" cy="714375"/>
          </a:xfrm>
        </p:spPr>
        <p:txBody>
          <a:bodyPr/>
          <a:lstStyle>
            <a:lvl1pPr marL="0" indent="0" algn="l">
              <a:buNone/>
              <a:defRPr b="1" i="0" cap="none" baseline="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Click to edit Master text styles</a:t>
            </a:r>
          </a:p>
        </p:txBody>
      </p:sp>
      <p:sp>
        <p:nvSpPr>
          <p:cNvPr id="9" name="Text Placeholder 12"/>
          <p:cNvSpPr>
            <a:spLocks noGrp="1"/>
          </p:cNvSpPr>
          <p:nvPr>
            <p:ph type="body" sz="quarter" idx="14"/>
          </p:nvPr>
        </p:nvSpPr>
        <p:spPr>
          <a:xfrm>
            <a:off x="401595" y="2133600"/>
            <a:ext cx="11485605" cy="4419600"/>
          </a:xfrm>
        </p:spPr>
        <p:txBody>
          <a:bodyPr/>
          <a:lstStyle>
            <a:lvl1pPr>
              <a:defRPr>
                <a:latin typeface="+mn-lt"/>
                <a:ea typeface="Verdana" panose="020B0604030504040204" pitchFamily="34" charset="0"/>
                <a:cs typeface="Verdana" panose="020B0604030504040204" pitchFamily="34" charset="0"/>
              </a:defRPr>
            </a:lvl1pPr>
            <a:lvl2pPr>
              <a:defRPr>
                <a:latin typeface="+mn-lt"/>
                <a:ea typeface="Verdana" panose="020B0604030504040204" pitchFamily="34" charset="0"/>
                <a:cs typeface="Verdana" panose="020B0604030504040204" pitchFamily="34" charset="0"/>
              </a:defRPr>
            </a:lvl2pPr>
            <a:lvl3pPr>
              <a:defRPr>
                <a:latin typeface="+mn-lt"/>
                <a:ea typeface="Verdana" panose="020B0604030504040204" pitchFamily="34" charset="0"/>
                <a:cs typeface="Verdana" panose="020B0604030504040204" pitchFamily="34" charset="0"/>
              </a:defRPr>
            </a:lvl3pPr>
            <a:lvl4pPr>
              <a:defRPr>
                <a:latin typeface="+mn-lt"/>
                <a:ea typeface="Verdana" panose="020B0604030504040204" pitchFamily="34" charset="0"/>
                <a:cs typeface="Verdana" panose="020B0604030504040204" pitchFamily="34" charset="0"/>
              </a:defRPr>
            </a:lvl4pPr>
            <a:lvl5pPr>
              <a:defRPr>
                <a:latin typeface="+mn-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896036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11/17/2023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dirty="0"/>
          </a:p>
        </p:txBody>
      </p:sp>
    </p:spTree>
    <p:extLst>
      <p:ext uri="{BB962C8B-B14F-4D97-AF65-F5344CB8AC3E}">
        <p14:creationId xmlns:p14="http://schemas.microsoft.com/office/powerpoint/2010/main" val="27937402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7939C3E-B5AB-4E49-A695-631B6560CA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06971" y="6366884"/>
            <a:ext cx="3338286" cy="290286"/>
          </a:xfrm>
          <a:prstGeom prst="rect">
            <a:avLst/>
          </a:prstGeom>
        </p:spPr>
      </p:pic>
      <p:grpSp>
        <p:nvGrpSpPr>
          <p:cNvPr id="8" name="Graphic 4">
            <a:extLst>
              <a:ext uri="{FF2B5EF4-FFF2-40B4-BE49-F238E27FC236}">
                <a16:creationId xmlns:a16="http://schemas.microsoft.com/office/drawing/2014/main" id="{A9D83B11-0DA6-49F0-9208-EACD7017A656}"/>
              </a:ext>
            </a:extLst>
          </p:cNvPr>
          <p:cNvGrpSpPr/>
          <p:nvPr userDrawn="1"/>
        </p:nvGrpSpPr>
        <p:grpSpPr>
          <a:xfrm>
            <a:off x="-4653872" y="-1698171"/>
            <a:ext cx="8979131" cy="8766628"/>
            <a:chOff x="4781592" y="2447357"/>
            <a:chExt cx="231299" cy="225825"/>
          </a:xfrm>
        </p:grpSpPr>
        <p:sp>
          <p:nvSpPr>
            <p:cNvPr id="9" name="Freeform: Shape 8">
              <a:extLst>
                <a:ext uri="{FF2B5EF4-FFF2-40B4-BE49-F238E27FC236}">
                  <a16:creationId xmlns:a16="http://schemas.microsoft.com/office/drawing/2014/main" id="{7562A5B4-B233-4F86-95EC-9DA1D413EE68}"/>
                </a:ext>
              </a:extLst>
            </p:cNvPr>
            <p:cNvSpPr/>
            <p:nvPr/>
          </p:nvSpPr>
          <p:spPr>
            <a:xfrm>
              <a:off x="4803267" y="2447357"/>
              <a:ext cx="189368" cy="155740"/>
            </a:xfrm>
            <a:custGeom>
              <a:avLst/>
              <a:gdLst>
                <a:gd name="connsiteX0" fmla="*/ 188887 w 189368"/>
                <a:gd name="connsiteY0" fmla="*/ 85255 h 155740"/>
                <a:gd name="connsiteX1" fmla="*/ 85255 w 189368"/>
                <a:gd name="connsiteY1" fmla="*/ 483 h 155740"/>
                <a:gd name="connsiteX2" fmla="*/ 483 w 189368"/>
                <a:gd name="connsiteY2" fmla="*/ 104115 h 155740"/>
                <a:gd name="connsiteX3" fmla="*/ 12484 w 189368"/>
                <a:gd name="connsiteY3" fmla="*/ 141548 h 155740"/>
                <a:gd name="connsiteX4" fmla="*/ 77445 w 189368"/>
                <a:gd name="connsiteY4" fmla="*/ 101257 h 155740"/>
                <a:gd name="connsiteX5" fmla="*/ 166980 w 189368"/>
                <a:gd name="connsiteY5" fmla="*/ 155740 h 155740"/>
                <a:gd name="connsiteX6" fmla="*/ 188887 w 189368"/>
                <a:gd name="connsiteY6" fmla="*/ 85255 h 155740"/>
                <a:gd name="connsiteX7" fmla="*/ 100209 w 189368"/>
                <a:gd name="connsiteY7" fmla="*/ 41916 h 155740"/>
                <a:gd name="connsiteX8" fmla="*/ 21247 w 189368"/>
                <a:gd name="connsiteY8" fmla="*/ 69825 h 155740"/>
                <a:gd name="connsiteX9" fmla="*/ 101162 w 189368"/>
                <a:gd name="connsiteY9" fmla="*/ 20676 h 155740"/>
                <a:gd name="connsiteX10" fmla="*/ 173361 w 189368"/>
                <a:gd name="connsiteY10" fmla="*/ 79159 h 155740"/>
                <a:gd name="connsiteX11" fmla="*/ 100209 w 189368"/>
                <a:gd name="connsiteY11" fmla="*/ 41916 h 15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368" h="155740">
                  <a:moveTo>
                    <a:pt x="188887" y="85255"/>
                  </a:moveTo>
                  <a:cubicBezTo>
                    <a:pt x="183648" y="33249"/>
                    <a:pt x="137262" y="-4756"/>
                    <a:pt x="85255" y="483"/>
                  </a:cubicBezTo>
                  <a:cubicBezTo>
                    <a:pt x="33249" y="5721"/>
                    <a:pt x="-4756" y="52108"/>
                    <a:pt x="483" y="104115"/>
                  </a:cubicBezTo>
                  <a:cubicBezTo>
                    <a:pt x="1816" y="117735"/>
                    <a:pt x="6102" y="130404"/>
                    <a:pt x="12484" y="141548"/>
                  </a:cubicBezTo>
                  <a:cubicBezTo>
                    <a:pt x="26295" y="119640"/>
                    <a:pt x="49727" y="104019"/>
                    <a:pt x="77445" y="101257"/>
                  </a:cubicBezTo>
                  <a:cubicBezTo>
                    <a:pt x="116973" y="97257"/>
                    <a:pt x="152978" y="120498"/>
                    <a:pt x="166980" y="155740"/>
                  </a:cubicBezTo>
                  <a:cubicBezTo>
                    <a:pt x="182982" y="136785"/>
                    <a:pt x="191554" y="111830"/>
                    <a:pt x="188887" y="85255"/>
                  </a:cubicBezTo>
                  <a:close/>
                  <a:moveTo>
                    <a:pt x="100209" y="41916"/>
                  </a:moveTo>
                  <a:cubicBezTo>
                    <a:pt x="53251" y="41154"/>
                    <a:pt x="21247" y="69825"/>
                    <a:pt x="21247" y="69825"/>
                  </a:cubicBezTo>
                  <a:cubicBezTo>
                    <a:pt x="21247" y="69825"/>
                    <a:pt x="35058" y="18961"/>
                    <a:pt x="101162" y="20676"/>
                  </a:cubicBezTo>
                  <a:cubicBezTo>
                    <a:pt x="157455" y="22104"/>
                    <a:pt x="173361" y="79159"/>
                    <a:pt x="173361" y="79159"/>
                  </a:cubicBezTo>
                  <a:cubicBezTo>
                    <a:pt x="173361" y="79159"/>
                    <a:pt x="139929" y="42583"/>
                    <a:pt x="100209" y="41916"/>
                  </a:cubicBezTo>
                  <a:close/>
                </a:path>
              </a:pathLst>
            </a:custGeom>
            <a:solidFill>
              <a:srgbClr val="57A345"/>
            </a:solidFill>
            <a:ln w="9525" cap="flat">
              <a:noFill/>
              <a:prstDash val="solid"/>
              <a:miter/>
            </a:ln>
          </p:spPr>
          <p:txBody>
            <a:bodyPr rtlCol="0" anchor="ctr"/>
            <a:lstStyle/>
            <a:p>
              <a:endParaRPr lang="nl-BE"/>
            </a:p>
          </p:txBody>
        </p:sp>
        <p:sp>
          <p:nvSpPr>
            <p:cNvPr id="10" name="Freeform: Shape 9">
              <a:extLst>
                <a:ext uri="{FF2B5EF4-FFF2-40B4-BE49-F238E27FC236}">
                  <a16:creationId xmlns:a16="http://schemas.microsoft.com/office/drawing/2014/main" id="{9C65C63A-7AB6-42EE-BB73-8033A5602664}"/>
                </a:ext>
              </a:extLst>
            </p:cNvPr>
            <p:cNvSpPr/>
            <p:nvPr/>
          </p:nvSpPr>
          <p:spPr>
            <a:xfrm>
              <a:off x="4828889" y="2482581"/>
              <a:ext cx="184002" cy="190601"/>
            </a:xfrm>
            <a:custGeom>
              <a:avLst/>
              <a:gdLst>
                <a:gd name="connsiteX0" fmla="*/ 125159 w 184002"/>
                <a:gd name="connsiteY0" fmla="*/ 7264 h 190601"/>
                <a:gd name="connsiteX1" fmla="*/ 86201 w 184002"/>
                <a:gd name="connsiteY1" fmla="*/ 25 h 190601"/>
                <a:gd name="connsiteX2" fmla="*/ 90964 w 184002"/>
                <a:gd name="connsiteY2" fmla="*/ 76891 h 190601"/>
                <a:gd name="connsiteX3" fmla="*/ 0 w 184002"/>
                <a:gd name="connsiteY3" fmla="*/ 130327 h 190601"/>
                <a:gd name="connsiteX4" fmla="*/ 52007 w 184002"/>
                <a:gd name="connsiteY4" fmla="*/ 183286 h 190601"/>
                <a:gd name="connsiteX5" fmla="*/ 176689 w 184002"/>
                <a:gd name="connsiteY5" fmla="*/ 131851 h 190601"/>
                <a:gd name="connsiteX6" fmla="*/ 125159 w 184002"/>
                <a:gd name="connsiteY6" fmla="*/ 7264 h 190601"/>
                <a:gd name="connsiteX7" fmla="*/ 152114 w 184002"/>
                <a:gd name="connsiteY7" fmla="*/ 131946 h 190601"/>
                <a:gd name="connsiteX8" fmla="*/ 65818 w 184002"/>
                <a:gd name="connsiteY8" fmla="*/ 168141 h 190601"/>
                <a:gd name="connsiteX9" fmla="*/ 133731 w 184002"/>
                <a:gd name="connsiteY9" fmla="*/ 120992 h 190601"/>
                <a:gd name="connsiteX10" fmla="*/ 146590 w 184002"/>
                <a:gd name="connsiteY10" fmla="*/ 37648 h 190601"/>
                <a:gd name="connsiteX11" fmla="*/ 152114 w 184002"/>
                <a:gd name="connsiteY11" fmla="*/ 131946 h 19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002" h="190601">
                  <a:moveTo>
                    <a:pt x="125159" y="7264"/>
                  </a:moveTo>
                  <a:cubicBezTo>
                    <a:pt x="112395" y="1930"/>
                    <a:pt x="99155" y="-261"/>
                    <a:pt x="86201" y="25"/>
                  </a:cubicBezTo>
                  <a:cubicBezTo>
                    <a:pt x="99060" y="22789"/>
                    <a:pt x="101727" y="50888"/>
                    <a:pt x="90964" y="76891"/>
                  </a:cubicBezTo>
                  <a:cubicBezTo>
                    <a:pt x="75629" y="113848"/>
                    <a:pt x="37814" y="134708"/>
                    <a:pt x="0" y="130327"/>
                  </a:cubicBezTo>
                  <a:cubicBezTo>
                    <a:pt x="9144" y="153472"/>
                    <a:pt x="27242" y="172999"/>
                    <a:pt x="52007" y="183286"/>
                  </a:cubicBezTo>
                  <a:cubicBezTo>
                    <a:pt x="100679" y="203479"/>
                    <a:pt x="156401" y="180428"/>
                    <a:pt x="176689" y="131851"/>
                  </a:cubicBezTo>
                  <a:cubicBezTo>
                    <a:pt x="196882" y="83273"/>
                    <a:pt x="173831" y="27457"/>
                    <a:pt x="125159" y="7264"/>
                  </a:cubicBezTo>
                  <a:close/>
                  <a:moveTo>
                    <a:pt x="152114" y="131946"/>
                  </a:moveTo>
                  <a:cubicBezTo>
                    <a:pt x="124016" y="181190"/>
                    <a:pt x="65818" y="168141"/>
                    <a:pt x="65818" y="168141"/>
                  </a:cubicBezTo>
                  <a:cubicBezTo>
                    <a:pt x="65818" y="168141"/>
                    <a:pt x="114205" y="155949"/>
                    <a:pt x="133731" y="120992"/>
                  </a:cubicBezTo>
                  <a:cubicBezTo>
                    <a:pt x="156877" y="79749"/>
                    <a:pt x="146590" y="37648"/>
                    <a:pt x="146590" y="37648"/>
                  </a:cubicBezTo>
                  <a:cubicBezTo>
                    <a:pt x="146590" y="37648"/>
                    <a:pt x="185166" y="74129"/>
                    <a:pt x="152114" y="131946"/>
                  </a:cubicBezTo>
                  <a:close/>
                </a:path>
              </a:pathLst>
            </a:custGeom>
            <a:solidFill>
              <a:srgbClr val="F28932"/>
            </a:solidFill>
            <a:ln w="9525" cap="flat">
              <a:noFill/>
              <a:prstDash val="solid"/>
              <a:miter/>
            </a:ln>
          </p:spPr>
          <p:txBody>
            <a:bodyPr rtlCol="0" anchor="ctr"/>
            <a:lstStyle/>
            <a:p>
              <a:endParaRPr lang="nl-BE"/>
            </a:p>
          </p:txBody>
        </p:sp>
        <p:sp>
          <p:nvSpPr>
            <p:cNvPr id="11" name="Freeform: Shape 10">
              <a:extLst>
                <a:ext uri="{FF2B5EF4-FFF2-40B4-BE49-F238E27FC236}">
                  <a16:creationId xmlns:a16="http://schemas.microsoft.com/office/drawing/2014/main" id="{24B6E94A-CB29-4F9E-B267-E6527731A67D}"/>
                </a:ext>
              </a:extLst>
            </p:cNvPr>
            <p:cNvSpPr/>
            <p:nvPr/>
          </p:nvSpPr>
          <p:spPr>
            <a:xfrm>
              <a:off x="4781592" y="2481923"/>
              <a:ext cx="180360" cy="190568"/>
            </a:xfrm>
            <a:custGeom>
              <a:avLst/>
              <a:gdLst>
                <a:gd name="connsiteX0" fmla="*/ 110352 w 180360"/>
                <a:gd name="connsiteY0" fmla="*/ 106125 h 190568"/>
                <a:gd name="connsiteX1" fmla="*/ 106542 w 180360"/>
                <a:gd name="connsiteY1" fmla="*/ 683 h 190568"/>
                <a:gd name="connsiteX2" fmla="*/ 35200 w 180360"/>
                <a:gd name="connsiteY2" fmla="*/ 21257 h 190568"/>
                <a:gd name="connsiteX3" fmla="*/ 21388 w 180360"/>
                <a:gd name="connsiteY3" fmla="*/ 155369 h 190568"/>
                <a:gd name="connsiteX4" fmla="*/ 155500 w 180360"/>
                <a:gd name="connsiteY4" fmla="*/ 169181 h 190568"/>
                <a:gd name="connsiteX5" fmla="*/ 180361 w 180360"/>
                <a:gd name="connsiteY5" fmla="*/ 138320 h 190568"/>
                <a:gd name="connsiteX6" fmla="*/ 110352 w 180360"/>
                <a:gd name="connsiteY6" fmla="*/ 106125 h 190568"/>
                <a:gd name="connsiteX7" fmla="*/ 32914 w 180360"/>
                <a:gd name="connsiteY7" fmla="*/ 133748 h 190568"/>
                <a:gd name="connsiteX8" fmla="*/ 42058 w 180360"/>
                <a:gd name="connsiteY8" fmla="*/ 40688 h 190568"/>
                <a:gd name="connsiteX9" fmla="*/ 51297 w 180360"/>
                <a:gd name="connsiteY9" fmla="*/ 122794 h 190568"/>
                <a:gd name="connsiteX10" fmla="*/ 118543 w 180360"/>
                <a:gd name="connsiteY10" fmla="*/ 173657 h 190568"/>
                <a:gd name="connsiteX11" fmla="*/ 32914 w 180360"/>
                <a:gd name="connsiteY11" fmla="*/ 133748 h 190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360" h="190568">
                  <a:moveTo>
                    <a:pt x="110352" y="106125"/>
                  </a:moveTo>
                  <a:cubicBezTo>
                    <a:pt x="85111" y="75074"/>
                    <a:pt x="84730" y="31925"/>
                    <a:pt x="106542" y="683"/>
                  </a:cubicBezTo>
                  <a:cubicBezTo>
                    <a:pt x="81777" y="-2269"/>
                    <a:pt x="55964" y="4303"/>
                    <a:pt x="35200" y="21257"/>
                  </a:cubicBezTo>
                  <a:cubicBezTo>
                    <a:pt x="-5663" y="54500"/>
                    <a:pt x="-11854" y="114507"/>
                    <a:pt x="21388" y="155369"/>
                  </a:cubicBezTo>
                  <a:cubicBezTo>
                    <a:pt x="54631" y="196232"/>
                    <a:pt x="114638" y="202423"/>
                    <a:pt x="155500" y="169181"/>
                  </a:cubicBezTo>
                  <a:cubicBezTo>
                    <a:pt x="166168" y="160513"/>
                    <a:pt x="174455" y="149940"/>
                    <a:pt x="180361" y="138320"/>
                  </a:cubicBezTo>
                  <a:cubicBezTo>
                    <a:pt x="154167" y="138891"/>
                    <a:pt x="128164" y="127937"/>
                    <a:pt x="110352" y="106125"/>
                  </a:cubicBezTo>
                  <a:close/>
                  <a:moveTo>
                    <a:pt x="32914" y="133748"/>
                  </a:moveTo>
                  <a:cubicBezTo>
                    <a:pt x="3005" y="85646"/>
                    <a:pt x="42058" y="40688"/>
                    <a:pt x="42058" y="40688"/>
                  </a:cubicBezTo>
                  <a:cubicBezTo>
                    <a:pt x="42058" y="40688"/>
                    <a:pt x="29866" y="89075"/>
                    <a:pt x="51297" y="122794"/>
                  </a:cubicBezTo>
                  <a:cubicBezTo>
                    <a:pt x="76633" y="162704"/>
                    <a:pt x="118543" y="173657"/>
                    <a:pt x="118543" y="173657"/>
                  </a:cubicBezTo>
                  <a:cubicBezTo>
                    <a:pt x="118543" y="173657"/>
                    <a:pt x="68156" y="190231"/>
                    <a:pt x="32914" y="133748"/>
                  </a:cubicBezTo>
                  <a:close/>
                </a:path>
              </a:pathLst>
            </a:custGeom>
            <a:solidFill>
              <a:srgbClr val="464FA1"/>
            </a:solidFill>
            <a:ln w="9525" cap="flat">
              <a:noFill/>
              <a:prstDash val="solid"/>
              <a:miter/>
            </a:ln>
          </p:spPr>
          <p:txBody>
            <a:bodyPr rtlCol="0" anchor="ctr"/>
            <a:lstStyle/>
            <a:p>
              <a:endParaRPr lang="nl-BE"/>
            </a:p>
          </p:txBody>
        </p:sp>
        <p:sp>
          <p:nvSpPr>
            <p:cNvPr id="12" name="Freeform: Shape 11">
              <a:extLst>
                <a:ext uri="{FF2B5EF4-FFF2-40B4-BE49-F238E27FC236}">
                  <a16:creationId xmlns:a16="http://schemas.microsoft.com/office/drawing/2014/main" id="{96BBFD08-A75F-4809-BD66-6985009DAF9C}"/>
                </a:ext>
              </a:extLst>
            </p:cNvPr>
            <p:cNvSpPr/>
            <p:nvPr/>
          </p:nvSpPr>
          <p:spPr>
            <a:xfrm>
              <a:off x="4803641" y="2447411"/>
              <a:ext cx="103257" cy="141493"/>
            </a:xfrm>
            <a:custGeom>
              <a:avLst/>
              <a:gdLst>
                <a:gd name="connsiteX0" fmla="*/ 103257 w 103257"/>
                <a:gd name="connsiteY0" fmla="*/ 42148 h 141493"/>
                <a:gd name="connsiteX1" fmla="*/ 100209 w 103257"/>
                <a:gd name="connsiteY1" fmla="*/ 41958 h 141493"/>
                <a:gd name="connsiteX2" fmla="*/ 21247 w 103257"/>
                <a:gd name="connsiteY2" fmla="*/ 69771 h 141493"/>
                <a:gd name="connsiteX3" fmla="*/ 101162 w 103257"/>
                <a:gd name="connsiteY3" fmla="*/ 20622 h 141493"/>
                <a:gd name="connsiteX4" fmla="*/ 103257 w 103257"/>
                <a:gd name="connsiteY4" fmla="*/ 20812 h 141493"/>
                <a:gd name="connsiteX5" fmla="*/ 103257 w 103257"/>
                <a:gd name="connsiteY5" fmla="*/ 429 h 141493"/>
                <a:gd name="connsiteX6" fmla="*/ 85255 w 103257"/>
                <a:gd name="connsiteY6" fmla="*/ 429 h 141493"/>
                <a:gd name="connsiteX7" fmla="*/ 483 w 103257"/>
                <a:gd name="connsiteY7" fmla="*/ 104061 h 141493"/>
                <a:gd name="connsiteX8" fmla="*/ 12484 w 103257"/>
                <a:gd name="connsiteY8" fmla="*/ 141494 h 141493"/>
                <a:gd name="connsiteX9" fmla="*/ 77445 w 103257"/>
                <a:gd name="connsiteY9" fmla="*/ 101203 h 141493"/>
                <a:gd name="connsiteX10" fmla="*/ 103257 w 103257"/>
                <a:gd name="connsiteY10" fmla="*/ 102537 h 141493"/>
                <a:gd name="connsiteX11" fmla="*/ 103257 w 103257"/>
                <a:gd name="connsiteY11" fmla="*/ 42148 h 141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57" h="141493">
                  <a:moveTo>
                    <a:pt x="103257" y="42148"/>
                  </a:moveTo>
                  <a:cubicBezTo>
                    <a:pt x="102210" y="42053"/>
                    <a:pt x="101162" y="41958"/>
                    <a:pt x="100209" y="41958"/>
                  </a:cubicBezTo>
                  <a:cubicBezTo>
                    <a:pt x="53251" y="41100"/>
                    <a:pt x="21247" y="69771"/>
                    <a:pt x="21247" y="69771"/>
                  </a:cubicBezTo>
                  <a:cubicBezTo>
                    <a:pt x="21247" y="69771"/>
                    <a:pt x="35058" y="18907"/>
                    <a:pt x="101162" y="20622"/>
                  </a:cubicBezTo>
                  <a:cubicBezTo>
                    <a:pt x="101924" y="20622"/>
                    <a:pt x="102591" y="20812"/>
                    <a:pt x="103257" y="20812"/>
                  </a:cubicBezTo>
                  <a:lnTo>
                    <a:pt x="103257" y="429"/>
                  </a:lnTo>
                  <a:cubicBezTo>
                    <a:pt x="97352" y="-143"/>
                    <a:pt x="91351" y="-143"/>
                    <a:pt x="85255" y="429"/>
                  </a:cubicBezTo>
                  <a:cubicBezTo>
                    <a:pt x="33249" y="5667"/>
                    <a:pt x="-4756" y="52054"/>
                    <a:pt x="483" y="104061"/>
                  </a:cubicBezTo>
                  <a:cubicBezTo>
                    <a:pt x="1816" y="117681"/>
                    <a:pt x="6102" y="130350"/>
                    <a:pt x="12484" y="141494"/>
                  </a:cubicBezTo>
                  <a:cubicBezTo>
                    <a:pt x="26295" y="119586"/>
                    <a:pt x="49727" y="103965"/>
                    <a:pt x="77445" y="101203"/>
                  </a:cubicBezTo>
                  <a:cubicBezTo>
                    <a:pt x="86303" y="100346"/>
                    <a:pt x="94971" y="100822"/>
                    <a:pt x="103257" y="102537"/>
                  </a:cubicBezTo>
                  <a:lnTo>
                    <a:pt x="103257" y="42148"/>
                  </a:lnTo>
                  <a:close/>
                </a:path>
              </a:pathLst>
            </a:custGeom>
            <a:solidFill>
              <a:srgbClr val="57A345"/>
            </a:solidFill>
            <a:ln w="9525" cap="flat">
              <a:noFill/>
              <a:prstDash val="solid"/>
              <a:miter/>
            </a:ln>
          </p:spPr>
          <p:txBody>
            <a:bodyPr rtlCol="0" anchor="ctr"/>
            <a:lstStyle/>
            <a:p>
              <a:endParaRPr lang="nl-BE"/>
            </a:p>
          </p:txBody>
        </p:sp>
      </p:grpSp>
      <p:sp>
        <p:nvSpPr>
          <p:cNvPr id="2" name="Title 1">
            <a:extLst>
              <a:ext uri="{FF2B5EF4-FFF2-40B4-BE49-F238E27FC236}">
                <a16:creationId xmlns:a16="http://schemas.microsoft.com/office/drawing/2014/main" id="{E5EE0128-91DC-4DCC-8020-E67D05B3F111}"/>
              </a:ext>
            </a:extLst>
          </p:cNvPr>
          <p:cNvSpPr>
            <a:spLocks noGrp="1"/>
          </p:cNvSpPr>
          <p:nvPr>
            <p:ph type="ctrTitle"/>
          </p:nvPr>
        </p:nvSpPr>
        <p:spPr>
          <a:xfrm>
            <a:off x="4747260" y="752569"/>
            <a:ext cx="5920740" cy="2387600"/>
          </a:xfrm>
        </p:spPr>
        <p:txBody>
          <a:bodyPr anchor="b"/>
          <a:lstStyle>
            <a:lvl1pPr algn="l">
              <a:defRPr sz="6000"/>
            </a:lvl1pPr>
          </a:lstStyle>
          <a:p>
            <a:r>
              <a:rPr lang="en-US"/>
              <a:t>Click to edit Master title style</a:t>
            </a:r>
            <a:endParaRPr lang="nl-BE" dirty="0"/>
          </a:p>
        </p:txBody>
      </p:sp>
      <p:sp>
        <p:nvSpPr>
          <p:cNvPr id="3" name="Subtitle 2">
            <a:extLst>
              <a:ext uri="{FF2B5EF4-FFF2-40B4-BE49-F238E27FC236}">
                <a16:creationId xmlns:a16="http://schemas.microsoft.com/office/drawing/2014/main" id="{3EBC808A-A465-4F02-8281-D9EB43465EFF}"/>
              </a:ext>
            </a:extLst>
          </p:cNvPr>
          <p:cNvSpPr>
            <a:spLocks noGrp="1"/>
          </p:cNvSpPr>
          <p:nvPr>
            <p:ph type="subTitle" idx="1"/>
          </p:nvPr>
        </p:nvSpPr>
        <p:spPr>
          <a:xfrm>
            <a:off x="4747260" y="3232244"/>
            <a:ext cx="5920740" cy="165576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dirty="0"/>
          </a:p>
        </p:txBody>
      </p:sp>
      <p:cxnSp>
        <p:nvCxnSpPr>
          <p:cNvPr id="13" name="Straight Connector 12">
            <a:extLst>
              <a:ext uri="{FF2B5EF4-FFF2-40B4-BE49-F238E27FC236}">
                <a16:creationId xmlns:a16="http://schemas.microsoft.com/office/drawing/2014/main" id="{C04E5DAB-84D9-4125-853B-5B83C8DE371D}"/>
              </a:ext>
            </a:extLst>
          </p:cNvPr>
          <p:cNvCxnSpPr>
            <a:cxnSpLocks/>
          </p:cNvCxnSpPr>
          <p:nvPr userDrawn="1"/>
        </p:nvCxnSpPr>
        <p:spPr>
          <a:xfrm>
            <a:off x="4747260" y="3151621"/>
            <a:ext cx="6924890" cy="0"/>
          </a:xfrm>
          <a:prstGeom prst="line">
            <a:avLst/>
          </a:prstGeom>
          <a:ln w="25400">
            <a:solidFill>
              <a:srgbClr val="57A3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7186432"/>
      </p:ext>
    </p:extLst>
  </p:cSld>
  <p:clrMapOvr>
    <a:masterClrMapping/>
  </p:clrMapOvr>
  <mc:AlternateContent xmlns:mc="http://schemas.openxmlformats.org/markup-compatibility/2006" xmlns:p14="http://schemas.microsoft.com/office/powerpoint/2010/main">
    <mc:Choice Requires="p14">
      <p:transition spd="slow" p14:dur="1250" advClick="0" advTm="20000">
        <p:fade/>
      </p:transition>
    </mc:Choice>
    <mc:Fallback xmlns="">
      <p:transition spd="slow" advClick="0" advTm="20000">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34A70-373F-4254-AA42-366F7BB2FC3C}"/>
              </a:ext>
            </a:extLst>
          </p:cNvPr>
          <p:cNvSpPr>
            <a:spLocks noGrp="1"/>
          </p:cNvSpPr>
          <p:nvPr>
            <p:ph type="title"/>
          </p:nvPr>
        </p:nvSpPr>
        <p:spPr/>
        <p:txBody>
          <a:bodyPr/>
          <a:lstStyle/>
          <a:p>
            <a:r>
              <a:rPr lang="en-US"/>
              <a:t>Click to edit Master title style</a:t>
            </a:r>
            <a:endParaRPr lang="nl-BE"/>
          </a:p>
        </p:txBody>
      </p:sp>
      <p:sp>
        <p:nvSpPr>
          <p:cNvPr id="3" name="Content Placeholder 2">
            <a:extLst>
              <a:ext uri="{FF2B5EF4-FFF2-40B4-BE49-F238E27FC236}">
                <a16:creationId xmlns:a16="http://schemas.microsoft.com/office/drawing/2014/main" id="{15B522CF-73EA-401E-B9DC-B0560BE48B62}"/>
              </a:ext>
            </a:extLst>
          </p:cNvPr>
          <p:cNvSpPr>
            <a:spLocks noGrp="1"/>
          </p:cNvSpPr>
          <p:nvPr>
            <p:ph idx="1"/>
          </p:nvPr>
        </p:nvSpPr>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sp>
        <p:nvSpPr>
          <p:cNvPr id="6" name="Slide Number Placeholder 5">
            <a:extLst>
              <a:ext uri="{FF2B5EF4-FFF2-40B4-BE49-F238E27FC236}">
                <a16:creationId xmlns:a16="http://schemas.microsoft.com/office/drawing/2014/main" id="{328D6903-6A54-4057-B1E9-7D35AA7DD7C1}"/>
              </a:ext>
            </a:extLst>
          </p:cNvPr>
          <p:cNvSpPr>
            <a:spLocks noGrp="1"/>
          </p:cNvSpPr>
          <p:nvPr>
            <p:ph type="sldNum" sz="quarter" idx="12"/>
          </p:nvPr>
        </p:nvSpPr>
        <p:spPr>
          <a:xfrm>
            <a:off x="8915400" y="6264910"/>
            <a:ext cx="2743200" cy="365125"/>
          </a:xfrm>
          <a:prstGeom prst="rect">
            <a:avLst/>
          </a:prstGeom>
        </p:spPr>
        <p:txBody>
          <a:bodyPr/>
          <a:lstStyle/>
          <a:p>
            <a:fld id="{191BDB65-48D9-4077-82D0-59C09678B829}" type="slidenum">
              <a:rPr lang="nl-BE" smtClean="0"/>
              <a:t>‹#›</a:t>
            </a:fld>
            <a:endParaRPr lang="nl-BE"/>
          </a:p>
        </p:txBody>
      </p:sp>
    </p:spTree>
    <p:extLst>
      <p:ext uri="{BB962C8B-B14F-4D97-AF65-F5344CB8AC3E}">
        <p14:creationId xmlns:p14="http://schemas.microsoft.com/office/powerpoint/2010/main" val="145037522"/>
      </p:ext>
    </p:extLst>
  </p:cSld>
  <p:clrMapOvr>
    <a:masterClrMapping/>
  </p:clrMapOvr>
  <mc:AlternateContent xmlns:mc="http://schemas.openxmlformats.org/markup-compatibility/2006" xmlns:p14="http://schemas.microsoft.com/office/powerpoint/2010/main">
    <mc:Choice Requires="p14">
      <p:transition spd="slow" p14:dur="1250" advClick="0" advTm="20000">
        <p:fade/>
      </p:transition>
    </mc:Choice>
    <mc:Fallback xmlns="">
      <p:transition spd="slow" advClick="0" advTm="20000">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0A33-851D-4EDB-B496-F2405A56EC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a:extLst>
              <a:ext uri="{FF2B5EF4-FFF2-40B4-BE49-F238E27FC236}">
                <a16:creationId xmlns:a16="http://schemas.microsoft.com/office/drawing/2014/main" id="{E8CBD086-9F6B-4778-B22C-F811A85EE2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891748EE-3AB5-4977-BBDA-CC68B8B5CEAC}"/>
              </a:ext>
            </a:extLst>
          </p:cNvPr>
          <p:cNvSpPr>
            <a:spLocks noGrp="1"/>
          </p:cNvSpPr>
          <p:nvPr>
            <p:ph type="sldNum" sz="quarter" idx="12"/>
          </p:nvPr>
        </p:nvSpPr>
        <p:spPr>
          <a:xfrm>
            <a:off x="8915400" y="6264910"/>
            <a:ext cx="2743200" cy="365125"/>
          </a:xfrm>
          <a:prstGeom prst="rect">
            <a:avLst/>
          </a:prstGeom>
        </p:spPr>
        <p:txBody>
          <a:bodyPr/>
          <a:lstStyle/>
          <a:p>
            <a:fld id="{191BDB65-48D9-4077-82D0-59C09678B829}" type="slidenum">
              <a:rPr lang="nl-BE" smtClean="0"/>
              <a:t>‹#›</a:t>
            </a:fld>
            <a:endParaRPr lang="nl-BE"/>
          </a:p>
        </p:txBody>
      </p:sp>
    </p:spTree>
    <p:extLst>
      <p:ext uri="{BB962C8B-B14F-4D97-AF65-F5344CB8AC3E}">
        <p14:creationId xmlns:p14="http://schemas.microsoft.com/office/powerpoint/2010/main" val="43411136"/>
      </p:ext>
    </p:extLst>
  </p:cSld>
  <p:clrMapOvr>
    <a:masterClrMapping/>
  </p:clrMapOvr>
  <mc:AlternateContent xmlns:mc="http://schemas.openxmlformats.org/markup-compatibility/2006" xmlns:p14="http://schemas.microsoft.com/office/powerpoint/2010/main">
    <mc:Choice Requires="p14">
      <p:transition spd="slow" p14:dur="1250" advClick="0" advTm="20000">
        <p:fade/>
      </p:transition>
    </mc:Choice>
    <mc:Fallback xmlns="">
      <p:transition spd="slow" advClick="0" advTm="2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D6FB-82E7-7C7B-BFDD-12870EF68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7C3B9-CB12-1366-073E-515ECA6431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77726-F615-DAEF-B3B9-272882795A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79E1B-F951-1346-D858-E0AC8A69A0E3}"/>
              </a:ext>
            </a:extLst>
          </p:cNvPr>
          <p:cNvSpPr>
            <a:spLocks noGrp="1"/>
          </p:cNvSpPr>
          <p:nvPr>
            <p:ph type="dt" sz="half" idx="10"/>
          </p:nvPr>
        </p:nvSpPr>
        <p:spPr/>
        <p:txBody>
          <a:bodyPr/>
          <a:lstStyle/>
          <a:p>
            <a:fld id="{5F238D36-661C-481C-ADF8-3F80DD241742}" type="datetimeFigureOut">
              <a:rPr lang="en-US" smtClean="0"/>
              <a:t>11/17/2023</a:t>
            </a:fld>
            <a:endParaRPr lang="en-US" dirty="0"/>
          </a:p>
        </p:txBody>
      </p:sp>
      <p:sp>
        <p:nvSpPr>
          <p:cNvPr id="6" name="Footer Placeholder 5">
            <a:extLst>
              <a:ext uri="{FF2B5EF4-FFF2-40B4-BE49-F238E27FC236}">
                <a16:creationId xmlns:a16="http://schemas.microsoft.com/office/drawing/2014/main" id="{D4E54320-87A0-2849-2959-75B9619CAF7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C2ACA4B-4E26-3B1C-DCFB-9FE30FDC96B3}"/>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191524792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FD954-C3FA-4A17-A4EF-2E336D666AC1}"/>
              </a:ext>
            </a:extLst>
          </p:cNvPr>
          <p:cNvSpPr>
            <a:spLocks noGrp="1"/>
          </p:cNvSpPr>
          <p:nvPr>
            <p:ph type="title"/>
          </p:nvPr>
        </p:nvSpPr>
        <p:spPr/>
        <p:txBody>
          <a:bodyPr/>
          <a:lstStyle/>
          <a:p>
            <a:r>
              <a:rPr lang="en-US"/>
              <a:t>Click to edit Master title style</a:t>
            </a:r>
            <a:endParaRPr lang="nl-BE"/>
          </a:p>
        </p:txBody>
      </p:sp>
      <p:sp>
        <p:nvSpPr>
          <p:cNvPr id="5" name="Slide Number Placeholder 4">
            <a:extLst>
              <a:ext uri="{FF2B5EF4-FFF2-40B4-BE49-F238E27FC236}">
                <a16:creationId xmlns:a16="http://schemas.microsoft.com/office/drawing/2014/main" id="{C8A164E1-A42B-4CEA-AB0A-5A64E0E35898}"/>
              </a:ext>
            </a:extLst>
          </p:cNvPr>
          <p:cNvSpPr>
            <a:spLocks noGrp="1"/>
          </p:cNvSpPr>
          <p:nvPr>
            <p:ph type="sldNum" sz="quarter" idx="12"/>
          </p:nvPr>
        </p:nvSpPr>
        <p:spPr>
          <a:xfrm>
            <a:off x="8915400" y="6264910"/>
            <a:ext cx="2743200" cy="365125"/>
          </a:xfrm>
          <a:prstGeom prst="rect">
            <a:avLst/>
          </a:prstGeom>
        </p:spPr>
        <p:txBody>
          <a:bodyPr/>
          <a:lstStyle/>
          <a:p>
            <a:fld id="{191BDB65-48D9-4077-82D0-59C09678B829}" type="slidenum">
              <a:rPr lang="nl-BE" smtClean="0"/>
              <a:t>‹#›</a:t>
            </a:fld>
            <a:endParaRPr lang="nl-BE"/>
          </a:p>
        </p:txBody>
      </p:sp>
    </p:spTree>
    <p:extLst>
      <p:ext uri="{BB962C8B-B14F-4D97-AF65-F5344CB8AC3E}">
        <p14:creationId xmlns:p14="http://schemas.microsoft.com/office/powerpoint/2010/main" val="1297199063"/>
      </p:ext>
    </p:extLst>
  </p:cSld>
  <p:clrMapOvr>
    <a:masterClrMapping/>
  </p:clrMapOvr>
  <mc:AlternateContent xmlns:mc="http://schemas.openxmlformats.org/markup-compatibility/2006" xmlns:p14="http://schemas.microsoft.com/office/powerpoint/2010/main">
    <mc:Choice Requires="p14">
      <p:transition spd="slow" p14:dur="1250" advClick="0" advTm="20000">
        <p:fade/>
      </p:transition>
    </mc:Choice>
    <mc:Fallback xmlns="">
      <p:transition spd="slow" advClick="0" advTm="20000">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91B413-12F6-44D1-8EE8-8A3568866688}"/>
              </a:ext>
            </a:extLst>
          </p:cNvPr>
          <p:cNvSpPr>
            <a:spLocks noGrp="1"/>
          </p:cNvSpPr>
          <p:nvPr>
            <p:ph type="sldNum" sz="quarter" idx="12"/>
          </p:nvPr>
        </p:nvSpPr>
        <p:spPr>
          <a:xfrm>
            <a:off x="8915400" y="6264910"/>
            <a:ext cx="2743200" cy="365125"/>
          </a:xfrm>
          <a:prstGeom prst="rect">
            <a:avLst/>
          </a:prstGeom>
        </p:spPr>
        <p:txBody>
          <a:bodyPr/>
          <a:lstStyle/>
          <a:p>
            <a:fld id="{191BDB65-48D9-4077-82D0-59C09678B829}" type="slidenum">
              <a:rPr lang="nl-BE" smtClean="0"/>
              <a:t>‹#›</a:t>
            </a:fld>
            <a:endParaRPr lang="nl-BE"/>
          </a:p>
        </p:txBody>
      </p:sp>
    </p:spTree>
    <p:extLst>
      <p:ext uri="{BB962C8B-B14F-4D97-AF65-F5344CB8AC3E}">
        <p14:creationId xmlns:p14="http://schemas.microsoft.com/office/powerpoint/2010/main" val="202525009"/>
      </p:ext>
    </p:extLst>
  </p:cSld>
  <p:clrMapOvr>
    <a:masterClrMapping/>
  </p:clrMapOvr>
  <mc:AlternateContent xmlns:mc="http://schemas.openxmlformats.org/markup-compatibility/2006" xmlns:p14="http://schemas.microsoft.com/office/powerpoint/2010/main">
    <mc:Choice Requires="p14">
      <p:transition spd="slow" p14:dur="1250" advClick="0" advTm="20000">
        <p:fade/>
      </p:transition>
    </mc:Choice>
    <mc:Fallback xmlns="">
      <p:transition spd="slow" advClick="0" advTm="2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9D5E-6B1F-E03B-63DF-37457012FC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0A934-BFBA-0C34-5E00-1D9EF0764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062F5-EEC6-01D1-AECA-B215BFB7A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FE7DA-D048-9FDE-271B-FCF43F011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2A1B29-51EB-01CE-A979-BC1330B56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AC4A50-DBC1-2E2D-BDF1-F8B91AF3C654}"/>
              </a:ext>
            </a:extLst>
          </p:cNvPr>
          <p:cNvSpPr>
            <a:spLocks noGrp="1"/>
          </p:cNvSpPr>
          <p:nvPr>
            <p:ph type="dt" sz="half" idx="10"/>
          </p:nvPr>
        </p:nvSpPr>
        <p:spPr/>
        <p:txBody>
          <a:bodyPr/>
          <a:lstStyle/>
          <a:p>
            <a:fld id="{5F238D36-661C-481C-ADF8-3F80DD241742}" type="datetimeFigureOut">
              <a:rPr lang="en-US" smtClean="0"/>
              <a:t>11/17/2023</a:t>
            </a:fld>
            <a:endParaRPr lang="en-US" dirty="0"/>
          </a:p>
        </p:txBody>
      </p:sp>
      <p:sp>
        <p:nvSpPr>
          <p:cNvPr id="8" name="Footer Placeholder 7">
            <a:extLst>
              <a:ext uri="{FF2B5EF4-FFF2-40B4-BE49-F238E27FC236}">
                <a16:creationId xmlns:a16="http://schemas.microsoft.com/office/drawing/2014/main" id="{A38865BD-31EE-75C3-8457-F31DABE945D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3DEB7D5-A907-9EF1-5013-AD6DBCCB4A7E}"/>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309310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E384-3487-6FF3-F063-10BB74AAE6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EC3171-94BC-492F-E4B0-5656B0F695E7}"/>
              </a:ext>
            </a:extLst>
          </p:cNvPr>
          <p:cNvSpPr>
            <a:spLocks noGrp="1"/>
          </p:cNvSpPr>
          <p:nvPr>
            <p:ph type="dt" sz="half" idx="10"/>
          </p:nvPr>
        </p:nvSpPr>
        <p:spPr/>
        <p:txBody>
          <a:bodyPr/>
          <a:lstStyle/>
          <a:p>
            <a:fld id="{5F238D36-661C-481C-ADF8-3F80DD241742}" type="datetimeFigureOut">
              <a:rPr lang="en-US" smtClean="0"/>
              <a:t>11/17/2023</a:t>
            </a:fld>
            <a:endParaRPr lang="en-US" dirty="0"/>
          </a:p>
        </p:txBody>
      </p:sp>
      <p:sp>
        <p:nvSpPr>
          <p:cNvPr id="4" name="Footer Placeholder 3">
            <a:extLst>
              <a:ext uri="{FF2B5EF4-FFF2-40B4-BE49-F238E27FC236}">
                <a16:creationId xmlns:a16="http://schemas.microsoft.com/office/drawing/2014/main" id="{E38A41EE-7A83-7F85-2A26-15651C6F7D6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E5B9923-5712-7825-FE9F-64A62FB49409}"/>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257497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37072-AA39-6B72-591B-E99CEFF74C2F}"/>
              </a:ext>
            </a:extLst>
          </p:cNvPr>
          <p:cNvSpPr>
            <a:spLocks noGrp="1"/>
          </p:cNvSpPr>
          <p:nvPr>
            <p:ph type="dt" sz="half" idx="10"/>
          </p:nvPr>
        </p:nvSpPr>
        <p:spPr/>
        <p:txBody>
          <a:bodyPr/>
          <a:lstStyle/>
          <a:p>
            <a:fld id="{5F238D36-661C-481C-ADF8-3F80DD241742}" type="datetimeFigureOut">
              <a:rPr lang="en-US" smtClean="0"/>
              <a:t>11/17/2023</a:t>
            </a:fld>
            <a:endParaRPr lang="en-US" dirty="0"/>
          </a:p>
        </p:txBody>
      </p:sp>
      <p:sp>
        <p:nvSpPr>
          <p:cNvPr id="3" name="Footer Placeholder 2">
            <a:extLst>
              <a:ext uri="{FF2B5EF4-FFF2-40B4-BE49-F238E27FC236}">
                <a16:creationId xmlns:a16="http://schemas.microsoft.com/office/drawing/2014/main" id="{20130A1F-C5C1-4890-22D9-B4F84B71DDB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E8E650A-8C53-1188-3EA6-DAA56AD46E2C}"/>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360715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9A82-4E6D-9A66-3E6A-A7636090C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6F2E98-40FE-212A-2622-74D810E73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0399C-02BB-46D3-0954-C8B5C9EDF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FB537-B561-7316-5A20-A9372AB33940}"/>
              </a:ext>
            </a:extLst>
          </p:cNvPr>
          <p:cNvSpPr>
            <a:spLocks noGrp="1"/>
          </p:cNvSpPr>
          <p:nvPr>
            <p:ph type="dt" sz="half" idx="10"/>
          </p:nvPr>
        </p:nvSpPr>
        <p:spPr/>
        <p:txBody>
          <a:bodyPr/>
          <a:lstStyle/>
          <a:p>
            <a:fld id="{5F238D36-661C-481C-ADF8-3F80DD241742}" type="datetimeFigureOut">
              <a:rPr lang="en-US" smtClean="0"/>
              <a:t>11/17/2023</a:t>
            </a:fld>
            <a:endParaRPr lang="en-US" dirty="0"/>
          </a:p>
        </p:txBody>
      </p:sp>
      <p:sp>
        <p:nvSpPr>
          <p:cNvPr id="6" name="Footer Placeholder 5">
            <a:extLst>
              <a:ext uri="{FF2B5EF4-FFF2-40B4-BE49-F238E27FC236}">
                <a16:creationId xmlns:a16="http://schemas.microsoft.com/office/drawing/2014/main" id="{2773D2D5-A3F8-6EFF-CCC0-9165C00B0D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BCA915-04EC-22CC-6215-1A5B64E9DC3A}"/>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295313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90D7-EA3C-24F6-A8CB-BE8E8BFD6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A8E492-4F24-D9F7-0625-5DD04FDBE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23E0B28-847A-6AA1-00F6-7984788D3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6EF7E-BBF0-8086-30ED-2F28D79C316A}"/>
              </a:ext>
            </a:extLst>
          </p:cNvPr>
          <p:cNvSpPr>
            <a:spLocks noGrp="1"/>
          </p:cNvSpPr>
          <p:nvPr>
            <p:ph type="dt" sz="half" idx="10"/>
          </p:nvPr>
        </p:nvSpPr>
        <p:spPr/>
        <p:txBody>
          <a:bodyPr/>
          <a:lstStyle/>
          <a:p>
            <a:fld id="{5F238D36-661C-481C-ADF8-3F80DD241742}" type="datetimeFigureOut">
              <a:rPr lang="en-US" smtClean="0"/>
              <a:t>11/17/2023</a:t>
            </a:fld>
            <a:endParaRPr lang="en-US" dirty="0"/>
          </a:p>
        </p:txBody>
      </p:sp>
      <p:sp>
        <p:nvSpPr>
          <p:cNvPr id="6" name="Footer Placeholder 5">
            <a:extLst>
              <a:ext uri="{FF2B5EF4-FFF2-40B4-BE49-F238E27FC236}">
                <a16:creationId xmlns:a16="http://schemas.microsoft.com/office/drawing/2014/main" id="{7E4F848E-035F-9C56-FD49-320854B06AE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CC50323-CC8A-4D4D-35A2-C6B1EB1F5FD6}"/>
              </a:ext>
            </a:extLst>
          </p:cNvPr>
          <p:cNvSpPr>
            <a:spLocks noGrp="1"/>
          </p:cNvSpPr>
          <p:nvPr>
            <p:ph type="sldNum" sz="quarter" idx="12"/>
          </p:nvPr>
        </p:nvSpPr>
        <p:spPr/>
        <p:txBody>
          <a:bodyPr/>
          <a:lstStyle/>
          <a:p>
            <a:fld id="{0583157A-B4F5-4252-922A-79F2C75AE618}" type="slidenum">
              <a:rPr lang="en-US" smtClean="0"/>
              <a:t>‹#›</a:t>
            </a:fld>
            <a:endParaRPr lang="en-US" dirty="0"/>
          </a:p>
        </p:txBody>
      </p:sp>
    </p:spTree>
    <p:extLst>
      <p:ext uri="{BB962C8B-B14F-4D97-AF65-F5344CB8AC3E}">
        <p14:creationId xmlns:p14="http://schemas.microsoft.com/office/powerpoint/2010/main" val="101504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image" Target="../media/image4.jpeg"/><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slideLayout" Target="../slideLayouts/slideLayout39.xml"/><Relationship Id="rId7" Type="http://schemas.openxmlformats.org/officeDocument/2006/relationships/image" Target="../media/image8.png"/><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3.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68D0D5-CCB8-EA97-0D37-FF959FFCD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D92299-9823-F8F2-8733-07AB50352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E9801-34A7-85AA-7461-9F1B5DAD9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38D36-661C-481C-ADF8-3F80DD241742}" type="datetimeFigureOut">
              <a:rPr lang="en-US" smtClean="0"/>
              <a:t>11/17/2023</a:t>
            </a:fld>
            <a:endParaRPr lang="en-US" dirty="0"/>
          </a:p>
        </p:txBody>
      </p:sp>
      <p:sp>
        <p:nvSpPr>
          <p:cNvPr id="5" name="Footer Placeholder 4">
            <a:extLst>
              <a:ext uri="{FF2B5EF4-FFF2-40B4-BE49-F238E27FC236}">
                <a16:creationId xmlns:a16="http://schemas.microsoft.com/office/drawing/2014/main" id="{ACAE1C89-DA88-83D2-BB6A-0DF3FB191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D51CD27-7A7B-033E-5E49-49A48216E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3157A-B4F5-4252-922A-79F2C75AE618}" type="slidenum">
              <a:rPr lang="en-US" smtClean="0"/>
              <a:t>‹#›</a:t>
            </a:fld>
            <a:endParaRPr lang="en-US" dirty="0"/>
          </a:p>
        </p:txBody>
      </p:sp>
    </p:spTree>
    <p:extLst>
      <p:ext uri="{BB962C8B-B14F-4D97-AF65-F5344CB8AC3E}">
        <p14:creationId xmlns:p14="http://schemas.microsoft.com/office/powerpoint/2010/main" val="1611637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p:nvPicPr>
        <p:blipFill>
          <a:blip r:embed="rId26">
            <a:alphaModFix amt="6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a:t>UNCLASSIFIED/FOR OFFICIAL USE ONLY</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22E0B2B-33D2-4E1A-813E-FACD8D95CB5B}" type="slidenum">
              <a:rPr lang="en-US" smtClean="0"/>
              <a:pPr>
                <a:defRPr/>
              </a:pPr>
              <a:t>‹#›</a:t>
            </a:fld>
            <a:endParaRPr lang="en-US" dirty="0"/>
          </a:p>
        </p:txBody>
      </p:sp>
    </p:spTree>
    <p:extLst>
      <p:ext uri="{BB962C8B-B14F-4D97-AF65-F5344CB8AC3E}">
        <p14:creationId xmlns:p14="http://schemas.microsoft.com/office/powerpoint/2010/main" val="34739640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 id="2147483697" r:id="rId2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1" name="Graphic 4">
            <a:extLst>
              <a:ext uri="{FF2B5EF4-FFF2-40B4-BE49-F238E27FC236}">
                <a16:creationId xmlns:a16="http://schemas.microsoft.com/office/drawing/2014/main" id="{6FB7B385-195D-4240-BBB9-FC54F67CDAD7}"/>
              </a:ext>
            </a:extLst>
          </p:cNvPr>
          <p:cNvGrpSpPr/>
          <p:nvPr userDrawn="1"/>
        </p:nvGrpSpPr>
        <p:grpSpPr>
          <a:xfrm>
            <a:off x="8126735" y="-798286"/>
            <a:ext cx="8696678" cy="8490858"/>
            <a:chOff x="4781592" y="2447357"/>
            <a:chExt cx="231299" cy="225825"/>
          </a:xfrm>
        </p:grpSpPr>
        <p:sp>
          <p:nvSpPr>
            <p:cNvPr id="22" name="Freeform: Shape 21">
              <a:extLst>
                <a:ext uri="{FF2B5EF4-FFF2-40B4-BE49-F238E27FC236}">
                  <a16:creationId xmlns:a16="http://schemas.microsoft.com/office/drawing/2014/main" id="{ACF02F1C-6ACE-411F-B4A1-B81D2785F59F}"/>
                </a:ext>
              </a:extLst>
            </p:cNvPr>
            <p:cNvSpPr/>
            <p:nvPr/>
          </p:nvSpPr>
          <p:spPr>
            <a:xfrm>
              <a:off x="4803267" y="2447357"/>
              <a:ext cx="189368" cy="155740"/>
            </a:xfrm>
            <a:custGeom>
              <a:avLst/>
              <a:gdLst>
                <a:gd name="connsiteX0" fmla="*/ 188887 w 189368"/>
                <a:gd name="connsiteY0" fmla="*/ 85255 h 155740"/>
                <a:gd name="connsiteX1" fmla="*/ 85255 w 189368"/>
                <a:gd name="connsiteY1" fmla="*/ 483 h 155740"/>
                <a:gd name="connsiteX2" fmla="*/ 483 w 189368"/>
                <a:gd name="connsiteY2" fmla="*/ 104115 h 155740"/>
                <a:gd name="connsiteX3" fmla="*/ 12484 w 189368"/>
                <a:gd name="connsiteY3" fmla="*/ 141548 h 155740"/>
                <a:gd name="connsiteX4" fmla="*/ 77445 w 189368"/>
                <a:gd name="connsiteY4" fmla="*/ 101257 h 155740"/>
                <a:gd name="connsiteX5" fmla="*/ 166980 w 189368"/>
                <a:gd name="connsiteY5" fmla="*/ 155740 h 155740"/>
                <a:gd name="connsiteX6" fmla="*/ 188887 w 189368"/>
                <a:gd name="connsiteY6" fmla="*/ 85255 h 155740"/>
                <a:gd name="connsiteX7" fmla="*/ 100209 w 189368"/>
                <a:gd name="connsiteY7" fmla="*/ 41916 h 155740"/>
                <a:gd name="connsiteX8" fmla="*/ 21247 w 189368"/>
                <a:gd name="connsiteY8" fmla="*/ 69825 h 155740"/>
                <a:gd name="connsiteX9" fmla="*/ 101162 w 189368"/>
                <a:gd name="connsiteY9" fmla="*/ 20676 h 155740"/>
                <a:gd name="connsiteX10" fmla="*/ 173361 w 189368"/>
                <a:gd name="connsiteY10" fmla="*/ 79159 h 155740"/>
                <a:gd name="connsiteX11" fmla="*/ 100209 w 189368"/>
                <a:gd name="connsiteY11" fmla="*/ 41916 h 15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368" h="155740">
                  <a:moveTo>
                    <a:pt x="188887" y="85255"/>
                  </a:moveTo>
                  <a:cubicBezTo>
                    <a:pt x="183648" y="33249"/>
                    <a:pt x="137262" y="-4756"/>
                    <a:pt x="85255" y="483"/>
                  </a:cubicBezTo>
                  <a:cubicBezTo>
                    <a:pt x="33249" y="5721"/>
                    <a:pt x="-4756" y="52108"/>
                    <a:pt x="483" y="104115"/>
                  </a:cubicBezTo>
                  <a:cubicBezTo>
                    <a:pt x="1816" y="117735"/>
                    <a:pt x="6102" y="130404"/>
                    <a:pt x="12484" y="141548"/>
                  </a:cubicBezTo>
                  <a:cubicBezTo>
                    <a:pt x="26295" y="119640"/>
                    <a:pt x="49727" y="104019"/>
                    <a:pt x="77445" y="101257"/>
                  </a:cubicBezTo>
                  <a:cubicBezTo>
                    <a:pt x="116973" y="97257"/>
                    <a:pt x="152978" y="120498"/>
                    <a:pt x="166980" y="155740"/>
                  </a:cubicBezTo>
                  <a:cubicBezTo>
                    <a:pt x="182982" y="136785"/>
                    <a:pt x="191554" y="111830"/>
                    <a:pt x="188887" y="85255"/>
                  </a:cubicBezTo>
                  <a:close/>
                  <a:moveTo>
                    <a:pt x="100209" y="41916"/>
                  </a:moveTo>
                  <a:cubicBezTo>
                    <a:pt x="53251" y="41154"/>
                    <a:pt x="21247" y="69825"/>
                    <a:pt x="21247" y="69825"/>
                  </a:cubicBezTo>
                  <a:cubicBezTo>
                    <a:pt x="21247" y="69825"/>
                    <a:pt x="35058" y="18961"/>
                    <a:pt x="101162" y="20676"/>
                  </a:cubicBezTo>
                  <a:cubicBezTo>
                    <a:pt x="157455" y="22104"/>
                    <a:pt x="173361" y="79159"/>
                    <a:pt x="173361" y="79159"/>
                  </a:cubicBezTo>
                  <a:cubicBezTo>
                    <a:pt x="173361" y="79159"/>
                    <a:pt x="139929" y="42583"/>
                    <a:pt x="100209" y="41916"/>
                  </a:cubicBezTo>
                  <a:close/>
                </a:path>
              </a:pathLst>
            </a:custGeom>
            <a:solidFill>
              <a:schemeClr val="bg1">
                <a:lumMod val="85000"/>
              </a:schemeClr>
            </a:solidFill>
            <a:ln w="9525" cap="flat">
              <a:noFill/>
              <a:prstDash val="solid"/>
              <a:miter/>
            </a:ln>
          </p:spPr>
          <p:txBody>
            <a:bodyPr rtlCol="0" anchor="ctr"/>
            <a:lstStyle/>
            <a:p>
              <a:endParaRPr lang="nl-BE"/>
            </a:p>
          </p:txBody>
        </p:sp>
        <p:sp>
          <p:nvSpPr>
            <p:cNvPr id="23" name="Freeform: Shape 22">
              <a:extLst>
                <a:ext uri="{FF2B5EF4-FFF2-40B4-BE49-F238E27FC236}">
                  <a16:creationId xmlns:a16="http://schemas.microsoft.com/office/drawing/2014/main" id="{3981132A-94BD-49BA-835C-A734716C5E49}"/>
                </a:ext>
              </a:extLst>
            </p:cNvPr>
            <p:cNvSpPr/>
            <p:nvPr/>
          </p:nvSpPr>
          <p:spPr>
            <a:xfrm>
              <a:off x="4828889" y="2482581"/>
              <a:ext cx="184002" cy="190601"/>
            </a:xfrm>
            <a:custGeom>
              <a:avLst/>
              <a:gdLst>
                <a:gd name="connsiteX0" fmla="*/ 125159 w 184002"/>
                <a:gd name="connsiteY0" fmla="*/ 7264 h 190601"/>
                <a:gd name="connsiteX1" fmla="*/ 86201 w 184002"/>
                <a:gd name="connsiteY1" fmla="*/ 25 h 190601"/>
                <a:gd name="connsiteX2" fmla="*/ 90964 w 184002"/>
                <a:gd name="connsiteY2" fmla="*/ 76891 h 190601"/>
                <a:gd name="connsiteX3" fmla="*/ 0 w 184002"/>
                <a:gd name="connsiteY3" fmla="*/ 130327 h 190601"/>
                <a:gd name="connsiteX4" fmla="*/ 52007 w 184002"/>
                <a:gd name="connsiteY4" fmla="*/ 183286 h 190601"/>
                <a:gd name="connsiteX5" fmla="*/ 176689 w 184002"/>
                <a:gd name="connsiteY5" fmla="*/ 131851 h 190601"/>
                <a:gd name="connsiteX6" fmla="*/ 125159 w 184002"/>
                <a:gd name="connsiteY6" fmla="*/ 7264 h 190601"/>
                <a:gd name="connsiteX7" fmla="*/ 152114 w 184002"/>
                <a:gd name="connsiteY7" fmla="*/ 131946 h 190601"/>
                <a:gd name="connsiteX8" fmla="*/ 65818 w 184002"/>
                <a:gd name="connsiteY8" fmla="*/ 168141 h 190601"/>
                <a:gd name="connsiteX9" fmla="*/ 133731 w 184002"/>
                <a:gd name="connsiteY9" fmla="*/ 120992 h 190601"/>
                <a:gd name="connsiteX10" fmla="*/ 146590 w 184002"/>
                <a:gd name="connsiteY10" fmla="*/ 37648 h 190601"/>
                <a:gd name="connsiteX11" fmla="*/ 152114 w 184002"/>
                <a:gd name="connsiteY11" fmla="*/ 131946 h 19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4002" h="190601">
                  <a:moveTo>
                    <a:pt x="125159" y="7264"/>
                  </a:moveTo>
                  <a:cubicBezTo>
                    <a:pt x="112395" y="1930"/>
                    <a:pt x="99155" y="-261"/>
                    <a:pt x="86201" y="25"/>
                  </a:cubicBezTo>
                  <a:cubicBezTo>
                    <a:pt x="99060" y="22789"/>
                    <a:pt x="101727" y="50888"/>
                    <a:pt x="90964" y="76891"/>
                  </a:cubicBezTo>
                  <a:cubicBezTo>
                    <a:pt x="75629" y="113848"/>
                    <a:pt x="37814" y="134708"/>
                    <a:pt x="0" y="130327"/>
                  </a:cubicBezTo>
                  <a:cubicBezTo>
                    <a:pt x="9144" y="153472"/>
                    <a:pt x="27242" y="172999"/>
                    <a:pt x="52007" y="183286"/>
                  </a:cubicBezTo>
                  <a:cubicBezTo>
                    <a:pt x="100679" y="203479"/>
                    <a:pt x="156401" y="180428"/>
                    <a:pt x="176689" y="131851"/>
                  </a:cubicBezTo>
                  <a:cubicBezTo>
                    <a:pt x="196882" y="83273"/>
                    <a:pt x="173831" y="27457"/>
                    <a:pt x="125159" y="7264"/>
                  </a:cubicBezTo>
                  <a:close/>
                  <a:moveTo>
                    <a:pt x="152114" y="131946"/>
                  </a:moveTo>
                  <a:cubicBezTo>
                    <a:pt x="124016" y="181190"/>
                    <a:pt x="65818" y="168141"/>
                    <a:pt x="65818" y="168141"/>
                  </a:cubicBezTo>
                  <a:cubicBezTo>
                    <a:pt x="65818" y="168141"/>
                    <a:pt x="114205" y="155949"/>
                    <a:pt x="133731" y="120992"/>
                  </a:cubicBezTo>
                  <a:cubicBezTo>
                    <a:pt x="156877" y="79749"/>
                    <a:pt x="146590" y="37648"/>
                    <a:pt x="146590" y="37648"/>
                  </a:cubicBezTo>
                  <a:cubicBezTo>
                    <a:pt x="146590" y="37648"/>
                    <a:pt x="185166" y="74129"/>
                    <a:pt x="152114" y="131946"/>
                  </a:cubicBezTo>
                  <a:close/>
                </a:path>
              </a:pathLst>
            </a:custGeom>
            <a:solidFill>
              <a:schemeClr val="bg1">
                <a:lumMod val="95000"/>
              </a:schemeClr>
            </a:solidFill>
            <a:ln w="9525" cap="flat">
              <a:noFill/>
              <a:prstDash val="solid"/>
              <a:miter/>
            </a:ln>
          </p:spPr>
          <p:txBody>
            <a:bodyPr rtlCol="0" anchor="ctr"/>
            <a:lstStyle/>
            <a:p>
              <a:endParaRPr lang="nl-BE"/>
            </a:p>
          </p:txBody>
        </p:sp>
        <p:sp>
          <p:nvSpPr>
            <p:cNvPr id="24" name="Freeform: Shape 23">
              <a:extLst>
                <a:ext uri="{FF2B5EF4-FFF2-40B4-BE49-F238E27FC236}">
                  <a16:creationId xmlns:a16="http://schemas.microsoft.com/office/drawing/2014/main" id="{32174B8E-E2F1-44FC-8262-6BD8AD085CBB}"/>
                </a:ext>
              </a:extLst>
            </p:cNvPr>
            <p:cNvSpPr/>
            <p:nvPr/>
          </p:nvSpPr>
          <p:spPr>
            <a:xfrm>
              <a:off x="4781592" y="2481923"/>
              <a:ext cx="180360" cy="190568"/>
            </a:xfrm>
            <a:custGeom>
              <a:avLst/>
              <a:gdLst>
                <a:gd name="connsiteX0" fmla="*/ 110352 w 180360"/>
                <a:gd name="connsiteY0" fmla="*/ 106125 h 190568"/>
                <a:gd name="connsiteX1" fmla="*/ 106542 w 180360"/>
                <a:gd name="connsiteY1" fmla="*/ 683 h 190568"/>
                <a:gd name="connsiteX2" fmla="*/ 35200 w 180360"/>
                <a:gd name="connsiteY2" fmla="*/ 21257 h 190568"/>
                <a:gd name="connsiteX3" fmla="*/ 21388 w 180360"/>
                <a:gd name="connsiteY3" fmla="*/ 155369 h 190568"/>
                <a:gd name="connsiteX4" fmla="*/ 155500 w 180360"/>
                <a:gd name="connsiteY4" fmla="*/ 169181 h 190568"/>
                <a:gd name="connsiteX5" fmla="*/ 180361 w 180360"/>
                <a:gd name="connsiteY5" fmla="*/ 138320 h 190568"/>
                <a:gd name="connsiteX6" fmla="*/ 110352 w 180360"/>
                <a:gd name="connsiteY6" fmla="*/ 106125 h 190568"/>
                <a:gd name="connsiteX7" fmla="*/ 32914 w 180360"/>
                <a:gd name="connsiteY7" fmla="*/ 133748 h 190568"/>
                <a:gd name="connsiteX8" fmla="*/ 42058 w 180360"/>
                <a:gd name="connsiteY8" fmla="*/ 40688 h 190568"/>
                <a:gd name="connsiteX9" fmla="*/ 51297 w 180360"/>
                <a:gd name="connsiteY9" fmla="*/ 122794 h 190568"/>
                <a:gd name="connsiteX10" fmla="*/ 118543 w 180360"/>
                <a:gd name="connsiteY10" fmla="*/ 173657 h 190568"/>
                <a:gd name="connsiteX11" fmla="*/ 32914 w 180360"/>
                <a:gd name="connsiteY11" fmla="*/ 133748 h 190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0360" h="190568">
                  <a:moveTo>
                    <a:pt x="110352" y="106125"/>
                  </a:moveTo>
                  <a:cubicBezTo>
                    <a:pt x="85111" y="75074"/>
                    <a:pt x="84730" y="31925"/>
                    <a:pt x="106542" y="683"/>
                  </a:cubicBezTo>
                  <a:cubicBezTo>
                    <a:pt x="81777" y="-2269"/>
                    <a:pt x="55964" y="4303"/>
                    <a:pt x="35200" y="21257"/>
                  </a:cubicBezTo>
                  <a:cubicBezTo>
                    <a:pt x="-5663" y="54500"/>
                    <a:pt x="-11854" y="114507"/>
                    <a:pt x="21388" y="155369"/>
                  </a:cubicBezTo>
                  <a:cubicBezTo>
                    <a:pt x="54631" y="196232"/>
                    <a:pt x="114638" y="202423"/>
                    <a:pt x="155500" y="169181"/>
                  </a:cubicBezTo>
                  <a:cubicBezTo>
                    <a:pt x="166168" y="160513"/>
                    <a:pt x="174455" y="149940"/>
                    <a:pt x="180361" y="138320"/>
                  </a:cubicBezTo>
                  <a:cubicBezTo>
                    <a:pt x="154167" y="138891"/>
                    <a:pt x="128164" y="127937"/>
                    <a:pt x="110352" y="106125"/>
                  </a:cubicBezTo>
                  <a:close/>
                  <a:moveTo>
                    <a:pt x="32914" y="133748"/>
                  </a:moveTo>
                  <a:cubicBezTo>
                    <a:pt x="3005" y="85646"/>
                    <a:pt x="42058" y="40688"/>
                    <a:pt x="42058" y="40688"/>
                  </a:cubicBezTo>
                  <a:cubicBezTo>
                    <a:pt x="42058" y="40688"/>
                    <a:pt x="29866" y="89075"/>
                    <a:pt x="51297" y="122794"/>
                  </a:cubicBezTo>
                  <a:cubicBezTo>
                    <a:pt x="76633" y="162704"/>
                    <a:pt x="118543" y="173657"/>
                    <a:pt x="118543" y="173657"/>
                  </a:cubicBezTo>
                  <a:cubicBezTo>
                    <a:pt x="118543" y="173657"/>
                    <a:pt x="68156" y="190231"/>
                    <a:pt x="32914" y="133748"/>
                  </a:cubicBezTo>
                  <a:close/>
                </a:path>
              </a:pathLst>
            </a:custGeom>
            <a:solidFill>
              <a:schemeClr val="bg1">
                <a:lumMod val="75000"/>
              </a:schemeClr>
            </a:solidFill>
            <a:ln w="9525" cap="flat">
              <a:noFill/>
              <a:prstDash val="solid"/>
              <a:miter/>
            </a:ln>
          </p:spPr>
          <p:txBody>
            <a:bodyPr rtlCol="0" anchor="ctr"/>
            <a:lstStyle/>
            <a:p>
              <a:endParaRPr lang="nl-BE"/>
            </a:p>
          </p:txBody>
        </p:sp>
        <p:sp>
          <p:nvSpPr>
            <p:cNvPr id="25" name="Freeform: Shape 24">
              <a:extLst>
                <a:ext uri="{FF2B5EF4-FFF2-40B4-BE49-F238E27FC236}">
                  <a16:creationId xmlns:a16="http://schemas.microsoft.com/office/drawing/2014/main" id="{BB72D274-5B53-48A2-8461-B019BA01EFD2}"/>
                </a:ext>
              </a:extLst>
            </p:cNvPr>
            <p:cNvSpPr/>
            <p:nvPr/>
          </p:nvSpPr>
          <p:spPr>
            <a:xfrm>
              <a:off x="4803641" y="2447411"/>
              <a:ext cx="103257" cy="141493"/>
            </a:xfrm>
            <a:custGeom>
              <a:avLst/>
              <a:gdLst>
                <a:gd name="connsiteX0" fmla="*/ 103257 w 103257"/>
                <a:gd name="connsiteY0" fmla="*/ 42148 h 141493"/>
                <a:gd name="connsiteX1" fmla="*/ 100209 w 103257"/>
                <a:gd name="connsiteY1" fmla="*/ 41958 h 141493"/>
                <a:gd name="connsiteX2" fmla="*/ 21247 w 103257"/>
                <a:gd name="connsiteY2" fmla="*/ 69771 h 141493"/>
                <a:gd name="connsiteX3" fmla="*/ 101162 w 103257"/>
                <a:gd name="connsiteY3" fmla="*/ 20622 h 141493"/>
                <a:gd name="connsiteX4" fmla="*/ 103257 w 103257"/>
                <a:gd name="connsiteY4" fmla="*/ 20812 h 141493"/>
                <a:gd name="connsiteX5" fmla="*/ 103257 w 103257"/>
                <a:gd name="connsiteY5" fmla="*/ 429 h 141493"/>
                <a:gd name="connsiteX6" fmla="*/ 85255 w 103257"/>
                <a:gd name="connsiteY6" fmla="*/ 429 h 141493"/>
                <a:gd name="connsiteX7" fmla="*/ 483 w 103257"/>
                <a:gd name="connsiteY7" fmla="*/ 104061 h 141493"/>
                <a:gd name="connsiteX8" fmla="*/ 12484 w 103257"/>
                <a:gd name="connsiteY8" fmla="*/ 141494 h 141493"/>
                <a:gd name="connsiteX9" fmla="*/ 77445 w 103257"/>
                <a:gd name="connsiteY9" fmla="*/ 101203 h 141493"/>
                <a:gd name="connsiteX10" fmla="*/ 103257 w 103257"/>
                <a:gd name="connsiteY10" fmla="*/ 102537 h 141493"/>
                <a:gd name="connsiteX11" fmla="*/ 103257 w 103257"/>
                <a:gd name="connsiteY11" fmla="*/ 42148 h 141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257" h="141493">
                  <a:moveTo>
                    <a:pt x="103257" y="42148"/>
                  </a:moveTo>
                  <a:cubicBezTo>
                    <a:pt x="102210" y="42053"/>
                    <a:pt x="101162" y="41958"/>
                    <a:pt x="100209" y="41958"/>
                  </a:cubicBezTo>
                  <a:cubicBezTo>
                    <a:pt x="53251" y="41100"/>
                    <a:pt x="21247" y="69771"/>
                    <a:pt x="21247" y="69771"/>
                  </a:cubicBezTo>
                  <a:cubicBezTo>
                    <a:pt x="21247" y="69771"/>
                    <a:pt x="35058" y="18907"/>
                    <a:pt x="101162" y="20622"/>
                  </a:cubicBezTo>
                  <a:cubicBezTo>
                    <a:pt x="101924" y="20622"/>
                    <a:pt x="102591" y="20812"/>
                    <a:pt x="103257" y="20812"/>
                  </a:cubicBezTo>
                  <a:lnTo>
                    <a:pt x="103257" y="429"/>
                  </a:lnTo>
                  <a:cubicBezTo>
                    <a:pt x="97352" y="-143"/>
                    <a:pt x="91351" y="-143"/>
                    <a:pt x="85255" y="429"/>
                  </a:cubicBezTo>
                  <a:cubicBezTo>
                    <a:pt x="33249" y="5667"/>
                    <a:pt x="-4756" y="52054"/>
                    <a:pt x="483" y="104061"/>
                  </a:cubicBezTo>
                  <a:cubicBezTo>
                    <a:pt x="1816" y="117681"/>
                    <a:pt x="6102" y="130350"/>
                    <a:pt x="12484" y="141494"/>
                  </a:cubicBezTo>
                  <a:cubicBezTo>
                    <a:pt x="26295" y="119586"/>
                    <a:pt x="49727" y="103965"/>
                    <a:pt x="77445" y="101203"/>
                  </a:cubicBezTo>
                  <a:cubicBezTo>
                    <a:pt x="86303" y="100346"/>
                    <a:pt x="94971" y="100822"/>
                    <a:pt x="103257" y="102537"/>
                  </a:cubicBezTo>
                  <a:lnTo>
                    <a:pt x="103257" y="42148"/>
                  </a:lnTo>
                  <a:close/>
                </a:path>
              </a:pathLst>
            </a:custGeom>
            <a:solidFill>
              <a:schemeClr val="bg1">
                <a:lumMod val="85000"/>
              </a:schemeClr>
            </a:solidFill>
            <a:ln w="9525" cap="flat">
              <a:noFill/>
              <a:prstDash val="solid"/>
              <a:miter/>
            </a:ln>
          </p:spPr>
          <p:txBody>
            <a:bodyPr rtlCol="0" anchor="ctr"/>
            <a:lstStyle/>
            <a:p>
              <a:endParaRPr lang="nl-BE"/>
            </a:p>
          </p:txBody>
        </p:sp>
      </p:grpSp>
      <p:sp>
        <p:nvSpPr>
          <p:cNvPr id="29" name="Rectangle 28">
            <a:extLst>
              <a:ext uri="{FF2B5EF4-FFF2-40B4-BE49-F238E27FC236}">
                <a16:creationId xmlns:a16="http://schemas.microsoft.com/office/drawing/2014/main" id="{2EDAFC4C-59DA-489F-9E77-C14E84DBFBFE}"/>
              </a:ext>
            </a:extLst>
          </p:cNvPr>
          <p:cNvSpPr/>
          <p:nvPr userDrawn="1"/>
        </p:nvSpPr>
        <p:spPr>
          <a:xfrm>
            <a:off x="6357257" y="0"/>
            <a:ext cx="5834743" cy="6857987"/>
          </a:xfrm>
          <a:prstGeom prst="rect">
            <a:avLst/>
          </a:prstGeom>
          <a:solidFill>
            <a:schemeClr val="bg1">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Placeholder 1">
            <a:extLst>
              <a:ext uri="{FF2B5EF4-FFF2-40B4-BE49-F238E27FC236}">
                <a16:creationId xmlns:a16="http://schemas.microsoft.com/office/drawing/2014/main" id="{744FC826-357A-4799-910E-39C506968B70}"/>
              </a:ext>
            </a:extLst>
          </p:cNvPr>
          <p:cNvSpPr>
            <a:spLocks noGrp="1"/>
          </p:cNvSpPr>
          <p:nvPr>
            <p:ph type="title"/>
          </p:nvPr>
        </p:nvSpPr>
        <p:spPr>
          <a:xfrm>
            <a:off x="596640" y="154644"/>
            <a:ext cx="11061960" cy="1055685"/>
          </a:xfrm>
          <a:prstGeom prst="rect">
            <a:avLst/>
          </a:prstGeom>
        </p:spPr>
        <p:txBody>
          <a:bodyPr vert="horz" lIns="91440" tIns="45720" rIns="91440" bIns="45720" rtlCol="0" anchor="b">
            <a:normAutofit/>
          </a:bodyPr>
          <a:lstStyle/>
          <a:p>
            <a:r>
              <a:rPr lang="en-US"/>
              <a:t>Click to edit Master title style</a:t>
            </a:r>
            <a:endParaRPr lang="nl-BE" dirty="0"/>
          </a:p>
        </p:txBody>
      </p:sp>
      <p:sp>
        <p:nvSpPr>
          <p:cNvPr id="3" name="Text Placeholder 2">
            <a:extLst>
              <a:ext uri="{FF2B5EF4-FFF2-40B4-BE49-F238E27FC236}">
                <a16:creationId xmlns:a16="http://schemas.microsoft.com/office/drawing/2014/main" id="{E89A1E1F-3037-4607-A2CE-528CBE1F376A}"/>
              </a:ext>
            </a:extLst>
          </p:cNvPr>
          <p:cNvSpPr>
            <a:spLocks noGrp="1"/>
          </p:cNvSpPr>
          <p:nvPr>
            <p:ph type="body" idx="1"/>
          </p:nvPr>
        </p:nvSpPr>
        <p:spPr>
          <a:xfrm>
            <a:off x="596640" y="1780066"/>
            <a:ext cx="11061960" cy="384365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dirty="0"/>
          </a:p>
        </p:txBody>
      </p:sp>
      <p:pic>
        <p:nvPicPr>
          <p:cNvPr id="9" name="Graphic 8">
            <a:extLst>
              <a:ext uri="{FF2B5EF4-FFF2-40B4-BE49-F238E27FC236}">
                <a16:creationId xmlns:a16="http://schemas.microsoft.com/office/drawing/2014/main" id="{F048427B-0D99-4EEA-A5A3-738D2B299A1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768350" y="6278406"/>
            <a:ext cx="2824734" cy="245629"/>
          </a:xfrm>
          <a:prstGeom prst="rect">
            <a:avLst/>
          </a:prstGeom>
        </p:spPr>
      </p:pic>
      <p:sp>
        <p:nvSpPr>
          <p:cNvPr id="10" name="Slide Number Placeholder 5">
            <a:extLst>
              <a:ext uri="{FF2B5EF4-FFF2-40B4-BE49-F238E27FC236}">
                <a16:creationId xmlns:a16="http://schemas.microsoft.com/office/drawing/2014/main" id="{18B74206-F737-459A-8D59-38AEA5909396}"/>
              </a:ext>
            </a:extLst>
          </p:cNvPr>
          <p:cNvSpPr>
            <a:spLocks noGrp="1"/>
          </p:cNvSpPr>
          <p:nvPr>
            <p:ph type="sldNum" sz="quarter" idx="4"/>
          </p:nvPr>
        </p:nvSpPr>
        <p:spPr>
          <a:xfrm>
            <a:off x="8915400" y="626491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BDB65-48D9-4077-82D0-59C09678B829}" type="slidenum">
              <a:rPr lang="nl-BE" smtClean="0"/>
              <a:t>‹#›</a:t>
            </a:fld>
            <a:endParaRPr lang="nl-BE" dirty="0"/>
          </a:p>
        </p:txBody>
      </p:sp>
      <p:cxnSp>
        <p:nvCxnSpPr>
          <p:cNvPr id="12" name="Straight Connector 11">
            <a:extLst>
              <a:ext uri="{FF2B5EF4-FFF2-40B4-BE49-F238E27FC236}">
                <a16:creationId xmlns:a16="http://schemas.microsoft.com/office/drawing/2014/main" id="{E23ED4C6-286C-4B7D-931D-26516DED78C5}"/>
              </a:ext>
            </a:extLst>
          </p:cNvPr>
          <p:cNvCxnSpPr>
            <a:cxnSpLocks/>
          </p:cNvCxnSpPr>
          <p:nvPr userDrawn="1"/>
        </p:nvCxnSpPr>
        <p:spPr>
          <a:xfrm>
            <a:off x="692150" y="6088380"/>
            <a:ext cx="10980000" cy="0"/>
          </a:xfrm>
          <a:prstGeom prst="line">
            <a:avLst/>
          </a:prstGeom>
          <a:ln w="25400">
            <a:solidFill>
              <a:srgbClr val="57A34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FAEF3F4-208B-48E7-B21A-48BC4994F930}"/>
              </a:ext>
            </a:extLst>
          </p:cNvPr>
          <p:cNvCxnSpPr>
            <a:cxnSpLocks/>
          </p:cNvCxnSpPr>
          <p:nvPr userDrawn="1"/>
        </p:nvCxnSpPr>
        <p:spPr>
          <a:xfrm>
            <a:off x="692150" y="1340821"/>
            <a:ext cx="10980000" cy="0"/>
          </a:xfrm>
          <a:prstGeom prst="line">
            <a:avLst/>
          </a:prstGeom>
          <a:ln w="25400">
            <a:solidFill>
              <a:srgbClr val="F2893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172402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Lst>
  <mc:AlternateContent xmlns:mc="http://schemas.openxmlformats.org/markup-compatibility/2006" xmlns:p14="http://schemas.microsoft.com/office/powerpoint/2010/main">
    <mc:Choice Requires="p14">
      <p:transition spd="slow" p14:dur="1250" advClick="0" advTm="20000">
        <p:fade/>
      </p:transition>
    </mc:Choice>
    <mc:Fallback xmlns="">
      <p:transition spd="slow" advClick="0" advTm="20000">
        <p:fade/>
      </p:transition>
    </mc:Fallback>
  </mc:AlternateContent>
  <p:hf hdr="0" ftr="0" dt="0"/>
  <p:txStyles>
    <p:titleStyle>
      <a:lvl1pPr algn="l" defTabSz="914400" rtl="0" eaLnBrk="1" latinLnBrk="0" hangingPunct="1">
        <a:lnSpc>
          <a:spcPct val="100000"/>
        </a:lnSpc>
        <a:spcBef>
          <a:spcPct val="0"/>
        </a:spcBef>
        <a:buNone/>
        <a:defRPr sz="3600" kern="1200">
          <a:solidFill>
            <a:srgbClr val="1C3E70"/>
          </a:solidFill>
          <a:latin typeface="Georgia" panose="02040502050405020303" pitchFamily="18"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lumMod val="50000"/>
              <a:lumOff val="5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lumMod val="50000"/>
              <a:lumOff val="50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600" kern="1200">
          <a:solidFill>
            <a:schemeClr val="tx1">
              <a:lumMod val="50000"/>
              <a:lumOff val="50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lumMod val="50000"/>
              <a:lumOff val="50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lumMod val="50000"/>
              <a:lumOff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rofiles.ihe.net/ITI/sIPS"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tiff"/><Relationship Id="rId4" Type="http://schemas.openxmlformats.org/officeDocument/2006/relationships/image" Target="../media/image10.jpeg"/></Relationships>
</file>

<file path=ppt/slides/_rels/slide1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hyperlink" Target="https://profiles.ihe.net/ITI" TargetMode="Externa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3.png"/><Relationship Id="rId7" Type="http://schemas.openxmlformats.org/officeDocument/2006/relationships/image" Target="../media/image59.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image" Target="../media/image62.png"/><Relationship Id="rId16"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4.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54.png"/></Relationships>
</file>

<file path=ppt/slides/_rels/slide1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3.png"/></Relationships>
</file>

<file path=ppt/slides/_rels/slide19.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63.png"/><Relationship Id="rId4"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80.emf"/><Relationship Id="rId5" Type="http://schemas.openxmlformats.org/officeDocument/2006/relationships/image" Target="../media/image63.png"/><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s://profiles.ihe.net/ITI/sIPS" TargetMode="External"/><Relationship Id="rId2" Type="http://schemas.openxmlformats.org/officeDocument/2006/relationships/hyperlink" Target="mailto:JohnMoehrke@gmail.com"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8" Type="http://schemas.openxmlformats.org/officeDocument/2006/relationships/image" Target="../media/image17.tiff"/><Relationship Id="rId3" Type="http://schemas.openxmlformats.org/officeDocument/2006/relationships/hyperlink" Target="http://www.bbc.com/news/business-43583670" TargetMode="External"/><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hyperlink" Target="https://international-patient-summary.net/" TargetMode="External"/><Relationship Id="rId4" Type="http://schemas.openxmlformats.org/officeDocument/2006/relationships/image" Target="../media/image13.png"/><Relationship Id="rId9" Type="http://schemas.openxmlformats.org/officeDocument/2006/relationships/image" Target="../media/image18.tiff"/></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www.bbc.com/news/business-43583670" TargetMode="External"/><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hyperlink" Target="https://international-patient-summary.ne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png"/><Relationship Id="rId21" Type="http://schemas.openxmlformats.org/officeDocument/2006/relationships/image" Target="../media/image39.png"/><Relationship Id="rId34" Type="http://schemas.openxmlformats.org/officeDocument/2006/relationships/image" Target="../media/image52.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33" Type="http://schemas.openxmlformats.org/officeDocument/2006/relationships/image" Target="../media/image51.png"/><Relationship Id="rId2" Type="http://schemas.openxmlformats.org/officeDocument/2006/relationships/notesSlide" Target="../notesSlides/notesSlide6.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19.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32" Type="http://schemas.openxmlformats.org/officeDocument/2006/relationships/image" Target="../media/image50.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31"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 Id="rId8" Type="http://schemas.openxmlformats.org/officeDocument/2006/relationships/image" Target="../media/image26.png"/></Relationships>
</file>

<file path=ppt/slides/_rels/slide9.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21.png"/><Relationship Id="rId21" Type="http://schemas.openxmlformats.org/officeDocument/2006/relationships/image" Target="../media/image39.png"/><Relationship Id="rId34" Type="http://schemas.openxmlformats.org/officeDocument/2006/relationships/image" Target="../media/image52.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33" Type="http://schemas.openxmlformats.org/officeDocument/2006/relationships/image" Target="../media/image51.png"/><Relationship Id="rId2" Type="http://schemas.openxmlformats.org/officeDocument/2006/relationships/notesSlide" Target="../notesSlides/notesSlide7.xml"/><Relationship Id="rId16" Type="http://schemas.openxmlformats.org/officeDocument/2006/relationships/image" Target="../media/image34.png"/><Relationship Id="rId20" Type="http://schemas.openxmlformats.org/officeDocument/2006/relationships/image" Target="../media/image38.png"/><Relationship Id="rId29" Type="http://schemas.openxmlformats.org/officeDocument/2006/relationships/image" Target="../media/image47.png"/><Relationship Id="rId1" Type="http://schemas.openxmlformats.org/officeDocument/2006/relationships/slideLayout" Target="../slideLayouts/slideLayout19.xml"/><Relationship Id="rId6" Type="http://schemas.openxmlformats.org/officeDocument/2006/relationships/image" Target="../media/image24.png"/><Relationship Id="rId11" Type="http://schemas.openxmlformats.org/officeDocument/2006/relationships/image" Target="../media/image29.png"/><Relationship Id="rId24" Type="http://schemas.openxmlformats.org/officeDocument/2006/relationships/image" Target="../media/image42.png"/><Relationship Id="rId32" Type="http://schemas.openxmlformats.org/officeDocument/2006/relationships/image" Target="../media/image50.pn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28" Type="http://schemas.openxmlformats.org/officeDocument/2006/relationships/image" Target="../media/image46.png"/><Relationship Id="rId10" Type="http://schemas.openxmlformats.org/officeDocument/2006/relationships/image" Target="../media/image28.png"/><Relationship Id="rId19" Type="http://schemas.openxmlformats.org/officeDocument/2006/relationships/image" Target="../media/image37.png"/><Relationship Id="rId31" Type="http://schemas.openxmlformats.org/officeDocument/2006/relationships/image" Target="../media/image49.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 Id="rId35" Type="http://schemas.openxmlformats.org/officeDocument/2006/relationships/image" Target="../media/image53.png"/><Relationship Id="rId8"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1C03947-13C6-4CFC-86EB-21B2A81DBE28}"/>
              </a:ext>
            </a:extLst>
          </p:cNvPr>
          <p:cNvSpPr>
            <a:spLocks noGrp="1"/>
          </p:cNvSpPr>
          <p:nvPr>
            <p:ph type="ctrTitle"/>
          </p:nvPr>
        </p:nvSpPr>
        <p:spPr>
          <a:xfrm>
            <a:off x="584791" y="2130426"/>
            <a:ext cx="10972800" cy="1470025"/>
          </a:xfrm>
        </p:spPr>
        <p:txBody>
          <a:bodyPr>
            <a:normAutofit/>
          </a:bodyPr>
          <a:lstStyle/>
          <a:p>
            <a:r>
              <a:rPr lang="en-US" dirty="0">
                <a:solidFill>
                  <a:srgbClr val="000000"/>
                </a:solidFill>
                <a:latin typeface="Arial" charset="0"/>
                <a:cs typeface="Arial" charset="0"/>
              </a:rPr>
              <a:t>Sharing of IPS (sIPS)</a:t>
            </a:r>
            <a:br>
              <a:rPr lang="en-US" dirty="0">
                <a:solidFill>
                  <a:srgbClr val="000000"/>
                </a:solidFill>
                <a:latin typeface="Arial" charset="0"/>
                <a:cs typeface="Arial" charset="0"/>
              </a:rPr>
            </a:br>
            <a:r>
              <a:rPr lang="en-US" sz="2400" dirty="0">
                <a:solidFill>
                  <a:srgbClr val="000000"/>
                </a:solidFill>
                <a:latin typeface="Arial" charset="0"/>
                <a:cs typeface="Arial" charset="0"/>
                <a:hlinkClick r:id="rId3"/>
              </a:rPr>
              <a:t>https://profiles.ihe.net/ITI/sIPS</a:t>
            </a:r>
            <a:r>
              <a:rPr lang="en-US" sz="2400" dirty="0">
                <a:solidFill>
                  <a:srgbClr val="000000"/>
                </a:solidFill>
                <a:latin typeface="Arial" charset="0"/>
                <a:cs typeface="Arial" charset="0"/>
              </a:rPr>
              <a:t> </a:t>
            </a:r>
            <a:endParaRPr lang="en-US" dirty="0"/>
          </a:p>
        </p:txBody>
      </p:sp>
      <p:sp>
        <p:nvSpPr>
          <p:cNvPr id="7" name="Subtitle 6">
            <a:extLst>
              <a:ext uri="{FF2B5EF4-FFF2-40B4-BE49-F238E27FC236}">
                <a16:creationId xmlns:a16="http://schemas.microsoft.com/office/drawing/2014/main" id="{2D31C23C-8E97-4EF4-B3EF-9BF2793DF8B1}"/>
              </a:ext>
            </a:extLst>
          </p:cNvPr>
          <p:cNvSpPr>
            <a:spLocks noGrp="1"/>
          </p:cNvSpPr>
          <p:nvPr>
            <p:ph type="subTitle" idx="1"/>
          </p:nvPr>
        </p:nvSpPr>
        <p:spPr/>
        <p:txBody>
          <a:bodyPr>
            <a:normAutofit fontScale="92500" lnSpcReduction="20000"/>
          </a:bodyPr>
          <a:lstStyle/>
          <a:p>
            <a:pPr defTabSz="806867" fontAlgn="base">
              <a:spcBef>
                <a:spcPct val="0"/>
              </a:spcBef>
              <a:spcAft>
                <a:spcPct val="0"/>
              </a:spcAft>
            </a:pPr>
            <a:endParaRPr lang="en-US" sz="3600" dirty="0">
              <a:solidFill>
                <a:srgbClr val="000000"/>
              </a:solidFill>
              <a:latin typeface="Arial" charset="0"/>
              <a:cs typeface="Arial" charset="0"/>
            </a:endParaRPr>
          </a:p>
          <a:p>
            <a:pPr defTabSz="806867" fontAlgn="base">
              <a:spcBef>
                <a:spcPct val="0"/>
              </a:spcBef>
              <a:spcAft>
                <a:spcPct val="0"/>
              </a:spcAft>
            </a:pPr>
            <a:r>
              <a:rPr lang="en-US" sz="3600" dirty="0">
                <a:solidFill>
                  <a:srgbClr val="000000"/>
                </a:solidFill>
                <a:latin typeface="Arial" charset="0"/>
                <a:cs typeface="Arial" charset="0"/>
              </a:rPr>
              <a:t>John Moehrke </a:t>
            </a:r>
          </a:p>
          <a:p>
            <a:pPr defTabSz="806867" fontAlgn="base">
              <a:spcBef>
                <a:spcPct val="0"/>
              </a:spcBef>
              <a:spcAft>
                <a:spcPct val="0"/>
              </a:spcAft>
            </a:pPr>
            <a:r>
              <a:rPr lang="en-US" dirty="0">
                <a:solidFill>
                  <a:srgbClr val="000000"/>
                </a:solidFill>
                <a:latin typeface="Arial" charset="0"/>
                <a:cs typeface="Arial" charset="0"/>
              </a:rPr>
              <a:t>&lt;JohnMoehrke@gmail.com&gt;</a:t>
            </a:r>
          </a:p>
          <a:p>
            <a:pPr defTabSz="806867" fontAlgn="base">
              <a:spcBef>
                <a:spcPct val="0"/>
              </a:spcBef>
              <a:spcAft>
                <a:spcPct val="0"/>
              </a:spcAft>
            </a:pPr>
            <a:r>
              <a:rPr lang="en-US" dirty="0">
                <a:solidFill>
                  <a:srgbClr val="000000"/>
                </a:solidFill>
                <a:latin typeface="Arial" charset="0"/>
                <a:cs typeface="Arial" charset="0"/>
              </a:rPr>
              <a:t>Co-Chair: IHE ITI Technical Committee</a:t>
            </a:r>
          </a:p>
          <a:p>
            <a:endParaRPr lang="en-US" dirty="0"/>
          </a:p>
        </p:txBody>
      </p:sp>
      <p:sp>
        <p:nvSpPr>
          <p:cNvPr id="8197" name="Rectangle 3"/>
          <p:cNvSpPr>
            <a:spLocks noChangeArrowheads="1"/>
          </p:cNvSpPr>
          <p:nvPr/>
        </p:nvSpPr>
        <p:spPr bwMode="auto">
          <a:xfrm>
            <a:off x="1822358" y="1991845"/>
            <a:ext cx="8508066" cy="1761103"/>
          </a:xfrm>
          <a:prstGeom prst="rect">
            <a:avLst/>
          </a:prstGeom>
          <a:noFill/>
          <a:ln w="9525">
            <a:noFill/>
            <a:miter lim="800000"/>
            <a:headEnd/>
            <a:tailEnd/>
          </a:ln>
        </p:spPr>
        <p:txBody>
          <a:bodyPr lIns="89896" tIns="44948" rIns="89896" bIns="44948">
            <a:spAutoFit/>
          </a:bodyPr>
          <a:lstStyle/>
          <a:p>
            <a:pPr marL="0" marR="0" lvl="0" indent="0" algn="ctr" defTabSz="899320" rtl="0" eaLnBrk="1" fontAlgn="base" latinLnBrk="0" hangingPunct="1">
              <a:lnSpc>
                <a:spcPct val="100000"/>
              </a:lnSpc>
              <a:spcBef>
                <a:spcPct val="0"/>
              </a:spcBef>
              <a:spcAft>
                <a:spcPct val="0"/>
              </a:spcAft>
              <a:buClrTx/>
              <a:buSzTx/>
              <a:buFontTx/>
              <a:buNone/>
              <a:tabLst/>
              <a:defRPr/>
            </a:pPr>
            <a:br>
              <a:rPr kumimoji="0" lang="en-US" sz="4324" b="0" i="0" u="none" strike="noStrike" kern="1200" cap="none" spc="0" normalizeH="0" baseline="0" noProof="0" dirty="0">
                <a:ln>
                  <a:noFill/>
                </a:ln>
                <a:solidFill>
                  <a:srgbClr val="000000"/>
                </a:solidFill>
                <a:effectLst/>
                <a:uLnTx/>
                <a:uFillTx/>
                <a:latin typeface="Arial" charset="0"/>
                <a:ea typeface="+mn-ea"/>
                <a:cs typeface="Arial" charset="0"/>
              </a:rPr>
            </a:br>
            <a:br>
              <a:rPr kumimoji="0" lang="en-US" sz="3265" b="0" i="0" u="none" strike="noStrike" kern="1200" cap="none" spc="0" normalizeH="0" baseline="0" noProof="0" dirty="0">
                <a:ln>
                  <a:noFill/>
                </a:ln>
                <a:solidFill>
                  <a:srgbClr val="000000"/>
                </a:solidFill>
                <a:effectLst/>
                <a:uLnTx/>
                <a:uFillTx/>
                <a:latin typeface="Arial" charset="0"/>
                <a:ea typeface="+mn-ea"/>
                <a:cs typeface="Arial" charset="0"/>
              </a:rPr>
            </a:br>
            <a:endParaRPr kumimoji="0" lang="en-US" sz="3265" b="0" i="0" u="none" strike="noStrike" kern="1200" cap="none" spc="0" normalizeH="0" baseline="0" noProof="0" dirty="0">
              <a:ln>
                <a:noFill/>
              </a:ln>
              <a:solidFill>
                <a:srgbClr val="000000"/>
              </a:solidFill>
              <a:effectLst/>
              <a:uLnTx/>
              <a:uFillTx/>
              <a:latin typeface="Arial" charset="0"/>
              <a:ea typeface="+mn-ea"/>
              <a:cs typeface="Arial" charset="0"/>
            </a:endParaRPr>
          </a:p>
        </p:txBody>
      </p:sp>
      <p:grpSp>
        <p:nvGrpSpPr>
          <p:cNvPr id="13" name="Group 12">
            <a:extLst>
              <a:ext uri="{FF2B5EF4-FFF2-40B4-BE49-F238E27FC236}">
                <a16:creationId xmlns:a16="http://schemas.microsoft.com/office/drawing/2014/main" id="{FA4B7F75-9B5B-49D0-9110-46EFE3DB137C}"/>
              </a:ext>
            </a:extLst>
          </p:cNvPr>
          <p:cNvGrpSpPr>
            <a:grpSpLocks noChangeAspect="1"/>
          </p:cNvGrpSpPr>
          <p:nvPr/>
        </p:nvGrpSpPr>
        <p:grpSpPr>
          <a:xfrm>
            <a:off x="2007186" y="930681"/>
            <a:ext cx="2468353" cy="775415"/>
            <a:chOff x="2314575" y="1733550"/>
            <a:chExt cx="7610475" cy="2390775"/>
          </a:xfrm>
        </p:grpSpPr>
        <p:sp>
          <p:nvSpPr>
            <p:cNvPr id="14" name="Rectangle 13">
              <a:extLst>
                <a:ext uri="{FF2B5EF4-FFF2-40B4-BE49-F238E27FC236}">
                  <a16:creationId xmlns:a16="http://schemas.microsoft.com/office/drawing/2014/main" id="{FB7C2CF6-A29D-4107-84CF-E861A1DEF556}"/>
                </a:ext>
              </a:extLst>
            </p:cNvPr>
            <p:cNvSpPr/>
            <p:nvPr/>
          </p:nvSpPr>
          <p:spPr>
            <a:xfrm>
              <a:off x="2314575" y="1733550"/>
              <a:ext cx="7610475" cy="239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806867" rtl="0" eaLnBrk="1" fontAlgn="base" latinLnBrk="0" hangingPunct="1">
                <a:lnSpc>
                  <a:spcPct val="100000"/>
                </a:lnSpc>
                <a:spcBef>
                  <a:spcPct val="0"/>
                </a:spcBef>
                <a:spcAft>
                  <a:spcPct val="0"/>
                </a:spcAft>
                <a:buClrTx/>
                <a:buSzTx/>
                <a:buFontTx/>
                <a:buNone/>
                <a:tabLst/>
                <a:defRPr/>
              </a:pPr>
              <a:endParaRPr kumimoji="0" lang="en-US" sz="1191" b="0" i="0" u="none" strike="noStrike" kern="1200" cap="none" spc="0" normalizeH="0" baseline="0" noProof="0" dirty="0">
                <a:ln>
                  <a:noFill/>
                </a:ln>
                <a:solidFill>
                  <a:srgbClr val="FFFFFF"/>
                </a:solidFill>
                <a:effectLst/>
                <a:uLnTx/>
                <a:uFillTx/>
                <a:latin typeface="Arial"/>
                <a:ea typeface="+mn-ea"/>
                <a:cs typeface="Arial"/>
              </a:endParaRPr>
            </a:p>
          </p:txBody>
        </p:sp>
        <p:pic>
          <p:nvPicPr>
            <p:cNvPr id="15" name="Picture 6" descr="Afbeeldingsresultaat voor ihe logo">
              <a:extLst>
                <a:ext uri="{FF2B5EF4-FFF2-40B4-BE49-F238E27FC236}">
                  <a16:creationId xmlns:a16="http://schemas.microsoft.com/office/drawing/2014/main" id="{77EEC4F6-E313-4E49-BD39-028324DAF304}"/>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514600" y="1948913"/>
              <a:ext cx="7162800" cy="1946812"/>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Picture 1">
            <a:extLst>
              <a:ext uri="{FF2B5EF4-FFF2-40B4-BE49-F238E27FC236}">
                <a16:creationId xmlns:a16="http://schemas.microsoft.com/office/drawing/2014/main" id="{C97D375C-8E99-914E-9F49-53063C3F376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290152" y="284656"/>
            <a:ext cx="1562078" cy="1707189"/>
          </a:xfrm>
          <a:prstGeom prst="rect">
            <a:avLst/>
          </a:prstGeom>
        </p:spPr>
      </p:pic>
      <p:pic>
        <p:nvPicPr>
          <p:cNvPr id="1026" name="Picture 2" descr="logo fhir">
            <a:extLst>
              <a:ext uri="{FF2B5EF4-FFF2-40B4-BE49-F238E27FC236}">
                <a16:creationId xmlns:a16="http://schemas.microsoft.com/office/drawing/2014/main" id="{FD3957AF-3D14-50B5-C55D-D08DD8A36B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6843" y="929366"/>
            <a:ext cx="3777623" cy="909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948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040726-D4BC-E6ED-1045-705358D68918}"/>
              </a:ext>
            </a:extLst>
          </p:cNvPr>
          <p:cNvSpPr>
            <a:spLocks noGrp="1"/>
          </p:cNvSpPr>
          <p:nvPr>
            <p:ph type="title"/>
          </p:nvPr>
        </p:nvSpPr>
        <p:spPr/>
        <p:txBody>
          <a:bodyPr/>
          <a:lstStyle/>
          <a:p>
            <a:r>
              <a:rPr lang="en-US" dirty="0"/>
              <a:t>Push</a:t>
            </a:r>
          </a:p>
        </p:txBody>
      </p:sp>
      <p:sp>
        <p:nvSpPr>
          <p:cNvPr id="2" name="Slide Number Placeholder 1">
            <a:extLst>
              <a:ext uri="{FF2B5EF4-FFF2-40B4-BE49-F238E27FC236}">
                <a16:creationId xmlns:a16="http://schemas.microsoft.com/office/drawing/2014/main" id="{5B009F16-0BA0-A3DA-D969-12DE5AD43AA5}"/>
              </a:ext>
            </a:extLst>
          </p:cNvPr>
          <p:cNvSpPr>
            <a:spLocks noGrp="1"/>
          </p:cNvSpPr>
          <p:nvPr>
            <p:ph type="sldNum" sz="quarter" idx="12"/>
          </p:nvPr>
        </p:nvSpPr>
        <p:spPr/>
        <p:txBody>
          <a:bodyPr/>
          <a:lstStyle/>
          <a:p>
            <a:pPr>
              <a:defRPr/>
            </a:pPr>
            <a:fld id="{DC2A7E19-1FF1-4347-89A2-6943D6569BAF}" type="slidenum">
              <a:rPr lang="en-US" smtClean="0"/>
              <a:pPr>
                <a:defRPr/>
              </a:pPr>
              <a:t>10</a:t>
            </a:fld>
            <a:endParaRPr lang="en-US" dirty="0"/>
          </a:p>
        </p:txBody>
      </p:sp>
      <p:pic>
        <p:nvPicPr>
          <p:cNvPr id="4" name="Picture 2">
            <a:extLst>
              <a:ext uri="{FF2B5EF4-FFF2-40B4-BE49-F238E27FC236}">
                <a16:creationId xmlns:a16="http://schemas.microsoft.com/office/drawing/2014/main" id="{1A64F0B9-CD22-41D1-F44C-4B6D278D13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5046" y="1257947"/>
            <a:ext cx="9160594" cy="5152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093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E4AC6-AD0A-4C2E-A888-3BECF9FAE219}"/>
              </a:ext>
            </a:extLst>
          </p:cNvPr>
          <p:cNvSpPr>
            <a:spLocks noGrp="1"/>
          </p:cNvSpPr>
          <p:nvPr>
            <p:ph type="title"/>
          </p:nvPr>
        </p:nvSpPr>
        <p:spPr/>
        <p:txBody>
          <a:bodyPr/>
          <a:lstStyle/>
          <a:p>
            <a:r>
              <a:rPr lang="en-US" dirty="0"/>
              <a:t>Principles of a Document</a:t>
            </a:r>
          </a:p>
        </p:txBody>
      </p:sp>
      <p:sp>
        <p:nvSpPr>
          <p:cNvPr id="3" name="Content Placeholder 2">
            <a:extLst>
              <a:ext uri="{FF2B5EF4-FFF2-40B4-BE49-F238E27FC236}">
                <a16:creationId xmlns:a16="http://schemas.microsoft.com/office/drawing/2014/main" id="{076DAC26-480F-4222-B53B-A35B7FD4A00F}"/>
              </a:ext>
            </a:extLst>
          </p:cNvPr>
          <p:cNvSpPr>
            <a:spLocks noGrp="1"/>
          </p:cNvSpPr>
          <p:nvPr>
            <p:ph idx="1"/>
          </p:nvPr>
        </p:nvSpPr>
        <p:spPr/>
        <p:txBody>
          <a:bodyPr>
            <a:normAutofit fontScale="77500" lnSpcReduction="20000"/>
          </a:bodyPr>
          <a:lstStyle/>
          <a:p>
            <a:r>
              <a:rPr lang="en-US" b="1" dirty="0"/>
              <a:t>Persistence</a:t>
            </a:r>
            <a:r>
              <a:rPr lang="en-US" dirty="0"/>
              <a:t> – A Document continues to exist in an unaltered state, for a time period defined by local and regulatory requirements. Note documents outlive the servers (and often the syntax), on which they are created.</a:t>
            </a:r>
          </a:p>
          <a:p>
            <a:r>
              <a:rPr lang="en-US" b="1" dirty="0"/>
              <a:t>Stewardship</a:t>
            </a:r>
            <a:r>
              <a:rPr lang="en-US" dirty="0"/>
              <a:t> –A document is maintained over its lifetime by a custodian, either an organization or a person entrusted with its care. </a:t>
            </a:r>
          </a:p>
          <a:p>
            <a:r>
              <a:rPr lang="en-US" b="1" dirty="0"/>
              <a:t>Authenticatable</a:t>
            </a:r>
            <a:r>
              <a:rPr lang="en-US" dirty="0"/>
              <a:t> -- Potential for authentication - A clinical document is an assemblage of information that is intended to be legally authenticated. </a:t>
            </a:r>
          </a:p>
          <a:p>
            <a:r>
              <a:rPr lang="en-US" b="1" dirty="0"/>
              <a:t>Context</a:t>
            </a:r>
            <a:r>
              <a:rPr lang="en-US" dirty="0"/>
              <a:t> - A clinical document establishes the default context for its contents </a:t>
            </a:r>
          </a:p>
          <a:p>
            <a:r>
              <a:rPr lang="en-US" b="1" dirty="0"/>
              <a:t>Wholeness</a:t>
            </a:r>
            <a:r>
              <a:rPr lang="en-US" dirty="0"/>
              <a:t> - A document is a whole unit of information. Parts of the document may be created or edited separately, or may also be authenticated or legally authenticated, but the entire document is still to be treated as a whole unit. </a:t>
            </a:r>
          </a:p>
          <a:p>
            <a:r>
              <a:rPr lang="en-US" b="1" dirty="0"/>
              <a:t>Human readability </a:t>
            </a:r>
            <a:r>
              <a:rPr lang="en-US" dirty="0"/>
              <a:t>– a document is human readable</a:t>
            </a:r>
          </a:p>
        </p:txBody>
      </p:sp>
    </p:spTree>
    <p:extLst>
      <p:ext uri="{BB962C8B-B14F-4D97-AF65-F5344CB8AC3E}">
        <p14:creationId xmlns:p14="http://schemas.microsoft.com/office/powerpoint/2010/main" val="1502498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DF70-EBEB-4A51-A00A-2EA9ED42AFEF}"/>
              </a:ext>
            </a:extLst>
          </p:cNvPr>
          <p:cNvSpPr>
            <a:spLocks noGrp="1"/>
          </p:cNvSpPr>
          <p:nvPr>
            <p:ph type="title" idx="4294967295"/>
          </p:nvPr>
        </p:nvSpPr>
        <p:spPr>
          <a:xfrm>
            <a:off x="0" y="258763"/>
            <a:ext cx="3316288" cy="4786312"/>
          </a:xfrm>
        </p:spPr>
        <p:txBody>
          <a:bodyPr/>
          <a:lstStyle/>
          <a:p>
            <a:r>
              <a:rPr lang="en-US" dirty="0"/>
              <a:t>Metadata – enables discovery</a:t>
            </a:r>
          </a:p>
        </p:txBody>
      </p:sp>
      <p:pic>
        <p:nvPicPr>
          <p:cNvPr id="5" name="Content Placeholder 4" descr="A close up of a logo&#10;&#10;Description generated with high confidence">
            <a:extLst>
              <a:ext uri="{FF2B5EF4-FFF2-40B4-BE49-F238E27FC236}">
                <a16:creationId xmlns:a16="http://schemas.microsoft.com/office/drawing/2014/main" id="{9A3A6BFB-E06C-4B97-A73B-B3D2808BCB6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3467100" y="119063"/>
            <a:ext cx="8724900" cy="6656387"/>
          </a:xfrm>
        </p:spPr>
      </p:pic>
    </p:spTree>
    <p:extLst>
      <p:ext uri="{BB962C8B-B14F-4D97-AF65-F5344CB8AC3E}">
        <p14:creationId xmlns:p14="http://schemas.microsoft.com/office/powerpoint/2010/main" val="1334517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C11A-E655-4AA9-915B-FE4941A2065C}"/>
              </a:ext>
            </a:extLst>
          </p:cNvPr>
          <p:cNvSpPr>
            <a:spLocks noGrp="1"/>
          </p:cNvSpPr>
          <p:nvPr>
            <p:ph type="title"/>
          </p:nvPr>
        </p:nvSpPr>
        <p:spPr>
          <a:xfrm>
            <a:off x="609601" y="273050"/>
            <a:ext cx="5407490" cy="1162050"/>
          </a:xfrm>
        </p:spPr>
        <p:txBody>
          <a:bodyPr anchor="t">
            <a:normAutofit/>
          </a:bodyPr>
          <a:lstStyle/>
          <a:p>
            <a:r>
              <a:rPr lang="en-US" sz="2800" dirty="0"/>
              <a:t>Various Formats and Encodings</a:t>
            </a:r>
          </a:p>
        </p:txBody>
      </p:sp>
      <p:sp>
        <p:nvSpPr>
          <p:cNvPr id="16" name="Text Placeholder 15">
            <a:extLst>
              <a:ext uri="{FF2B5EF4-FFF2-40B4-BE49-F238E27FC236}">
                <a16:creationId xmlns:a16="http://schemas.microsoft.com/office/drawing/2014/main" id="{96C285B7-FE9F-621E-B84A-937886FF55B9}"/>
              </a:ext>
            </a:extLst>
          </p:cNvPr>
          <p:cNvSpPr>
            <a:spLocks noGrp="1"/>
          </p:cNvSpPr>
          <p:nvPr>
            <p:ph type="body" sz="half" idx="2"/>
          </p:nvPr>
        </p:nvSpPr>
        <p:spPr/>
        <p:txBody>
          <a:bodyPr>
            <a:normAutofit lnSpcReduction="10000"/>
          </a:bodyPr>
          <a:lstStyle/>
          <a:p>
            <a:pPr marL="285750" indent="-285750">
              <a:buFont typeface="Arial" panose="020B0604020202020204" pitchFamily="34" charset="0"/>
              <a:buChar char="•"/>
            </a:pPr>
            <a:r>
              <a:rPr lang="en-US" sz="2000" dirty="0"/>
              <a:t>Content agnostic</a:t>
            </a:r>
          </a:p>
          <a:p>
            <a:pPr marL="285750" indent="-285750">
              <a:buFont typeface="Arial" panose="020B0604020202020204" pitchFamily="34" charset="0"/>
              <a:buChar char="•"/>
            </a:pPr>
            <a:r>
              <a:rPr lang="en-US" sz="2000" dirty="0"/>
              <a:t>Metadata enable discovery</a:t>
            </a:r>
          </a:p>
          <a:p>
            <a:pPr marL="285750" indent="-285750">
              <a:buFont typeface="Arial" panose="020B0604020202020204" pitchFamily="34" charset="0"/>
              <a:buChar char="•"/>
            </a:pPr>
            <a:r>
              <a:rPr lang="en-US" sz="2000" dirty="0"/>
              <a:t>CDA, C-CDA, C32, etc</a:t>
            </a:r>
          </a:p>
          <a:p>
            <a:pPr marL="285750" indent="-285750">
              <a:buFont typeface="Arial" panose="020B0604020202020204" pitchFamily="34" charset="0"/>
              <a:buChar char="•"/>
            </a:pPr>
            <a:r>
              <a:rPr lang="en-US" sz="2000" dirty="0"/>
              <a:t>FHIR Documents</a:t>
            </a:r>
          </a:p>
          <a:p>
            <a:pPr marL="285750" indent="-285750">
              <a:buFont typeface="Arial" panose="020B0604020202020204" pitchFamily="34" charset="0"/>
              <a:buChar char="•"/>
            </a:pPr>
            <a:r>
              <a:rPr lang="en-US" sz="2000" dirty="0"/>
              <a:t>DICOM Documents</a:t>
            </a:r>
          </a:p>
          <a:p>
            <a:pPr marL="285750" indent="-285750">
              <a:buFont typeface="Arial" panose="020B0604020202020204" pitchFamily="34" charset="0"/>
              <a:buChar char="•"/>
            </a:pPr>
            <a:r>
              <a:rPr lang="en-US" sz="2000" dirty="0"/>
              <a:t>PDF/Text</a:t>
            </a:r>
          </a:p>
          <a:p>
            <a:pPr marL="285750" indent="-285750">
              <a:buFont typeface="Arial" panose="020B0604020202020204" pitchFamily="34" charset="0"/>
              <a:buChar char="•"/>
            </a:pPr>
            <a:r>
              <a:rPr lang="en-US" sz="2000" dirty="0"/>
              <a:t>Graphics (JPEG, MPEG, TIFF…)</a:t>
            </a:r>
          </a:p>
          <a:p>
            <a:pPr marL="285750" indent="-285750">
              <a:buFont typeface="Arial" panose="020B0604020202020204" pitchFamily="34" charset="0"/>
              <a:buChar char="•"/>
            </a:pPr>
            <a:r>
              <a:rPr lang="en-US" sz="2000" dirty="0"/>
              <a:t>Document Relationships</a:t>
            </a:r>
          </a:p>
          <a:p>
            <a:pPr marL="742950" lvl="1" indent="-285750">
              <a:buFont typeface="Arial" panose="020B0604020202020204" pitchFamily="34" charset="0"/>
              <a:buChar char="•"/>
            </a:pPr>
            <a:r>
              <a:rPr lang="en-US" sz="1800" dirty="0"/>
              <a:t>Transforms</a:t>
            </a:r>
          </a:p>
          <a:p>
            <a:pPr marL="742950" lvl="1" indent="-285750">
              <a:buFont typeface="Arial" panose="020B0604020202020204" pitchFamily="34" charset="0"/>
              <a:buChar char="•"/>
            </a:pPr>
            <a:r>
              <a:rPr lang="en-US" sz="1800" dirty="0"/>
              <a:t>Signs</a:t>
            </a:r>
          </a:p>
          <a:p>
            <a:pPr marL="742950" lvl="1" indent="-285750">
              <a:buFont typeface="Arial" panose="020B0604020202020204" pitchFamily="34" charset="0"/>
              <a:buChar char="•"/>
            </a:pPr>
            <a:r>
              <a:rPr lang="en-US" sz="1800" dirty="0"/>
              <a:t>Replaces</a:t>
            </a:r>
          </a:p>
          <a:p>
            <a:pPr marL="285750" indent="-285750">
              <a:buFont typeface="Arial" panose="020B0604020202020204" pitchFamily="34" charset="0"/>
              <a:buChar char="•"/>
            </a:pPr>
            <a:r>
              <a:rPr lang="en-US" sz="2000" dirty="0"/>
              <a:t>Special </a:t>
            </a:r>
          </a:p>
          <a:p>
            <a:pPr marL="742950" lvl="1" indent="-285750">
              <a:buFont typeface="Arial" panose="020B0604020202020204" pitchFamily="34" charset="0"/>
              <a:buChar char="•"/>
            </a:pPr>
            <a:r>
              <a:rPr lang="en-US" sz="1800" dirty="0"/>
              <a:t>On-Demand Document</a:t>
            </a:r>
          </a:p>
          <a:p>
            <a:pPr marL="742950" lvl="1" indent="-285750">
              <a:buFont typeface="Arial" panose="020B0604020202020204" pitchFamily="34" charset="0"/>
              <a:buChar char="•"/>
            </a:pPr>
            <a:r>
              <a:rPr lang="en-US" sz="1800" dirty="0"/>
              <a:t>Delayed Document Assembly</a:t>
            </a:r>
          </a:p>
          <a:p>
            <a:pPr marL="285750" indent="-285750">
              <a:buFont typeface="Arial" panose="020B0604020202020204" pitchFamily="34" charset="0"/>
              <a:buChar char="•"/>
            </a:pPr>
            <a:endParaRPr lang="en-US" sz="2000" dirty="0"/>
          </a:p>
        </p:txBody>
      </p:sp>
      <p:sp>
        <p:nvSpPr>
          <p:cNvPr id="5" name="Cylinder 4">
            <a:extLst>
              <a:ext uri="{FF2B5EF4-FFF2-40B4-BE49-F238E27FC236}">
                <a16:creationId xmlns:a16="http://schemas.microsoft.com/office/drawing/2014/main" id="{5613FF2C-B867-49B5-B615-099FC902CF05}"/>
              </a:ext>
            </a:extLst>
          </p:cNvPr>
          <p:cNvSpPr/>
          <p:nvPr/>
        </p:nvSpPr>
        <p:spPr>
          <a:xfrm>
            <a:off x="6017091" y="1269254"/>
            <a:ext cx="1475874" cy="753979"/>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EMR</a:t>
            </a:r>
          </a:p>
        </p:txBody>
      </p:sp>
      <p:sp>
        <p:nvSpPr>
          <p:cNvPr id="6" name="Flowchart: Document 5">
            <a:extLst>
              <a:ext uri="{FF2B5EF4-FFF2-40B4-BE49-F238E27FC236}">
                <a16:creationId xmlns:a16="http://schemas.microsoft.com/office/drawing/2014/main" id="{02B14EA6-7E1C-4EEE-9297-EAE77926BDD3}"/>
              </a:ext>
            </a:extLst>
          </p:cNvPr>
          <p:cNvSpPr/>
          <p:nvPr/>
        </p:nvSpPr>
        <p:spPr>
          <a:xfrm>
            <a:off x="5668176" y="2929610"/>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a:p>
            <a:pPr algn="ctr"/>
            <a:r>
              <a:rPr lang="en-US" dirty="0"/>
              <a:t>FHIR IPS</a:t>
            </a:r>
          </a:p>
        </p:txBody>
      </p:sp>
      <p:sp>
        <p:nvSpPr>
          <p:cNvPr id="7" name="Flowchart: Document 6">
            <a:extLst>
              <a:ext uri="{FF2B5EF4-FFF2-40B4-BE49-F238E27FC236}">
                <a16:creationId xmlns:a16="http://schemas.microsoft.com/office/drawing/2014/main" id="{3E962CED-554C-4D55-AF3D-1E1C6CD74D0A}"/>
              </a:ext>
            </a:extLst>
          </p:cNvPr>
          <p:cNvSpPr/>
          <p:nvPr/>
        </p:nvSpPr>
        <p:spPr>
          <a:xfrm>
            <a:off x="6822717" y="3659515"/>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C-CDA</a:t>
            </a:r>
          </a:p>
        </p:txBody>
      </p:sp>
      <p:sp>
        <p:nvSpPr>
          <p:cNvPr id="8" name="Flowchart: Document 7">
            <a:extLst>
              <a:ext uri="{FF2B5EF4-FFF2-40B4-BE49-F238E27FC236}">
                <a16:creationId xmlns:a16="http://schemas.microsoft.com/office/drawing/2014/main" id="{4AE15726-B0C9-4399-9A32-BDB3AD906700}"/>
              </a:ext>
            </a:extLst>
          </p:cNvPr>
          <p:cNvSpPr/>
          <p:nvPr/>
        </p:nvSpPr>
        <p:spPr>
          <a:xfrm>
            <a:off x="7952232" y="3643481"/>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CDA-IPS</a:t>
            </a:r>
          </a:p>
        </p:txBody>
      </p:sp>
      <p:sp>
        <p:nvSpPr>
          <p:cNvPr id="9" name="Flowchart: Document 8">
            <a:extLst>
              <a:ext uri="{FF2B5EF4-FFF2-40B4-BE49-F238E27FC236}">
                <a16:creationId xmlns:a16="http://schemas.microsoft.com/office/drawing/2014/main" id="{CF16B176-BAA4-4363-81E1-345A2B0FBA28}"/>
              </a:ext>
            </a:extLst>
          </p:cNvPr>
          <p:cNvSpPr/>
          <p:nvPr/>
        </p:nvSpPr>
        <p:spPr>
          <a:xfrm>
            <a:off x="9101187" y="3643482"/>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C32</a:t>
            </a:r>
          </a:p>
          <a:p>
            <a:pPr algn="ctr"/>
            <a:endParaRPr lang="en-US" dirty="0"/>
          </a:p>
        </p:txBody>
      </p:sp>
      <p:cxnSp>
        <p:nvCxnSpPr>
          <p:cNvPr id="10" name="Straight Arrow Connector 9">
            <a:extLst>
              <a:ext uri="{FF2B5EF4-FFF2-40B4-BE49-F238E27FC236}">
                <a16:creationId xmlns:a16="http://schemas.microsoft.com/office/drawing/2014/main" id="{1216587D-5155-4607-8D35-76AF7720CDE7}"/>
              </a:ext>
            </a:extLst>
          </p:cNvPr>
          <p:cNvCxnSpPr>
            <a:stCxn id="5" idx="3"/>
            <a:endCxn id="6" idx="0"/>
          </p:cNvCxnSpPr>
          <p:nvPr/>
        </p:nvCxnSpPr>
        <p:spPr>
          <a:xfrm flipH="1">
            <a:off x="6125376" y="2023233"/>
            <a:ext cx="629652" cy="906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429B85A-FD63-4763-ABDD-F60FE3A415DA}"/>
              </a:ext>
            </a:extLst>
          </p:cNvPr>
          <p:cNvCxnSpPr>
            <a:cxnSpLocks/>
            <a:endCxn id="7" idx="0"/>
          </p:cNvCxnSpPr>
          <p:nvPr/>
        </p:nvCxnSpPr>
        <p:spPr>
          <a:xfrm>
            <a:off x="6660291" y="3122105"/>
            <a:ext cx="619626" cy="537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7A2B13C-541B-439B-87F6-67D2D46570EA}"/>
              </a:ext>
            </a:extLst>
          </p:cNvPr>
          <p:cNvCxnSpPr>
            <a:endCxn id="8" idx="0"/>
          </p:cNvCxnSpPr>
          <p:nvPr/>
        </p:nvCxnSpPr>
        <p:spPr>
          <a:xfrm>
            <a:off x="6712979" y="3106070"/>
            <a:ext cx="1696453" cy="537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F5BF407-46B0-4A57-BDDA-AAD8FED60CF2}"/>
              </a:ext>
            </a:extLst>
          </p:cNvPr>
          <p:cNvCxnSpPr>
            <a:cxnSpLocks/>
            <a:endCxn id="9" idx="0"/>
          </p:cNvCxnSpPr>
          <p:nvPr/>
        </p:nvCxnSpPr>
        <p:spPr>
          <a:xfrm>
            <a:off x="6582576" y="3106073"/>
            <a:ext cx="2975811" cy="537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1D57D16F-D1EA-4B3E-A371-D7DBB8089350}"/>
              </a:ext>
            </a:extLst>
          </p:cNvPr>
          <p:cNvSpPr/>
          <p:nvPr/>
        </p:nvSpPr>
        <p:spPr>
          <a:xfrm>
            <a:off x="10328530" y="3643481"/>
            <a:ext cx="914400"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PDF</a:t>
            </a:r>
          </a:p>
          <a:p>
            <a:pPr algn="ctr"/>
            <a:endParaRPr lang="en-US" dirty="0"/>
          </a:p>
        </p:txBody>
      </p:sp>
      <p:cxnSp>
        <p:nvCxnSpPr>
          <p:cNvPr id="15" name="Straight Arrow Connector 14">
            <a:extLst>
              <a:ext uri="{FF2B5EF4-FFF2-40B4-BE49-F238E27FC236}">
                <a16:creationId xmlns:a16="http://schemas.microsoft.com/office/drawing/2014/main" id="{10FAAE6C-92F6-41EB-860D-11C92786030C}"/>
              </a:ext>
            </a:extLst>
          </p:cNvPr>
          <p:cNvCxnSpPr>
            <a:cxnSpLocks/>
            <a:endCxn id="14" idx="0"/>
          </p:cNvCxnSpPr>
          <p:nvPr/>
        </p:nvCxnSpPr>
        <p:spPr>
          <a:xfrm>
            <a:off x="6582576" y="3090036"/>
            <a:ext cx="4203154" cy="55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790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001AC-45B3-4BD1-A49F-F7515CE8DAA1}"/>
              </a:ext>
            </a:extLst>
          </p:cNvPr>
          <p:cNvSpPr>
            <a:spLocks noGrp="1"/>
          </p:cNvSpPr>
          <p:nvPr>
            <p:ph type="title"/>
          </p:nvPr>
        </p:nvSpPr>
        <p:spPr/>
        <p:txBody>
          <a:bodyPr/>
          <a:lstStyle/>
          <a:p>
            <a:r>
              <a:rPr lang="en-US" dirty="0"/>
              <a:t>Supporting Infrastructure Profiles</a:t>
            </a:r>
          </a:p>
        </p:txBody>
      </p:sp>
      <p:sp>
        <p:nvSpPr>
          <p:cNvPr id="3" name="Content Placeholder 2">
            <a:extLst>
              <a:ext uri="{FF2B5EF4-FFF2-40B4-BE49-F238E27FC236}">
                <a16:creationId xmlns:a16="http://schemas.microsoft.com/office/drawing/2014/main" id="{3E7F296E-AC5C-4058-9836-0F4ECABABA6B}"/>
              </a:ext>
            </a:extLst>
          </p:cNvPr>
          <p:cNvSpPr>
            <a:spLocks noGrp="1"/>
          </p:cNvSpPr>
          <p:nvPr>
            <p:ph sz="half" idx="1"/>
          </p:nvPr>
        </p:nvSpPr>
        <p:spPr/>
        <p:txBody>
          <a:bodyPr>
            <a:normAutofit fontScale="85000" lnSpcReduction="20000"/>
          </a:bodyPr>
          <a:lstStyle/>
          <a:p>
            <a:r>
              <a:rPr lang="en-US" dirty="0"/>
              <a:t>Security &amp; Privacy </a:t>
            </a:r>
          </a:p>
          <a:p>
            <a:pPr lvl="1"/>
            <a:r>
              <a:rPr lang="en-US" dirty="0"/>
              <a:t>ATNA, XUA, CT, SeR, </a:t>
            </a:r>
          </a:p>
          <a:p>
            <a:pPr lvl="1"/>
            <a:r>
              <a:rPr lang="en-US" dirty="0"/>
              <a:t>DSG, DEN</a:t>
            </a:r>
          </a:p>
          <a:p>
            <a:pPr lvl="1"/>
            <a:r>
              <a:rPr lang="en-US" dirty="0"/>
              <a:t>BPPC, APPC, PCF</a:t>
            </a:r>
          </a:p>
          <a:p>
            <a:pPr lvl="1"/>
            <a:r>
              <a:rPr lang="en-US" dirty="0"/>
              <a:t>IUA, BALP</a:t>
            </a:r>
          </a:p>
          <a:p>
            <a:r>
              <a:rPr lang="en-US" dirty="0"/>
              <a:t>Patient Identity</a:t>
            </a:r>
          </a:p>
          <a:p>
            <a:pPr lvl="1"/>
            <a:r>
              <a:rPr lang="en-US" dirty="0"/>
              <a:t>PDQ, PIX, PAM</a:t>
            </a:r>
          </a:p>
          <a:p>
            <a:pPr lvl="1"/>
            <a:r>
              <a:rPr lang="en-US" dirty="0"/>
              <a:t>XCPD</a:t>
            </a:r>
          </a:p>
          <a:p>
            <a:pPr lvl="1"/>
            <a:r>
              <a:rPr lang="en-US" dirty="0"/>
              <a:t>PMIR, PDQm, PIXm</a:t>
            </a:r>
          </a:p>
          <a:p>
            <a:r>
              <a:rPr lang="en-US" dirty="0"/>
              <a:t>Provider Identity, Services Discovery</a:t>
            </a:r>
          </a:p>
          <a:p>
            <a:pPr lvl="1"/>
            <a:r>
              <a:rPr lang="en-US" dirty="0"/>
              <a:t>HPD, CSD, PWP, mCSD</a:t>
            </a:r>
          </a:p>
          <a:p>
            <a:r>
              <a:rPr lang="en-US" dirty="0"/>
              <a:t>Workflow</a:t>
            </a:r>
          </a:p>
          <a:p>
            <a:pPr lvl="1"/>
            <a:r>
              <a:rPr lang="en-US" dirty="0"/>
              <a:t>XDW</a:t>
            </a:r>
          </a:p>
        </p:txBody>
      </p:sp>
      <p:sp>
        <p:nvSpPr>
          <p:cNvPr id="4" name="Footer Placeholder 3">
            <a:extLst>
              <a:ext uri="{FF2B5EF4-FFF2-40B4-BE49-F238E27FC236}">
                <a16:creationId xmlns:a16="http://schemas.microsoft.com/office/drawing/2014/main" id="{4B0DF151-DF49-49CA-9804-E57DDF976B9C}"/>
              </a:ext>
            </a:extLst>
          </p:cNvPr>
          <p:cNvSpPr>
            <a:spLocks noGrp="1"/>
          </p:cNvSpPr>
          <p:nvPr>
            <p:ph type="ftr" sz="quarter" idx="11"/>
          </p:nvPr>
        </p:nvSpPr>
        <p:spPr/>
        <p:txBody>
          <a:bodyPr/>
          <a:lstStyle/>
          <a:p>
            <a:r>
              <a:rPr lang="en-US" dirty="0"/>
              <a:t>#InsideIHE</a:t>
            </a:r>
          </a:p>
        </p:txBody>
      </p:sp>
      <p:sp>
        <p:nvSpPr>
          <p:cNvPr id="17" name="TextBox 16">
            <a:extLst>
              <a:ext uri="{FF2B5EF4-FFF2-40B4-BE49-F238E27FC236}">
                <a16:creationId xmlns:a16="http://schemas.microsoft.com/office/drawing/2014/main" id="{9E162DEF-8EC6-3EFC-631B-66658F211954}"/>
              </a:ext>
            </a:extLst>
          </p:cNvPr>
          <p:cNvSpPr txBox="1"/>
          <p:nvPr/>
        </p:nvSpPr>
        <p:spPr>
          <a:xfrm>
            <a:off x="4059382" y="5721927"/>
            <a:ext cx="4090992" cy="523220"/>
          </a:xfrm>
          <a:prstGeom prst="rect">
            <a:avLst/>
          </a:prstGeom>
          <a:noFill/>
        </p:spPr>
        <p:txBody>
          <a:bodyPr wrap="none" rtlCol="0">
            <a:spAutoFit/>
          </a:bodyPr>
          <a:lstStyle/>
          <a:p>
            <a:r>
              <a:rPr lang="en-US" sz="2800" dirty="0">
                <a:hlinkClick r:id="rId2"/>
              </a:rPr>
              <a:t>https://profiles.ihe.net/ITI</a:t>
            </a:r>
            <a:r>
              <a:rPr lang="en-US" sz="2800" dirty="0"/>
              <a:t> </a:t>
            </a:r>
          </a:p>
        </p:txBody>
      </p:sp>
    </p:spTree>
    <p:extLst>
      <p:ext uri="{BB962C8B-B14F-4D97-AF65-F5344CB8AC3E}">
        <p14:creationId xmlns:p14="http://schemas.microsoft.com/office/powerpoint/2010/main" val="409105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FD0664F-9EA5-D3D9-E822-7361775A5814}"/>
              </a:ext>
            </a:extLst>
          </p:cNvPr>
          <p:cNvGrpSpPr/>
          <p:nvPr/>
        </p:nvGrpSpPr>
        <p:grpSpPr>
          <a:xfrm>
            <a:off x="1125415" y="1245996"/>
            <a:ext cx="9797143" cy="5475863"/>
            <a:chOff x="366956" y="-8528"/>
            <a:chExt cx="11269051" cy="6730387"/>
          </a:xfrm>
        </p:grpSpPr>
        <p:sp>
          <p:nvSpPr>
            <p:cNvPr id="5" name="Flowchart: Document 4"/>
            <p:cNvSpPr/>
            <p:nvPr/>
          </p:nvSpPr>
          <p:spPr>
            <a:xfrm>
              <a:off x="2797791" y="1081166"/>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Med Summary</a:t>
              </a:r>
            </a:p>
            <a:p>
              <a:pPr algn="ctr"/>
              <a:endParaRPr lang="en-US" sz="1400" dirty="0"/>
            </a:p>
          </p:txBody>
        </p:sp>
        <p:sp>
          <p:nvSpPr>
            <p:cNvPr id="6" name="Flowchart: Document 5"/>
            <p:cNvSpPr/>
            <p:nvPr/>
          </p:nvSpPr>
          <p:spPr>
            <a:xfrm>
              <a:off x="2805886" y="2258357"/>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Episode</a:t>
              </a:r>
            </a:p>
            <a:p>
              <a:pPr algn="ctr"/>
              <a:r>
                <a:rPr lang="en-US" sz="1400" dirty="0"/>
                <a:t>2/7/1989</a:t>
              </a:r>
            </a:p>
          </p:txBody>
        </p:sp>
        <p:sp>
          <p:nvSpPr>
            <p:cNvPr id="7" name="Flowchart: Document 6"/>
            <p:cNvSpPr/>
            <p:nvPr/>
          </p:nvSpPr>
          <p:spPr>
            <a:xfrm>
              <a:off x="2805886" y="3591122"/>
              <a:ext cx="1162604" cy="1074821"/>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Discharge</a:t>
              </a:r>
            </a:p>
            <a:p>
              <a:pPr algn="ctr"/>
              <a:r>
                <a:rPr lang="en-US" sz="1400" dirty="0"/>
                <a:t>Summary</a:t>
              </a:r>
            </a:p>
            <a:p>
              <a:pPr algn="ctr"/>
              <a:r>
                <a:rPr lang="en-US" sz="1400" dirty="0"/>
                <a:t>1/2/2002</a:t>
              </a:r>
            </a:p>
          </p:txBody>
        </p:sp>
        <p:sp>
          <p:nvSpPr>
            <p:cNvPr id="3" name="Flowchart: Multidocument 2">
              <a:extLst>
                <a:ext uri="{FF2B5EF4-FFF2-40B4-BE49-F238E27FC236}">
                  <a16:creationId xmlns:a16="http://schemas.microsoft.com/office/drawing/2014/main" id="{C76ADB84-CB2E-468F-9350-5761FE1FE8F7}"/>
                </a:ext>
              </a:extLst>
            </p:cNvPr>
            <p:cNvSpPr/>
            <p:nvPr/>
          </p:nvSpPr>
          <p:spPr>
            <a:xfrm>
              <a:off x="2805886" y="4871305"/>
              <a:ext cx="1162604" cy="758952"/>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Etc…</a:t>
              </a:r>
            </a:p>
          </p:txBody>
        </p:sp>
        <p:grpSp>
          <p:nvGrpSpPr>
            <p:cNvPr id="18" name="Group 17">
              <a:extLst>
                <a:ext uri="{FF2B5EF4-FFF2-40B4-BE49-F238E27FC236}">
                  <a16:creationId xmlns:a16="http://schemas.microsoft.com/office/drawing/2014/main" id="{53EF8090-A616-401C-8049-52C493A9A901}"/>
                </a:ext>
              </a:extLst>
            </p:cNvPr>
            <p:cNvGrpSpPr/>
            <p:nvPr/>
          </p:nvGrpSpPr>
          <p:grpSpPr>
            <a:xfrm>
              <a:off x="6851180" y="809770"/>
              <a:ext cx="1828801" cy="1074820"/>
              <a:chOff x="6550925" y="1091820"/>
              <a:chExt cx="1828801" cy="1074820"/>
            </a:xfrm>
          </p:grpSpPr>
          <p:sp>
            <p:nvSpPr>
              <p:cNvPr id="14" name="Flowchart: Process 13">
                <a:extLst>
                  <a:ext uri="{FF2B5EF4-FFF2-40B4-BE49-F238E27FC236}">
                    <a16:creationId xmlns:a16="http://schemas.microsoft.com/office/drawing/2014/main" id="{1994BBDC-3869-4171-9192-8BE659DE0EEC}"/>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Observation</a:t>
                </a:r>
              </a:p>
              <a:p>
                <a:pPr marL="285750" indent="-285750">
                  <a:buFont typeface="Arial" panose="020B0604020202020204" pitchFamily="34" charset="0"/>
                  <a:buChar char="•"/>
                </a:pPr>
                <a:r>
                  <a:rPr lang="en-US" sz="1400" dirty="0" err="1"/>
                  <a:t>Obs</a:t>
                </a:r>
                <a:r>
                  <a:rPr lang="en-US" sz="1400" dirty="0"/>
                  <a:t> 1</a:t>
                </a:r>
              </a:p>
              <a:p>
                <a:pPr marL="285750" indent="-285750">
                  <a:buFont typeface="Arial" panose="020B0604020202020204" pitchFamily="34" charset="0"/>
                  <a:buChar char="•"/>
                </a:pPr>
                <a:r>
                  <a:rPr lang="en-US" sz="1400" dirty="0" err="1"/>
                  <a:t>Obs</a:t>
                </a:r>
                <a:r>
                  <a:rPr lang="en-US" sz="1400" dirty="0"/>
                  <a:t> 2</a:t>
                </a:r>
              </a:p>
              <a:p>
                <a:pPr marL="285750" indent="-285750">
                  <a:buFont typeface="Arial" panose="020B0604020202020204" pitchFamily="34" charset="0"/>
                  <a:buChar char="•"/>
                </a:pPr>
                <a:r>
                  <a:rPr lang="en-US" sz="1400" dirty="0" err="1"/>
                  <a:t>Obs</a:t>
                </a:r>
                <a:r>
                  <a:rPr lang="en-US" sz="1400" dirty="0"/>
                  <a:t> 3</a:t>
                </a:r>
              </a:p>
            </p:txBody>
          </p:sp>
          <p:cxnSp>
            <p:nvCxnSpPr>
              <p:cNvPr id="17" name="Straight Connector 16">
                <a:extLst>
                  <a:ext uri="{FF2B5EF4-FFF2-40B4-BE49-F238E27FC236}">
                    <a16:creationId xmlns:a16="http://schemas.microsoft.com/office/drawing/2014/main" id="{9B81F4E1-5E40-4081-AD3A-BDF4B9EB3979}"/>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980D6984-517D-4782-8E9D-E727840757A9}"/>
                </a:ext>
              </a:extLst>
            </p:cNvPr>
            <p:cNvGrpSpPr/>
            <p:nvPr/>
          </p:nvGrpSpPr>
          <p:grpSpPr>
            <a:xfrm>
              <a:off x="6851180" y="3342815"/>
              <a:ext cx="1828801" cy="1074820"/>
              <a:chOff x="6550925" y="1091820"/>
              <a:chExt cx="1828801" cy="1074820"/>
            </a:xfrm>
          </p:grpSpPr>
          <p:sp>
            <p:nvSpPr>
              <p:cNvPr id="21" name="Flowchart: Process 20">
                <a:extLst>
                  <a:ext uri="{FF2B5EF4-FFF2-40B4-BE49-F238E27FC236}">
                    <a16:creationId xmlns:a16="http://schemas.microsoft.com/office/drawing/2014/main" id="{01073512-5AC2-4EED-89AC-4338D990991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Allergy</a:t>
                </a:r>
              </a:p>
              <a:p>
                <a:pPr marL="285750" indent="-285750">
                  <a:buFont typeface="Arial" panose="020B0604020202020204" pitchFamily="34" charset="0"/>
                  <a:buChar char="•"/>
                </a:pPr>
                <a:r>
                  <a:rPr lang="en-US" sz="1400" dirty="0"/>
                  <a:t>Al 1</a:t>
                </a:r>
              </a:p>
              <a:p>
                <a:pPr marL="285750" indent="-285750">
                  <a:buFont typeface="Arial" panose="020B0604020202020204" pitchFamily="34" charset="0"/>
                  <a:buChar char="•"/>
                </a:pPr>
                <a:r>
                  <a:rPr lang="en-US" sz="1400" dirty="0"/>
                  <a:t>Al 2</a:t>
                </a:r>
              </a:p>
              <a:p>
                <a:pPr marL="285750" indent="-285750">
                  <a:buFont typeface="Arial" panose="020B0604020202020204" pitchFamily="34" charset="0"/>
                  <a:buChar char="•"/>
                </a:pPr>
                <a:r>
                  <a:rPr lang="en-US" sz="1400" dirty="0"/>
                  <a:t>Al 3</a:t>
                </a:r>
              </a:p>
            </p:txBody>
          </p:sp>
          <p:cxnSp>
            <p:nvCxnSpPr>
              <p:cNvPr id="22" name="Straight Connector 21">
                <a:extLst>
                  <a:ext uri="{FF2B5EF4-FFF2-40B4-BE49-F238E27FC236}">
                    <a16:creationId xmlns:a16="http://schemas.microsoft.com/office/drawing/2014/main" id="{AA26D7E6-A27D-41E7-BC36-1E60AB8F24AD}"/>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3B6F2BB7-A6BF-4B71-8F2F-DDCDF9963219}"/>
                </a:ext>
              </a:extLst>
            </p:cNvPr>
            <p:cNvGrpSpPr/>
            <p:nvPr/>
          </p:nvGrpSpPr>
          <p:grpSpPr>
            <a:xfrm>
              <a:off x="6851180" y="2101042"/>
              <a:ext cx="1828801" cy="1074820"/>
              <a:chOff x="6550925" y="1091820"/>
              <a:chExt cx="1828801" cy="1074820"/>
            </a:xfrm>
          </p:grpSpPr>
          <p:sp>
            <p:nvSpPr>
              <p:cNvPr id="24" name="Flowchart: Process 23">
                <a:extLst>
                  <a:ext uri="{FF2B5EF4-FFF2-40B4-BE49-F238E27FC236}">
                    <a16:creationId xmlns:a16="http://schemas.microsoft.com/office/drawing/2014/main" id="{DCDF7EF0-DA11-405B-AA43-A79D5276030A}"/>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Medication</a:t>
                </a:r>
              </a:p>
              <a:p>
                <a:pPr marL="285750" indent="-285750">
                  <a:buFont typeface="Arial" panose="020B0604020202020204" pitchFamily="34" charset="0"/>
                  <a:buChar char="•"/>
                </a:pPr>
                <a:r>
                  <a:rPr lang="en-US" sz="1400" dirty="0"/>
                  <a:t>Med 1</a:t>
                </a:r>
              </a:p>
              <a:p>
                <a:pPr marL="285750" indent="-285750">
                  <a:buFont typeface="Arial" panose="020B0604020202020204" pitchFamily="34" charset="0"/>
                  <a:buChar char="•"/>
                </a:pPr>
                <a:r>
                  <a:rPr lang="en-US" sz="1400" dirty="0"/>
                  <a:t>Med 2</a:t>
                </a:r>
              </a:p>
              <a:p>
                <a:pPr marL="285750" indent="-285750">
                  <a:buFont typeface="Arial" panose="020B0604020202020204" pitchFamily="34" charset="0"/>
                  <a:buChar char="•"/>
                </a:pPr>
                <a:r>
                  <a:rPr lang="en-US" sz="1400" dirty="0"/>
                  <a:t>Med 3</a:t>
                </a:r>
              </a:p>
            </p:txBody>
          </p:sp>
          <p:cxnSp>
            <p:nvCxnSpPr>
              <p:cNvPr id="25" name="Straight Connector 24">
                <a:extLst>
                  <a:ext uri="{FF2B5EF4-FFF2-40B4-BE49-F238E27FC236}">
                    <a16:creationId xmlns:a16="http://schemas.microsoft.com/office/drawing/2014/main" id="{47A9D91E-E687-4B39-9406-555B48204506}"/>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BED4914-47C0-453F-80C3-D246E1333B98}"/>
                </a:ext>
              </a:extLst>
            </p:cNvPr>
            <p:cNvGrpSpPr/>
            <p:nvPr/>
          </p:nvGrpSpPr>
          <p:grpSpPr>
            <a:xfrm>
              <a:off x="6851180" y="4572219"/>
              <a:ext cx="1828801" cy="1074820"/>
              <a:chOff x="6550925" y="1091820"/>
              <a:chExt cx="1828801" cy="1074820"/>
            </a:xfrm>
          </p:grpSpPr>
          <p:sp>
            <p:nvSpPr>
              <p:cNvPr id="27" name="Flowchart: Process 26">
                <a:extLst>
                  <a:ext uri="{FF2B5EF4-FFF2-40B4-BE49-F238E27FC236}">
                    <a16:creationId xmlns:a16="http://schemas.microsoft.com/office/drawing/2014/main" id="{1F1CD387-4543-4DEB-AA96-6AA9459831A6}"/>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Immunization</a:t>
                </a:r>
              </a:p>
              <a:p>
                <a:pPr marL="285750" indent="-285750">
                  <a:buFont typeface="Arial" panose="020B0604020202020204" pitchFamily="34" charset="0"/>
                  <a:buChar char="•"/>
                </a:pPr>
                <a:r>
                  <a:rPr lang="en-US" sz="1400" dirty="0" err="1"/>
                  <a:t>Imm</a:t>
                </a:r>
                <a:r>
                  <a:rPr lang="en-US" sz="1400" dirty="0"/>
                  <a:t> 1</a:t>
                </a:r>
              </a:p>
              <a:p>
                <a:pPr marL="285750" indent="-285750">
                  <a:buFont typeface="Arial" panose="020B0604020202020204" pitchFamily="34" charset="0"/>
                  <a:buChar char="•"/>
                </a:pPr>
                <a:r>
                  <a:rPr lang="en-US" sz="1400" dirty="0" err="1"/>
                  <a:t>Imm</a:t>
                </a:r>
                <a:r>
                  <a:rPr lang="en-US" sz="1400" dirty="0"/>
                  <a:t> 2</a:t>
                </a:r>
              </a:p>
              <a:p>
                <a:pPr marL="285750" indent="-285750">
                  <a:buFont typeface="Arial" panose="020B0604020202020204" pitchFamily="34" charset="0"/>
                  <a:buChar char="•"/>
                </a:pPr>
                <a:r>
                  <a:rPr lang="en-US" sz="1400" dirty="0" err="1"/>
                  <a:t>Imm</a:t>
                </a:r>
                <a:r>
                  <a:rPr lang="en-US" sz="1400" dirty="0"/>
                  <a:t> 3</a:t>
                </a:r>
              </a:p>
            </p:txBody>
          </p:sp>
          <p:cxnSp>
            <p:nvCxnSpPr>
              <p:cNvPr id="28" name="Straight Connector 27">
                <a:extLst>
                  <a:ext uri="{FF2B5EF4-FFF2-40B4-BE49-F238E27FC236}">
                    <a16:creationId xmlns:a16="http://schemas.microsoft.com/office/drawing/2014/main" id="{036E5B1D-05EB-4F3F-B7EF-E4E2F890C7A0}"/>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105C76E8-4E1B-4475-BBB8-4AAEC2C68C24}"/>
                </a:ext>
              </a:extLst>
            </p:cNvPr>
            <p:cNvSpPr txBox="1"/>
            <p:nvPr/>
          </p:nvSpPr>
          <p:spPr>
            <a:xfrm>
              <a:off x="7567896" y="448218"/>
              <a:ext cx="1134221" cy="369332"/>
            </a:xfrm>
            <a:prstGeom prst="rect">
              <a:avLst/>
            </a:prstGeom>
            <a:noFill/>
          </p:spPr>
          <p:txBody>
            <a:bodyPr wrap="none" rtlCol="0">
              <a:spAutoFit/>
            </a:bodyPr>
            <a:lstStyle/>
            <a:p>
              <a:r>
                <a:rPr lang="en-US" dirty="0"/>
                <a:t>Resources</a:t>
              </a:r>
            </a:p>
          </p:txBody>
        </p:sp>
        <p:cxnSp>
          <p:nvCxnSpPr>
            <p:cNvPr id="31" name="Straight Arrow Connector 30">
              <a:extLst>
                <a:ext uri="{FF2B5EF4-FFF2-40B4-BE49-F238E27FC236}">
                  <a16:creationId xmlns:a16="http://schemas.microsoft.com/office/drawing/2014/main" id="{3E8A4033-BF25-4399-BB6A-47717F2A417B}"/>
                </a:ext>
              </a:extLst>
            </p:cNvPr>
            <p:cNvCxnSpPr>
              <a:cxnSpLocks/>
              <a:endCxn id="14" idx="1"/>
            </p:cNvCxnSpPr>
            <p:nvPr/>
          </p:nvCxnSpPr>
          <p:spPr>
            <a:xfrm>
              <a:off x="3960395" y="1165202"/>
              <a:ext cx="2890786" cy="181978"/>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D1CC074-DBBA-40F6-B5E5-BBEE328B98AF}"/>
                </a:ext>
              </a:extLst>
            </p:cNvPr>
            <p:cNvCxnSpPr>
              <a:cxnSpLocks/>
              <a:endCxn id="14" idx="1"/>
            </p:cNvCxnSpPr>
            <p:nvPr/>
          </p:nvCxnSpPr>
          <p:spPr>
            <a:xfrm flipV="1">
              <a:off x="3960394" y="1347180"/>
              <a:ext cx="2890787" cy="1221652"/>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C5414C9-BDF3-494E-BDFC-678E8DAC9307}"/>
                </a:ext>
              </a:extLst>
            </p:cNvPr>
            <p:cNvCxnSpPr>
              <a:cxnSpLocks/>
              <a:stCxn id="7" idx="3"/>
              <a:endCxn id="14" idx="1"/>
            </p:cNvCxnSpPr>
            <p:nvPr/>
          </p:nvCxnSpPr>
          <p:spPr>
            <a:xfrm flipV="1">
              <a:off x="3968490" y="1347180"/>
              <a:ext cx="2882691" cy="2781353"/>
            </a:xfrm>
            <a:prstGeom prst="straightConnector1">
              <a:avLst/>
            </a:prstGeom>
            <a:ln w="25400">
              <a:solidFill>
                <a:srgbClr val="00B050"/>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C69170E5-6502-4021-8991-9EBF656AC338}"/>
                </a:ext>
              </a:extLst>
            </p:cNvPr>
            <p:cNvGrpSpPr/>
            <p:nvPr/>
          </p:nvGrpSpPr>
          <p:grpSpPr>
            <a:xfrm>
              <a:off x="4519683" y="5647039"/>
              <a:ext cx="1828801" cy="1074820"/>
              <a:chOff x="6550925" y="1091820"/>
              <a:chExt cx="1828801" cy="1074820"/>
            </a:xfrm>
            <a:solidFill>
              <a:schemeClr val="accent4">
                <a:lumMod val="40000"/>
                <a:lumOff val="60000"/>
              </a:schemeClr>
            </a:solidFill>
          </p:grpSpPr>
          <p:sp>
            <p:nvSpPr>
              <p:cNvPr id="39" name="Flowchart: Process 38">
                <a:extLst>
                  <a:ext uri="{FF2B5EF4-FFF2-40B4-BE49-F238E27FC236}">
                    <a16:creationId xmlns:a16="http://schemas.microsoft.com/office/drawing/2014/main" id="{58A5DA79-A0AC-4A6F-B0D1-4B4765262BF5}"/>
                  </a:ext>
                </a:extLst>
              </p:cNvPr>
              <p:cNvSpPr/>
              <p:nvPr/>
            </p:nvSpPr>
            <p:spPr>
              <a:xfrm>
                <a:off x="6550926" y="1091820"/>
                <a:ext cx="1828800" cy="107482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tx1"/>
                    </a:solidFill>
                  </a:rPr>
                  <a:t>Provenance</a:t>
                </a:r>
              </a:p>
              <a:p>
                <a:pPr marL="285750" indent="-285750">
                  <a:buFont typeface="Arial" panose="020B0604020202020204" pitchFamily="34" charset="0"/>
                  <a:buChar char="•"/>
                </a:pPr>
                <a:r>
                  <a:rPr lang="en-US" sz="1400" dirty="0">
                    <a:solidFill>
                      <a:schemeClr val="tx1"/>
                    </a:solidFill>
                  </a:rPr>
                  <a:t>Prov 1</a:t>
                </a:r>
              </a:p>
              <a:p>
                <a:pPr marL="285750" indent="-285750">
                  <a:buFont typeface="Arial" panose="020B0604020202020204" pitchFamily="34" charset="0"/>
                  <a:buChar char="•"/>
                </a:pPr>
                <a:r>
                  <a:rPr lang="en-US" sz="1400" dirty="0">
                    <a:solidFill>
                      <a:schemeClr val="tx1"/>
                    </a:solidFill>
                  </a:rPr>
                  <a:t>Prov 2</a:t>
                </a:r>
              </a:p>
              <a:p>
                <a:pPr marL="285750" indent="-285750">
                  <a:buFont typeface="Arial" panose="020B0604020202020204" pitchFamily="34" charset="0"/>
                  <a:buChar char="•"/>
                </a:pPr>
                <a:r>
                  <a:rPr lang="en-US" sz="1400" dirty="0">
                    <a:solidFill>
                      <a:schemeClr val="tx1"/>
                    </a:solidFill>
                  </a:rPr>
                  <a:t>Prov 3</a:t>
                </a:r>
              </a:p>
            </p:txBody>
          </p:sp>
          <p:cxnSp>
            <p:nvCxnSpPr>
              <p:cNvPr id="40" name="Straight Connector 39">
                <a:extLst>
                  <a:ext uri="{FF2B5EF4-FFF2-40B4-BE49-F238E27FC236}">
                    <a16:creationId xmlns:a16="http://schemas.microsoft.com/office/drawing/2014/main" id="{EF7128CF-CE9E-42A7-BF83-712CC38D2492}"/>
                  </a:ext>
                </a:extLst>
              </p:cNvPr>
              <p:cNvCxnSpPr/>
              <p:nvPr/>
            </p:nvCxnSpPr>
            <p:spPr>
              <a:xfrm>
                <a:off x="6550925" y="1323833"/>
                <a:ext cx="182880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Arrow: Bent 41">
              <a:extLst>
                <a:ext uri="{FF2B5EF4-FFF2-40B4-BE49-F238E27FC236}">
                  <a16:creationId xmlns:a16="http://schemas.microsoft.com/office/drawing/2014/main" id="{B433E485-6F08-4D54-A86D-D504D421C923}"/>
                </a:ext>
              </a:extLst>
            </p:cNvPr>
            <p:cNvSpPr/>
            <p:nvPr/>
          </p:nvSpPr>
          <p:spPr>
            <a:xfrm rot="10800000">
              <a:off x="6744268" y="5698902"/>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row: Bent 42">
              <a:extLst>
                <a:ext uri="{FF2B5EF4-FFF2-40B4-BE49-F238E27FC236}">
                  <a16:creationId xmlns:a16="http://schemas.microsoft.com/office/drawing/2014/main" id="{07ABCEA9-1FC3-4F4A-8296-12F69CCF2D67}"/>
                </a:ext>
              </a:extLst>
            </p:cNvPr>
            <p:cNvSpPr/>
            <p:nvPr/>
          </p:nvSpPr>
          <p:spPr>
            <a:xfrm rot="16200000">
              <a:off x="3154674" y="5698903"/>
              <a:ext cx="813816" cy="868680"/>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7" name="Group 46">
              <a:extLst>
                <a:ext uri="{FF2B5EF4-FFF2-40B4-BE49-F238E27FC236}">
                  <a16:creationId xmlns:a16="http://schemas.microsoft.com/office/drawing/2014/main" id="{F5DAC256-4ED9-485C-846D-9E284AC25E2C}"/>
                </a:ext>
              </a:extLst>
            </p:cNvPr>
            <p:cNvGrpSpPr/>
            <p:nvPr/>
          </p:nvGrpSpPr>
          <p:grpSpPr>
            <a:xfrm>
              <a:off x="378441" y="853878"/>
              <a:ext cx="1181100" cy="1283732"/>
              <a:chOff x="0" y="5029200"/>
              <a:chExt cx="1181100" cy="1283732"/>
            </a:xfrm>
          </p:grpSpPr>
          <p:pic>
            <p:nvPicPr>
              <p:cNvPr id="48" name="Picture 4">
                <a:extLst>
                  <a:ext uri="{FF2B5EF4-FFF2-40B4-BE49-F238E27FC236}">
                    <a16:creationId xmlns:a16="http://schemas.microsoft.com/office/drawing/2014/main" id="{E8C8F80C-8B67-44F9-A276-F1449A76C16A}"/>
                  </a:ext>
                </a:extLst>
              </p:cNvPr>
              <p:cNvPicPr>
                <a:picLocks noChangeAspect="1" noChangeArrowheads="1"/>
              </p:cNvPicPr>
              <p:nvPr/>
            </p:nvPicPr>
            <p:blipFill>
              <a:blip r:embed="rId3" cstate="print"/>
              <a:srcRect/>
              <a:stretch>
                <a:fillRect/>
              </a:stretch>
            </p:blipFill>
            <p:spPr bwMode="auto">
              <a:xfrm>
                <a:off x="0" y="5029200"/>
                <a:ext cx="1181100" cy="1267521"/>
              </a:xfrm>
              <a:prstGeom prst="rect">
                <a:avLst/>
              </a:prstGeom>
              <a:noFill/>
              <a:ln w="9525">
                <a:noFill/>
                <a:miter lim="800000"/>
                <a:headEnd/>
                <a:tailEnd/>
              </a:ln>
            </p:spPr>
          </p:pic>
          <p:sp>
            <p:nvSpPr>
              <p:cNvPr id="49" name="TextBox 48">
                <a:extLst>
                  <a:ext uri="{FF2B5EF4-FFF2-40B4-BE49-F238E27FC236}">
                    <a16:creationId xmlns:a16="http://schemas.microsoft.com/office/drawing/2014/main" id="{B3428E59-991A-4371-BBC0-CE79B4138E13}"/>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grpSp>
          <p:nvGrpSpPr>
            <p:cNvPr id="50" name="Group 49">
              <a:extLst>
                <a:ext uri="{FF2B5EF4-FFF2-40B4-BE49-F238E27FC236}">
                  <a16:creationId xmlns:a16="http://schemas.microsoft.com/office/drawing/2014/main" id="{AE1DF47E-2E4C-4203-ABDE-2ED232FB926D}"/>
                </a:ext>
              </a:extLst>
            </p:cNvPr>
            <p:cNvGrpSpPr/>
            <p:nvPr/>
          </p:nvGrpSpPr>
          <p:grpSpPr>
            <a:xfrm>
              <a:off x="419383" y="2723322"/>
              <a:ext cx="1219200" cy="1055132"/>
              <a:chOff x="4114800" y="0"/>
              <a:chExt cx="1219200" cy="1055132"/>
            </a:xfrm>
          </p:grpSpPr>
          <p:pic>
            <p:nvPicPr>
              <p:cNvPr id="51" name="Picture 6">
                <a:extLst>
                  <a:ext uri="{FF2B5EF4-FFF2-40B4-BE49-F238E27FC236}">
                    <a16:creationId xmlns:a16="http://schemas.microsoft.com/office/drawing/2014/main" id="{A3EBD272-B949-41B0-A671-38A855C81CD9}"/>
                  </a:ext>
                </a:extLst>
              </p:cNvPr>
              <p:cNvPicPr>
                <a:picLocks noChangeAspect="1" noChangeArrowheads="1"/>
              </p:cNvPicPr>
              <p:nvPr/>
            </p:nvPicPr>
            <p:blipFill>
              <a:blip r:embed="rId4" cstate="print"/>
              <a:srcRect/>
              <a:stretch>
                <a:fillRect/>
              </a:stretch>
            </p:blipFill>
            <p:spPr bwMode="auto">
              <a:xfrm>
                <a:off x="4114800" y="0"/>
                <a:ext cx="833438" cy="836706"/>
              </a:xfrm>
              <a:prstGeom prst="rect">
                <a:avLst/>
              </a:prstGeom>
              <a:noFill/>
              <a:ln w="9525">
                <a:noFill/>
                <a:miter lim="800000"/>
                <a:headEnd/>
                <a:tailEnd/>
              </a:ln>
            </p:spPr>
          </p:pic>
          <p:sp>
            <p:nvSpPr>
              <p:cNvPr id="52" name="TextBox 51">
                <a:extLst>
                  <a:ext uri="{FF2B5EF4-FFF2-40B4-BE49-F238E27FC236}">
                    <a16:creationId xmlns:a16="http://schemas.microsoft.com/office/drawing/2014/main" id="{5E164958-68DA-4D1F-A682-53BEF56644E0}"/>
                  </a:ext>
                </a:extLst>
              </p:cNvPr>
              <p:cNvSpPr txBox="1"/>
              <p:nvPr/>
            </p:nvSpPr>
            <p:spPr>
              <a:xfrm>
                <a:off x="4371877" y="685800"/>
                <a:ext cx="962123" cy="369332"/>
              </a:xfrm>
              <a:prstGeom prst="rect">
                <a:avLst/>
              </a:prstGeom>
              <a:noFill/>
            </p:spPr>
            <p:txBody>
              <a:bodyPr wrap="none" rtlCol="0">
                <a:spAutoFit/>
              </a:bodyPr>
              <a:lstStyle/>
              <a:p>
                <a:r>
                  <a:rPr lang="en-US" dirty="0"/>
                  <a:t>Lab/</a:t>
                </a:r>
                <a:r>
                  <a:rPr lang="en-US" dirty="0" err="1"/>
                  <a:t>Rad</a:t>
                </a:r>
                <a:endParaRPr lang="en-US" dirty="0"/>
              </a:p>
            </p:txBody>
          </p:sp>
        </p:grpSp>
        <p:grpSp>
          <p:nvGrpSpPr>
            <p:cNvPr id="53" name="Group 52">
              <a:extLst>
                <a:ext uri="{FF2B5EF4-FFF2-40B4-BE49-F238E27FC236}">
                  <a16:creationId xmlns:a16="http://schemas.microsoft.com/office/drawing/2014/main" id="{44B49F89-A72F-4945-A409-8E4F4A7348C9}"/>
                </a:ext>
              </a:extLst>
            </p:cNvPr>
            <p:cNvGrpSpPr/>
            <p:nvPr/>
          </p:nvGrpSpPr>
          <p:grpSpPr>
            <a:xfrm>
              <a:off x="366956" y="4174759"/>
              <a:ext cx="1271627" cy="1131332"/>
              <a:chOff x="2209800" y="0"/>
              <a:chExt cx="1271627" cy="1131332"/>
            </a:xfrm>
          </p:grpSpPr>
          <p:pic>
            <p:nvPicPr>
              <p:cNvPr id="54" name="Picture 3">
                <a:extLst>
                  <a:ext uri="{FF2B5EF4-FFF2-40B4-BE49-F238E27FC236}">
                    <a16:creationId xmlns:a16="http://schemas.microsoft.com/office/drawing/2014/main" id="{F0A488D8-64E0-41F1-AFA6-43B174392020}"/>
                  </a:ext>
                </a:extLst>
              </p:cNvPr>
              <p:cNvPicPr>
                <a:picLocks noChangeAspect="1" noChangeArrowheads="1"/>
              </p:cNvPicPr>
              <p:nvPr/>
            </p:nvPicPr>
            <p:blipFill>
              <a:blip r:embed="rId5" cstate="print"/>
              <a:srcRect/>
              <a:stretch>
                <a:fillRect/>
              </a:stretch>
            </p:blipFill>
            <p:spPr bwMode="auto">
              <a:xfrm>
                <a:off x="2438400" y="0"/>
                <a:ext cx="1043027" cy="1066800"/>
              </a:xfrm>
              <a:prstGeom prst="rect">
                <a:avLst/>
              </a:prstGeom>
              <a:noFill/>
              <a:ln w="9525">
                <a:noFill/>
                <a:miter lim="800000"/>
                <a:headEnd/>
                <a:tailEnd/>
              </a:ln>
            </p:spPr>
          </p:pic>
          <p:sp>
            <p:nvSpPr>
              <p:cNvPr id="55" name="TextBox 54">
                <a:extLst>
                  <a:ext uri="{FF2B5EF4-FFF2-40B4-BE49-F238E27FC236}">
                    <a16:creationId xmlns:a16="http://schemas.microsoft.com/office/drawing/2014/main" id="{13DD8956-0DD4-4650-84CD-CB811D84CDFE}"/>
                  </a:ext>
                </a:extLst>
              </p:cNvPr>
              <p:cNvSpPr txBox="1"/>
              <p:nvPr/>
            </p:nvSpPr>
            <p:spPr>
              <a:xfrm>
                <a:off x="2209800" y="762000"/>
                <a:ext cx="619080" cy="369332"/>
              </a:xfrm>
              <a:prstGeom prst="rect">
                <a:avLst/>
              </a:prstGeom>
              <a:noFill/>
            </p:spPr>
            <p:txBody>
              <a:bodyPr wrap="none" rtlCol="0">
                <a:spAutoFit/>
              </a:bodyPr>
              <a:lstStyle/>
              <a:p>
                <a:r>
                  <a:rPr lang="en-US" dirty="0"/>
                  <a:t>EMR</a:t>
                </a:r>
              </a:p>
            </p:txBody>
          </p:sp>
        </p:grpSp>
        <p:grpSp>
          <p:nvGrpSpPr>
            <p:cNvPr id="56" name="Group 55">
              <a:extLst>
                <a:ext uri="{FF2B5EF4-FFF2-40B4-BE49-F238E27FC236}">
                  <a16:creationId xmlns:a16="http://schemas.microsoft.com/office/drawing/2014/main" id="{903BA70D-3E04-4B99-AE54-F1A2A573A890}"/>
                </a:ext>
              </a:extLst>
            </p:cNvPr>
            <p:cNvGrpSpPr/>
            <p:nvPr/>
          </p:nvGrpSpPr>
          <p:grpSpPr>
            <a:xfrm>
              <a:off x="2398857" y="-8528"/>
              <a:ext cx="2523127" cy="1125736"/>
              <a:chOff x="2819400" y="2133600"/>
              <a:chExt cx="3380020" cy="1247471"/>
            </a:xfrm>
          </p:grpSpPr>
          <p:pic>
            <p:nvPicPr>
              <p:cNvPr id="57" name="Picture 10">
                <a:extLst>
                  <a:ext uri="{FF2B5EF4-FFF2-40B4-BE49-F238E27FC236}">
                    <a16:creationId xmlns:a16="http://schemas.microsoft.com/office/drawing/2014/main" id="{4EE535EA-644D-4F32-9397-E6481A16B620}"/>
                  </a:ext>
                </a:extLst>
              </p:cNvPr>
              <p:cNvPicPr>
                <a:picLocks noChangeAspect="1" noChangeArrowheads="1"/>
              </p:cNvPicPr>
              <p:nvPr/>
            </p:nvPicPr>
            <p:blipFill>
              <a:blip r:embed="rId6" cstate="print"/>
              <a:srcRect/>
              <a:stretch>
                <a:fillRect/>
              </a:stretch>
            </p:blipFill>
            <p:spPr bwMode="auto">
              <a:xfrm>
                <a:off x="3357563" y="2133600"/>
                <a:ext cx="1062037" cy="1065542"/>
              </a:xfrm>
              <a:prstGeom prst="rect">
                <a:avLst/>
              </a:prstGeom>
              <a:noFill/>
              <a:ln w="9525">
                <a:noFill/>
                <a:miter lim="800000"/>
                <a:headEnd/>
                <a:tailEnd/>
              </a:ln>
            </p:spPr>
          </p:pic>
          <p:sp>
            <p:nvSpPr>
              <p:cNvPr id="58" name="TextBox 57">
                <a:extLst>
                  <a:ext uri="{FF2B5EF4-FFF2-40B4-BE49-F238E27FC236}">
                    <a16:creationId xmlns:a16="http://schemas.microsoft.com/office/drawing/2014/main" id="{33AAB4C1-E35D-4FB2-B824-4CD8377D6EDD}"/>
                  </a:ext>
                </a:extLst>
              </p:cNvPr>
              <p:cNvSpPr txBox="1"/>
              <p:nvPr/>
            </p:nvSpPr>
            <p:spPr>
              <a:xfrm>
                <a:off x="2819400" y="2971800"/>
                <a:ext cx="3380020" cy="409271"/>
              </a:xfrm>
              <a:prstGeom prst="rect">
                <a:avLst/>
              </a:prstGeom>
              <a:noFill/>
            </p:spPr>
            <p:txBody>
              <a:bodyPr wrap="none" rtlCol="0">
                <a:spAutoFit/>
              </a:bodyPr>
              <a:lstStyle/>
              <a:p>
                <a:r>
                  <a:rPr lang="en-US" dirty="0"/>
                  <a:t>Shared Documents (XDS)</a:t>
                </a:r>
              </a:p>
            </p:txBody>
          </p:sp>
        </p:grpSp>
        <p:pic>
          <p:nvPicPr>
            <p:cNvPr id="41" name="Picture 14" descr="https://www.hl7.org/fhir/assets/images/fhir-logo-www.png">
              <a:extLst>
                <a:ext uri="{FF2B5EF4-FFF2-40B4-BE49-F238E27FC236}">
                  <a16:creationId xmlns:a16="http://schemas.microsoft.com/office/drawing/2014/main" id="{90FB97AD-F3A4-44D5-AD09-656C0267E013}"/>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6732268" y="-7857"/>
              <a:ext cx="1402739" cy="601175"/>
            </a:xfrm>
            <a:prstGeom prst="rect">
              <a:avLst/>
            </a:prstGeom>
            <a:noFill/>
            <a:extLst>
              <a:ext uri="{909E8E84-426E-40DD-AFC4-6F175D3DCCD1}">
                <a14:hiddenFill xmlns:a14="http://schemas.microsoft.com/office/drawing/2010/main">
                  <a:solidFill>
                    <a:srgbClr val="FFFFFF"/>
                  </a:solidFill>
                </a14:hiddenFill>
              </a:ext>
            </a:extLst>
          </p:spPr>
        </p:pic>
        <p:pic>
          <p:nvPicPr>
            <p:cNvPr id="4" name="Graphic 3" descr="Smart Phone">
              <a:extLst>
                <a:ext uri="{FF2B5EF4-FFF2-40B4-BE49-F238E27FC236}">
                  <a16:creationId xmlns:a16="http://schemas.microsoft.com/office/drawing/2014/main" id="{B70D9CE7-FE99-4CE0-88B3-17C0D5A4334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694816">
              <a:off x="10147313" y="2413404"/>
              <a:ext cx="1488694" cy="1488694"/>
            </a:xfrm>
            <a:prstGeom prst="rect">
              <a:avLst/>
            </a:prstGeom>
          </p:spPr>
        </p:pic>
        <p:sp>
          <p:nvSpPr>
            <p:cNvPr id="2" name="Arrow: Right 1">
              <a:extLst>
                <a:ext uri="{FF2B5EF4-FFF2-40B4-BE49-F238E27FC236}">
                  <a16:creationId xmlns:a16="http://schemas.microsoft.com/office/drawing/2014/main" id="{7C5D4258-1D03-4C12-8786-6340DE5E9A7A}"/>
                </a:ext>
              </a:extLst>
            </p:cNvPr>
            <p:cNvSpPr/>
            <p:nvPr/>
          </p:nvSpPr>
          <p:spPr>
            <a:xfrm>
              <a:off x="1567636" y="1695896"/>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78E44E1E-C4EF-410A-94B7-BEE86ED33A22}"/>
                </a:ext>
              </a:extLst>
            </p:cNvPr>
            <p:cNvSpPr/>
            <p:nvPr/>
          </p:nvSpPr>
          <p:spPr>
            <a:xfrm>
              <a:off x="1559541" y="296865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95D602A2-CBAA-4C5A-89A8-EE8052279E82}"/>
                </a:ext>
              </a:extLst>
            </p:cNvPr>
            <p:cNvSpPr/>
            <p:nvPr/>
          </p:nvSpPr>
          <p:spPr>
            <a:xfrm>
              <a:off x="1559541" y="4334225"/>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0FB1E03-D73B-41BD-A5EE-31CF0676DA48}"/>
                </a:ext>
              </a:extLst>
            </p:cNvPr>
            <p:cNvSpPr txBox="1"/>
            <p:nvPr/>
          </p:nvSpPr>
          <p:spPr>
            <a:xfrm>
              <a:off x="5114903" y="4230431"/>
              <a:ext cx="503664" cy="646331"/>
            </a:xfrm>
            <a:prstGeom prst="rect">
              <a:avLst/>
            </a:prstGeom>
            <a:noFill/>
          </p:spPr>
          <p:txBody>
            <a:bodyPr wrap="none" rtlCol="0">
              <a:spAutoFit/>
            </a:bodyPr>
            <a:lstStyle/>
            <a:p>
              <a:r>
                <a:rPr lang="en-US" sz="3600" dirty="0"/>
                <a:t>…</a:t>
              </a:r>
            </a:p>
          </p:txBody>
        </p:sp>
        <p:sp>
          <p:nvSpPr>
            <p:cNvPr id="46" name="Arrow: Right 45">
              <a:extLst>
                <a:ext uri="{FF2B5EF4-FFF2-40B4-BE49-F238E27FC236}">
                  <a16:creationId xmlns:a16="http://schemas.microsoft.com/office/drawing/2014/main" id="{3AFC775C-99A7-4F82-8DED-4C27DE32C4BF}"/>
                </a:ext>
              </a:extLst>
            </p:cNvPr>
            <p:cNvSpPr/>
            <p:nvPr/>
          </p:nvSpPr>
          <p:spPr>
            <a:xfrm>
              <a:off x="9037884" y="2977474"/>
              <a:ext cx="978408" cy="484632"/>
            </a:xfrm>
            <a:prstGeom prst="right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5C82B20-3255-49A0-8FE2-857EC909BBD8}"/>
                </a:ext>
              </a:extLst>
            </p:cNvPr>
            <p:cNvSpPr/>
            <p:nvPr/>
          </p:nvSpPr>
          <p:spPr>
            <a:xfrm>
              <a:off x="1757791" y="1252855"/>
              <a:ext cx="477433" cy="493299"/>
            </a:xfrm>
            <a:prstGeom prst="ellipse">
              <a:avLst/>
            </a:prstGeom>
            <a:solidFill>
              <a:srgbClr val="CA3E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1</a:t>
              </a:r>
            </a:p>
          </p:txBody>
        </p:sp>
        <p:sp>
          <p:nvSpPr>
            <p:cNvPr id="59" name="Oval 58">
              <a:extLst>
                <a:ext uri="{FF2B5EF4-FFF2-40B4-BE49-F238E27FC236}">
                  <a16:creationId xmlns:a16="http://schemas.microsoft.com/office/drawing/2014/main" id="{DDF9F025-C44A-476D-879A-0092C64A0653}"/>
                </a:ext>
              </a:extLst>
            </p:cNvPr>
            <p:cNvSpPr/>
            <p:nvPr/>
          </p:nvSpPr>
          <p:spPr>
            <a:xfrm>
              <a:off x="5366735" y="1283793"/>
              <a:ext cx="477433" cy="493299"/>
            </a:xfrm>
            <a:prstGeom prst="ellipse">
              <a:avLst/>
            </a:prstGeom>
            <a:solidFill>
              <a:srgbClr val="CA3E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2</a:t>
              </a:r>
            </a:p>
          </p:txBody>
        </p:sp>
        <p:sp>
          <p:nvSpPr>
            <p:cNvPr id="60" name="Oval 59">
              <a:extLst>
                <a:ext uri="{FF2B5EF4-FFF2-40B4-BE49-F238E27FC236}">
                  <a16:creationId xmlns:a16="http://schemas.microsoft.com/office/drawing/2014/main" id="{956C33E4-41E8-480A-8EAE-3143C177F953}"/>
                </a:ext>
              </a:extLst>
            </p:cNvPr>
            <p:cNvSpPr/>
            <p:nvPr/>
          </p:nvSpPr>
          <p:spPr>
            <a:xfrm>
              <a:off x="7668768" y="6076088"/>
              <a:ext cx="477433" cy="493299"/>
            </a:xfrm>
            <a:prstGeom prst="ellipse">
              <a:avLst/>
            </a:prstGeom>
            <a:solidFill>
              <a:srgbClr val="CA3E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4</a:t>
              </a:r>
            </a:p>
          </p:txBody>
        </p:sp>
        <p:sp>
          <p:nvSpPr>
            <p:cNvPr id="61" name="Oval 60">
              <a:extLst>
                <a:ext uri="{FF2B5EF4-FFF2-40B4-BE49-F238E27FC236}">
                  <a16:creationId xmlns:a16="http://schemas.microsoft.com/office/drawing/2014/main" id="{31609A51-451C-4CA2-B453-ABFFEFEDFED3}"/>
                </a:ext>
              </a:extLst>
            </p:cNvPr>
            <p:cNvSpPr/>
            <p:nvPr/>
          </p:nvSpPr>
          <p:spPr>
            <a:xfrm>
              <a:off x="9416423" y="2491206"/>
              <a:ext cx="477433" cy="493299"/>
            </a:xfrm>
            <a:prstGeom prst="ellipse">
              <a:avLst/>
            </a:prstGeom>
            <a:solidFill>
              <a:srgbClr val="CA3E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t>3</a:t>
              </a:r>
            </a:p>
          </p:txBody>
        </p:sp>
      </p:grpSp>
      <p:sp>
        <p:nvSpPr>
          <p:cNvPr id="11" name="Title 10">
            <a:extLst>
              <a:ext uri="{FF2B5EF4-FFF2-40B4-BE49-F238E27FC236}">
                <a16:creationId xmlns:a16="http://schemas.microsoft.com/office/drawing/2014/main" id="{FFB3086A-D42D-124E-F7A4-A8D2E8F88C34}"/>
              </a:ext>
            </a:extLst>
          </p:cNvPr>
          <p:cNvSpPr>
            <a:spLocks noGrp="1"/>
          </p:cNvSpPr>
          <p:nvPr>
            <p:ph type="title" idx="4294967295"/>
          </p:nvPr>
        </p:nvSpPr>
        <p:spPr>
          <a:xfrm>
            <a:off x="0" y="365125"/>
            <a:ext cx="10515600" cy="974725"/>
          </a:xfrm>
        </p:spPr>
        <p:txBody>
          <a:bodyPr/>
          <a:lstStyle/>
          <a:p>
            <a:r>
              <a:rPr lang="en-US" dirty="0"/>
              <a:t>mXDE – Consuming Documents as Resources</a:t>
            </a:r>
          </a:p>
        </p:txBody>
      </p:sp>
    </p:spTree>
    <p:extLst>
      <p:ext uri="{BB962C8B-B14F-4D97-AF65-F5344CB8AC3E}">
        <p14:creationId xmlns:p14="http://schemas.microsoft.com/office/powerpoint/2010/main" val="30322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115EAE1-DA15-4087-0FFB-754DB4AA3777}"/>
              </a:ext>
            </a:extLst>
          </p:cNvPr>
          <p:cNvSpPr>
            <a:spLocks noGrp="1"/>
          </p:cNvSpPr>
          <p:nvPr>
            <p:ph type="body" idx="1"/>
          </p:nvPr>
        </p:nvSpPr>
        <p:spPr/>
        <p:txBody>
          <a:bodyPr>
            <a:normAutofit/>
          </a:bodyPr>
          <a:lstStyle/>
          <a:p>
            <a:r>
              <a:rPr lang="en-US" sz="4800" dirty="0"/>
              <a:t>Sharing of IPS (sIPS)</a:t>
            </a:r>
          </a:p>
        </p:txBody>
      </p:sp>
    </p:spTree>
    <p:extLst>
      <p:ext uri="{BB962C8B-B14F-4D97-AF65-F5344CB8AC3E}">
        <p14:creationId xmlns:p14="http://schemas.microsoft.com/office/powerpoint/2010/main" val="2386703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31D7-5A47-2572-7EFF-31C6CC2C52C3}"/>
              </a:ext>
            </a:extLst>
          </p:cNvPr>
          <p:cNvSpPr>
            <a:spLocks noGrp="1"/>
          </p:cNvSpPr>
          <p:nvPr>
            <p:ph type="title"/>
          </p:nvPr>
        </p:nvSpPr>
        <p:spPr>
          <a:xfrm>
            <a:off x="1746738" y="38982"/>
            <a:ext cx="9607062" cy="1146907"/>
          </a:xfrm>
        </p:spPr>
        <p:txBody>
          <a:bodyPr/>
          <a:lstStyle/>
          <a:p>
            <a:pPr algn="ctr"/>
            <a:r>
              <a:rPr lang="en-US" dirty="0"/>
              <a:t>IHE Sharing of IPS (sIPS)</a:t>
            </a:r>
          </a:p>
        </p:txBody>
      </p:sp>
      <p:sp>
        <p:nvSpPr>
          <p:cNvPr id="9" name="Arrow: Right 8">
            <a:extLst>
              <a:ext uri="{FF2B5EF4-FFF2-40B4-BE49-F238E27FC236}">
                <a16:creationId xmlns:a16="http://schemas.microsoft.com/office/drawing/2014/main" id="{F57CDA27-AED5-129B-F6C4-C146D28AF725}"/>
              </a:ext>
            </a:extLst>
          </p:cNvPr>
          <p:cNvSpPr/>
          <p:nvPr/>
        </p:nvSpPr>
        <p:spPr>
          <a:xfrm>
            <a:off x="1406284" y="2332047"/>
            <a:ext cx="471339" cy="49051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lumMod val="65000"/>
                  <a:lumOff val="35000"/>
                </a:schemeClr>
              </a:solidFill>
            </a:endParaRPr>
          </a:p>
        </p:txBody>
      </p:sp>
      <p:sp>
        <p:nvSpPr>
          <p:cNvPr id="10" name="TextBox 9">
            <a:extLst>
              <a:ext uri="{FF2B5EF4-FFF2-40B4-BE49-F238E27FC236}">
                <a16:creationId xmlns:a16="http://schemas.microsoft.com/office/drawing/2014/main" id="{20D63258-9770-4EF9-215D-898A7BD34323}"/>
              </a:ext>
            </a:extLst>
          </p:cNvPr>
          <p:cNvSpPr txBox="1"/>
          <p:nvPr/>
        </p:nvSpPr>
        <p:spPr>
          <a:xfrm>
            <a:off x="2265514" y="1077917"/>
            <a:ext cx="1178015" cy="646331"/>
          </a:xfrm>
          <a:prstGeom prst="rect">
            <a:avLst/>
          </a:prstGeom>
          <a:noFill/>
        </p:spPr>
        <p:txBody>
          <a:bodyPr wrap="none" rtlCol="0">
            <a:spAutoFit/>
          </a:bodyPr>
          <a:lstStyle/>
          <a:p>
            <a:pPr algn="ctr"/>
            <a:r>
              <a:rPr lang="en-US" b="1" dirty="0"/>
              <a:t>Document</a:t>
            </a:r>
            <a:br>
              <a:rPr lang="en-US" b="1" dirty="0"/>
            </a:br>
            <a:r>
              <a:rPr lang="en-US" b="1" dirty="0"/>
              <a:t>(IPS) </a:t>
            </a:r>
          </a:p>
        </p:txBody>
      </p:sp>
      <p:sp>
        <p:nvSpPr>
          <p:cNvPr id="11" name="TextBox 10">
            <a:extLst>
              <a:ext uri="{FF2B5EF4-FFF2-40B4-BE49-F238E27FC236}">
                <a16:creationId xmlns:a16="http://schemas.microsoft.com/office/drawing/2014/main" id="{543DD345-A057-6C2B-B1C4-C7A8F75B2CEF}"/>
              </a:ext>
            </a:extLst>
          </p:cNvPr>
          <p:cNvSpPr txBox="1"/>
          <p:nvPr/>
        </p:nvSpPr>
        <p:spPr>
          <a:xfrm>
            <a:off x="10660488" y="1083208"/>
            <a:ext cx="1241430" cy="646331"/>
          </a:xfrm>
          <a:prstGeom prst="rect">
            <a:avLst/>
          </a:prstGeom>
          <a:noFill/>
        </p:spPr>
        <p:txBody>
          <a:bodyPr wrap="none" rtlCol="0">
            <a:spAutoFit/>
          </a:bodyPr>
          <a:lstStyle/>
          <a:p>
            <a:r>
              <a:rPr lang="en-US" b="1" dirty="0"/>
              <a:t>Content</a:t>
            </a:r>
          </a:p>
          <a:p>
            <a:r>
              <a:rPr lang="en-US" b="1" dirty="0"/>
              <a:t>Consumers</a:t>
            </a:r>
          </a:p>
        </p:txBody>
      </p:sp>
      <p:sp>
        <p:nvSpPr>
          <p:cNvPr id="18" name="Rectangle: Rounded Corners 17">
            <a:extLst>
              <a:ext uri="{FF2B5EF4-FFF2-40B4-BE49-F238E27FC236}">
                <a16:creationId xmlns:a16="http://schemas.microsoft.com/office/drawing/2014/main" id="{C41355E8-5AE3-1C00-411C-5463696DA9AB}"/>
              </a:ext>
            </a:extLst>
          </p:cNvPr>
          <p:cNvSpPr/>
          <p:nvPr/>
        </p:nvSpPr>
        <p:spPr>
          <a:xfrm>
            <a:off x="1868067" y="2222246"/>
            <a:ext cx="1236017" cy="73782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IPS Document</a:t>
            </a:r>
          </a:p>
        </p:txBody>
      </p:sp>
      <p:grpSp>
        <p:nvGrpSpPr>
          <p:cNvPr id="5" name="Group 4">
            <a:extLst>
              <a:ext uri="{FF2B5EF4-FFF2-40B4-BE49-F238E27FC236}">
                <a16:creationId xmlns:a16="http://schemas.microsoft.com/office/drawing/2014/main" id="{40975C63-427B-CC12-1B4E-46BC11E770E3}"/>
              </a:ext>
            </a:extLst>
          </p:cNvPr>
          <p:cNvGrpSpPr/>
          <p:nvPr/>
        </p:nvGrpSpPr>
        <p:grpSpPr>
          <a:xfrm>
            <a:off x="10819850" y="2580179"/>
            <a:ext cx="1003828" cy="1306364"/>
            <a:chOff x="9996919" y="2057666"/>
            <a:chExt cx="1003828" cy="1306364"/>
          </a:xfrm>
        </p:grpSpPr>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2"/>
            <a:srcRect l="25076" t="24004" r="28446" b="30448"/>
            <a:stretch/>
          </p:blipFill>
          <p:spPr>
            <a:xfrm>
              <a:off x="9996919" y="2057666"/>
              <a:ext cx="1003828" cy="1039280"/>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149054" y="3056253"/>
              <a:ext cx="814647" cy="307777"/>
            </a:xfrm>
            <a:prstGeom prst="rect">
              <a:avLst/>
            </a:prstGeom>
            <a:noFill/>
          </p:spPr>
          <p:txBody>
            <a:bodyPr wrap="none" rtlCol="0">
              <a:spAutoFit/>
            </a:bodyPr>
            <a:lstStyle/>
            <a:p>
              <a:r>
                <a:rPr lang="en-US" sz="1400" b="1" dirty="0">
                  <a:solidFill>
                    <a:schemeClr val="tx1">
                      <a:lumMod val="65000"/>
                      <a:lumOff val="35000"/>
                    </a:schemeClr>
                  </a:solidFill>
                </a:rPr>
                <a:t>Clinician</a:t>
              </a:r>
            </a:p>
          </p:txBody>
        </p:sp>
      </p:grpSp>
      <p:grpSp>
        <p:nvGrpSpPr>
          <p:cNvPr id="6" name="Group 5">
            <a:extLst>
              <a:ext uri="{FF2B5EF4-FFF2-40B4-BE49-F238E27FC236}">
                <a16:creationId xmlns:a16="http://schemas.microsoft.com/office/drawing/2014/main" id="{7EA9D9CD-0076-9085-968A-EADB41BA58E8}"/>
              </a:ext>
            </a:extLst>
          </p:cNvPr>
          <p:cNvGrpSpPr/>
          <p:nvPr/>
        </p:nvGrpSpPr>
        <p:grpSpPr>
          <a:xfrm>
            <a:off x="10869933" y="4104169"/>
            <a:ext cx="1025955" cy="1352556"/>
            <a:chOff x="10558436" y="3581656"/>
            <a:chExt cx="1025955" cy="1352556"/>
          </a:xfrm>
        </p:grpSpPr>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3"/>
            <a:srcRect l="23995" t="24004" r="27603" b="29156"/>
            <a:stretch/>
          </p:blipFill>
          <p:spPr>
            <a:xfrm>
              <a:off x="10558436" y="3581656"/>
              <a:ext cx="1025955" cy="1089955"/>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781012" y="4626435"/>
              <a:ext cx="718017" cy="307777"/>
            </a:xfrm>
            <a:prstGeom prst="rect">
              <a:avLst/>
            </a:prstGeom>
            <a:noFill/>
          </p:spPr>
          <p:txBody>
            <a:bodyPr wrap="none" rtlCol="0">
              <a:spAutoFit/>
            </a:bodyPr>
            <a:lstStyle/>
            <a:p>
              <a:r>
                <a:rPr lang="en-US" sz="1400" b="1" dirty="0">
                  <a:solidFill>
                    <a:schemeClr val="tx1">
                      <a:lumMod val="65000"/>
                      <a:lumOff val="35000"/>
                    </a:schemeClr>
                  </a:solidFill>
                </a:rPr>
                <a:t>Patient</a:t>
              </a:r>
            </a:p>
          </p:txBody>
        </p:sp>
      </p:grpSp>
      <p:grpSp>
        <p:nvGrpSpPr>
          <p:cNvPr id="4" name="Group 3">
            <a:extLst>
              <a:ext uri="{FF2B5EF4-FFF2-40B4-BE49-F238E27FC236}">
                <a16:creationId xmlns:a16="http://schemas.microsoft.com/office/drawing/2014/main" id="{DF3766E1-11BD-A973-253F-07ED56189147}"/>
              </a:ext>
            </a:extLst>
          </p:cNvPr>
          <p:cNvGrpSpPr/>
          <p:nvPr/>
        </p:nvGrpSpPr>
        <p:grpSpPr>
          <a:xfrm>
            <a:off x="146305" y="2021082"/>
            <a:ext cx="1283942" cy="3806281"/>
            <a:chOff x="128945" y="2021082"/>
            <a:chExt cx="2214144" cy="4211105"/>
          </a:xfrm>
        </p:grpSpPr>
        <p:sp>
          <p:nvSpPr>
            <p:cNvPr id="13" name="Rectangle: Rounded Corners 12">
              <a:extLst>
                <a:ext uri="{FF2B5EF4-FFF2-40B4-BE49-F238E27FC236}">
                  <a16:creationId xmlns:a16="http://schemas.microsoft.com/office/drawing/2014/main" id="{BD562D7A-559D-2AF0-B0CF-CBFF0957F987}"/>
                </a:ext>
              </a:extLst>
            </p:cNvPr>
            <p:cNvSpPr/>
            <p:nvPr/>
          </p:nvSpPr>
          <p:spPr>
            <a:xfrm>
              <a:off x="170267" y="2021082"/>
              <a:ext cx="2131498" cy="4211105"/>
            </a:xfrm>
            <a:prstGeom prst="roundRect">
              <a:avLst/>
            </a:prstGeom>
            <a:solidFill>
              <a:schemeClr val="bg1">
                <a:lumMod val="85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9F2D174-680E-0EB5-F910-A0F01841AA36}"/>
                </a:ext>
              </a:extLst>
            </p:cNvPr>
            <p:cNvSpPr txBox="1"/>
            <p:nvPr/>
          </p:nvSpPr>
          <p:spPr>
            <a:xfrm>
              <a:off x="128945" y="2058976"/>
              <a:ext cx="2214144" cy="306460"/>
            </a:xfrm>
            <a:prstGeom prst="rect">
              <a:avLst/>
            </a:prstGeom>
            <a:noFill/>
          </p:spPr>
          <p:txBody>
            <a:bodyPr wrap="none" rtlCol="0">
              <a:spAutoFit/>
            </a:bodyPr>
            <a:lstStyle/>
            <a:p>
              <a:pPr algn="ctr"/>
              <a:r>
                <a:rPr lang="en-US" sz="1200" b="1" dirty="0">
                  <a:solidFill>
                    <a:schemeClr val="tx1">
                      <a:lumMod val="50000"/>
                      <a:lumOff val="50000"/>
                    </a:schemeClr>
                  </a:solidFill>
                </a:rPr>
                <a:t>System of Record</a:t>
              </a:r>
            </a:p>
          </p:txBody>
        </p:sp>
        <p:pic>
          <p:nvPicPr>
            <p:cNvPr id="45" name="Picture 44" descr="Icon&#10;&#10;Description automatically generated">
              <a:extLst>
                <a:ext uri="{FF2B5EF4-FFF2-40B4-BE49-F238E27FC236}">
                  <a16:creationId xmlns:a16="http://schemas.microsoft.com/office/drawing/2014/main" id="{0F7C2849-FD68-A025-3CB3-478B8B60C32B}"/>
                </a:ext>
              </a:extLst>
            </p:cNvPr>
            <p:cNvPicPr>
              <a:picLocks noChangeAspect="1"/>
            </p:cNvPicPr>
            <p:nvPr/>
          </p:nvPicPr>
          <p:blipFill>
            <a:blip r:embed="rId4"/>
            <a:stretch>
              <a:fillRect/>
            </a:stretch>
          </p:blipFill>
          <p:spPr>
            <a:xfrm>
              <a:off x="599829" y="2521202"/>
              <a:ext cx="609631" cy="609631"/>
            </a:xfrm>
            <a:prstGeom prst="rect">
              <a:avLst/>
            </a:prstGeom>
          </p:spPr>
        </p:pic>
        <p:pic>
          <p:nvPicPr>
            <p:cNvPr id="46" name="Picture 45" descr="Icon&#10;&#10;Description automatically generated">
              <a:extLst>
                <a:ext uri="{FF2B5EF4-FFF2-40B4-BE49-F238E27FC236}">
                  <a16:creationId xmlns:a16="http://schemas.microsoft.com/office/drawing/2014/main" id="{31A50C45-0F34-C14A-356E-A9849D5B813A}"/>
                </a:ext>
              </a:extLst>
            </p:cNvPr>
            <p:cNvPicPr>
              <a:picLocks noChangeAspect="1"/>
            </p:cNvPicPr>
            <p:nvPr/>
          </p:nvPicPr>
          <p:blipFill>
            <a:blip r:embed="rId5"/>
            <a:stretch>
              <a:fillRect/>
            </a:stretch>
          </p:blipFill>
          <p:spPr>
            <a:xfrm>
              <a:off x="1368027" y="3159586"/>
              <a:ext cx="609631" cy="609631"/>
            </a:xfrm>
            <a:prstGeom prst="rect">
              <a:avLst/>
            </a:prstGeom>
          </p:spPr>
        </p:pic>
        <p:pic>
          <p:nvPicPr>
            <p:cNvPr id="47" name="Picture 46" descr="A picture containing text, sign&#10;&#10;Description automatically generated">
              <a:extLst>
                <a:ext uri="{FF2B5EF4-FFF2-40B4-BE49-F238E27FC236}">
                  <a16:creationId xmlns:a16="http://schemas.microsoft.com/office/drawing/2014/main" id="{133592BB-073C-5856-9663-ECBC7FEDD14E}"/>
                </a:ext>
              </a:extLst>
            </p:cNvPr>
            <p:cNvPicPr>
              <a:picLocks noChangeAspect="1"/>
            </p:cNvPicPr>
            <p:nvPr/>
          </p:nvPicPr>
          <p:blipFill>
            <a:blip r:embed="rId6"/>
            <a:stretch>
              <a:fillRect/>
            </a:stretch>
          </p:blipFill>
          <p:spPr>
            <a:xfrm>
              <a:off x="533384" y="3895603"/>
              <a:ext cx="609631" cy="609631"/>
            </a:xfrm>
            <a:prstGeom prst="rect">
              <a:avLst/>
            </a:prstGeom>
          </p:spPr>
        </p:pic>
        <p:pic>
          <p:nvPicPr>
            <p:cNvPr id="48" name="Picture 47" descr="Icon&#10;&#10;Description automatically generated">
              <a:extLst>
                <a:ext uri="{FF2B5EF4-FFF2-40B4-BE49-F238E27FC236}">
                  <a16:creationId xmlns:a16="http://schemas.microsoft.com/office/drawing/2014/main" id="{C3B7D87F-55DB-B67A-459B-DFF92CD3D7B1}"/>
                </a:ext>
              </a:extLst>
            </p:cNvPr>
            <p:cNvPicPr>
              <a:picLocks noChangeAspect="1"/>
            </p:cNvPicPr>
            <p:nvPr/>
          </p:nvPicPr>
          <p:blipFill>
            <a:blip r:embed="rId7"/>
            <a:stretch>
              <a:fillRect/>
            </a:stretch>
          </p:blipFill>
          <p:spPr>
            <a:xfrm>
              <a:off x="533384" y="4629396"/>
              <a:ext cx="609631" cy="609631"/>
            </a:xfrm>
            <a:prstGeom prst="rect">
              <a:avLst/>
            </a:prstGeom>
          </p:spPr>
        </p:pic>
        <p:pic>
          <p:nvPicPr>
            <p:cNvPr id="49" name="Picture 48" descr="Icon&#10;&#10;Description automatically generated">
              <a:extLst>
                <a:ext uri="{FF2B5EF4-FFF2-40B4-BE49-F238E27FC236}">
                  <a16:creationId xmlns:a16="http://schemas.microsoft.com/office/drawing/2014/main" id="{460FB828-583E-925B-C71B-2A255263F463}"/>
                </a:ext>
              </a:extLst>
            </p:cNvPr>
            <p:cNvPicPr>
              <a:picLocks noChangeAspect="1"/>
            </p:cNvPicPr>
            <p:nvPr/>
          </p:nvPicPr>
          <p:blipFill>
            <a:blip r:embed="rId8"/>
            <a:stretch>
              <a:fillRect/>
            </a:stretch>
          </p:blipFill>
          <p:spPr>
            <a:xfrm>
              <a:off x="573924" y="3159585"/>
              <a:ext cx="609631" cy="609631"/>
            </a:xfrm>
            <a:prstGeom prst="rect">
              <a:avLst/>
            </a:prstGeom>
          </p:spPr>
        </p:pic>
        <p:pic>
          <p:nvPicPr>
            <p:cNvPr id="50" name="Picture 49" descr="Icon&#10;&#10;Description automatically generated">
              <a:extLst>
                <a:ext uri="{FF2B5EF4-FFF2-40B4-BE49-F238E27FC236}">
                  <a16:creationId xmlns:a16="http://schemas.microsoft.com/office/drawing/2014/main" id="{D1154C75-04AD-FC63-7442-9F0FB95807CB}"/>
                </a:ext>
              </a:extLst>
            </p:cNvPr>
            <p:cNvPicPr>
              <a:picLocks noChangeAspect="1"/>
            </p:cNvPicPr>
            <p:nvPr/>
          </p:nvPicPr>
          <p:blipFill>
            <a:blip r:embed="rId9"/>
            <a:stretch>
              <a:fillRect/>
            </a:stretch>
          </p:blipFill>
          <p:spPr>
            <a:xfrm>
              <a:off x="1337869" y="4613126"/>
              <a:ext cx="609631" cy="609631"/>
            </a:xfrm>
            <a:prstGeom prst="rect">
              <a:avLst/>
            </a:prstGeom>
          </p:spPr>
        </p:pic>
        <p:pic>
          <p:nvPicPr>
            <p:cNvPr id="51" name="Picture 50" descr="A picture containing text, sign&#10;&#10;Description automatically generated">
              <a:extLst>
                <a:ext uri="{FF2B5EF4-FFF2-40B4-BE49-F238E27FC236}">
                  <a16:creationId xmlns:a16="http://schemas.microsoft.com/office/drawing/2014/main" id="{498C76FE-2E80-36D1-277F-5E3B664AA1A2}"/>
                </a:ext>
              </a:extLst>
            </p:cNvPr>
            <p:cNvPicPr>
              <a:picLocks noChangeAspect="1"/>
            </p:cNvPicPr>
            <p:nvPr/>
          </p:nvPicPr>
          <p:blipFill>
            <a:blip r:embed="rId10"/>
            <a:stretch>
              <a:fillRect/>
            </a:stretch>
          </p:blipFill>
          <p:spPr>
            <a:xfrm>
              <a:off x="1387158" y="3895602"/>
              <a:ext cx="609631" cy="609631"/>
            </a:xfrm>
            <a:prstGeom prst="rect">
              <a:avLst/>
            </a:prstGeom>
          </p:spPr>
        </p:pic>
        <p:pic>
          <p:nvPicPr>
            <p:cNvPr id="52" name="Picture 51" descr="Icon&#10;&#10;Description automatically generated with medium confidence">
              <a:extLst>
                <a:ext uri="{FF2B5EF4-FFF2-40B4-BE49-F238E27FC236}">
                  <a16:creationId xmlns:a16="http://schemas.microsoft.com/office/drawing/2014/main" id="{4986C4D7-DBC9-6806-C3B3-CA3E84E5F24C}"/>
                </a:ext>
              </a:extLst>
            </p:cNvPr>
            <p:cNvPicPr>
              <a:picLocks noChangeAspect="1"/>
            </p:cNvPicPr>
            <p:nvPr/>
          </p:nvPicPr>
          <p:blipFill>
            <a:blip r:embed="rId11"/>
            <a:stretch>
              <a:fillRect/>
            </a:stretch>
          </p:blipFill>
          <p:spPr>
            <a:xfrm>
              <a:off x="1337610" y="2467961"/>
              <a:ext cx="609631" cy="609631"/>
            </a:xfrm>
            <a:prstGeom prst="rect">
              <a:avLst/>
            </a:prstGeom>
          </p:spPr>
        </p:pic>
        <p:pic>
          <p:nvPicPr>
            <p:cNvPr id="53" name="Picture 52" descr="A white letter on a black background&#10;&#10;Description automatically generated with low confidence">
              <a:extLst>
                <a:ext uri="{FF2B5EF4-FFF2-40B4-BE49-F238E27FC236}">
                  <a16:creationId xmlns:a16="http://schemas.microsoft.com/office/drawing/2014/main" id="{79FC7318-5C8A-0DF4-C2B3-7C8B79C92ED3}"/>
                </a:ext>
              </a:extLst>
            </p:cNvPr>
            <p:cNvPicPr>
              <a:picLocks noChangeAspect="1"/>
            </p:cNvPicPr>
            <p:nvPr/>
          </p:nvPicPr>
          <p:blipFill>
            <a:blip r:embed="rId12"/>
            <a:stretch>
              <a:fillRect/>
            </a:stretch>
          </p:blipFill>
          <p:spPr>
            <a:xfrm>
              <a:off x="1368028" y="5323243"/>
              <a:ext cx="609631" cy="609631"/>
            </a:xfrm>
            <a:prstGeom prst="rect">
              <a:avLst/>
            </a:prstGeom>
          </p:spPr>
        </p:pic>
        <p:pic>
          <p:nvPicPr>
            <p:cNvPr id="54" name="Picture 53" descr="A black and white logo&#10;&#10;Description automatically generated with low confidence">
              <a:extLst>
                <a:ext uri="{FF2B5EF4-FFF2-40B4-BE49-F238E27FC236}">
                  <a16:creationId xmlns:a16="http://schemas.microsoft.com/office/drawing/2014/main" id="{8BB2251D-E485-0179-8A5D-E9F38D9DEA4A}"/>
                </a:ext>
              </a:extLst>
            </p:cNvPr>
            <p:cNvPicPr>
              <a:picLocks noChangeAspect="1"/>
            </p:cNvPicPr>
            <p:nvPr/>
          </p:nvPicPr>
          <p:blipFill>
            <a:blip r:embed="rId13"/>
            <a:stretch>
              <a:fillRect/>
            </a:stretch>
          </p:blipFill>
          <p:spPr>
            <a:xfrm>
              <a:off x="510060" y="5341422"/>
              <a:ext cx="609631" cy="609631"/>
            </a:xfrm>
            <a:prstGeom prst="rect">
              <a:avLst/>
            </a:prstGeom>
          </p:spPr>
        </p:pic>
      </p:grpSp>
      <p:sp>
        <p:nvSpPr>
          <p:cNvPr id="62" name="TextBox 61">
            <a:extLst>
              <a:ext uri="{FF2B5EF4-FFF2-40B4-BE49-F238E27FC236}">
                <a16:creationId xmlns:a16="http://schemas.microsoft.com/office/drawing/2014/main" id="{CD408934-787A-E991-26DF-077DB37611CD}"/>
              </a:ext>
            </a:extLst>
          </p:cNvPr>
          <p:cNvSpPr txBox="1"/>
          <p:nvPr/>
        </p:nvSpPr>
        <p:spPr>
          <a:xfrm>
            <a:off x="2378923" y="4680295"/>
            <a:ext cx="802107" cy="276999"/>
          </a:xfrm>
          <a:prstGeom prst="rect">
            <a:avLst/>
          </a:prstGeom>
          <a:noFill/>
        </p:spPr>
        <p:txBody>
          <a:bodyPr wrap="square" rtlCol="0">
            <a:spAutoFit/>
          </a:bodyPr>
          <a:lstStyle/>
          <a:p>
            <a:pPr algn="ctr"/>
            <a:r>
              <a:rPr lang="en-US" sz="1200" i="1" dirty="0">
                <a:solidFill>
                  <a:schemeClr val="bg1"/>
                </a:solidFill>
              </a:rPr>
              <a:t>PUSH  </a:t>
            </a:r>
          </a:p>
        </p:txBody>
      </p:sp>
      <p:pic>
        <p:nvPicPr>
          <p:cNvPr id="2050" name="Picture 2">
            <a:extLst>
              <a:ext uri="{FF2B5EF4-FFF2-40B4-BE49-F238E27FC236}">
                <a16:creationId xmlns:a16="http://schemas.microsoft.com/office/drawing/2014/main" id="{B32627CB-3584-6464-D178-EE1F26925C6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35366" y="1540535"/>
            <a:ext cx="3628658" cy="204112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2434323-9D4C-A961-4DF6-FB59B4DDAB4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48869" y="3443039"/>
            <a:ext cx="3882854" cy="2184104"/>
          </a:xfrm>
          <a:prstGeom prst="rect">
            <a:avLst/>
          </a:prstGeom>
          <a:noFill/>
          <a:extLst>
            <a:ext uri="{909E8E84-426E-40DD-AFC4-6F175D3DCCD1}">
              <a14:hiddenFill xmlns:a14="http://schemas.microsoft.com/office/drawing/2010/main">
                <a:solidFill>
                  <a:srgbClr val="FFFFFF"/>
                </a:solidFill>
              </a14:hiddenFill>
            </a:ext>
          </a:extLst>
        </p:spPr>
      </p:pic>
      <p:sp>
        <p:nvSpPr>
          <p:cNvPr id="2048" name="Arrow: Right 2047">
            <a:extLst>
              <a:ext uri="{FF2B5EF4-FFF2-40B4-BE49-F238E27FC236}">
                <a16:creationId xmlns:a16="http://schemas.microsoft.com/office/drawing/2014/main" id="{65B91045-65FA-FC47-A2B9-A38F3475CC4C}"/>
              </a:ext>
            </a:extLst>
          </p:cNvPr>
          <p:cNvSpPr/>
          <p:nvPr/>
        </p:nvSpPr>
        <p:spPr>
          <a:xfrm>
            <a:off x="9578248" y="2485509"/>
            <a:ext cx="745669" cy="490518"/>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solidFill>
                <a:schemeClr val="tx1">
                  <a:lumMod val="65000"/>
                  <a:lumOff val="35000"/>
                </a:schemeClr>
              </a:solidFill>
            </a:endParaRPr>
          </a:p>
        </p:txBody>
      </p:sp>
      <p:sp>
        <p:nvSpPr>
          <p:cNvPr id="2049" name="Rectangle: Rounded Corners 2048">
            <a:extLst>
              <a:ext uri="{FF2B5EF4-FFF2-40B4-BE49-F238E27FC236}">
                <a16:creationId xmlns:a16="http://schemas.microsoft.com/office/drawing/2014/main" id="{2477BC38-C1EE-74E7-7A1C-43238F354721}"/>
              </a:ext>
            </a:extLst>
          </p:cNvPr>
          <p:cNvSpPr/>
          <p:nvPr/>
        </p:nvSpPr>
        <p:spPr>
          <a:xfrm>
            <a:off x="8327234" y="2389160"/>
            <a:ext cx="1236017" cy="737827"/>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65000"/>
                    <a:lumOff val="35000"/>
                  </a:schemeClr>
                </a:solidFill>
              </a:rPr>
              <a:t>IPS Document</a:t>
            </a:r>
          </a:p>
        </p:txBody>
      </p:sp>
      <p:sp>
        <p:nvSpPr>
          <p:cNvPr id="2051" name="Arrow: Down 2050">
            <a:extLst>
              <a:ext uri="{FF2B5EF4-FFF2-40B4-BE49-F238E27FC236}">
                <a16:creationId xmlns:a16="http://schemas.microsoft.com/office/drawing/2014/main" id="{AC20D6F6-7BF9-F536-3B6F-DA92A57F470B}"/>
              </a:ext>
            </a:extLst>
          </p:cNvPr>
          <p:cNvSpPr/>
          <p:nvPr/>
        </p:nvSpPr>
        <p:spPr bwMode="auto">
          <a:xfrm rot="5400000">
            <a:off x="7120750" y="5835313"/>
            <a:ext cx="251759" cy="529195"/>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3" name="Arrow: Down 2052">
            <a:extLst>
              <a:ext uri="{FF2B5EF4-FFF2-40B4-BE49-F238E27FC236}">
                <a16:creationId xmlns:a16="http://schemas.microsoft.com/office/drawing/2014/main" id="{34AE5610-66F7-D657-0BE7-6617C6FA2E72}"/>
              </a:ext>
            </a:extLst>
          </p:cNvPr>
          <p:cNvSpPr/>
          <p:nvPr/>
        </p:nvSpPr>
        <p:spPr bwMode="auto">
          <a:xfrm rot="3395670">
            <a:off x="5097811" y="6076329"/>
            <a:ext cx="313068" cy="459507"/>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4" name="Arrow: Down 2053">
            <a:extLst>
              <a:ext uri="{FF2B5EF4-FFF2-40B4-BE49-F238E27FC236}">
                <a16:creationId xmlns:a16="http://schemas.microsoft.com/office/drawing/2014/main" id="{C686A93D-CF9D-251F-ADCE-412E9EA492A6}"/>
              </a:ext>
            </a:extLst>
          </p:cNvPr>
          <p:cNvSpPr/>
          <p:nvPr/>
        </p:nvSpPr>
        <p:spPr bwMode="auto">
          <a:xfrm rot="7384762">
            <a:off x="5166108" y="5625220"/>
            <a:ext cx="232984" cy="479802"/>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5" name="Arrow: Down 2054">
            <a:extLst>
              <a:ext uri="{FF2B5EF4-FFF2-40B4-BE49-F238E27FC236}">
                <a16:creationId xmlns:a16="http://schemas.microsoft.com/office/drawing/2014/main" id="{90D8CE86-A62A-3BA8-CF46-207550CC4FDF}"/>
              </a:ext>
            </a:extLst>
          </p:cNvPr>
          <p:cNvSpPr/>
          <p:nvPr/>
        </p:nvSpPr>
        <p:spPr bwMode="auto">
          <a:xfrm>
            <a:off x="6076394" y="6199063"/>
            <a:ext cx="263464" cy="323740"/>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6" name="Flowchart: Alternate Process 2055">
            <a:extLst>
              <a:ext uri="{FF2B5EF4-FFF2-40B4-BE49-F238E27FC236}">
                <a16:creationId xmlns:a16="http://schemas.microsoft.com/office/drawing/2014/main" id="{36E4D4C3-8EA4-0B35-0BB6-B602003506F1}"/>
              </a:ext>
            </a:extLst>
          </p:cNvPr>
          <p:cNvSpPr/>
          <p:nvPr/>
        </p:nvSpPr>
        <p:spPr bwMode="auto">
          <a:xfrm>
            <a:off x="5405017" y="5974031"/>
            <a:ext cx="1577017" cy="251760"/>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GE Inspira Pitch" pitchFamily="34" charset="0"/>
            </a:endParaRPr>
          </a:p>
        </p:txBody>
      </p:sp>
      <p:sp>
        <p:nvSpPr>
          <p:cNvPr id="2057" name="Arrow: Down 2056">
            <a:extLst>
              <a:ext uri="{FF2B5EF4-FFF2-40B4-BE49-F238E27FC236}">
                <a16:creationId xmlns:a16="http://schemas.microsoft.com/office/drawing/2014/main" id="{D20AED82-E819-1DB8-EA8F-9F010D5C554A}"/>
              </a:ext>
            </a:extLst>
          </p:cNvPr>
          <p:cNvSpPr/>
          <p:nvPr/>
        </p:nvSpPr>
        <p:spPr bwMode="auto">
          <a:xfrm rot="10800000">
            <a:off x="6076394" y="5640861"/>
            <a:ext cx="263464" cy="323740"/>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GE Inspira Pitch" pitchFamily="34" charset="0"/>
            </a:endParaRPr>
          </a:p>
        </p:txBody>
      </p:sp>
      <p:sp>
        <p:nvSpPr>
          <p:cNvPr id="2059" name="TextBox 2058">
            <a:extLst>
              <a:ext uri="{FF2B5EF4-FFF2-40B4-BE49-F238E27FC236}">
                <a16:creationId xmlns:a16="http://schemas.microsoft.com/office/drawing/2014/main" id="{C61CA787-0EE9-EE99-C95F-5FE2DF60EB17}"/>
              </a:ext>
            </a:extLst>
          </p:cNvPr>
          <p:cNvSpPr txBox="1"/>
          <p:nvPr/>
        </p:nvSpPr>
        <p:spPr>
          <a:xfrm>
            <a:off x="3679544" y="5579459"/>
            <a:ext cx="1145891" cy="646331"/>
          </a:xfrm>
          <a:prstGeom prst="rect">
            <a:avLst/>
          </a:prstGeom>
          <a:noFill/>
        </p:spPr>
        <p:txBody>
          <a:bodyPr wrap="none" rtlCol="0">
            <a:spAutoFit/>
          </a:bodyPr>
          <a:lstStyle/>
          <a:p>
            <a:r>
              <a:rPr lang="en-US" b="1" dirty="0"/>
              <a:t>XCA</a:t>
            </a:r>
          </a:p>
          <a:p>
            <a:r>
              <a:rPr lang="en-US" b="1" dirty="0"/>
              <a:t>Federated</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5257719" y="1100647"/>
            <a:ext cx="1192057" cy="646331"/>
          </a:xfrm>
          <a:prstGeom prst="rect">
            <a:avLst/>
          </a:prstGeom>
          <a:noFill/>
        </p:spPr>
        <p:txBody>
          <a:bodyPr wrap="none" rtlCol="0">
            <a:spAutoFit/>
          </a:bodyPr>
          <a:lstStyle/>
          <a:p>
            <a:pPr algn="ctr"/>
            <a:r>
              <a:rPr lang="en-US" b="1" dirty="0"/>
              <a:t>Transports</a:t>
            </a:r>
          </a:p>
          <a:p>
            <a:pPr algn="ctr"/>
            <a:r>
              <a:rPr lang="en-US" b="1" dirty="0"/>
              <a:t>IHE </a:t>
            </a:r>
          </a:p>
        </p:txBody>
      </p:sp>
      <p:sp>
        <p:nvSpPr>
          <p:cNvPr id="2061" name="TextBox 2060">
            <a:extLst>
              <a:ext uri="{FF2B5EF4-FFF2-40B4-BE49-F238E27FC236}">
                <a16:creationId xmlns:a16="http://schemas.microsoft.com/office/drawing/2014/main" id="{5945FE01-3DBD-F5C3-FCF8-990C58C92EE8}"/>
              </a:ext>
            </a:extLst>
          </p:cNvPr>
          <p:cNvSpPr txBox="1"/>
          <p:nvPr/>
        </p:nvSpPr>
        <p:spPr>
          <a:xfrm>
            <a:off x="347006" y="1058326"/>
            <a:ext cx="984437" cy="646331"/>
          </a:xfrm>
          <a:prstGeom prst="rect">
            <a:avLst/>
          </a:prstGeom>
          <a:noFill/>
        </p:spPr>
        <p:txBody>
          <a:bodyPr wrap="none" rtlCol="0">
            <a:spAutoFit/>
          </a:bodyPr>
          <a:lstStyle/>
          <a:p>
            <a:r>
              <a:rPr lang="en-US" b="1" dirty="0"/>
              <a:t>Content</a:t>
            </a:r>
          </a:p>
          <a:p>
            <a:r>
              <a:rPr lang="en-US" b="1" dirty="0"/>
              <a:t>Creators</a:t>
            </a:r>
          </a:p>
        </p:txBody>
      </p:sp>
      <p:sp>
        <p:nvSpPr>
          <p:cNvPr id="12" name="TextBox 11">
            <a:extLst>
              <a:ext uri="{FF2B5EF4-FFF2-40B4-BE49-F238E27FC236}">
                <a16:creationId xmlns:a16="http://schemas.microsoft.com/office/drawing/2014/main" id="{A41769D5-672D-27E0-6975-FAEC3C74F75A}"/>
              </a:ext>
            </a:extLst>
          </p:cNvPr>
          <p:cNvSpPr txBox="1"/>
          <p:nvPr/>
        </p:nvSpPr>
        <p:spPr>
          <a:xfrm>
            <a:off x="3818087" y="2535864"/>
            <a:ext cx="713657" cy="369332"/>
          </a:xfrm>
          <a:prstGeom prst="rect">
            <a:avLst/>
          </a:prstGeom>
          <a:noFill/>
        </p:spPr>
        <p:txBody>
          <a:bodyPr wrap="none" rtlCol="0">
            <a:spAutoFit/>
          </a:bodyPr>
          <a:lstStyle/>
          <a:p>
            <a:r>
              <a:rPr lang="en-US" b="1" dirty="0"/>
              <a:t>PUSH</a:t>
            </a:r>
          </a:p>
        </p:txBody>
      </p:sp>
      <p:sp>
        <p:nvSpPr>
          <p:cNvPr id="63" name="TextBox 62">
            <a:extLst>
              <a:ext uri="{FF2B5EF4-FFF2-40B4-BE49-F238E27FC236}">
                <a16:creationId xmlns:a16="http://schemas.microsoft.com/office/drawing/2014/main" id="{DAD65C2B-1963-6B46-B40D-0D8863B57880}"/>
              </a:ext>
            </a:extLst>
          </p:cNvPr>
          <p:cNvSpPr txBox="1"/>
          <p:nvPr/>
        </p:nvSpPr>
        <p:spPr>
          <a:xfrm>
            <a:off x="3528341" y="4132201"/>
            <a:ext cx="1448025" cy="369332"/>
          </a:xfrm>
          <a:prstGeom prst="rect">
            <a:avLst/>
          </a:prstGeom>
          <a:noFill/>
        </p:spPr>
        <p:txBody>
          <a:bodyPr wrap="none" rtlCol="0">
            <a:spAutoFit/>
          </a:bodyPr>
          <a:lstStyle/>
          <a:p>
            <a:r>
              <a:rPr lang="en-US" b="1" dirty="0"/>
              <a:t>HIE Exchange</a:t>
            </a:r>
          </a:p>
        </p:txBody>
      </p:sp>
      <p:sp>
        <p:nvSpPr>
          <p:cNvPr id="2062" name="Right Brace 2061">
            <a:extLst>
              <a:ext uri="{FF2B5EF4-FFF2-40B4-BE49-F238E27FC236}">
                <a16:creationId xmlns:a16="http://schemas.microsoft.com/office/drawing/2014/main" id="{F8D39A81-0BC1-17D8-D756-F58F8A2BFED4}"/>
              </a:ext>
            </a:extLst>
          </p:cNvPr>
          <p:cNvSpPr/>
          <p:nvPr/>
        </p:nvSpPr>
        <p:spPr>
          <a:xfrm flipH="1">
            <a:off x="3161144" y="1784536"/>
            <a:ext cx="453039" cy="4441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63" name="Right Brace 2062">
            <a:extLst>
              <a:ext uri="{FF2B5EF4-FFF2-40B4-BE49-F238E27FC236}">
                <a16:creationId xmlns:a16="http://schemas.microsoft.com/office/drawing/2014/main" id="{868E1CAF-FD40-4209-BD1E-9FB6E565B1F4}"/>
              </a:ext>
            </a:extLst>
          </p:cNvPr>
          <p:cNvSpPr/>
          <p:nvPr/>
        </p:nvSpPr>
        <p:spPr>
          <a:xfrm>
            <a:off x="10376526" y="1749320"/>
            <a:ext cx="460265" cy="4441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065" name="Group 2064">
            <a:extLst>
              <a:ext uri="{FF2B5EF4-FFF2-40B4-BE49-F238E27FC236}">
                <a16:creationId xmlns:a16="http://schemas.microsoft.com/office/drawing/2014/main" id="{FEC3942A-D977-DD79-589B-1C3F96738FAD}"/>
              </a:ext>
            </a:extLst>
          </p:cNvPr>
          <p:cNvGrpSpPr/>
          <p:nvPr/>
        </p:nvGrpSpPr>
        <p:grpSpPr>
          <a:xfrm>
            <a:off x="8130990" y="3999157"/>
            <a:ext cx="1703139" cy="1936369"/>
            <a:chOff x="4735733" y="1246542"/>
            <a:chExt cx="3616901" cy="5475317"/>
          </a:xfrm>
        </p:grpSpPr>
        <p:grpSp>
          <p:nvGrpSpPr>
            <p:cNvPr id="2066" name="Group 2065">
              <a:extLst>
                <a:ext uri="{FF2B5EF4-FFF2-40B4-BE49-F238E27FC236}">
                  <a16:creationId xmlns:a16="http://schemas.microsoft.com/office/drawing/2014/main" id="{D6928D6C-F893-D847-CE1D-8932980377FB}"/>
                </a:ext>
              </a:extLst>
            </p:cNvPr>
            <p:cNvGrpSpPr/>
            <p:nvPr/>
          </p:nvGrpSpPr>
          <p:grpSpPr>
            <a:xfrm>
              <a:off x="6762702" y="1911766"/>
              <a:ext cx="1589932" cy="874477"/>
              <a:chOff x="6550925" y="1091820"/>
              <a:chExt cx="1828801" cy="1074820"/>
            </a:xfrm>
          </p:grpSpPr>
          <p:sp>
            <p:nvSpPr>
              <p:cNvPr id="2082" name="Flowchart: Process 2081">
                <a:extLst>
                  <a:ext uri="{FF2B5EF4-FFF2-40B4-BE49-F238E27FC236}">
                    <a16:creationId xmlns:a16="http://schemas.microsoft.com/office/drawing/2014/main" id="{171E36C9-E199-4AA8-D4E5-8FE14A040E43}"/>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t>Observation</a:t>
                </a:r>
              </a:p>
              <a:p>
                <a:pPr marL="285750" indent="-285750">
                  <a:buFont typeface="Arial" panose="020B0604020202020204" pitchFamily="34" charset="0"/>
                  <a:buChar char="•"/>
                </a:pPr>
                <a:r>
                  <a:rPr lang="en-US" sz="500" dirty="0" err="1"/>
                  <a:t>Obs</a:t>
                </a:r>
                <a:r>
                  <a:rPr lang="en-US" sz="500" dirty="0"/>
                  <a:t> 1</a:t>
                </a:r>
              </a:p>
              <a:p>
                <a:pPr marL="285750" indent="-285750">
                  <a:buFont typeface="Arial" panose="020B0604020202020204" pitchFamily="34" charset="0"/>
                  <a:buChar char="•"/>
                </a:pPr>
                <a:r>
                  <a:rPr lang="en-US" sz="500" dirty="0" err="1"/>
                  <a:t>Obs</a:t>
                </a:r>
                <a:r>
                  <a:rPr lang="en-US" sz="500" dirty="0"/>
                  <a:t> 2</a:t>
                </a:r>
              </a:p>
              <a:p>
                <a:pPr marL="285750" indent="-285750">
                  <a:buFont typeface="Arial" panose="020B0604020202020204" pitchFamily="34" charset="0"/>
                  <a:buChar char="•"/>
                </a:pPr>
                <a:r>
                  <a:rPr lang="en-US" sz="500" dirty="0" err="1"/>
                  <a:t>Obs</a:t>
                </a:r>
                <a:r>
                  <a:rPr lang="en-US" sz="500" dirty="0"/>
                  <a:t> 3</a:t>
                </a:r>
              </a:p>
            </p:txBody>
          </p:sp>
          <p:cxnSp>
            <p:nvCxnSpPr>
              <p:cNvPr id="2083" name="Straight Connector 2082">
                <a:extLst>
                  <a:ext uri="{FF2B5EF4-FFF2-40B4-BE49-F238E27FC236}">
                    <a16:creationId xmlns:a16="http://schemas.microsoft.com/office/drawing/2014/main" id="{9CB330A1-7CB0-BAB7-7BF9-99CD8883401C}"/>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7" name="Group 2066">
              <a:extLst>
                <a:ext uri="{FF2B5EF4-FFF2-40B4-BE49-F238E27FC236}">
                  <a16:creationId xmlns:a16="http://schemas.microsoft.com/office/drawing/2014/main" id="{62E20F52-E30A-80AA-EF49-68BDFBD492C3}"/>
                </a:ext>
              </a:extLst>
            </p:cNvPr>
            <p:cNvGrpSpPr/>
            <p:nvPr/>
          </p:nvGrpSpPr>
          <p:grpSpPr>
            <a:xfrm>
              <a:off x="6762702" y="3972659"/>
              <a:ext cx="1589932" cy="874477"/>
              <a:chOff x="6550925" y="1091820"/>
              <a:chExt cx="1828801" cy="1074820"/>
            </a:xfrm>
          </p:grpSpPr>
          <p:sp>
            <p:nvSpPr>
              <p:cNvPr id="2080" name="Flowchart: Process 2079">
                <a:extLst>
                  <a:ext uri="{FF2B5EF4-FFF2-40B4-BE49-F238E27FC236}">
                    <a16:creationId xmlns:a16="http://schemas.microsoft.com/office/drawing/2014/main" id="{521F11AF-3768-3A82-4524-C8F409214EB0}"/>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t>Allergy</a:t>
                </a:r>
              </a:p>
              <a:p>
                <a:pPr marL="285750" indent="-285750">
                  <a:buFont typeface="Arial" panose="020B0604020202020204" pitchFamily="34" charset="0"/>
                  <a:buChar char="•"/>
                </a:pPr>
                <a:r>
                  <a:rPr lang="en-US" sz="500" dirty="0"/>
                  <a:t>Al 1</a:t>
                </a:r>
              </a:p>
              <a:p>
                <a:pPr marL="285750" indent="-285750">
                  <a:buFont typeface="Arial" panose="020B0604020202020204" pitchFamily="34" charset="0"/>
                  <a:buChar char="•"/>
                </a:pPr>
                <a:r>
                  <a:rPr lang="en-US" sz="500" dirty="0"/>
                  <a:t>Al 2</a:t>
                </a:r>
              </a:p>
              <a:p>
                <a:pPr marL="285750" indent="-285750">
                  <a:buFont typeface="Arial" panose="020B0604020202020204" pitchFamily="34" charset="0"/>
                  <a:buChar char="•"/>
                </a:pPr>
                <a:r>
                  <a:rPr lang="en-US" sz="500" dirty="0"/>
                  <a:t>Al 3</a:t>
                </a:r>
              </a:p>
            </p:txBody>
          </p:sp>
          <p:cxnSp>
            <p:nvCxnSpPr>
              <p:cNvPr id="2081" name="Straight Connector 2080">
                <a:extLst>
                  <a:ext uri="{FF2B5EF4-FFF2-40B4-BE49-F238E27FC236}">
                    <a16:creationId xmlns:a16="http://schemas.microsoft.com/office/drawing/2014/main" id="{D8E31615-5BDC-055F-2A8B-51FFBFBD8526}"/>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8" name="Group 2067">
              <a:extLst>
                <a:ext uri="{FF2B5EF4-FFF2-40B4-BE49-F238E27FC236}">
                  <a16:creationId xmlns:a16="http://schemas.microsoft.com/office/drawing/2014/main" id="{80C0C61B-C52C-5E03-D0B7-F6C8D0037D02}"/>
                </a:ext>
              </a:extLst>
            </p:cNvPr>
            <p:cNvGrpSpPr/>
            <p:nvPr/>
          </p:nvGrpSpPr>
          <p:grpSpPr>
            <a:xfrm>
              <a:off x="6762702" y="2962348"/>
              <a:ext cx="1589932" cy="874477"/>
              <a:chOff x="6550925" y="1091820"/>
              <a:chExt cx="1828801" cy="1074820"/>
            </a:xfrm>
          </p:grpSpPr>
          <p:sp>
            <p:nvSpPr>
              <p:cNvPr id="2078" name="Flowchart: Process 2077">
                <a:extLst>
                  <a:ext uri="{FF2B5EF4-FFF2-40B4-BE49-F238E27FC236}">
                    <a16:creationId xmlns:a16="http://schemas.microsoft.com/office/drawing/2014/main" id="{5EE9DC59-1FCA-AA0D-FDBF-24F93C7EFD26}"/>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t>Medication</a:t>
                </a:r>
              </a:p>
              <a:p>
                <a:pPr marL="285750" indent="-285750">
                  <a:buFont typeface="Arial" panose="020B0604020202020204" pitchFamily="34" charset="0"/>
                  <a:buChar char="•"/>
                </a:pPr>
                <a:r>
                  <a:rPr lang="en-US" sz="500" dirty="0"/>
                  <a:t>Med 1</a:t>
                </a:r>
              </a:p>
              <a:p>
                <a:pPr marL="285750" indent="-285750">
                  <a:buFont typeface="Arial" panose="020B0604020202020204" pitchFamily="34" charset="0"/>
                  <a:buChar char="•"/>
                </a:pPr>
                <a:r>
                  <a:rPr lang="en-US" sz="500" dirty="0"/>
                  <a:t>Med 2</a:t>
                </a:r>
              </a:p>
              <a:p>
                <a:pPr marL="285750" indent="-285750">
                  <a:buFont typeface="Arial" panose="020B0604020202020204" pitchFamily="34" charset="0"/>
                  <a:buChar char="•"/>
                </a:pPr>
                <a:r>
                  <a:rPr lang="en-US" sz="500" dirty="0"/>
                  <a:t>Med 3</a:t>
                </a:r>
              </a:p>
            </p:txBody>
          </p:sp>
          <p:cxnSp>
            <p:nvCxnSpPr>
              <p:cNvPr id="2079" name="Straight Connector 2078">
                <a:extLst>
                  <a:ext uri="{FF2B5EF4-FFF2-40B4-BE49-F238E27FC236}">
                    <a16:creationId xmlns:a16="http://schemas.microsoft.com/office/drawing/2014/main" id="{61326A82-D160-82AB-541D-EAED526AA96F}"/>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9" name="Group 2068">
              <a:extLst>
                <a:ext uri="{FF2B5EF4-FFF2-40B4-BE49-F238E27FC236}">
                  <a16:creationId xmlns:a16="http://schemas.microsoft.com/office/drawing/2014/main" id="{2DE6490E-9E78-5F28-1B75-1C3169FB7F9A}"/>
                </a:ext>
              </a:extLst>
            </p:cNvPr>
            <p:cNvGrpSpPr/>
            <p:nvPr/>
          </p:nvGrpSpPr>
          <p:grpSpPr>
            <a:xfrm>
              <a:off x="6762702" y="4972905"/>
              <a:ext cx="1589932" cy="874477"/>
              <a:chOff x="6550925" y="1091820"/>
              <a:chExt cx="1828801" cy="1074820"/>
            </a:xfrm>
          </p:grpSpPr>
          <p:sp>
            <p:nvSpPr>
              <p:cNvPr id="2076" name="Flowchart: Process 2075">
                <a:extLst>
                  <a:ext uri="{FF2B5EF4-FFF2-40B4-BE49-F238E27FC236}">
                    <a16:creationId xmlns:a16="http://schemas.microsoft.com/office/drawing/2014/main" id="{49D4BD8F-AE7B-A46A-78BC-FD2F150249F0}"/>
                  </a:ext>
                </a:extLst>
              </p:cNvPr>
              <p:cNvSpPr/>
              <p:nvPr/>
            </p:nvSpPr>
            <p:spPr>
              <a:xfrm>
                <a:off x="6550926" y="1091820"/>
                <a:ext cx="1828800" cy="1074820"/>
              </a:xfrm>
              <a:prstGeom prst="flowChartProcess">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t>Immunization</a:t>
                </a:r>
              </a:p>
              <a:p>
                <a:pPr marL="285750" indent="-285750">
                  <a:buFont typeface="Arial" panose="020B0604020202020204" pitchFamily="34" charset="0"/>
                  <a:buChar char="•"/>
                </a:pPr>
                <a:r>
                  <a:rPr lang="en-US" sz="500" dirty="0" err="1"/>
                  <a:t>Imm</a:t>
                </a:r>
                <a:r>
                  <a:rPr lang="en-US" sz="500" dirty="0"/>
                  <a:t> 1</a:t>
                </a:r>
              </a:p>
              <a:p>
                <a:pPr marL="285750" indent="-285750">
                  <a:buFont typeface="Arial" panose="020B0604020202020204" pitchFamily="34" charset="0"/>
                  <a:buChar char="•"/>
                </a:pPr>
                <a:r>
                  <a:rPr lang="en-US" sz="500" dirty="0" err="1"/>
                  <a:t>Imm</a:t>
                </a:r>
                <a:r>
                  <a:rPr lang="en-US" sz="500" dirty="0"/>
                  <a:t> 2</a:t>
                </a:r>
              </a:p>
              <a:p>
                <a:pPr marL="285750" indent="-285750">
                  <a:buFont typeface="Arial" panose="020B0604020202020204" pitchFamily="34" charset="0"/>
                  <a:buChar char="•"/>
                </a:pPr>
                <a:r>
                  <a:rPr lang="en-US" sz="500" dirty="0" err="1"/>
                  <a:t>Imm</a:t>
                </a:r>
                <a:r>
                  <a:rPr lang="en-US" sz="500" dirty="0"/>
                  <a:t> 3</a:t>
                </a:r>
              </a:p>
            </p:txBody>
          </p:sp>
          <p:cxnSp>
            <p:nvCxnSpPr>
              <p:cNvPr id="2077" name="Straight Connector 2076">
                <a:extLst>
                  <a:ext uri="{FF2B5EF4-FFF2-40B4-BE49-F238E27FC236}">
                    <a16:creationId xmlns:a16="http://schemas.microsoft.com/office/drawing/2014/main" id="{5467F192-E273-0091-310F-00ABBEEB962C}"/>
                  </a:ext>
                </a:extLst>
              </p:cNvPr>
              <p:cNvCxnSpPr/>
              <p:nvPr/>
            </p:nvCxnSpPr>
            <p:spPr>
              <a:xfrm>
                <a:off x="6550925" y="1323833"/>
                <a:ext cx="1828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70" name="TextBox 2069">
              <a:extLst>
                <a:ext uri="{FF2B5EF4-FFF2-40B4-BE49-F238E27FC236}">
                  <a16:creationId xmlns:a16="http://schemas.microsoft.com/office/drawing/2014/main" id="{A0192F3C-1520-30E6-5AF4-35FAE3189C72}"/>
                </a:ext>
              </a:extLst>
            </p:cNvPr>
            <p:cNvSpPr txBox="1"/>
            <p:nvPr/>
          </p:nvSpPr>
          <p:spPr>
            <a:xfrm>
              <a:off x="7385805" y="1617605"/>
              <a:ext cx="960679" cy="478651"/>
            </a:xfrm>
            <a:prstGeom prst="rect">
              <a:avLst/>
            </a:prstGeom>
            <a:noFill/>
          </p:spPr>
          <p:txBody>
            <a:bodyPr wrap="none" rtlCol="0">
              <a:spAutoFit/>
            </a:bodyPr>
            <a:lstStyle/>
            <a:p>
              <a:r>
                <a:rPr lang="en-US" sz="500" dirty="0"/>
                <a:t>Resources</a:t>
              </a:r>
            </a:p>
          </p:txBody>
        </p:sp>
        <p:grpSp>
          <p:nvGrpSpPr>
            <p:cNvPr id="2071" name="Group 2070">
              <a:extLst>
                <a:ext uri="{FF2B5EF4-FFF2-40B4-BE49-F238E27FC236}">
                  <a16:creationId xmlns:a16="http://schemas.microsoft.com/office/drawing/2014/main" id="{4426A86E-EF2F-A20E-615C-2BD3B91CCB44}"/>
                </a:ext>
              </a:extLst>
            </p:cNvPr>
            <p:cNvGrpSpPr/>
            <p:nvPr/>
          </p:nvGrpSpPr>
          <p:grpSpPr>
            <a:xfrm>
              <a:off x="4735733" y="5847382"/>
              <a:ext cx="1589932" cy="874477"/>
              <a:chOff x="6550925" y="1091820"/>
              <a:chExt cx="1828801" cy="1074820"/>
            </a:xfrm>
            <a:solidFill>
              <a:schemeClr val="accent4">
                <a:lumMod val="40000"/>
                <a:lumOff val="60000"/>
              </a:schemeClr>
            </a:solidFill>
          </p:grpSpPr>
          <p:sp>
            <p:nvSpPr>
              <p:cNvPr id="2074" name="Flowchart: Process 2073">
                <a:extLst>
                  <a:ext uri="{FF2B5EF4-FFF2-40B4-BE49-F238E27FC236}">
                    <a16:creationId xmlns:a16="http://schemas.microsoft.com/office/drawing/2014/main" id="{10E3E3B5-ABAB-4806-8F23-9481D59A233E}"/>
                  </a:ext>
                </a:extLst>
              </p:cNvPr>
              <p:cNvSpPr/>
              <p:nvPr/>
            </p:nvSpPr>
            <p:spPr>
              <a:xfrm>
                <a:off x="6550926" y="1091820"/>
                <a:ext cx="1828800" cy="1074820"/>
              </a:xfrm>
              <a:prstGeom prst="flowChartProcess">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500" dirty="0">
                    <a:solidFill>
                      <a:schemeClr val="tx1"/>
                    </a:solidFill>
                  </a:rPr>
                  <a:t>Provenance</a:t>
                </a:r>
              </a:p>
              <a:p>
                <a:pPr marL="285750" indent="-285750">
                  <a:buFont typeface="Arial" panose="020B0604020202020204" pitchFamily="34" charset="0"/>
                  <a:buChar char="•"/>
                </a:pPr>
                <a:r>
                  <a:rPr lang="en-US" sz="500" dirty="0">
                    <a:solidFill>
                      <a:schemeClr val="tx1"/>
                    </a:solidFill>
                  </a:rPr>
                  <a:t>Prov 1</a:t>
                </a:r>
              </a:p>
              <a:p>
                <a:pPr marL="285750" indent="-285750">
                  <a:buFont typeface="Arial" panose="020B0604020202020204" pitchFamily="34" charset="0"/>
                  <a:buChar char="•"/>
                </a:pPr>
                <a:r>
                  <a:rPr lang="en-US" sz="500" dirty="0">
                    <a:solidFill>
                      <a:schemeClr val="tx1"/>
                    </a:solidFill>
                  </a:rPr>
                  <a:t>Prov 2</a:t>
                </a:r>
              </a:p>
              <a:p>
                <a:pPr marL="285750" indent="-285750">
                  <a:buFont typeface="Arial" panose="020B0604020202020204" pitchFamily="34" charset="0"/>
                  <a:buChar char="•"/>
                </a:pPr>
                <a:r>
                  <a:rPr lang="en-US" sz="500" dirty="0">
                    <a:solidFill>
                      <a:schemeClr val="tx1"/>
                    </a:solidFill>
                  </a:rPr>
                  <a:t>Prov 3</a:t>
                </a:r>
              </a:p>
            </p:txBody>
          </p:sp>
          <p:cxnSp>
            <p:nvCxnSpPr>
              <p:cNvPr id="2075" name="Straight Connector 2074">
                <a:extLst>
                  <a:ext uri="{FF2B5EF4-FFF2-40B4-BE49-F238E27FC236}">
                    <a16:creationId xmlns:a16="http://schemas.microsoft.com/office/drawing/2014/main" id="{8B93CBFD-AE8D-4F30-0707-586B246FDEF3}"/>
                  </a:ext>
                </a:extLst>
              </p:cNvPr>
              <p:cNvCxnSpPr/>
              <p:nvPr/>
            </p:nvCxnSpPr>
            <p:spPr>
              <a:xfrm>
                <a:off x="6550925" y="1323833"/>
                <a:ext cx="1828800"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72" name="Arrow: Bent 2071">
              <a:extLst>
                <a:ext uri="{FF2B5EF4-FFF2-40B4-BE49-F238E27FC236}">
                  <a16:creationId xmlns:a16="http://schemas.microsoft.com/office/drawing/2014/main" id="{037A1389-B8B7-83AB-EC94-924C0196A008}"/>
                </a:ext>
              </a:extLst>
            </p:cNvPr>
            <p:cNvSpPr/>
            <p:nvPr/>
          </p:nvSpPr>
          <p:spPr>
            <a:xfrm rot="10800000">
              <a:off x="6669754" y="5889578"/>
              <a:ext cx="707519" cy="706761"/>
            </a:xfrm>
            <a:prstGeom prst="bentArrow">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00">
                <a:solidFill>
                  <a:schemeClr val="tx1"/>
                </a:solidFill>
              </a:endParaRPr>
            </a:p>
          </p:txBody>
        </p:sp>
        <p:pic>
          <p:nvPicPr>
            <p:cNvPr id="2073" name="Picture 14" descr="https://www.hl7.org/fhir/assets/images/fhir-logo-www.png">
              <a:extLst>
                <a:ext uri="{FF2B5EF4-FFF2-40B4-BE49-F238E27FC236}">
                  <a16:creationId xmlns:a16="http://schemas.microsoft.com/office/drawing/2014/main" id="{2CF4403D-6870-1BDC-4E40-39868805ACCE}"/>
                </a:ext>
              </a:extLst>
            </p:cNvPr>
            <p:cNvPicPr>
              <a:picLocks noChangeAspect="1" noChangeArrowheads="1"/>
            </p:cNvPicPr>
            <p:nvPr/>
          </p:nvPicPr>
          <p:blipFill>
            <a:blip r:embed="rId16">
              <a:extLst>
                <a:ext uri="{28A0092B-C50C-407E-A947-70E740481C1C}">
                  <a14:useLocalDpi xmlns:a14="http://schemas.microsoft.com/office/drawing/2010/main"/>
                </a:ext>
              </a:extLst>
            </a:blip>
            <a:srcRect/>
            <a:stretch>
              <a:fillRect/>
            </a:stretch>
          </p:blipFill>
          <p:spPr bwMode="auto">
            <a:xfrm>
              <a:off x="6659321" y="1246542"/>
              <a:ext cx="1219520" cy="489118"/>
            </a:xfrm>
            <a:prstGeom prst="rect">
              <a:avLst/>
            </a:prstGeom>
            <a:noFill/>
            <a:extLst>
              <a:ext uri="{909E8E84-426E-40DD-AFC4-6F175D3DCCD1}">
                <a14:hiddenFill xmlns:a14="http://schemas.microsoft.com/office/drawing/2010/main">
                  <a:solidFill>
                    <a:srgbClr val="FFFFFF"/>
                  </a:solidFill>
                </a14:hiddenFill>
              </a:ext>
            </a:extLst>
          </p:spPr>
        </p:pic>
      </p:grpSp>
      <p:sp>
        <p:nvSpPr>
          <p:cNvPr id="2084" name="Right Brace 2083">
            <a:extLst>
              <a:ext uri="{FF2B5EF4-FFF2-40B4-BE49-F238E27FC236}">
                <a16:creationId xmlns:a16="http://schemas.microsoft.com/office/drawing/2014/main" id="{E56AE522-90DB-999A-B6BB-42BD5610BB46}"/>
              </a:ext>
            </a:extLst>
          </p:cNvPr>
          <p:cNvSpPr/>
          <p:nvPr/>
        </p:nvSpPr>
        <p:spPr>
          <a:xfrm>
            <a:off x="7814906" y="1768482"/>
            <a:ext cx="460265" cy="44412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85" name="TextBox 2084">
            <a:extLst>
              <a:ext uri="{FF2B5EF4-FFF2-40B4-BE49-F238E27FC236}">
                <a16:creationId xmlns:a16="http://schemas.microsoft.com/office/drawing/2014/main" id="{828CADFC-F08F-D891-9358-370640FF6D77}"/>
              </a:ext>
            </a:extLst>
          </p:cNvPr>
          <p:cNvSpPr txBox="1"/>
          <p:nvPr/>
        </p:nvSpPr>
        <p:spPr>
          <a:xfrm>
            <a:off x="8641938" y="1111432"/>
            <a:ext cx="1016625" cy="646331"/>
          </a:xfrm>
          <a:prstGeom prst="rect">
            <a:avLst/>
          </a:prstGeom>
          <a:noFill/>
        </p:spPr>
        <p:txBody>
          <a:bodyPr wrap="none" rtlCol="0">
            <a:spAutoFit/>
          </a:bodyPr>
          <a:lstStyle/>
          <a:p>
            <a:pPr algn="ctr"/>
            <a:r>
              <a:rPr lang="en-US" b="1" dirty="0"/>
              <a:t>Delivery</a:t>
            </a:r>
          </a:p>
          <a:p>
            <a:pPr algn="ctr"/>
            <a:r>
              <a:rPr lang="en-US" b="1" dirty="0"/>
              <a:t>IHE/HL7 </a:t>
            </a:r>
          </a:p>
        </p:txBody>
      </p:sp>
      <p:cxnSp>
        <p:nvCxnSpPr>
          <p:cNvPr id="2087" name="Straight Connector 2086">
            <a:extLst>
              <a:ext uri="{FF2B5EF4-FFF2-40B4-BE49-F238E27FC236}">
                <a16:creationId xmlns:a16="http://schemas.microsoft.com/office/drawing/2014/main" id="{F720C87A-861E-306D-FA4E-75E3AE67B76C}"/>
              </a:ext>
            </a:extLst>
          </p:cNvPr>
          <p:cNvCxnSpPr/>
          <p:nvPr/>
        </p:nvCxnSpPr>
        <p:spPr>
          <a:xfrm>
            <a:off x="230337" y="1680505"/>
            <a:ext cx="11314180" cy="23938"/>
          </a:xfrm>
          <a:prstGeom prst="line">
            <a:avLst/>
          </a:prstGeom>
        </p:spPr>
        <p:style>
          <a:lnRef idx="1">
            <a:schemeClr val="accent1"/>
          </a:lnRef>
          <a:fillRef idx="0">
            <a:schemeClr val="accent1"/>
          </a:fillRef>
          <a:effectRef idx="0">
            <a:schemeClr val="accent1"/>
          </a:effectRef>
          <a:fontRef idx="minor">
            <a:schemeClr val="tx1"/>
          </a:fontRef>
        </p:style>
      </p:cxnSp>
      <p:sp>
        <p:nvSpPr>
          <p:cNvPr id="2088" name="TextBox 2087">
            <a:extLst>
              <a:ext uri="{FF2B5EF4-FFF2-40B4-BE49-F238E27FC236}">
                <a16:creationId xmlns:a16="http://schemas.microsoft.com/office/drawing/2014/main" id="{85823258-379D-2381-294B-299922407F53}"/>
              </a:ext>
            </a:extLst>
          </p:cNvPr>
          <p:cNvSpPr txBox="1"/>
          <p:nvPr/>
        </p:nvSpPr>
        <p:spPr>
          <a:xfrm>
            <a:off x="8322440" y="4195201"/>
            <a:ext cx="756938" cy="369332"/>
          </a:xfrm>
          <a:prstGeom prst="rect">
            <a:avLst/>
          </a:prstGeom>
          <a:noFill/>
        </p:spPr>
        <p:txBody>
          <a:bodyPr wrap="none" rtlCol="0">
            <a:spAutoFit/>
          </a:bodyPr>
          <a:lstStyle/>
          <a:p>
            <a:r>
              <a:rPr lang="en-US" b="1" dirty="0"/>
              <a:t>mXDE</a:t>
            </a:r>
          </a:p>
        </p:txBody>
      </p:sp>
      <p:grpSp>
        <p:nvGrpSpPr>
          <p:cNvPr id="2092" name="Group 2091">
            <a:extLst>
              <a:ext uri="{FF2B5EF4-FFF2-40B4-BE49-F238E27FC236}">
                <a16:creationId xmlns:a16="http://schemas.microsoft.com/office/drawing/2014/main" id="{609E00E3-284B-4CD6-305B-BC12896A826C}"/>
              </a:ext>
            </a:extLst>
          </p:cNvPr>
          <p:cNvGrpSpPr/>
          <p:nvPr/>
        </p:nvGrpSpPr>
        <p:grpSpPr>
          <a:xfrm>
            <a:off x="9912048" y="4572914"/>
            <a:ext cx="564835" cy="607240"/>
            <a:chOff x="5162973" y="2118559"/>
            <a:chExt cx="1866054" cy="2620882"/>
          </a:xfrm>
        </p:grpSpPr>
        <p:sp>
          <p:nvSpPr>
            <p:cNvPr id="2090" name="Arrow: Circular 2089">
              <a:extLst>
                <a:ext uri="{FF2B5EF4-FFF2-40B4-BE49-F238E27FC236}">
                  <a16:creationId xmlns:a16="http://schemas.microsoft.com/office/drawing/2014/main" id="{077053A5-A087-69D9-0CA3-901A052EFB8A}"/>
                </a:ext>
              </a:extLst>
            </p:cNvPr>
            <p:cNvSpPr/>
            <p:nvPr/>
          </p:nvSpPr>
          <p:spPr>
            <a:xfrm>
              <a:off x="5162973" y="2118559"/>
              <a:ext cx="1866054" cy="1690465"/>
            </a:xfrm>
            <a:prstGeom prst="circularArrow">
              <a:avLst>
                <a:gd name="adj1" fmla="val 12500"/>
                <a:gd name="adj2" fmla="val 1142319"/>
                <a:gd name="adj3" fmla="val 20457681"/>
                <a:gd name="adj4" fmla="val 10800000"/>
                <a:gd name="adj5" fmla="val 1389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sp>
          <p:nvSpPr>
            <p:cNvPr id="2091" name="Arrow: Circular 2090">
              <a:extLst>
                <a:ext uri="{FF2B5EF4-FFF2-40B4-BE49-F238E27FC236}">
                  <a16:creationId xmlns:a16="http://schemas.microsoft.com/office/drawing/2014/main" id="{3D15F808-956C-07F4-9A45-F6EF131E287C}"/>
                </a:ext>
              </a:extLst>
            </p:cNvPr>
            <p:cNvSpPr/>
            <p:nvPr/>
          </p:nvSpPr>
          <p:spPr>
            <a:xfrm rot="10800000">
              <a:off x="5162973" y="3048976"/>
              <a:ext cx="1866054" cy="1690465"/>
            </a:xfrm>
            <a:prstGeom prst="circularArrow">
              <a:avLst>
                <a:gd name="adj1" fmla="val 12500"/>
                <a:gd name="adj2" fmla="val 1142319"/>
                <a:gd name="adj3" fmla="val 20457681"/>
                <a:gd name="adj4" fmla="val 10800000"/>
                <a:gd name="adj5" fmla="val 1389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grpSp>
      <p:sp>
        <p:nvSpPr>
          <p:cNvPr id="2093" name="TextBox 2092">
            <a:extLst>
              <a:ext uri="{FF2B5EF4-FFF2-40B4-BE49-F238E27FC236}">
                <a16:creationId xmlns:a16="http://schemas.microsoft.com/office/drawing/2014/main" id="{F8B816E6-2AF0-9F1A-77CC-56A2AA5524F9}"/>
              </a:ext>
            </a:extLst>
          </p:cNvPr>
          <p:cNvSpPr txBox="1"/>
          <p:nvPr/>
        </p:nvSpPr>
        <p:spPr>
          <a:xfrm>
            <a:off x="9967671" y="4710460"/>
            <a:ext cx="492827" cy="369332"/>
          </a:xfrm>
          <a:prstGeom prst="rect">
            <a:avLst/>
          </a:prstGeom>
          <a:noFill/>
        </p:spPr>
        <p:txBody>
          <a:bodyPr wrap="none" rtlCol="0">
            <a:spAutoFit/>
          </a:bodyPr>
          <a:lstStyle/>
          <a:p>
            <a:r>
              <a:rPr lang="en-US" b="1" dirty="0"/>
              <a:t>IPA</a:t>
            </a:r>
          </a:p>
        </p:txBody>
      </p:sp>
    </p:spTree>
    <p:extLst>
      <p:ext uri="{BB962C8B-B14F-4D97-AF65-F5344CB8AC3E}">
        <p14:creationId xmlns:p14="http://schemas.microsoft.com/office/powerpoint/2010/main" val="81885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2" name="Flowchart: Predefined Process 2131">
            <a:extLst>
              <a:ext uri="{FF2B5EF4-FFF2-40B4-BE49-F238E27FC236}">
                <a16:creationId xmlns:a16="http://schemas.microsoft.com/office/drawing/2014/main" id="{DA09DEA3-298E-673B-F4C3-7F893532C345}"/>
              </a:ext>
            </a:extLst>
          </p:cNvPr>
          <p:cNvSpPr/>
          <p:nvPr/>
        </p:nvSpPr>
        <p:spPr>
          <a:xfrm>
            <a:off x="5151487" y="4955774"/>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800" b="1" dirty="0"/>
              <a:t>Responding</a:t>
            </a:r>
          </a:p>
          <a:p>
            <a:pPr algn="ctr"/>
            <a:r>
              <a:rPr lang="en-CA" sz="800" b="1" dirty="0"/>
              <a:t>Gateway</a:t>
            </a:r>
          </a:p>
        </p:txBody>
      </p:sp>
      <p:sp>
        <p:nvSpPr>
          <p:cNvPr id="10" name="TextBox 9">
            <a:extLst>
              <a:ext uri="{FF2B5EF4-FFF2-40B4-BE49-F238E27FC236}">
                <a16:creationId xmlns:a16="http://schemas.microsoft.com/office/drawing/2014/main" id="{20D63258-9770-4EF9-215D-898A7BD34323}"/>
              </a:ext>
            </a:extLst>
          </p:cNvPr>
          <p:cNvSpPr txBox="1"/>
          <p:nvPr/>
        </p:nvSpPr>
        <p:spPr>
          <a:xfrm>
            <a:off x="2002907" y="483361"/>
            <a:ext cx="1676293" cy="400110"/>
          </a:xfrm>
          <a:prstGeom prst="rect">
            <a:avLst/>
          </a:prstGeom>
          <a:noFill/>
        </p:spPr>
        <p:txBody>
          <a:bodyPr wrap="none" rtlCol="0">
            <a:spAutoFit/>
          </a:bodyPr>
          <a:lstStyle/>
          <a:p>
            <a:r>
              <a:rPr lang="en-US" sz="2000" b="1" dirty="0"/>
              <a:t>IPS Document</a:t>
            </a:r>
          </a:p>
        </p:txBody>
      </p:sp>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3">
            <a:duotone>
              <a:schemeClr val="accent2">
                <a:shade val="45000"/>
                <a:satMod val="135000"/>
              </a:schemeClr>
              <a:prstClr val="white"/>
            </a:duotone>
          </a:blip>
          <a:srcRect l="25076" t="24004" r="28446" b="30448"/>
          <a:stretch/>
        </p:blipFill>
        <p:spPr>
          <a:xfrm>
            <a:off x="11052999" y="1412238"/>
            <a:ext cx="392551" cy="445536"/>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841951"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4">
            <a:duotone>
              <a:schemeClr val="accent2">
                <a:shade val="45000"/>
                <a:satMod val="135000"/>
              </a:schemeClr>
              <a:prstClr val="white"/>
            </a:duotone>
          </a:blip>
          <a:srcRect l="23995" t="24004" r="27603" b="29156"/>
          <a:stretch/>
        </p:blipFill>
        <p:spPr>
          <a:xfrm>
            <a:off x="11048672" y="4222917"/>
            <a:ext cx="401204" cy="467260"/>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890266" y="4606765"/>
            <a:ext cx="718017" cy="307777"/>
          </a:xfrm>
          <a:prstGeom prst="rect">
            <a:avLst/>
          </a:prstGeom>
          <a:noFill/>
        </p:spPr>
        <p:txBody>
          <a:bodyPr wrap="none" rtlCol="0">
            <a:spAutoFit/>
          </a:bodyPr>
          <a:lstStyle/>
          <a:p>
            <a:pPr algn="ctr"/>
            <a:r>
              <a:rPr lang="en-US" sz="1400" b="1" dirty="0">
                <a:solidFill>
                  <a:srgbClr val="C00000"/>
                </a:solidFill>
              </a:rPr>
              <a:t>Patient</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4568017" y="483361"/>
            <a:ext cx="2493440" cy="400110"/>
          </a:xfrm>
          <a:prstGeom prst="rect">
            <a:avLst/>
          </a:prstGeom>
          <a:noFill/>
        </p:spPr>
        <p:txBody>
          <a:bodyPr wrap="none" rtlCol="0">
            <a:spAutoFit/>
          </a:bodyPr>
          <a:lstStyle/>
          <a:p>
            <a:pPr algn="ctr"/>
            <a:r>
              <a:rPr lang="en-US" sz="2000" b="1" dirty="0"/>
              <a:t>IHE-based Transports </a:t>
            </a:r>
          </a:p>
        </p:txBody>
      </p:sp>
      <p:sp>
        <p:nvSpPr>
          <p:cNvPr id="12" name="TextBox 11">
            <a:extLst>
              <a:ext uri="{FF2B5EF4-FFF2-40B4-BE49-F238E27FC236}">
                <a16:creationId xmlns:a16="http://schemas.microsoft.com/office/drawing/2014/main" id="{A41769D5-672D-27E0-6975-FAEC3C74F75A}"/>
              </a:ext>
            </a:extLst>
          </p:cNvPr>
          <p:cNvSpPr txBox="1"/>
          <p:nvPr/>
        </p:nvSpPr>
        <p:spPr>
          <a:xfrm>
            <a:off x="4477826" y="1147388"/>
            <a:ext cx="3023007" cy="907941"/>
          </a:xfrm>
          <a:prstGeom prst="rect">
            <a:avLst/>
          </a:prstGeom>
          <a:noFill/>
        </p:spPr>
        <p:txBody>
          <a:bodyPr wrap="none" rtlCol="0">
            <a:spAutoFit/>
          </a:bodyPr>
          <a:lstStyle/>
          <a:p>
            <a:r>
              <a:rPr lang="en-US" sz="1400" b="1" dirty="0">
                <a:solidFill>
                  <a:srgbClr val="0070C0"/>
                </a:solidFill>
              </a:rPr>
              <a:t>PUSH</a:t>
            </a:r>
            <a:r>
              <a:rPr lang="en-US" sz="1400" dirty="0">
                <a:solidFill>
                  <a:srgbClr val="0070C0"/>
                </a:solidFill>
              </a:rPr>
              <a:t> IPS to recipient system:</a:t>
            </a:r>
          </a:p>
          <a:p>
            <a:pPr marL="285750" indent="-285750">
              <a:buFont typeface="Wingdings" panose="05000000000000000000" pitchFamily="2" charset="2"/>
              <a:buChar char="§"/>
            </a:pPr>
            <a:r>
              <a:rPr lang="en-US" sz="1300" dirty="0">
                <a:solidFill>
                  <a:srgbClr val="0070C0"/>
                </a:solidFill>
              </a:rPr>
              <a:t>MHD (RESTful push)</a:t>
            </a:r>
          </a:p>
          <a:p>
            <a:pPr marL="285750" indent="-285750">
              <a:buFont typeface="Wingdings" panose="05000000000000000000" pitchFamily="2" charset="2"/>
              <a:buChar char="§"/>
            </a:pPr>
            <a:r>
              <a:rPr lang="en-US" sz="1300" dirty="0">
                <a:solidFill>
                  <a:srgbClr val="0070C0"/>
                </a:solidFill>
              </a:rPr>
              <a:t>XDR (document reliable messaging)</a:t>
            </a:r>
          </a:p>
          <a:p>
            <a:pPr marL="285750" indent="-285750">
              <a:buFont typeface="Wingdings" panose="05000000000000000000" pitchFamily="2" charset="2"/>
              <a:buChar char="§"/>
            </a:pPr>
            <a:r>
              <a:rPr lang="en-US" sz="1300" dirty="0">
                <a:solidFill>
                  <a:srgbClr val="0070C0"/>
                </a:solidFill>
              </a:rPr>
              <a:t>XDM (reliable media, including email)</a:t>
            </a:r>
          </a:p>
        </p:txBody>
      </p:sp>
      <p:sp>
        <p:nvSpPr>
          <p:cNvPr id="3" name="Flowchart: Document 2">
            <a:extLst>
              <a:ext uri="{FF2B5EF4-FFF2-40B4-BE49-F238E27FC236}">
                <a16:creationId xmlns:a16="http://schemas.microsoft.com/office/drawing/2014/main" id="{0B275F09-2B2D-FFB0-4262-DD46A51D4266}"/>
              </a:ext>
            </a:extLst>
          </p:cNvPr>
          <p:cNvSpPr/>
          <p:nvPr/>
        </p:nvSpPr>
        <p:spPr>
          <a:xfrm>
            <a:off x="1977624" y="1810994"/>
            <a:ext cx="800202" cy="681239"/>
          </a:xfrm>
          <a:prstGeom prst="flowChartDocument">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chemeClr val="accent1"/>
                </a:solidFill>
              </a:rPr>
              <a:t>IPS</a:t>
            </a:r>
          </a:p>
          <a:p>
            <a:pPr algn="ctr"/>
            <a:r>
              <a:rPr lang="en-CA" sz="900" b="1" dirty="0">
                <a:solidFill>
                  <a:schemeClr val="accent1"/>
                </a:solidFill>
              </a:rPr>
              <a:t>Document</a:t>
            </a:r>
          </a:p>
        </p:txBody>
      </p:sp>
      <p:pic>
        <p:nvPicPr>
          <p:cNvPr id="7" name="Picture 6">
            <a:extLst>
              <a:ext uri="{FF2B5EF4-FFF2-40B4-BE49-F238E27FC236}">
                <a16:creationId xmlns:a16="http://schemas.microsoft.com/office/drawing/2014/main" id="{AD2EE56B-480C-5BAE-304F-7951FA6CB9BF}"/>
              </a:ext>
            </a:extLst>
          </p:cNvPr>
          <p:cNvPicPr>
            <a:picLocks noChangeAspect="1"/>
          </p:cNvPicPr>
          <p:nvPr/>
        </p:nvPicPr>
        <p:blipFill rotWithShape="1">
          <a:blip r:embed="rId3">
            <a:duotone>
              <a:schemeClr val="accent2">
                <a:shade val="45000"/>
                <a:satMod val="135000"/>
              </a:schemeClr>
              <a:prstClr val="white"/>
            </a:duotone>
          </a:blip>
          <a:srcRect l="25076" t="24004" r="28446" b="30448"/>
          <a:stretch/>
        </p:blipFill>
        <p:spPr>
          <a:xfrm>
            <a:off x="662754" y="1412238"/>
            <a:ext cx="392551" cy="445536"/>
          </a:xfrm>
          <a:prstGeom prst="rect">
            <a:avLst/>
          </a:prstGeom>
        </p:spPr>
      </p:pic>
      <p:sp>
        <p:nvSpPr>
          <p:cNvPr id="8" name="TextBox 7">
            <a:extLst>
              <a:ext uri="{FF2B5EF4-FFF2-40B4-BE49-F238E27FC236}">
                <a16:creationId xmlns:a16="http://schemas.microsoft.com/office/drawing/2014/main" id="{BBC15357-0745-7178-EB45-CB37939BF5BE}"/>
              </a:ext>
            </a:extLst>
          </p:cNvPr>
          <p:cNvSpPr txBox="1"/>
          <p:nvPr/>
        </p:nvSpPr>
        <p:spPr>
          <a:xfrm>
            <a:off x="451706"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sp>
        <p:nvSpPr>
          <p:cNvPr id="16" name="Cylinder 15">
            <a:extLst>
              <a:ext uri="{FF2B5EF4-FFF2-40B4-BE49-F238E27FC236}">
                <a16:creationId xmlns:a16="http://schemas.microsoft.com/office/drawing/2014/main" id="{7A818425-C0B0-93A2-365D-ACC6808609B0}"/>
              </a:ext>
            </a:extLst>
          </p:cNvPr>
          <p:cNvSpPr/>
          <p:nvPr/>
        </p:nvSpPr>
        <p:spPr>
          <a:xfrm>
            <a:off x="467700"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Source</a:t>
            </a:r>
          </a:p>
          <a:p>
            <a:pPr algn="ctr"/>
            <a:r>
              <a:rPr lang="en-CA" sz="1100" b="1" dirty="0"/>
              <a:t>System</a:t>
            </a:r>
          </a:p>
        </p:txBody>
      </p:sp>
      <p:sp>
        <p:nvSpPr>
          <p:cNvPr id="17" name="Cylinder 16">
            <a:extLst>
              <a:ext uri="{FF2B5EF4-FFF2-40B4-BE49-F238E27FC236}">
                <a16:creationId xmlns:a16="http://schemas.microsoft.com/office/drawing/2014/main" id="{7C8ED7CB-5F48-9264-BF61-22FE3708CB66}"/>
              </a:ext>
            </a:extLst>
          </p:cNvPr>
          <p:cNvSpPr/>
          <p:nvPr/>
        </p:nvSpPr>
        <p:spPr>
          <a:xfrm>
            <a:off x="10857945"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Recipient</a:t>
            </a:r>
          </a:p>
          <a:p>
            <a:pPr algn="ctr"/>
            <a:r>
              <a:rPr lang="en-CA" sz="1100" b="1" dirty="0"/>
              <a:t>System</a:t>
            </a:r>
          </a:p>
        </p:txBody>
      </p:sp>
      <p:sp>
        <p:nvSpPr>
          <p:cNvPr id="22" name="Flowchart: Predefined Process 21">
            <a:extLst>
              <a:ext uri="{FF2B5EF4-FFF2-40B4-BE49-F238E27FC236}">
                <a16:creationId xmlns:a16="http://schemas.microsoft.com/office/drawing/2014/main" id="{A2C59B4A-262D-BEA1-9BA2-226AD5ACE339}"/>
              </a:ext>
            </a:extLst>
          </p:cNvPr>
          <p:cNvSpPr/>
          <p:nvPr/>
        </p:nvSpPr>
        <p:spPr>
          <a:xfrm>
            <a:off x="2842977" y="1810994"/>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Source</a:t>
            </a:r>
          </a:p>
        </p:txBody>
      </p:sp>
      <p:sp>
        <p:nvSpPr>
          <p:cNvPr id="24" name="Flowchart: Predefined Process 23">
            <a:extLst>
              <a:ext uri="{FF2B5EF4-FFF2-40B4-BE49-F238E27FC236}">
                <a16:creationId xmlns:a16="http://schemas.microsoft.com/office/drawing/2014/main" id="{26A29234-D88D-256E-9135-E27BB73FB5C8}"/>
              </a:ext>
            </a:extLst>
          </p:cNvPr>
          <p:cNvSpPr/>
          <p:nvPr/>
        </p:nvSpPr>
        <p:spPr>
          <a:xfrm>
            <a:off x="8433282" y="1810994"/>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Recipient</a:t>
            </a:r>
          </a:p>
        </p:txBody>
      </p:sp>
      <p:cxnSp>
        <p:nvCxnSpPr>
          <p:cNvPr id="25" name="Straight Arrow Connector 24">
            <a:extLst>
              <a:ext uri="{FF2B5EF4-FFF2-40B4-BE49-F238E27FC236}">
                <a16:creationId xmlns:a16="http://schemas.microsoft.com/office/drawing/2014/main" id="{3B1919A4-87F1-9D91-088F-3A87B9283B89}"/>
              </a:ext>
            </a:extLst>
          </p:cNvPr>
          <p:cNvCxnSpPr>
            <a:cxnSpLocks/>
            <a:stCxn id="22" idx="3"/>
            <a:endCxn id="24" idx="1"/>
          </p:cNvCxnSpPr>
          <p:nvPr/>
        </p:nvCxnSpPr>
        <p:spPr>
          <a:xfrm>
            <a:off x="3789040" y="2099221"/>
            <a:ext cx="4644242" cy="0"/>
          </a:xfrm>
          <a:prstGeom prst="straightConnector1">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ylinder 31">
            <a:extLst>
              <a:ext uri="{FF2B5EF4-FFF2-40B4-BE49-F238E27FC236}">
                <a16:creationId xmlns:a16="http://schemas.microsoft.com/office/drawing/2014/main" id="{AB70AEE9-254D-A9CD-DC54-66887A69CF0A}"/>
              </a:ext>
            </a:extLst>
          </p:cNvPr>
          <p:cNvSpPr/>
          <p:nvPr/>
        </p:nvSpPr>
        <p:spPr>
          <a:xfrm>
            <a:off x="5153046" y="3688650"/>
            <a:ext cx="942947" cy="1184302"/>
          </a:xfrm>
          <a:prstGeom prst="can">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0070C0"/>
                </a:solidFill>
              </a:rPr>
              <a:t>HIE(s)</a:t>
            </a:r>
          </a:p>
        </p:txBody>
      </p:sp>
      <p:cxnSp>
        <p:nvCxnSpPr>
          <p:cNvPr id="34" name="Connector: Elbow 33">
            <a:extLst>
              <a:ext uri="{FF2B5EF4-FFF2-40B4-BE49-F238E27FC236}">
                <a16:creationId xmlns:a16="http://schemas.microsoft.com/office/drawing/2014/main" id="{A22EC264-70F7-9AF1-82BB-1CECF8D4A83B}"/>
              </a:ext>
            </a:extLst>
          </p:cNvPr>
          <p:cNvCxnSpPr>
            <a:cxnSpLocks/>
            <a:stCxn id="22" idx="2"/>
            <a:endCxn id="37" idx="1"/>
          </p:cNvCxnSpPr>
          <p:nvPr/>
        </p:nvCxnSpPr>
        <p:spPr>
          <a:xfrm rot="16200000" flipH="1">
            <a:off x="2963177" y="2740279"/>
            <a:ext cx="1526111" cy="820446"/>
          </a:xfrm>
          <a:prstGeom prst="bentConnector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Flowchart: Predefined Process 36">
            <a:extLst>
              <a:ext uri="{FF2B5EF4-FFF2-40B4-BE49-F238E27FC236}">
                <a16:creationId xmlns:a16="http://schemas.microsoft.com/office/drawing/2014/main" id="{FE5DE8DC-59D4-9801-C8D2-CADF9A931A47}"/>
              </a:ext>
            </a:extLst>
          </p:cNvPr>
          <p:cNvSpPr/>
          <p:nvPr/>
        </p:nvSpPr>
        <p:spPr>
          <a:xfrm>
            <a:off x="4136455" y="3625331"/>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cxnSp>
        <p:nvCxnSpPr>
          <p:cNvPr id="42" name="Connector: Elbow 41">
            <a:extLst>
              <a:ext uri="{FF2B5EF4-FFF2-40B4-BE49-F238E27FC236}">
                <a16:creationId xmlns:a16="http://schemas.microsoft.com/office/drawing/2014/main" id="{A4CF030E-C75A-A24E-13A1-85955DC57429}"/>
              </a:ext>
            </a:extLst>
          </p:cNvPr>
          <p:cNvCxnSpPr>
            <a:cxnSpLocks/>
            <a:stCxn id="24" idx="3"/>
            <a:endCxn id="2149" idx="1"/>
          </p:cNvCxnSpPr>
          <p:nvPr/>
        </p:nvCxnSpPr>
        <p:spPr>
          <a:xfrm>
            <a:off x="9379345" y="2099221"/>
            <a:ext cx="1396898" cy="951194"/>
          </a:xfrm>
          <a:prstGeom prst="bentConnector3">
            <a:avLst>
              <a:gd name="adj1" fmla="val 50000"/>
            </a:avLst>
          </a:prstGeom>
          <a:ln w="762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787D6BD5-2AF7-F9E3-80BA-D583EB1F4FBD}"/>
              </a:ext>
            </a:extLst>
          </p:cNvPr>
          <p:cNvSpPr txBox="1"/>
          <p:nvPr/>
        </p:nvSpPr>
        <p:spPr>
          <a:xfrm>
            <a:off x="4477826" y="2644010"/>
            <a:ext cx="2873992" cy="907941"/>
          </a:xfrm>
          <a:prstGeom prst="rect">
            <a:avLst/>
          </a:prstGeom>
          <a:noFill/>
        </p:spPr>
        <p:txBody>
          <a:bodyPr wrap="none" rtlCol="0">
            <a:spAutoFit/>
          </a:bodyPr>
          <a:lstStyle/>
          <a:p>
            <a:r>
              <a:rPr lang="en-US" sz="1400" dirty="0">
                <a:solidFill>
                  <a:srgbClr val="0070C0"/>
                </a:solidFill>
              </a:rPr>
              <a:t>Recipient system </a:t>
            </a:r>
            <a:r>
              <a:rPr lang="en-US" sz="1400" b="1" dirty="0">
                <a:solidFill>
                  <a:srgbClr val="0070C0"/>
                </a:solidFill>
              </a:rPr>
              <a:t>PULLs</a:t>
            </a:r>
            <a:r>
              <a:rPr lang="en-US" sz="1400" dirty="0">
                <a:solidFill>
                  <a:srgbClr val="0070C0"/>
                </a:solidFill>
              </a:rPr>
              <a:t> IPS from HIE:</a:t>
            </a:r>
          </a:p>
          <a:p>
            <a:pPr marL="285750" indent="-285750">
              <a:buFont typeface="Wingdings" panose="05000000000000000000" pitchFamily="2" charset="2"/>
              <a:buChar char="§"/>
            </a:pPr>
            <a:r>
              <a:rPr lang="en-US" sz="1300" dirty="0">
                <a:solidFill>
                  <a:srgbClr val="0070C0"/>
                </a:solidFill>
              </a:rPr>
              <a:t>XDS (Query/Retrieve)</a:t>
            </a:r>
          </a:p>
          <a:p>
            <a:pPr marL="285750" indent="-285750">
              <a:buFont typeface="Wingdings" panose="05000000000000000000" pitchFamily="2" charset="2"/>
              <a:buChar char="§"/>
            </a:pPr>
            <a:r>
              <a:rPr lang="en-US" sz="1300" dirty="0">
                <a:solidFill>
                  <a:srgbClr val="0070C0"/>
                </a:solidFill>
              </a:rPr>
              <a:t>MHD (Query/Retrieve)</a:t>
            </a:r>
          </a:p>
          <a:p>
            <a:pPr marL="285750" indent="-285750">
              <a:buFont typeface="Wingdings" panose="05000000000000000000" pitchFamily="2" charset="2"/>
              <a:buChar char="§"/>
            </a:pPr>
            <a:r>
              <a:rPr lang="en-US" sz="1300" dirty="0">
                <a:solidFill>
                  <a:srgbClr val="0070C0"/>
                </a:solidFill>
              </a:rPr>
              <a:t>XCA (Federated Query/Retrieve)</a:t>
            </a:r>
          </a:p>
        </p:txBody>
      </p:sp>
      <p:sp>
        <p:nvSpPr>
          <p:cNvPr id="58" name="Flowchart: Predefined Process 57">
            <a:extLst>
              <a:ext uri="{FF2B5EF4-FFF2-40B4-BE49-F238E27FC236}">
                <a16:creationId xmlns:a16="http://schemas.microsoft.com/office/drawing/2014/main" id="{FCC3314A-67F7-0D99-0D1B-05142DDC2463}"/>
              </a:ext>
            </a:extLst>
          </p:cNvPr>
          <p:cNvSpPr/>
          <p:nvPr/>
        </p:nvSpPr>
        <p:spPr>
          <a:xfrm>
            <a:off x="6150790" y="3625331"/>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9" name="Flowchart: Predefined Process 58">
            <a:extLst>
              <a:ext uri="{FF2B5EF4-FFF2-40B4-BE49-F238E27FC236}">
                <a16:creationId xmlns:a16="http://schemas.microsoft.com/office/drawing/2014/main" id="{F7880EC8-725E-320E-9224-025AB1A33837}"/>
              </a:ext>
            </a:extLst>
          </p:cNvPr>
          <p:cNvSpPr/>
          <p:nvPr/>
        </p:nvSpPr>
        <p:spPr>
          <a:xfrm>
            <a:off x="8433282" y="3625331"/>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Consumer</a:t>
            </a:r>
          </a:p>
        </p:txBody>
      </p:sp>
      <p:cxnSp>
        <p:nvCxnSpPr>
          <p:cNvPr id="60" name="Straight Arrow Connector 59">
            <a:extLst>
              <a:ext uri="{FF2B5EF4-FFF2-40B4-BE49-F238E27FC236}">
                <a16:creationId xmlns:a16="http://schemas.microsoft.com/office/drawing/2014/main" id="{40BBA460-DD38-FF99-1CEC-531863923F09}"/>
              </a:ext>
            </a:extLst>
          </p:cNvPr>
          <p:cNvCxnSpPr>
            <a:cxnSpLocks/>
            <a:stCxn id="59" idx="1"/>
            <a:endCxn id="58" idx="3"/>
          </p:cNvCxnSpPr>
          <p:nvPr/>
        </p:nvCxnSpPr>
        <p:spPr>
          <a:xfrm flipH="1">
            <a:off x="7096853" y="3913558"/>
            <a:ext cx="1336429" cy="0"/>
          </a:xfrm>
          <a:prstGeom prst="straightConnector1">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4" name="Connector: Elbow 2063">
            <a:extLst>
              <a:ext uri="{FF2B5EF4-FFF2-40B4-BE49-F238E27FC236}">
                <a16:creationId xmlns:a16="http://schemas.microsoft.com/office/drawing/2014/main" id="{0B9C4A34-EBBD-CB74-EFDB-3C31479A5186}"/>
              </a:ext>
            </a:extLst>
          </p:cNvPr>
          <p:cNvCxnSpPr>
            <a:cxnSpLocks/>
            <a:stCxn id="59" idx="3"/>
            <a:endCxn id="2149" idx="1"/>
          </p:cNvCxnSpPr>
          <p:nvPr/>
        </p:nvCxnSpPr>
        <p:spPr>
          <a:xfrm flipV="1">
            <a:off x="9379345" y="3050415"/>
            <a:ext cx="1396898" cy="863143"/>
          </a:xfrm>
          <a:prstGeom prst="bentConnector3">
            <a:avLst>
              <a:gd name="adj1" fmla="val 50000"/>
            </a:avLst>
          </a:prstGeom>
          <a:ln w="762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5" name="Flowchart: Predefined Process 2094">
            <a:extLst>
              <a:ext uri="{FF2B5EF4-FFF2-40B4-BE49-F238E27FC236}">
                <a16:creationId xmlns:a16="http://schemas.microsoft.com/office/drawing/2014/main" id="{BC3860AD-9E62-9394-6F14-B1A92E2702E6}"/>
              </a:ext>
            </a:extLst>
          </p:cNvPr>
          <p:cNvSpPr/>
          <p:nvPr/>
        </p:nvSpPr>
        <p:spPr>
          <a:xfrm>
            <a:off x="6150790" y="4296499"/>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Responder</a:t>
            </a:r>
          </a:p>
        </p:txBody>
      </p:sp>
      <p:sp>
        <p:nvSpPr>
          <p:cNvPr id="2096" name="Flowchart: Predefined Process 2095">
            <a:extLst>
              <a:ext uri="{FF2B5EF4-FFF2-40B4-BE49-F238E27FC236}">
                <a16:creationId xmlns:a16="http://schemas.microsoft.com/office/drawing/2014/main" id="{8329098C-5F7C-41CC-C40E-849FE81B7A02}"/>
              </a:ext>
            </a:extLst>
          </p:cNvPr>
          <p:cNvSpPr/>
          <p:nvPr/>
        </p:nvSpPr>
        <p:spPr>
          <a:xfrm>
            <a:off x="4136454" y="4296499"/>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Recipient</a:t>
            </a:r>
          </a:p>
        </p:txBody>
      </p:sp>
      <p:cxnSp>
        <p:nvCxnSpPr>
          <p:cNvPr id="2097" name="Connector: Elbow 2096">
            <a:extLst>
              <a:ext uri="{FF2B5EF4-FFF2-40B4-BE49-F238E27FC236}">
                <a16:creationId xmlns:a16="http://schemas.microsoft.com/office/drawing/2014/main" id="{8084C2A0-4B90-24D7-B710-6978D24F70C3}"/>
              </a:ext>
            </a:extLst>
          </p:cNvPr>
          <p:cNvCxnSpPr>
            <a:cxnSpLocks/>
            <a:stCxn id="22" idx="2"/>
            <a:endCxn id="2096" idx="1"/>
          </p:cNvCxnSpPr>
          <p:nvPr/>
        </p:nvCxnSpPr>
        <p:spPr>
          <a:xfrm rot="16200000" flipH="1">
            <a:off x="2627592" y="3075863"/>
            <a:ext cx="2197279" cy="820445"/>
          </a:xfrm>
          <a:prstGeom prst="bentConnector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00" name="Connector: Elbow 2099">
            <a:extLst>
              <a:ext uri="{FF2B5EF4-FFF2-40B4-BE49-F238E27FC236}">
                <a16:creationId xmlns:a16="http://schemas.microsoft.com/office/drawing/2014/main" id="{21D1EC48-C8D9-297B-B67A-590BACA3155F}"/>
              </a:ext>
            </a:extLst>
          </p:cNvPr>
          <p:cNvCxnSpPr>
            <a:cxnSpLocks/>
            <a:stCxn id="59" idx="1"/>
            <a:endCxn id="2095" idx="3"/>
          </p:cNvCxnSpPr>
          <p:nvPr/>
        </p:nvCxnSpPr>
        <p:spPr>
          <a:xfrm rot="10800000" flipV="1">
            <a:off x="7096854" y="3913558"/>
            <a:ext cx="1336429" cy="671168"/>
          </a:xfrm>
          <a:prstGeom prst="bentConnector3">
            <a:avLst>
              <a:gd name="adj1" fmla="val 50000"/>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12" name="Flowchart: Predefined Process 2111">
            <a:extLst>
              <a:ext uri="{FF2B5EF4-FFF2-40B4-BE49-F238E27FC236}">
                <a16:creationId xmlns:a16="http://schemas.microsoft.com/office/drawing/2014/main" id="{81B94A04-D72D-9BA5-F157-845F26F1E412}"/>
              </a:ext>
            </a:extLst>
          </p:cNvPr>
          <p:cNvSpPr/>
          <p:nvPr/>
        </p:nvSpPr>
        <p:spPr>
          <a:xfrm>
            <a:off x="6150790" y="4954290"/>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Initiating</a:t>
            </a:r>
          </a:p>
          <a:p>
            <a:pPr algn="ctr"/>
            <a:r>
              <a:rPr lang="en-CA" sz="900" b="1" dirty="0"/>
              <a:t>Gateway</a:t>
            </a:r>
          </a:p>
        </p:txBody>
      </p:sp>
      <p:cxnSp>
        <p:nvCxnSpPr>
          <p:cNvPr id="2114" name="Connector: Elbow 2113">
            <a:extLst>
              <a:ext uri="{FF2B5EF4-FFF2-40B4-BE49-F238E27FC236}">
                <a16:creationId xmlns:a16="http://schemas.microsoft.com/office/drawing/2014/main" id="{1781E8E5-12DE-0E9B-38C8-056C33AE0A7A}"/>
              </a:ext>
            </a:extLst>
          </p:cNvPr>
          <p:cNvCxnSpPr>
            <a:cxnSpLocks/>
            <a:stCxn id="59" idx="1"/>
            <a:endCxn id="2112" idx="3"/>
          </p:cNvCxnSpPr>
          <p:nvPr/>
        </p:nvCxnSpPr>
        <p:spPr>
          <a:xfrm rot="10800000" flipV="1">
            <a:off x="7096854" y="3913557"/>
            <a:ext cx="1336429" cy="1328959"/>
          </a:xfrm>
          <a:prstGeom prst="bentConnector3">
            <a:avLst>
              <a:gd name="adj1" fmla="val 50000"/>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EC0ACFD4-29FD-BE2D-AF96-E418868E71EE}"/>
              </a:ext>
            </a:extLst>
          </p:cNvPr>
          <p:cNvCxnSpPr>
            <a:stCxn id="37" idx="2"/>
            <a:endCxn id="2096" idx="0"/>
          </p:cNvCxnSpPr>
          <p:nvPr/>
        </p:nvCxnSpPr>
        <p:spPr>
          <a:xfrm flipH="1">
            <a:off x="4609486" y="4201784"/>
            <a:ext cx="1" cy="9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E7BFCC9F-2D0D-6F83-1FA0-AB1DD18A0840}"/>
              </a:ext>
            </a:extLst>
          </p:cNvPr>
          <p:cNvCxnSpPr>
            <a:stCxn id="58" idx="2"/>
            <a:endCxn id="2095" idx="0"/>
          </p:cNvCxnSpPr>
          <p:nvPr/>
        </p:nvCxnSpPr>
        <p:spPr>
          <a:xfrm>
            <a:off x="6623822" y="4201784"/>
            <a:ext cx="0" cy="9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8" name="Connector: Elbow 2127">
            <a:extLst>
              <a:ext uri="{FF2B5EF4-FFF2-40B4-BE49-F238E27FC236}">
                <a16:creationId xmlns:a16="http://schemas.microsoft.com/office/drawing/2014/main" id="{797716F3-843B-8DBE-E219-7FE9544991EC}"/>
              </a:ext>
            </a:extLst>
          </p:cNvPr>
          <p:cNvCxnSpPr>
            <a:cxnSpLocks/>
            <a:stCxn id="2148" idx="3"/>
            <a:endCxn id="2127" idx="0"/>
          </p:cNvCxnSpPr>
          <p:nvPr/>
        </p:nvCxnSpPr>
        <p:spPr>
          <a:xfrm>
            <a:off x="1332061" y="3050415"/>
            <a:ext cx="1045665" cy="2508919"/>
          </a:xfrm>
          <a:prstGeom prst="bentConnector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35" name="Flowchart: Predefined Process 2134">
            <a:extLst>
              <a:ext uri="{FF2B5EF4-FFF2-40B4-BE49-F238E27FC236}">
                <a16:creationId xmlns:a16="http://schemas.microsoft.com/office/drawing/2014/main" id="{F8FD879A-7FD1-6F65-E22D-7CDBBAC5CC99}"/>
              </a:ext>
            </a:extLst>
          </p:cNvPr>
          <p:cNvSpPr/>
          <p:nvPr/>
        </p:nvSpPr>
        <p:spPr>
          <a:xfrm>
            <a:off x="2842976" y="5559334"/>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800" b="1" dirty="0"/>
              <a:t>On-demand Document</a:t>
            </a:r>
          </a:p>
          <a:p>
            <a:pPr algn="ctr"/>
            <a:r>
              <a:rPr lang="en-CA" sz="800" b="1" dirty="0"/>
              <a:t>Source</a:t>
            </a:r>
          </a:p>
        </p:txBody>
      </p:sp>
      <p:cxnSp>
        <p:nvCxnSpPr>
          <p:cNvPr id="2138" name="Connector: Elbow 2137">
            <a:extLst>
              <a:ext uri="{FF2B5EF4-FFF2-40B4-BE49-F238E27FC236}">
                <a16:creationId xmlns:a16="http://schemas.microsoft.com/office/drawing/2014/main" id="{08425D22-AB72-F29B-0C2E-36B3172716B8}"/>
              </a:ext>
            </a:extLst>
          </p:cNvPr>
          <p:cNvCxnSpPr>
            <a:cxnSpLocks/>
            <a:stCxn id="59" idx="2"/>
            <a:endCxn id="2135" idx="3"/>
          </p:cNvCxnSpPr>
          <p:nvPr/>
        </p:nvCxnSpPr>
        <p:spPr>
          <a:xfrm rot="5400000">
            <a:off x="5524789" y="2466035"/>
            <a:ext cx="1645777" cy="5117275"/>
          </a:xfrm>
          <a:prstGeom prst="bentConnector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27" name="Flowchart: Document 2126">
            <a:extLst>
              <a:ext uri="{FF2B5EF4-FFF2-40B4-BE49-F238E27FC236}">
                <a16:creationId xmlns:a16="http://schemas.microsoft.com/office/drawing/2014/main" id="{5BAF5CB8-053C-9A64-7171-05DE8E1AE2BE}"/>
              </a:ext>
            </a:extLst>
          </p:cNvPr>
          <p:cNvSpPr/>
          <p:nvPr/>
        </p:nvSpPr>
        <p:spPr>
          <a:xfrm>
            <a:off x="1985002" y="5559334"/>
            <a:ext cx="785447" cy="681239"/>
          </a:xfrm>
          <a:prstGeom prst="flowChartDocument">
            <a:avLst/>
          </a:prstGeom>
          <a:solidFill>
            <a:schemeClr val="bg1"/>
          </a:solidFill>
          <a:ln w="381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chemeClr val="accent1"/>
                </a:solidFill>
              </a:rPr>
              <a:t>On-demand IPS</a:t>
            </a:r>
          </a:p>
          <a:p>
            <a:pPr algn="ctr"/>
            <a:r>
              <a:rPr lang="en-CA" sz="900" b="1" dirty="0">
                <a:solidFill>
                  <a:schemeClr val="accent1"/>
                </a:solidFill>
              </a:rPr>
              <a:t>Document</a:t>
            </a:r>
          </a:p>
        </p:txBody>
      </p:sp>
      <p:sp>
        <p:nvSpPr>
          <p:cNvPr id="2147" name="TextBox 2146">
            <a:extLst>
              <a:ext uri="{FF2B5EF4-FFF2-40B4-BE49-F238E27FC236}">
                <a16:creationId xmlns:a16="http://schemas.microsoft.com/office/drawing/2014/main" id="{598F452E-8B12-A470-FC4C-9CA1F779D8AE}"/>
              </a:ext>
            </a:extLst>
          </p:cNvPr>
          <p:cNvSpPr txBox="1"/>
          <p:nvPr/>
        </p:nvSpPr>
        <p:spPr>
          <a:xfrm>
            <a:off x="4477825" y="5896283"/>
            <a:ext cx="4871199" cy="492443"/>
          </a:xfrm>
          <a:prstGeom prst="rect">
            <a:avLst/>
          </a:prstGeom>
          <a:noFill/>
        </p:spPr>
        <p:txBody>
          <a:bodyPr wrap="square" rtlCol="0">
            <a:spAutoFit/>
          </a:bodyPr>
          <a:lstStyle/>
          <a:p>
            <a:r>
              <a:rPr lang="en-US" sz="1300" dirty="0">
                <a:solidFill>
                  <a:srgbClr val="0070C0"/>
                </a:solidFill>
              </a:rPr>
              <a:t>Recipient system </a:t>
            </a:r>
            <a:r>
              <a:rPr lang="en-US" sz="1300" b="1" dirty="0">
                <a:solidFill>
                  <a:srgbClr val="0070C0"/>
                </a:solidFill>
              </a:rPr>
              <a:t>PULLs</a:t>
            </a:r>
            <a:r>
              <a:rPr lang="en-US" sz="1300" dirty="0">
                <a:solidFill>
                  <a:srgbClr val="0070C0"/>
                </a:solidFill>
              </a:rPr>
              <a:t> On-Demand IPS from HIE (as Source System)</a:t>
            </a:r>
          </a:p>
          <a:p>
            <a:r>
              <a:rPr lang="en-US" sz="1300" dirty="0">
                <a:solidFill>
                  <a:srgbClr val="0070C0"/>
                </a:solidFill>
              </a:rPr>
              <a:t>which plays the role of a Content Creator.</a:t>
            </a:r>
          </a:p>
        </p:txBody>
      </p:sp>
      <p:sp>
        <p:nvSpPr>
          <p:cNvPr id="2148" name="Flowchart: Predefined Process 2147">
            <a:extLst>
              <a:ext uri="{FF2B5EF4-FFF2-40B4-BE49-F238E27FC236}">
                <a16:creationId xmlns:a16="http://schemas.microsoft.com/office/drawing/2014/main" id="{E9038DA2-A70B-807A-0981-D0F96E48B5F5}"/>
              </a:ext>
            </a:extLst>
          </p:cNvPr>
          <p:cNvSpPr/>
          <p:nvPr/>
        </p:nvSpPr>
        <p:spPr>
          <a:xfrm>
            <a:off x="385998" y="2762188"/>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Creator</a:t>
            </a:r>
          </a:p>
        </p:txBody>
      </p:sp>
      <p:sp>
        <p:nvSpPr>
          <p:cNvPr id="2149" name="Flowchart: Predefined Process 2148">
            <a:extLst>
              <a:ext uri="{FF2B5EF4-FFF2-40B4-BE49-F238E27FC236}">
                <a16:creationId xmlns:a16="http://schemas.microsoft.com/office/drawing/2014/main" id="{C85A8891-2693-0204-9966-3A032B4F7D58}"/>
              </a:ext>
            </a:extLst>
          </p:cNvPr>
          <p:cNvSpPr/>
          <p:nvPr/>
        </p:nvSpPr>
        <p:spPr>
          <a:xfrm>
            <a:off x="10776243" y="2762188"/>
            <a:ext cx="946063" cy="576453"/>
          </a:xfrm>
          <a:prstGeom prst="flowChartPredefined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Consumer</a:t>
            </a:r>
          </a:p>
        </p:txBody>
      </p:sp>
      <p:cxnSp>
        <p:nvCxnSpPr>
          <p:cNvPr id="2152" name="Connector: Elbow 2151">
            <a:extLst>
              <a:ext uri="{FF2B5EF4-FFF2-40B4-BE49-F238E27FC236}">
                <a16:creationId xmlns:a16="http://schemas.microsoft.com/office/drawing/2014/main" id="{170CF465-F2D3-65F5-387C-ED806323CF43}"/>
              </a:ext>
            </a:extLst>
          </p:cNvPr>
          <p:cNvCxnSpPr>
            <a:cxnSpLocks/>
            <a:stCxn id="2148" idx="3"/>
            <a:endCxn id="3" idx="2"/>
          </p:cNvCxnSpPr>
          <p:nvPr/>
        </p:nvCxnSpPr>
        <p:spPr>
          <a:xfrm flipV="1">
            <a:off x="1332061" y="2447196"/>
            <a:ext cx="1045664" cy="603219"/>
          </a:xfrm>
          <a:prstGeom prst="bentConnector2">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7" name="TextBox 2156">
            <a:extLst>
              <a:ext uri="{FF2B5EF4-FFF2-40B4-BE49-F238E27FC236}">
                <a16:creationId xmlns:a16="http://schemas.microsoft.com/office/drawing/2014/main" id="{8CAB90CC-FF82-B34F-9A17-89E8FD4F5B71}"/>
              </a:ext>
            </a:extLst>
          </p:cNvPr>
          <p:cNvSpPr txBox="1"/>
          <p:nvPr/>
        </p:nvSpPr>
        <p:spPr>
          <a:xfrm>
            <a:off x="360002" y="206362"/>
            <a:ext cx="1048621" cy="707886"/>
          </a:xfrm>
          <a:prstGeom prst="rect">
            <a:avLst/>
          </a:prstGeom>
          <a:noFill/>
        </p:spPr>
        <p:txBody>
          <a:bodyPr wrap="none" rtlCol="0">
            <a:spAutoFit/>
          </a:bodyPr>
          <a:lstStyle/>
          <a:p>
            <a:pPr algn="ctr"/>
            <a:r>
              <a:rPr lang="en-US" sz="2000" b="1" dirty="0"/>
              <a:t>Source</a:t>
            </a:r>
          </a:p>
          <a:p>
            <a:pPr algn="ctr"/>
            <a:r>
              <a:rPr lang="en-US" sz="2000" b="1" dirty="0"/>
              <a:t>Systems</a:t>
            </a:r>
          </a:p>
        </p:txBody>
      </p:sp>
      <p:sp>
        <p:nvSpPr>
          <p:cNvPr id="2158" name="TextBox 2157">
            <a:extLst>
              <a:ext uri="{FF2B5EF4-FFF2-40B4-BE49-F238E27FC236}">
                <a16:creationId xmlns:a16="http://schemas.microsoft.com/office/drawing/2014/main" id="{E70C180B-3B3C-DD58-D867-AE2C928D84D9}"/>
              </a:ext>
            </a:extLst>
          </p:cNvPr>
          <p:cNvSpPr txBox="1"/>
          <p:nvPr/>
        </p:nvSpPr>
        <p:spPr>
          <a:xfrm>
            <a:off x="10659882" y="206362"/>
            <a:ext cx="1178784" cy="707886"/>
          </a:xfrm>
          <a:prstGeom prst="rect">
            <a:avLst/>
          </a:prstGeom>
          <a:noFill/>
        </p:spPr>
        <p:txBody>
          <a:bodyPr wrap="none" rtlCol="0">
            <a:spAutoFit/>
          </a:bodyPr>
          <a:lstStyle/>
          <a:p>
            <a:pPr algn="ctr"/>
            <a:r>
              <a:rPr lang="en-US" sz="2000" b="1" dirty="0"/>
              <a:t>Recipient</a:t>
            </a:r>
          </a:p>
          <a:p>
            <a:pPr algn="ctr"/>
            <a:r>
              <a:rPr lang="en-US" sz="2000" b="1" dirty="0"/>
              <a:t>Systems</a:t>
            </a:r>
          </a:p>
        </p:txBody>
      </p:sp>
      <p:sp>
        <p:nvSpPr>
          <p:cNvPr id="2164" name="Cylinder 2163">
            <a:extLst>
              <a:ext uri="{FF2B5EF4-FFF2-40B4-BE49-F238E27FC236}">
                <a16:creationId xmlns:a16="http://schemas.microsoft.com/office/drawing/2014/main" id="{82D2D128-723F-DAAF-D045-61726F63F63F}"/>
              </a:ext>
            </a:extLst>
          </p:cNvPr>
          <p:cNvSpPr/>
          <p:nvPr/>
        </p:nvSpPr>
        <p:spPr>
          <a:xfrm>
            <a:off x="387556" y="3417184"/>
            <a:ext cx="942947" cy="1184302"/>
          </a:xfrm>
          <a:prstGeom prst="can">
            <a:avLst/>
          </a:prstGeom>
          <a:solidFill>
            <a:schemeClr val="bg1"/>
          </a:solidFill>
          <a:ln w="28575">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0070C0"/>
                </a:solidFill>
              </a:rPr>
              <a:t>HIE as Source</a:t>
            </a:r>
          </a:p>
          <a:p>
            <a:pPr algn="ctr"/>
            <a:r>
              <a:rPr lang="en-CA" b="1" dirty="0">
                <a:solidFill>
                  <a:srgbClr val="0070C0"/>
                </a:solidFill>
              </a:rPr>
              <a:t>System</a:t>
            </a:r>
          </a:p>
        </p:txBody>
      </p:sp>
      <p:sp>
        <p:nvSpPr>
          <p:cNvPr id="2169" name="Cylinder 2168">
            <a:extLst>
              <a:ext uri="{FF2B5EF4-FFF2-40B4-BE49-F238E27FC236}">
                <a16:creationId xmlns:a16="http://schemas.microsoft.com/office/drawing/2014/main" id="{C4994407-ACF7-BA49-C46C-BF792E458AA5}"/>
              </a:ext>
            </a:extLst>
          </p:cNvPr>
          <p:cNvSpPr/>
          <p:nvPr/>
        </p:nvSpPr>
        <p:spPr>
          <a:xfrm>
            <a:off x="10853889" y="3386192"/>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PHR</a:t>
            </a:r>
          </a:p>
          <a:p>
            <a:pPr algn="ctr"/>
            <a:r>
              <a:rPr lang="en-CA" sz="1100" b="1" dirty="0"/>
              <a:t>System</a:t>
            </a:r>
          </a:p>
        </p:txBody>
      </p:sp>
      <p:cxnSp>
        <p:nvCxnSpPr>
          <p:cNvPr id="2176" name="Connector: Elbow 2175">
            <a:extLst>
              <a:ext uri="{FF2B5EF4-FFF2-40B4-BE49-F238E27FC236}">
                <a16:creationId xmlns:a16="http://schemas.microsoft.com/office/drawing/2014/main" id="{DA235156-51B7-5641-D13C-EA6F52B80941}"/>
              </a:ext>
            </a:extLst>
          </p:cNvPr>
          <p:cNvCxnSpPr>
            <a:cxnSpLocks/>
            <a:stCxn id="2135" idx="2"/>
            <a:endCxn id="2164" idx="3"/>
          </p:cNvCxnSpPr>
          <p:nvPr/>
        </p:nvCxnSpPr>
        <p:spPr>
          <a:xfrm rot="5400000" flipH="1">
            <a:off x="1320368" y="4140148"/>
            <a:ext cx="1534301" cy="2456978"/>
          </a:xfrm>
          <a:prstGeom prst="bentConnector3">
            <a:avLst>
              <a:gd name="adj1" fmla="val -21883"/>
            </a:avLst>
          </a:prstGeom>
          <a:ln w="76200">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80" name="Oval 2179">
            <a:extLst>
              <a:ext uri="{FF2B5EF4-FFF2-40B4-BE49-F238E27FC236}">
                <a16:creationId xmlns:a16="http://schemas.microsoft.com/office/drawing/2014/main" id="{C9DEA48A-9C68-BBC2-C3EC-E34409060EC2}"/>
              </a:ext>
            </a:extLst>
          </p:cNvPr>
          <p:cNvSpPr/>
          <p:nvPr/>
        </p:nvSpPr>
        <p:spPr>
          <a:xfrm>
            <a:off x="4112839" y="1149069"/>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1</a:t>
            </a:r>
          </a:p>
        </p:txBody>
      </p:sp>
      <p:sp>
        <p:nvSpPr>
          <p:cNvPr id="2181" name="Oval 2180">
            <a:extLst>
              <a:ext uri="{FF2B5EF4-FFF2-40B4-BE49-F238E27FC236}">
                <a16:creationId xmlns:a16="http://schemas.microsoft.com/office/drawing/2014/main" id="{00288B84-5C0A-6633-7C6B-266836DB6CEA}"/>
              </a:ext>
            </a:extLst>
          </p:cNvPr>
          <p:cNvSpPr/>
          <p:nvPr/>
        </p:nvSpPr>
        <p:spPr>
          <a:xfrm>
            <a:off x="4112839" y="2635147"/>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2</a:t>
            </a:r>
          </a:p>
        </p:txBody>
      </p:sp>
      <p:sp>
        <p:nvSpPr>
          <p:cNvPr id="2182" name="Oval 2181">
            <a:extLst>
              <a:ext uri="{FF2B5EF4-FFF2-40B4-BE49-F238E27FC236}">
                <a16:creationId xmlns:a16="http://schemas.microsoft.com/office/drawing/2014/main" id="{EE19E967-FD87-C10C-1D93-5877586411F8}"/>
              </a:ext>
            </a:extLst>
          </p:cNvPr>
          <p:cNvSpPr/>
          <p:nvPr/>
        </p:nvSpPr>
        <p:spPr>
          <a:xfrm>
            <a:off x="4112839" y="5940534"/>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3</a:t>
            </a:r>
          </a:p>
        </p:txBody>
      </p:sp>
    </p:spTree>
    <p:extLst>
      <p:ext uri="{BB962C8B-B14F-4D97-AF65-F5344CB8AC3E}">
        <p14:creationId xmlns:p14="http://schemas.microsoft.com/office/powerpoint/2010/main" val="220353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646BF4-D23B-D481-C545-DF7B6BC45672}"/>
              </a:ext>
            </a:extLst>
          </p:cNvPr>
          <p:cNvPicPr>
            <a:picLocks noChangeAspect="1"/>
          </p:cNvPicPr>
          <p:nvPr/>
        </p:nvPicPr>
        <p:blipFill>
          <a:blip r:embed="rId3">
            <a:alphaModFix amt="5000"/>
          </a:blip>
          <a:stretch>
            <a:fillRect/>
          </a:stretch>
        </p:blipFill>
        <p:spPr>
          <a:xfrm>
            <a:off x="371895" y="2394575"/>
            <a:ext cx="10404348" cy="4123944"/>
          </a:xfrm>
          <a:prstGeom prst="rect">
            <a:avLst/>
          </a:prstGeom>
        </p:spPr>
      </p:pic>
      <p:sp>
        <p:nvSpPr>
          <p:cNvPr id="10" name="TextBox 9">
            <a:extLst>
              <a:ext uri="{FF2B5EF4-FFF2-40B4-BE49-F238E27FC236}">
                <a16:creationId xmlns:a16="http://schemas.microsoft.com/office/drawing/2014/main" id="{20D63258-9770-4EF9-215D-898A7BD34323}"/>
              </a:ext>
            </a:extLst>
          </p:cNvPr>
          <p:cNvSpPr txBox="1"/>
          <p:nvPr/>
        </p:nvSpPr>
        <p:spPr>
          <a:xfrm>
            <a:off x="2002907" y="483361"/>
            <a:ext cx="1676293" cy="400110"/>
          </a:xfrm>
          <a:prstGeom prst="rect">
            <a:avLst/>
          </a:prstGeom>
          <a:noFill/>
        </p:spPr>
        <p:txBody>
          <a:bodyPr wrap="none" rtlCol="0">
            <a:spAutoFit/>
          </a:bodyPr>
          <a:lstStyle/>
          <a:p>
            <a:r>
              <a:rPr lang="en-US" sz="2000" b="1" dirty="0"/>
              <a:t>IPS Document</a:t>
            </a:r>
          </a:p>
        </p:txBody>
      </p:sp>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11052999" y="1412238"/>
            <a:ext cx="392551" cy="445536"/>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841951"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5">
            <a:duotone>
              <a:schemeClr val="accent2">
                <a:shade val="45000"/>
                <a:satMod val="135000"/>
              </a:schemeClr>
              <a:prstClr val="white"/>
            </a:duotone>
          </a:blip>
          <a:srcRect l="23995" t="24004" r="27603" b="29156"/>
          <a:stretch/>
        </p:blipFill>
        <p:spPr>
          <a:xfrm>
            <a:off x="11048672" y="4222917"/>
            <a:ext cx="401204" cy="467260"/>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890266" y="4606765"/>
            <a:ext cx="718017" cy="307777"/>
          </a:xfrm>
          <a:prstGeom prst="rect">
            <a:avLst/>
          </a:prstGeom>
          <a:noFill/>
        </p:spPr>
        <p:txBody>
          <a:bodyPr wrap="none" rtlCol="0">
            <a:spAutoFit/>
          </a:bodyPr>
          <a:lstStyle/>
          <a:p>
            <a:pPr algn="ctr"/>
            <a:r>
              <a:rPr lang="en-US" sz="1400" b="1" dirty="0">
                <a:solidFill>
                  <a:srgbClr val="C00000"/>
                </a:solidFill>
              </a:rPr>
              <a:t>Patient</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4568017" y="483361"/>
            <a:ext cx="2493440" cy="400110"/>
          </a:xfrm>
          <a:prstGeom prst="rect">
            <a:avLst/>
          </a:prstGeom>
          <a:noFill/>
        </p:spPr>
        <p:txBody>
          <a:bodyPr wrap="none" rtlCol="0">
            <a:spAutoFit/>
          </a:bodyPr>
          <a:lstStyle/>
          <a:p>
            <a:pPr algn="ctr"/>
            <a:r>
              <a:rPr lang="en-US" sz="2000" b="1" dirty="0"/>
              <a:t>IHE-based Transports </a:t>
            </a:r>
          </a:p>
        </p:txBody>
      </p:sp>
      <p:sp>
        <p:nvSpPr>
          <p:cNvPr id="12" name="TextBox 11">
            <a:extLst>
              <a:ext uri="{FF2B5EF4-FFF2-40B4-BE49-F238E27FC236}">
                <a16:creationId xmlns:a16="http://schemas.microsoft.com/office/drawing/2014/main" id="{A41769D5-672D-27E0-6975-FAEC3C74F75A}"/>
              </a:ext>
            </a:extLst>
          </p:cNvPr>
          <p:cNvSpPr txBox="1"/>
          <p:nvPr/>
        </p:nvSpPr>
        <p:spPr>
          <a:xfrm>
            <a:off x="4477826" y="1147388"/>
            <a:ext cx="3023007" cy="907941"/>
          </a:xfrm>
          <a:prstGeom prst="rect">
            <a:avLst/>
          </a:prstGeom>
          <a:noFill/>
        </p:spPr>
        <p:txBody>
          <a:bodyPr wrap="none" rtlCol="0">
            <a:spAutoFit/>
          </a:bodyPr>
          <a:lstStyle/>
          <a:p>
            <a:r>
              <a:rPr lang="en-US" sz="1400" b="1" dirty="0">
                <a:solidFill>
                  <a:srgbClr val="0070C0"/>
                </a:solidFill>
              </a:rPr>
              <a:t>PUSH</a:t>
            </a:r>
            <a:r>
              <a:rPr lang="en-US" sz="1400" dirty="0">
                <a:solidFill>
                  <a:srgbClr val="0070C0"/>
                </a:solidFill>
              </a:rPr>
              <a:t> IPS to recipient system:</a:t>
            </a:r>
          </a:p>
          <a:p>
            <a:pPr marL="285750" indent="-285750">
              <a:buFont typeface="Wingdings" panose="05000000000000000000" pitchFamily="2" charset="2"/>
              <a:buChar char="§"/>
            </a:pPr>
            <a:r>
              <a:rPr lang="en-US" sz="1300" dirty="0">
                <a:solidFill>
                  <a:srgbClr val="0070C0"/>
                </a:solidFill>
              </a:rPr>
              <a:t>MHD (RESTful push)</a:t>
            </a:r>
          </a:p>
          <a:p>
            <a:pPr marL="285750" indent="-285750">
              <a:buFont typeface="Wingdings" panose="05000000000000000000" pitchFamily="2" charset="2"/>
              <a:buChar char="§"/>
            </a:pPr>
            <a:r>
              <a:rPr lang="en-US" sz="1300" dirty="0">
                <a:solidFill>
                  <a:srgbClr val="0070C0"/>
                </a:solidFill>
              </a:rPr>
              <a:t>XDR (document reliable messaging)</a:t>
            </a:r>
          </a:p>
          <a:p>
            <a:pPr marL="285750" indent="-285750">
              <a:buFont typeface="Wingdings" panose="05000000000000000000" pitchFamily="2" charset="2"/>
              <a:buChar char="§"/>
            </a:pPr>
            <a:r>
              <a:rPr lang="en-US" sz="1300" dirty="0">
                <a:solidFill>
                  <a:srgbClr val="0070C0"/>
                </a:solidFill>
              </a:rPr>
              <a:t>XDM (reliable media, including email)</a:t>
            </a:r>
          </a:p>
        </p:txBody>
      </p:sp>
      <p:sp>
        <p:nvSpPr>
          <p:cNvPr id="3" name="Flowchart: Document 2">
            <a:extLst>
              <a:ext uri="{FF2B5EF4-FFF2-40B4-BE49-F238E27FC236}">
                <a16:creationId xmlns:a16="http://schemas.microsoft.com/office/drawing/2014/main" id="{0B275F09-2B2D-FFB0-4262-DD46A51D4266}"/>
              </a:ext>
            </a:extLst>
          </p:cNvPr>
          <p:cNvSpPr/>
          <p:nvPr/>
        </p:nvSpPr>
        <p:spPr>
          <a:xfrm>
            <a:off x="1977624" y="1810994"/>
            <a:ext cx="800202" cy="681239"/>
          </a:xfrm>
          <a:prstGeom prst="flowChartDocument">
            <a:avLst/>
          </a:prstGeom>
          <a:solidFill>
            <a:schemeClr val="bg1"/>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rgbClr val="C00000"/>
                </a:solidFill>
              </a:rPr>
              <a:t>IPS</a:t>
            </a:r>
          </a:p>
          <a:p>
            <a:pPr algn="ctr"/>
            <a:r>
              <a:rPr lang="en-CA" sz="900" b="1" dirty="0">
                <a:solidFill>
                  <a:srgbClr val="C00000"/>
                </a:solidFill>
              </a:rPr>
              <a:t>Document</a:t>
            </a:r>
          </a:p>
        </p:txBody>
      </p:sp>
      <p:pic>
        <p:nvPicPr>
          <p:cNvPr id="7" name="Picture 6">
            <a:extLst>
              <a:ext uri="{FF2B5EF4-FFF2-40B4-BE49-F238E27FC236}">
                <a16:creationId xmlns:a16="http://schemas.microsoft.com/office/drawing/2014/main" id="{AD2EE56B-480C-5BAE-304F-7951FA6CB9BF}"/>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662754" y="1412238"/>
            <a:ext cx="392551" cy="445536"/>
          </a:xfrm>
          <a:prstGeom prst="rect">
            <a:avLst/>
          </a:prstGeom>
        </p:spPr>
      </p:pic>
      <p:sp>
        <p:nvSpPr>
          <p:cNvPr id="8" name="TextBox 7">
            <a:extLst>
              <a:ext uri="{FF2B5EF4-FFF2-40B4-BE49-F238E27FC236}">
                <a16:creationId xmlns:a16="http://schemas.microsoft.com/office/drawing/2014/main" id="{BBC15357-0745-7178-EB45-CB37939BF5BE}"/>
              </a:ext>
            </a:extLst>
          </p:cNvPr>
          <p:cNvSpPr txBox="1"/>
          <p:nvPr/>
        </p:nvSpPr>
        <p:spPr>
          <a:xfrm>
            <a:off x="451706"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sp>
        <p:nvSpPr>
          <p:cNvPr id="16" name="Cylinder 15">
            <a:extLst>
              <a:ext uri="{FF2B5EF4-FFF2-40B4-BE49-F238E27FC236}">
                <a16:creationId xmlns:a16="http://schemas.microsoft.com/office/drawing/2014/main" id="{7A818425-C0B0-93A2-365D-ACC6808609B0}"/>
              </a:ext>
            </a:extLst>
          </p:cNvPr>
          <p:cNvSpPr/>
          <p:nvPr/>
        </p:nvSpPr>
        <p:spPr>
          <a:xfrm>
            <a:off x="467700"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Source</a:t>
            </a:r>
          </a:p>
          <a:p>
            <a:pPr algn="ctr"/>
            <a:r>
              <a:rPr lang="en-CA" sz="1100" b="1" dirty="0"/>
              <a:t>System</a:t>
            </a:r>
          </a:p>
        </p:txBody>
      </p:sp>
      <p:sp>
        <p:nvSpPr>
          <p:cNvPr id="17" name="Cylinder 16">
            <a:extLst>
              <a:ext uri="{FF2B5EF4-FFF2-40B4-BE49-F238E27FC236}">
                <a16:creationId xmlns:a16="http://schemas.microsoft.com/office/drawing/2014/main" id="{7C8ED7CB-5F48-9264-BF61-22FE3708CB66}"/>
              </a:ext>
            </a:extLst>
          </p:cNvPr>
          <p:cNvSpPr/>
          <p:nvPr/>
        </p:nvSpPr>
        <p:spPr>
          <a:xfrm>
            <a:off x="10857945"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Recipient</a:t>
            </a:r>
          </a:p>
          <a:p>
            <a:pPr algn="ctr"/>
            <a:r>
              <a:rPr lang="en-CA" sz="1100" b="1" dirty="0"/>
              <a:t>System</a:t>
            </a:r>
          </a:p>
        </p:txBody>
      </p:sp>
      <p:sp>
        <p:nvSpPr>
          <p:cNvPr id="22" name="Flowchart: Predefined Process 21">
            <a:extLst>
              <a:ext uri="{FF2B5EF4-FFF2-40B4-BE49-F238E27FC236}">
                <a16:creationId xmlns:a16="http://schemas.microsoft.com/office/drawing/2014/main" id="{A2C59B4A-262D-BEA1-9BA2-226AD5ACE339}"/>
              </a:ext>
            </a:extLst>
          </p:cNvPr>
          <p:cNvSpPr/>
          <p:nvPr/>
        </p:nvSpPr>
        <p:spPr>
          <a:xfrm>
            <a:off x="2842977" y="181099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Source</a:t>
            </a:r>
          </a:p>
        </p:txBody>
      </p:sp>
      <p:sp>
        <p:nvSpPr>
          <p:cNvPr id="24" name="Flowchart: Predefined Process 23">
            <a:extLst>
              <a:ext uri="{FF2B5EF4-FFF2-40B4-BE49-F238E27FC236}">
                <a16:creationId xmlns:a16="http://schemas.microsoft.com/office/drawing/2014/main" id="{26A29234-D88D-256E-9135-E27BB73FB5C8}"/>
              </a:ext>
            </a:extLst>
          </p:cNvPr>
          <p:cNvSpPr/>
          <p:nvPr/>
        </p:nvSpPr>
        <p:spPr>
          <a:xfrm>
            <a:off x="8433282" y="181099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Recipient</a:t>
            </a:r>
          </a:p>
        </p:txBody>
      </p:sp>
      <p:cxnSp>
        <p:nvCxnSpPr>
          <p:cNvPr id="25" name="Straight Arrow Connector 24">
            <a:extLst>
              <a:ext uri="{FF2B5EF4-FFF2-40B4-BE49-F238E27FC236}">
                <a16:creationId xmlns:a16="http://schemas.microsoft.com/office/drawing/2014/main" id="{3B1919A4-87F1-9D91-088F-3A87B9283B89}"/>
              </a:ext>
            </a:extLst>
          </p:cNvPr>
          <p:cNvCxnSpPr>
            <a:cxnSpLocks/>
            <a:stCxn id="22" idx="3"/>
            <a:endCxn id="24" idx="1"/>
          </p:cNvCxnSpPr>
          <p:nvPr/>
        </p:nvCxnSpPr>
        <p:spPr>
          <a:xfrm>
            <a:off x="3789040" y="2099221"/>
            <a:ext cx="4644242" cy="0"/>
          </a:xfrm>
          <a:prstGeom prst="straightConnector1">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48" name="Flowchart: Predefined Process 2147">
            <a:extLst>
              <a:ext uri="{FF2B5EF4-FFF2-40B4-BE49-F238E27FC236}">
                <a16:creationId xmlns:a16="http://schemas.microsoft.com/office/drawing/2014/main" id="{E9038DA2-A70B-807A-0981-D0F96E48B5F5}"/>
              </a:ext>
            </a:extLst>
          </p:cNvPr>
          <p:cNvSpPr/>
          <p:nvPr/>
        </p:nvSpPr>
        <p:spPr>
          <a:xfrm>
            <a:off x="385998"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Creator</a:t>
            </a:r>
          </a:p>
        </p:txBody>
      </p:sp>
      <p:sp>
        <p:nvSpPr>
          <p:cNvPr id="2149" name="Flowchart: Predefined Process 2148">
            <a:extLst>
              <a:ext uri="{FF2B5EF4-FFF2-40B4-BE49-F238E27FC236}">
                <a16:creationId xmlns:a16="http://schemas.microsoft.com/office/drawing/2014/main" id="{C85A8891-2693-0204-9966-3A032B4F7D58}"/>
              </a:ext>
            </a:extLst>
          </p:cNvPr>
          <p:cNvSpPr/>
          <p:nvPr/>
        </p:nvSpPr>
        <p:spPr>
          <a:xfrm>
            <a:off x="10776243"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Consumer</a:t>
            </a:r>
          </a:p>
        </p:txBody>
      </p:sp>
      <p:cxnSp>
        <p:nvCxnSpPr>
          <p:cNvPr id="2152" name="Connector: Elbow 2151">
            <a:extLst>
              <a:ext uri="{FF2B5EF4-FFF2-40B4-BE49-F238E27FC236}">
                <a16:creationId xmlns:a16="http://schemas.microsoft.com/office/drawing/2014/main" id="{170CF465-F2D3-65F5-387C-ED806323CF43}"/>
              </a:ext>
            </a:extLst>
          </p:cNvPr>
          <p:cNvCxnSpPr>
            <a:cxnSpLocks/>
            <a:stCxn id="2148" idx="3"/>
            <a:endCxn id="3" idx="2"/>
          </p:cNvCxnSpPr>
          <p:nvPr/>
        </p:nvCxnSpPr>
        <p:spPr>
          <a:xfrm flipV="1">
            <a:off x="1332061" y="2447196"/>
            <a:ext cx="1045664" cy="603219"/>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7" name="TextBox 2156">
            <a:extLst>
              <a:ext uri="{FF2B5EF4-FFF2-40B4-BE49-F238E27FC236}">
                <a16:creationId xmlns:a16="http://schemas.microsoft.com/office/drawing/2014/main" id="{8CAB90CC-FF82-B34F-9A17-89E8FD4F5B71}"/>
              </a:ext>
            </a:extLst>
          </p:cNvPr>
          <p:cNvSpPr txBox="1"/>
          <p:nvPr/>
        </p:nvSpPr>
        <p:spPr>
          <a:xfrm>
            <a:off x="360002" y="206362"/>
            <a:ext cx="1048621" cy="707886"/>
          </a:xfrm>
          <a:prstGeom prst="rect">
            <a:avLst/>
          </a:prstGeom>
          <a:noFill/>
        </p:spPr>
        <p:txBody>
          <a:bodyPr wrap="none" rtlCol="0">
            <a:spAutoFit/>
          </a:bodyPr>
          <a:lstStyle/>
          <a:p>
            <a:pPr algn="ctr"/>
            <a:r>
              <a:rPr lang="en-US" sz="2000" b="1" dirty="0"/>
              <a:t>Source</a:t>
            </a:r>
          </a:p>
          <a:p>
            <a:pPr algn="ctr"/>
            <a:r>
              <a:rPr lang="en-US" sz="2000" b="1" dirty="0"/>
              <a:t>Systems</a:t>
            </a:r>
          </a:p>
        </p:txBody>
      </p:sp>
      <p:sp>
        <p:nvSpPr>
          <p:cNvPr id="2158" name="TextBox 2157">
            <a:extLst>
              <a:ext uri="{FF2B5EF4-FFF2-40B4-BE49-F238E27FC236}">
                <a16:creationId xmlns:a16="http://schemas.microsoft.com/office/drawing/2014/main" id="{E70C180B-3B3C-DD58-D867-AE2C928D84D9}"/>
              </a:ext>
            </a:extLst>
          </p:cNvPr>
          <p:cNvSpPr txBox="1"/>
          <p:nvPr/>
        </p:nvSpPr>
        <p:spPr>
          <a:xfrm>
            <a:off x="10659882" y="206362"/>
            <a:ext cx="1178784" cy="707886"/>
          </a:xfrm>
          <a:prstGeom prst="rect">
            <a:avLst/>
          </a:prstGeom>
          <a:noFill/>
        </p:spPr>
        <p:txBody>
          <a:bodyPr wrap="none" rtlCol="0">
            <a:spAutoFit/>
          </a:bodyPr>
          <a:lstStyle/>
          <a:p>
            <a:pPr algn="ctr"/>
            <a:r>
              <a:rPr lang="en-US" sz="2000" b="1" dirty="0"/>
              <a:t>Recipient</a:t>
            </a:r>
          </a:p>
          <a:p>
            <a:pPr algn="ctr"/>
            <a:r>
              <a:rPr lang="en-US" sz="2000" b="1" dirty="0"/>
              <a:t>Systems</a:t>
            </a:r>
          </a:p>
        </p:txBody>
      </p:sp>
      <p:sp>
        <p:nvSpPr>
          <p:cNvPr id="2169" name="Cylinder 2168">
            <a:extLst>
              <a:ext uri="{FF2B5EF4-FFF2-40B4-BE49-F238E27FC236}">
                <a16:creationId xmlns:a16="http://schemas.microsoft.com/office/drawing/2014/main" id="{C4994407-ACF7-BA49-C46C-BF792E458AA5}"/>
              </a:ext>
            </a:extLst>
          </p:cNvPr>
          <p:cNvSpPr/>
          <p:nvPr/>
        </p:nvSpPr>
        <p:spPr>
          <a:xfrm>
            <a:off x="10853889" y="3386192"/>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PHR</a:t>
            </a:r>
          </a:p>
          <a:p>
            <a:pPr algn="ctr"/>
            <a:r>
              <a:rPr lang="en-CA" sz="1100" b="1" dirty="0"/>
              <a:t>System</a:t>
            </a:r>
          </a:p>
        </p:txBody>
      </p:sp>
      <p:sp>
        <p:nvSpPr>
          <p:cNvPr id="2180" name="Oval 2179">
            <a:extLst>
              <a:ext uri="{FF2B5EF4-FFF2-40B4-BE49-F238E27FC236}">
                <a16:creationId xmlns:a16="http://schemas.microsoft.com/office/drawing/2014/main" id="{C9DEA48A-9C68-BBC2-C3EC-E34409060EC2}"/>
              </a:ext>
            </a:extLst>
          </p:cNvPr>
          <p:cNvSpPr/>
          <p:nvPr/>
        </p:nvSpPr>
        <p:spPr>
          <a:xfrm>
            <a:off x="4112839" y="1149069"/>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1</a:t>
            </a:r>
          </a:p>
        </p:txBody>
      </p:sp>
      <p:cxnSp>
        <p:nvCxnSpPr>
          <p:cNvPr id="42" name="Connector: Elbow 41">
            <a:extLst>
              <a:ext uri="{FF2B5EF4-FFF2-40B4-BE49-F238E27FC236}">
                <a16:creationId xmlns:a16="http://schemas.microsoft.com/office/drawing/2014/main" id="{A4CF030E-C75A-A24E-13A1-85955DC57429}"/>
              </a:ext>
            </a:extLst>
          </p:cNvPr>
          <p:cNvCxnSpPr>
            <a:cxnSpLocks/>
            <a:stCxn id="24" idx="3"/>
            <a:endCxn id="2149" idx="1"/>
          </p:cNvCxnSpPr>
          <p:nvPr/>
        </p:nvCxnSpPr>
        <p:spPr>
          <a:xfrm>
            <a:off x="9379345" y="2099221"/>
            <a:ext cx="1396898" cy="951194"/>
          </a:xfrm>
          <a:prstGeom prst="bentConnector3">
            <a:avLst>
              <a:gd name="adj1" fmla="val 50000"/>
            </a:avLst>
          </a:prstGeom>
          <a:ln w="76200">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19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A6A0-75A3-69C5-843D-29CF3887E8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9F96F3B-C9A5-AB86-439D-D6CE7272CD5F}"/>
              </a:ext>
            </a:extLst>
          </p:cNvPr>
          <p:cNvSpPr>
            <a:spLocks noGrp="1"/>
          </p:cNvSpPr>
          <p:nvPr>
            <p:ph idx="1"/>
          </p:nvPr>
        </p:nvSpPr>
        <p:spPr/>
        <p:txBody>
          <a:bodyPr/>
          <a:lstStyle/>
          <a:p>
            <a:r>
              <a:rPr lang="en-US" dirty="0"/>
              <a:t>Foundation of IPS</a:t>
            </a:r>
          </a:p>
          <a:p>
            <a:r>
              <a:rPr lang="en-US" dirty="0"/>
              <a:t>Foundation of Document Sharing</a:t>
            </a:r>
          </a:p>
          <a:p>
            <a:r>
              <a:rPr lang="en-US" dirty="0"/>
              <a:t>Specifics of this sIPS Profile</a:t>
            </a:r>
          </a:p>
          <a:p>
            <a:r>
              <a:rPr lang="en-US" dirty="0"/>
              <a:t>Other IHE relevant Profiles and Testing</a:t>
            </a:r>
          </a:p>
        </p:txBody>
      </p:sp>
      <p:sp>
        <p:nvSpPr>
          <p:cNvPr id="5" name="TextBox 4">
            <a:extLst>
              <a:ext uri="{FF2B5EF4-FFF2-40B4-BE49-F238E27FC236}">
                <a16:creationId xmlns:a16="http://schemas.microsoft.com/office/drawing/2014/main" id="{0A25016F-42A0-4592-E37C-7B1AEC6F8585}"/>
              </a:ext>
            </a:extLst>
          </p:cNvPr>
          <p:cNvSpPr txBox="1"/>
          <p:nvPr/>
        </p:nvSpPr>
        <p:spPr>
          <a:xfrm>
            <a:off x="3048000" y="3244334"/>
            <a:ext cx="60960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245085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1828C5-7F31-61CA-32D3-7258D05ECBB7}"/>
              </a:ext>
            </a:extLst>
          </p:cNvPr>
          <p:cNvPicPr>
            <a:picLocks noChangeAspect="1"/>
          </p:cNvPicPr>
          <p:nvPr/>
        </p:nvPicPr>
        <p:blipFill>
          <a:blip r:embed="rId3">
            <a:alphaModFix amt="5000"/>
          </a:blip>
          <a:stretch>
            <a:fillRect/>
          </a:stretch>
        </p:blipFill>
        <p:spPr>
          <a:xfrm>
            <a:off x="380394" y="1128621"/>
            <a:ext cx="10404348" cy="5401056"/>
          </a:xfrm>
          <a:prstGeom prst="rect">
            <a:avLst/>
          </a:prstGeom>
        </p:spPr>
      </p:pic>
      <p:sp>
        <p:nvSpPr>
          <p:cNvPr id="10" name="TextBox 9">
            <a:extLst>
              <a:ext uri="{FF2B5EF4-FFF2-40B4-BE49-F238E27FC236}">
                <a16:creationId xmlns:a16="http://schemas.microsoft.com/office/drawing/2014/main" id="{20D63258-9770-4EF9-215D-898A7BD34323}"/>
              </a:ext>
            </a:extLst>
          </p:cNvPr>
          <p:cNvSpPr txBox="1"/>
          <p:nvPr/>
        </p:nvSpPr>
        <p:spPr>
          <a:xfrm>
            <a:off x="2002907" y="483361"/>
            <a:ext cx="1676293" cy="400110"/>
          </a:xfrm>
          <a:prstGeom prst="rect">
            <a:avLst/>
          </a:prstGeom>
          <a:noFill/>
        </p:spPr>
        <p:txBody>
          <a:bodyPr wrap="none" rtlCol="0">
            <a:spAutoFit/>
          </a:bodyPr>
          <a:lstStyle/>
          <a:p>
            <a:r>
              <a:rPr lang="en-US" sz="2000" b="1" dirty="0"/>
              <a:t>IPS Document</a:t>
            </a:r>
          </a:p>
        </p:txBody>
      </p:sp>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11052999" y="1412238"/>
            <a:ext cx="392551" cy="445536"/>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841951"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5">
            <a:duotone>
              <a:schemeClr val="accent2">
                <a:shade val="45000"/>
                <a:satMod val="135000"/>
              </a:schemeClr>
              <a:prstClr val="white"/>
            </a:duotone>
          </a:blip>
          <a:srcRect l="23995" t="24004" r="27603" b="29156"/>
          <a:stretch/>
        </p:blipFill>
        <p:spPr>
          <a:xfrm>
            <a:off x="11048672" y="4222917"/>
            <a:ext cx="401204" cy="467260"/>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890266" y="4606765"/>
            <a:ext cx="718017" cy="307777"/>
          </a:xfrm>
          <a:prstGeom prst="rect">
            <a:avLst/>
          </a:prstGeom>
          <a:noFill/>
        </p:spPr>
        <p:txBody>
          <a:bodyPr wrap="none" rtlCol="0">
            <a:spAutoFit/>
          </a:bodyPr>
          <a:lstStyle/>
          <a:p>
            <a:pPr algn="ctr"/>
            <a:r>
              <a:rPr lang="en-US" sz="1400" b="1" dirty="0">
                <a:solidFill>
                  <a:srgbClr val="C00000"/>
                </a:solidFill>
              </a:rPr>
              <a:t>Patient</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4568017" y="483361"/>
            <a:ext cx="2493440" cy="400110"/>
          </a:xfrm>
          <a:prstGeom prst="rect">
            <a:avLst/>
          </a:prstGeom>
          <a:noFill/>
        </p:spPr>
        <p:txBody>
          <a:bodyPr wrap="none" rtlCol="0">
            <a:spAutoFit/>
          </a:bodyPr>
          <a:lstStyle/>
          <a:p>
            <a:pPr algn="ctr"/>
            <a:r>
              <a:rPr lang="en-US" sz="2000" b="1" dirty="0"/>
              <a:t>IHE-based Transports </a:t>
            </a:r>
          </a:p>
        </p:txBody>
      </p:sp>
      <p:sp>
        <p:nvSpPr>
          <p:cNvPr id="3" name="Flowchart: Document 2">
            <a:extLst>
              <a:ext uri="{FF2B5EF4-FFF2-40B4-BE49-F238E27FC236}">
                <a16:creationId xmlns:a16="http://schemas.microsoft.com/office/drawing/2014/main" id="{0B275F09-2B2D-FFB0-4262-DD46A51D4266}"/>
              </a:ext>
            </a:extLst>
          </p:cNvPr>
          <p:cNvSpPr/>
          <p:nvPr/>
        </p:nvSpPr>
        <p:spPr>
          <a:xfrm>
            <a:off x="1977624" y="1810994"/>
            <a:ext cx="800202" cy="681239"/>
          </a:xfrm>
          <a:prstGeom prst="flowChartDocument">
            <a:avLst/>
          </a:prstGeom>
          <a:solidFill>
            <a:schemeClr val="bg1"/>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rgbClr val="C00000"/>
                </a:solidFill>
              </a:rPr>
              <a:t>IPS</a:t>
            </a:r>
          </a:p>
          <a:p>
            <a:pPr algn="ctr"/>
            <a:r>
              <a:rPr lang="en-CA" sz="900" b="1" dirty="0">
                <a:solidFill>
                  <a:srgbClr val="C00000"/>
                </a:solidFill>
              </a:rPr>
              <a:t>Document</a:t>
            </a:r>
          </a:p>
        </p:txBody>
      </p:sp>
      <p:pic>
        <p:nvPicPr>
          <p:cNvPr id="7" name="Picture 6">
            <a:extLst>
              <a:ext uri="{FF2B5EF4-FFF2-40B4-BE49-F238E27FC236}">
                <a16:creationId xmlns:a16="http://schemas.microsoft.com/office/drawing/2014/main" id="{AD2EE56B-480C-5BAE-304F-7951FA6CB9BF}"/>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662754" y="1412238"/>
            <a:ext cx="392551" cy="445536"/>
          </a:xfrm>
          <a:prstGeom prst="rect">
            <a:avLst/>
          </a:prstGeom>
        </p:spPr>
      </p:pic>
      <p:sp>
        <p:nvSpPr>
          <p:cNvPr id="8" name="TextBox 7">
            <a:extLst>
              <a:ext uri="{FF2B5EF4-FFF2-40B4-BE49-F238E27FC236}">
                <a16:creationId xmlns:a16="http://schemas.microsoft.com/office/drawing/2014/main" id="{BBC15357-0745-7178-EB45-CB37939BF5BE}"/>
              </a:ext>
            </a:extLst>
          </p:cNvPr>
          <p:cNvSpPr txBox="1"/>
          <p:nvPr/>
        </p:nvSpPr>
        <p:spPr>
          <a:xfrm>
            <a:off x="451706"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sp>
        <p:nvSpPr>
          <p:cNvPr id="16" name="Cylinder 15">
            <a:extLst>
              <a:ext uri="{FF2B5EF4-FFF2-40B4-BE49-F238E27FC236}">
                <a16:creationId xmlns:a16="http://schemas.microsoft.com/office/drawing/2014/main" id="{7A818425-C0B0-93A2-365D-ACC6808609B0}"/>
              </a:ext>
            </a:extLst>
          </p:cNvPr>
          <p:cNvSpPr/>
          <p:nvPr/>
        </p:nvSpPr>
        <p:spPr>
          <a:xfrm>
            <a:off x="467700"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Source</a:t>
            </a:r>
          </a:p>
          <a:p>
            <a:pPr algn="ctr"/>
            <a:r>
              <a:rPr lang="en-CA" sz="1100" b="1" dirty="0"/>
              <a:t>System</a:t>
            </a:r>
          </a:p>
        </p:txBody>
      </p:sp>
      <p:sp>
        <p:nvSpPr>
          <p:cNvPr id="17" name="Cylinder 16">
            <a:extLst>
              <a:ext uri="{FF2B5EF4-FFF2-40B4-BE49-F238E27FC236}">
                <a16:creationId xmlns:a16="http://schemas.microsoft.com/office/drawing/2014/main" id="{7C8ED7CB-5F48-9264-BF61-22FE3708CB66}"/>
              </a:ext>
            </a:extLst>
          </p:cNvPr>
          <p:cNvSpPr/>
          <p:nvPr/>
        </p:nvSpPr>
        <p:spPr>
          <a:xfrm>
            <a:off x="10857945"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Recipient</a:t>
            </a:r>
          </a:p>
          <a:p>
            <a:pPr algn="ctr"/>
            <a:r>
              <a:rPr lang="en-CA" sz="1100" b="1" dirty="0"/>
              <a:t>System</a:t>
            </a:r>
          </a:p>
        </p:txBody>
      </p:sp>
      <p:sp>
        <p:nvSpPr>
          <p:cNvPr id="22" name="Flowchart: Predefined Process 21">
            <a:extLst>
              <a:ext uri="{FF2B5EF4-FFF2-40B4-BE49-F238E27FC236}">
                <a16:creationId xmlns:a16="http://schemas.microsoft.com/office/drawing/2014/main" id="{A2C59B4A-262D-BEA1-9BA2-226AD5ACE339}"/>
              </a:ext>
            </a:extLst>
          </p:cNvPr>
          <p:cNvSpPr/>
          <p:nvPr/>
        </p:nvSpPr>
        <p:spPr>
          <a:xfrm>
            <a:off x="2842977" y="181099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(XDS)</a:t>
            </a:r>
          </a:p>
          <a:p>
            <a:pPr algn="ctr"/>
            <a:r>
              <a:rPr lang="en-CA" sz="900" b="1" dirty="0"/>
              <a:t>Document</a:t>
            </a:r>
          </a:p>
          <a:p>
            <a:pPr algn="ctr"/>
            <a:r>
              <a:rPr lang="en-CA" sz="900" b="1" dirty="0"/>
              <a:t>Source</a:t>
            </a:r>
          </a:p>
        </p:txBody>
      </p:sp>
      <p:sp>
        <p:nvSpPr>
          <p:cNvPr id="32" name="Cylinder 31">
            <a:extLst>
              <a:ext uri="{FF2B5EF4-FFF2-40B4-BE49-F238E27FC236}">
                <a16:creationId xmlns:a16="http://schemas.microsoft.com/office/drawing/2014/main" id="{AB70AEE9-254D-A9CD-DC54-66887A69CF0A}"/>
              </a:ext>
            </a:extLst>
          </p:cNvPr>
          <p:cNvSpPr/>
          <p:nvPr/>
        </p:nvSpPr>
        <p:spPr>
          <a:xfrm>
            <a:off x="5153046" y="3688650"/>
            <a:ext cx="942947" cy="1184302"/>
          </a:xfrm>
          <a:prstGeom prst="can">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0070C0"/>
                </a:solidFill>
              </a:rPr>
              <a:t>HIE(s)</a:t>
            </a:r>
          </a:p>
        </p:txBody>
      </p:sp>
      <p:sp>
        <p:nvSpPr>
          <p:cNvPr id="37" name="Flowchart: Predefined Process 36">
            <a:extLst>
              <a:ext uri="{FF2B5EF4-FFF2-40B4-BE49-F238E27FC236}">
                <a16:creationId xmlns:a16="http://schemas.microsoft.com/office/drawing/2014/main" id="{FE5DE8DC-59D4-9801-C8D2-CADF9A931A47}"/>
              </a:ext>
            </a:extLst>
          </p:cNvPr>
          <p:cNvSpPr/>
          <p:nvPr/>
        </p:nvSpPr>
        <p:spPr>
          <a:xfrm>
            <a:off x="4136455"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5" name="TextBox 54">
            <a:extLst>
              <a:ext uri="{FF2B5EF4-FFF2-40B4-BE49-F238E27FC236}">
                <a16:creationId xmlns:a16="http://schemas.microsoft.com/office/drawing/2014/main" id="{787D6BD5-2AF7-F9E3-80BA-D583EB1F4FBD}"/>
              </a:ext>
            </a:extLst>
          </p:cNvPr>
          <p:cNvSpPr txBox="1"/>
          <p:nvPr/>
        </p:nvSpPr>
        <p:spPr>
          <a:xfrm>
            <a:off x="4477826" y="2644010"/>
            <a:ext cx="2873992" cy="907941"/>
          </a:xfrm>
          <a:prstGeom prst="rect">
            <a:avLst/>
          </a:prstGeom>
          <a:noFill/>
        </p:spPr>
        <p:txBody>
          <a:bodyPr wrap="none" rtlCol="0">
            <a:spAutoFit/>
          </a:bodyPr>
          <a:lstStyle/>
          <a:p>
            <a:r>
              <a:rPr lang="en-US" sz="1400" dirty="0">
                <a:solidFill>
                  <a:srgbClr val="0070C0"/>
                </a:solidFill>
              </a:rPr>
              <a:t>Recipient system </a:t>
            </a:r>
            <a:r>
              <a:rPr lang="en-US" sz="1400" b="1" dirty="0">
                <a:solidFill>
                  <a:srgbClr val="0070C0"/>
                </a:solidFill>
              </a:rPr>
              <a:t>PULLs</a:t>
            </a:r>
            <a:r>
              <a:rPr lang="en-US" sz="1400" dirty="0">
                <a:solidFill>
                  <a:srgbClr val="0070C0"/>
                </a:solidFill>
              </a:rPr>
              <a:t> IPS from HIE:</a:t>
            </a:r>
          </a:p>
          <a:p>
            <a:pPr marL="285750" indent="-285750">
              <a:buFont typeface="Wingdings" panose="05000000000000000000" pitchFamily="2" charset="2"/>
              <a:buChar char="§"/>
            </a:pPr>
            <a:r>
              <a:rPr lang="en-US" sz="1300" dirty="0">
                <a:solidFill>
                  <a:srgbClr val="0070C0"/>
                </a:solidFill>
              </a:rPr>
              <a:t>XDS (Query/Retrieve)</a:t>
            </a:r>
          </a:p>
          <a:p>
            <a:pPr marL="285750" indent="-285750">
              <a:buFont typeface="Wingdings" panose="05000000000000000000" pitchFamily="2" charset="2"/>
              <a:buChar char="§"/>
            </a:pPr>
            <a:r>
              <a:rPr lang="en-US" sz="1300" dirty="0">
                <a:solidFill>
                  <a:schemeClr val="bg1">
                    <a:lumMod val="95000"/>
                  </a:schemeClr>
                </a:solidFill>
              </a:rPr>
              <a:t>MHD (Query/Retrieve)</a:t>
            </a:r>
          </a:p>
          <a:p>
            <a:pPr marL="285750" indent="-285750">
              <a:buFont typeface="Wingdings" panose="05000000000000000000" pitchFamily="2" charset="2"/>
              <a:buChar char="§"/>
            </a:pPr>
            <a:r>
              <a:rPr lang="en-US" sz="1300" dirty="0">
                <a:solidFill>
                  <a:schemeClr val="bg1">
                    <a:lumMod val="95000"/>
                  </a:schemeClr>
                </a:solidFill>
              </a:rPr>
              <a:t>XCA (Federated Query/Retrieve)</a:t>
            </a:r>
          </a:p>
        </p:txBody>
      </p:sp>
      <p:sp>
        <p:nvSpPr>
          <p:cNvPr id="58" name="Flowchart: Predefined Process 57">
            <a:extLst>
              <a:ext uri="{FF2B5EF4-FFF2-40B4-BE49-F238E27FC236}">
                <a16:creationId xmlns:a16="http://schemas.microsoft.com/office/drawing/2014/main" id="{FCC3314A-67F7-0D99-0D1B-05142DDC2463}"/>
              </a:ext>
            </a:extLst>
          </p:cNvPr>
          <p:cNvSpPr/>
          <p:nvPr/>
        </p:nvSpPr>
        <p:spPr>
          <a:xfrm>
            <a:off x="6150790"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9" name="Flowchart: Predefined Process 58">
            <a:extLst>
              <a:ext uri="{FF2B5EF4-FFF2-40B4-BE49-F238E27FC236}">
                <a16:creationId xmlns:a16="http://schemas.microsoft.com/office/drawing/2014/main" id="{F7880EC8-725E-320E-9224-025AB1A33837}"/>
              </a:ext>
            </a:extLst>
          </p:cNvPr>
          <p:cNvSpPr/>
          <p:nvPr/>
        </p:nvSpPr>
        <p:spPr>
          <a:xfrm>
            <a:off x="8433282"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XDS</a:t>
            </a:r>
          </a:p>
          <a:p>
            <a:pPr algn="ctr"/>
            <a:r>
              <a:rPr lang="en-CA" sz="900" b="1" dirty="0"/>
              <a:t>Document</a:t>
            </a:r>
          </a:p>
          <a:p>
            <a:pPr algn="ctr"/>
            <a:r>
              <a:rPr lang="en-CA" sz="900" b="1" dirty="0"/>
              <a:t>Consumer</a:t>
            </a:r>
          </a:p>
        </p:txBody>
      </p:sp>
      <p:sp>
        <p:nvSpPr>
          <p:cNvPr id="2148" name="Flowchart: Predefined Process 2147">
            <a:extLst>
              <a:ext uri="{FF2B5EF4-FFF2-40B4-BE49-F238E27FC236}">
                <a16:creationId xmlns:a16="http://schemas.microsoft.com/office/drawing/2014/main" id="{E9038DA2-A70B-807A-0981-D0F96E48B5F5}"/>
              </a:ext>
            </a:extLst>
          </p:cNvPr>
          <p:cNvSpPr/>
          <p:nvPr/>
        </p:nvSpPr>
        <p:spPr>
          <a:xfrm>
            <a:off x="385998"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Creator</a:t>
            </a:r>
          </a:p>
        </p:txBody>
      </p:sp>
      <p:sp>
        <p:nvSpPr>
          <p:cNvPr id="2149" name="Flowchart: Predefined Process 2148">
            <a:extLst>
              <a:ext uri="{FF2B5EF4-FFF2-40B4-BE49-F238E27FC236}">
                <a16:creationId xmlns:a16="http://schemas.microsoft.com/office/drawing/2014/main" id="{C85A8891-2693-0204-9966-3A032B4F7D58}"/>
              </a:ext>
            </a:extLst>
          </p:cNvPr>
          <p:cNvSpPr/>
          <p:nvPr/>
        </p:nvSpPr>
        <p:spPr>
          <a:xfrm>
            <a:off x="10776243"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Consumer</a:t>
            </a:r>
          </a:p>
        </p:txBody>
      </p:sp>
      <p:cxnSp>
        <p:nvCxnSpPr>
          <p:cNvPr id="2152" name="Connector: Elbow 2151">
            <a:extLst>
              <a:ext uri="{FF2B5EF4-FFF2-40B4-BE49-F238E27FC236}">
                <a16:creationId xmlns:a16="http://schemas.microsoft.com/office/drawing/2014/main" id="{170CF465-F2D3-65F5-387C-ED806323CF43}"/>
              </a:ext>
            </a:extLst>
          </p:cNvPr>
          <p:cNvCxnSpPr>
            <a:cxnSpLocks/>
            <a:stCxn id="2148" idx="3"/>
            <a:endCxn id="3" idx="2"/>
          </p:cNvCxnSpPr>
          <p:nvPr/>
        </p:nvCxnSpPr>
        <p:spPr>
          <a:xfrm flipV="1">
            <a:off x="1332061" y="2447196"/>
            <a:ext cx="1045664" cy="603219"/>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7" name="TextBox 2156">
            <a:extLst>
              <a:ext uri="{FF2B5EF4-FFF2-40B4-BE49-F238E27FC236}">
                <a16:creationId xmlns:a16="http://schemas.microsoft.com/office/drawing/2014/main" id="{8CAB90CC-FF82-B34F-9A17-89E8FD4F5B71}"/>
              </a:ext>
            </a:extLst>
          </p:cNvPr>
          <p:cNvSpPr txBox="1"/>
          <p:nvPr/>
        </p:nvSpPr>
        <p:spPr>
          <a:xfrm>
            <a:off x="360002" y="206362"/>
            <a:ext cx="1048621" cy="707886"/>
          </a:xfrm>
          <a:prstGeom prst="rect">
            <a:avLst/>
          </a:prstGeom>
          <a:noFill/>
        </p:spPr>
        <p:txBody>
          <a:bodyPr wrap="none" rtlCol="0">
            <a:spAutoFit/>
          </a:bodyPr>
          <a:lstStyle/>
          <a:p>
            <a:pPr algn="ctr"/>
            <a:r>
              <a:rPr lang="en-US" sz="2000" b="1" dirty="0"/>
              <a:t>Source</a:t>
            </a:r>
          </a:p>
          <a:p>
            <a:pPr algn="ctr"/>
            <a:r>
              <a:rPr lang="en-US" sz="2000" b="1" dirty="0"/>
              <a:t>Systems</a:t>
            </a:r>
          </a:p>
        </p:txBody>
      </p:sp>
      <p:sp>
        <p:nvSpPr>
          <p:cNvPr id="2158" name="TextBox 2157">
            <a:extLst>
              <a:ext uri="{FF2B5EF4-FFF2-40B4-BE49-F238E27FC236}">
                <a16:creationId xmlns:a16="http://schemas.microsoft.com/office/drawing/2014/main" id="{E70C180B-3B3C-DD58-D867-AE2C928D84D9}"/>
              </a:ext>
            </a:extLst>
          </p:cNvPr>
          <p:cNvSpPr txBox="1"/>
          <p:nvPr/>
        </p:nvSpPr>
        <p:spPr>
          <a:xfrm>
            <a:off x="10659882" y="206362"/>
            <a:ext cx="1178784" cy="707886"/>
          </a:xfrm>
          <a:prstGeom prst="rect">
            <a:avLst/>
          </a:prstGeom>
          <a:noFill/>
        </p:spPr>
        <p:txBody>
          <a:bodyPr wrap="none" rtlCol="0">
            <a:spAutoFit/>
          </a:bodyPr>
          <a:lstStyle/>
          <a:p>
            <a:pPr algn="ctr"/>
            <a:r>
              <a:rPr lang="en-US" sz="2000" b="1" dirty="0"/>
              <a:t>Recipient</a:t>
            </a:r>
          </a:p>
          <a:p>
            <a:pPr algn="ctr"/>
            <a:r>
              <a:rPr lang="en-US" sz="2000" b="1" dirty="0"/>
              <a:t>Systems</a:t>
            </a:r>
          </a:p>
        </p:txBody>
      </p:sp>
      <p:sp>
        <p:nvSpPr>
          <p:cNvPr id="2169" name="Cylinder 2168">
            <a:extLst>
              <a:ext uri="{FF2B5EF4-FFF2-40B4-BE49-F238E27FC236}">
                <a16:creationId xmlns:a16="http://schemas.microsoft.com/office/drawing/2014/main" id="{C4994407-ACF7-BA49-C46C-BF792E458AA5}"/>
              </a:ext>
            </a:extLst>
          </p:cNvPr>
          <p:cNvSpPr/>
          <p:nvPr/>
        </p:nvSpPr>
        <p:spPr>
          <a:xfrm>
            <a:off x="10853889" y="3386192"/>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PHR</a:t>
            </a:r>
          </a:p>
          <a:p>
            <a:pPr algn="ctr"/>
            <a:r>
              <a:rPr lang="en-CA" sz="1100" b="1" dirty="0"/>
              <a:t>System</a:t>
            </a:r>
          </a:p>
        </p:txBody>
      </p:sp>
      <p:sp>
        <p:nvSpPr>
          <p:cNvPr id="2181" name="Oval 2180">
            <a:extLst>
              <a:ext uri="{FF2B5EF4-FFF2-40B4-BE49-F238E27FC236}">
                <a16:creationId xmlns:a16="http://schemas.microsoft.com/office/drawing/2014/main" id="{00288B84-5C0A-6633-7C6B-266836DB6CEA}"/>
              </a:ext>
            </a:extLst>
          </p:cNvPr>
          <p:cNvSpPr/>
          <p:nvPr/>
        </p:nvSpPr>
        <p:spPr>
          <a:xfrm>
            <a:off x="4112839" y="2635147"/>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2</a:t>
            </a:r>
          </a:p>
        </p:txBody>
      </p:sp>
      <p:cxnSp>
        <p:nvCxnSpPr>
          <p:cNvPr id="34" name="Connector: Elbow 33">
            <a:extLst>
              <a:ext uri="{FF2B5EF4-FFF2-40B4-BE49-F238E27FC236}">
                <a16:creationId xmlns:a16="http://schemas.microsoft.com/office/drawing/2014/main" id="{A22EC264-70F7-9AF1-82BB-1CECF8D4A83B}"/>
              </a:ext>
            </a:extLst>
          </p:cNvPr>
          <p:cNvCxnSpPr>
            <a:cxnSpLocks/>
            <a:stCxn id="22" idx="2"/>
            <a:endCxn id="37" idx="1"/>
          </p:cNvCxnSpPr>
          <p:nvPr/>
        </p:nvCxnSpPr>
        <p:spPr>
          <a:xfrm rot="16200000" flipH="1">
            <a:off x="2963177" y="2740279"/>
            <a:ext cx="1526111" cy="820446"/>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0BBA460-DD38-FF99-1CEC-531863923F09}"/>
              </a:ext>
            </a:extLst>
          </p:cNvPr>
          <p:cNvCxnSpPr>
            <a:cxnSpLocks/>
            <a:stCxn id="59" idx="1"/>
            <a:endCxn id="58" idx="3"/>
          </p:cNvCxnSpPr>
          <p:nvPr/>
        </p:nvCxnSpPr>
        <p:spPr>
          <a:xfrm flipH="1">
            <a:off x="7096853" y="3913558"/>
            <a:ext cx="1336429" cy="0"/>
          </a:xfrm>
          <a:prstGeom prst="straightConnector1">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64" name="Connector: Elbow 2063">
            <a:extLst>
              <a:ext uri="{FF2B5EF4-FFF2-40B4-BE49-F238E27FC236}">
                <a16:creationId xmlns:a16="http://schemas.microsoft.com/office/drawing/2014/main" id="{0B9C4A34-EBBD-CB74-EFDB-3C31479A5186}"/>
              </a:ext>
            </a:extLst>
          </p:cNvPr>
          <p:cNvCxnSpPr>
            <a:cxnSpLocks/>
            <a:stCxn id="59" idx="3"/>
            <a:endCxn id="2149" idx="1"/>
          </p:cNvCxnSpPr>
          <p:nvPr/>
        </p:nvCxnSpPr>
        <p:spPr>
          <a:xfrm flipV="1">
            <a:off x="9379345" y="3050415"/>
            <a:ext cx="1396898" cy="863143"/>
          </a:xfrm>
          <a:prstGeom prst="bentConnector3">
            <a:avLst>
              <a:gd name="adj1" fmla="val 50000"/>
            </a:avLst>
          </a:prstGeom>
          <a:ln w="76200">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132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AC42E24-2837-E043-7662-7F6F2523C63C}"/>
              </a:ext>
            </a:extLst>
          </p:cNvPr>
          <p:cNvPicPr>
            <a:picLocks noChangeAspect="1"/>
          </p:cNvPicPr>
          <p:nvPr/>
        </p:nvPicPr>
        <p:blipFill>
          <a:blip r:embed="rId3">
            <a:alphaModFix amt="5000"/>
          </a:blip>
          <a:stretch>
            <a:fillRect/>
          </a:stretch>
        </p:blipFill>
        <p:spPr>
          <a:xfrm>
            <a:off x="380394" y="1118573"/>
            <a:ext cx="10404348" cy="5401056"/>
          </a:xfrm>
          <a:prstGeom prst="rect">
            <a:avLst/>
          </a:prstGeom>
        </p:spPr>
      </p:pic>
      <p:sp>
        <p:nvSpPr>
          <p:cNvPr id="10" name="TextBox 9">
            <a:extLst>
              <a:ext uri="{FF2B5EF4-FFF2-40B4-BE49-F238E27FC236}">
                <a16:creationId xmlns:a16="http://schemas.microsoft.com/office/drawing/2014/main" id="{20D63258-9770-4EF9-215D-898A7BD34323}"/>
              </a:ext>
            </a:extLst>
          </p:cNvPr>
          <p:cNvSpPr txBox="1"/>
          <p:nvPr/>
        </p:nvSpPr>
        <p:spPr>
          <a:xfrm>
            <a:off x="2002907" y="483361"/>
            <a:ext cx="1676293" cy="400110"/>
          </a:xfrm>
          <a:prstGeom prst="rect">
            <a:avLst/>
          </a:prstGeom>
          <a:noFill/>
        </p:spPr>
        <p:txBody>
          <a:bodyPr wrap="none" rtlCol="0">
            <a:spAutoFit/>
          </a:bodyPr>
          <a:lstStyle/>
          <a:p>
            <a:r>
              <a:rPr lang="en-US" sz="2000" b="1" dirty="0"/>
              <a:t>IPS Document</a:t>
            </a:r>
          </a:p>
        </p:txBody>
      </p:sp>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11052999" y="1412238"/>
            <a:ext cx="392551" cy="445536"/>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841951"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5">
            <a:duotone>
              <a:schemeClr val="accent2">
                <a:shade val="45000"/>
                <a:satMod val="135000"/>
              </a:schemeClr>
              <a:prstClr val="white"/>
            </a:duotone>
          </a:blip>
          <a:srcRect l="23995" t="24004" r="27603" b="29156"/>
          <a:stretch/>
        </p:blipFill>
        <p:spPr>
          <a:xfrm>
            <a:off x="11048672" y="4222917"/>
            <a:ext cx="401204" cy="467260"/>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890266" y="4606765"/>
            <a:ext cx="718017" cy="307777"/>
          </a:xfrm>
          <a:prstGeom prst="rect">
            <a:avLst/>
          </a:prstGeom>
          <a:noFill/>
        </p:spPr>
        <p:txBody>
          <a:bodyPr wrap="none" rtlCol="0">
            <a:spAutoFit/>
          </a:bodyPr>
          <a:lstStyle/>
          <a:p>
            <a:pPr algn="ctr"/>
            <a:r>
              <a:rPr lang="en-US" sz="1400" b="1" dirty="0">
                <a:solidFill>
                  <a:srgbClr val="C00000"/>
                </a:solidFill>
              </a:rPr>
              <a:t>Patient</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4568017" y="483361"/>
            <a:ext cx="2493440" cy="400110"/>
          </a:xfrm>
          <a:prstGeom prst="rect">
            <a:avLst/>
          </a:prstGeom>
          <a:noFill/>
        </p:spPr>
        <p:txBody>
          <a:bodyPr wrap="none" rtlCol="0">
            <a:spAutoFit/>
          </a:bodyPr>
          <a:lstStyle/>
          <a:p>
            <a:pPr algn="ctr"/>
            <a:r>
              <a:rPr lang="en-US" sz="2000" b="1" dirty="0"/>
              <a:t>IHE-based Transports </a:t>
            </a:r>
          </a:p>
        </p:txBody>
      </p:sp>
      <p:sp>
        <p:nvSpPr>
          <p:cNvPr id="3" name="Flowchart: Document 2">
            <a:extLst>
              <a:ext uri="{FF2B5EF4-FFF2-40B4-BE49-F238E27FC236}">
                <a16:creationId xmlns:a16="http://schemas.microsoft.com/office/drawing/2014/main" id="{0B275F09-2B2D-FFB0-4262-DD46A51D4266}"/>
              </a:ext>
            </a:extLst>
          </p:cNvPr>
          <p:cNvSpPr/>
          <p:nvPr/>
        </p:nvSpPr>
        <p:spPr>
          <a:xfrm>
            <a:off x="1977624" y="1810994"/>
            <a:ext cx="800202" cy="681239"/>
          </a:xfrm>
          <a:prstGeom prst="flowChartDocument">
            <a:avLst/>
          </a:prstGeom>
          <a:solidFill>
            <a:schemeClr val="bg1"/>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rgbClr val="C00000"/>
                </a:solidFill>
              </a:rPr>
              <a:t>IPS</a:t>
            </a:r>
          </a:p>
          <a:p>
            <a:pPr algn="ctr"/>
            <a:r>
              <a:rPr lang="en-CA" sz="900" b="1" dirty="0">
                <a:solidFill>
                  <a:srgbClr val="C00000"/>
                </a:solidFill>
              </a:rPr>
              <a:t>Document</a:t>
            </a:r>
          </a:p>
        </p:txBody>
      </p:sp>
      <p:pic>
        <p:nvPicPr>
          <p:cNvPr id="7" name="Picture 6">
            <a:extLst>
              <a:ext uri="{FF2B5EF4-FFF2-40B4-BE49-F238E27FC236}">
                <a16:creationId xmlns:a16="http://schemas.microsoft.com/office/drawing/2014/main" id="{AD2EE56B-480C-5BAE-304F-7951FA6CB9BF}"/>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662754" y="1412238"/>
            <a:ext cx="392551" cy="445536"/>
          </a:xfrm>
          <a:prstGeom prst="rect">
            <a:avLst/>
          </a:prstGeom>
        </p:spPr>
      </p:pic>
      <p:sp>
        <p:nvSpPr>
          <p:cNvPr id="8" name="TextBox 7">
            <a:extLst>
              <a:ext uri="{FF2B5EF4-FFF2-40B4-BE49-F238E27FC236}">
                <a16:creationId xmlns:a16="http://schemas.microsoft.com/office/drawing/2014/main" id="{BBC15357-0745-7178-EB45-CB37939BF5BE}"/>
              </a:ext>
            </a:extLst>
          </p:cNvPr>
          <p:cNvSpPr txBox="1"/>
          <p:nvPr/>
        </p:nvSpPr>
        <p:spPr>
          <a:xfrm>
            <a:off x="451706"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sp>
        <p:nvSpPr>
          <p:cNvPr id="16" name="Cylinder 15">
            <a:extLst>
              <a:ext uri="{FF2B5EF4-FFF2-40B4-BE49-F238E27FC236}">
                <a16:creationId xmlns:a16="http://schemas.microsoft.com/office/drawing/2014/main" id="{7A818425-C0B0-93A2-365D-ACC6808609B0}"/>
              </a:ext>
            </a:extLst>
          </p:cNvPr>
          <p:cNvSpPr/>
          <p:nvPr/>
        </p:nvSpPr>
        <p:spPr>
          <a:xfrm>
            <a:off x="467700"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Source</a:t>
            </a:r>
          </a:p>
          <a:p>
            <a:pPr algn="ctr"/>
            <a:r>
              <a:rPr lang="en-CA" sz="1100" b="1" dirty="0"/>
              <a:t>System</a:t>
            </a:r>
          </a:p>
        </p:txBody>
      </p:sp>
      <p:sp>
        <p:nvSpPr>
          <p:cNvPr id="17" name="Cylinder 16">
            <a:extLst>
              <a:ext uri="{FF2B5EF4-FFF2-40B4-BE49-F238E27FC236}">
                <a16:creationId xmlns:a16="http://schemas.microsoft.com/office/drawing/2014/main" id="{7C8ED7CB-5F48-9264-BF61-22FE3708CB66}"/>
              </a:ext>
            </a:extLst>
          </p:cNvPr>
          <p:cNvSpPr/>
          <p:nvPr/>
        </p:nvSpPr>
        <p:spPr>
          <a:xfrm>
            <a:off x="10857945"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Recipient</a:t>
            </a:r>
          </a:p>
          <a:p>
            <a:pPr algn="ctr"/>
            <a:r>
              <a:rPr lang="en-CA" sz="1100" b="1" dirty="0"/>
              <a:t>System</a:t>
            </a:r>
          </a:p>
        </p:txBody>
      </p:sp>
      <p:sp>
        <p:nvSpPr>
          <p:cNvPr id="22" name="Flowchart: Predefined Process 21">
            <a:extLst>
              <a:ext uri="{FF2B5EF4-FFF2-40B4-BE49-F238E27FC236}">
                <a16:creationId xmlns:a16="http://schemas.microsoft.com/office/drawing/2014/main" id="{A2C59B4A-262D-BEA1-9BA2-226AD5ACE339}"/>
              </a:ext>
            </a:extLst>
          </p:cNvPr>
          <p:cNvSpPr/>
          <p:nvPr/>
        </p:nvSpPr>
        <p:spPr>
          <a:xfrm>
            <a:off x="2842977" y="181099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Source</a:t>
            </a:r>
          </a:p>
        </p:txBody>
      </p:sp>
      <p:sp>
        <p:nvSpPr>
          <p:cNvPr id="32" name="Cylinder 31">
            <a:extLst>
              <a:ext uri="{FF2B5EF4-FFF2-40B4-BE49-F238E27FC236}">
                <a16:creationId xmlns:a16="http://schemas.microsoft.com/office/drawing/2014/main" id="{AB70AEE9-254D-A9CD-DC54-66887A69CF0A}"/>
              </a:ext>
            </a:extLst>
          </p:cNvPr>
          <p:cNvSpPr/>
          <p:nvPr/>
        </p:nvSpPr>
        <p:spPr>
          <a:xfrm>
            <a:off x="5153046" y="3688650"/>
            <a:ext cx="942947" cy="1184302"/>
          </a:xfrm>
          <a:prstGeom prst="can">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0070C0"/>
                </a:solidFill>
              </a:rPr>
              <a:t>HIE(s)</a:t>
            </a:r>
          </a:p>
        </p:txBody>
      </p:sp>
      <p:sp>
        <p:nvSpPr>
          <p:cNvPr id="37" name="Flowchart: Predefined Process 36">
            <a:extLst>
              <a:ext uri="{FF2B5EF4-FFF2-40B4-BE49-F238E27FC236}">
                <a16:creationId xmlns:a16="http://schemas.microsoft.com/office/drawing/2014/main" id="{FE5DE8DC-59D4-9801-C8D2-CADF9A931A47}"/>
              </a:ext>
            </a:extLst>
          </p:cNvPr>
          <p:cNvSpPr/>
          <p:nvPr/>
        </p:nvSpPr>
        <p:spPr>
          <a:xfrm>
            <a:off x="4136455"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5" name="TextBox 54">
            <a:extLst>
              <a:ext uri="{FF2B5EF4-FFF2-40B4-BE49-F238E27FC236}">
                <a16:creationId xmlns:a16="http://schemas.microsoft.com/office/drawing/2014/main" id="{787D6BD5-2AF7-F9E3-80BA-D583EB1F4FBD}"/>
              </a:ext>
            </a:extLst>
          </p:cNvPr>
          <p:cNvSpPr txBox="1"/>
          <p:nvPr/>
        </p:nvSpPr>
        <p:spPr>
          <a:xfrm>
            <a:off x="4477826" y="2644010"/>
            <a:ext cx="2873992" cy="907941"/>
          </a:xfrm>
          <a:prstGeom prst="rect">
            <a:avLst/>
          </a:prstGeom>
          <a:noFill/>
        </p:spPr>
        <p:txBody>
          <a:bodyPr wrap="none" rtlCol="0">
            <a:spAutoFit/>
          </a:bodyPr>
          <a:lstStyle/>
          <a:p>
            <a:r>
              <a:rPr lang="en-US" sz="1400" dirty="0">
                <a:solidFill>
                  <a:srgbClr val="0070C0"/>
                </a:solidFill>
              </a:rPr>
              <a:t>Recipient system </a:t>
            </a:r>
            <a:r>
              <a:rPr lang="en-US" sz="1400" b="1" dirty="0">
                <a:solidFill>
                  <a:srgbClr val="0070C0"/>
                </a:solidFill>
              </a:rPr>
              <a:t>PULLs</a:t>
            </a:r>
            <a:r>
              <a:rPr lang="en-US" sz="1400" dirty="0">
                <a:solidFill>
                  <a:srgbClr val="0070C0"/>
                </a:solidFill>
              </a:rPr>
              <a:t> IPS from HIE:</a:t>
            </a:r>
          </a:p>
          <a:p>
            <a:pPr marL="285750" indent="-285750">
              <a:buFont typeface="Wingdings" panose="05000000000000000000" pitchFamily="2" charset="2"/>
              <a:buChar char="§"/>
            </a:pPr>
            <a:r>
              <a:rPr lang="en-US" sz="1300" dirty="0">
                <a:solidFill>
                  <a:schemeClr val="bg1">
                    <a:lumMod val="95000"/>
                  </a:schemeClr>
                </a:solidFill>
              </a:rPr>
              <a:t>XDS (Query/Retrieve)</a:t>
            </a:r>
          </a:p>
          <a:p>
            <a:pPr marL="285750" indent="-285750">
              <a:buFont typeface="Wingdings" panose="05000000000000000000" pitchFamily="2" charset="2"/>
              <a:buChar char="§"/>
            </a:pPr>
            <a:r>
              <a:rPr lang="en-US" sz="1300" dirty="0">
                <a:solidFill>
                  <a:srgbClr val="0070C0"/>
                </a:solidFill>
              </a:rPr>
              <a:t>MHD (Query/Retrieve)</a:t>
            </a:r>
          </a:p>
          <a:p>
            <a:pPr marL="285750" indent="-285750">
              <a:buFont typeface="Wingdings" panose="05000000000000000000" pitchFamily="2" charset="2"/>
              <a:buChar char="§"/>
            </a:pPr>
            <a:r>
              <a:rPr lang="en-US" sz="1300" dirty="0">
                <a:solidFill>
                  <a:schemeClr val="bg1">
                    <a:lumMod val="95000"/>
                  </a:schemeClr>
                </a:solidFill>
              </a:rPr>
              <a:t>XCA (Federated Query/Retrieve)</a:t>
            </a:r>
          </a:p>
        </p:txBody>
      </p:sp>
      <p:sp>
        <p:nvSpPr>
          <p:cNvPr id="58" name="Flowchart: Predefined Process 57">
            <a:extLst>
              <a:ext uri="{FF2B5EF4-FFF2-40B4-BE49-F238E27FC236}">
                <a16:creationId xmlns:a16="http://schemas.microsoft.com/office/drawing/2014/main" id="{FCC3314A-67F7-0D99-0D1B-05142DDC2463}"/>
              </a:ext>
            </a:extLst>
          </p:cNvPr>
          <p:cNvSpPr/>
          <p:nvPr/>
        </p:nvSpPr>
        <p:spPr>
          <a:xfrm>
            <a:off x="6150790"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9" name="Flowchart: Predefined Process 58">
            <a:extLst>
              <a:ext uri="{FF2B5EF4-FFF2-40B4-BE49-F238E27FC236}">
                <a16:creationId xmlns:a16="http://schemas.microsoft.com/office/drawing/2014/main" id="{F7880EC8-725E-320E-9224-025AB1A33837}"/>
              </a:ext>
            </a:extLst>
          </p:cNvPr>
          <p:cNvSpPr/>
          <p:nvPr/>
        </p:nvSpPr>
        <p:spPr>
          <a:xfrm>
            <a:off x="8433282"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Consumer</a:t>
            </a:r>
          </a:p>
        </p:txBody>
      </p:sp>
      <p:sp>
        <p:nvSpPr>
          <p:cNvPr id="2095" name="Flowchart: Predefined Process 2094">
            <a:extLst>
              <a:ext uri="{FF2B5EF4-FFF2-40B4-BE49-F238E27FC236}">
                <a16:creationId xmlns:a16="http://schemas.microsoft.com/office/drawing/2014/main" id="{BC3860AD-9E62-9394-6F14-B1A92E2702E6}"/>
              </a:ext>
            </a:extLst>
          </p:cNvPr>
          <p:cNvSpPr/>
          <p:nvPr/>
        </p:nvSpPr>
        <p:spPr>
          <a:xfrm>
            <a:off x="6150790" y="4296499"/>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Responder</a:t>
            </a:r>
          </a:p>
        </p:txBody>
      </p:sp>
      <p:sp>
        <p:nvSpPr>
          <p:cNvPr id="2096" name="Flowchart: Predefined Process 2095">
            <a:extLst>
              <a:ext uri="{FF2B5EF4-FFF2-40B4-BE49-F238E27FC236}">
                <a16:creationId xmlns:a16="http://schemas.microsoft.com/office/drawing/2014/main" id="{8329098C-5F7C-41CC-C40E-849FE81B7A02}"/>
              </a:ext>
            </a:extLst>
          </p:cNvPr>
          <p:cNvSpPr/>
          <p:nvPr/>
        </p:nvSpPr>
        <p:spPr>
          <a:xfrm>
            <a:off x="4136454" y="4296499"/>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Recipient</a:t>
            </a:r>
          </a:p>
        </p:txBody>
      </p:sp>
      <p:cxnSp>
        <p:nvCxnSpPr>
          <p:cNvPr id="2097" name="Connector: Elbow 2096">
            <a:extLst>
              <a:ext uri="{FF2B5EF4-FFF2-40B4-BE49-F238E27FC236}">
                <a16:creationId xmlns:a16="http://schemas.microsoft.com/office/drawing/2014/main" id="{8084C2A0-4B90-24D7-B710-6978D24F70C3}"/>
              </a:ext>
            </a:extLst>
          </p:cNvPr>
          <p:cNvCxnSpPr>
            <a:cxnSpLocks/>
            <a:stCxn id="22" idx="2"/>
            <a:endCxn id="2096" idx="1"/>
          </p:cNvCxnSpPr>
          <p:nvPr/>
        </p:nvCxnSpPr>
        <p:spPr>
          <a:xfrm rot="16200000" flipH="1">
            <a:off x="2627592" y="3075863"/>
            <a:ext cx="2197279" cy="820445"/>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EC0ACFD4-29FD-BE2D-AF96-E418868E71EE}"/>
              </a:ext>
            </a:extLst>
          </p:cNvPr>
          <p:cNvCxnSpPr>
            <a:stCxn id="37" idx="2"/>
            <a:endCxn id="2096" idx="0"/>
          </p:cNvCxnSpPr>
          <p:nvPr/>
        </p:nvCxnSpPr>
        <p:spPr>
          <a:xfrm flipH="1">
            <a:off x="4609486" y="4201784"/>
            <a:ext cx="1" cy="9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E7BFCC9F-2D0D-6F83-1FA0-AB1DD18A0840}"/>
              </a:ext>
            </a:extLst>
          </p:cNvPr>
          <p:cNvCxnSpPr>
            <a:stCxn id="58" idx="2"/>
            <a:endCxn id="2095" idx="0"/>
          </p:cNvCxnSpPr>
          <p:nvPr/>
        </p:nvCxnSpPr>
        <p:spPr>
          <a:xfrm>
            <a:off x="6623822" y="4201784"/>
            <a:ext cx="0" cy="94715"/>
          </a:xfrm>
          <a:prstGeom prst="line">
            <a:avLst/>
          </a:prstGeom>
        </p:spPr>
        <p:style>
          <a:lnRef idx="1">
            <a:schemeClr val="accent1"/>
          </a:lnRef>
          <a:fillRef idx="0">
            <a:schemeClr val="accent1"/>
          </a:fillRef>
          <a:effectRef idx="0">
            <a:schemeClr val="accent1"/>
          </a:effectRef>
          <a:fontRef idx="minor">
            <a:schemeClr val="tx1"/>
          </a:fontRef>
        </p:style>
      </p:cxnSp>
      <p:sp>
        <p:nvSpPr>
          <p:cNvPr id="2148" name="Flowchart: Predefined Process 2147">
            <a:extLst>
              <a:ext uri="{FF2B5EF4-FFF2-40B4-BE49-F238E27FC236}">
                <a16:creationId xmlns:a16="http://schemas.microsoft.com/office/drawing/2014/main" id="{E9038DA2-A70B-807A-0981-D0F96E48B5F5}"/>
              </a:ext>
            </a:extLst>
          </p:cNvPr>
          <p:cNvSpPr/>
          <p:nvPr/>
        </p:nvSpPr>
        <p:spPr>
          <a:xfrm>
            <a:off x="385998"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Creator</a:t>
            </a:r>
          </a:p>
        </p:txBody>
      </p:sp>
      <p:sp>
        <p:nvSpPr>
          <p:cNvPr id="2149" name="Flowchart: Predefined Process 2148">
            <a:extLst>
              <a:ext uri="{FF2B5EF4-FFF2-40B4-BE49-F238E27FC236}">
                <a16:creationId xmlns:a16="http://schemas.microsoft.com/office/drawing/2014/main" id="{C85A8891-2693-0204-9966-3A032B4F7D58}"/>
              </a:ext>
            </a:extLst>
          </p:cNvPr>
          <p:cNvSpPr/>
          <p:nvPr/>
        </p:nvSpPr>
        <p:spPr>
          <a:xfrm>
            <a:off x="10776243"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Consumer</a:t>
            </a:r>
          </a:p>
        </p:txBody>
      </p:sp>
      <p:cxnSp>
        <p:nvCxnSpPr>
          <p:cNvPr id="2152" name="Connector: Elbow 2151">
            <a:extLst>
              <a:ext uri="{FF2B5EF4-FFF2-40B4-BE49-F238E27FC236}">
                <a16:creationId xmlns:a16="http://schemas.microsoft.com/office/drawing/2014/main" id="{170CF465-F2D3-65F5-387C-ED806323CF43}"/>
              </a:ext>
            </a:extLst>
          </p:cNvPr>
          <p:cNvCxnSpPr>
            <a:cxnSpLocks/>
            <a:stCxn id="2148" idx="3"/>
            <a:endCxn id="3" idx="2"/>
          </p:cNvCxnSpPr>
          <p:nvPr/>
        </p:nvCxnSpPr>
        <p:spPr>
          <a:xfrm flipV="1">
            <a:off x="1332061" y="2447196"/>
            <a:ext cx="1045664" cy="603219"/>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7" name="TextBox 2156">
            <a:extLst>
              <a:ext uri="{FF2B5EF4-FFF2-40B4-BE49-F238E27FC236}">
                <a16:creationId xmlns:a16="http://schemas.microsoft.com/office/drawing/2014/main" id="{8CAB90CC-FF82-B34F-9A17-89E8FD4F5B71}"/>
              </a:ext>
            </a:extLst>
          </p:cNvPr>
          <p:cNvSpPr txBox="1"/>
          <p:nvPr/>
        </p:nvSpPr>
        <p:spPr>
          <a:xfrm>
            <a:off x="360002" y="206362"/>
            <a:ext cx="1048621" cy="707886"/>
          </a:xfrm>
          <a:prstGeom prst="rect">
            <a:avLst/>
          </a:prstGeom>
          <a:noFill/>
        </p:spPr>
        <p:txBody>
          <a:bodyPr wrap="none" rtlCol="0">
            <a:spAutoFit/>
          </a:bodyPr>
          <a:lstStyle/>
          <a:p>
            <a:pPr algn="ctr"/>
            <a:r>
              <a:rPr lang="en-US" sz="2000" b="1" dirty="0"/>
              <a:t>Source</a:t>
            </a:r>
          </a:p>
          <a:p>
            <a:pPr algn="ctr"/>
            <a:r>
              <a:rPr lang="en-US" sz="2000" b="1" dirty="0"/>
              <a:t>Systems</a:t>
            </a:r>
          </a:p>
        </p:txBody>
      </p:sp>
      <p:sp>
        <p:nvSpPr>
          <p:cNvPr id="2158" name="TextBox 2157">
            <a:extLst>
              <a:ext uri="{FF2B5EF4-FFF2-40B4-BE49-F238E27FC236}">
                <a16:creationId xmlns:a16="http://schemas.microsoft.com/office/drawing/2014/main" id="{E70C180B-3B3C-DD58-D867-AE2C928D84D9}"/>
              </a:ext>
            </a:extLst>
          </p:cNvPr>
          <p:cNvSpPr txBox="1"/>
          <p:nvPr/>
        </p:nvSpPr>
        <p:spPr>
          <a:xfrm>
            <a:off x="10659882" y="206362"/>
            <a:ext cx="1178784" cy="707886"/>
          </a:xfrm>
          <a:prstGeom prst="rect">
            <a:avLst/>
          </a:prstGeom>
          <a:noFill/>
        </p:spPr>
        <p:txBody>
          <a:bodyPr wrap="none" rtlCol="0">
            <a:spAutoFit/>
          </a:bodyPr>
          <a:lstStyle/>
          <a:p>
            <a:pPr algn="ctr"/>
            <a:r>
              <a:rPr lang="en-US" sz="2000" b="1" dirty="0"/>
              <a:t>Recipient</a:t>
            </a:r>
          </a:p>
          <a:p>
            <a:pPr algn="ctr"/>
            <a:r>
              <a:rPr lang="en-US" sz="2000" b="1" dirty="0"/>
              <a:t>Systems</a:t>
            </a:r>
          </a:p>
        </p:txBody>
      </p:sp>
      <p:sp>
        <p:nvSpPr>
          <p:cNvPr id="2169" name="Cylinder 2168">
            <a:extLst>
              <a:ext uri="{FF2B5EF4-FFF2-40B4-BE49-F238E27FC236}">
                <a16:creationId xmlns:a16="http://schemas.microsoft.com/office/drawing/2014/main" id="{C4994407-ACF7-BA49-C46C-BF792E458AA5}"/>
              </a:ext>
            </a:extLst>
          </p:cNvPr>
          <p:cNvSpPr/>
          <p:nvPr/>
        </p:nvSpPr>
        <p:spPr>
          <a:xfrm>
            <a:off x="10853889" y="3386192"/>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PHR</a:t>
            </a:r>
          </a:p>
          <a:p>
            <a:pPr algn="ctr"/>
            <a:r>
              <a:rPr lang="en-CA" sz="1100" b="1" dirty="0"/>
              <a:t>System</a:t>
            </a:r>
          </a:p>
        </p:txBody>
      </p:sp>
      <p:sp>
        <p:nvSpPr>
          <p:cNvPr id="2181" name="Oval 2180">
            <a:extLst>
              <a:ext uri="{FF2B5EF4-FFF2-40B4-BE49-F238E27FC236}">
                <a16:creationId xmlns:a16="http://schemas.microsoft.com/office/drawing/2014/main" id="{00288B84-5C0A-6633-7C6B-266836DB6CEA}"/>
              </a:ext>
            </a:extLst>
          </p:cNvPr>
          <p:cNvSpPr/>
          <p:nvPr/>
        </p:nvSpPr>
        <p:spPr>
          <a:xfrm>
            <a:off x="4112839" y="2635147"/>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2</a:t>
            </a:r>
          </a:p>
        </p:txBody>
      </p:sp>
      <p:cxnSp>
        <p:nvCxnSpPr>
          <p:cNvPr id="2100" name="Connector: Elbow 2099">
            <a:extLst>
              <a:ext uri="{FF2B5EF4-FFF2-40B4-BE49-F238E27FC236}">
                <a16:creationId xmlns:a16="http://schemas.microsoft.com/office/drawing/2014/main" id="{21D1EC48-C8D9-297B-B67A-590BACA3155F}"/>
              </a:ext>
            </a:extLst>
          </p:cNvPr>
          <p:cNvCxnSpPr>
            <a:cxnSpLocks/>
            <a:stCxn id="59" idx="1"/>
            <a:endCxn id="2095" idx="3"/>
          </p:cNvCxnSpPr>
          <p:nvPr/>
        </p:nvCxnSpPr>
        <p:spPr>
          <a:xfrm rot="10800000" flipV="1">
            <a:off x="7096854" y="3913558"/>
            <a:ext cx="1336429" cy="671168"/>
          </a:xfrm>
          <a:prstGeom prst="bentConnector3">
            <a:avLst>
              <a:gd name="adj1" fmla="val 50000"/>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Connector: Elbow 3">
            <a:extLst>
              <a:ext uri="{FF2B5EF4-FFF2-40B4-BE49-F238E27FC236}">
                <a16:creationId xmlns:a16="http://schemas.microsoft.com/office/drawing/2014/main" id="{FAE9DB46-5116-AD4E-4C6E-492FDA409783}"/>
              </a:ext>
            </a:extLst>
          </p:cNvPr>
          <p:cNvCxnSpPr>
            <a:cxnSpLocks/>
            <a:stCxn id="2149" idx="1"/>
            <a:endCxn id="59" idx="3"/>
          </p:cNvCxnSpPr>
          <p:nvPr/>
        </p:nvCxnSpPr>
        <p:spPr>
          <a:xfrm rot="10800000" flipV="1">
            <a:off x="9379345" y="3050414"/>
            <a:ext cx="1396898" cy="863143"/>
          </a:xfrm>
          <a:prstGeom prst="bentConnector3">
            <a:avLst>
              <a:gd name="adj1" fmla="val 50000"/>
            </a:avLst>
          </a:prstGeom>
          <a:ln w="76200">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Speech Bubble: Rectangle with Corners Rounded 19">
            <a:extLst>
              <a:ext uri="{FF2B5EF4-FFF2-40B4-BE49-F238E27FC236}">
                <a16:creationId xmlns:a16="http://schemas.microsoft.com/office/drawing/2014/main" id="{FC61FBB7-2160-1C6F-4D7A-6AB5D140EE6B}"/>
              </a:ext>
            </a:extLst>
          </p:cNvPr>
          <p:cNvSpPr/>
          <p:nvPr/>
        </p:nvSpPr>
        <p:spPr>
          <a:xfrm>
            <a:off x="4210259" y="5697415"/>
            <a:ext cx="1557495" cy="612648"/>
          </a:xfrm>
          <a:prstGeom prst="wedgeRoundRectCallout">
            <a:avLst>
              <a:gd name="adj1" fmla="val 34112"/>
              <a:gd name="adj2" fmla="val -180242"/>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XDS or MHDS</a:t>
            </a:r>
          </a:p>
        </p:txBody>
      </p:sp>
    </p:spTree>
    <p:extLst>
      <p:ext uri="{BB962C8B-B14F-4D97-AF65-F5344CB8AC3E}">
        <p14:creationId xmlns:p14="http://schemas.microsoft.com/office/powerpoint/2010/main" val="1596377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2D6DF68-F1A9-54FE-1DFF-CA04316CB8A7}"/>
              </a:ext>
            </a:extLst>
          </p:cNvPr>
          <p:cNvPicPr>
            <a:picLocks noChangeAspect="1"/>
          </p:cNvPicPr>
          <p:nvPr/>
        </p:nvPicPr>
        <p:blipFill>
          <a:blip r:embed="rId3">
            <a:alphaModFix amt="5000"/>
          </a:blip>
          <a:stretch>
            <a:fillRect/>
          </a:stretch>
        </p:blipFill>
        <p:spPr>
          <a:xfrm>
            <a:off x="379039" y="1112108"/>
            <a:ext cx="10404348" cy="5401056"/>
          </a:xfrm>
          <a:prstGeom prst="rect">
            <a:avLst/>
          </a:prstGeom>
        </p:spPr>
      </p:pic>
      <p:sp>
        <p:nvSpPr>
          <p:cNvPr id="2132" name="Flowchart: Predefined Process 2131">
            <a:extLst>
              <a:ext uri="{FF2B5EF4-FFF2-40B4-BE49-F238E27FC236}">
                <a16:creationId xmlns:a16="http://schemas.microsoft.com/office/drawing/2014/main" id="{DA09DEA3-298E-673B-F4C3-7F893532C345}"/>
              </a:ext>
            </a:extLst>
          </p:cNvPr>
          <p:cNvSpPr/>
          <p:nvPr/>
        </p:nvSpPr>
        <p:spPr>
          <a:xfrm>
            <a:off x="5151487" y="495577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800" b="1" dirty="0"/>
              <a:t>Responding</a:t>
            </a:r>
          </a:p>
          <a:p>
            <a:pPr algn="ctr"/>
            <a:r>
              <a:rPr lang="en-CA" sz="800" b="1" dirty="0"/>
              <a:t>Gateway</a:t>
            </a:r>
          </a:p>
        </p:txBody>
      </p:sp>
      <p:sp>
        <p:nvSpPr>
          <p:cNvPr id="10" name="TextBox 9">
            <a:extLst>
              <a:ext uri="{FF2B5EF4-FFF2-40B4-BE49-F238E27FC236}">
                <a16:creationId xmlns:a16="http://schemas.microsoft.com/office/drawing/2014/main" id="{20D63258-9770-4EF9-215D-898A7BD34323}"/>
              </a:ext>
            </a:extLst>
          </p:cNvPr>
          <p:cNvSpPr txBox="1"/>
          <p:nvPr/>
        </p:nvSpPr>
        <p:spPr>
          <a:xfrm>
            <a:off x="2002907" y="483361"/>
            <a:ext cx="1676293" cy="400110"/>
          </a:xfrm>
          <a:prstGeom prst="rect">
            <a:avLst/>
          </a:prstGeom>
          <a:noFill/>
        </p:spPr>
        <p:txBody>
          <a:bodyPr wrap="none" rtlCol="0">
            <a:spAutoFit/>
          </a:bodyPr>
          <a:lstStyle/>
          <a:p>
            <a:r>
              <a:rPr lang="en-US" sz="2000" b="1" dirty="0"/>
              <a:t>IPS Document</a:t>
            </a:r>
          </a:p>
        </p:txBody>
      </p:sp>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11052999" y="1412238"/>
            <a:ext cx="392551" cy="445536"/>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841951"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5">
            <a:duotone>
              <a:schemeClr val="accent2">
                <a:shade val="45000"/>
                <a:satMod val="135000"/>
              </a:schemeClr>
              <a:prstClr val="white"/>
            </a:duotone>
          </a:blip>
          <a:srcRect l="23995" t="24004" r="27603" b="29156"/>
          <a:stretch/>
        </p:blipFill>
        <p:spPr>
          <a:xfrm>
            <a:off x="11048672" y="4222917"/>
            <a:ext cx="401204" cy="467260"/>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890266" y="4606765"/>
            <a:ext cx="718017" cy="307777"/>
          </a:xfrm>
          <a:prstGeom prst="rect">
            <a:avLst/>
          </a:prstGeom>
          <a:noFill/>
        </p:spPr>
        <p:txBody>
          <a:bodyPr wrap="none" rtlCol="0">
            <a:spAutoFit/>
          </a:bodyPr>
          <a:lstStyle/>
          <a:p>
            <a:pPr algn="ctr"/>
            <a:r>
              <a:rPr lang="en-US" sz="1400" b="1" dirty="0">
                <a:solidFill>
                  <a:srgbClr val="C00000"/>
                </a:solidFill>
              </a:rPr>
              <a:t>Patient</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4568017" y="483361"/>
            <a:ext cx="2493440" cy="400110"/>
          </a:xfrm>
          <a:prstGeom prst="rect">
            <a:avLst/>
          </a:prstGeom>
          <a:noFill/>
        </p:spPr>
        <p:txBody>
          <a:bodyPr wrap="none" rtlCol="0">
            <a:spAutoFit/>
          </a:bodyPr>
          <a:lstStyle/>
          <a:p>
            <a:pPr algn="ctr"/>
            <a:r>
              <a:rPr lang="en-US" sz="2000" b="1" dirty="0"/>
              <a:t>IHE-based Transports </a:t>
            </a:r>
          </a:p>
        </p:txBody>
      </p:sp>
      <p:sp>
        <p:nvSpPr>
          <p:cNvPr id="3" name="Flowchart: Document 2">
            <a:extLst>
              <a:ext uri="{FF2B5EF4-FFF2-40B4-BE49-F238E27FC236}">
                <a16:creationId xmlns:a16="http://schemas.microsoft.com/office/drawing/2014/main" id="{0B275F09-2B2D-FFB0-4262-DD46A51D4266}"/>
              </a:ext>
            </a:extLst>
          </p:cNvPr>
          <p:cNvSpPr/>
          <p:nvPr/>
        </p:nvSpPr>
        <p:spPr>
          <a:xfrm>
            <a:off x="1977624" y="1810994"/>
            <a:ext cx="800202" cy="681239"/>
          </a:xfrm>
          <a:prstGeom prst="flowChartDocument">
            <a:avLst/>
          </a:prstGeom>
          <a:solidFill>
            <a:schemeClr val="bg1"/>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rgbClr val="C00000"/>
                </a:solidFill>
              </a:rPr>
              <a:t>IPS</a:t>
            </a:r>
          </a:p>
          <a:p>
            <a:pPr algn="ctr"/>
            <a:r>
              <a:rPr lang="en-CA" sz="900" b="1" dirty="0">
                <a:solidFill>
                  <a:srgbClr val="C00000"/>
                </a:solidFill>
              </a:rPr>
              <a:t>Document</a:t>
            </a:r>
          </a:p>
        </p:txBody>
      </p:sp>
      <p:pic>
        <p:nvPicPr>
          <p:cNvPr id="7" name="Picture 6">
            <a:extLst>
              <a:ext uri="{FF2B5EF4-FFF2-40B4-BE49-F238E27FC236}">
                <a16:creationId xmlns:a16="http://schemas.microsoft.com/office/drawing/2014/main" id="{AD2EE56B-480C-5BAE-304F-7951FA6CB9BF}"/>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662754" y="1412238"/>
            <a:ext cx="392551" cy="445536"/>
          </a:xfrm>
          <a:prstGeom prst="rect">
            <a:avLst/>
          </a:prstGeom>
        </p:spPr>
      </p:pic>
      <p:sp>
        <p:nvSpPr>
          <p:cNvPr id="8" name="TextBox 7">
            <a:extLst>
              <a:ext uri="{FF2B5EF4-FFF2-40B4-BE49-F238E27FC236}">
                <a16:creationId xmlns:a16="http://schemas.microsoft.com/office/drawing/2014/main" id="{BBC15357-0745-7178-EB45-CB37939BF5BE}"/>
              </a:ext>
            </a:extLst>
          </p:cNvPr>
          <p:cNvSpPr txBox="1"/>
          <p:nvPr/>
        </p:nvSpPr>
        <p:spPr>
          <a:xfrm>
            <a:off x="451706"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sp>
        <p:nvSpPr>
          <p:cNvPr id="16" name="Cylinder 15">
            <a:extLst>
              <a:ext uri="{FF2B5EF4-FFF2-40B4-BE49-F238E27FC236}">
                <a16:creationId xmlns:a16="http://schemas.microsoft.com/office/drawing/2014/main" id="{7A818425-C0B0-93A2-365D-ACC6808609B0}"/>
              </a:ext>
            </a:extLst>
          </p:cNvPr>
          <p:cNvSpPr/>
          <p:nvPr/>
        </p:nvSpPr>
        <p:spPr>
          <a:xfrm>
            <a:off x="467700"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Source</a:t>
            </a:r>
          </a:p>
          <a:p>
            <a:pPr algn="ctr"/>
            <a:r>
              <a:rPr lang="en-CA" sz="1100" b="1" dirty="0"/>
              <a:t>System</a:t>
            </a:r>
          </a:p>
        </p:txBody>
      </p:sp>
      <p:sp>
        <p:nvSpPr>
          <p:cNvPr id="17" name="Cylinder 16">
            <a:extLst>
              <a:ext uri="{FF2B5EF4-FFF2-40B4-BE49-F238E27FC236}">
                <a16:creationId xmlns:a16="http://schemas.microsoft.com/office/drawing/2014/main" id="{7C8ED7CB-5F48-9264-BF61-22FE3708CB66}"/>
              </a:ext>
            </a:extLst>
          </p:cNvPr>
          <p:cNvSpPr/>
          <p:nvPr/>
        </p:nvSpPr>
        <p:spPr>
          <a:xfrm>
            <a:off x="10857945"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Recipient</a:t>
            </a:r>
          </a:p>
          <a:p>
            <a:pPr algn="ctr"/>
            <a:r>
              <a:rPr lang="en-CA" sz="1100" b="1" dirty="0"/>
              <a:t>System</a:t>
            </a:r>
          </a:p>
        </p:txBody>
      </p:sp>
      <p:sp>
        <p:nvSpPr>
          <p:cNvPr id="22" name="Flowchart: Predefined Process 21">
            <a:extLst>
              <a:ext uri="{FF2B5EF4-FFF2-40B4-BE49-F238E27FC236}">
                <a16:creationId xmlns:a16="http://schemas.microsoft.com/office/drawing/2014/main" id="{A2C59B4A-262D-BEA1-9BA2-226AD5ACE339}"/>
              </a:ext>
            </a:extLst>
          </p:cNvPr>
          <p:cNvSpPr/>
          <p:nvPr/>
        </p:nvSpPr>
        <p:spPr>
          <a:xfrm>
            <a:off x="2842977" y="181099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Source</a:t>
            </a:r>
          </a:p>
        </p:txBody>
      </p:sp>
      <p:sp>
        <p:nvSpPr>
          <p:cNvPr id="32" name="Cylinder 31">
            <a:extLst>
              <a:ext uri="{FF2B5EF4-FFF2-40B4-BE49-F238E27FC236}">
                <a16:creationId xmlns:a16="http://schemas.microsoft.com/office/drawing/2014/main" id="{AB70AEE9-254D-A9CD-DC54-66887A69CF0A}"/>
              </a:ext>
            </a:extLst>
          </p:cNvPr>
          <p:cNvSpPr/>
          <p:nvPr/>
        </p:nvSpPr>
        <p:spPr>
          <a:xfrm>
            <a:off x="5153046" y="3688650"/>
            <a:ext cx="942947" cy="1184302"/>
          </a:xfrm>
          <a:prstGeom prst="can">
            <a:avLst/>
          </a:prstGeom>
          <a:solidFill>
            <a:schemeClr val="bg1"/>
          </a:solid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0070C0"/>
                </a:solidFill>
              </a:rPr>
              <a:t>HIE(s)</a:t>
            </a:r>
          </a:p>
        </p:txBody>
      </p:sp>
      <p:cxnSp>
        <p:nvCxnSpPr>
          <p:cNvPr id="34" name="Connector: Elbow 33">
            <a:extLst>
              <a:ext uri="{FF2B5EF4-FFF2-40B4-BE49-F238E27FC236}">
                <a16:creationId xmlns:a16="http://schemas.microsoft.com/office/drawing/2014/main" id="{A22EC264-70F7-9AF1-82BB-1CECF8D4A83B}"/>
              </a:ext>
            </a:extLst>
          </p:cNvPr>
          <p:cNvCxnSpPr>
            <a:cxnSpLocks/>
            <a:stCxn id="22" idx="2"/>
            <a:endCxn id="37" idx="1"/>
          </p:cNvCxnSpPr>
          <p:nvPr/>
        </p:nvCxnSpPr>
        <p:spPr>
          <a:xfrm rot="16200000" flipH="1">
            <a:off x="2963177" y="2740279"/>
            <a:ext cx="1526111" cy="820446"/>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Flowchart: Predefined Process 36">
            <a:extLst>
              <a:ext uri="{FF2B5EF4-FFF2-40B4-BE49-F238E27FC236}">
                <a16:creationId xmlns:a16="http://schemas.microsoft.com/office/drawing/2014/main" id="{FE5DE8DC-59D4-9801-C8D2-CADF9A931A47}"/>
              </a:ext>
            </a:extLst>
          </p:cNvPr>
          <p:cNvSpPr/>
          <p:nvPr/>
        </p:nvSpPr>
        <p:spPr>
          <a:xfrm>
            <a:off x="4136455"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5" name="TextBox 54">
            <a:extLst>
              <a:ext uri="{FF2B5EF4-FFF2-40B4-BE49-F238E27FC236}">
                <a16:creationId xmlns:a16="http://schemas.microsoft.com/office/drawing/2014/main" id="{787D6BD5-2AF7-F9E3-80BA-D583EB1F4FBD}"/>
              </a:ext>
            </a:extLst>
          </p:cNvPr>
          <p:cNvSpPr txBox="1"/>
          <p:nvPr/>
        </p:nvSpPr>
        <p:spPr>
          <a:xfrm>
            <a:off x="4477826" y="2644010"/>
            <a:ext cx="2873992" cy="907941"/>
          </a:xfrm>
          <a:prstGeom prst="rect">
            <a:avLst/>
          </a:prstGeom>
          <a:noFill/>
        </p:spPr>
        <p:txBody>
          <a:bodyPr wrap="none" rtlCol="0">
            <a:spAutoFit/>
          </a:bodyPr>
          <a:lstStyle/>
          <a:p>
            <a:r>
              <a:rPr lang="en-US" sz="1400" dirty="0">
                <a:solidFill>
                  <a:srgbClr val="0070C0"/>
                </a:solidFill>
              </a:rPr>
              <a:t>Recipient system </a:t>
            </a:r>
            <a:r>
              <a:rPr lang="en-US" sz="1400" b="1" dirty="0">
                <a:solidFill>
                  <a:srgbClr val="0070C0"/>
                </a:solidFill>
              </a:rPr>
              <a:t>PULLs</a:t>
            </a:r>
            <a:r>
              <a:rPr lang="en-US" sz="1400" dirty="0">
                <a:solidFill>
                  <a:srgbClr val="0070C0"/>
                </a:solidFill>
              </a:rPr>
              <a:t> IPS from HIE:</a:t>
            </a:r>
          </a:p>
          <a:p>
            <a:pPr marL="285750" indent="-285750">
              <a:buFont typeface="Wingdings" panose="05000000000000000000" pitchFamily="2" charset="2"/>
              <a:buChar char="§"/>
            </a:pPr>
            <a:r>
              <a:rPr lang="en-US" sz="1300" dirty="0">
                <a:solidFill>
                  <a:srgbClr val="0070C0"/>
                </a:solidFill>
              </a:rPr>
              <a:t>XDS (Query/Retrieve)</a:t>
            </a:r>
          </a:p>
          <a:p>
            <a:pPr marL="285750" indent="-285750">
              <a:buFont typeface="Wingdings" panose="05000000000000000000" pitchFamily="2" charset="2"/>
              <a:buChar char="§"/>
            </a:pPr>
            <a:r>
              <a:rPr lang="en-US" sz="1300" dirty="0">
                <a:solidFill>
                  <a:srgbClr val="0070C0"/>
                </a:solidFill>
              </a:rPr>
              <a:t>MHD (Query/Retrieve)</a:t>
            </a:r>
          </a:p>
          <a:p>
            <a:pPr marL="285750" indent="-285750">
              <a:buFont typeface="Wingdings" panose="05000000000000000000" pitchFamily="2" charset="2"/>
              <a:buChar char="§"/>
            </a:pPr>
            <a:r>
              <a:rPr lang="en-US" sz="1300" dirty="0">
                <a:solidFill>
                  <a:srgbClr val="0070C0"/>
                </a:solidFill>
              </a:rPr>
              <a:t>XCA (Federated Query/Retrieve)</a:t>
            </a:r>
          </a:p>
        </p:txBody>
      </p:sp>
      <p:sp>
        <p:nvSpPr>
          <p:cNvPr id="58" name="Flowchart: Predefined Process 57">
            <a:extLst>
              <a:ext uri="{FF2B5EF4-FFF2-40B4-BE49-F238E27FC236}">
                <a16:creationId xmlns:a16="http://schemas.microsoft.com/office/drawing/2014/main" id="{FCC3314A-67F7-0D99-0D1B-05142DDC2463}"/>
              </a:ext>
            </a:extLst>
          </p:cNvPr>
          <p:cNvSpPr/>
          <p:nvPr/>
        </p:nvSpPr>
        <p:spPr>
          <a:xfrm>
            <a:off x="6150790"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Document</a:t>
            </a:r>
          </a:p>
          <a:p>
            <a:pPr algn="ctr"/>
            <a:r>
              <a:rPr lang="en-CA" sz="900" b="1" dirty="0"/>
              <a:t>Repository</a:t>
            </a:r>
          </a:p>
        </p:txBody>
      </p:sp>
      <p:sp>
        <p:nvSpPr>
          <p:cNvPr id="59" name="Flowchart: Predefined Process 58">
            <a:extLst>
              <a:ext uri="{FF2B5EF4-FFF2-40B4-BE49-F238E27FC236}">
                <a16:creationId xmlns:a16="http://schemas.microsoft.com/office/drawing/2014/main" id="{F7880EC8-725E-320E-9224-025AB1A33837}"/>
              </a:ext>
            </a:extLst>
          </p:cNvPr>
          <p:cNvSpPr/>
          <p:nvPr/>
        </p:nvSpPr>
        <p:spPr>
          <a:xfrm>
            <a:off x="8299938" y="3625331"/>
            <a:ext cx="1079407"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(MHD/XCA)</a:t>
            </a:r>
          </a:p>
          <a:p>
            <a:pPr algn="ctr"/>
            <a:r>
              <a:rPr lang="en-CA" sz="900" b="1" dirty="0"/>
              <a:t>Document</a:t>
            </a:r>
          </a:p>
          <a:p>
            <a:pPr algn="ctr"/>
            <a:r>
              <a:rPr lang="en-CA" sz="900" b="1" dirty="0"/>
              <a:t>Consumer</a:t>
            </a:r>
          </a:p>
        </p:txBody>
      </p:sp>
      <p:cxnSp>
        <p:nvCxnSpPr>
          <p:cNvPr id="2064" name="Connector: Elbow 2063">
            <a:extLst>
              <a:ext uri="{FF2B5EF4-FFF2-40B4-BE49-F238E27FC236}">
                <a16:creationId xmlns:a16="http://schemas.microsoft.com/office/drawing/2014/main" id="{0B9C4A34-EBBD-CB74-EFDB-3C31479A5186}"/>
              </a:ext>
            </a:extLst>
          </p:cNvPr>
          <p:cNvCxnSpPr>
            <a:cxnSpLocks/>
            <a:stCxn id="59" idx="3"/>
            <a:endCxn id="2149" idx="1"/>
          </p:cNvCxnSpPr>
          <p:nvPr/>
        </p:nvCxnSpPr>
        <p:spPr>
          <a:xfrm flipV="1">
            <a:off x="9379345" y="3050415"/>
            <a:ext cx="1396898" cy="863143"/>
          </a:xfrm>
          <a:prstGeom prst="bentConnector3">
            <a:avLst>
              <a:gd name="adj1" fmla="val 50000"/>
            </a:avLst>
          </a:prstGeom>
          <a:ln w="76200">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5" name="Flowchart: Predefined Process 2094">
            <a:extLst>
              <a:ext uri="{FF2B5EF4-FFF2-40B4-BE49-F238E27FC236}">
                <a16:creationId xmlns:a16="http://schemas.microsoft.com/office/drawing/2014/main" id="{BC3860AD-9E62-9394-6F14-B1A92E2702E6}"/>
              </a:ext>
            </a:extLst>
          </p:cNvPr>
          <p:cNvSpPr/>
          <p:nvPr/>
        </p:nvSpPr>
        <p:spPr>
          <a:xfrm>
            <a:off x="6150790" y="4296499"/>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Responder</a:t>
            </a:r>
          </a:p>
        </p:txBody>
      </p:sp>
      <p:sp>
        <p:nvSpPr>
          <p:cNvPr id="2096" name="Flowchart: Predefined Process 2095">
            <a:extLst>
              <a:ext uri="{FF2B5EF4-FFF2-40B4-BE49-F238E27FC236}">
                <a16:creationId xmlns:a16="http://schemas.microsoft.com/office/drawing/2014/main" id="{8329098C-5F7C-41CC-C40E-849FE81B7A02}"/>
              </a:ext>
            </a:extLst>
          </p:cNvPr>
          <p:cNvSpPr/>
          <p:nvPr/>
        </p:nvSpPr>
        <p:spPr>
          <a:xfrm>
            <a:off x="4136454" y="4296499"/>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Recipient</a:t>
            </a:r>
          </a:p>
        </p:txBody>
      </p:sp>
      <p:cxnSp>
        <p:nvCxnSpPr>
          <p:cNvPr id="2097" name="Connector: Elbow 2096">
            <a:extLst>
              <a:ext uri="{FF2B5EF4-FFF2-40B4-BE49-F238E27FC236}">
                <a16:creationId xmlns:a16="http://schemas.microsoft.com/office/drawing/2014/main" id="{8084C2A0-4B90-24D7-B710-6978D24F70C3}"/>
              </a:ext>
            </a:extLst>
          </p:cNvPr>
          <p:cNvCxnSpPr>
            <a:cxnSpLocks/>
            <a:stCxn id="22" idx="2"/>
            <a:endCxn id="2096" idx="1"/>
          </p:cNvCxnSpPr>
          <p:nvPr/>
        </p:nvCxnSpPr>
        <p:spPr>
          <a:xfrm rot="16200000" flipH="1">
            <a:off x="2627592" y="3075863"/>
            <a:ext cx="2197279" cy="820445"/>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12" name="Flowchart: Predefined Process 2111">
            <a:extLst>
              <a:ext uri="{FF2B5EF4-FFF2-40B4-BE49-F238E27FC236}">
                <a16:creationId xmlns:a16="http://schemas.microsoft.com/office/drawing/2014/main" id="{81B94A04-D72D-9BA5-F157-845F26F1E412}"/>
              </a:ext>
            </a:extLst>
          </p:cNvPr>
          <p:cNvSpPr/>
          <p:nvPr/>
        </p:nvSpPr>
        <p:spPr>
          <a:xfrm>
            <a:off x="6150790" y="4954290"/>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Initiating</a:t>
            </a:r>
          </a:p>
          <a:p>
            <a:pPr algn="ctr"/>
            <a:r>
              <a:rPr lang="en-CA" sz="900" b="1" dirty="0"/>
              <a:t>Gateway</a:t>
            </a:r>
          </a:p>
        </p:txBody>
      </p:sp>
      <p:cxnSp>
        <p:nvCxnSpPr>
          <p:cNvPr id="2114" name="Connector: Elbow 2113">
            <a:extLst>
              <a:ext uri="{FF2B5EF4-FFF2-40B4-BE49-F238E27FC236}">
                <a16:creationId xmlns:a16="http://schemas.microsoft.com/office/drawing/2014/main" id="{1781E8E5-12DE-0E9B-38C8-056C33AE0A7A}"/>
              </a:ext>
            </a:extLst>
          </p:cNvPr>
          <p:cNvCxnSpPr>
            <a:cxnSpLocks/>
            <a:stCxn id="59" idx="1"/>
            <a:endCxn id="2112" idx="3"/>
          </p:cNvCxnSpPr>
          <p:nvPr/>
        </p:nvCxnSpPr>
        <p:spPr>
          <a:xfrm rot="10800000" flipV="1">
            <a:off x="7096854" y="3913557"/>
            <a:ext cx="1203085" cy="1328959"/>
          </a:xfrm>
          <a:prstGeom prst="bentConnector3">
            <a:avLst>
              <a:gd name="adj1" fmla="val 50000"/>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18" name="Straight Connector 2117">
            <a:extLst>
              <a:ext uri="{FF2B5EF4-FFF2-40B4-BE49-F238E27FC236}">
                <a16:creationId xmlns:a16="http://schemas.microsoft.com/office/drawing/2014/main" id="{EC0ACFD4-29FD-BE2D-AF96-E418868E71EE}"/>
              </a:ext>
            </a:extLst>
          </p:cNvPr>
          <p:cNvCxnSpPr>
            <a:stCxn id="37" idx="2"/>
            <a:endCxn id="2096" idx="0"/>
          </p:cNvCxnSpPr>
          <p:nvPr/>
        </p:nvCxnSpPr>
        <p:spPr>
          <a:xfrm flipH="1">
            <a:off x="4609486" y="4201784"/>
            <a:ext cx="1" cy="947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0" name="Straight Connector 2119">
            <a:extLst>
              <a:ext uri="{FF2B5EF4-FFF2-40B4-BE49-F238E27FC236}">
                <a16:creationId xmlns:a16="http://schemas.microsoft.com/office/drawing/2014/main" id="{E7BFCC9F-2D0D-6F83-1FA0-AB1DD18A0840}"/>
              </a:ext>
            </a:extLst>
          </p:cNvPr>
          <p:cNvCxnSpPr>
            <a:stCxn id="58" idx="2"/>
            <a:endCxn id="2095" idx="0"/>
          </p:cNvCxnSpPr>
          <p:nvPr/>
        </p:nvCxnSpPr>
        <p:spPr>
          <a:xfrm>
            <a:off x="6623822" y="4201784"/>
            <a:ext cx="0" cy="94715"/>
          </a:xfrm>
          <a:prstGeom prst="line">
            <a:avLst/>
          </a:prstGeom>
        </p:spPr>
        <p:style>
          <a:lnRef idx="1">
            <a:schemeClr val="accent1"/>
          </a:lnRef>
          <a:fillRef idx="0">
            <a:schemeClr val="accent1"/>
          </a:fillRef>
          <a:effectRef idx="0">
            <a:schemeClr val="accent1"/>
          </a:effectRef>
          <a:fontRef idx="minor">
            <a:schemeClr val="tx1"/>
          </a:fontRef>
        </p:style>
      </p:cxnSp>
      <p:sp>
        <p:nvSpPr>
          <p:cNvPr id="2148" name="Flowchart: Predefined Process 2147">
            <a:extLst>
              <a:ext uri="{FF2B5EF4-FFF2-40B4-BE49-F238E27FC236}">
                <a16:creationId xmlns:a16="http://schemas.microsoft.com/office/drawing/2014/main" id="{E9038DA2-A70B-807A-0981-D0F96E48B5F5}"/>
              </a:ext>
            </a:extLst>
          </p:cNvPr>
          <p:cNvSpPr/>
          <p:nvPr/>
        </p:nvSpPr>
        <p:spPr>
          <a:xfrm>
            <a:off x="385998"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Creator</a:t>
            </a:r>
          </a:p>
        </p:txBody>
      </p:sp>
      <p:sp>
        <p:nvSpPr>
          <p:cNvPr id="2149" name="Flowchart: Predefined Process 2148">
            <a:extLst>
              <a:ext uri="{FF2B5EF4-FFF2-40B4-BE49-F238E27FC236}">
                <a16:creationId xmlns:a16="http://schemas.microsoft.com/office/drawing/2014/main" id="{C85A8891-2693-0204-9966-3A032B4F7D58}"/>
              </a:ext>
            </a:extLst>
          </p:cNvPr>
          <p:cNvSpPr/>
          <p:nvPr/>
        </p:nvSpPr>
        <p:spPr>
          <a:xfrm>
            <a:off x="10776243"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Consumer</a:t>
            </a:r>
          </a:p>
        </p:txBody>
      </p:sp>
      <p:cxnSp>
        <p:nvCxnSpPr>
          <p:cNvPr id="2152" name="Connector: Elbow 2151">
            <a:extLst>
              <a:ext uri="{FF2B5EF4-FFF2-40B4-BE49-F238E27FC236}">
                <a16:creationId xmlns:a16="http://schemas.microsoft.com/office/drawing/2014/main" id="{170CF465-F2D3-65F5-387C-ED806323CF43}"/>
              </a:ext>
            </a:extLst>
          </p:cNvPr>
          <p:cNvCxnSpPr>
            <a:cxnSpLocks/>
            <a:stCxn id="2148" idx="3"/>
            <a:endCxn id="3" idx="2"/>
          </p:cNvCxnSpPr>
          <p:nvPr/>
        </p:nvCxnSpPr>
        <p:spPr>
          <a:xfrm flipV="1">
            <a:off x="1332061" y="2447196"/>
            <a:ext cx="1045664" cy="603219"/>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57" name="TextBox 2156">
            <a:extLst>
              <a:ext uri="{FF2B5EF4-FFF2-40B4-BE49-F238E27FC236}">
                <a16:creationId xmlns:a16="http://schemas.microsoft.com/office/drawing/2014/main" id="{8CAB90CC-FF82-B34F-9A17-89E8FD4F5B71}"/>
              </a:ext>
            </a:extLst>
          </p:cNvPr>
          <p:cNvSpPr txBox="1"/>
          <p:nvPr/>
        </p:nvSpPr>
        <p:spPr>
          <a:xfrm>
            <a:off x="360002" y="206362"/>
            <a:ext cx="1048621" cy="707886"/>
          </a:xfrm>
          <a:prstGeom prst="rect">
            <a:avLst/>
          </a:prstGeom>
          <a:noFill/>
        </p:spPr>
        <p:txBody>
          <a:bodyPr wrap="none" rtlCol="0">
            <a:spAutoFit/>
          </a:bodyPr>
          <a:lstStyle/>
          <a:p>
            <a:pPr algn="ctr"/>
            <a:r>
              <a:rPr lang="en-US" sz="2000" b="1" dirty="0"/>
              <a:t>Source</a:t>
            </a:r>
          </a:p>
          <a:p>
            <a:pPr algn="ctr"/>
            <a:r>
              <a:rPr lang="en-US" sz="2000" b="1" dirty="0"/>
              <a:t>Systems</a:t>
            </a:r>
          </a:p>
        </p:txBody>
      </p:sp>
      <p:sp>
        <p:nvSpPr>
          <p:cNvPr id="2158" name="TextBox 2157">
            <a:extLst>
              <a:ext uri="{FF2B5EF4-FFF2-40B4-BE49-F238E27FC236}">
                <a16:creationId xmlns:a16="http://schemas.microsoft.com/office/drawing/2014/main" id="{E70C180B-3B3C-DD58-D867-AE2C928D84D9}"/>
              </a:ext>
            </a:extLst>
          </p:cNvPr>
          <p:cNvSpPr txBox="1"/>
          <p:nvPr/>
        </p:nvSpPr>
        <p:spPr>
          <a:xfrm>
            <a:off x="10659882" y="206362"/>
            <a:ext cx="1178784" cy="707886"/>
          </a:xfrm>
          <a:prstGeom prst="rect">
            <a:avLst/>
          </a:prstGeom>
          <a:noFill/>
        </p:spPr>
        <p:txBody>
          <a:bodyPr wrap="none" rtlCol="0">
            <a:spAutoFit/>
          </a:bodyPr>
          <a:lstStyle/>
          <a:p>
            <a:pPr algn="ctr"/>
            <a:r>
              <a:rPr lang="en-US" sz="2000" b="1" dirty="0"/>
              <a:t>Recipient</a:t>
            </a:r>
          </a:p>
          <a:p>
            <a:pPr algn="ctr"/>
            <a:r>
              <a:rPr lang="en-US" sz="2000" b="1" dirty="0"/>
              <a:t>Systems</a:t>
            </a:r>
          </a:p>
        </p:txBody>
      </p:sp>
      <p:sp>
        <p:nvSpPr>
          <p:cNvPr id="2169" name="Cylinder 2168">
            <a:extLst>
              <a:ext uri="{FF2B5EF4-FFF2-40B4-BE49-F238E27FC236}">
                <a16:creationId xmlns:a16="http://schemas.microsoft.com/office/drawing/2014/main" id="{C4994407-ACF7-BA49-C46C-BF792E458AA5}"/>
              </a:ext>
            </a:extLst>
          </p:cNvPr>
          <p:cNvSpPr/>
          <p:nvPr/>
        </p:nvSpPr>
        <p:spPr>
          <a:xfrm>
            <a:off x="10853889" y="3386192"/>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PHR</a:t>
            </a:r>
          </a:p>
          <a:p>
            <a:pPr algn="ctr"/>
            <a:r>
              <a:rPr lang="en-CA" sz="1100" b="1" dirty="0"/>
              <a:t>System</a:t>
            </a:r>
          </a:p>
        </p:txBody>
      </p:sp>
      <p:sp>
        <p:nvSpPr>
          <p:cNvPr id="2181" name="Oval 2180">
            <a:extLst>
              <a:ext uri="{FF2B5EF4-FFF2-40B4-BE49-F238E27FC236}">
                <a16:creationId xmlns:a16="http://schemas.microsoft.com/office/drawing/2014/main" id="{00288B84-5C0A-6633-7C6B-266836DB6CEA}"/>
              </a:ext>
            </a:extLst>
          </p:cNvPr>
          <p:cNvSpPr/>
          <p:nvPr/>
        </p:nvSpPr>
        <p:spPr>
          <a:xfrm>
            <a:off x="4112839" y="2635147"/>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2</a:t>
            </a:r>
          </a:p>
        </p:txBody>
      </p:sp>
    </p:spTree>
    <p:extLst>
      <p:ext uri="{BB962C8B-B14F-4D97-AF65-F5344CB8AC3E}">
        <p14:creationId xmlns:p14="http://schemas.microsoft.com/office/powerpoint/2010/main" val="3945647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1D6D417-310E-17A1-0DBA-730971FC4127}"/>
              </a:ext>
            </a:extLst>
          </p:cNvPr>
          <p:cNvPicPr>
            <a:picLocks noChangeAspect="1"/>
          </p:cNvPicPr>
          <p:nvPr/>
        </p:nvPicPr>
        <p:blipFill>
          <a:blip r:embed="rId3">
            <a:alphaModFix amt="5000"/>
          </a:blip>
          <a:stretch>
            <a:fillRect/>
          </a:stretch>
        </p:blipFill>
        <p:spPr>
          <a:xfrm>
            <a:off x="1335944" y="1113373"/>
            <a:ext cx="9445752" cy="4428744"/>
          </a:xfrm>
          <a:prstGeom prst="rect">
            <a:avLst/>
          </a:prstGeom>
        </p:spPr>
      </p:pic>
      <p:sp>
        <p:nvSpPr>
          <p:cNvPr id="10" name="TextBox 9">
            <a:extLst>
              <a:ext uri="{FF2B5EF4-FFF2-40B4-BE49-F238E27FC236}">
                <a16:creationId xmlns:a16="http://schemas.microsoft.com/office/drawing/2014/main" id="{20D63258-9770-4EF9-215D-898A7BD34323}"/>
              </a:ext>
            </a:extLst>
          </p:cNvPr>
          <p:cNvSpPr txBox="1"/>
          <p:nvPr/>
        </p:nvSpPr>
        <p:spPr>
          <a:xfrm>
            <a:off x="2002907" y="483361"/>
            <a:ext cx="1676293" cy="400110"/>
          </a:xfrm>
          <a:prstGeom prst="rect">
            <a:avLst/>
          </a:prstGeom>
          <a:noFill/>
        </p:spPr>
        <p:txBody>
          <a:bodyPr wrap="none" rtlCol="0">
            <a:spAutoFit/>
          </a:bodyPr>
          <a:lstStyle/>
          <a:p>
            <a:r>
              <a:rPr lang="en-US" sz="2000" b="1" dirty="0"/>
              <a:t>IPS Document</a:t>
            </a:r>
          </a:p>
        </p:txBody>
      </p:sp>
      <p:pic>
        <p:nvPicPr>
          <p:cNvPr id="23" name="Picture 22">
            <a:extLst>
              <a:ext uri="{FF2B5EF4-FFF2-40B4-BE49-F238E27FC236}">
                <a16:creationId xmlns:a16="http://schemas.microsoft.com/office/drawing/2014/main" id="{2305EDAB-066E-AB4E-E947-807C90AB1A74}"/>
              </a:ext>
            </a:extLst>
          </p:cNvPr>
          <p:cNvPicPr>
            <a:picLocks noChangeAspect="1"/>
          </p:cNvPicPr>
          <p:nvPr/>
        </p:nvPicPr>
        <p:blipFill rotWithShape="1">
          <a:blip r:embed="rId4">
            <a:duotone>
              <a:schemeClr val="accent2">
                <a:shade val="45000"/>
                <a:satMod val="135000"/>
              </a:schemeClr>
              <a:prstClr val="white"/>
            </a:duotone>
          </a:blip>
          <a:srcRect l="25076" t="24004" r="28446" b="30448"/>
          <a:stretch/>
        </p:blipFill>
        <p:spPr>
          <a:xfrm>
            <a:off x="11052999" y="1412238"/>
            <a:ext cx="392551" cy="445536"/>
          </a:xfrm>
          <a:prstGeom prst="rect">
            <a:avLst/>
          </a:prstGeom>
        </p:spPr>
      </p:pic>
      <p:sp>
        <p:nvSpPr>
          <p:cNvPr id="38" name="TextBox 37">
            <a:extLst>
              <a:ext uri="{FF2B5EF4-FFF2-40B4-BE49-F238E27FC236}">
                <a16:creationId xmlns:a16="http://schemas.microsoft.com/office/drawing/2014/main" id="{7B53C0B9-88EA-682C-4C2B-04F642439F3F}"/>
              </a:ext>
            </a:extLst>
          </p:cNvPr>
          <p:cNvSpPr txBox="1"/>
          <p:nvPr/>
        </p:nvSpPr>
        <p:spPr>
          <a:xfrm>
            <a:off x="10841951" y="1162116"/>
            <a:ext cx="814647" cy="307777"/>
          </a:xfrm>
          <a:prstGeom prst="rect">
            <a:avLst/>
          </a:prstGeom>
          <a:noFill/>
        </p:spPr>
        <p:txBody>
          <a:bodyPr wrap="none" rtlCol="0">
            <a:spAutoFit/>
          </a:bodyPr>
          <a:lstStyle/>
          <a:p>
            <a:pPr algn="ctr"/>
            <a:r>
              <a:rPr lang="en-US" sz="1400" b="1" dirty="0">
                <a:solidFill>
                  <a:srgbClr val="C00000"/>
                </a:solidFill>
              </a:rPr>
              <a:t>Clinician</a:t>
            </a:r>
          </a:p>
        </p:txBody>
      </p:sp>
      <p:pic>
        <p:nvPicPr>
          <p:cNvPr id="36" name="Picture 35">
            <a:extLst>
              <a:ext uri="{FF2B5EF4-FFF2-40B4-BE49-F238E27FC236}">
                <a16:creationId xmlns:a16="http://schemas.microsoft.com/office/drawing/2014/main" id="{19B5B00A-2568-11E2-E335-979AB555388E}"/>
              </a:ext>
            </a:extLst>
          </p:cNvPr>
          <p:cNvPicPr>
            <a:picLocks noChangeAspect="1"/>
          </p:cNvPicPr>
          <p:nvPr/>
        </p:nvPicPr>
        <p:blipFill rotWithShape="1">
          <a:blip r:embed="rId5">
            <a:duotone>
              <a:schemeClr val="accent2">
                <a:shade val="45000"/>
                <a:satMod val="135000"/>
              </a:schemeClr>
              <a:prstClr val="white"/>
            </a:duotone>
          </a:blip>
          <a:srcRect l="23995" t="24004" r="27603" b="29156"/>
          <a:stretch/>
        </p:blipFill>
        <p:spPr>
          <a:xfrm>
            <a:off x="11048672" y="4222917"/>
            <a:ext cx="401204" cy="467260"/>
          </a:xfrm>
          <a:prstGeom prst="rect">
            <a:avLst/>
          </a:prstGeom>
        </p:spPr>
      </p:pic>
      <p:sp>
        <p:nvSpPr>
          <p:cNvPr id="40" name="TextBox 39">
            <a:extLst>
              <a:ext uri="{FF2B5EF4-FFF2-40B4-BE49-F238E27FC236}">
                <a16:creationId xmlns:a16="http://schemas.microsoft.com/office/drawing/2014/main" id="{AE9F2C8B-8492-CFED-05CB-763AC3B47E9A}"/>
              </a:ext>
            </a:extLst>
          </p:cNvPr>
          <p:cNvSpPr txBox="1"/>
          <p:nvPr/>
        </p:nvSpPr>
        <p:spPr>
          <a:xfrm>
            <a:off x="10890266" y="4606765"/>
            <a:ext cx="718017" cy="307777"/>
          </a:xfrm>
          <a:prstGeom prst="rect">
            <a:avLst/>
          </a:prstGeom>
          <a:noFill/>
        </p:spPr>
        <p:txBody>
          <a:bodyPr wrap="none" rtlCol="0">
            <a:spAutoFit/>
          </a:bodyPr>
          <a:lstStyle/>
          <a:p>
            <a:pPr algn="ctr"/>
            <a:r>
              <a:rPr lang="en-US" sz="1400" b="1" dirty="0">
                <a:solidFill>
                  <a:srgbClr val="C00000"/>
                </a:solidFill>
              </a:rPr>
              <a:t>Patient</a:t>
            </a:r>
          </a:p>
        </p:txBody>
      </p:sp>
      <p:sp>
        <p:nvSpPr>
          <p:cNvPr id="2060" name="TextBox 2059">
            <a:extLst>
              <a:ext uri="{FF2B5EF4-FFF2-40B4-BE49-F238E27FC236}">
                <a16:creationId xmlns:a16="http://schemas.microsoft.com/office/drawing/2014/main" id="{4ECBE860-A16B-BA57-1E6E-B7ADBD3F402E}"/>
              </a:ext>
            </a:extLst>
          </p:cNvPr>
          <p:cNvSpPr txBox="1"/>
          <p:nvPr/>
        </p:nvSpPr>
        <p:spPr>
          <a:xfrm>
            <a:off x="4568017" y="483361"/>
            <a:ext cx="2493440" cy="400110"/>
          </a:xfrm>
          <a:prstGeom prst="rect">
            <a:avLst/>
          </a:prstGeom>
          <a:noFill/>
        </p:spPr>
        <p:txBody>
          <a:bodyPr wrap="none" rtlCol="0">
            <a:spAutoFit/>
          </a:bodyPr>
          <a:lstStyle/>
          <a:p>
            <a:pPr algn="ctr"/>
            <a:r>
              <a:rPr lang="en-US" sz="2000" b="1" dirty="0"/>
              <a:t>IHE-based Transports </a:t>
            </a:r>
          </a:p>
        </p:txBody>
      </p:sp>
      <p:sp>
        <p:nvSpPr>
          <p:cNvPr id="17" name="Cylinder 16">
            <a:extLst>
              <a:ext uri="{FF2B5EF4-FFF2-40B4-BE49-F238E27FC236}">
                <a16:creationId xmlns:a16="http://schemas.microsoft.com/office/drawing/2014/main" id="{7C8ED7CB-5F48-9264-BF61-22FE3708CB66}"/>
              </a:ext>
            </a:extLst>
          </p:cNvPr>
          <p:cNvSpPr/>
          <p:nvPr/>
        </p:nvSpPr>
        <p:spPr>
          <a:xfrm>
            <a:off x="10857945" y="1905971"/>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Recipient</a:t>
            </a:r>
          </a:p>
          <a:p>
            <a:pPr algn="ctr"/>
            <a:r>
              <a:rPr lang="en-CA" sz="1100" b="1" dirty="0"/>
              <a:t>System</a:t>
            </a:r>
          </a:p>
        </p:txBody>
      </p:sp>
      <p:sp>
        <p:nvSpPr>
          <p:cNvPr id="59" name="Flowchart: Predefined Process 58">
            <a:extLst>
              <a:ext uri="{FF2B5EF4-FFF2-40B4-BE49-F238E27FC236}">
                <a16:creationId xmlns:a16="http://schemas.microsoft.com/office/drawing/2014/main" id="{F7880EC8-725E-320E-9224-025AB1A33837}"/>
              </a:ext>
            </a:extLst>
          </p:cNvPr>
          <p:cNvSpPr/>
          <p:nvPr/>
        </p:nvSpPr>
        <p:spPr>
          <a:xfrm>
            <a:off x="8433282" y="3625331"/>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(MHD)</a:t>
            </a:r>
          </a:p>
          <a:p>
            <a:pPr algn="ctr"/>
            <a:r>
              <a:rPr lang="en-CA" sz="900" b="1" dirty="0"/>
              <a:t>Document</a:t>
            </a:r>
          </a:p>
          <a:p>
            <a:pPr algn="ctr"/>
            <a:r>
              <a:rPr lang="en-CA" sz="900" b="1" dirty="0"/>
              <a:t>Consumer</a:t>
            </a:r>
          </a:p>
        </p:txBody>
      </p:sp>
      <p:cxnSp>
        <p:nvCxnSpPr>
          <p:cNvPr id="2064" name="Connector: Elbow 2063">
            <a:extLst>
              <a:ext uri="{FF2B5EF4-FFF2-40B4-BE49-F238E27FC236}">
                <a16:creationId xmlns:a16="http://schemas.microsoft.com/office/drawing/2014/main" id="{0B9C4A34-EBBD-CB74-EFDB-3C31479A5186}"/>
              </a:ext>
            </a:extLst>
          </p:cNvPr>
          <p:cNvCxnSpPr>
            <a:cxnSpLocks/>
            <a:stCxn id="59" idx="3"/>
            <a:endCxn id="2149" idx="1"/>
          </p:cNvCxnSpPr>
          <p:nvPr/>
        </p:nvCxnSpPr>
        <p:spPr>
          <a:xfrm flipV="1">
            <a:off x="9379345" y="3050415"/>
            <a:ext cx="1396898" cy="863143"/>
          </a:xfrm>
          <a:prstGeom prst="bentConnector3">
            <a:avLst>
              <a:gd name="adj1" fmla="val 50000"/>
            </a:avLst>
          </a:prstGeom>
          <a:ln w="76200">
            <a:solidFill>
              <a:schemeClr val="accent2">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35" name="Flowchart: Predefined Process 2134">
            <a:extLst>
              <a:ext uri="{FF2B5EF4-FFF2-40B4-BE49-F238E27FC236}">
                <a16:creationId xmlns:a16="http://schemas.microsoft.com/office/drawing/2014/main" id="{F8FD879A-7FD1-6F65-E22D-7CDBBAC5CC99}"/>
              </a:ext>
            </a:extLst>
          </p:cNvPr>
          <p:cNvSpPr/>
          <p:nvPr/>
        </p:nvSpPr>
        <p:spPr>
          <a:xfrm>
            <a:off x="2842976" y="5559334"/>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800" b="1" dirty="0"/>
              <a:t>On-demand Document</a:t>
            </a:r>
          </a:p>
          <a:p>
            <a:pPr algn="ctr"/>
            <a:r>
              <a:rPr lang="en-CA" sz="800" b="1" dirty="0"/>
              <a:t>Source</a:t>
            </a:r>
          </a:p>
        </p:txBody>
      </p:sp>
      <p:cxnSp>
        <p:nvCxnSpPr>
          <p:cNvPr id="2138" name="Connector: Elbow 2137">
            <a:extLst>
              <a:ext uri="{FF2B5EF4-FFF2-40B4-BE49-F238E27FC236}">
                <a16:creationId xmlns:a16="http://schemas.microsoft.com/office/drawing/2014/main" id="{08425D22-AB72-F29B-0C2E-36B3172716B8}"/>
              </a:ext>
            </a:extLst>
          </p:cNvPr>
          <p:cNvCxnSpPr>
            <a:cxnSpLocks/>
            <a:stCxn id="59" idx="2"/>
            <a:endCxn id="2135" idx="3"/>
          </p:cNvCxnSpPr>
          <p:nvPr/>
        </p:nvCxnSpPr>
        <p:spPr>
          <a:xfrm rot="5400000">
            <a:off x="5524789" y="2466035"/>
            <a:ext cx="1645777" cy="5117275"/>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27" name="Flowchart: Document 2126">
            <a:extLst>
              <a:ext uri="{FF2B5EF4-FFF2-40B4-BE49-F238E27FC236}">
                <a16:creationId xmlns:a16="http://schemas.microsoft.com/office/drawing/2014/main" id="{5BAF5CB8-053C-9A64-7171-05DE8E1AE2BE}"/>
              </a:ext>
            </a:extLst>
          </p:cNvPr>
          <p:cNvSpPr/>
          <p:nvPr/>
        </p:nvSpPr>
        <p:spPr>
          <a:xfrm>
            <a:off x="1985002" y="5559334"/>
            <a:ext cx="785447" cy="681239"/>
          </a:xfrm>
          <a:prstGeom prst="flowChartDocument">
            <a:avLst/>
          </a:prstGeom>
          <a:solidFill>
            <a:schemeClr val="bg1"/>
          </a:solid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solidFill>
                  <a:srgbClr val="C00000"/>
                </a:solidFill>
              </a:rPr>
              <a:t>On-demand IPS</a:t>
            </a:r>
          </a:p>
          <a:p>
            <a:pPr algn="ctr"/>
            <a:r>
              <a:rPr lang="en-CA" sz="900" b="1" dirty="0">
                <a:solidFill>
                  <a:srgbClr val="C00000"/>
                </a:solidFill>
              </a:rPr>
              <a:t>Document</a:t>
            </a:r>
          </a:p>
        </p:txBody>
      </p:sp>
      <p:sp>
        <p:nvSpPr>
          <p:cNvPr id="2147" name="TextBox 2146">
            <a:extLst>
              <a:ext uri="{FF2B5EF4-FFF2-40B4-BE49-F238E27FC236}">
                <a16:creationId xmlns:a16="http://schemas.microsoft.com/office/drawing/2014/main" id="{598F452E-8B12-A470-FC4C-9CA1F779D8AE}"/>
              </a:ext>
            </a:extLst>
          </p:cNvPr>
          <p:cNvSpPr txBox="1"/>
          <p:nvPr/>
        </p:nvSpPr>
        <p:spPr>
          <a:xfrm>
            <a:off x="4477825" y="5896283"/>
            <a:ext cx="4871199" cy="492443"/>
          </a:xfrm>
          <a:prstGeom prst="rect">
            <a:avLst/>
          </a:prstGeom>
          <a:noFill/>
        </p:spPr>
        <p:txBody>
          <a:bodyPr wrap="square" rtlCol="0">
            <a:spAutoFit/>
          </a:bodyPr>
          <a:lstStyle/>
          <a:p>
            <a:r>
              <a:rPr lang="en-US" sz="1300" dirty="0">
                <a:solidFill>
                  <a:srgbClr val="0070C0"/>
                </a:solidFill>
              </a:rPr>
              <a:t>Recipient system </a:t>
            </a:r>
            <a:r>
              <a:rPr lang="en-US" sz="1300" b="1" dirty="0">
                <a:solidFill>
                  <a:srgbClr val="0070C0"/>
                </a:solidFill>
              </a:rPr>
              <a:t>PULLs</a:t>
            </a:r>
            <a:r>
              <a:rPr lang="en-US" sz="1300" dirty="0">
                <a:solidFill>
                  <a:srgbClr val="0070C0"/>
                </a:solidFill>
              </a:rPr>
              <a:t> On-Demand IPS from HIE (as Source System)</a:t>
            </a:r>
          </a:p>
          <a:p>
            <a:r>
              <a:rPr lang="en-US" sz="1300" dirty="0">
                <a:solidFill>
                  <a:srgbClr val="0070C0"/>
                </a:solidFill>
              </a:rPr>
              <a:t>which plays the role of a Content Creator.</a:t>
            </a:r>
          </a:p>
        </p:txBody>
      </p:sp>
      <p:sp>
        <p:nvSpPr>
          <p:cNvPr id="2148" name="Flowchart: Predefined Process 2147">
            <a:extLst>
              <a:ext uri="{FF2B5EF4-FFF2-40B4-BE49-F238E27FC236}">
                <a16:creationId xmlns:a16="http://schemas.microsoft.com/office/drawing/2014/main" id="{E9038DA2-A70B-807A-0981-D0F96E48B5F5}"/>
              </a:ext>
            </a:extLst>
          </p:cNvPr>
          <p:cNvSpPr/>
          <p:nvPr/>
        </p:nvSpPr>
        <p:spPr>
          <a:xfrm>
            <a:off x="385998"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Creator</a:t>
            </a:r>
          </a:p>
        </p:txBody>
      </p:sp>
      <p:sp>
        <p:nvSpPr>
          <p:cNvPr id="2149" name="Flowchart: Predefined Process 2148">
            <a:extLst>
              <a:ext uri="{FF2B5EF4-FFF2-40B4-BE49-F238E27FC236}">
                <a16:creationId xmlns:a16="http://schemas.microsoft.com/office/drawing/2014/main" id="{C85A8891-2693-0204-9966-3A032B4F7D58}"/>
              </a:ext>
            </a:extLst>
          </p:cNvPr>
          <p:cNvSpPr/>
          <p:nvPr/>
        </p:nvSpPr>
        <p:spPr>
          <a:xfrm>
            <a:off x="10776243" y="2762188"/>
            <a:ext cx="946063" cy="576453"/>
          </a:xfrm>
          <a:prstGeom prst="flowChartPredefinedProcess">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900" b="1" dirty="0"/>
              <a:t>Content</a:t>
            </a:r>
          </a:p>
          <a:p>
            <a:pPr algn="ctr"/>
            <a:r>
              <a:rPr lang="en-CA" sz="900" b="1" dirty="0"/>
              <a:t>Consumer</a:t>
            </a:r>
          </a:p>
        </p:txBody>
      </p:sp>
      <p:sp>
        <p:nvSpPr>
          <p:cNvPr id="2157" name="TextBox 2156">
            <a:extLst>
              <a:ext uri="{FF2B5EF4-FFF2-40B4-BE49-F238E27FC236}">
                <a16:creationId xmlns:a16="http://schemas.microsoft.com/office/drawing/2014/main" id="{8CAB90CC-FF82-B34F-9A17-89E8FD4F5B71}"/>
              </a:ext>
            </a:extLst>
          </p:cNvPr>
          <p:cNvSpPr txBox="1"/>
          <p:nvPr/>
        </p:nvSpPr>
        <p:spPr>
          <a:xfrm>
            <a:off x="360002" y="206362"/>
            <a:ext cx="1048621" cy="707886"/>
          </a:xfrm>
          <a:prstGeom prst="rect">
            <a:avLst/>
          </a:prstGeom>
          <a:noFill/>
        </p:spPr>
        <p:txBody>
          <a:bodyPr wrap="none" rtlCol="0">
            <a:spAutoFit/>
          </a:bodyPr>
          <a:lstStyle/>
          <a:p>
            <a:pPr algn="ctr"/>
            <a:r>
              <a:rPr lang="en-US" sz="2000" b="1" dirty="0"/>
              <a:t>Source</a:t>
            </a:r>
          </a:p>
          <a:p>
            <a:pPr algn="ctr"/>
            <a:r>
              <a:rPr lang="en-US" sz="2000" b="1" dirty="0"/>
              <a:t>Systems</a:t>
            </a:r>
          </a:p>
        </p:txBody>
      </p:sp>
      <p:sp>
        <p:nvSpPr>
          <p:cNvPr id="2158" name="TextBox 2157">
            <a:extLst>
              <a:ext uri="{FF2B5EF4-FFF2-40B4-BE49-F238E27FC236}">
                <a16:creationId xmlns:a16="http://schemas.microsoft.com/office/drawing/2014/main" id="{E70C180B-3B3C-DD58-D867-AE2C928D84D9}"/>
              </a:ext>
            </a:extLst>
          </p:cNvPr>
          <p:cNvSpPr txBox="1"/>
          <p:nvPr/>
        </p:nvSpPr>
        <p:spPr>
          <a:xfrm>
            <a:off x="10659882" y="206362"/>
            <a:ext cx="1178784" cy="707886"/>
          </a:xfrm>
          <a:prstGeom prst="rect">
            <a:avLst/>
          </a:prstGeom>
          <a:noFill/>
        </p:spPr>
        <p:txBody>
          <a:bodyPr wrap="none" rtlCol="0">
            <a:spAutoFit/>
          </a:bodyPr>
          <a:lstStyle/>
          <a:p>
            <a:pPr algn="ctr"/>
            <a:r>
              <a:rPr lang="en-US" sz="2000" b="1" dirty="0"/>
              <a:t>Recipient</a:t>
            </a:r>
          </a:p>
          <a:p>
            <a:pPr algn="ctr"/>
            <a:r>
              <a:rPr lang="en-US" sz="2000" b="1" dirty="0"/>
              <a:t>Systems</a:t>
            </a:r>
          </a:p>
        </p:txBody>
      </p:sp>
      <p:sp>
        <p:nvSpPr>
          <p:cNvPr id="2164" name="Cylinder 2163">
            <a:extLst>
              <a:ext uri="{FF2B5EF4-FFF2-40B4-BE49-F238E27FC236}">
                <a16:creationId xmlns:a16="http://schemas.microsoft.com/office/drawing/2014/main" id="{82D2D128-723F-DAAF-D045-61726F63F63F}"/>
              </a:ext>
            </a:extLst>
          </p:cNvPr>
          <p:cNvSpPr/>
          <p:nvPr/>
        </p:nvSpPr>
        <p:spPr>
          <a:xfrm>
            <a:off x="387556" y="3417184"/>
            <a:ext cx="942947" cy="1184302"/>
          </a:xfrm>
          <a:prstGeom prst="can">
            <a:avLst/>
          </a:prstGeom>
          <a:solidFill>
            <a:schemeClr val="bg1"/>
          </a:solidFill>
          <a:ln w="28575">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C00000"/>
                </a:solidFill>
              </a:rPr>
              <a:t>HIE as Source</a:t>
            </a:r>
          </a:p>
          <a:p>
            <a:pPr algn="ctr"/>
            <a:r>
              <a:rPr lang="en-CA" b="1" dirty="0">
                <a:solidFill>
                  <a:srgbClr val="C00000"/>
                </a:solidFill>
              </a:rPr>
              <a:t>System</a:t>
            </a:r>
          </a:p>
        </p:txBody>
      </p:sp>
      <p:sp>
        <p:nvSpPr>
          <p:cNvPr id="2169" name="Cylinder 2168">
            <a:extLst>
              <a:ext uri="{FF2B5EF4-FFF2-40B4-BE49-F238E27FC236}">
                <a16:creationId xmlns:a16="http://schemas.microsoft.com/office/drawing/2014/main" id="{C4994407-ACF7-BA49-C46C-BF792E458AA5}"/>
              </a:ext>
            </a:extLst>
          </p:cNvPr>
          <p:cNvSpPr/>
          <p:nvPr/>
        </p:nvSpPr>
        <p:spPr>
          <a:xfrm>
            <a:off x="10853889" y="3386192"/>
            <a:ext cx="782658" cy="808666"/>
          </a:xfrm>
          <a:prstGeom prst="can">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1100" b="1" dirty="0"/>
              <a:t>PHR</a:t>
            </a:r>
          </a:p>
          <a:p>
            <a:pPr algn="ctr"/>
            <a:r>
              <a:rPr lang="en-CA" sz="1100" b="1" dirty="0"/>
              <a:t>System</a:t>
            </a:r>
          </a:p>
        </p:txBody>
      </p:sp>
      <p:cxnSp>
        <p:nvCxnSpPr>
          <p:cNvPr id="2176" name="Connector: Elbow 2175">
            <a:extLst>
              <a:ext uri="{FF2B5EF4-FFF2-40B4-BE49-F238E27FC236}">
                <a16:creationId xmlns:a16="http://schemas.microsoft.com/office/drawing/2014/main" id="{DA235156-51B7-5641-D13C-EA6F52B80941}"/>
              </a:ext>
            </a:extLst>
          </p:cNvPr>
          <p:cNvCxnSpPr>
            <a:cxnSpLocks/>
            <a:stCxn id="2135" idx="2"/>
            <a:endCxn id="2164" idx="3"/>
          </p:cNvCxnSpPr>
          <p:nvPr/>
        </p:nvCxnSpPr>
        <p:spPr>
          <a:xfrm rot="5400000" flipH="1">
            <a:off x="1320368" y="4140148"/>
            <a:ext cx="1534301" cy="2456978"/>
          </a:xfrm>
          <a:prstGeom prst="bentConnector3">
            <a:avLst>
              <a:gd name="adj1" fmla="val -21883"/>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82" name="Oval 2181">
            <a:extLst>
              <a:ext uri="{FF2B5EF4-FFF2-40B4-BE49-F238E27FC236}">
                <a16:creationId xmlns:a16="http://schemas.microsoft.com/office/drawing/2014/main" id="{EE19E967-FD87-C10C-1D93-5877586411F8}"/>
              </a:ext>
            </a:extLst>
          </p:cNvPr>
          <p:cNvSpPr/>
          <p:nvPr/>
        </p:nvSpPr>
        <p:spPr>
          <a:xfrm>
            <a:off x="4112839" y="5940534"/>
            <a:ext cx="341372" cy="3406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b="1" dirty="0">
                <a:solidFill>
                  <a:srgbClr val="FF0000"/>
                </a:solidFill>
              </a:rPr>
              <a:t>3</a:t>
            </a:r>
          </a:p>
        </p:txBody>
      </p:sp>
      <p:cxnSp>
        <p:nvCxnSpPr>
          <p:cNvPr id="2128" name="Connector: Elbow 2127">
            <a:extLst>
              <a:ext uri="{FF2B5EF4-FFF2-40B4-BE49-F238E27FC236}">
                <a16:creationId xmlns:a16="http://schemas.microsoft.com/office/drawing/2014/main" id="{797716F3-843B-8DBE-E219-7FE9544991EC}"/>
              </a:ext>
            </a:extLst>
          </p:cNvPr>
          <p:cNvCxnSpPr>
            <a:cxnSpLocks/>
            <a:stCxn id="2148" idx="3"/>
            <a:endCxn id="2127" idx="0"/>
          </p:cNvCxnSpPr>
          <p:nvPr/>
        </p:nvCxnSpPr>
        <p:spPr>
          <a:xfrm>
            <a:off x="1332061" y="3050415"/>
            <a:ext cx="1045665" cy="2508919"/>
          </a:xfrm>
          <a:prstGeom prst="bentConnector2">
            <a:avLst/>
          </a:prstGeom>
          <a:ln w="76200">
            <a:solidFill>
              <a:schemeClr val="accent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0C21F1D6-E351-AD3F-6B68-404AFB730D70}"/>
              </a:ext>
            </a:extLst>
          </p:cNvPr>
          <p:cNvPicPr>
            <a:picLocks noChangeAspect="1"/>
          </p:cNvPicPr>
          <p:nvPr/>
        </p:nvPicPr>
        <p:blipFill>
          <a:blip r:embed="rId6">
            <a:alphaModFix amt="5000"/>
          </a:blip>
          <a:stretch>
            <a:fillRect/>
          </a:stretch>
        </p:blipFill>
        <p:spPr>
          <a:xfrm>
            <a:off x="462926" y="1131110"/>
            <a:ext cx="842772" cy="1568196"/>
          </a:xfrm>
          <a:prstGeom prst="rect">
            <a:avLst/>
          </a:prstGeom>
        </p:spPr>
      </p:pic>
    </p:spTree>
    <p:extLst>
      <p:ext uri="{BB962C8B-B14F-4D97-AF65-F5344CB8AC3E}">
        <p14:creationId xmlns:p14="http://schemas.microsoft.com/office/powerpoint/2010/main" val="3670056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912B9-0E67-6B8F-18F9-F2AF626F0043}"/>
              </a:ext>
            </a:extLst>
          </p:cNvPr>
          <p:cNvSpPr>
            <a:spLocks noGrp="1"/>
          </p:cNvSpPr>
          <p:nvPr>
            <p:ph type="title"/>
          </p:nvPr>
        </p:nvSpPr>
        <p:spPr/>
        <p:txBody>
          <a:bodyPr/>
          <a:lstStyle/>
          <a:p>
            <a:r>
              <a:rPr lang="en-US" dirty="0"/>
              <a:t>Detailed Requirements in sIPS</a:t>
            </a:r>
          </a:p>
        </p:txBody>
      </p:sp>
      <p:sp>
        <p:nvSpPr>
          <p:cNvPr id="3" name="Content Placeholder 2">
            <a:extLst>
              <a:ext uri="{FF2B5EF4-FFF2-40B4-BE49-F238E27FC236}">
                <a16:creationId xmlns:a16="http://schemas.microsoft.com/office/drawing/2014/main" id="{AB309BE0-79E9-C05F-BC96-E242D3ECBCB9}"/>
              </a:ext>
            </a:extLst>
          </p:cNvPr>
          <p:cNvSpPr>
            <a:spLocks noGrp="1"/>
          </p:cNvSpPr>
          <p:nvPr>
            <p:ph idx="1"/>
          </p:nvPr>
        </p:nvSpPr>
        <p:spPr/>
        <p:txBody>
          <a:bodyPr>
            <a:normAutofit fontScale="92500" lnSpcReduction="10000"/>
          </a:bodyPr>
          <a:lstStyle/>
          <a:p>
            <a:r>
              <a:rPr lang="en-US" dirty="0"/>
              <a:t>Content Creators must make IPS document conformant to HL7 FHIR IPS Implementation Guide</a:t>
            </a:r>
          </a:p>
          <a:p>
            <a:r>
              <a:rPr lang="en-US" dirty="0"/>
              <a:t>Defined </a:t>
            </a:r>
            <a:r>
              <a:rPr lang="en-US" dirty="0" err="1"/>
              <a:t>FormatCode</a:t>
            </a:r>
            <a:r>
              <a:rPr lang="en-US" dirty="0"/>
              <a:t> that identifies that the document is conformant to HL7 IPS encoding specification.</a:t>
            </a:r>
          </a:p>
          <a:p>
            <a:r>
              <a:rPr lang="en-US" dirty="0"/>
              <a:t>Content Creators and Content Consumers must be grouped with one of the IHE Document Sharing Transports (XDS, XCA, XDR, XDM, MHD, MHDS, etc)</a:t>
            </a:r>
          </a:p>
          <a:p>
            <a:pPr lvl="1"/>
            <a:r>
              <a:rPr lang="en-US" dirty="0"/>
              <a:t>IHE Integration Statement must be published</a:t>
            </a:r>
          </a:p>
          <a:p>
            <a:r>
              <a:rPr lang="en-US" dirty="0"/>
              <a:t>Content Consumers must have some use of the content (view, import, etc)</a:t>
            </a:r>
          </a:p>
        </p:txBody>
      </p:sp>
    </p:spTree>
    <p:extLst>
      <p:ext uri="{BB962C8B-B14F-4D97-AF65-F5344CB8AC3E}">
        <p14:creationId xmlns:p14="http://schemas.microsoft.com/office/powerpoint/2010/main" val="2232390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27D6-404D-612F-6DBC-90308C51845F}"/>
              </a:ext>
            </a:extLst>
          </p:cNvPr>
          <p:cNvSpPr>
            <a:spLocks noGrp="1"/>
          </p:cNvSpPr>
          <p:nvPr>
            <p:ph type="title"/>
          </p:nvPr>
        </p:nvSpPr>
        <p:spPr/>
        <p:txBody>
          <a:bodyPr/>
          <a:lstStyle/>
          <a:p>
            <a:r>
              <a:rPr lang="en-US" dirty="0"/>
              <a:t>Other IHE Profiles leveraging IPS	</a:t>
            </a:r>
          </a:p>
        </p:txBody>
      </p:sp>
      <p:sp>
        <p:nvSpPr>
          <p:cNvPr id="3" name="Content Placeholder 2">
            <a:extLst>
              <a:ext uri="{FF2B5EF4-FFF2-40B4-BE49-F238E27FC236}">
                <a16:creationId xmlns:a16="http://schemas.microsoft.com/office/drawing/2014/main" id="{303D9E5C-E788-AE68-62F7-5E6E93457D29}"/>
              </a:ext>
            </a:extLst>
          </p:cNvPr>
          <p:cNvSpPr>
            <a:spLocks noGrp="1"/>
          </p:cNvSpPr>
          <p:nvPr>
            <p:ph idx="1"/>
          </p:nvPr>
        </p:nvSpPr>
        <p:spPr/>
        <p:txBody>
          <a:bodyPr/>
          <a:lstStyle/>
          <a:p>
            <a:r>
              <a:rPr lang="en-US" dirty="0"/>
              <a:t>sIPS is simply about communicating IPS over Document Sharing</a:t>
            </a:r>
          </a:p>
          <a:p>
            <a:r>
              <a:rPr lang="en-US" dirty="0"/>
              <a:t>Other use-cases will use IPS as is in some broader workflow</a:t>
            </a:r>
          </a:p>
          <a:p>
            <a:pPr lvl="1"/>
            <a:r>
              <a:rPr lang="en-US" dirty="0"/>
              <a:t>EMS/EMT – want to consume IPS so as to use as input during EMS/EMT event</a:t>
            </a:r>
          </a:p>
          <a:p>
            <a:r>
              <a:rPr lang="en-US" dirty="0"/>
              <a:t>Derivation</a:t>
            </a:r>
          </a:p>
          <a:p>
            <a:pPr lvl="1"/>
            <a:r>
              <a:rPr lang="en-US" dirty="0"/>
              <a:t>Occupational Data for Health Option – adds Social History section to IPS</a:t>
            </a:r>
          </a:p>
          <a:p>
            <a:pPr lvl="1"/>
            <a:r>
              <a:rPr lang="en-US" dirty="0"/>
              <a:t>Maternal Health – </a:t>
            </a:r>
            <a:r>
              <a:rPr lang="en-US" dirty="0" err="1"/>
              <a:t>Antipartum</a:t>
            </a:r>
            <a:r>
              <a:rPr lang="en-US" dirty="0"/>
              <a:t> Summary</a:t>
            </a:r>
          </a:p>
        </p:txBody>
      </p:sp>
    </p:spTree>
    <p:extLst>
      <p:ext uri="{BB962C8B-B14F-4D97-AF65-F5344CB8AC3E}">
        <p14:creationId xmlns:p14="http://schemas.microsoft.com/office/powerpoint/2010/main" val="4000697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3CF1-6C20-3352-0542-E9B309191DCA}"/>
              </a:ext>
            </a:extLst>
          </p:cNvPr>
          <p:cNvSpPr>
            <a:spLocks noGrp="1"/>
          </p:cNvSpPr>
          <p:nvPr>
            <p:ph type="title"/>
          </p:nvPr>
        </p:nvSpPr>
        <p:spPr/>
        <p:txBody>
          <a:bodyPr/>
          <a:lstStyle/>
          <a:p>
            <a:r>
              <a:rPr lang="en-US" dirty="0"/>
              <a:t>IHE Connectathon</a:t>
            </a:r>
          </a:p>
        </p:txBody>
      </p:sp>
      <p:sp>
        <p:nvSpPr>
          <p:cNvPr id="3" name="Content Placeholder 2">
            <a:extLst>
              <a:ext uri="{FF2B5EF4-FFF2-40B4-BE49-F238E27FC236}">
                <a16:creationId xmlns:a16="http://schemas.microsoft.com/office/drawing/2014/main" id="{E604DBD3-44F4-E972-86B1-D93238C353AB}"/>
              </a:ext>
            </a:extLst>
          </p:cNvPr>
          <p:cNvSpPr>
            <a:spLocks noGrp="1"/>
          </p:cNvSpPr>
          <p:nvPr>
            <p:ph idx="1"/>
          </p:nvPr>
        </p:nvSpPr>
        <p:spPr/>
        <p:txBody>
          <a:bodyPr>
            <a:normAutofit fontScale="70000" lnSpcReduction="20000"/>
          </a:bodyPr>
          <a:lstStyle/>
          <a:p>
            <a:pPr marL="0" indent="0">
              <a:buNone/>
            </a:pPr>
            <a:r>
              <a:rPr lang="en-US" dirty="0"/>
              <a:t>1. Testing to</a:t>
            </a:r>
            <a:r>
              <a:rPr lang="en-US" b="0" i="0" dirty="0">
                <a:solidFill>
                  <a:srgbClr val="222222"/>
                </a:solidFill>
                <a:effectLst/>
                <a:latin typeface="Arial" panose="020B0604020202020204" pitchFamily="34" charset="0"/>
              </a:rPr>
              <a:t> the IPS data model specification by ISO, and to the FHIR Implementation Guide supplied by HL7</a:t>
            </a:r>
            <a:r>
              <a:rPr lang="en-US" dirty="0"/>
              <a:t>, using the HL7/</a:t>
            </a:r>
            <a:r>
              <a:rPr lang="en-US" dirty="0" err="1"/>
              <a:t>Mitre</a:t>
            </a:r>
            <a:r>
              <a:rPr lang="en-US" dirty="0"/>
              <a:t> validation tooling</a:t>
            </a:r>
          </a:p>
          <a:p>
            <a:pPr marL="0" indent="0">
              <a:buNone/>
            </a:pPr>
            <a:r>
              <a:rPr lang="en-US" dirty="0"/>
              <a:t>2. Testing Document Sharing, using IHE Gazelle/NIST testing tools</a:t>
            </a:r>
          </a:p>
          <a:p>
            <a:pPr marL="0" indent="0">
              <a:buNone/>
            </a:pPr>
            <a:r>
              <a:rPr lang="en-US" dirty="0"/>
              <a:t>3. Testing that the IPS can be queried, retrieved, published, and/or pushed</a:t>
            </a:r>
          </a:p>
          <a:p>
            <a:pPr marL="0" indent="0">
              <a:buNone/>
            </a:pPr>
            <a:r>
              <a:rPr lang="en-US" dirty="0"/>
              <a:t>	1+2=3</a:t>
            </a:r>
          </a:p>
          <a:p>
            <a:pPr marL="0" indent="0">
              <a:buNone/>
            </a:pPr>
            <a:endParaRPr lang="en-US" dirty="0"/>
          </a:p>
          <a:p>
            <a:pPr marL="0" indent="0">
              <a:buNone/>
            </a:pPr>
            <a:r>
              <a:rPr lang="en-US" dirty="0"/>
              <a:t>4. Higher Level Use-cases:</a:t>
            </a:r>
          </a:p>
          <a:p>
            <a:pPr marL="0" indent="0">
              <a:buNone/>
            </a:pPr>
            <a:r>
              <a:rPr lang="en-US" sz="2100" dirty="0"/>
              <a:t>	- Transfer of Care</a:t>
            </a:r>
          </a:p>
          <a:p>
            <a:pPr marL="0" indent="0">
              <a:buNone/>
            </a:pPr>
            <a:r>
              <a:rPr lang="en-US" sz="2100" dirty="0"/>
              <a:t>	- EMS support and transport</a:t>
            </a:r>
          </a:p>
          <a:p>
            <a:pPr marL="0" indent="0">
              <a:buNone/>
            </a:pPr>
            <a:r>
              <a:rPr lang="en-US" sz="2100" dirty="0"/>
              <a:t>	-  Maternal Health</a:t>
            </a:r>
          </a:p>
          <a:p>
            <a:pPr marL="0" indent="0">
              <a:buNone/>
            </a:pPr>
            <a:r>
              <a:rPr lang="en-US" sz="2100" dirty="0"/>
              <a:t>	- Plan-of-Care</a:t>
            </a:r>
          </a:p>
          <a:p>
            <a:pPr marL="0" indent="0">
              <a:buNone/>
            </a:pPr>
            <a:r>
              <a:rPr lang="en-US" sz="2100" dirty="0"/>
              <a:t>	- etc…</a:t>
            </a:r>
          </a:p>
          <a:p>
            <a:pPr marL="0" indent="0">
              <a:buNone/>
            </a:pPr>
            <a:endParaRPr lang="en-US" dirty="0"/>
          </a:p>
          <a:p>
            <a:pPr marL="0" indent="0">
              <a:buNone/>
            </a:pPr>
            <a:r>
              <a:rPr lang="en-US" dirty="0"/>
              <a:t>5. Regional Specializations – USA, Netherlands, Switzerland, Italy, etc…</a:t>
            </a:r>
          </a:p>
        </p:txBody>
      </p:sp>
    </p:spTree>
    <p:extLst>
      <p:ext uri="{BB962C8B-B14F-4D97-AF65-F5344CB8AC3E}">
        <p14:creationId xmlns:p14="http://schemas.microsoft.com/office/powerpoint/2010/main" val="2527872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1975-8519-7FF7-5D7F-E89B6A94F0C9}"/>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370EA7F-71AB-0801-9ECC-CE76D6F8C477}"/>
              </a:ext>
            </a:extLst>
          </p:cNvPr>
          <p:cNvSpPr>
            <a:spLocks noGrp="1"/>
          </p:cNvSpPr>
          <p:nvPr>
            <p:ph type="body" idx="1"/>
          </p:nvPr>
        </p:nvSpPr>
        <p:spPr/>
        <p:txBody>
          <a:bodyPr/>
          <a:lstStyle/>
          <a:p>
            <a:r>
              <a:rPr lang="en-US" dirty="0">
                <a:hlinkClick r:id="rId2"/>
              </a:rPr>
              <a:t>JohnMoehrke@gmail.com</a:t>
            </a:r>
            <a:r>
              <a:rPr lang="en-US" dirty="0"/>
              <a:t> </a:t>
            </a:r>
          </a:p>
        </p:txBody>
      </p:sp>
      <p:sp>
        <p:nvSpPr>
          <p:cNvPr id="16" name="Text Placeholder 2">
            <a:extLst>
              <a:ext uri="{FF2B5EF4-FFF2-40B4-BE49-F238E27FC236}">
                <a16:creationId xmlns:a16="http://schemas.microsoft.com/office/drawing/2014/main" id="{95D72586-A6C8-AB8D-5FB6-EF9541021BD5}"/>
              </a:ext>
            </a:extLst>
          </p:cNvPr>
          <p:cNvSpPr txBox="1">
            <a:spLocks/>
          </p:cNvSpPr>
          <p:nvPr/>
        </p:nvSpPr>
        <p:spPr>
          <a:xfrm>
            <a:off x="963084" y="1712634"/>
            <a:ext cx="10363200" cy="1500187"/>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000" kern="1200">
                <a:solidFill>
                  <a:schemeClr val="tx1">
                    <a:tint val="75000"/>
                  </a:schemeClr>
                </a:solidFill>
                <a:latin typeface="+mn-lt"/>
                <a:ea typeface="+mn-ea"/>
                <a:cs typeface="+mn-cs"/>
              </a:defRPr>
            </a:lvl1pPr>
            <a:lvl2pPr marL="457200" indent="0" algn="l" defTabSz="457200" rtl="0" eaLnBrk="1" latinLnBrk="0" hangingPunct="1">
              <a:spcBef>
                <a:spcPct val="20000"/>
              </a:spcBef>
              <a:buFont typeface="Arial"/>
              <a:buNone/>
              <a:defRPr sz="1800" kern="1200">
                <a:solidFill>
                  <a:schemeClr val="tx1">
                    <a:tint val="75000"/>
                  </a:schemeClr>
                </a:solidFill>
                <a:latin typeface="+mn-lt"/>
                <a:ea typeface="+mn-ea"/>
                <a:cs typeface="+mn-cs"/>
              </a:defRPr>
            </a:lvl2pPr>
            <a:lvl3pPr marL="914400" indent="0" algn="l" defTabSz="457200" rtl="0" eaLnBrk="1" latinLnBrk="0" hangingPunct="1">
              <a:spcBef>
                <a:spcPct val="20000"/>
              </a:spcBef>
              <a:buFont typeface="Arial"/>
              <a:buNone/>
              <a:defRPr sz="1600" kern="1200">
                <a:solidFill>
                  <a:schemeClr val="tx1">
                    <a:tint val="75000"/>
                  </a:schemeClr>
                </a:solidFill>
                <a:latin typeface="+mn-lt"/>
                <a:ea typeface="+mn-ea"/>
                <a:cs typeface="+mn-cs"/>
              </a:defRPr>
            </a:lvl3pPr>
            <a:lvl4pPr marL="1371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5pPr>
            <a:lvl6pPr marL="22860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6pPr>
            <a:lvl7pPr marL="27432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7pPr>
            <a:lvl8pPr marL="32004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8pPr>
            <a:lvl9pPr marL="3657600" indent="0" algn="l" defTabSz="457200" rtl="0" eaLnBrk="1" latinLnBrk="0" hangingPunct="1">
              <a:spcBef>
                <a:spcPct val="20000"/>
              </a:spcBef>
              <a:buFont typeface="Arial"/>
              <a:buNone/>
              <a:defRPr sz="1400" kern="1200">
                <a:solidFill>
                  <a:schemeClr val="tx1">
                    <a:tint val="75000"/>
                  </a:schemeClr>
                </a:solidFill>
                <a:latin typeface="+mn-lt"/>
                <a:ea typeface="+mn-ea"/>
                <a:cs typeface="+mn-cs"/>
              </a:defRPr>
            </a:lvl9pPr>
          </a:lstStyle>
          <a:p>
            <a:pPr algn="ctr"/>
            <a:r>
              <a:rPr lang="en-US" sz="4400" dirty="0">
                <a:hlinkClick r:id="rId3"/>
              </a:rPr>
              <a:t>https://profiles.ihe.net/ITI/sIPS</a:t>
            </a:r>
            <a:r>
              <a:rPr lang="en-US" sz="4400" dirty="0"/>
              <a:t> </a:t>
            </a:r>
          </a:p>
        </p:txBody>
      </p:sp>
    </p:spTree>
    <p:extLst>
      <p:ext uri="{BB962C8B-B14F-4D97-AF65-F5344CB8AC3E}">
        <p14:creationId xmlns:p14="http://schemas.microsoft.com/office/powerpoint/2010/main" val="221717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
          <p:cNvSpPr txBox="1">
            <a:spLocks noGrp="1"/>
          </p:cNvSpPr>
          <p:nvPr>
            <p:ph type="ctrTitle"/>
          </p:nvPr>
        </p:nvSpPr>
        <p:spPr>
          <a:xfrm>
            <a:off x="457200" y="365760"/>
            <a:ext cx="7287768" cy="553998"/>
          </a:xfrm>
          <a:prstGeom prst="rect">
            <a:avLst/>
          </a:prstGeom>
          <a:noFill/>
          <a:ln>
            <a:noFill/>
          </a:ln>
        </p:spPr>
        <p:txBody>
          <a:bodyPr spcFirstLastPara="1" wrap="square" lIns="90000" tIns="0" rIns="91425" bIns="0" anchor="t" anchorCtr="0">
            <a:normAutofit/>
          </a:bodyPr>
          <a:lstStyle/>
          <a:p>
            <a:pPr marL="0" lvl="0" indent="0" algn="l" rtl="0">
              <a:lnSpc>
                <a:spcPct val="100000"/>
              </a:lnSpc>
              <a:spcBef>
                <a:spcPts val="0"/>
              </a:spcBef>
              <a:spcAft>
                <a:spcPts val="0"/>
              </a:spcAft>
              <a:buClr>
                <a:schemeClr val="lt1"/>
              </a:buClr>
              <a:buSzPts val="3600"/>
              <a:buFont typeface="Trebuchet MS"/>
              <a:buNone/>
            </a:pPr>
            <a:r>
              <a:rPr lang="en-US" dirty="0"/>
              <a:t>IPS: A Cross-SDO Initiative</a:t>
            </a:r>
            <a:endParaRPr b="1" u="sng" dirty="0">
              <a:solidFill>
                <a:schemeClr val="hlink"/>
              </a:solidFill>
              <a:hlinkClick r:id="rId3"/>
            </a:endParaRPr>
          </a:p>
        </p:txBody>
      </p:sp>
      <p:pic>
        <p:nvPicPr>
          <p:cNvPr id="2" name="Picture 1">
            <a:extLst>
              <a:ext uri="{FF2B5EF4-FFF2-40B4-BE49-F238E27FC236}">
                <a16:creationId xmlns:a16="http://schemas.microsoft.com/office/drawing/2014/main" id="{584D472F-67F2-34A7-2C8F-32D29A206D0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59729" y="793959"/>
            <a:ext cx="8414657" cy="5226159"/>
          </a:xfrm>
          <a:prstGeom prst="rect">
            <a:avLst/>
          </a:prstGeom>
        </p:spPr>
      </p:pic>
      <p:pic>
        <p:nvPicPr>
          <p:cNvPr id="4" name="Picture 3">
            <a:extLst>
              <a:ext uri="{FF2B5EF4-FFF2-40B4-BE49-F238E27FC236}">
                <a16:creationId xmlns:a16="http://schemas.microsoft.com/office/drawing/2014/main" id="{326DE8A7-B4AE-1E7A-C1F5-6FF8F7C9BA9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69596" y="5678275"/>
            <a:ext cx="695085" cy="771536"/>
          </a:xfrm>
          <a:prstGeom prst="rect">
            <a:avLst/>
          </a:prstGeom>
          <a:noFill/>
          <a:ln>
            <a:noFill/>
          </a:ln>
          <a:effectLst>
            <a:outerShdw blurRad="50800" dist="38100" dir="5400000" algn="t" rotWithShape="0">
              <a:prstClr val="black">
                <a:alpha val="40000"/>
              </a:prstClr>
            </a:outerShdw>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7">
            <a:extLst>
              <a:ext uri="{FF2B5EF4-FFF2-40B4-BE49-F238E27FC236}">
                <a16:creationId xmlns:a16="http://schemas.microsoft.com/office/drawing/2014/main" id="{E044B16C-465C-DE0B-055D-F2DC80A3F47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750" r="8694"/>
          <a:stretch/>
        </p:blipFill>
        <p:spPr bwMode="auto">
          <a:xfrm>
            <a:off x="1831577" y="2437303"/>
            <a:ext cx="754521" cy="1366069"/>
          </a:xfrm>
          <a:prstGeom prst="rect">
            <a:avLst/>
          </a:prstGeom>
          <a:noFill/>
          <a:ln>
            <a:noFill/>
          </a:ln>
          <a:effectLst>
            <a:outerShdw dist="35921" dir="2700000" algn="ctr" rotWithShape="0">
              <a:schemeClr val="bg2"/>
            </a:outerShdw>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Risultati immagini per ISO">
            <a:extLst>
              <a:ext uri="{FF2B5EF4-FFF2-40B4-BE49-F238E27FC236}">
                <a16:creationId xmlns:a16="http://schemas.microsoft.com/office/drawing/2014/main" id="{5CDFDB09-0227-AE09-92FC-9871D55A896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53063" y="1601120"/>
            <a:ext cx="711548" cy="725683"/>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372386A8-5100-A886-4D79-2FC17581A821}"/>
              </a:ext>
            </a:extLst>
          </p:cNvPr>
          <p:cNvPicPr>
            <a:picLocks noChangeAspect="1"/>
          </p:cNvPicPr>
          <p:nvPr/>
        </p:nvPicPr>
        <p:blipFill>
          <a:blip r:embed="rId8"/>
          <a:stretch>
            <a:fillRect/>
          </a:stretch>
        </p:blipFill>
        <p:spPr>
          <a:xfrm>
            <a:off x="1708236" y="4100538"/>
            <a:ext cx="1072147" cy="589681"/>
          </a:xfrm>
          <a:prstGeom prst="rect">
            <a:avLst/>
          </a:prstGeom>
        </p:spPr>
      </p:pic>
      <p:pic>
        <p:nvPicPr>
          <p:cNvPr id="33" name="Picture 32">
            <a:extLst>
              <a:ext uri="{FF2B5EF4-FFF2-40B4-BE49-F238E27FC236}">
                <a16:creationId xmlns:a16="http://schemas.microsoft.com/office/drawing/2014/main" id="{670F44D2-C4CE-57C1-4586-69CB2A6F57B7}"/>
              </a:ext>
            </a:extLst>
          </p:cNvPr>
          <p:cNvPicPr>
            <a:picLocks noChangeAspect="1"/>
          </p:cNvPicPr>
          <p:nvPr/>
        </p:nvPicPr>
        <p:blipFill rotWithShape="1">
          <a:blip r:embed="rId9"/>
          <a:srcRect r="51547"/>
          <a:stretch/>
        </p:blipFill>
        <p:spPr>
          <a:xfrm>
            <a:off x="1708236" y="4911220"/>
            <a:ext cx="951579" cy="679601"/>
          </a:xfrm>
          <a:prstGeom prst="rect">
            <a:avLst/>
          </a:prstGeom>
        </p:spPr>
      </p:pic>
      <p:sp>
        <p:nvSpPr>
          <p:cNvPr id="3" name="TextBox 2">
            <a:extLst>
              <a:ext uri="{FF2B5EF4-FFF2-40B4-BE49-F238E27FC236}">
                <a16:creationId xmlns:a16="http://schemas.microsoft.com/office/drawing/2014/main" id="{CE13BBAD-D686-F342-14FB-5F3A58B8A94F}"/>
              </a:ext>
            </a:extLst>
          </p:cNvPr>
          <p:cNvSpPr txBox="1"/>
          <p:nvPr/>
        </p:nvSpPr>
        <p:spPr>
          <a:xfrm>
            <a:off x="3687745" y="6307574"/>
            <a:ext cx="4305281" cy="369332"/>
          </a:xfrm>
          <a:prstGeom prst="rect">
            <a:avLst/>
          </a:prstGeom>
          <a:noFill/>
        </p:spPr>
        <p:txBody>
          <a:bodyPr wrap="none" rtlCol="0">
            <a:spAutoFit/>
          </a:bodyPr>
          <a:lstStyle/>
          <a:p>
            <a:r>
              <a:rPr lang="en-US" dirty="0">
                <a:hlinkClick r:id="rId10"/>
              </a:rPr>
              <a:t>https://international-patient-summary.net/</a:t>
            </a:r>
            <a:r>
              <a:rPr lang="en-US" dirty="0"/>
              <a:t> </a:t>
            </a:r>
          </a:p>
        </p:txBody>
      </p:sp>
    </p:spTree>
    <p:extLst>
      <p:ext uri="{BB962C8B-B14F-4D97-AF65-F5344CB8AC3E}">
        <p14:creationId xmlns:p14="http://schemas.microsoft.com/office/powerpoint/2010/main" val="776567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6C23-A4B3-4D26-B0B9-2F0C5507BB01}"/>
              </a:ext>
            </a:extLst>
          </p:cNvPr>
          <p:cNvSpPr>
            <a:spLocks noGrp="1"/>
          </p:cNvSpPr>
          <p:nvPr>
            <p:ph type="title"/>
          </p:nvPr>
        </p:nvSpPr>
        <p:spPr/>
        <p:txBody>
          <a:bodyPr/>
          <a:lstStyle/>
          <a:p>
            <a:r>
              <a:rPr lang="en-US" b="1" dirty="0"/>
              <a:t>What is the IPS?</a:t>
            </a:r>
          </a:p>
        </p:txBody>
      </p:sp>
      <p:pic>
        <p:nvPicPr>
          <p:cNvPr id="6" name="Google Shape;323;g10eba8607e9_0_10">
            <a:extLst>
              <a:ext uri="{FF2B5EF4-FFF2-40B4-BE49-F238E27FC236}">
                <a16:creationId xmlns:a16="http://schemas.microsoft.com/office/drawing/2014/main" id="{9CC97F2D-3CFF-4576-8492-9000BDC6DCCB}"/>
              </a:ext>
            </a:extLst>
          </p:cNvPr>
          <p:cNvPicPr preferRelativeResize="0"/>
          <p:nvPr/>
        </p:nvPicPr>
        <p:blipFill rotWithShape="1">
          <a:blip r:embed="rId3">
            <a:alphaModFix/>
          </a:blip>
          <a:srcRect l="74585" b="16345"/>
          <a:stretch/>
        </p:blipFill>
        <p:spPr>
          <a:xfrm>
            <a:off x="7445251" y="720275"/>
            <a:ext cx="4378698" cy="4368950"/>
          </a:xfrm>
          <a:prstGeom prst="rect">
            <a:avLst/>
          </a:prstGeom>
          <a:noFill/>
          <a:ln>
            <a:noFill/>
          </a:ln>
        </p:spPr>
      </p:pic>
      <p:sp>
        <p:nvSpPr>
          <p:cNvPr id="7" name="Google Shape;324;g10eba8607e9_0_10">
            <a:extLst>
              <a:ext uri="{FF2B5EF4-FFF2-40B4-BE49-F238E27FC236}">
                <a16:creationId xmlns:a16="http://schemas.microsoft.com/office/drawing/2014/main" id="{A384F401-6502-4C10-908C-C0747EBB9886}"/>
              </a:ext>
            </a:extLst>
          </p:cNvPr>
          <p:cNvSpPr txBox="1">
            <a:spLocks/>
          </p:cNvSpPr>
          <p:nvPr/>
        </p:nvSpPr>
        <p:spPr>
          <a:xfrm>
            <a:off x="476395" y="5188774"/>
            <a:ext cx="9623566" cy="1478650"/>
          </a:xfrm>
          <a:prstGeom prst="rect">
            <a:avLst/>
          </a:prstGeom>
          <a:noFill/>
          <a:ln>
            <a:noFill/>
          </a:ln>
        </p:spPr>
        <p:txBody>
          <a:bodyPr spcFirstLastPara="1" vert="horz" wrap="square" lIns="91425" tIns="45700" rIns="91425" bIns="45700" rtlCol="0" anchor="t" anchorCtr="0">
            <a:normAutofit fontScale="77500" lnSpcReduction="20000"/>
          </a:bodyPr>
          <a:lstStyle>
            <a:lvl1pPr marL="406400" indent="-406400" algn="l" defTabSz="914400" rtl="0" eaLnBrk="1" latinLnBrk="0" hangingPunct="1">
              <a:lnSpc>
                <a:spcPct val="100000"/>
              </a:lnSpc>
              <a:spcBef>
                <a:spcPts val="1000"/>
              </a:spcBef>
              <a:buClr>
                <a:srgbClr val="ED58F5"/>
              </a:buClr>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863600" indent="-406400" algn="l" defTabSz="914400" rtl="0" eaLnBrk="1" latinLnBrk="0" hangingPunct="1">
              <a:lnSpc>
                <a:spcPct val="100000"/>
              </a:lnSpc>
              <a:spcBef>
                <a:spcPts val="500"/>
              </a:spcBef>
              <a:buClr>
                <a:srgbClr val="ED58F5"/>
              </a:buClr>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95275" indent="-168275" algn="ctr">
              <a:spcBef>
                <a:spcPts val="0"/>
              </a:spcBef>
              <a:buClr>
                <a:srgbClr val="333333"/>
              </a:buClr>
              <a:buSzPts val="1600"/>
              <a:buFont typeface="Arial" panose="020B0604020202020204" pitchFamily="34" charset="0"/>
              <a:buNone/>
            </a:pPr>
            <a:endParaRPr lang="en-US" dirty="0">
              <a:solidFill>
                <a:schemeClr val="accent1"/>
              </a:solidFill>
              <a:latin typeface="+mn-lt"/>
            </a:endParaRPr>
          </a:p>
          <a:p>
            <a:pPr marL="295275" indent="-168275" algn="ctr">
              <a:lnSpc>
                <a:spcPct val="120000"/>
              </a:lnSpc>
              <a:spcBef>
                <a:spcPts val="0"/>
              </a:spcBef>
              <a:buClr>
                <a:srgbClr val="FF0000"/>
              </a:buClr>
              <a:buSzPts val="2000"/>
              <a:buFont typeface="Arial" panose="020B0604020202020204" pitchFamily="34" charset="0"/>
              <a:buNone/>
            </a:pPr>
            <a:r>
              <a:rPr lang="en-US" b="1" dirty="0">
                <a:solidFill>
                  <a:schemeClr val="accent1"/>
                </a:solidFill>
                <a:latin typeface="+mn-lt"/>
              </a:rPr>
              <a:t>The International Patient Summary is a minimal and non-exhaustive set of basic clinical data of a patient, specialty-agnostic, condition-independent, but readily usable by all clinicians for the unscheduled (cross-border) patient care.</a:t>
            </a:r>
          </a:p>
        </p:txBody>
      </p:sp>
      <p:sp>
        <p:nvSpPr>
          <p:cNvPr id="9" name="Content Placeholder 2">
            <a:extLst>
              <a:ext uri="{FF2B5EF4-FFF2-40B4-BE49-F238E27FC236}">
                <a16:creationId xmlns:a16="http://schemas.microsoft.com/office/drawing/2014/main" id="{3E27D543-711D-48DF-8BE7-23FA48519ECC}"/>
              </a:ext>
            </a:extLst>
          </p:cNvPr>
          <p:cNvSpPr>
            <a:spLocks noGrp="1"/>
          </p:cNvSpPr>
          <p:nvPr>
            <p:ph idx="1"/>
          </p:nvPr>
        </p:nvSpPr>
        <p:spPr>
          <a:xfrm>
            <a:off x="838200" y="1977485"/>
            <a:ext cx="6392695" cy="4351338"/>
          </a:xfrm>
        </p:spPr>
        <p:txBody>
          <a:bodyPr/>
          <a:lstStyle/>
          <a:p>
            <a:pPr marL="457200" indent="-457200">
              <a:buClr>
                <a:schemeClr val="accent1"/>
              </a:buClr>
            </a:pPr>
            <a:r>
              <a:rPr lang="en-US" dirty="0"/>
              <a:t>A standardized set of basic clinical data</a:t>
            </a:r>
          </a:p>
          <a:p>
            <a:pPr marL="457200" indent="-457200">
              <a:buClr>
                <a:schemeClr val="accent1"/>
              </a:buClr>
            </a:pPr>
            <a:r>
              <a:rPr lang="en-US" dirty="0"/>
              <a:t>Includes most important health and care related facts</a:t>
            </a:r>
          </a:p>
          <a:p>
            <a:pPr marL="457200" indent="-457200">
              <a:buClr>
                <a:schemeClr val="accent1"/>
              </a:buClr>
            </a:pPr>
            <a:r>
              <a:rPr lang="en-US" dirty="0"/>
              <a:t>A summarized version of a patient’s clinical data provides health professionals the essential information needed for care</a:t>
            </a:r>
          </a:p>
        </p:txBody>
      </p:sp>
    </p:spTree>
    <p:extLst>
      <p:ext uri="{BB962C8B-B14F-4D97-AF65-F5344CB8AC3E}">
        <p14:creationId xmlns:p14="http://schemas.microsoft.com/office/powerpoint/2010/main" val="189623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6"/>
          <p:cNvSpPr txBox="1">
            <a:spLocks noGrp="1"/>
          </p:cNvSpPr>
          <p:nvPr>
            <p:ph type="ctrTitle"/>
          </p:nvPr>
        </p:nvSpPr>
        <p:spPr>
          <a:xfrm>
            <a:off x="457200" y="365760"/>
            <a:ext cx="7287768" cy="553998"/>
          </a:xfrm>
          <a:prstGeom prst="rect">
            <a:avLst/>
          </a:prstGeom>
          <a:noFill/>
          <a:ln>
            <a:noFill/>
          </a:ln>
        </p:spPr>
        <p:txBody>
          <a:bodyPr spcFirstLastPara="1" wrap="square" lIns="90000" tIns="0" rIns="91425" bIns="0" anchor="t" anchorCtr="0">
            <a:normAutofit fontScale="90000"/>
          </a:bodyPr>
          <a:lstStyle/>
          <a:p>
            <a:pPr marL="0" lvl="0" indent="0" algn="l" rtl="0">
              <a:lnSpc>
                <a:spcPct val="100000"/>
              </a:lnSpc>
              <a:spcBef>
                <a:spcPts val="0"/>
              </a:spcBef>
              <a:spcAft>
                <a:spcPts val="0"/>
              </a:spcAft>
              <a:buClr>
                <a:schemeClr val="lt1"/>
              </a:buClr>
              <a:buSzPts val="3600"/>
              <a:buFont typeface="Trebuchet MS"/>
              <a:buNone/>
            </a:pPr>
            <a:r>
              <a:rPr lang="en-US" b="1" kern="0" dirty="0">
                <a:solidFill>
                  <a:srgbClr val="FF0000"/>
                </a:solidFill>
              </a:rPr>
              <a:t>I</a:t>
            </a:r>
            <a:r>
              <a:rPr lang="en-US" kern="0" dirty="0"/>
              <a:t>nternational </a:t>
            </a:r>
            <a:r>
              <a:rPr lang="en-US" b="1" dirty="0">
                <a:solidFill>
                  <a:srgbClr val="FF0000"/>
                </a:solidFill>
              </a:rPr>
              <a:t>P</a:t>
            </a:r>
            <a:r>
              <a:rPr lang="en-US" dirty="0"/>
              <a:t>atient </a:t>
            </a:r>
            <a:r>
              <a:rPr lang="en-US" b="1" dirty="0">
                <a:solidFill>
                  <a:srgbClr val="FF0000"/>
                </a:solidFill>
              </a:rPr>
              <a:t>S</a:t>
            </a:r>
            <a:r>
              <a:rPr lang="en-US" dirty="0"/>
              <a:t>ummary</a:t>
            </a:r>
            <a:br>
              <a:rPr lang="en-US" dirty="0"/>
            </a:br>
            <a:r>
              <a:rPr lang="en-US" dirty="0">
                <a:solidFill>
                  <a:srgbClr val="FF0000"/>
                </a:solidFill>
              </a:rPr>
              <a:t>IPS</a:t>
            </a:r>
            <a:endParaRPr b="1" u="sng" dirty="0">
              <a:solidFill>
                <a:schemeClr val="hlink"/>
              </a:solidFill>
              <a:hlinkClick r:id="rId3"/>
            </a:endParaRPr>
          </a:p>
        </p:txBody>
      </p:sp>
      <p:graphicFrame>
        <p:nvGraphicFramePr>
          <p:cNvPr id="4" name="Diagramma 10">
            <a:extLst>
              <a:ext uri="{FF2B5EF4-FFF2-40B4-BE49-F238E27FC236}">
                <a16:creationId xmlns:a16="http://schemas.microsoft.com/office/drawing/2014/main" id="{7075E23B-5A3D-7884-3D61-BC7CF41974FF}"/>
              </a:ext>
            </a:extLst>
          </p:cNvPr>
          <p:cNvGraphicFramePr/>
          <p:nvPr/>
        </p:nvGraphicFramePr>
        <p:xfrm>
          <a:off x="1143001" y="1791378"/>
          <a:ext cx="9786255" cy="44619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a:extLst>
              <a:ext uri="{FF2B5EF4-FFF2-40B4-BE49-F238E27FC236}">
                <a16:creationId xmlns:a16="http://schemas.microsoft.com/office/drawing/2014/main" id="{77659262-226F-2679-52F7-01EA0528BBD8}"/>
              </a:ext>
            </a:extLst>
          </p:cNvPr>
          <p:cNvSpPr txBox="1"/>
          <p:nvPr/>
        </p:nvSpPr>
        <p:spPr>
          <a:xfrm>
            <a:off x="3687745" y="6307574"/>
            <a:ext cx="4305281" cy="369332"/>
          </a:xfrm>
          <a:prstGeom prst="rect">
            <a:avLst/>
          </a:prstGeom>
          <a:noFill/>
        </p:spPr>
        <p:txBody>
          <a:bodyPr wrap="none" rtlCol="0">
            <a:spAutoFit/>
          </a:bodyPr>
          <a:lstStyle/>
          <a:p>
            <a:r>
              <a:rPr lang="en-US" dirty="0">
                <a:hlinkClick r:id="rId9"/>
              </a:rPr>
              <a:t>https://international-patient-summary.net/</a:t>
            </a:r>
            <a:r>
              <a:rPr lang="en-US" dirty="0"/>
              <a:t> </a:t>
            </a:r>
          </a:p>
        </p:txBody>
      </p:sp>
    </p:spTree>
    <p:extLst>
      <p:ext uri="{BB962C8B-B14F-4D97-AF65-F5344CB8AC3E}">
        <p14:creationId xmlns:p14="http://schemas.microsoft.com/office/powerpoint/2010/main" val="282724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CB771E-FD63-DE40-AA7F-A37D336496FA}"/>
              </a:ext>
            </a:extLst>
          </p:cNvPr>
          <p:cNvPicPr>
            <a:picLocks noChangeAspect="1"/>
          </p:cNvPicPr>
          <p:nvPr/>
        </p:nvPicPr>
        <p:blipFill>
          <a:blip r:embed="rId3"/>
          <a:stretch>
            <a:fillRect/>
          </a:stretch>
        </p:blipFill>
        <p:spPr>
          <a:xfrm>
            <a:off x="7283233" y="298648"/>
            <a:ext cx="3253339" cy="7454502"/>
          </a:xfrm>
          <a:prstGeom prst="rect">
            <a:avLst/>
          </a:prstGeom>
        </p:spPr>
      </p:pic>
      <p:sp>
        <p:nvSpPr>
          <p:cNvPr id="10" name="Title 9">
            <a:extLst>
              <a:ext uri="{FF2B5EF4-FFF2-40B4-BE49-F238E27FC236}">
                <a16:creationId xmlns:a16="http://schemas.microsoft.com/office/drawing/2014/main" id="{557E53E8-A0CB-4E46-BFB3-5D515320A597}"/>
              </a:ext>
            </a:extLst>
          </p:cNvPr>
          <p:cNvSpPr>
            <a:spLocks noGrp="1"/>
          </p:cNvSpPr>
          <p:nvPr>
            <p:ph type="title"/>
          </p:nvPr>
        </p:nvSpPr>
        <p:spPr/>
        <p:txBody>
          <a:bodyPr>
            <a:normAutofit/>
          </a:bodyPr>
          <a:lstStyle/>
          <a:p>
            <a:r>
              <a:rPr lang="en-US" dirty="0"/>
              <a:t>IPS Website</a:t>
            </a:r>
          </a:p>
        </p:txBody>
      </p:sp>
      <p:sp>
        <p:nvSpPr>
          <p:cNvPr id="4" name="Segnaposto contenuto 3">
            <a:extLst>
              <a:ext uri="{FF2B5EF4-FFF2-40B4-BE49-F238E27FC236}">
                <a16:creationId xmlns:a16="http://schemas.microsoft.com/office/drawing/2014/main" id="{9A8587CF-7FA3-450C-8FE4-FB4D9FABACDA}"/>
              </a:ext>
            </a:extLst>
          </p:cNvPr>
          <p:cNvSpPr>
            <a:spLocks noGrp="1"/>
          </p:cNvSpPr>
          <p:nvPr>
            <p:ph idx="1"/>
          </p:nvPr>
        </p:nvSpPr>
        <p:spPr>
          <a:xfrm>
            <a:off x="596639" y="1780066"/>
            <a:ext cx="6686593" cy="3843655"/>
          </a:xfrm>
        </p:spPr>
        <p:txBody>
          <a:bodyPr anchor="t" anchorCtr="0">
            <a:noAutofit/>
          </a:bodyPr>
          <a:lstStyle/>
          <a:p>
            <a:pPr marL="342900" indent="-342900">
              <a:buFont typeface="Arial" panose="020B0604020202020204" pitchFamily="34" charset="0"/>
              <a:buChar char="•"/>
            </a:pPr>
            <a:r>
              <a:rPr lang="en-US" dirty="0"/>
              <a:t>Launched December 2021</a:t>
            </a:r>
          </a:p>
          <a:p>
            <a:pPr marL="342900" indent="-342900">
              <a:buFont typeface="Arial" panose="020B0604020202020204" pitchFamily="34" charset="0"/>
              <a:buChar char="•"/>
            </a:pPr>
            <a:r>
              <a:rPr lang="en-US" dirty="0"/>
              <a:t>Supported by the Joint Initiative Council and participating SDOs</a:t>
            </a:r>
          </a:p>
          <a:p>
            <a:pPr marL="342900" indent="-342900">
              <a:buFont typeface="Arial" panose="020B0604020202020204" pitchFamily="34" charset="0"/>
              <a:buChar char="•"/>
            </a:pPr>
            <a:r>
              <a:rPr lang="en-US" dirty="0"/>
              <a:t>Authoritative source for:</a:t>
            </a:r>
          </a:p>
          <a:p>
            <a:pPr marL="742950" lvl="1" indent="-285750">
              <a:buFont typeface="Arial" panose="020B0604020202020204" pitchFamily="34" charset="0"/>
              <a:buChar char="•"/>
            </a:pPr>
            <a:r>
              <a:rPr lang="en-US" dirty="0"/>
              <a:t>Specifications</a:t>
            </a:r>
          </a:p>
          <a:p>
            <a:pPr marL="742950" lvl="1" indent="-285750">
              <a:buFont typeface="Arial" panose="020B0604020202020204" pitchFamily="34" charset="0"/>
              <a:buChar char="•"/>
            </a:pPr>
            <a:r>
              <a:rPr lang="en-US" dirty="0"/>
              <a:t>Educational resources</a:t>
            </a:r>
          </a:p>
          <a:p>
            <a:pPr marL="742950" lvl="1" indent="-285750">
              <a:buFont typeface="Arial" panose="020B0604020202020204" pitchFamily="34" charset="0"/>
              <a:buChar char="•"/>
            </a:pPr>
            <a:r>
              <a:rPr lang="en-US" dirty="0"/>
              <a:t>Implementations</a:t>
            </a:r>
          </a:p>
          <a:p>
            <a:pPr marL="742950" lvl="1" indent="-285750">
              <a:buFont typeface="Arial" panose="020B0604020202020204" pitchFamily="34" charset="0"/>
              <a:buChar char="•"/>
            </a:pPr>
            <a:r>
              <a:rPr lang="en-US" dirty="0"/>
              <a:t>Stakeholder benefits</a:t>
            </a:r>
          </a:p>
        </p:txBody>
      </p:sp>
      <p:sp>
        <p:nvSpPr>
          <p:cNvPr id="5" name="Right Arrow 4">
            <a:extLst>
              <a:ext uri="{FF2B5EF4-FFF2-40B4-BE49-F238E27FC236}">
                <a16:creationId xmlns:a16="http://schemas.microsoft.com/office/drawing/2014/main" id="{839B2E5F-9231-9E4A-951E-1A7050A8408F}"/>
              </a:ext>
            </a:extLst>
          </p:cNvPr>
          <p:cNvSpPr/>
          <p:nvPr/>
        </p:nvSpPr>
        <p:spPr>
          <a:xfrm>
            <a:off x="1007435" y="5061181"/>
            <a:ext cx="6615773" cy="590880"/>
          </a:xfrm>
          <a:prstGeom prst="rightArrow">
            <a:avLst/>
          </a:prstGeom>
          <a:solidFill>
            <a:schemeClr val="tx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33"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http://international-patient-summary.net/</a:t>
            </a:r>
          </a:p>
        </p:txBody>
      </p:sp>
      <p:sp>
        <p:nvSpPr>
          <p:cNvPr id="3" name="Slide Number Placeholder 2">
            <a:extLst>
              <a:ext uri="{FF2B5EF4-FFF2-40B4-BE49-F238E27FC236}">
                <a16:creationId xmlns:a16="http://schemas.microsoft.com/office/drawing/2014/main" id="{1F124A77-355F-E549-9F5D-A347013B43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1BDB65-48D9-4077-82D0-59C09678B829}" type="slidenum">
              <a:rPr kumimoji="0" lang="nl-BE"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BE"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488622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9FD6C8-AE6B-44E9-3AAE-0CF8CE2D73F0}"/>
              </a:ext>
            </a:extLst>
          </p:cNvPr>
          <p:cNvSpPr>
            <a:spLocks noGrp="1"/>
          </p:cNvSpPr>
          <p:nvPr>
            <p:ph type="title"/>
          </p:nvPr>
        </p:nvSpPr>
        <p:spPr/>
        <p:txBody>
          <a:bodyPr/>
          <a:lstStyle/>
          <a:p>
            <a:r>
              <a:rPr lang="en-US" dirty="0"/>
              <a:t>IHE Document Sharing</a:t>
            </a:r>
          </a:p>
        </p:txBody>
      </p:sp>
      <p:sp>
        <p:nvSpPr>
          <p:cNvPr id="10" name="Text Placeholder 9">
            <a:extLst>
              <a:ext uri="{FF2B5EF4-FFF2-40B4-BE49-F238E27FC236}">
                <a16:creationId xmlns:a16="http://schemas.microsoft.com/office/drawing/2014/main" id="{8AAC3ADF-F63D-B871-12F8-73BFFE1B20A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716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7" name="Group 11">
            <a:extLst>
              <a:ext uri="{FF2B5EF4-FFF2-40B4-BE49-F238E27FC236}">
                <a16:creationId xmlns:a16="http://schemas.microsoft.com/office/drawing/2014/main" id="{A8CB59AD-E7D9-41DD-AAD5-4D25B01D7A3D}"/>
              </a:ext>
            </a:extLst>
          </p:cNvPr>
          <p:cNvGraphicFramePr>
            <a:graphicFrameLocks noGrp="1"/>
          </p:cNvGraphicFramePr>
          <p:nvPr/>
        </p:nvGraphicFramePr>
        <p:xfrm>
          <a:off x="2414588" y="890589"/>
          <a:ext cx="1219200" cy="485775"/>
        </p:xfrm>
        <a:graphic>
          <a:graphicData uri="http://schemas.openxmlformats.org/drawingml/2006/table">
            <a:tbl>
              <a:tblPr/>
              <a:tblGrid>
                <a:gridCol w="1219200">
                  <a:extLst>
                    <a:ext uri="{9D8B030D-6E8A-4147-A177-3AD203B41FA5}">
                      <a16:colId xmlns:a16="http://schemas.microsoft.com/office/drawing/2014/main" val="20000"/>
                    </a:ext>
                  </a:extLst>
                </a:gridCol>
              </a:tblGrid>
              <a:tr h="485775">
                <a:tc>
                  <a:txBody>
                    <a:bodyPr/>
                    <a:lstStyle/>
                    <a:p>
                      <a:pPr marL="39688" marR="0" lvl="0" indent="0" algn="l" defTabSz="914400" rtl="0" eaLnBrk="1" fontAlgn="base" latinLnBrk="0" hangingPunct="1">
                        <a:lnSpc>
                          <a:spcPct val="90000"/>
                        </a:lnSpc>
                        <a:spcBef>
                          <a:spcPct val="0"/>
                        </a:spcBef>
                        <a:spcAft>
                          <a:spcPct val="0"/>
                        </a:spcAft>
                        <a:buClrTx/>
                        <a:buSzTx/>
                        <a:buFontTx/>
                        <a:buNone/>
                        <a:tabLst>
                          <a:tab pos="914400" algn="l"/>
                        </a:tabLst>
                      </a:pPr>
                      <a:endParaRPr kumimoji="0" lang="en-US" sz="28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50800" marR="50800" marT="50813" marB="50813"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539" name="Rectangle 17">
            <a:extLst>
              <a:ext uri="{FF2B5EF4-FFF2-40B4-BE49-F238E27FC236}">
                <a16:creationId xmlns:a16="http://schemas.microsoft.com/office/drawing/2014/main" id="{1C901B8B-5E61-4E8C-AED8-CBFC8AAE27C7}"/>
              </a:ext>
            </a:extLst>
          </p:cNvPr>
          <p:cNvSpPr>
            <a:spLocks noGrp="1" noChangeArrowheads="1"/>
          </p:cNvSpPr>
          <p:nvPr>
            <p:ph type="title" idx="4294967295"/>
          </p:nvPr>
        </p:nvSpPr>
        <p:spPr>
          <a:xfrm>
            <a:off x="673240" y="33338"/>
            <a:ext cx="11518760" cy="1325562"/>
          </a:xfrm>
        </p:spPr>
        <p:txBody>
          <a:bodyPr/>
          <a:lstStyle/>
          <a:p>
            <a:pPr eaLnBrk="1" hangingPunct="1"/>
            <a:r>
              <a:rPr lang="en-US" altLang="en-US" dirty="0"/>
              <a:t>IHE Standards-based HIE (XDS)</a:t>
            </a:r>
            <a:br>
              <a:rPr lang="en-US" altLang="en-US" dirty="0"/>
            </a:br>
            <a:r>
              <a:rPr lang="en-US" altLang="en-US" sz="2400" dirty="0">
                <a:solidFill>
                  <a:srgbClr val="28B9F5"/>
                </a:solidFill>
              </a:rPr>
              <a:t>Key Components</a:t>
            </a:r>
            <a:endParaRPr lang="en-US" altLang="en-US" dirty="0"/>
          </a:p>
        </p:txBody>
      </p:sp>
      <p:grpSp>
        <p:nvGrpSpPr>
          <p:cNvPr id="3" name="Group 2">
            <a:extLst>
              <a:ext uri="{FF2B5EF4-FFF2-40B4-BE49-F238E27FC236}">
                <a16:creationId xmlns:a16="http://schemas.microsoft.com/office/drawing/2014/main" id="{246C2BAE-219D-4BFB-85F2-88E088A58E0F}"/>
              </a:ext>
            </a:extLst>
          </p:cNvPr>
          <p:cNvGrpSpPr/>
          <p:nvPr/>
        </p:nvGrpSpPr>
        <p:grpSpPr>
          <a:xfrm>
            <a:off x="945931" y="1250949"/>
            <a:ext cx="10310648" cy="5449395"/>
            <a:chOff x="2070100" y="1250950"/>
            <a:chExt cx="7886700" cy="4725989"/>
          </a:xfrm>
        </p:grpSpPr>
        <p:grpSp>
          <p:nvGrpSpPr>
            <p:cNvPr id="2" name="Group 61">
              <a:extLst>
                <a:ext uri="{FF2B5EF4-FFF2-40B4-BE49-F238E27FC236}">
                  <a16:creationId xmlns:a16="http://schemas.microsoft.com/office/drawing/2014/main" id="{BEE8B1A4-2115-4CC0-AF87-938F9CAF274E}"/>
                </a:ext>
              </a:extLst>
            </p:cNvPr>
            <p:cNvGrpSpPr>
              <a:grpSpLocks/>
            </p:cNvGrpSpPr>
            <p:nvPr/>
          </p:nvGrpSpPr>
          <p:grpSpPr bwMode="auto">
            <a:xfrm>
              <a:off x="2697163" y="1250950"/>
              <a:ext cx="6699250" cy="3879850"/>
              <a:chOff x="1173163" y="1250950"/>
              <a:chExt cx="6699250" cy="3879850"/>
            </a:xfrm>
          </p:grpSpPr>
          <p:pic>
            <p:nvPicPr>
              <p:cNvPr id="22588" name="Picture 1">
                <a:extLst>
                  <a:ext uri="{FF2B5EF4-FFF2-40B4-BE49-F238E27FC236}">
                    <a16:creationId xmlns:a16="http://schemas.microsoft.com/office/drawing/2014/main" id="{CF3BB786-794E-48D8-A897-D58183C6D1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22589" name="Group 53">
                <a:extLst>
                  <a:ext uri="{FF2B5EF4-FFF2-40B4-BE49-F238E27FC236}">
                    <a16:creationId xmlns:a16="http://schemas.microsoft.com/office/drawing/2014/main" id="{A0B221A8-2F28-499D-ACE6-6B604C3FE4D9}"/>
                  </a:ext>
                </a:extLst>
              </p:cNvPr>
              <p:cNvGrpSpPr>
                <a:grpSpLocks/>
              </p:cNvGrpSpPr>
              <p:nvPr/>
            </p:nvGrpSpPr>
            <p:grpSpPr bwMode="auto">
              <a:xfrm>
                <a:off x="3316288" y="1250950"/>
                <a:ext cx="2490787" cy="1728788"/>
                <a:chOff x="3316288" y="1250950"/>
                <a:chExt cx="2490787" cy="1728788"/>
              </a:xfrm>
            </p:grpSpPr>
            <p:pic>
              <p:nvPicPr>
                <p:cNvPr id="22590" name="Picture 19">
                  <a:extLst>
                    <a:ext uri="{FF2B5EF4-FFF2-40B4-BE49-F238E27FC236}">
                      <a16:creationId xmlns:a16="http://schemas.microsoft.com/office/drawing/2014/main" id="{13F75E7E-7F44-4B29-916A-53B73D8810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2591" name="Rectangle 50">
                  <a:extLst>
                    <a:ext uri="{FF2B5EF4-FFF2-40B4-BE49-F238E27FC236}">
                      <a16:creationId xmlns:a16="http://schemas.microsoft.com/office/drawing/2014/main" id="{EF099B4D-76AC-44A1-8CC7-CA1778A35C02}"/>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Patient ID Manager</a:t>
                  </a:r>
                </a:p>
              </p:txBody>
            </p:sp>
            <p:sp>
              <p:nvSpPr>
                <p:cNvPr id="22592" name="Rectangle 52">
                  <a:extLst>
                    <a:ext uri="{FF2B5EF4-FFF2-40B4-BE49-F238E27FC236}">
                      <a16:creationId xmlns:a16="http://schemas.microsoft.com/office/drawing/2014/main" id="{ACFCD486-D7F7-4CDE-8B17-1C0DD9EFF134}"/>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dirty="0">
                      <a:solidFill>
                        <a:srgbClr val="1E4191"/>
                      </a:solidFill>
                      <a:latin typeface="GE Inspira Pitch"/>
                      <a:ea typeface="GE Inspira Medium" charset="0"/>
                      <a:cs typeface="GE Inspira Medium" charset="0"/>
                    </a:rPr>
                    <a:t>Document Registry</a:t>
                  </a:r>
                </a:p>
              </p:txBody>
            </p:sp>
          </p:grpSp>
        </p:grpSp>
        <p:sp>
          <p:nvSpPr>
            <p:cNvPr id="22531" name="AutoShape 18">
              <a:extLst>
                <a:ext uri="{FF2B5EF4-FFF2-40B4-BE49-F238E27FC236}">
                  <a16:creationId xmlns:a16="http://schemas.microsoft.com/office/drawing/2014/main" id="{931CF02A-D6F7-4553-809B-9FC4D1469A0B}"/>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Personal </a:t>
              </a:r>
              <a:br>
                <a:rPr lang="en-US" altLang="en-US" sz="800" dirty="0">
                  <a:solidFill>
                    <a:srgbClr val="4157AD"/>
                  </a:solidFill>
                </a:rPr>
              </a:br>
              <a:r>
                <a:rPr lang="en-US" altLang="en-US" sz="800" dirty="0">
                  <a:solidFill>
                    <a:srgbClr val="4157AD"/>
                  </a:solidFill>
                </a:rPr>
                <a:t>   Health Records</a:t>
              </a:r>
              <a:endParaRPr lang="en-US" altLang="en-US" sz="800" b="1" dirty="0">
                <a:solidFill>
                  <a:srgbClr val="4157AD"/>
                </a:solidFill>
              </a:endParaRPr>
            </a:p>
          </p:txBody>
        </p:sp>
        <p:sp>
          <p:nvSpPr>
            <p:cNvPr id="22532" name="AutoShape 18">
              <a:extLst>
                <a:ext uri="{FF2B5EF4-FFF2-40B4-BE49-F238E27FC236}">
                  <a16:creationId xmlns:a16="http://schemas.microsoft.com/office/drawing/2014/main" id="{97FB819B-94E9-4358-8796-5EC86ADA1063}"/>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EMR</a:t>
              </a:r>
              <a:endParaRPr lang="en-US" altLang="en-US" sz="800" b="1" dirty="0">
                <a:solidFill>
                  <a:srgbClr val="4157AD"/>
                </a:solidFill>
              </a:endParaRPr>
            </a:p>
          </p:txBody>
        </p:sp>
        <p:grpSp>
          <p:nvGrpSpPr>
            <p:cNvPr id="22534" name="Group 2">
              <a:extLst>
                <a:ext uri="{FF2B5EF4-FFF2-40B4-BE49-F238E27FC236}">
                  <a16:creationId xmlns:a16="http://schemas.microsoft.com/office/drawing/2014/main" id="{FB15F52D-BF69-4593-A47A-9DBB971DBB70}"/>
                </a:ext>
              </a:extLst>
            </p:cNvPr>
            <p:cNvGrpSpPr>
              <a:grpSpLocks/>
            </p:cNvGrpSpPr>
            <p:nvPr/>
          </p:nvGrpSpPr>
          <p:grpSpPr bwMode="auto">
            <a:xfrm>
              <a:off x="2233614" y="2286000"/>
              <a:ext cx="936625" cy="762000"/>
              <a:chOff x="0" y="0"/>
              <a:chExt cx="589" cy="479"/>
            </a:xfrm>
          </p:grpSpPr>
          <p:pic>
            <p:nvPicPr>
              <p:cNvPr id="22586" name="Picture 3">
                <a:extLst>
                  <a:ext uri="{FF2B5EF4-FFF2-40B4-BE49-F238E27FC236}">
                    <a16:creationId xmlns:a16="http://schemas.microsoft.com/office/drawing/2014/main" id="{71D6292E-FA45-4068-A6C1-EB98584F2F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87" name="Picture 4">
                <a:extLst>
                  <a:ext uri="{FF2B5EF4-FFF2-40B4-BE49-F238E27FC236}">
                    <a16:creationId xmlns:a16="http://schemas.microsoft.com/office/drawing/2014/main" id="{6B51DA2B-4B16-4CF0-89E0-EF718CD3FA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35" name="Group 5">
              <a:extLst>
                <a:ext uri="{FF2B5EF4-FFF2-40B4-BE49-F238E27FC236}">
                  <a16:creationId xmlns:a16="http://schemas.microsoft.com/office/drawing/2014/main" id="{55A2F2CD-1847-4FCC-B952-96B241E00B77}"/>
                </a:ext>
              </a:extLst>
            </p:cNvPr>
            <p:cNvGrpSpPr>
              <a:grpSpLocks/>
            </p:cNvGrpSpPr>
            <p:nvPr/>
          </p:nvGrpSpPr>
          <p:grpSpPr bwMode="auto">
            <a:xfrm>
              <a:off x="2233613" y="2833688"/>
              <a:ext cx="1009650" cy="823912"/>
              <a:chOff x="0" y="0"/>
              <a:chExt cx="635" cy="518"/>
            </a:xfrm>
          </p:grpSpPr>
          <p:pic>
            <p:nvPicPr>
              <p:cNvPr id="22584" name="Picture 6">
                <a:extLst>
                  <a:ext uri="{FF2B5EF4-FFF2-40B4-BE49-F238E27FC236}">
                    <a16:creationId xmlns:a16="http://schemas.microsoft.com/office/drawing/2014/main" id="{2276A20C-71FD-4425-9945-9F1E133010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85" name="Picture 7">
                <a:extLst>
                  <a:ext uri="{FF2B5EF4-FFF2-40B4-BE49-F238E27FC236}">
                    <a16:creationId xmlns:a16="http://schemas.microsoft.com/office/drawing/2014/main" id="{BAAAE53C-4D16-458D-91A9-3815E50954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0" name="Group 20">
              <a:extLst>
                <a:ext uri="{FF2B5EF4-FFF2-40B4-BE49-F238E27FC236}">
                  <a16:creationId xmlns:a16="http://schemas.microsoft.com/office/drawing/2014/main" id="{CA2DC060-ADFE-4928-9B74-9F62ADB20BBA}"/>
                </a:ext>
              </a:extLst>
            </p:cNvPr>
            <p:cNvGrpSpPr>
              <a:grpSpLocks/>
            </p:cNvGrpSpPr>
            <p:nvPr/>
          </p:nvGrpSpPr>
          <p:grpSpPr bwMode="auto">
            <a:xfrm>
              <a:off x="2357438" y="3617914"/>
              <a:ext cx="1193800" cy="782637"/>
              <a:chOff x="0" y="0"/>
              <a:chExt cx="751" cy="492"/>
            </a:xfrm>
          </p:grpSpPr>
          <p:pic>
            <p:nvPicPr>
              <p:cNvPr id="22582" name="Picture 21">
                <a:extLst>
                  <a:ext uri="{FF2B5EF4-FFF2-40B4-BE49-F238E27FC236}">
                    <a16:creationId xmlns:a16="http://schemas.microsoft.com/office/drawing/2014/main" id="{A9AC90AD-2FC1-49B8-9768-4BB7FFE978A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83" name="Picture 22">
                <a:extLst>
                  <a:ext uri="{FF2B5EF4-FFF2-40B4-BE49-F238E27FC236}">
                    <a16:creationId xmlns:a16="http://schemas.microsoft.com/office/drawing/2014/main" id="{750D31D3-D341-4F58-AA84-AFD9AE651FC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1" name="Group 23">
              <a:extLst>
                <a:ext uri="{FF2B5EF4-FFF2-40B4-BE49-F238E27FC236}">
                  <a16:creationId xmlns:a16="http://schemas.microsoft.com/office/drawing/2014/main" id="{6B041B39-B90D-45FC-9F8F-1BE4287E4CB1}"/>
                </a:ext>
              </a:extLst>
            </p:cNvPr>
            <p:cNvGrpSpPr>
              <a:grpSpLocks/>
            </p:cNvGrpSpPr>
            <p:nvPr/>
          </p:nvGrpSpPr>
          <p:grpSpPr bwMode="auto">
            <a:xfrm>
              <a:off x="8943976" y="2378076"/>
              <a:ext cx="936625" cy="669925"/>
              <a:chOff x="0" y="0"/>
              <a:chExt cx="589" cy="421"/>
            </a:xfrm>
          </p:grpSpPr>
          <p:pic>
            <p:nvPicPr>
              <p:cNvPr id="22580" name="Picture 24">
                <a:extLst>
                  <a:ext uri="{FF2B5EF4-FFF2-40B4-BE49-F238E27FC236}">
                    <a16:creationId xmlns:a16="http://schemas.microsoft.com/office/drawing/2014/main" id="{05B45662-E7E4-4CAE-9CF2-0B6716A6D7C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81" name="Picture 25">
                <a:extLst>
                  <a:ext uri="{FF2B5EF4-FFF2-40B4-BE49-F238E27FC236}">
                    <a16:creationId xmlns:a16="http://schemas.microsoft.com/office/drawing/2014/main" id="{9FBEB3D9-A44F-464F-95DC-80F69A0938F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2" name="Group 26">
              <a:extLst>
                <a:ext uri="{FF2B5EF4-FFF2-40B4-BE49-F238E27FC236}">
                  <a16:creationId xmlns:a16="http://schemas.microsoft.com/office/drawing/2014/main" id="{5FACD6EF-37F9-40B3-9038-4B5EFAAD07CF}"/>
                </a:ext>
              </a:extLst>
            </p:cNvPr>
            <p:cNvGrpSpPr>
              <a:grpSpLocks/>
            </p:cNvGrpSpPr>
            <p:nvPr/>
          </p:nvGrpSpPr>
          <p:grpSpPr bwMode="auto">
            <a:xfrm>
              <a:off x="8863014" y="3005139"/>
              <a:ext cx="1030287" cy="649287"/>
              <a:chOff x="0" y="0"/>
              <a:chExt cx="648" cy="408"/>
            </a:xfrm>
          </p:grpSpPr>
          <p:pic>
            <p:nvPicPr>
              <p:cNvPr id="22578" name="Picture 27">
                <a:extLst>
                  <a:ext uri="{FF2B5EF4-FFF2-40B4-BE49-F238E27FC236}">
                    <a16:creationId xmlns:a16="http://schemas.microsoft.com/office/drawing/2014/main" id="{C34F112F-62C1-4813-8A46-9B883052AA2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9" name="Picture 28">
                <a:extLst>
                  <a:ext uri="{FF2B5EF4-FFF2-40B4-BE49-F238E27FC236}">
                    <a16:creationId xmlns:a16="http://schemas.microsoft.com/office/drawing/2014/main" id="{43DEEC6D-B709-4ADA-9102-FD313E74C6B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3" name="Group 29">
              <a:extLst>
                <a:ext uri="{FF2B5EF4-FFF2-40B4-BE49-F238E27FC236}">
                  <a16:creationId xmlns:a16="http://schemas.microsoft.com/office/drawing/2014/main" id="{71281EAB-38CE-49CB-8BE0-C265F695B4AD}"/>
                </a:ext>
              </a:extLst>
            </p:cNvPr>
            <p:cNvGrpSpPr>
              <a:grpSpLocks/>
            </p:cNvGrpSpPr>
            <p:nvPr/>
          </p:nvGrpSpPr>
          <p:grpSpPr bwMode="auto">
            <a:xfrm>
              <a:off x="8593138" y="3659188"/>
              <a:ext cx="1193800" cy="741362"/>
              <a:chOff x="0" y="0"/>
              <a:chExt cx="751" cy="466"/>
            </a:xfrm>
          </p:grpSpPr>
          <p:pic>
            <p:nvPicPr>
              <p:cNvPr id="22576" name="Picture 30">
                <a:extLst>
                  <a:ext uri="{FF2B5EF4-FFF2-40B4-BE49-F238E27FC236}">
                    <a16:creationId xmlns:a16="http://schemas.microsoft.com/office/drawing/2014/main" id="{F9D8A61F-FCDC-49F0-B61D-EEED3E5CFF3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7" name="Picture 31">
                <a:extLst>
                  <a:ext uri="{FF2B5EF4-FFF2-40B4-BE49-F238E27FC236}">
                    <a16:creationId xmlns:a16="http://schemas.microsoft.com/office/drawing/2014/main" id="{B196EDDB-098F-4531-9D5C-AFC7F242D8D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4" name="Group 32">
              <a:extLst>
                <a:ext uri="{FF2B5EF4-FFF2-40B4-BE49-F238E27FC236}">
                  <a16:creationId xmlns:a16="http://schemas.microsoft.com/office/drawing/2014/main" id="{35641835-FEAC-46CE-A41B-3DD3828CE7AF}"/>
                </a:ext>
              </a:extLst>
            </p:cNvPr>
            <p:cNvGrpSpPr>
              <a:grpSpLocks/>
            </p:cNvGrpSpPr>
            <p:nvPr/>
          </p:nvGrpSpPr>
          <p:grpSpPr bwMode="auto">
            <a:xfrm>
              <a:off x="7678738" y="4122738"/>
              <a:ext cx="1420812" cy="1039812"/>
              <a:chOff x="0" y="0"/>
              <a:chExt cx="894" cy="654"/>
            </a:xfrm>
          </p:grpSpPr>
          <p:pic>
            <p:nvPicPr>
              <p:cNvPr id="22574" name="Picture 33">
                <a:extLst>
                  <a:ext uri="{FF2B5EF4-FFF2-40B4-BE49-F238E27FC236}">
                    <a16:creationId xmlns:a16="http://schemas.microsoft.com/office/drawing/2014/main" id="{B4FCB837-EAE5-42D2-B12D-255731EB8AF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5" name="Picture 34">
                <a:extLst>
                  <a:ext uri="{FF2B5EF4-FFF2-40B4-BE49-F238E27FC236}">
                    <a16:creationId xmlns:a16="http://schemas.microsoft.com/office/drawing/2014/main" id="{B1CAE7DA-48C4-419A-8DBE-9D62AC135BA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5" name="Group 35">
              <a:extLst>
                <a:ext uri="{FF2B5EF4-FFF2-40B4-BE49-F238E27FC236}">
                  <a16:creationId xmlns:a16="http://schemas.microsoft.com/office/drawing/2014/main" id="{68A3995F-EAF5-496E-879C-930D409C99FA}"/>
                </a:ext>
              </a:extLst>
            </p:cNvPr>
            <p:cNvGrpSpPr>
              <a:grpSpLocks/>
            </p:cNvGrpSpPr>
            <p:nvPr/>
          </p:nvGrpSpPr>
          <p:grpSpPr bwMode="auto">
            <a:xfrm>
              <a:off x="2962276" y="4276726"/>
              <a:ext cx="1420813" cy="885825"/>
              <a:chOff x="0" y="0"/>
              <a:chExt cx="894" cy="557"/>
            </a:xfrm>
          </p:grpSpPr>
          <p:pic>
            <p:nvPicPr>
              <p:cNvPr id="22572" name="Picture 36">
                <a:extLst>
                  <a:ext uri="{FF2B5EF4-FFF2-40B4-BE49-F238E27FC236}">
                    <a16:creationId xmlns:a16="http://schemas.microsoft.com/office/drawing/2014/main" id="{5B94822B-8B82-435E-8EE2-4615E9CF8C0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3" name="Picture 37">
                <a:extLst>
                  <a:ext uri="{FF2B5EF4-FFF2-40B4-BE49-F238E27FC236}">
                    <a16:creationId xmlns:a16="http://schemas.microsoft.com/office/drawing/2014/main" id="{808472E1-79BD-49A4-A7D0-E346A6E6A1C4}"/>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22546" name="Group 38">
              <a:extLst>
                <a:ext uri="{FF2B5EF4-FFF2-40B4-BE49-F238E27FC236}">
                  <a16:creationId xmlns:a16="http://schemas.microsoft.com/office/drawing/2014/main" id="{1B547141-8A1D-47FB-877F-ACFF2FE93DE3}"/>
                </a:ext>
              </a:extLst>
            </p:cNvPr>
            <p:cNvGrpSpPr>
              <a:grpSpLocks/>
            </p:cNvGrpSpPr>
            <p:nvPr/>
          </p:nvGrpSpPr>
          <p:grpSpPr bwMode="auto">
            <a:xfrm>
              <a:off x="4437063" y="4462464"/>
              <a:ext cx="1460500" cy="1214437"/>
              <a:chOff x="0" y="0"/>
              <a:chExt cx="920" cy="764"/>
            </a:xfrm>
          </p:grpSpPr>
          <p:pic>
            <p:nvPicPr>
              <p:cNvPr id="22570" name="Picture 39">
                <a:extLst>
                  <a:ext uri="{FF2B5EF4-FFF2-40B4-BE49-F238E27FC236}">
                    <a16:creationId xmlns:a16="http://schemas.microsoft.com/office/drawing/2014/main" id="{0125235B-0375-49F9-BE79-8B07E87D5524}"/>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71" name="Picture 40">
                <a:extLst>
                  <a:ext uri="{FF2B5EF4-FFF2-40B4-BE49-F238E27FC236}">
                    <a16:creationId xmlns:a16="http://schemas.microsoft.com/office/drawing/2014/main" id="{518CC70F-ACE2-4A69-9588-7F62A9A47BD2}"/>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 name="Group 60">
              <a:extLst>
                <a:ext uri="{FF2B5EF4-FFF2-40B4-BE49-F238E27FC236}">
                  <a16:creationId xmlns:a16="http://schemas.microsoft.com/office/drawing/2014/main" id="{08DF69ED-7479-4968-B8B6-4146E6B6D41A}"/>
                </a:ext>
              </a:extLst>
            </p:cNvPr>
            <p:cNvGrpSpPr>
              <a:grpSpLocks/>
            </p:cNvGrpSpPr>
            <p:nvPr/>
          </p:nvGrpSpPr>
          <p:grpSpPr bwMode="auto">
            <a:xfrm>
              <a:off x="4025900" y="2506664"/>
              <a:ext cx="4140200" cy="1228725"/>
              <a:chOff x="2501900" y="2506663"/>
              <a:chExt cx="4140200" cy="1228725"/>
            </a:xfrm>
          </p:grpSpPr>
          <p:pic>
            <p:nvPicPr>
              <p:cNvPr id="22560" name="Picture 44">
                <a:extLst>
                  <a:ext uri="{FF2B5EF4-FFF2-40B4-BE49-F238E27FC236}">
                    <a16:creationId xmlns:a16="http://schemas.microsoft.com/office/drawing/2014/main" id="{E327A275-BC8F-4963-A41B-8E66ECF81F76}"/>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1" name="Picture 45">
                <a:extLst>
                  <a:ext uri="{FF2B5EF4-FFF2-40B4-BE49-F238E27FC236}">
                    <a16:creationId xmlns:a16="http://schemas.microsoft.com/office/drawing/2014/main" id="{E32453EE-266C-4EF1-96F1-1B0046DF336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2" name="Picture 46">
                <a:extLst>
                  <a:ext uri="{FF2B5EF4-FFF2-40B4-BE49-F238E27FC236}">
                    <a16:creationId xmlns:a16="http://schemas.microsoft.com/office/drawing/2014/main" id="{27A7C2CC-5BE3-4C24-98A4-0EEB88964659}"/>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3" name="Picture 47">
                <a:extLst>
                  <a:ext uri="{FF2B5EF4-FFF2-40B4-BE49-F238E27FC236}">
                    <a16:creationId xmlns:a16="http://schemas.microsoft.com/office/drawing/2014/main" id="{B376AC75-4DAD-4D63-8B62-A2B82C57224A}"/>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4" name="Picture 48">
                <a:extLst>
                  <a:ext uri="{FF2B5EF4-FFF2-40B4-BE49-F238E27FC236}">
                    <a16:creationId xmlns:a16="http://schemas.microsoft.com/office/drawing/2014/main" id="{A1D43051-EC12-49BD-BB8B-9EE45E84C4A5}"/>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5" name="Picture 49">
                <a:extLst>
                  <a:ext uri="{FF2B5EF4-FFF2-40B4-BE49-F238E27FC236}">
                    <a16:creationId xmlns:a16="http://schemas.microsoft.com/office/drawing/2014/main" id="{B927BD9C-BEF9-4000-BD07-18635B18545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6" name="Picture 50">
                <a:extLst>
                  <a:ext uri="{FF2B5EF4-FFF2-40B4-BE49-F238E27FC236}">
                    <a16:creationId xmlns:a16="http://schemas.microsoft.com/office/drawing/2014/main" id="{2320646C-AB89-4DFB-A434-B840C3D86AB6}"/>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7" name="Picture 51">
                <a:extLst>
                  <a:ext uri="{FF2B5EF4-FFF2-40B4-BE49-F238E27FC236}">
                    <a16:creationId xmlns:a16="http://schemas.microsoft.com/office/drawing/2014/main" id="{7054EA38-0540-457F-8BA2-E05664E810E0}"/>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8" name="Picture 52">
                <a:extLst>
                  <a:ext uri="{FF2B5EF4-FFF2-40B4-BE49-F238E27FC236}">
                    <a16:creationId xmlns:a16="http://schemas.microsoft.com/office/drawing/2014/main" id="{9C5F30D7-7623-483A-902B-2B42CA6B30B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69" name="Picture 53">
                <a:extLst>
                  <a:ext uri="{FF2B5EF4-FFF2-40B4-BE49-F238E27FC236}">
                    <a16:creationId xmlns:a16="http://schemas.microsoft.com/office/drawing/2014/main" id="{295520D3-C66F-4435-A7D7-5215DBB75E5E}"/>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57" name="Rounded Rectangular Callout 56">
              <a:extLst>
                <a:ext uri="{FF2B5EF4-FFF2-40B4-BE49-F238E27FC236}">
                  <a16:creationId xmlns:a16="http://schemas.microsoft.com/office/drawing/2014/main" id="{9C9F0D11-DA14-4146-A679-D64ED3F46133}"/>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0" dirty="0">
                  <a:solidFill>
                    <a:srgbClr val="FFFFFF"/>
                  </a:solidFill>
                </a:rPr>
                <a:t>Document Repositories</a:t>
              </a:r>
            </a:p>
          </p:txBody>
        </p:sp>
        <p:sp>
          <p:nvSpPr>
            <p:cNvPr id="22549" name="AutoShape 18">
              <a:extLst>
                <a:ext uri="{FF2B5EF4-FFF2-40B4-BE49-F238E27FC236}">
                  <a16:creationId xmlns:a16="http://schemas.microsoft.com/office/drawing/2014/main" id="{36169E37-1827-4D8B-896E-167E7A837F22}"/>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Results</a:t>
              </a:r>
              <a:endParaRPr lang="en-US" altLang="en-US" sz="800" b="1" dirty="0">
                <a:solidFill>
                  <a:srgbClr val="4157AD"/>
                </a:solidFill>
              </a:endParaRPr>
            </a:p>
          </p:txBody>
        </p:sp>
        <p:sp>
          <p:nvSpPr>
            <p:cNvPr id="22550" name="AutoShape 18">
              <a:extLst>
                <a:ext uri="{FF2B5EF4-FFF2-40B4-BE49-F238E27FC236}">
                  <a16:creationId xmlns:a16="http://schemas.microsoft.com/office/drawing/2014/main" id="{426C9C02-EDE0-46F6-AA56-C763328F2ED5}"/>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PUBLIC </a:t>
              </a:r>
              <a:br>
                <a:rPr lang="en-US" altLang="en-US" sz="1200" dirty="0">
                  <a:solidFill>
                    <a:srgbClr val="4157AD"/>
                  </a:solidFill>
                </a:rPr>
              </a:br>
              <a:r>
                <a:rPr lang="en-US" altLang="en-US" sz="1200" dirty="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Registries</a:t>
              </a:r>
            </a:p>
          </p:txBody>
        </p:sp>
        <p:sp>
          <p:nvSpPr>
            <p:cNvPr id="22551" name="AutoShape 18">
              <a:extLst>
                <a:ext uri="{FF2B5EF4-FFF2-40B4-BE49-F238E27FC236}">
                  <a16:creationId xmlns:a16="http://schemas.microsoft.com/office/drawing/2014/main" id="{D2A56B96-55A1-4F9C-87FE-EE42E0D1CDAD}"/>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RX History</a:t>
              </a:r>
              <a:endParaRPr lang="en-US" altLang="en-US" sz="800" b="1" dirty="0">
                <a:solidFill>
                  <a:srgbClr val="4157AD"/>
                </a:solidFill>
              </a:endParaRPr>
            </a:p>
          </p:txBody>
        </p:sp>
        <p:sp>
          <p:nvSpPr>
            <p:cNvPr id="22552" name="AutoShape 18">
              <a:extLst>
                <a:ext uri="{FF2B5EF4-FFF2-40B4-BE49-F238E27FC236}">
                  <a16:creationId xmlns:a16="http://schemas.microsoft.com/office/drawing/2014/main" id="{1031F09D-AEAA-4284-8BBA-77C96ADB8726}"/>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SPECIALTY</a:t>
              </a:r>
              <a:br>
                <a:rPr lang="en-US" altLang="en-US" sz="1200" dirty="0">
                  <a:solidFill>
                    <a:srgbClr val="4157AD"/>
                  </a:solidFill>
                </a:rPr>
              </a:br>
              <a:r>
                <a:rPr lang="en-US" altLang="en-US" sz="1200" dirty="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EMR</a:t>
              </a:r>
              <a:endParaRPr lang="en-US" altLang="en-US" sz="800" b="1" dirty="0">
                <a:solidFill>
                  <a:srgbClr val="4157AD"/>
                </a:solidFill>
              </a:endParaRPr>
            </a:p>
          </p:txBody>
        </p:sp>
        <p:grpSp>
          <p:nvGrpSpPr>
            <p:cNvPr id="22553" name="Group 62">
              <a:extLst>
                <a:ext uri="{FF2B5EF4-FFF2-40B4-BE49-F238E27FC236}">
                  <a16:creationId xmlns:a16="http://schemas.microsoft.com/office/drawing/2014/main" id="{231BCB7F-6451-42B6-8145-0D23109EA594}"/>
                </a:ext>
              </a:extLst>
            </p:cNvPr>
            <p:cNvGrpSpPr>
              <a:grpSpLocks/>
            </p:cNvGrpSpPr>
            <p:nvPr/>
          </p:nvGrpSpPr>
          <p:grpSpPr bwMode="auto">
            <a:xfrm>
              <a:off x="6165850" y="4625976"/>
              <a:ext cx="1589088" cy="1350963"/>
              <a:chOff x="4641850" y="4625975"/>
              <a:chExt cx="1589088" cy="1350963"/>
            </a:xfrm>
          </p:grpSpPr>
          <p:grpSp>
            <p:nvGrpSpPr>
              <p:cNvPr id="22556" name="Group 41">
                <a:extLst>
                  <a:ext uri="{FF2B5EF4-FFF2-40B4-BE49-F238E27FC236}">
                    <a16:creationId xmlns:a16="http://schemas.microsoft.com/office/drawing/2014/main" id="{72B3757F-BD70-479C-AFE2-AFC03924562A}"/>
                  </a:ext>
                </a:extLst>
              </p:cNvPr>
              <p:cNvGrpSpPr>
                <a:grpSpLocks/>
              </p:cNvGrpSpPr>
              <p:nvPr/>
            </p:nvGrpSpPr>
            <p:grpSpPr bwMode="auto">
              <a:xfrm>
                <a:off x="4641850" y="4625975"/>
                <a:ext cx="1460500" cy="1050925"/>
                <a:chOff x="0" y="0"/>
                <a:chExt cx="920" cy="661"/>
              </a:xfrm>
            </p:grpSpPr>
            <p:pic>
              <p:nvPicPr>
                <p:cNvPr id="22558" name="Picture 42">
                  <a:extLst>
                    <a:ext uri="{FF2B5EF4-FFF2-40B4-BE49-F238E27FC236}">
                      <a16:creationId xmlns:a16="http://schemas.microsoft.com/office/drawing/2014/main" id="{A32D19D9-C994-4B8D-904A-6C77C5BE92F0}"/>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59" name="Picture 43">
                  <a:extLst>
                    <a:ext uri="{FF2B5EF4-FFF2-40B4-BE49-F238E27FC236}">
                      <a16:creationId xmlns:a16="http://schemas.microsoft.com/office/drawing/2014/main" id="{BD446469-3EB4-4720-9996-94D13B553322}"/>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22557" name="AutoShape 18">
                <a:extLst>
                  <a:ext uri="{FF2B5EF4-FFF2-40B4-BE49-F238E27FC236}">
                    <a16:creationId xmlns:a16="http://schemas.microsoft.com/office/drawing/2014/main" id="{8A30B7E6-A748-41C2-8FA4-5862C19546C1}"/>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dirty="0">
                    <a:solidFill>
                      <a:srgbClr val="4157AD"/>
                    </a:solidFill>
                  </a:rPr>
                  <a:t> PACS Archive</a:t>
                </a:r>
              </a:p>
            </p:txBody>
          </p:sp>
        </p:grpSp>
        <p:sp>
          <p:nvSpPr>
            <p:cNvPr id="22554" name="AutoShape 18">
              <a:extLst>
                <a:ext uri="{FF2B5EF4-FFF2-40B4-BE49-F238E27FC236}">
                  <a16:creationId xmlns:a16="http://schemas.microsoft.com/office/drawing/2014/main" id="{2B148BB2-E460-44B4-9640-5EED3A95A67C}"/>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800" b="1" dirty="0">
                  <a:solidFill>
                    <a:srgbClr val="4157AD"/>
                  </a:solidFill>
                </a:rPr>
                <a:t> PACS Archive</a:t>
              </a:r>
            </a:p>
          </p:txBody>
        </p:sp>
        <p:sp>
          <p:nvSpPr>
            <p:cNvPr id="22555" name="AutoShape 18">
              <a:extLst>
                <a:ext uri="{FF2B5EF4-FFF2-40B4-BE49-F238E27FC236}">
                  <a16:creationId xmlns:a16="http://schemas.microsoft.com/office/drawing/2014/main" id="{C42C95D7-FEE9-453C-8757-E80C9404CF65}"/>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1200" dirty="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800" dirty="0">
                  <a:solidFill>
                    <a:srgbClr val="4157AD"/>
                  </a:solidFill>
                </a:rPr>
                <a:t> Claim Data</a:t>
              </a:r>
              <a:endParaRPr lang="en-US" altLang="en-US" sz="800" b="1" dirty="0">
                <a:solidFill>
                  <a:srgbClr val="4157AD"/>
                </a:solidFill>
              </a:endParaRPr>
            </a:p>
          </p:txBody>
        </p:sp>
      </p:grpSp>
    </p:spTree>
    <p:extLst>
      <p:ext uri="{BB962C8B-B14F-4D97-AF65-F5344CB8AC3E}">
        <p14:creationId xmlns:p14="http://schemas.microsoft.com/office/powerpoint/2010/main" val="30309096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7" name="Group 11">
            <a:extLst>
              <a:ext uri="{FF2B5EF4-FFF2-40B4-BE49-F238E27FC236}">
                <a16:creationId xmlns:a16="http://schemas.microsoft.com/office/drawing/2014/main" id="{A8CB59AD-E7D9-41DD-AAD5-4D25B01D7A3D}"/>
              </a:ext>
            </a:extLst>
          </p:cNvPr>
          <p:cNvGraphicFramePr>
            <a:graphicFrameLocks noGrp="1"/>
          </p:cNvGraphicFramePr>
          <p:nvPr/>
        </p:nvGraphicFramePr>
        <p:xfrm>
          <a:off x="2414588" y="890589"/>
          <a:ext cx="1219200" cy="485775"/>
        </p:xfrm>
        <a:graphic>
          <a:graphicData uri="http://schemas.openxmlformats.org/drawingml/2006/table">
            <a:tbl>
              <a:tblPr/>
              <a:tblGrid>
                <a:gridCol w="1219200">
                  <a:extLst>
                    <a:ext uri="{9D8B030D-6E8A-4147-A177-3AD203B41FA5}">
                      <a16:colId xmlns:a16="http://schemas.microsoft.com/office/drawing/2014/main" val="20000"/>
                    </a:ext>
                  </a:extLst>
                </a:gridCol>
              </a:tblGrid>
              <a:tr h="485775">
                <a:tc>
                  <a:txBody>
                    <a:bodyPr/>
                    <a:lstStyle/>
                    <a:p>
                      <a:pPr marL="39688" marR="0" lvl="0" indent="0" algn="l" defTabSz="914400" rtl="0" eaLnBrk="1" fontAlgn="base" latinLnBrk="0" hangingPunct="1">
                        <a:lnSpc>
                          <a:spcPct val="90000"/>
                        </a:lnSpc>
                        <a:spcBef>
                          <a:spcPct val="0"/>
                        </a:spcBef>
                        <a:spcAft>
                          <a:spcPct val="0"/>
                        </a:spcAft>
                        <a:buClrTx/>
                        <a:buSzTx/>
                        <a:buFontTx/>
                        <a:buNone/>
                        <a:tabLst>
                          <a:tab pos="914400" algn="l"/>
                        </a:tabLst>
                      </a:pPr>
                      <a:endParaRPr kumimoji="0" lang="en-US" sz="2800" b="0" i="0" u="none" strike="noStrike" cap="none" normalizeH="0" baseline="0" dirty="0">
                        <a:ln>
                          <a:noFill/>
                        </a:ln>
                        <a:solidFill>
                          <a:schemeClr val="tx1"/>
                        </a:solidFill>
                        <a:effectLst/>
                        <a:latin typeface="Lucida Grande" charset="0"/>
                        <a:ea typeface="ヒラギノ角ゴ ProN W3" charset="-128"/>
                        <a:cs typeface="ヒラギノ角ゴ ProN W3" charset="-128"/>
                        <a:sym typeface="Lucida Grande" charset="0"/>
                      </a:endParaRPr>
                    </a:p>
                  </a:txBody>
                  <a:tcPr marL="50800" marR="50800" marT="50813" marB="50813" horzOverflow="overflow">
                    <a:lnL cap="flat">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2539" name="Rectangle 17">
            <a:extLst>
              <a:ext uri="{FF2B5EF4-FFF2-40B4-BE49-F238E27FC236}">
                <a16:creationId xmlns:a16="http://schemas.microsoft.com/office/drawing/2014/main" id="{1C901B8B-5E61-4E8C-AED8-CBFC8AAE27C7}"/>
              </a:ext>
            </a:extLst>
          </p:cNvPr>
          <p:cNvSpPr>
            <a:spLocks noGrp="1" noChangeArrowheads="1"/>
          </p:cNvSpPr>
          <p:nvPr>
            <p:ph type="title" idx="4294967295"/>
          </p:nvPr>
        </p:nvSpPr>
        <p:spPr>
          <a:xfrm>
            <a:off x="964642" y="1588"/>
            <a:ext cx="11227358" cy="1325562"/>
          </a:xfrm>
        </p:spPr>
        <p:txBody>
          <a:bodyPr/>
          <a:lstStyle/>
          <a:p>
            <a:pPr eaLnBrk="1" hangingPunct="1"/>
            <a:r>
              <a:rPr lang="en-US" altLang="en-US" dirty="0"/>
              <a:t>IHE Standards-based HIE (XCA)</a:t>
            </a:r>
            <a:br>
              <a:rPr lang="en-US" altLang="en-US" dirty="0"/>
            </a:br>
            <a:r>
              <a:rPr lang="en-US" altLang="en-US" sz="2400" dirty="0">
                <a:solidFill>
                  <a:srgbClr val="28B9F5"/>
                </a:solidFill>
              </a:rPr>
              <a:t>Community Document Sharing</a:t>
            </a:r>
            <a:endParaRPr lang="en-US" altLang="en-US" dirty="0"/>
          </a:p>
        </p:txBody>
      </p:sp>
      <p:grpSp>
        <p:nvGrpSpPr>
          <p:cNvPr id="63" name="Group 62">
            <a:extLst>
              <a:ext uri="{FF2B5EF4-FFF2-40B4-BE49-F238E27FC236}">
                <a16:creationId xmlns:a16="http://schemas.microsoft.com/office/drawing/2014/main" id="{08DBFAE8-ECBA-43EB-9421-6DF5D2527616}"/>
              </a:ext>
            </a:extLst>
          </p:cNvPr>
          <p:cNvGrpSpPr/>
          <p:nvPr/>
        </p:nvGrpSpPr>
        <p:grpSpPr>
          <a:xfrm>
            <a:off x="5307974" y="4073613"/>
            <a:ext cx="2222938" cy="1854857"/>
            <a:chOff x="2070100" y="1250950"/>
            <a:chExt cx="7886700" cy="4725989"/>
          </a:xfrm>
        </p:grpSpPr>
        <p:grpSp>
          <p:nvGrpSpPr>
            <p:cNvPr id="64" name="Group 61">
              <a:extLst>
                <a:ext uri="{FF2B5EF4-FFF2-40B4-BE49-F238E27FC236}">
                  <a16:creationId xmlns:a16="http://schemas.microsoft.com/office/drawing/2014/main" id="{17856DE8-BA0A-4BBA-97EB-D00FCADDB54D}"/>
                </a:ext>
              </a:extLst>
            </p:cNvPr>
            <p:cNvGrpSpPr>
              <a:grpSpLocks/>
            </p:cNvGrpSpPr>
            <p:nvPr/>
          </p:nvGrpSpPr>
          <p:grpSpPr bwMode="auto">
            <a:xfrm>
              <a:off x="2697163" y="1250950"/>
              <a:ext cx="6699250" cy="3879850"/>
              <a:chOff x="1173163" y="1250950"/>
              <a:chExt cx="6699250" cy="3879850"/>
            </a:xfrm>
          </p:grpSpPr>
          <p:pic>
            <p:nvPicPr>
              <p:cNvPr id="117" name="Picture 1">
                <a:extLst>
                  <a:ext uri="{FF2B5EF4-FFF2-40B4-BE49-F238E27FC236}">
                    <a16:creationId xmlns:a16="http://schemas.microsoft.com/office/drawing/2014/main" id="{309E879D-7D92-477A-8611-2333BB695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18" name="Group 53">
                <a:extLst>
                  <a:ext uri="{FF2B5EF4-FFF2-40B4-BE49-F238E27FC236}">
                    <a16:creationId xmlns:a16="http://schemas.microsoft.com/office/drawing/2014/main" id="{30600250-42A4-4064-A9FF-B2A96F632718}"/>
                  </a:ext>
                </a:extLst>
              </p:cNvPr>
              <p:cNvGrpSpPr>
                <a:grpSpLocks/>
              </p:cNvGrpSpPr>
              <p:nvPr/>
            </p:nvGrpSpPr>
            <p:grpSpPr bwMode="auto">
              <a:xfrm>
                <a:off x="3316288" y="1250950"/>
                <a:ext cx="2490787" cy="1728788"/>
                <a:chOff x="3316288" y="1250950"/>
                <a:chExt cx="2490787" cy="1728788"/>
              </a:xfrm>
            </p:grpSpPr>
            <p:pic>
              <p:nvPicPr>
                <p:cNvPr id="119" name="Picture 19">
                  <a:extLst>
                    <a:ext uri="{FF2B5EF4-FFF2-40B4-BE49-F238E27FC236}">
                      <a16:creationId xmlns:a16="http://schemas.microsoft.com/office/drawing/2014/main" id="{66B70EB7-C0FE-4431-BC08-3B2824A17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0" name="Rectangle 50">
                  <a:extLst>
                    <a:ext uri="{FF2B5EF4-FFF2-40B4-BE49-F238E27FC236}">
                      <a16:creationId xmlns:a16="http://schemas.microsoft.com/office/drawing/2014/main" id="{C43DB7CF-3C48-49A6-96BA-3B606BC7E126}"/>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21" name="Rectangle 52">
                  <a:extLst>
                    <a:ext uri="{FF2B5EF4-FFF2-40B4-BE49-F238E27FC236}">
                      <a16:creationId xmlns:a16="http://schemas.microsoft.com/office/drawing/2014/main" id="{9132BA69-9A61-4FA0-911F-D1DFB47FAA41}"/>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65" name="AutoShape 18">
              <a:extLst>
                <a:ext uri="{FF2B5EF4-FFF2-40B4-BE49-F238E27FC236}">
                  <a16:creationId xmlns:a16="http://schemas.microsoft.com/office/drawing/2014/main" id="{3C0516D6-D288-45E2-AEE9-0CA3CD9626DA}"/>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Personal </a:t>
              </a:r>
              <a:br>
                <a:rPr lang="en-US" altLang="en-US" sz="100" dirty="0">
                  <a:solidFill>
                    <a:srgbClr val="4157AD"/>
                  </a:solidFill>
                </a:rPr>
              </a:br>
              <a:r>
                <a:rPr lang="en-US" altLang="en-US" sz="100" dirty="0">
                  <a:solidFill>
                    <a:srgbClr val="4157AD"/>
                  </a:solidFill>
                </a:rPr>
                <a:t>   Health Records</a:t>
              </a:r>
              <a:endParaRPr lang="en-US" altLang="en-US" sz="100" b="1" dirty="0">
                <a:solidFill>
                  <a:srgbClr val="4157AD"/>
                </a:solidFill>
              </a:endParaRPr>
            </a:p>
          </p:txBody>
        </p:sp>
        <p:sp>
          <p:nvSpPr>
            <p:cNvPr id="66" name="AutoShape 18">
              <a:extLst>
                <a:ext uri="{FF2B5EF4-FFF2-40B4-BE49-F238E27FC236}">
                  <a16:creationId xmlns:a16="http://schemas.microsoft.com/office/drawing/2014/main" id="{E2BF39EA-9289-4A0D-95D4-43B803FA850F}"/>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a:t>
              </a:r>
              <a:endParaRPr lang="en-US" altLang="en-US" sz="100" b="1" dirty="0">
                <a:solidFill>
                  <a:srgbClr val="4157AD"/>
                </a:solidFill>
              </a:endParaRPr>
            </a:p>
          </p:txBody>
        </p:sp>
        <p:grpSp>
          <p:nvGrpSpPr>
            <p:cNvPr id="67" name="Group 2">
              <a:extLst>
                <a:ext uri="{FF2B5EF4-FFF2-40B4-BE49-F238E27FC236}">
                  <a16:creationId xmlns:a16="http://schemas.microsoft.com/office/drawing/2014/main" id="{E3B77FFD-6C36-4F5F-BEA1-E3B7519F3FCE}"/>
                </a:ext>
              </a:extLst>
            </p:cNvPr>
            <p:cNvGrpSpPr>
              <a:grpSpLocks/>
            </p:cNvGrpSpPr>
            <p:nvPr/>
          </p:nvGrpSpPr>
          <p:grpSpPr bwMode="auto">
            <a:xfrm>
              <a:off x="2233614" y="2286000"/>
              <a:ext cx="936625" cy="762000"/>
              <a:chOff x="0" y="0"/>
              <a:chExt cx="589" cy="479"/>
            </a:xfrm>
          </p:grpSpPr>
          <p:pic>
            <p:nvPicPr>
              <p:cNvPr id="115" name="Picture 3">
                <a:extLst>
                  <a:ext uri="{FF2B5EF4-FFF2-40B4-BE49-F238E27FC236}">
                    <a16:creationId xmlns:a16="http://schemas.microsoft.com/office/drawing/2014/main" id="{852928EE-0C69-4FD8-8AF4-75CADDF975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6" name="Picture 4">
                <a:extLst>
                  <a:ext uri="{FF2B5EF4-FFF2-40B4-BE49-F238E27FC236}">
                    <a16:creationId xmlns:a16="http://schemas.microsoft.com/office/drawing/2014/main" id="{134EF226-8D35-4ABC-9498-7A9D1EB335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8" name="Group 5">
              <a:extLst>
                <a:ext uri="{FF2B5EF4-FFF2-40B4-BE49-F238E27FC236}">
                  <a16:creationId xmlns:a16="http://schemas.microsoft.com/office/drawing/2014/main" id="{ACA4E5F0-20E0-4955-BF40-B2F7D27DCB7F}"/>
                </a:ext>
              </a:extLst>
            </p:cNvPr>
            <p:cNvGrpSpPr>
              <a:grpSpLocks/>
            </p:cNvGrpSpPr>
            <p:nvPr/>
          </p:nvGrpSpPr>
          <p:grpSpPr bwMode="auto">
            <a:xfrm>
              <a:off x="2233613" y="2833688"/>
              <a:ext cx="1009650" cy="823912"/>
              <a:chOff x="0" y="0"/>
              <a:chExt cx="635" cy="518"/>
            </a:xfrm>
          </p:grpSpPr>
          <p:pic>
            <p:nvPicPr>
              <p:cNvPr id="113" name="Picture 6">
                <a:extLst>
                  <a:ext uri="{FF2B5EF4-FFF2-40B4-BE49-F238E27FC236}">
                    <a16:creationId xmlns:a16="http://schemas.microsoft.com/office/drawing/2014/main" id="{286B2926-71EB-4785-88EE-8D0C0553B6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4" name="Picture 7">
                <a:extLst>
                  <a:ext uri="{FF2B5EF4-FFF2-40B4-BE49-F238E27FC236}">
                    <a16:creationId xmlns:a16="http://schemas.microsoft.com/office/drawing/2014/main" id="{785F9640-B834-47BA-A66E-F545F8B8CD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69" name="Group 20">
              <a:extLst>
                <a:ext uri="{FF2B5EF4-FFF2-40B4-BE49-F238E27FC236}">
                  <a16:creationId xmlns:a16="http://schemas.microsoft.com/office/drawing/2014/main" id="{8DDD6DFB-AADC-45E2-82E5-1C3B688FCDE9}"/>
                </a:ext>
              </a:extLst>
            </p:cNvPr>
            <p:cNvGrpSpPr>
              <a:grpSpLocks/>
            </p:cNvGrpSpPr>
            <p:nvPr/>
          </p:nvGrpSpPr>
          <p:grpSpPr bwMode="auto">
            <a:xfrm>
              <a:off x="2357438" y="3617914"/>
              <a:ext cx="1193800" cy="782637"/>
              <a:chOff x="0" y="0"/>
              <a:chExt cx="751" cy="492"/>
            </a:xfrm>
          </p:grpSpPr>
          <p:pic>
            <p:nvPicPr>
              <p:cNvPr id="111" name="Picture 21">
                <a:extLst>
                  <a:ext uri="{FF2B5EF4-FFF2-40B4-BE49-F238E27FC236}">
                    <a16:creationId xmlns:a16="http://schemas.microsoft.com/office/drawing/2014/main" id="{0BF705CF-563F-4F68-890C-1B416BA71F9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2" name="Picture 22">
                <a:extLst>
                  <a:ext uri="{FF2B5EF4-FFF2-40B4-BE49-F238E27FC236}">
                    <a16:creationId xmlns:a16="http://schemas.microsoft.com/office/drawing/2014/main" id="{260B53F0-142D-40CA-A561-4695EEFFF92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0" name="Group 23">
              <a:extLst>
                <a:ext uri="{FF2B5EF4-FFF2-40B4-BE49-F238E27FC236}">
                  <a16:creationId xmlns:a16="http://schemas.microsoft.com/office/drawing/2014/main" id="{D835BDFA-92B6-43EA-BC91-E8541D18B4F9}"/>
                </a:ext>
              </a:extLst>
            </p:cNvPr>
            <p:cNvGrpSpPr>
              <a:grpSpLocks/>
            </p:cNvGrpSpPr>
            <p:nvPr/>
          </p:nvGrpSpPr>
          <p:grpSpPr bwMode="auto">
            <a:xfrm>
              <a:off x="8943976" y="2378076"/>
              <a:ext cx="936625" cy="669925"/>
              <a:chOff x="0" y="0"/>
              <a:chExt cx="589" cy="421"/>
            </a:xfrm>
          </p:grpSpPr>
          <p:pic>
            <p:nvPicPr>
              <p:cNvPr id="109" name="Picture 24">
                <a:extLst>
                  <a:ext uri="{FF2B5EF4-FFF2-40B4-BE49-F238E27FC236}">
                    <a16:creationId xmlns:a16="http://schemas.microsoft.com/office/drawing/2014/main" id="{85E69A04-8EC8-4172-9B7B-D6987291B8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0" name="Picture 25">
                <a:extLst>
                  <a:ext uri="{FF2B5EF4-FFF2-40B4-BE49-F238E27FC236}">
                    <a16:creationId xmlns:a16="http://schemas.microsoft.com/office/drawing/2014/main" id="{1C5384E1-83ED-4DD7-B8B3-D9EDCA7298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1" name="Group 26">
              <a:extLst>
                <a:ext uri="{FF2B5EF4-FFF2-40B4-BE49-F238E27FC236}">
                  <a16:creationId xmlns:a16="http://schemas.microsoft.com/office/drawing/2014/main" id="{A5356521-8454-4C5F-B73C-D0FF3BF9788A}"/>
                </a:ext>
              </a:extLst>
            </p:cNvPr>
            <p:cNvGrpSpPr>
              <a:grpSpLocks/>
            </p:cNvGrpSpPr>
            <p:nvPr/>
          </p:nvGrpSpPr>
          <p:grpSpPr bwMode="auto">
            <a:xfrm>
              <a:off x="8863014" y="3005139"/>
              <a:ext cx="1030287" cy="649287"/>
              <a:chOff x="0" y="0"/>
              <a:chExt cx="648" cy="408"/>
            </a:xfrm>
          </p:grpSpPr>
          <p:pic>
            <p:nvPicPr>
              <p:cNvPr id="107" name="Picture 27">
                <a:extLst>
                  <a:ext uri="{FF2B5EF4-FFF2-40B4-BE49-F238E27FC236}">
                    <a16:creationId xmlns:a16="http://schemas.microsoft.com/office/drawing/2014/main" id="{513B58FB-DAE2-4F98-9499-01AEC7060BE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8" name="Picture 28">
                <a:extLst>
                  <a:ext uri="{FF2B5EF4-FFF2-40B4-BE49-F238E27FC236}">
                    <a16:creationId xmlns:a16="http://schemas.microsoft.com/office/drawing/2014/main" id="{04E6CB53-6EB8-4FA1-A306-F814397A3DA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2" name="Group 29">
              <a:extLst>
                <a:ext uri="{FF2B5EF4-FFF2-40B4-BE49-F238E27FC236}">
                  <a16:creationId xmlns:a16="http://schemas.microsoft.com/office/drawing/2014/main" id="{B38DE076-6B59-4821-9B40-2E70416E202A}"/>
                </a:ext>
              </a:extLst>
            </p:cNvPr>
            <p:cNvGrpSpPr>
              <a:grpSpLocks/>
            </p:cNvGrpSpPr>
            <p:nvPr/>
          </p:nvGrpSpPr>
          <p:grpSpPr bwMode="auto">
            <a:xfrm>
              <a:off x="8593138" y="3659188"/>
              <a:ext cx="1193800" cy="741362"/>
              <a:chOff x="0" y="0"/>
              <a:chExt cx="751" cy="466"/>
            </a:xfrm>
          </p:grpSpPr>
          <p:pic>
            <p:nvPicPr>
              <p:cNvPr id="105" name="Picture 30">
                <a:extLst>
                  <a:ext uri="{FF2B5EF4-FFF2-40B4-BE49-F238E27FC236}">
                    <a16:creationId xmlns:a16="http://schemas.microsoft.com/office/drawing/2014/main" id="{285F3369-5936-438C-8366-D921B0AE686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6" name="Picture 31">
                <a:extLst>
                  <a:ext uri="{FF2B5EF4-FFF2-40B4-BE49-F238E27FC236}">
                    <a16:creationId xmlns:a16="http://schemas.microsoft.com/office/drawing/2014/main" id="{F35E7EF4-CCDF-41BC-8701-A9828D5652F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3" name="Group 32">
              <a:extLst>
                <a:ext uri="{FF2B5EF4-FFF2-40B4-BE49-F238E27FC236}">
                  <a16:creationId xmlns:a16="http://schemas.microsoft.com/office/drawing/2014/main" id="{5BF34F2C-1AF4-460C-B97F-2B97B11A6233}"/>
                </a:ext>
              </a:extLst>
            </p:cNvPr>
            <p:cNvGrpSpPr>
              <a:grpSpLocks/>
            </p:cNvGrpSpPr>
            <p:nvPr/>
          </p:nvGrpSpPr>
          <p:grpSpPr bwMode="auto">
            <a:xfrm>
              <a:off x="7678738" y="4122738"/>
              <a:ext cx="1420812" cy="1039812"/>
              <a:chOff x="0" y="0"/>
              <a:chExt cx="894" cy="654"/>
            </a:xfrm>
          </p:grpSpPr>
          <p:pic>
            <p:nvPicPr>
              <p:cNvPr id="103" name="Picture 33">
                <a:extLst>
                  <a:ext uri="{FF2B5EF4-FFF2-40B4-BE49-F238E27FC236}">
                    <a16:creationId xmlns:a16="http://schemas.microsoft.com/office/drawing/2014/main" id="{5E66961F-003B-490B-99BD-A5701476409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4" name="Picture 34">
                <a:extLst>
                  <a:ext uri="{FF2B5EF4-FFF2-40B4-BE49-F238E27FC236}">
                    <a16:creationId xmlns:a16="http://schemas.microsoft.com/office/drawing/2014/main" id="{79928419-ED65-47FF-A663-061AE256930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4" name="Group 35">
              <a:extLst>
                <a:ext uri="{FF2B5EF4-FFF2-40B4-BE49-F238E27FC236}">
                  <a16:creationId xmlns:a16="http://schemas.microsoft.com/office/drawing/2014/main" id="{CE05DF67-26CC-4722-B2D0-452C37EECDAF}"/>
                </a:ext>
              </a:extLst>
            </p:cNvPr>
            <p:cNvGrpSpPr>
              <a:grpSpLocks/>
            </p:cNvGrpSpPr>
            <p:nvPr/>
          </p:nvGrpSpPr>
          <p:grpSpPr bwMode="auto">
            <a:xfrm>
              <a:off x="2962276" y="4276726"/>
              <a:ext cx="1420813" cy="885825"/>
              <a:chOff x="0" y="0"/>
              <a:chExt cx="894" cy="557"/>
            </a:xfrm>
          </p:grpSpPr>
          <p:pic>
            <p:nvPicPr>
              <p:cNvPr id="101" name="Picture 36">
                <a:extLst>
                  <a:ext uri="{FF2B5EF4-FFF2-40B4-BE49-F238E27FC236}">
                    <a16:creationId xmlns:a16="http://schemas.microsoft.com/office/drawing/2014/main" id="{BC9F3A85-4C09-4EBE-952F-95C879B469E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 name="Picture 37">
                <a:extLst>
                  <a:ext uri="{FF2B5EF4-FFF2-40B4-BE49-F238E27FC236}">
                    <a16:creationId xmlns:a16="http://schemas.microsoft.com/office/drawing/2014/main" id="{D984863C-4982-46D8-9662-31E5F7C3CA95}"/>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5" name="Group 38">
              <a:extLst>
                <a:ext uri="{FF2B5EF4-FFF2-40B4-BE49-F238E27FC236}">
                  <a16:creationId xmlns:a16="http://schemas.microsoft.com/office/drawing/2014/main" id="{9234E5CF-680F-484B-8B51-FDDC9F08A9BD}"/>
                </a:ext>
              </a:extLst>
            </p:cNvPr>
            <p:cNvGrpSpPr>
              <a:grpSpLocks/>
            </p:cNvGrpSpPr>
            <p:nvPr/>
          </p:nvGrpSpPr>
          <p:grpSpPr bwMode="auto">
            <a:xfrm>
              <a:off x="4437063" y="4462464"/>
              <a:ext cx="1460500" cy="1214437"/>
              <a:chOff x="0" y="0"/>
              <a:chExt cx="920" cy="764"/>
            </a:xfrm>
          </p:grpSpPr>
          <p:pic>
            <p:nvPicPr>
              <p:cNvPr id="99" name="Picture 39">
                <a:extLst>
                  <a:ext uri="{FF2B5EF4-FFF2-40B4-BE49-F238E27FC236}">
                    <a16:creationId xmlns:a16="http://schemas.microsoft.com/office/drawing/2014/main" id="{C0F580E1-A917-4BAE-B123-7B88621EA223}"/>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0" name="Picture 40">
                <a:extLst>
                  <a:ext uri="{FF2B5EF4-FFF2-40B4-BE49-F238E27FC236}">
                    <a16:creationId xmlns:a16="http://schemas.microsoft.com/office/drawing/2014/main" id="{7AD5AC63-F659-4BD9-8F04-E95858DC775F}"/>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76" name="Group 60">
              <a:extLst>
                <a:ext uri="{FF2B5EF4-FFF2-40B4-BE49-F238E27FC236}">
                  <a16:creationId xmlns:a16="http://schemas.microsoft.com/office/drawing/2014/main" id="{6A09285C-725A-4B19-A4FC-FB789F012F34}"/>
                </a:ext>
              </a:extLst>
            </p:cNvPr>
            <p:cNvGrpSpPr>
              <a:grpSpLocks/>
            </p:cNvGrpSpPr>
            <p:nvPr/>
          </p:nvGrpSpPr>
          <p:grpSpPr bwMode="auto">
            <a:xfrm>
              <a:off x="4025900" y="2506664"/>
              <a:ext cx="4140200" cy="1228725"/>
              <a:chOff x="2501900" y="2506663"/>
              <a:chExt cx="4140200" cy="1228725"/>
            </a:xfrm>
          </p:grpSpPr>
          <p:pic>
            <p:nvPicPr>
              <p:cNvPr id="89" name="Picture 44">
                <a:extLst>
                  <a:ext uri="{FF2B5EF4-FFF2-40B4-BE49-F238E27FC236}">
                    <a16:creationId xmlns:a16="http://schemas.microsoft.com/office/drawing/2014/main" id="{DD748D40-26C5-4DEC-B572-8EC88A008A7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0" name="Picture 45">
                <a:extLst>
                  <a:ext uri="{FF2B5EF4-FFF2-40B4-BE49-F238E27FC236}">
                    <a16:creationId xmlns:a16="http://schemas.microsoft.com/office/drawing/2014/main" id="{1FF8A265-D907-43F4-BA9B-D71916DDDD65}"/>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1" name="Picture 46">
                <a:extLst>
                  <a:ext uri="{FF2B5EF4-FFF2-40B4-BE49-F238E27FC236}">
                    <a16:creationId xmlns:a16="http://schemas.microsoft.com/office/drawing/2014/main" id="{5244D09C-ECC4-40BA-BCBD-DEFB78B327B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2" name="Picture 47">
                <a:extLst>
                  <a:ext uri="{FF2B5EF4-FFF2-40B4-BE49-F238E27FC236}">
                    <a16:creationId xmlns:a16="http://schemas.microsoft.com/office/drawing/2014/main" id="{38E13E07-B68D-4FF5-B48A-77BAAAAD979B}"/>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3" name="Picture 48">
                <a:extLst>
                  <a:ext uri="{FF2B5EF4-FFF2-40B4-BE49-F238E27FC236}">
                    <a16:creationId xmlns:a16="http://schemas.microsoft.com/office/drawing/2014/main" id="{7A0267A2-215C-448A-AD2F-89E75594663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4" name="Picture 49">
                <a:extLst>
                  <a:ext uri="{FF2B5EF4-FFF2-40B4-BE49-F238E27FC236}">
                    <a16:creationId xmlns:a16="http://schemas.microsoft.com/office/drawing/2014/main" id="{331D2968-AC41-48FF-8F62-E5513DC8BAB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5" name="Picture 50">
                <a:extLst>
                  <a:ext uri="{FF2B5EF4-FFF2-40B4-BE49-F238E27FC236}">
                    <a16:creationId xmlns:a16="http://schemas.microsoft.com/office/drawing/2014/main" id="{6CCBDCA3-064D-4139-A1DC-5297D69FE35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6" name="Picture 51">
                <a:extLst>
                  <a:ext uri="{FF2B5EF4-FFF2-40B4-BE49-F238E27FC236}">
                    <a16:creationId xmlns:a16="http://schemas.microsoft.com/office/drawing/2014/main" id="{8FEF49A2-4C7C-47E7-80D7-375322A98F1C}"/>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7" name="Picture 52">
                <a:extLst>
                  <a:ext uri="{FF2B5EF4-FFF2-40B4-BE49-F238E27FC236}">
                    <a16:creationId xmlns:a16="http://schemas.microsoft.com/office/drawing/2014/main" id="{858B02A8-7417-4901-86DB-579DE07753AE}"/>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8" name="Picture 53">
                <a:extLst>
                  <a:ext uri="{FF2B5EF4-FFF2-40B4-BE49-F238E27FC236}">
                    <a16:creationId xmlns:a16="http://schemas.microsoft.com/office/drawing/2014/main" id="{B31C2DD1-9DA8-4A2C-AD31-FE688F8414B5}"/>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77" name="Rounded Rectangular Callout 56">
              <a:extLst>
                <a:ext uri="{FF2B5EF4-FFF2-40B4-BE49-F238E27FC236}">
                  <a16:creationId xmlns:a16="http://schemas.microsoft.com/office/drawing/2014/main" id="{E684B7E2-45FD-4D0B-B132-F8402F60188F}"/>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dirty="0">
                  <a:solidFill>
                    <a:srgbClr val="FFFFFF"/>
                  </a:solidFill>
                </a:rPr>
                <a:t>Document Repositories</a:t>
              </a:r>
            </a:p>
          </p:txBody>
        </p:sp>
        <p:sp>
          <p:nvSpPr>
            <p:cNvPr id="78" name="AutoShape 18">
              <a:extLst>
                <a:ext uri="{FF2B5EF4-FFF2-40B4-BE49-F238E27FC236}">
                  <a16:creationId xmlns:a16="http://schemas.microsoft.com/office/drawing/2014/main" id="{7B675C5C-45AF-47F6-8AB0-FEF0A9F581FE}"/>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Results</a:t>
              </a:r>
              <a:endParaRPr lang="en-US" altLang="en-US" sz="100" b="1" dirty="0">
                <a:solidFill>
                  <a:srgbClr val="4157AD"/>
                </a:solidFill>
              </a:endParaRPr>
            </a:p>
          </p:txBody>
        </p:sp>
        <p:sp>
          <p:nvSpPr>
            <p:cNvPr id="79" name="AutoShape 18">
              <a:extLst>
                <a:ext uri="{FF2B5EF4-FFF2-40B4-BE49-F238E27FC236}">
                  <a16:creationId xmlns:a16="http://schemas.microsoft.com/office/drawing/2014/main" id="{72E36F02-7F7A-40A3-B127-389A9438BC94}"/>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PUBLIC </a:t>
              </a:r>
              <a:br>
                <a:rPr lang="en-US" altLang="en-US" sz="400" dirty="0">
                  <a:solidFill>
                    <a:srgbClr val="4157AD"/>
                  </a:solidFill>
                </a:rPr>
              </a:br>
              <a:r>
                <a:rPr lang="en-US" altLang="en-US" sz="400" dirty="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Registries</a:t>
              </a:r>
            </a:p>
          </p:txBody>
        </p:sp>
        <p:sp>
          <p:nvSpPr>
            <p:cNvPr id="80" name="AutoShape 18">
              <a:extLst>
                <a:ext uri="{FF2B5EF4-FFF2-40B4-BE49-F238E27FC236}">
                  <a16:creationId xmlns:a16="http://schemas.microsoft.com/office/drawing/2014/main" id="{56334E5C-2090-4F8C-A030-6DD28C7EEF2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RX History</a:t>
              </a:r>
              <a:endParaRPr lang="en-US" altLang="en-US" sz="100" b="1" dirty="0">
                <a:solidFill>
                  <a:srgbClr val="4157AD"/>
                </a:solidFill>
              </a:endParaRPr>
            </a:p>
          </p:txBody>
        </p:sp>
        <p:sp>
          <p:nvSpPr>
            <p:cNvPr id="81" name="AutoShape 18">
              <a:extLst>
                <a:ext uri="{FF2B5EF4-FFF2-40B4-BE49-F238E27FC236}">
                  <a16:creationId xmlns:a16="http://schemas.microsoft.com/office/drawing/2014/main" id="{4A334334-42E3-40F7-A9E4-AF2F9402F2E7}"/>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SPECIALTY</a:t>
              </a:r>
              <a:br>
                <a:rPr lang="en-US" altLang="en-US" sz="400" dirty="0">
                  <a:solidFill>
                    <a:srgbClr val="4157AD"/>
                  </a:solidFill>
                </a:rPr>
              </a:br>
              <a:r>
                <a:rPr lang="en-US" altLang="en-US" sz="400" dirty="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a:t>
              </a:r>
              <a:endParaRPr lang="en-US" altLang="en-US" sz="100" b="1" dirty="0">
                <a:solidFill>
                  <a:srgbClr val="4157AD"/>
                </a:solidFill>
              </a:endParaRPr>
            </a:p>
          </p:txBody>
        </p:sp>
        <p:grpSp>
          <p:nvGrpSpPr>
            <p:cNvPr id="82" name="Group 62">
              <a:extLst>
                <a:ext uri="{FF2B5EF4-FFF2-40B4-BE49-F238E27FC236}">
                  <a16:creationId xmlns:a16="http://schemas.microsoft.com/office/drawing/2014/main" id="{0DC4FBD4-9CE8-4564-B9CB-8D6D04B4716F}"/>
                </a:ext>
              </a:extLst>
            </p:cNvPr>
            <p:cNvGrpSpPr>
              <a:grpSpLocks/>
            </p:cNvGrpSpPr>
            <p:nvPr/>
          </p:nvGrpSpPr>
          <p:grpSpPr bwMode="auto">
            <a:xfrm>
              <a:off x="6165850" y="4625976"/>
              <a:ext cx="1589088" cy="1350963"/>
              <a:chOff x="4641850" y="4625975"/>
              <a:chExt cx="1589088" cy="1350963"/>
            </a:xfrm>
          </p:grpSpPr>
          <p:grpSp>
            <p:nvGrpSpPr>
              <p:cNvPr id="85" name="Group 41">
                <a:extLst>
                  <a:ext uri="{FF2B5EF4-FFF2-40B4-BE49-F238E27FC236}">
                    <a16:creationId xmlns:a16="http://schemas.microsoft.com/office/drawing/2014/main" id="{CBB9C680-B566-4C7B-A1C9-109293C6EEF0}"/>
                  </a:ext>
                </a:extLst>
              </p:cNvPr>
              <p:cNvGrpSpPr>
                <a:grpSpLocks/>
              </p:cNvGrpSpPr>
              <p:nvPr/>
            </p:nvGrpSpPr>
            <p:grpSpPr bwMode="auto">
              <a:xfrm>
                <a:off x="4641850" y="4625975"/>
                <a:ext cx="1460500" cy="1050925"/>
                <a:chOff x="0" y="0"/>
                <a:chExt cx="920" cy="661"/>
              </a:xfrm>
            </p:grpSpPr>
            <p:pic>
              <p:nvPicPr>
                <p:cNvPr id="87" name="Picture 42">
                  <a:extLst>
                    <a:ext uri="{FF2B5EF4-FFF2-40B4-BE49-F238E27FC236}">
                      <a16:creationId xmlns:a16="http://schemas.microsoft.com/office/drawing/2014/main" id="{9A97A4E8-85AF-4582-A09A-96E533B4563B}"/>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88" name="Picture 43">
                  <a:extLst>
                    <a:ext uri="{FF2B5EF4-FFF2-40B4-BE49-F238E27FC236}">
                      <a16:creationId xmlns:a16="http://schemas.microsoft.com/office/drawing/2014/main" id="{4A6A582A-9468-4AA9-B4A1-061A6225E16B}"/>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86" name="AutoShape 18">
                <a:extLst>
                  <a:ext uri="{FF2B5EF4-FFF2-40B4-BE49-F238E27FC236}">
                    <a16:creationId xmlns:a16="http://schemas.microsoft.com/office/drawing/2014/main" id="{7CC33CA0-F02A-4BC4-B77A-E45681DF4905}"/>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dirty="0">
                    <a:solidFill>
                      <a:srgbClr val="4157AD"/>
                    </a:solidFill>
                  </a:rPr>
                  <a:t> PACS Archive</a:t>
                </a:r>
              </a:p>
            </p:txBody>
          </p:sp>
        </p:grpSp>
        <p:sp>
          <p:nvSpPr>
            <p:cNvPr id="83" name="AutoShape 18">
              <a:extLst>
                <a:ext uri="{FF2B5EF4-FFF2-40B4-BE49-F238E27FC236}">
                  <a16:creationId xmlns:a16="http://schemas.microsoft.com/office/drawing/2014/main" id="{6AD5640E-2B1D-4892-BEB2-BB3F3270C74E}"/>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dirty="0">
                  <a:solidFill>
                    <a:srgbClr val="4157AD"/>
                  </a:solidFill>
                </a:rPr>
                <a:t> PACS Archive</a:t>
              </a:r>
            </a:p>
          </p:txBody>
        </p:sp>
        <p:sp>
          <p:nvSpPr>
            <p:cNvPr id="84" name="AutoShape 18">
              <a:extLst>
                <a:ext uri="{FF2B5EF4-FFF2-40B4-BE49-F238E27FC236}">
                  <a16:creationId xmlns:a16="http://schemas.microsoft.com/office/drawing/2014/main" id="{F3F50D21-37C0-4916-B90D-557F89A46A8C}"/>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Claim Data</a:t>
              </a:r>
              <a:endParaRPr lang="en-US" altLang="en-US" sz="100" b="1" dirty="0">
                <a:solidFill>
                  <a:srgbClr val="4157AD"/>
                </a:solidFill>
              </a:endParaRPr>
            </a:p>
          </p:txBody>
        </p:sp>
      </p:grpSp>
      <p:grpSp>
        <p:nvGrpSpPr>
          <p:cNvPr id="122" name="Group 121">
            <a:extLst>
              <a:ext uri="{FF2B5EF4-FFF2-40B4-BE49-F238E27FC236}">
                <a16:creationId xmlns:a16="http://schemas.microsoft.com/office/drawing/2014/main" id="{AE5046FF-64E5-4E1E-A0D6-919B56AE7F45}"/>
              </a:ext>
            </a:extLst>
          </p:cNvPr>
          <p:cNvGrpSpPr/>
          <p:nvPr/>
        </p:nvGrpSpPr>
        <p:grpSpPr>
          <a:xfrm>
            <a:off x="1179907" y="4112554"/>
            <a:ext cx="2222938" cy="1854857"/>
            <a:chOff x="2070100" y="1250950"/>
            <a:chExt cx="7886700" cy="4725989"/>
          </a:xfrm>
        </p:grpSpPr>
        <p:grpSp>
          <p:nvGrpSpPr>
            <p:cNvPr id="123" name="Group 61">
              <a:extLst>
                <a:ext uri="{FF2B5EF4-FFF2-40B4-BE49-F238E27FC236}">
                  <a16:creationId xmlns:a16="http://schemas.microsoft.com/office/drawing/2014/main" id="{9B49DC45-CD32-491C-8194-9E6079D02A61}"/>
                </a:ext>
              </a:extLst>
            </p:cNvPr>
            <p:cNvGrpSpPr>
              <a:grpSpLocks/>
            </p:cNvGrpSpPr>
            <p:nvPr/>
          </p:nvGrpSpPr>
          <p:grpSpPr bwMode="auto">
            <a:xfrm>
              <a:off x="2697163" y="1250950"/>
              <a:ext cx="6699250" cy="3879850"/>
              <a:chOff x="1173163" y="1250950"/>
              <a:chExt cx="6699250" cy="3879850"/>
            </a:xfrm>
          </p:grpSpPr>
          <p:pic>
            <p:nvPicPr>
              <p:cNvPr id="176" name="Picture 1">
                <a:extLst>
                  <a:ext uri="{FF2B5EF4-FFF2-40B4-BE49-F238E27FC236}">
                    <a16:creationId xmlns:a16="http://schemas.microsoft.com/office/drawing/2014/main" id="{34D22A6F-1811-4995-BC6C-0D3E30B40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3163" y="2651125"/>
                <a:ext cx="6699250" cy="247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177" name="Group 53">
                <a:extLst>
                  <a:ext uri="{FF2B5EF4-FFF2-40B4-BE49-F238E27FC236}">
                    <a16:creationId xmlns:a16="http://schemas.microsoft.com/office/drawing/2014/main" id="{92CD358F-F3AC-488A-94C1-557BEFCB0089}"/>
                  </a:ext>
                </a:extLst>
              </p:cNvPr>
              <p:cNvGrpSpPr>
                <a:grpSpLocks/>
              </p:cNvGrpSpPr>
              <p:nvPr/>
            </p:nvGrpSpPr>
            <p:grpSpPr bwMode="auto">
              <a:xfrm>
                <a:off x="3316288" y="1250950"/>
                <a:ext cx="2490787" cy="1728788"/>
                <a:chOff x="3316288" y="1250950"/>
                <a:chExt cx="2490787" cy="1728788"/>
              </a:xfrm>
            </p:grpSpPr>
            <p:pic>
              <p:nvPicPr>
                <p:cNvPr id="178" name="Picture 19">
                  <a:extLst>
                    <a:ext uri="{FF2B5EF4-FFF2-40B4-BE49-F238E27FC236}">
                      <a16:creationId xmlns:a16="http://schemas.microsoft.com/office/drawing/2014/main" id="{9708C227-8900-4899-A529-27E17215B4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6288" y="1250950"/>
                  <a:ext cx="2490787"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79" name="Rectangle 50">
                  <a:extLst>
                    <a:ext uri="{FF2B5EF4-FFF2-40B4-BE49-F238E27FC236}">
                      <a16:creationId xmlns:a16="http://schemas.microsoft.com/office/drawing/2014/main" id="{2BCB1679-DDEA-42EF-966F-FE1863505B0B}"/>
                    </a:ext>
                  </a:extLst>
                </p:cNvPr>
                <p:cNvSpPr>
                  <a:spLocks noChangeArrowheads="1"/>
                </p:cNvSpPr>
                <p:nvPr/>
              </p:nvSpPr>
              <p:spPr bwMode="auto">
                <a:xfrm>
                  <a:off x="3421063" y="1447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Patient ID Manager</a:t>
                  </a:r>
                </a:p>
              </p:txBody>
            </p:sp>
            <p:sp>
              <p:nvSpPr>
                <p:cNvPr id="180" name="Rectangle 52">
                  <a:extLst>
                    <a:ext uri="{FF2B5EF4-FFF2-40B4-BE49-F238E27FC236}">
                      <a16:creationId xmlns:a16="http://schemas.microsoft.com/office/drawing/2014/main" id="{C71EA218-D6E7-4786-891A-4AE6623E53DC}"/>
                    </a:ext>
                  </a:extLst>
                </p:cNvPr>
                <p:cNvSpPr>
                  <a:spLocks noChangeArrowheads="1"/>
                </p:cNvSpPr>
                <p:nvPr/>
              </p:nvSpPr>
              <p:spPr bwMode="auto">
                <a:xfrm>
                  <a:off x="3421063" y="2082800"/>
                  <a:ext cx="2293937" cy="533400"/>
                </a:xfrm>
                <a:prstGeom prst="rect">
                  <a:avLst/>
                </a:prstGeom>
                <a:solidFill>
                  <a:schemeClr val="bg1">
                    <a:alpha val="50195"/>
                  </a:schemeClr>
                </a:solidFill>
                <a:ln w="9525">
                  <a:noFill/>
                  <a:round/>
                  <a:headEnd/>
                  <a:tailEnd/>
                </a:ln>
              </p:spPr>
              <p:txBody>
                <a:bodyPr anchor="ctr" anchorCtr="1"/>
                <a:lstStyle/>
                <a:p>
                  <a:pPr algn="ctr" eaLnBrk="0" fontAlgn="base" hangingPunct="0">
                    <a:spcBef>
                      <a:spcPct val="0"/>
                    </a:spcBef>
                    <a:spcAft>
                      <a:spcPct val="0"/>
                    </a:spcAft>
                    <a:defRPr/>
                  </a:pPr>
                  <a:r>
                    <a:rPr lang="en-US" sz="700" dirty="0">
                      <a:solidFill>
                        <a:srgbClr val="1E4191"/>
                      </a:solidFill>
                      <a:latin typeface="GE Inspira Pitch"/>
                      <a:ea typeface="GE Inspira Medium" charset="0"/>
                      <a:cs typeface="GE Inspira Medium" charset="0"/>
                    </a:rPr>
                    <a:t>Document Registry</a:t>
                  </a:r>
                </a:p>
              </p:txBody>
            </p:sp>
          </p:grpSp>
        </p:grpSp>
        <p:sp>
          <p:nvSpPr>
            <p:cNvPr id="124" name="AutoShape 18">
              <a:extLst>
                <a:ext uri="{FF2B5EF4-FFF2-40B4-BE49-F238E27FC236}">
                  <a16:creationId xmlns:a16="http://schemas.microsoft.com/office/drawing/2014/main" id="{B9501603-0255-4449-AFBA-51821A22FA65}"/>
                </a:ext>
              </a:extLst>
            </p:cNvPr>
            <p:cNvSpPr>
              <a:spLocks noChangeArrowheads="1"/>
            </p:cNvSpPr>
            <p:nvPr/>
          </p:nvSpPr>
          <p:spPr bwMode="auto">
            <a:xfrm>
              <a:off x="9009064" y="1862138"/>
              <a:ext cx="896937" cy="5588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PATIENT</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Personal </a:t>
              </a:r>
              <a:br>
                <a:rPr lang="en-US" altLang="en-US" sz="100" dirty="0">
                  <a:solidFill>
                    <a:srgbClr val="4157AD"/>
                  </a:solidFill>
                </a:rPr>
              </a:br>
              <a:r>
                <a:rPr lang="en-US" altLang="en-US" sz="100" dirty="0">
                  <a:solidFill>
                    <a:srgbClr val="4157AD"/>
                  </a:solidFill>
                </a:rPr>
                <a:t>   Health Records</a:t>
              </a:r>
              <a:endParaRPr lang="en-US" altLang="en-US" sz="100" b="1" dirty="0">
                <a:solidFill>
                  <a:srgbClr val="4157AD"/>
                </a:solidFill>
              </a:endParaRPr>
            </a:p>
          </p:txBody>
        </p:sp>
        <p:sp>
          <p:nvSpPr>
            <p:cNvPr id="125" name="AutoShape 18">
              <a:extLst>
                <a:ext uri="{FF2B5EF4-FFF2-40B4-BE49-F238E27FC236}">
                  <a16:creationId xmlns:a16="http://schemas.microsoft.com/office/drawing/2014/main" id="{7FBA86B8-B54C-4A94-8999-AE2D85263E04}"/>
                </a:ext>
              </a:extLst>
            </p:cNvPr>
            <p:cNvSpPr>
              <a:spLocks noChangeArrowheads="1"/>
            </p:cNvSpPr>
            <p:nvPr/>
          </p:nvSpPr>
          <p:spPr bwMode="auto">
            <a:xfrm>
              <a:off x="2070100" y="1770064"/>
              <a:ext cx="2044700" cy="644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PRIMARY CARE PHYSICIANS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a:t>
              </a:r>
              <a:endParaRPr lang="en-US" altLang="en-US" sz="100" b="1" dirty="0">
                <a:solidFill>
                  <a:srgbClr val="4157AD"/>
                </a:solidFill>
              </a:endParaRPr>
            </a:p>
          </p:txBody>
        </p:sp>
        <p:grpSp>
          <p:nvGrpSpPr>
            <p:cNvPr id="126" name="Group 2">
              <a:extLst>
                <a:ext uri="{FF2B5EF4-FFF2-40B4-BE49-F238E27FC236}">
                  <a16:creationId xmlns:a16="http://schemas.microsoft.com/office/drawing/2014/main" id="{E7B535C1-3A8F-4CC6-B5ED-A803C73AC407}"/>
                </a:ext>
              </a:extLst>
            </p:cNvPr>
            <p:cNvGrpSpPr>
              <a:grpSpLocks/>
            </p:cNvGrpSpPr>
            <p:nvPr/>
          </p:nvGrpSpPr>
          <p:grpSpPr bwMode="auto">
            <a:xfrm>
              <a:off x="2233614" y="2286000"/>
              <a:ext cx="936625" cy="762000"/>
              <a:chOff x="0" y="0"/>
              <a:chExt cx="589" cy="479"/>
            </a:xfrm>
          </p:grpSpPr>
          <p:pic>
            <p:nvPicPr>
              <p:cNvPr id="174" name="Picture 3">
                <a:extLst>
                  <a:ext uri="{FF2B5EF4-FFF2-40B4-BE49-F238E27FC236}">
                    <a16:creationId xmlns:a16="http://schemas.microsoft.com/office/drawing/2014/main" id="{066394A3-502B-4ABD-898D-6F56C40610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39"/>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5" name="Picture 4">
                <a:extLst>
                  <a:ext uri="{FF2B5EF4-FFF2-40B4-BE49-F238E27FC236}">
                    <a16:creationId xmlns:a16="http://schemas.microsoft.com/office/drawing/2014/main" id="{1F8ADF85-AB0B-4936-98CD-6BF39900BF7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 y="0"/>
                <a:ext cx="34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7" name="Group 5">
              <a:extLst>
                <a:ext uri="{FF2B5EF4-FFF2-40B4-BE49-F238E27FC236}">
                  <a16:creationId xmlns:a16="http://schemas.microsoft.com/office/drawing/2014/main" id="{597FD843-3B0C-46D2-8693-F5043F03AFA3}"/>
                </a:ext>
              </a:extLst>
            </p:cNvPr>
            <p:cNvGrpSpPr>
              <a:grpSpLocks/>
            </p:cNvGrpSpPr>
            <p:nvPr/>
          </p:nvGrpSpPr>
          <p:grpSpPr bwMode="auto">
            <a:xfrm>
              <a:off x="2233613" y="2833688"/>
              <a:ext cx="1009650" cy="823912"/>
              <a:chOff x="0" y="0"/>
              <a:chExt cx="635" cy="518"/>
            </a:xfrm>
          </p:grpSpPr>
          <p:pic>
            <p:nvPicPr>
              <p:cNvPr id="172" name="Picture 6">
                <a:extLst>
                  <a:ext uri="{FF2B5EF4-FFF2-40B4-BE49-F238E27FC236}">
                    <a16:creationId xmlns:a16="http://schemas.microsoft.com/office/drawing/2014/main" id="{693E3956-1572-4D05-9EB9-F6C82086AB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13"/>
                <a:ext cx="63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3" name="Picture 7">
                <a:extLst>
                  <a:ext uri="{FF2B5EF4-FFF2-40B4-BE49-F238E27FC236}">
                    <a16:creationId xmlns:a16="http://schemas.microsoft.com/office/drawing/2014/main" id="{8E2E8AFB-5D16-44E7-A360-361792AA83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 y="0"/>
                <a:ext cx="337"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8" name="Group 20">
              <a:extLst>
                <a:ext uri="{FF2B5EF4-FFF2-40B4-BE49-F238E27FC236}">
                  <a16:creationId xmlns:a16="http://schemas.microsoft.com/office/drawing/2014/main" id="{F0E749BC-732C-417E-BC6F-15D9C8614632}"/>
                </a:ext>
              </a:extLst>
            </p:cNvPr>
            <p:cNvGrpSpPr>
              <a:grpSpLocks/>
            </p:cNvGrpSpPr>
            <p:nvPr/>
          </p:nvGrpSpPr>
          <p:grpSpPr bwMode="auto">
            <a:xfrm>
              <a:off x="2357438" y="3617914"/>
              <a:ext cx="1193800" cy="782637"/>
              <a:chOff x="0" y="0"/>
              <a:chExt cx="751" cy="492"/>
            </a:xfrm>
          </p:grpSpPr>
          <p:pic>
            <p:nvPicPr>
              <p:cNvPr id="170" name="Picture 21">
                <a:extLst>
                  <a:ext uri="{FF2B5EF4-FFF2-40B4-BE49-F238E27FC236}">
                    <a16:creationId xmlns:a16="http://schemas.microsoft.com/office/drawing/2014/main" id="{957ACB7A-67D8-4644-85C9-CDA3370C8B9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23"/>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1" name="Picture 22">
                <a:extLst>
                  <a:ext uri="{FF2B5EF4-FFF2-40B4-BE49-F238E27FC236}">
                    <a16:creationId xmlns:a16="http://schemas.microsoft.com/office/drawing/2014/main" id="{00377C6D-4BD1-4CCC-9E26-6DCDA057137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 y="0"/>
                <a:ext cx="66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29" name="Group 23">
              <a:extLst>
                <a:ext uri="{FF2B5EF4-FFF2-40B4-BE49-F238E27FC236}">
                  <a16:creationId xmlns:a16="http://schemas.microsoft.com/office/drawing/2014/main" id="{B9485649-0312-41F6-B18F-670C2BB730D7}"/>
                </a:ext>
              </a:extLst>
            </p:cNvPr>
            <p:cNvGrpSpPr>
              <a:grpSpLocks/>
            </p:cNvGrpSpPr>
            <p:nvPr/>
          </p:nvGrpSpPr>
          <p:grpSpPr bwMode="auto">
            <a:xfrm>
              <a:off x="8943976" y="2378076"/>
              <a:ext cx="936625" cy="669925"/>
              <a:chOff x="0" y="0"/>
              <a:chExt cx="589" cy="421"/>
            </a:xfrm>
          </p:grpSpPr>
          <p:pic>
            <p:nvPicPr>
              <p:cNvPr id="168" name="Picture 24">
                <a:extLst>
                  <a:ext uri="{FF2B5EF4-FFF2-40B4-BE49-F238E27FC236}">
                    <a16:creationId xmlns:a16="http://schemas.microsoft.com/office/drawing/2014/main" id="{E3BC4488-6C10-4AAF-A519-80C819C4BB8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81"/>
                <a:ext cx="58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9" name="Picture 25">
                <a:extLst>
                  <a:ext uri="{FF2B5EF4-FFF2-40B4-BE49-F238E27FC236}">
                    <a16:creationId xmlns:a16="http://schemas.microsoft.com/office/drawing/2014/main" id="{D0BE0F38-042F-4333-AFA1-834044DA2D3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 y="0"/>
                <a:ext cx="356"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0" name="Group 26">
              <a:extLst>
                <a:ext uri="{FF2B5EF4-FFF2-40B4-BE49-F238E27FC236}">
                  <a16:creationId xmlns:a16="http://schemas.microsoft.com/office/drawing/2014/main" id="{A50CCE1C-62AC-478A-AE20-DC537AC79045}"/>
                </a:ext>
              </a:extLst>
            </p:cNvPr>
            <p:cNvGrpSpPr>
              <a:grpSpLocks/>
            </p:cNvGrpSpPr>
            <p:nvPr/>
          </p:nvGrpSpPr>
          <p:grpSpPr bwMode="auto">
            <a:xfrm>
              <a:off x="8863014" y="3005139"/>
              <a:ext cx="1030287" cy="649287"/>
              <a:chOff x="0" y="0"/>
              <a:chExt cx="648" cy="408"/>
            </a:xfrm>
          </p:grpSpPr>
          <p:pic>
            <p:nvPicPr>
              <p:cNvPr id="166" name="Picture 27">
                <a:extLst>
                  <a:ext uri="{FF2B5EF4-FFF2-40B4-BE49-F238E27FC236}">
                    <a16:creationId xmlns:a16="http://schemas.microsoft.com/office/drawing/2014/main" id="{ECD17C52-4D2B-483D-A51A-57668530EA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 y="103"/>
                <a:ext cx="636"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7" name="Picture 28">
                <a:extLst>
                  <a:ext uri="{FF2B5EF4-FFF2-40B4-BE49-F238E27FC236}">
                    <a16:creationId xmlns:a16="http://schemas.microsoft.com/office/drawing/2014/main" id="{AF3A5F9F-11A7-4567-B5EA-32F9E8A45E8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628"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1" name="Group 29">
              <a:extLst>
                <a:ext uri="{FF2B5EF4-FFF2-40B4-BE49-F238E27FC236}">
                  <a16:creationId xmlns:a16="http://schemas.microsoft.com/office/drawing/2014/main" id="{EB1A73CF-409D-413C-9A35-EA31CDD70E87}"/>
                </a:ext>
              </a:extLst>
            </p:cNvPr>
            <p:cNvGrpSpPr>
              <a:grpSpLocks/>
            </p:cNvGrpSpPr>
            <p:nvPr/>
          </p:nvGrpSpPr>
          <p:grpSpPr bwMode="auto">
            <a:xfrm>
              <a:off x="8593138" y="3659188"/>
              <a:ext cx="1193800" cy="741362"/>
              <a:chOff x="0" y="0"/>
              <a:chExt cx="751" cy="466"/>
            </a:xfrm>
          </p:grpSpPr>
          <p:pic>
            <p:nvPicPr>
              <p:cNvPr id="164" name="Picture 30">
                <a:extLst>
                  <a:ext uri="{FF2B5EF4-FFF2-40B4-BE49-F238E27FC236}">
                    <a16:creationId xmlns:a16="http://schemas.microsoft.com/office/drawing/2014/main" id="{EBA7E262-CEF5-4C14-A32D-830CC4AA87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97"/>
                <a:ext cx="75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5" name="Picture 31">
                <a:extLst>
                  <a:ext uri="{FF2B5EF4-FFF2-40B4-BE49-F238E27FC236}">
                    <a16:creationId xmlns:a16="http://schemas.microsoft.com/office/drawing/2014/main" id="{889136A4-0314-4152-AE51-A328FFED441A}"/>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 y="0"/>
                <a:ext cx="32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2" name="Group 32">
              <a:extLst>
                <a:ext uri="{FF2B5EF4-FFF2-40B4-BE49-F238E27FC236}">
                  <a16:creationId xmlns:a16="http://schemas.microsoft.com/office/drawing/2014/main" id="{AA39C60B-BD6A-456C-BE6B-81D572288EC7}"/>
                </a:ext>
              </a:extLst>
            </p:cNvPr>
            <p:cNvGrpSpPr>
              <a:grpSpLocks/>
            </p:cNvGrpSpPr>
            <p:nvPr/>
          </p:nvGrpSpPr>
          <p:grpSpPr bwMode="auto">
            <a:xfrm>
              <a:off x="7678738" y="4122738"/>
              <a:ext cx="1420812" cy="1039812"/>
              <a:chOff x="0" y="0"/>
              <a:chExt cx="894" cy="654"/>
            </a:xfrm>
          </p:grpSpPr>
          <p:pic>
            <p:nvPicPr>
              <p:cNvPr id="162" name="Picture 33">
                <a:extLst>
                  <a:ext uri="{FF2B5EF4-FFF2-40B4-BE49-F238E27FC236}">
                    <a16:creationId xmlns:a16="http://schemas.microsoft.com/office/drawing/2014/main" id="{B93BC40A-8A2F-463E-BE19-4CDBF5ECF7C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0" y="213"/>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 name="Picture 34">
                <a:extLst>
                  <a:ext uri="{FF2B5EF4-FFF2-40B4-BE49-F238E27FC236}">
                    <a16:creationId xmlns:a16="http://schemas.microsoft.com/office/drawing/2014/main" id="{255378D6-FD36-41BC-826E-E1EA362857B5}"/>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 y="0"/>
                <a:ext cx="7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3" name="Group 35">
              <a:extLst>
                <a:ext uri="{FF2B5EF4-FFF2-40B4-BE49-F238E27FC236}">
                  <a16:creationId xmlns:a16="http://schemas.microsoft.com/office/drawing/2014/main" id="{A980F1F3-173F-4DEF-A1B7-9430C296F0C1}"/>
                </a:ext>
              </a:extLst>
            </p:cNvPr>
            <p:cNvGrpSpPr>
              <a:grpSpLocks/>
            </p:cNvGrpSpPr>
            <p:nvPr/>
          </p:nvGrpSpPr>
          <p:grpSpPr bwMode="auto">
            <a:xfrm>
              <a:off x="2962276" y="4276726"/>
              <a:ext cx="1420813" cy="885825"/>
              <a:chOff x="0" y="0"/>
              <a:chExt cx="894" cy="557"/>
            </a:xfrm>
          </p:grpSpPr>
          <p:pic>
            <p:nvPicPr>
              <p:cNvPr id="160" name="Picture 36">
                <a:extLst>
                  <a:ext uri="{FF2B5EF4-FFF2-40B4-BE49-F238E27FC236}">
                    <a16:creationId xmlns:a16="http://schemas.microsoft.com/office/drawing/2014/main" id="{CEBC7538-ECDF-4EC2-96CF-809FCD01A32E}"/>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116"/>
                <a:ext cx="894" cy="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1" name="Picture 37">
                <a:extLst>
                  <a:ext uri="{FF2B5EF4-FFF2-40B4-BE49-F238E27FC236}">
                    <a16:creationId xmlns:a16="http://schemas.microsoft.com/office/drawing/2014/main" id="{CCD1922B-DF87-4F84-B803-83D414041DA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81" y="0"/>
                <a:ext cx="577"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4" name="Group 38">
              <a:extLst>
                <a:ext uri="{FF2B5EF4-FFF2-40B4-BE49-F238E27FC236}">
                  <a16:creationId xmlns:a16="http://schemas.microsoft.com/office/drawing/2014/main" id="{6DA5EB05-4131-451D-B8C7-075F249ECBCA}"/>
                </a:ext>
              </a:extLst>
            </p:cNvPr>
            <p:cNvGrpSpPr>
              <a:grpSpLocks/>
            </p:cNvGrpSpPr>
            <p:nvPr/>
          </p:nvGrpSpPr>
          <p:grpSpPr bwMode="auto">
            <a:xfrm>
              <a:off x="4437063" y="4462464"/>
              <a:ext cx="1460500" cy="1214437"/>
              <a:chOff x="0" y="0"/>
              <a:chExt cx="920" cy="764"/>
            </a:xfrm>
          </p:grpSpPr>
          <p:pic>
            <p:nvPicPr>
              <p:cNvPr id="158" name="Picture 39">
                <a:extLst>
                  <a:ext uri="{FF2B5EF4-FFF2-40B4-BE49-F238E27FC236}">
                    <a16:creationId xmlns:a16="http://schemas.microsoft.com/office/drawing/2014/main" id="{3DE1AB8B-CF6D-4962-AFB4-774BC93E6B5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213"/>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9" name="Picture 40">
                <a:extLst>
                  <a:ext uri="{FF2B5EF4-FFF2-40B4-BE49-F238E27FC236}">
                    <a16:creationId xmlns:a16="http://schemas.microsoft.com/office/drawing/2014/main" id="{92F877A9-BCD6-4A92-B174-8524FD09E8A5}"/>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2" y="0"/>
                <a:ext cx="557"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135" name="Group 60">
              <a:extLst>
                <a:ext uri="{FF2B5EF4-FFF2-40B4-BE49-F238E27FC236}">
                  <a16:creationId xmlns:a16="http://schemas.microsoft.com/office/drawing/2014/main" id="{24573E32-29CD-4FC7-88C0-1CD1CED8FDFD}"/>
                </a:ext>
              </a:extLst>
            </p:cNvPr>
            <p:cNvGrpSpPr>
              <a:grpSpLocks/>
            </p:cNvGrpSpPr>
            <p:nvPr/>
          </p:nvGrpSpPr>
          <p:grpSpPr bwMode="auto">
            <a:xfrm>
              <a:off x="4025900" y="2506664"/>
              <a:ext cx="4140200" cy="1228725"/>
              <a:chOff x="2501900" y="2506663"/>
              <a:chExt cx="4140200" cy="1228725"/>
            </a:xfrm>
          </p:grpSpPr>
          <p:pic>
            <p:nvPicPr>
              <p:cNvPr id="148" name="Picture 44">
                <a:extLst>
                  <a:ext uri="{FF2B5EF4-FFF2-40B4-BE49-F238E27FC236}">
                    <a16:creationId xmlns:a16="http://schemas.microsoft.com/office/drawing/2014/main" id="{A3412869-4547-4294-AFA5-56F2997B5BF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01900" y="2506663"/>
                <a:ext cx="242888"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9" name="Picture 45">
                <a:extLst>
                  <a:ext uri="{FF2B5EF4-FFF2-40B4-BE49-F238E27FC236}">
                    <a16:creationId xmlns:a16="http://schemas.microsoft.com/office/drawing/2014/main" id="{7EA27B9E-AF5E-4A26-A12A-08D5C2927C6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566988" y="2708275"/>
                <a:ext cx="252412"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0" name="Picture 46">
                <a:extLst>
                  <a:ext uri="{FF2B5EF4-FFF2-40B4-BE49-F238E27FC236}">
                    <a16:creationId xmlns:a16="http://schemas.microsoft.com/office/drawing/2014/main" id="{869F616C-ADAB-433A-871E-1513AEC03E77}"/>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68600" y="2938463"/>
                <a:ext cx="28257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1" name="Picture 47">
                <a:extLst>
                  <a:ext uri="{FF2B5EF4-FFF2-40B4-BE49-F238E27FC236}">
                    <a16:creationId xmlns:a16="http://schemas.microsoft.com/office/drawing/2014/main" id="{9A0B4762-85AC-47FF-888E-42D8048C12F5}"/>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111500" y="3192463"/>
                <a:ext cx="292100"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2" name="Picture 48">
                <a:extLst>
                  <a:ext uri="{FF2B5EF4-FFF2-40B4-BE49-F238E27FC236}">
                    <a16:creationId xmlns:a16="http://schemas.microsoft.com/office/drawing/2014/main" id="{ABAC03E9-3B5C-4F93-989C-A5554D54C01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05238" y="3324225"/>
                <a:ext cx="32067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3" name="Picture 49">
                <a:extLst>
                  <a:ext uri="{FF2B5EF4-FFF2-40B4-BE49-F238E27FC236}">
                    <a16:creationId xmlns:a16="http://schemas.microsoft.com/office/drawing/2014/main" id="{A1B03379-3C75-4AA1-A6CF-27169A07FC96}"/>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70413" y="3336925"/>
                <a:ext cx="3302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4" name="Picture 50">
                <a:extLst>
                  <a:ext uri="{FF2B5EF4-FFF2-40B4-BE49-F238E27FC236}">
                    <a16:creationId xmlns:a16="http://schemas.microsoft.com/office/drawing/2014/main" id="{0632D854-66AE-4CCC-8F3C-575F99C86BA3}"/>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299075" y="324643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5" name="Picture 51">
                <a:extLst>
                  <a:ext uri="{FF2B5EF4-FFF2-40B4-BE49-F238E27FC236}">
                    <a16:creationId xmlns:a16="http://schemas.microsoft.com/office/drawing/2014/main" id="{89664AF8-1685-4B09-9067-0E4B32C59E6F}"/>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888038" y="3082925"/>
                <a:ext cx="2809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6" name="Picture 52">
                <a:extLst>
                  <a:ext uri="{FF2B5EF4-FFF2-40B4-BE49-F238E27FC236}">
                    <a16:creationId xmlns:a16="http://schemas.microsoft.com/office/drawing/2014/main" id="{0C44059D-383F-469E-9A1C-087991AB2AC4}"/>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397625" y="2628900"/>
                <a:ext cx="244475"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57" name="Picture 53">
                <a:extLst>
                  <a:ext uri="{FF2B5EF4-FFF2-40B4-BE49-F238E27FC236}">
                    <a16:creationId xmlns:a16="http://schemas.microsoft.com/office/drawing/2014/main" id="{3BD7177F-7256-437C-A808-17BCE548D803}"/>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6276975" y="2873375"/>
                <a:ext cx="252413"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36" name="Rounded Rectangular Callout 56">
              <a:extLst>
                <a:ext uri="{FF2B5EF4-FFF2-40B4-BE49-F238E27FC236}">
                  <a16:creationId xmlns:a16="http://schemas.microsoft.com/office/drawing/2014/main" id="{23755156-7BE0-4343-95FD-B43F46C0C814}"/>
                </a:ext>
              </a:extLst>
            </p:cNvPr>
            <p:cNvSpPr>
              <a:spLocks noChangeArrowheads="1"/>
            </p:cNvSpPr>
            <p:nvPr/>
          </p:nvSpPr>
          <p:spPr bwMode="auto">
            <a:xfrm>
              <a:off x="4732338" y="2838450"/>
              <a:ext cx="1701800" cy="268288"/>
            </a:xfrm>
            <a:prstGeom prst="wedgeRoundRectCallout">
              <a:avLst>
                <a:gd name="adj1" fmla="val -47014"/>
                <a:gd name="adj2" fmla="val 102069"/>
                <a:gd name="adj3" fmla="val 16667"/>
              </a:avLst>
            </a:prstGeom>
            <a:solidFill>
              <a:schemeClr val="tx1"/>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tIns="27432" bIns="0"/>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algn="ctr" fontAlgn="base">
                <a:spcBef>
                  <a:spcPct val="0"/>
                </a:spcBef>
                <a:spcAft>
                  <a:spcPct val="0"/>
                </a:spcAft>
              </a:pPr>
              <a:r>
                <a:rPr lang="en-US" altLang="en-US" sz="100" dirty="0">
                  <a:solidFill>
                    <a:srgbClr val="FFFFFF"/>
                  </a:solidFill>
                </a:rPr>
                <a:t>Document Repositories</a:t>
              </a:r>
            </a:p>
          </p:txBody>
        </p:sp>
        <p:sp>
          <p:nvSpPr>
            <p:cNvPr id="137" name="AutoShape 18">
              <a:extLst>
                <a:ext uri="{FF2B5EF4-FFF2-40B4-BE49-F238E27FC236}">
                  <a16:creationId xmlns:a16="http://schemas.microsoft.com/office/drawing/2014/main" id="{DB4B0A50-D724-48D5-9BAF-B6F9D7BE02BF}"/>
                </a:ext>
              </a:extLst>
            </p:cNvPr>
            <p:cNvSpPr>
              <a:spLocks noChangeArrowheads="1"/>
            </p:cNvSpPr>
            <p:nvPr/>
          </p:nvSpPr>
          <p:spPr bwMode="auto">
            <a:xfrm>
              <a:off x="2182813" y="3203576"/>
              <a:ext cx="609600" cy="4159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LAB</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Results</a:t>
              </a:r>
              <a:endParaRPr lang="en-US" altLang="en-US" sz="100" b="1" dirty="0">
                <a:solidFill>
                  <a:srgbClr val="4157AD"/>
                </a:solidFill>
              </a:endParaRPr>
            </a:p>
          </p:txBody>
        </p:sp>
        <p:sp>
          <p:nvSpPr>
            <p:cNvPr id="138" name="AutoShape 18">
              <a:extLst>
                <a:ext uri="{FF2B5EF4-FFF2-40B4-BE49-F238E27FC236}">
                  <a16:creationId xmlns:a16="http://schemas.microsoft.com/office/drawing/2014/main" id="{80456BB6-9104-44FE-B97B-83D98124B708}"/>
                </a:ext>
              </a:extLst>
            </p:cNvPr>
            <p:cNvSpPr>
              <a:spLocks noChangeArrowheads="1"/>
            </p:cNvSpPr>
            <p:nvPr/>
          </p:nvSpPr>
          <p:spPr bwMode="auto">
            <a:xfrm>
              <a:off x="2362200" y="4191000"/>
              <a:ext cx="762000" cy="6096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PUBLIC </a:t>
              </a:r>
              <a:br>
                <a:rPr lang="en-US" altLang="en-US" sz="400" dirty="0">
                  <a:solidFill>
                    <a:srgbClr val="4157AD"/>
                  </a:solidFill>
                </a:rPr>
              </a:br>
              <a:r>
                <a:rPr lang="en-US" altLang="en-US" sz="400" dirty="0">
                  <a:solidFill>
                    <a:srgbClr val="4157AD"/>
                  </a:solidFill>
                </a:rPr>
                <a:t>HEALTH</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Registries</a:t>
              </a:r>
            </a:p>
          </p:txBody>
        </p:sp>
        <p:sp>
          <p:nvSpPr>
            <p:cNvPr id="139" name="AutoShape 18">
              <a:extLst>
                <a:ext uri="{FF2B5EF4-FFF2-40B4-BE49-F238E27FC236}">
                  <a16:creationId xmlns:a16="http://schemas.microsoft.com/office/drawing/2014/main" id="{6036D857-E4A6-42CA-BE75-6A691480271A}"/>
                </a:ext>
              </a:extLst>
            </p:cNvPr>
            <p:cNvSpPr>
              <a:spLocks noChangeArrowheads="1"/>
            </p:cNvSpPr>
            <p:nvPr/>
          </p:nvSpPr>
          <p:spPr bwMode="auto">
            <a:xfrm>
              <a:off x="2743201" y="4953000"/>
              <a:ext cx="1325563" cy="44608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PHARMACY/PBMs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RX History</a:t>
              </a:r>
              <a:endParaRPr lang="en-US" altLang="en-US" sz="100" b="1" dirty="0">
                <a:solidFill>
                  <a:srgbClr val="4157AD"/>
                </a:solidFill>
              </a:endParaRPr>
            </a:p>
          </p:txBody>
        </p:sp>
        <p:sp>
          <p:nvSpPr>
            <p:cNvPr id="140" name="AutoShape 18">
              <a:extLst>
                <a:ext uri="{FF2B5EF4-FFF2-40B4-BE49-F238E27FC236}">
                  <a16:creationId xmlns:a16="http://schemas.microsoft.com/office/drawing/2014/main" id="{FD920058-1AC2-410F-9061-78AD29E1AC6C}"/>
                </a:ext>
              </a:extLst>
            </p:cNvPr>
            <p:cNvSpPr>
              <a:spLocks noChangeArrowheads="1"/>
            </p:cNvSpPr>
            <p:nvPr/>
          </p:nvSpPr>
          <p:spPr bwMode="auto">
            <a:xfrm>
              <a:off x="4351339" y="5207000"/>
              <a:ext cx="1201737"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SPECIALTY</a:t>
              </a:r>
              <a:br>
                <a:rPr lang="en-US" altLang="en-US" sz="400" dirty="0">
                  <a:solidFill>
                    <a:srgbClr val="4157AD"/>
                  </a:solidFill>
                </a:rPr>
              </a:br>
              <a:r>
                <a:rPr lang="en-US" altLang="en-US" sz="400" dirty="0">
                  <a:solidFill>
                    <a:srgbClr val="4157AD"/>
                  </a:solidFill>
                </a:rPr>
                <a:t>PRACTICE</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Practice Management</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a:t>
              </a:r>
              <a:endParaRPr lang="en-US" altLang="en-US" sz="100" b="1" dirty="0">
                <a:solidFill>
                  <a:srgbClr val="4157AD"/>
                </a:solidFill>
              </a:endParaRPr>
            </a:p>
          </p:txBody>
        </p:sp>
        <p:grpSp>
          <p:nvGrpSpPr>
            <p:cNvPr id="141" name="Group 62">
              <a:extLst>
                <a:ext uri="{FF2B5EF4-FFF2-40B4-BE49-F238E27FC236}">
                  <a16:creationId xmlns:a16="http://schemas.microsoft.com/office/drawing/2014/main" id="{F0AAB1AA-089B-4AAF-A315-7DA95809077A}"/>
                </a:ext>
              </a:extLst>
            </p:cNvPr>
            <p:cNvGrpSpPr>
              <a:grpSpLocks/>
            </p:cNvGrpSpPr>
            <p:nvPr/>
          </p:nvGrpSpPr>
          <p:grpSpPr bwMode="auto">
            <a:xfrm>
              <a:off x="6165850" y="4625976"/>
              <a:ext cx="1589088" cy="1350963"/>
              <a:chOff x="4641850" y="4625975"/>
              <a:chExt cx="1589088" cy="1350963"/>
            </a:xfrm>
          </p:grpSpPr>
          <p:grpSp>
            <p:nvGrpSpPr>
              <p:cNvPr id="144" name="Group 41">
                <a:extLst>
                  <a:ext uri="{FF2B5EF4-FFF2-40B4-BE49-F238E27FC236}">
                    <a16:creationId xmlns:a16="http://schemas.microsoft.com/office/drawing/2014/main" id="{6178E811-006C-40AF-9DEA-919850FC9C6D}"/>
                  </a:ext>
                </a:extLst>
              </p:cNvPr>
              <p:cNvGrpSpPr>
                <a:grpSpLocks/>
              </p:cNvGrpSpPr>
              <p:nvPr/>
            </p:nvGrpSpPr>
            <p:grpSpPr bwMode="auto">
              <a:xfrm>
                <a:off x="4641850" y="4625975"/>
                <a:ext cx="1460500" cy="1050925"/>
                <a:chOff x="0" y="0"/>
                <a:chExt cx="920" cy="661"/>
              </a:xfrm>
            </p:grpSpPr>
            <p:pic>
              <p:nvPicPr>
                <p:cNvPr id="146" name="Picture 42">
                  <a:extLst>
                    <a:ext uri="{FF2B5EF4-FFF2-40B4-BE49-F238E27FC236}">
                      <a16:creationId xmlns:a16="http://schemas.microsoft.com/office/drawing/2014/main" id="{68361D3D-BDF5-4C36-AAA9-6F5CB0AD2B3A}"/>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0" y="110"/>
                  <a:ext cx="920" cy="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47" name="Picture 43">
                  <a:extLst>
                    <a:ext uri="{FF2B5EF4-FFF2-40B4-BE49-F238E27FC236}">
                      <a16:creationId xmlns:a16="http://schemas.microsoft.com/office/drawing/2014/main" id="{2ABED9B0-E473-4DDC-9AB8-E19399E638D9}"/>
                    </a:ext>
                  </a:extLst>
                </p:cNvPr>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97" y="0"/>
                  <a:ext cx="719"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sp>
            <p:nvSpPr>
              <p:cNvPr id="145" name="AutoShape 18">
                <a:extLst>
                  <a:ext uri="{FF2B5EF4-FFF2-40B4-BE49-F238E27FC236}">
                    <a16:creationId xmlns:a16="http://schemas.microsoft.com/office/drawing/2014/main" id="{4A8FB4F7-4817-4031-A23B-9805A18883EB}"/>
                  </a:ext>
                </a:extLst>
              </p:cNvPr>
              <p:cNvSpPr>
                <a:spLocks noChangeArrowheads="1"/>
              </p:cNvSpPr>
              <p:nvPr/>
            </p:nvSpPr>
            <p:spPr bwMode="auto">
              <a:xfrm>
                <a:off x="5029200" y="5207000"/>
                <a:ext cx="1201738" cy="769938"/>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HOSPITAL 1</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dirty="0">
                    <a:solidFill>
                      <a:srgbClr val="4157AD"/>
                    </a:solidFill>
                  </a:rPr>
                  <a:t> PACS Archive</a:t>
                </a:r>
              </a:p>
            </p:txBody>
          </p:sp>
        </p:grpSp>
        <p:sp>
          <p:nvSpPr>
            <p:cNvPr id="142" name="AutoShape 18">
              <a:extLst>
                <a:ext uri="{FF2B5EF4-FFF2-40B4-BE49-F238E27FC236}">
                  <a16:creationId xmlns:a16="http://schemas.microsoft.com/office/drawing/2014/main" id="{766F76D6-A23E-418E-A02C-CEE939219E4B}"/>
                </a:ext>
              </a:extLst>
            </p:cNvPr>
            <p:cNvSpPr>
              <a:spLocks noChangeArrowheads="1"/>
            </p:cNvSpPr>
            <p:nvPr/>
          </p:nvSpPr>
          <p:spPr bwMode="auto">
            <a:xfrm>
              <a:off x="8382000" y="4808539"/>
              <a:ext cx="1201738" cy="771525"/>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HOSPITAL 2</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EMR/PM’s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Lab</a:t>
              </a:r>
            </a:p>
            <a:p>
              <a:pPr fontAlgn="base">
                <a:lnSpc>
                  <a:spcPct val="90000"/>
                </a:lnSpc>
                <a:spcBef>
                  <a:spcPts val="400"/>
                </a:spcBef>
                <a:spcAft>
                  <a:spcPct val="0"/>
                </a:spcAft>
                <a:buFont typeface="Arial" panose="020B0604020202020204" pitchFamily="34" charset="0"/>
                <a:buChar char="•"/>
              </a:pPr>
              <a:r>
                <a:rPr lang="en-US" altLang="en-US" sz="100" b="1" dirty="0">
                  <a:solidFill>
                    <a:srgbClr val="4157AD"/>
                  </a:solidFill>
                </a:rPr>
                <a:t> PACS Archive</a:t>
              </a:r>
            </a:p>
          </p:txBody>
        </p:sp>
        <p:sp>
          <p:nvSpPr>
            <p:cNvPr id="143" name="AutoShape 18">
              <a:extLst>
                <a:ext uri="{FF2B5EF4-FFF2-40B4-BE49-F238E27FC236}">
                  <a16:creationId xmlns:a16="http://schemas.microsoft.com/office/drawing/2014/main" id="{C9D4045F-605F-4C4A-B937-B312D5468726}"/>
                </a:ext>
              </a:extLst>
            </p:cNvPr>
            <p:cNvSpPr>
              <a:spLocks noChangeArrowheads="1"/>
            </p:cNvSpPr>
            <p:nvPr/>
          </p:nvSpPr>
          <p:spPr bwMode="auto">
            <a:xfrm>
              <a:off x="9245600" y="4081463"/>
              <a:ext cx="711200" cy="457200"/>
            </a:xfrm>
            <a:prstGeom prst="roundRect">
              <a:avLst>
                <a:gd name="adj" fmla="val 7940"/>
              </a:avLst>
            </a:prstGeom>
            <a:solidFill>
              <a:schemeClr val="bg1">
                <a:alpha val="74901"/>
              </a:schemeClr>
            </a:solidFill>
            <a:ln w="15875">
              <a:solidFill>
                <a:srgbClr val="A9B9DF">
                  <a:alpha val="74901"/>
                </a:srgbClr>
              </a:solidFill>
              <a:round/>
              <a:headEnd/>
              <a:tailEnd/>
            </a:ln>
          </p:spPr>
          <p:txBody>
            <a:bodyPr wrap="none" anchor="ctr"/>
            <a:lstStyle>
              <a:lvl1pPr eaLnBrk="0" hangingPunct="0">
                <a:defRPr sz="3200">
                  <a:solidFill>
                    <a:schemeClr val="tx1"/>
                  </a:solidFill>
                  <a:latin typeface="GE Inspira Pitch" pitchFamily="34" charset="0"/>
                  <a:ea typeface="MS PGothic" panose="020B0600070205080204" pitchFamily="34" charset="-128"/>
                </a:defRPr>
              </a:lvl1pPr>
              <a:lvl2pPr marL="37931725" indent="-37474525" eaLnBrk="0" hangingPunct="0">
                <a:defRPr sz="3200">
                  <a:solidFill>
                    <a:schemeClr val="tx1"/>
                  </a:solidFill>
                  <a:latin typeface="GE Inspira Pitch" pitchFamily="34" charset="0"/>
                  <a:ea typeface="MS PGothic" panose="020B0600070205080204" pitchFamily="34" charset="-128"/>
                </a:defRPr>
              </a:lvl2pPr>
              <a:lvl3pPr eaLnBrk="0" hangingPunct="0">
                <a:defRPr sz="3200">
                  <a:solidFill>
                    <a:schemeClr val="tx1"/>
                  </a:solidFill>
                  <a:latin typeface="GE Inspira Pitch" pitchFamily="34" charset="0"/>
                  <a:ea typeface="MS PGothic" panose="020B0600070205080204" pitchFamily="34" charset="-128"/>
                </a:defRPr>
              </a:lvl3pPr>
              <a:lvl4pPr eaLnBrk="0" hangingPunct="0">
                <a:defRPr sz="3200">
                  <a:solidFill>
                    <a:schemeClr val="tx1"/>
                  </a:solidFill>
                  <a:latin typeface="GE Inspira Pitch" pitchFamily="34" charset="0"/>
                  <a:ea typeface="MS PGothic" panose="020B0600070205080204" pitchFamily="34" charset="-128"/>
                </a:defRPr>
              </a:lvl4pPr>
              <a:lvl5pPr eaLnBrk="0" hangingPunct="0">
                <a:defRPr sz="3200">
                  <a:solidFill>
                    <a:schemeClr val="tx1"/>
                  </a:solidFill>
                  <a:latin typeface="GE Inspira Pitch" pitchFamily="34" charset="0"/>
                  <a:ea typeface="MS PGothic" panose="020B0600070205080204" pitchFamily="34" charset="-128"/>
                </a:defRPr>
              </a:lvl5pPr>
              <a:lvl6pPr marL="4572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6pPr>
              <a:lvl7pPr marL="9144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7pPr>
              <a:lvl8pPr marL="13716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8pPr>
              <a:lvl9pPr marL="1828800" eaLnBrk="0" fontAlgn="base" hangingPunct="0">
                <a:spcBef>
                  <a:spcPct val="0"/>
                </a:spcBef>
                <a:spcAft>
                  <a:spcPct val="0"/>
                </a:spcAft>
                <a:defRPr sz="3200">
                  <a:solidFill>
                    <a:schemeClr val="tx1"/>
                  </a:solidFill>
                  <a:latin typeface="GE Inspira Pitch" pitchFamily="34" charset="0"/>
                  <a:ea typeface="MS PGothic" panose="020B0600070205080204" pitchFamily="34" charset="-128"/>
                </a:defRPr>
              </a:lvl9pPr>
            </a:lstStyle>
            <a:p>
              <a:pPr fontAlgn="base">
                <a:lnSpc>
                  <a:spcPct val="90000"/>
                </a:lnSpc>
                <a:spcBef>
                  <a:spcPts val="400"/>
                </a:spcBef>
                <a:spcAft>
                  <a:spcPct val="0"/>
                </a:spcAft>
              </a:pPr>
              <a:r>
                <a:rPr lang="en-US" altLang="en-US" sz="400" dirty="0">
                  <a:solidFill>
                    <a:srgbClr val="4157AD"/>
                  </a:solidFill>
                </a:rPr>
                <a:t>PAYERS</a:t>
              </a:r>
            </a:p>
            <a:p>
              <a:pPr fontAlgn="base">
                <a:lnSpc>
                  <a:spcPct val="90000"/>
                </a:lnSpc>
                <a:spcBef>
                  <a:spcPts val="400"/>
                </a:spcBef>
                <a:spcAft>
                  <a:spcPct val="0"/>
                </a:spcAft>
                <a:buFont typeface="Arial" panose="020B0604020202020204" pitchFamily="34" charset="0"/>
                <a:buChar char="•"/>
              </a:pPr>
              <a:r>
                <a:rPr lang="en-US" altLang="en-US" sz="100" dirty="0">
                  <a:solidFill>
                    <a:srgbClr val="4157AD"/>
                  </a:solidFill>
                </a:rPr>
                <a:t> Claim Data</a:t>
              </a:r>
              <a:endParaRPr lang="en-US" altLang="en-US" sz="100" b="1" dirty="0">
                <a:solidFill>
                  <a:srgbClr val="4157AD"/>
                </a:solidFill>
              </a:endParaRPr>
            </a:p>
          </p:txBody>
        </p:sp>
      </p:grpSp>
      <p:sp>
        <p:nvSpPr>
          <p:cNvPr id="6" name="Arrow: Down 5">
            <a:extLst>
              <a:ext uri="{FF2B5EF4-FFF2-40B4-BE49-F238E27FC236}">
                <a16:creationId xmlns:a16="http://schemas.microsoft.com/office/drawing/2014/main" id="{30695CBE-C793-492E-A562-CF58520373C7}"/>
              </a:ext>
            </a:extLst>
          </p:cNvPr>
          <p:cNvSpPr/>
          <p:nvPr/>
        </p:nvSpPr>
        <p:spPr bwMode="auto">
          <a:xfrm>
            <a:off x="6153813" y="1388105"/>
            <a:ext cx="484632" cy="752128"/>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GE Inspira Pitch" pitchFamily="34" charset="0"/>
            </a:endParaRPr>
          </a:p>
        </p:txBody>
      </p:sp>
      <p:sp>
        <p:nvSpPr>
          <p:cNvPr id="184" name="Arrow: Down 183">
            <a:extLst>
              <a:ext uri="{FF2B5EF4-FFF2-40B4-BE49-F238E27FC236}">
                <a16:creationId xmlns:a16="http://schemas.microsoft.com/office/drawing/2014/main" id="{D57947A4-B458-47F2-9C2E-12C74B77AB68}"/>
              </a:ext>
            </a:extLst>
          </p:cNvPr>
          <p:cNvSpPr/>
          <p:nvPr/>
        </p:nvSpPr>
        <p:spPr bwMode="auto">
          <a:xfrm rot="3395670">
            <a:off x="3973298" y="2278421"/>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GE Inspira Pitch" pitchFamily="34" charset="0"/>
            </a:endParaRPr>
          </a:p>
        </p:txBody>
      </p:sp>
      <p:sp>
        <p:nvSpPr>
          <p:cNvPr id="185" name="Arrow: Down 184">
            <a:extLst>
              <a:ext uri="{FF2B5EF4-FFF2-40B4-BE49-F238E27FC236}">
                <a16:creationId xmlns:a16="http://schemas.microsoft.com/office/drawing/2014/main" id="{7B224E55-7E17-4DB3-AAEB-55EA67ED95B1}"/>
              </a:ext>
            </a:extLst>
          </p:cNvPr>
          <p:cNvSpPr/>
          <p:nvPr/>
        </p:nvSpPr>
        <p:spPr bwMode="auto">
          <a:xfrm rot="18198335">
            <a:off x="8334994" y="2277107"/>
            <a:ext cx="484632" cy="2125061"/>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GE Inspira Pitch" pitchFamily="34" charset="0"/>
            </a:endParaRPr>
          </a:p>
        </p:txBody>
      </p:sp>
      <p:sp>
        <p:nvSpPr>
          <p:cNvPr id="186" name="Arrow: Down 185">
            <a:extLst>
              <a:ext uri="{FF2B5EF4-FFF2-40B4-BE49-F238E27FC236}">
                <a16:creationId xmlns:a16="http://schemas.microsoft.com/office/drawing/2014/main" id="{E88789F2-A15C-4906-93C2-4BBCB3A18FF1}"/>
              </a:ext>
            </a:extLst>
          </p:cNvPr>
          <p:cNvSpPr/>
          <p:nvPr/>
        </p:nvSpPr>
        <p:spPr bwMode="auto">
          <a:xfrm>
            <a:off x="6153813" y="2822633"/>
            <a:ext cx="484632" cy="1021529"/>
          </a:xfrm>
          <a:prstGeom prst="downArrow">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GE Inspira Pitch" pitchFamily="34" charset="0"/>
            </a:endParaRPr>
          </a:p>
        </p:txBody>
      </p:sp>
      <p:sp>
        <p:nvSpPr>
          <p:cNvPr id="5" name="Flowchart: Alternate Process 4">
            <a:extLst>
              <a:ext uri="{FF2B5EF4-FFF2-40B4-BE49-F238E27FC236}">
                <a16:creationId xmlns:a16="http://schemas.microsoft.com/office/drawing/2014/main" id="{D51EA316-1581-43BD-A16A-15BCF43F3886}"/>
              </a:ext>
            </a:extLst>
          </p:cNvPr>
          <p:cNvSpPr/>
          <p:nvPr/>
        </p:nvSpPr>
        <p:spPr bwMode="auto">
          <a:xfrm>
            <a:off x="4918843" y="2112571"/>
            <a:ext cx="2900856" cy="794405"/>
          </a:xfrm>
          <a:prstGeom prst="flowChartAlternateProcess">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GE Inspira Pitch" pitchFamily="34" charset="0"/>
              </a:rPr>
              <a:t>XCA Gateway</a:t>
            </a:r>
          </a:p>
        </p:txBody>
      </p:sp>
      <p:grpSp>
        <p:nvGrpSpPr>
          <p:cNvPr id="187" name="Group 186">
            <a:extLst>
              <a:ext uri="{FF2B5EF4-FFF2-40B4-BE49-F238E27FC236}">
                <a16:creationId xmlns:a16="http://schemas.microsoft.com/office/drawing/2014/main" id="{23B1B6DC-31AA-42DA-97EA-C441DC2BB925}"/>
              </a:ext>
            </a:extLst>
          </p:cNvPr>
          <p:cNvGrpSpPr/>
          <p:nvPr/>
        </p:nvGrpSpPr>
        <p:grpSpPr>
          <a:xfrm>
            <a:off x="9457247" y="4204047"/>
            <a:ext cx="1508757" cy="1497627"/>
            <a:chOff x="0" y="5029200"/>
            <a:chExt cx="1181100" cy="1283732"/>
          </a:xfrm>
        </p:grpSpPr>
        <p:pic>
          <p:nvPicPr>
            <p:cNvPr id="188" name="Picture 4">
              <a:extLst>
                <a:ext uri="{FF2B5EF4-FFF2-40B4-BE49-F238E27FC236}">
                  <a16:creationId xmlns:a16="http://schemas.microsoft.com/office/drawing/2014/main" id="{68AF8518-0607-4274-A45D-7D5D2CD62142}"/>
                </a:ext>
              </a:extLst>
            </p:cNvPr>
            <p:cNvPicPr>
              <a:picLocks noChangeAspect="1" noChangeArrowheads="1"/>
            </p:cNvPicPr>
            <p:nvPr/>
          </p:nvPicPr>
          <p:blipFill>
            <a:blip r:embed="rId35" cstate="print"/>
            <a:srcRect/>
            <a:stretch>
              <a:fillRect/>
            </a:stretch>
          </p:blipFill>
          <p:spPr bwMode="auto">
            <a:xfrm>
              <a:off x="0" y="5029200"/>
              <a:ext cx="1181100" cy="1267521"/>
            </a:xfrm>
            <a:prstGeom prst="rect">
              <a:avLst/>
            </a:prstGeom>
            <a:noFill/>
            <a:ln w="9525">
              <a:noFill/>
              <a:miter lim="800000"/>
              <a:headEnd/>
              <a:tailEnd/>
            </a:ln>
          </p:spPr>
        </p:pic>
        <p:sp>
          <p:nvSpPr>
            <p:cNvPr id="189" name="TextBox 188">
              <a:extLst>
                <a:ext uri="{FF2B5EF4-FFF2-40B4-BE49-F238E27FC236}">
                  <a16:creationId xmlns:a16="http://schemas.microsoft.com/office/drawing/2014/main" id="{235E3486-356D-45A3-9B17-160F2809672C}"/>
                </a:ext>
              </a:extLst>
            </p:cNvPr>
            <p:cNvSpPr txBox="1"/>
            <p:nvPr/>
          </p:nvSpPr>
          <p:spPr>
            <a:xfrm>
              <a:off x="0" y="5943600"/>
              <a:ext cx="566181" cy="369332"/>
            </a:xfrm>
            <a:prstGeom prst="rect">
              <a:avLst/>
            </a:prstGeom>
            <a:noFill/>
          </p:spPr>
          <p:txBody>
            <a:bodyPr wrap="none" rtlCol="0">
              <a:spAutoFit/>
            </a:bodyPr>
            <a:lstStyle/>
            <a:p>
              <a:r>
                <a:rPr lang="en-US" dirty="0"/>
                <a:t>EHR</a:t>
              </a:r>
            </a:p>
          </p:txBody>
        </p:sp>
      </p:grpSp>
    </p:spTree>
    <p:extLst>
      <p:ext uri="{BB962C8B-B14F-4D97-AF65-F5344CB8AC3E}">
        <p14:creationId xmlns:p14="http://schemas.microsoft.com/office/powerpoint/2010/main" val="177027099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HE_ITI_BAL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chemeClr val="bg1">
              <a:lumMod val="85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esentation2" id="{B8CE2EE1-FC3F-1949-A95D-57D5FDC58A5E}" vid="{FDD11382-E46A-7D46-B1B1-FB519AE67E3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2753</TotalTime>
  <Words>2347</Words>
  <Application>Microsoft Office PowerPoint</Application>
  <PresentationFormat>Widescreen</PresentationFormat>
  <Paragraphs>583</Paragraphs>
  <Slides>27</Slides>
  <Notes>17</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27</vt:i4>
      </vt:variant>
    </vt:vector>
  </HeadingPairs>
  <TitlesOfParts>
    <vt:vector size="41" baseType="lpstr">
      <vt:lpstr>Arial</vt:lpstr>
      <vt:lpstr>Arial</vt:lpstr>
      <vt:lpstr>Calibri</vt:lpstr>
      <vt:lpstr>Calibri Light</vt:lpstr>
      <vt:lpstr>GE Inspira Pitch</vt:lpstr>
      <vt:lpstr>Georgia</vt:lpstr>
      <vt:lpstr>Lucida Grande</vt:lpstr>
      <vt:lpstr>Open Sans</vt:lpstr>
      <vt:lpstr>Trebuchet MS</vt:lpstr>
      <vt:lpstr>Verdana</vt:lpstr>
      <vt:lpstr>Wingdings</vt:lpstr>
      <vt:lpstr>Office Theme</vt:lpstr>
      <vt:lpstr>IHE_ITI_BALP</vt:lpstr>
      <vt:lpstr>1_Office Theme</vt:lpstr>
      <vt:lpstr>Sharing of IPS (sIPS) https://profiles.ihe.net/ITI/sIPS </vt:lpstr>
      <vt:lpstr>Agenda</vt:lpstr>
      <vt:lpstr>IPS: A Cross-SDO Initiative</vt:lpstr>
      <vt:lpstr>What is the IPS?</vt:lpstr>
      <vt:lpstr>International Patient Summary IPS</vt:lpstr>
      <vt:lpstr>IPS Website</vt:lpstr>
      <vt:lpstr>IHE Document Sharing</vt:lpstr>
      <vt:lpstr>IHE Standards-based HIE (XDS) Key Components</vt:lpstr>
      <vt:lpstr>IHE Standards-based HIE (XCA) Community Document Sharing</vt:lpstr>
      <vt:lpstr>Push</vt:lpstr>
      <vt:lpstr>Principles of a Document</vt:lpstr>
      <vt:lpstr>Metadata – enables discovery</vt:lpstr>
      <vt:lpstr>Various Formats and Encodings</vt:lpstr>
      <vt:lpstr>Supporting Infrastructure Profiles</vt:lpstr>
      <vt:lpstr>mXDE – Consuming Documents as Resources</vt:lpstr>
      <vt:lpstr>PowerPoint Presentation</vt:lpstr>
      <vt:lpstr>IHE Sharing of IPS (sIPS)</vt:lpstr>
      <vt:lpstr>PowerPoint Presentation</vt:lpstr>
      <vt:lpstr>PowerPoint Presentation</vt:lpstr>
      <vt:lpstr>PowerPoint Presentation</vt:lpstr>
      <vt:lpstr>PowerPoint Presentation</vt:lpstr>
      <vt:lpstr>PowerPoint Presentation</vt:lpstr>
      <vt:lpstr>PowerPoint Presentation</vt:lpstr>
      <vt:lpstr>Detailed Requirements in sIPS</vt:lpstr>
      <vt:lpstr>Other IHE Profiles leveraging IPS </vt:lpstr>
      <vt:lpstr>IHE Connectathon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Consent on FHIR</dc:title>
  <dc:creator>John Moehrke</dc:creator>
  <cp:lastModifiedBy>John Moehrke</cp:lastModifiedBy>
  <cp:revision>24</cp:revision>
  <dcterms:created xsi:type="dcterms:W3CDTF">2023-07-31T20:03:28Z</dcterms:created>
  <dcterms:modified xsi:type="dcterms:W3CDTF">2023-11-17T14:19:14Z</dcterms:modified>
</cp:coreProperties>
</file>